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6" r:id="rId5"/>
    <p:sldMasterId id="214748366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10688400" cx="7560000"/>
  <p:notesSz cx="6858000" cy="9144000"/>
  <p:embeddedFontLst>
    <p:embeddedFont>
      <p:font typeface="Dosis"/>
      <p:regular r:id="rId24"/>
      <p:bold r:id="rId25"/>
    </p:embeddedFont>
    <p:embeddedFont>
      <p:font typeface="Exo"/>
      <p:regular r:id="rId26"/>
      <p:bold r:id="rId27"/>
      <p:italic r:id="rId28"/>
      <p:boldItalic r:id="rId29"/>
    </p:embeddedFont>
    <p:embeddedFont>
      <p:font typeface="Comfortaa"/>
      <p:regular r:id="rId30"/>
      <p:bold r:id="rId31"/>
    </p:embeddedFon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6">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C771080-E36F-4B3C-AD8F-81DAF471F60E}">
  <a:tblStyle styleId="{3C771080-E36F-4B3C-AD8F-81DAF471F60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C878E3E-4171-4856-B9D1-6189A94998F4}"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66"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Dosis-regular.fntdata"/><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Exo-regular.fntdata"/><Relationship Id="rId25" Type="http://schemas.openxmlformats.org/officeDocument/2006/relationships/font" Target="fonts/Dosis-bold.fntdata"/><Relationship Id="rId28" Type="http://schemas.openxmlformats.org/officeDocument/2006/relationships/font" Target="fonts/Exo-italic.fntdata"/><Relationship Id="rId27" Type="http://schemas.openxmlformats.org/officeDocument/2006/relationships/font" Target="fonts/Exo-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Exo-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omfortaa-bold.fntdata"/><Relationship Id="rId30" Type="http://schemas.openxmlformats.org/officeDocument/2006/relationships/font" Target="fonts/Comfortaa-regular.fntdata"/><Relationship Id="rId11" Type="http://schemas.openxmlformats.org/officeDocument/2006/relationships/slide" Target="slides/slide4.xml"/><Relationship Id="rId33" Type="http://schemas.openxmlformats.org/officeDocument/2006/relationships/font" Target="fonts/CenturyGothic-bold.fntdata"/><Relationship Id="rId10" Type="http://schemas.openxmlformats.org/officeDocument/2006/relationships/slide" Target="slides/slide3.xml"/><Relationship Id="rId32" Type="http://schemas.openxmlformats.org/officeDocument/2006/relationships/font" Target="fonts/CenturyGothic-regular.fntdata"/><Relationship Id="rId13" Type="http://schemas.openxmlformats.org/officeDocument/2006/relationships/slide" Target="slides/slide6.xml"/><Relationship Id="rId35" Type="http://schemas.openxmlformats.org/officeDocument/2006/relationships/font" Target="fonts/CenturyGothic-boldItalic.fntdata"/><Relationship Id="rId12" Type="http://schemas.openxmlformats.org/officeDocument/2006/relationships/slide" Target="slides/slide5.xml"/><Relationship Id="rId34" Type="http://schemas.openxmlformats.org/officeDocument/2006/relationships/font" Target="fonts/CenturyGothic-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642" y="685800"/>
            <a:ext cx="2425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6d7a831ee8_2_30:notes"/>
          <p:cNvSpPr/>
          <p:nvPr>
            <p:ph idx="2" type="sldImg"/>
          </p:nvPr>
        </p:nvSpPr>
        <p:spPr>
          <a:xfrm>
            <a:off x="2216584" y="685800"/>
            <a:ext cx="24255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d7a831ee8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6d7a831ee8_0_91:notes"/>
          <p:cNvSpPr/>
          <p:nvPr>
            <p:ph idx="2" type="sldImg"/>
          </p:nvPr>
        </p:nvSpPr>
        <p:spPr>
          <a:xfrm>
            <a:off x="2519805" y="685800"/>
            <a:ext cx="18192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6d7a831ee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67d5d1ba49ea8747_0:notes"/>
          <p:cNvSpPr/>
          <p:nvPr>
            <p:ph idx="2" type="sldImg"/>
          </p:nvPr>
        </p:nvSpPr>
        <p:spPr>
          <a:xfrm>
            <a:off x="2519805" y="685800"/>
            <a:ext cx="18192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67d5d1ba49ea874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6d7a831ee8_0_97:notes"/>
          <p:cNvSpPr/>
          <p:nvPr>
            <p:ph idx="2" type="sldImg"/>
          </p:nvPr>
        </p:nvSpPr>
        <p:spPr>
          <a:xfrm>
            <a:off x="2519805" y="685800"/>
            <a:ext cx="18192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6d7a831ee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6d7a831ee8_0_103:notes"/>
          <p:cNvSpPr/>
          <p:nvPr>
            <p:ph idx="2" type="sldImg"/>
          </p:nvPr>
        </p:nvSpPr>
        <p:spPr>
          <a:xfrm>
            <a:off x="2519805" y="685800"/>
            <a:ext cx="18192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6d7a831ee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6d7a831ee8_0_109:notes"/>
          <p:cNvSpPr/>
          <p:nvPr>
            <p:ph idx="2" type="sldImg"/>
          </p:nvPr>
        </p:nvSpPr>
        <p:spPr>
          <a:xfrm>
            <a:off x="2519805" y="685800"/>
            <a:ext cx="18192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6d7a831ee8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6d7a831ee8_0_115:notes"/>
          <p:cNvSpPr/>
          <p:nvPr>
            <p:ph idx="2" type="sldImg"/>
          </p:nvPr>
        </p:nvSpPr>
        <p:spPr>
          <a:xfrm>
            <a:off x="2519805" y="685800"/>
            <a:ext cx="18192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6d7a831ee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6e56259211_0_24:notes"/>
          <p:cNvSpPr/>
          <p:nvPr>
            <p:ph idx="2" type="sldImg"/>
          </p:nvPr>
        </p:nvSpPr>
        <p:spPr>
          <a:xfrm>
            <a:off x="2216642" y="685800"/>
            <a:ext cx="24255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6e5625921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d7a831ee8_0_11:notes"/>
          <p:cNvSpPr/>
          <p:nvPr>
            <p:ph idx="2" type="sldImg"/>
          </p:nvPr>
        </p:nvSpPr>
        <p:spPr>
          <a:xfrm>
            <a:off x="2519805" y="685800"/>
            <a:ext cx="18192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d7a831ee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d7a831ee8_0_55:notes"/>
          <p:cNvSpPr/>
          <p:nvPr>
            <p:ph idx="2" type="sldImg"/>
          </p:nvPr>
        </p:nvSpPr>
        <p:spPr>
          <a:xfrm>
            <a:off x="2519805" y="685800"/>
            <a:ext cx="18192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d7a831ee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6a7e0313bfb6180_4:notes"/>
          <p:cNvSpPr/>
          <p:nvPr>
            <p:ph idx="2" type="sldImg"/>
          </p:nvPr>
        </p:nvSpPr>
        <p:spPr>
          <a:xfrm>
            <a:off x="2216642" y="685800"/>
            <a:ext cx="24255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6a7e0313bfb618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6d7a831ee8_0_61:notes"/>
          <p:cNvSpPr/>
          <p:nvPr>
            <p:ph idx="2" type="sldImg"/>
          </p:nvPr>
        </p:nvSpPr>
        <p:spPr>
          <a:xfrm>
            <a:off x="2519805" y="685800"/>
            <a:ext cx="18192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6d7a831ee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d7a831ee8_0_67:notes"/>
          <p:cNvSpPr/>
          <p:nvPr>
            <p:ph idx="2" type="sldImg"/>
          </p:nvPr>
        </p:nvSpPr>
        <p:spPr>
          <a:xfrm>
            <a:off x="2519805" y="685800"/>
            <a:ext cx="18192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d7a831ee8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d7a831ee8_0_73:notes"/>
          <p:cNvSpPr/>
          <p:nvPr>
            <p:ph idx="2" type="sldImg"/>
          </p:nvPr>
        </p:nvSpPr>
        <p:spPr>
          <a:xfrm>
            <a:off x="2519805" y="685800"/>
            <a:ext cx="18192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d7a831ee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6d7a831ee8_0_79:notes"/>
          <p:cNvSpPr/>
          <p:nvPr>
            <p:ph idx="2" type="sldImg"/>
          </p:nvPr>
        </p:nvSpPr>
        <p:spPr>
          <a:xfrm>
            <a:off x="2519805" y="685800"/>
            <a:ext cx="18192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6d7a831ee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6d7a831ee8_0_85:notes"/>
          <p:cNvSpPr/>
          <p:nvPr>
            <p:ph idx="2" type="sldImg"/>
          </p:nvPr>
        </p:nvSpPr>
        <p:spPr>
          <a:xfrm>
            <a:off x="2519805" y="685800"/>
            <a:ext cx="18192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6d7a831ee8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257"/>
            <a:ext cx="7044600" cy="42654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89426"/>
            <a:ext cx="7044600" cy="1647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8572"/>
            <a:ext cx="7044600" cy="40803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0450"/>
            <a:ext cx="7044600" cy="27030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ontents slide layout">
  <p:cSld name="2_Contents slide layout">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idx="1" type="body"/>
          </p:nvPr>
        </p:nvSpPr>
        <p:spPr>
          <a:xfrm>
            <a:off x="1" y="529135"/>
            <a:ext cx="7560000" cy="12351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100000"/>
              </a:lnSpc>
              <a:spcBef>
                <a:spcPts val="800"/>
              </a:spcBef>
              <a:spcAft>
                <a:spcPts val="0"/>
              </a:spcAft>
              <a:buClr>
                <a:srgbClr val="3F3F3F"/>
              </a:buClr>
              <a:buSzPts val="4100"/>
              <a:buFont typeface="Comic Sans MS"/>
              <a:buNone/>
              <a:defRPr i="0" sz="4100" u="none" cap="none" strike="noStrike">
                <a:solidFill>
                  <a:srgbClr val="3F3F3F"/>
                </a:solidFill>
                <a:latin typeface="Comic Sans MS"/>
                <a:ea typeface="Comic Sans MS"/>
                <a:cs typeface="Comic Sans MS"/>
                <a:sym typeface="Comic Sans MS"/>
              </a:defRPr>
            </a:lvl1pPr>
            <a:lvl2pPr indent="-342900" lvl="1" marL="914400" marR="0" rtl="0" algn="l">
              <a:lnSpc>
                <a:spcPct val="90000"/>
              </a:lnSpc>
              <a:spcBef>
                <a:spcPts val="400"/>
              </a:spcBef>
              <a:spcAft>
                <a:spcPts val="0"/>
              </a:spcAft>
              <a:buClr>
                <a:schemeClr val="dk1"/>
              </a:buClr>
              <a:buSzPts val="1800"/>
              <a:buFont typeface="Comic Sans MS"/>
              <a:buChar char="•"/>
              <a:defRPr i="0" sz="1800" u="none" cap="none" strike="noStrike">
                <a:solidFill>
                  <a:schemeClr val="dk1"/>
                </a:solidFill>
                <a:latin typeface="Comic Sans MS"/>
                <a:ea typeface="Comic Sans MS"/>
                <a:cs typeface="Comic Sans MS"/>
                <a:sym typeface="Comic Sans MS"/>
              </a:defRPr>
            </a:lvl2pPr>
            <a:lvl3pPr indent="-323850" lvl="2" marL="1371600" marR="0" rtl="0" algn="l">
              <a:lnSpc>
                <a:spcPct val="90000"/>
              </a:lnSpc>
              <a:spcBef>
                <a:spcPts val="400"/>
              </a:spcBef>
              <a:spcAft>
                <a:spcPts val="0"/>
              </a:spcAft>
              <a:buClr>
                <a:schemeClr val="dk1"/>
              </a:buClr>
              <a:buSzPts val="1500"/>
              <a:buFont typeface="Comic Sans MS"/>
              <a:buChar char="•"/>
              <a:defRPr i="0" sz="1500" u="none" cap="none" strike="noStrike">
                <a:solidFill>
                  <a:schemeClr val="dk1"/>
                </a:solidFill>
                <a:latin typeface="Comic Sans MS"/>
                <a:ea typeface="Comic Sans MS"/>
                <a:cs typeface="Comic Sans MS"/>
                <a:sym typeface="Comic Sans MS"/>
              </a:defRPr>
            </a:lvl3pPr>
            <a:lvl4pPr indent="-317500" lvl="3" marL="1828800" marR="0" rtl="0" algn="l">
              <a:lnSpc>
                <a:spcPct val="90000"/>
              </a:lnSpc>
              <a:spcBef>
                <a:spcPts val="400"/>
              </a:spcBef>
              <a:spcAft>
                <a:spcPts val="0"/>
              </a:spcAft>
              <a:buClr>
                <a:schemeClr val="dk1"/>
              </a:buClr>
              <a:buSzPts val="1400"/>
              <a:buFont typeface="Comic Sans MS"/>
              <a:buChar char="•"/>
              <a:defRPr i="0" sz="1400" u="none" cap="none" strike="noStrike">
                <a:solidFill>
                  <a:schemeClr val="dk1"/>
                </a:solidFill>
                <a:latin typeface="Comic Sans MS"/>
                <a:ea typeface="Comic Sans MS"/>
                <a:cs typeface="Comic Sans MS"/>
                <a:sym typeface="Comic Sans MS"/>
              </a:defRPr>
            </a:lvl4pPr>
            <a:lvl5pPr indent="-317500" lvl="4" marL="2286000" marR="0" rtl="0" algn="l">
              <a:lnSpc>
                <a:spcPct val="90000"/>
              </a:lnSpc>
              <a:spcBef>
                <a:spcPts val="400"/>
              </a:spcBef>
              <a:spcAft>
                <a:spcPts val="0"/>
              </a:spcAft>
              <a:buClr>
                <a:schemeClr val="dk1"/>
              </a:buClr>
              <a:buSzPts val="1400"/>
              <a:buFont typeface="Comic Sans MS"/>
              <a:buChar char="•"/>
              <a:defRPr i="0" sz="1400" u="none" cap="none" strike="noStrike">
                <a:solidFill>
                  <a:schemeClr val="dk1"/>
                </a:solidFill>
                <a:latin typeface="Comic Sans MS"/>
                <a:ea typeface="Comic Sans MS"/>
                <a:cs typeface="Comic Sans MS"/>
                <a:sym typeface="Comic Sans MS"/>
              </a:defRPr>
            </a:lvl5pPr>
            <a:lvl6pPr indent="-317500" lvl="5" marL="2743200" marR="0" rtl="0" algn="l">
              <a:lnSpc>
                <a:spcPct val="90000"/>
              </a:lnSpc>
              <a:spcBef>
                <a:spcPts val="400"/>
              </a:spcBef>
              <a:spcAft>
                <a:spcPts val="0"/>
              </a:spcAft>
              <a:buClr>
                <a:schemeClr val="dk1"/>
              </a:buClr>
              <a:buSzPts val="1400"/>
              <a:buFont typeface="Comic Sans MS"/>
              <a:buChar char="•"/>
              <a:defRPr i="0" sz="1400" u="none" cap="none" strike="noStrike">
                <a:solidFill>
                  <a:schemeClr val="dk1"/>
                </a:solidFill>
                <a:latin typeface="Comic Sans MS"/>
                <a:ea typeface="Comic Sans MS"/>
                <a:cs typeface="Comic Sans MS"/>
                <a:sym typeface="Comic Sans MS"/>
              </a:defRPr>
            </a:lvl6pPr>
            <a:lvl7pPr indent="-317500" lvl="6" marL="3200400" marR="0" rtl="0" algn="l">
              <a:lnSpc>
                <a:spcPct val="90000"/>
              </a:lnSpc>
              <a:spcBef>
                <a:spcPts val="400"/>
              </a:spcBef>
              <a:spcAft>
                <a:spcPts val="0"/>
              </a:spcAft>
              <a:buClr>
                <a:schemeClr val="dk1"/>
              </a:buClr>
              <a:buSzPts val="1400"/>
              <a:buFont typeface="Comic Sans MS"/>
              <a:buChar char="•"/>
              <a:defRPr i="0" sz="1400" u="none" cap="none" strike="noStrike">
                <a:solidFill>
                  <a:schemeClr val="dk1"/>
                </a:solidFill>
                <a:latin typeface="Comic Sans MS"/>
                <a:ea typeface="Comic Sans MS"/>
                <a:cs typeface="Comic Sans MS"/>
                <a:sym typeface="Comic Sans MS"/>
              </a:defRPr>
            </a:lvl7pPr>
            <a:lvl8pPr indent="-317500" lvl="7" marL="3657600" marR="0" rtl="0" algn="l">
              <a:lnSpc>
                <a:spcPct val="90000"/>
              </a:lnSpc>
              <a:spcBef>
                <a:spcPts val="400"/>
              </a:spcBef>
              <a:spcAft>
                <a:spcPts val="0"/>
              </a:spcAft>
              <a:buClr>
                <a:schemeClr val="dk1"/>
              </a:buClr>
              <a:buSzPts val="1400"/>
              <a:buFont typeface="Comic Sans MS"/>
              <a:buChar char="•"/>
              <a:defRPr i="0" sz="1400" u="none" cap="none" strike="noStrike">
                <a:solidFill>
                  <a:schemeClr val="dk1"/>
                </a:solidFill>
                <a:latin typeface="Comic Sans MS"/>
                <a:ea typeface="Comic Sans MS"/>
                <a:cs typeface="Comic Sans MS"/>
                <a:sym typeface="Comic Sans MS"/>
              </a:defRPr>
            </a:lvl8pPr>
            <a:lvl9pPr indent="-317500" lvl="8" marL="4114800" marR="0" rtl="0" algn="l">
              <a:lnSpc>
                <a:spcPct val="90000"/>
              </a:lnSpc>
              <a:spcBef>
                <a:spcPts val="400"/>
              </a:spcBef>
              <a:spcAft>
                <a:spcPts val="0"/>
              </a:spcAft>
              <a:buClr>
                <a:schemeClr val="dk1"/>
              </a:buClr>
              <a:buSzPts val="1400"/>
              <a:buFont typeface="Comic Sans MS"/>
              <a:buChar char="•"/>
              <a:defRPr i="0" sz="1400" u="none" cap="none" strike="noStrike">
                <a:solidFill>
                  <a:schemeClr val="dk1"/>
                </a:solidFill>
                <a:latin typeface="Comic Sans MS"/>
                <a:ea typeface="Comic Sans MS"/>
                <a:cs typeface="Comic Sans MS"/>
                <a:sym typeface="Comic Sans MS"/>
              </a:defRPr>
            </a:lvl9pPr>
          </a:lstStyle>
          <a:p/>
        </p:txBody>
      </p:sp>
      <p:sp>
        <p:nvSpPr>
          <p:cNvPr id="55" name="Google Shape;55;p14"/>
          <p:cNvSpPr txBox="1"/>
          <p:nvPr>
            <p:ph idx="12" type="sldNum"/>
          </p:nvPr>
        </p:nvSpPr>
        <p:spPr>
          <a:xfrm>
            <a:off x="7106285" y="9988440"/>
            <a:ext cx="453600" cy="817800"/>
          </a:xfrm>
          <a:prstGeom prst="rect">
            <a:avLst/>
          </a:prstGeom>
        </p:spPr>
        <p:txBody>
          <a:bodyPr anchorCtr="0" anchor="t" bIns="68575" lIns="68575" spcFirstLastPara="1" rIns="68575" wrap="square" tIns="68575">
            <a:noAutofit/>
          </a:bodyPr>
          <a:lstStyle>
            <a:lvl1pPr lvl="0" rtl="0">
              <a:buNone/>
              <a:defRPr>
                <a:latin typeface="Comic Sans MS"/>
                <a:ea typeface="Comic Sans MS"/>
                <a:cs typeface="Comic Sans MS"/>
                <a:sym typeface="Comic Sans MS"/>
              </a:defRPr>
            </a:lvl1pPr>
            <a:lvl2pPr lvl="1" rtl="0">
              <a:buNone/>
              <a:defRPr>
                <a:latin typeface="Comic Sans MS"/>
                <a:ea typeface="Comic Sans MS"/>
                <a:cs typeface="Comic Sans MS"/>
                <a:sym typeface="Comic Sans MS"/>
              </a:defRPr>
            </a:lvl2pPr>
            <a:lvl3pPr lvl="2" rtl="0">
              <a:buNone/>
              <a:defRPr>
                <a:latin typeface="Comic Sans MS"/>
                <a:ea typeface="Comic Sans MS"/>
                <a:cs typeface="Comic Sans MS"/>
                <a:sym typeface="Comic Sans MS"/>
              </a:defRPr>
            </a:lvl3pPr>
            <a:lvl4pPr lvl="3" rtl="0">
              <a:buNone/>
              <a:defRPr>
                <a:latin typeface="Comic Sans MS"/>
                <a:ea typeface="Comic Sans MS"/>
                <a:cs typeface="Comic Sans MS"/>
                <a:sym typeface="Comic Sans MS"/>
              </a:defRPr>
            </a:lvl4pPr>
            <a:lvl5pPr lvl="4" rtl="0">
              <a:buNone/>
              <a:defRPr>
                <a:latin typeface="Comic Sans MS"/>
                <a:ea typeface="Comic Sans MS"/>
                <a:cs typeface="Comic Sans MS"/>
                <a:sym typeface="Comic Sans MS"/>
              </a:defRPr>
            </a:lvl5pPr>
            <a:lvl6pPr lvl="5" rtl="0">
              <a:buNone/>
              <a:defRPr>
                <a:latin typeface="Comic Sans MS"/>
                <a:ea typeface="Comic Sans MS"/>
                <a:cs typeface="Comic Sans MS"/>
                <a:sym typeface="Comic Sans MS"/>
              </a:defRPr>
            </a:lvl6pPr>
            <a:lvl7pPr lvl="6" rtl="0">
              <a:buNone/>
              <a:defRPr>
                <a:latin typeface="Comic Sans MS"/>
                <a:ea typeface="Comic Sans MS"/>
                <a:cs typeface="Comic Sans MS"/>
                <a:sym typeface="Comic Sans MS"/>
              </a:defRPr>
            </a:lvl7pPr>
            <a:lvl8pPr lvl="7" rtl="0">
              <a:buNone/>
              <a:defRPr>
                <a:latin typeface="Comic Sans MS"/>
                <a:ea typeface="Comic Sans MS"/>
                <a:cs typeface="Comic Sans MS"/>
                <a:sym typeface="Comic Sans MS"/>
              </a:defRPr>
            </a:lvl8pPr>
            <a:lvl9pPr lvl="8" rtl="0">
              <a:buNone/>
              <a:defRPr>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5"/>
          <p:cNvSpPr txBox="1"/>
          <p:nvPr>
            <p:ph idx="1" type="body"/>
          </p:nvPr>
        </p:nvSpPr>
        <p:spPr>
          <a:xfrm>
            <a:off x="257705" y="8791305"/>
            <a:ext cx="4959300" cy="12573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None/>
              <a:defRPr/>
            </a:lvl1pPr>
          </a:lstStyle>
          <a:p/>
        </p:txBody>
      </p:sp>
      <p:sp>
        <p:nvSpPr>
          <p:cNvPr id="58" name="Google Shape;58;p15"/>
          <p:cNvSpPr txBox="1"/>
          <p:nvPr>
            <p:ph idx="12" type="sldNum"/>
          </p:nvPr>
        </p:nvSpPr>
        <p:spPr>
          <a:xfrm>
            <a:off x="7004788" y="9690352"/>
            <a:ext cx="453600" cy="8178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9" name="Shape 59"/>
        <p:cNvGrpSpPr/>
        <p:nvPr/>
      </p:nvGrpSpPr>
      <p:grpSpPr>
        <a:xfrm>
          <a:off x="0" y="0"/>
          <a:ext cx="0" cy="0"/>
          <a:chOff x="0" y="0"/>
          <a:chExt cx="0" cy="0"/>
        </a:xfrm>
      </p:grpSpPr>
      <p:sp>
        <p:nvSpPr>
          <p:cNvPr id="60" name="Google Shape;60;p16"/>
          <p:cNvSpPr txBox="1"/>
          <p:nvPr>
            <p:ph type="ctrTitle"/>
          </p:nvPr>
        </p:nvSpPr>
        <p:spPr>
          <a:xfrm>
            <a:off x="257712" y="1547257"/>
            <a:ext cx="7044600" cy="42654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700"/>
              <a:buChar char="●"/>
              <a:defRPr sz="2700"/>
            </a:lvl1pPr>
            <a:lvl2pPr lvl="1" rtl="0" algn="ctr">
              <a:spcBef>
                <a:spcPts val="0"/>
              </a:spcBef>
              <a:spcAft>
                <a:spcPts val="0"/>
              </a:spcAft>
              <a:buSzPts val="2700"/>
              <a:buChar char="○"/>
              <a:defRPr sz="2700"/>
            </a:lvl2pPr>
            <a:lvl3pPr lvl="2" rtl="0" algn="ctr">
              <a:spcBef>
                <a:spcPts val="0"/>
              </a:spcBef>
              <a:spcAft>
                <a:spcPts val="0"/>
              </a:spcAft>
              <a:buSzPts val="2700"/>
              <a:buChar char="■"/>
              <a:defRPr sz="2700"/>
            </a:lvl3pPr>
            <a:lvl4pPr lvl="3" rtl="0" algn="ctr">
              <a:spcBef>
                <a:spcPts val="0"/>
              </a:spcBef>
              <a:spcAft>
                <a:spcPts val="0"/>
              </a:spcAft>
              <a:buSzPts val="2700"/>
              <a:buChar char="●"/>
              <a:defRPr sz="2700"/>
            </a:lvl4pPr>
            <a:lvl5pPr lvl="4" rtl="0" algn="ctr">
              <a:spcBef>
                <a:spcPts val="0"/>
              </a:spcBef>
              <a:spcAft>
                <a:spcPts val="0"/>
              </a:spcAft>
              <a:buSzPts val="2700"/>
              <a:buChar char="○"/>
              <a:defRPr sz="2700"/>
            </a:lvl5pPr>
            <a:lvl6pPr lvl="5" rtl="0" algn="ctr">
              <a:spcBef>
                <a:spcPts val="0"/>
              </a:spcBef>
              <a:spcAft>
                <a:spcPts val="0"/>
              </a:spcAft>
              <a:buSzPts val="2700"/>
              <a:buChar char="■"/>
              <a:defRPr sz="2700"/>
            </a:lvl6pPr>
            <a:lvl7pPr lvl="6" rtl="0" algn="ctr">
              <a:spcBef>
                <a:spcPts val="0"/>
              </a:spcBef>
              <a:spcAft>
                <a:spcPts val="0"/>
              </a:spcAft>
              <a:buSzPts val="2700"/>
              <a:buChar char="●"/>
              <a:defRPr sz="2700"/>
            </a:lvl7pPr>
            <a:lvl8pPr lvl="7" rtl="0" algn="ctr">
              <a:spcBef>
                <a:spcPts val="0"/>
              </a:spcBef>
              <a:spcAft>
                <a:spcPts val="0"/>
              </a:spcAft>
              <a:buSzPts val="2700"/>
              <a:buChar char="○"/>
              <a:defRPr sz="2700"/>
            </a:lvl8pPr>
            <a:lvl9pPr lvl="8" rtl="0" algn="ctr">
              <a:spcBef>
                <a:spcPts val="0"/>
              </a:spcBef>
              <a:spcAft>
                <a:spcPts val="0"/>
              </a:spcAft>
              <a:buSzPts val="2700"/>
              <a:buChar char="■"/>
              <a:defRPr sz="2700"/>
            </a:lvl9pPr>
          </a:lstStyle>
          <a:p/>
        </p:txBody>
      </p:sp>
      <p:sp>
        <p:nvSpPr>
          <p:cNvPr id="61" name="Google Shape;61;p16"/>
          <p:cNvSpPr txBox="1"/>
          <p:nvPr>
            <p:ph idx="1" type="subTitle"/>
          </p:nvPr>
        </p:nvSpPr>
        <p:spPr>
          <a:xfrm>
            <a:off x="257705" y="5889426"/>
            <a:ext cx="7044600" cy="1647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62" name="Google Shape;62;p16"/>
          <p:cNvSpPr txBox="1"/>
          <p:nvPr>
            <p:ph idx="12" type="sldNum"/>
          </p:nvPr>
        </p:nvSpPr>
        <p:spPr>
          <a:xfrm>
            <a:off x="7004788" y="9690352"/>
            <a:ext cx="453600" cy="8178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3" name="Shape 63"/>
        <p:cNvGrpSpPr/>
        <p:nvPr/>
      </p:nvGrpSpPr>
      <p:grpSpPr>
        <a:xfrm>
          <a:off x="0" y="0"/>
          <a:ext cx="0" cy="0"/>
          <a:chOff x="0" y="0"/>
          <a:chExt cx="0" cy="0"/>
        </a:xfrm>
      </p:grpSpPr>
      <p:sp>
        <p:nvSpPr>
          <p:cNvPr id="64" name="Google Shape;64;p17"/>
          <p:cNvSpPr txBox="1"/>
          <p:nvPr>
            <p:ph type="title"/>
          </p:nvPr>
        </p:nvSpPr>
        <p:spPr>
          <a:xfrm>
            <a:off x="257705" y="4469553"/>
            <a:ext cx="7044600" cy="1748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900"/>
              <a:buChar char="●"/>
              <a:defRPr sz="1900"/>
            </a:lvl1pPr>
            <a:lvl2pPr lvl="1" rtl="0" algn="ctr">
              <a:spcBef>
                <a:spcPts val="0"/>
              </a:spcBef>
              <a:spcAft>
                <a:spcPts val="0"/>
              </a:spcAft>
              <a:buSzPts val="1900"/>
              <a:buChar char="○"/>
              <a:defRPr sz="1900"/>
            </a:lvl2pPr>
            <a:lvl3pPr lvl="2" rtl="0" algn="ctr">
              <a:spcBef>
                <a:spcPts val="0"/>
              </a:spcBef>
              <a:spcAft>
                <a:spcPts val="0"/>
              </a:spcAft>
              <a:buSzPts val="1900"/>
              <a:buChar char="■"/>
              <a:defRPr sz="1900"/>
            </a:lvl3pPr>
            <a:lvl4pPr lvl="3" rtl="0" algn="ctr">
              <a:spcBef>
                <a:spcPts val="0"/>
              </a:spcBef>
              <a:spcAft>
                <a:spcPts val="0"/>
              </a:spcAft>
              <a:buSzPts val="1900"/>
              <a:buChar char="●"/>
              <a:defRPr sz="1900"/>
            </a:lvl4pPr>
            <a:lvl5pPr lvl="4" rtl="0" algn="ctr">
              <a:spcBef>
                <a:spcPts val="0"/>
              </a:spcBef>
              <a:spcAft>
                <a:spcPts val="0"/>
              </a:spcAft>
              <a:buSzPts val="1900"/>
              <a:buChar char="○"/>
              <a:defRPr sz="1900"/>
            </a:lvl5pPr>
            <a:lvl6pPr lvl="5" rtl="0" algn="ctr">
              <a:spcBef>
                <a:spcPts val="0"/>
              </a:spcBef>
              <a:spcAft>
                <a:spcPts val="0"/>
              </a:spcAft>
              <a:buSzPts val="1900"/>
              <a:buChar char="■"/>
              <a:defRPr sz="1900"/>
            </a:lvl6pPr>
            <a:lvl7pPr lvl="6" rtl="0" algn="ctr">
              <a:spcBef>
                <a:spcPts val="0"/>
              </a:spcBef>
              <a:spcAft>
                <a:spcPts val="0"/>
              </a:spcAft>
              <a:buSzPts val="1900"/>
              <a:buChar char="●"/>
              <a:defRPr sz="1900"/>
            </a:lvl7pPr>
            <a:lvl8pPr lvl="7" rtl="0" algn="ctr">
              <a:spcBef>
                <a:spcPts val="0"/>
              </a:spcBef>
              <a:spcAft>
                <a:spcPts val="0"/>
              </a:spcAft>
              <a:buSzPts val="1900"/>
              <a:buChar char="○"/>
              <a:defRPr sz="1900"/>
            </a:lvl8pPr>
            <a:lvl9pPr lvl="8" rtl="0" algn="ctr">
              <a:spcBef>
                <a:spcPts val="0"/>
              </a:spcBef>
              <a:spcAft>
                <a:spcPts val="0"/>
              </a:spcAft>
              <a:buSzPts val="1900"/>
              <a:buChar char="■"/>
              <a:defRPr sz="1900"/>
            </a:lvl9pPr>
          </a:lstStyle>
          <a:p/>
        </p:txBody>
      </p:sp>
      <p:sp>
        <p:nvSpPr>
          <p:cNvPr id="65" name="Google Shape;65;p17"/>
          <p:cNvSpPr txBox="1"/>
          <p:nvPr>
            <p:ph idx="12" type="sldNum"/>
          </p:nvPr>
        </p:nvSpPr>
        <p:spPr>
          <a:xfrm>
            <a:off x="7004788" y="9690352"/>
            <a:ext cx="453600" cy="8178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6" name="Shape 66"/>
        <p:cNvGrpSpPr/>
        <p:nvPr/>
      </p:nvGrpSpPr>
      <p:grpSpPr>
        <a:xfrm>
          <a:off x="0" y="0"/>
          <a:ext cx="0" cy="0"/>
          <a:chOff x="0" y="0"/>
          <a:chExt cx="0" cy="0"/>
        </a:xfrm>
      </p:grpSpPr>
      <p:sp>
        <p:nvSpPr>
          <p:cNvPr id="67" name="Google Shape;67;p18"/>
          <p:cNvSpPr txBox="1"/>
          <p:nvPr>
            <p:ph type="title"/>
          </p:nvPr>
        </p:nvSpPr>
        <p:spPr>
          <a:xfrm>
            <a:off x="257705" y="924780"/>
            <a:ext cx="7044600" cy="11901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8" name="Google Shape;68;p18"/>
          <p:cNvSpPr txBox="1"/>
          <p:nvPr>
            <p:ph idx="1" type="body"/>
          </p:nvPr>
        </p:nvSpPr>
        <p:spPr>
          <a:xfrm>
            <a:off x="257705" y="2394889"/>
            <a:ext cx="7044600" cy="70995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9" name="Google Shape;69;p18"/>
          <p:cNvSpPr txBox="1"/>
          <p:nvPr>
            <p:ph idx="12" type="sldNum"/>
          </p:nvPr>
        </p:nvSpPr>
        <p:spPr>
          <a:xfrm>
            <a:off x="7004788" y="9690352"/>
            <a:ext cx="453600" cy="8178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cSld name="TITLE_1">
    <p:spTree>
      <p:nvGrpSpPr>
        <p:cNvPr id="70" name="Shape 70"/>
        <p:cNvGrpSpPr/>
        <p:nvPr/>
      </p:nvGrpSpPr>
      <p:grpSpPr>
        <a:xfrm>
          <a:off x="0" y="0"/>
          <a:ext cx="0" cy="0"/>
          <a:chOff x="0" y="0"/>
          <a:chExt cx="0" cy="0"/>
        </a:xfrm>
      </p:grpSpPr>
      <p:sp>
        <p:nvSpPr>
          <p:cNvPr id="71" name="Google Shape;71;p19"/>
          <p:cNvSpPr/>
          <p:nvPr/>
        </p:nvSpPr>
        <p:spPr>
          <a:xfrm rot="10800000">
            <a:off x="-124" y="8637424"/>
            <a:ext cx="7560000" cy="575100"/>
          </a:xfrm>
          <a:prstGeom prst="rect">
            <a:avLst/>
          </a:prstGeom>
          <a:solidFill>
            <a:srgbClr val="000000">
              <a:alpha val="3460"/>
            </a:srgbClr>
          </a:solidFill>
          <a:ln>
            <a:noFill/>
          </a:ln>
        </p:spPr>
        <p:txBody>
          <a:bodyPr anchorCtr="0" anchor="ctr" bIns="91450" lIns="91450" spcFirstLastPara="1" rIns="91450" wrap="square" tIns="91450">
            <a:noAutofit/>
          </a:bodyPr>
          <a:lstStyle/>
          <a:p>
            <a:pPr indent="0" lvl="0" marL="0" rtl="0" algn="l">
              <a:spcBef>
                <a:spcPts val="0"/>
              </a:spcBef>
              <a:spcAft>
                <a:spcPts val="0"/>
              </a:spcAft>
              <a:buNone/>
            </a:pPr>
            <a:r>
              <a:t/>
            </a:r>
            <a:endParaRPr/>
          </a:p>
        </p:txBody>
      </p:sp>
      <p:sp>
        <p:nvSpPr>
          <p:cNvPr id="72" name="Google Shape;72;p19"/>
          <p:cNvSpPr/>
          <p:nvPr/>
        </p:nvSpPr>
        <p:spPr>
          <a:xfrm flipH="1">
            <a:off x="-124" y="0"/>
            <a:ext cx="7560000" cy="8637900"/>
          </a:xfrm>
          <a:prstGeom prst="rect">
            <a:avLst/>
          </a:prstGeom>
          <a:solidFill>
            <a:srgbClr val="0DB7C4"/>
          </a:solidFill>
          <a:ln>
            <a:noFill/>
          </a:ln>
        </p:spPr>
        <p:txBody>
          <a:bodyPr anchorCtr="0" anchor="ctr" bIns="91450" lIns="91450" spcFirstLastPara="1" rIns="91450" wrap="square" tIns="91450">
            <a:noAutofit/>
          </a:bodyPr>
          <a:lstStyle/>
          <a:p>
            <a:pPr indent="0" lvl="0" marL="0" rtl="0" algn="l">
              <a:spcBef>
                <a:spcPts val="0"/>
              </a:spcBef>
              <a:spcAft>
                <a:spcPts val="0"/>
              </a:spcAft>
              <a:buNone/>
            </a:pPr>
            <a:r>
              <a:t/>
            </a:r>
            <a:endParaRPr/>
          </a:p>
        </p:txBody>
      </p:sp>
      <p:sp>
        <p:nvSpPr>
          <p:cNvPr id="73" name="Google Shape;73;p19"/>
          <p:cNvSpPr txBox="1"/>
          <p:nvPr>
            <p:ph type="ctrTitle"/>
          </p:nvPr>
        </p:nvSpPr>
        <p:spPr>
          <a:xfrm>
            <a:off x="567000" y="5247519"/>
            <a:ext cx="4390200" cy="2410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FFFFFF"/>
              </a:buClr>
              <a:buSzPts val="6100"/>
              <a:buChar char="●"/>
              <a:defRPr sz="6100">
                <a:solidFill>
                  <a:srgbClr val="FFFFFF"/>
                </a:solidFill>
              </a:defRPr>
            </a:lvl1pPr>
            <a:lvl2pPr lvl="1" rtl="0">
              <a:spcBef>
                <a:spcPts val="0"/>
              </a:spcBef>
              <a:spcAft>
                <a:spcPts val="0"/>
              </a:spcAft>
              <a:buClr>
                <a:srgbClr val="FFFFFF"/>
              </a:buClr>
              <a:buSzPts val="6100"/>
              <a:buChar char="○"/>
              <a:defRPr sz="6100">
                <a:solidFill>
                  <a:srgbClr val="FFFFFF"/>
                </a:solidFill>
              </a:defRPr>
            </a:lvl2pPr>
            <a:lvl3pPr lvl="2" rtl="0">
              <a:spcBef>
                <a:spcPts val="0"/>
              </a:spcBef>
              <a:spcAft>
                <a:spcPts val="0"/>
              </a:spcAft>
              <a:buClr>
                <a:srgbClr val="FFFFFF"/>
              </a:buClr>
              <a:buSzPts val="6100"/>
              <a:buChar char="■"/>
              <a:defRPr sz="6100">
                <a:solidFill>
                  <a:srgbClr val="FFFFFF"/>
                </a:solidFill>
              </a:defRPr>
            </a:lvl3pPr>
            <a:lvl4pPr lvl="3" rtl="0">
              <a:spcBef>
                <a:spcPts val="0"/>
              </a:spcBef>
              <a:spcAft>
                <a:spcPts val="0"/>
              </a:spcAft>
              <a:buClr>
                <a:srgbClr val="FFFFFF"/>
              </a:buClr>
              <a:buSzPts val="6100"/>
              <a:buChar char="●"/>
              <a:defRPr sz="6100">
                <a:solidFill>
                  <a:srgbClr val="FFFFFF"/>
                </a:solidFill>
              </a:defRPr>
            </a:lvl4pPr>
            <a:lvl5pPr lvl="4" rtl="0">
              <a:spcBef>
                <a:spcPts val="0"/>
              </a:spcBef>
              <a:spcAft>
                <a:spcPts val="0"/>
              </a:spcAft>
              <a:buClr>
                <a:srgbClr val="FFFFFF"/>
              </a:buClr>
              <a:buSzPts val="6100"/>
              <a:buChar char="○"/>
              <a:defRPr sz="6100">
                <a:solidFill>
                  <a:srgbClr val="FFFFFF"/>
                </a:solidFill>
              </a:defRPr>
            </a:lvl5pPr>
            <a:lvl6pPr lvl="5" rtl="0">
              <a:spcBef>
                <a:spcPts val="0"/>
              </a:spcBef>
              <a:spcAft>
                <a:spcPts val="0"/>
              </a:spcAft>
              <a:buClr>
                <a:srgbClr val="FFFFFF"/>
              </a:buClr>
              <a:buSzPts val="6100"/>
              <a:buChar char="■"/>
              <a:defRPr sz="6100">
                <a:solidFill>
                  <a:srgbClr val="FFFFFF"/>
                </a:solidFill>
              </a:defRPr>
            </a:lvl6pPr>
            <a:lvl7pPr lvl="6" rtl="0">
              <a:spcBef>
                <a:spcPts val="0"/>
              </a:spcBef>
              <a:spcAft>
                <a:spcPts val="0"/>
              </a:spcAft>
              <a:buClr>
                <a:srgbClr val="FFFFFF"/>
              </a:buClr>
              <a:buSzPts val="6100"/>
              <a:buChar char="●"/>
              <a:defRPr sz="6100">
                <a:solidFill>
                  <a:srgbClr val="FFFFFF"/>
                </a:solidFill>
              </a:defRPr>
            </a:lvl7pPr>
            <a:lvl8pPr lvl="7" rtl="0">
              <a:spcBef>
                <a:spcPts val="0"/>
              </a:spcBef>
              <a:spcAft>
                <a:spcPts val="0"/>
              </a:spcAft>
              <a:buClr>
                <a:srgbClr val="FFFFFF"/>
              </a:buClr>
              <a:buSzPts val="6100"/>
              <a:buChar char="○"/>
              <a:defRPr sz="6100">
                <a:solidFill>
                  <a:srgbClr val="FFFFFF"/>
                </a:solidFill>
              </a:defRPr>
            </a:lvl8pPr>
            <a:lvl9pPr lvl="8" rtl="0">
              <a:spcBef>
                <a:spcPts val="0"/>
              </a:spcBef>
              <a:spcAft>
                <a:spcPts val="0"/>
              </a:spcAft>
              <a:buClr>
                <a:srgbClr val="FFFFFF"/>
              </a:buClr>
              <a:buSzPts val="6100"/>
              <a:buChar char="■"/>
              <a:defRPr sz="6100">
                <a:solidFill>
                  <a:srgbClr val="FFFFFF"/>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_1">
    <p:spTree>
      <p:nvGrpSpPr>
        <p:cNvPr id="74" name="Shape 74"/>
        <p:cNvGrpSpPr/>
        <p:nvPr/>
      </p:nvGrpSpPr>
      <p:grpSpPr>
        <a:xfrm>
          <a:off x="0" y="0"/>
          <a:ext cx="0" cy="0"/>
          <a:chOff x="0" y="0"/>
          <a:chExt cx="0" cy="0"/>
        </a:xfrm>
      </p:grpSpPr>
      <p:sp>
        <p:nvSpPr>
          <p:cNvPr id="75" name="Google Shape;75;p20"/>
          <p:cNvSpPr/>
          <p:nvPr/>
        </p:nvSpPr>
        <p:spPr>
          <a:xfrm rot="10800000">
            <a:off x="-124" y="6404596"/>
            <a:ext cx="7560000" cy="1429200"/>
          </a:xfrm>
          <a:prstGeom prst="rect">
            <a:avLst/>
          </a:prstGeom>
          <a:solidFill>
            <a:srgbClr val="000000">
              <a:alpha val="3460"/>
            </a:srgbClr>
          </a:solidFill>
          <a:ln>
            <a:noFill/>
          </a:ln>
        </p:spPr>
        <p:txBody>
          <a:bodyPr anchorCtr="0" anchor="ctr" bIns="91450" lIns="91450" spcFirstLastPara="1" rIns="91450" wrap="square" tIns="91450">
            <a:noAutofit/>
          </a:bodyPr>
          <a:lstStyle/>
          <a:p>
            <a:pPr indent="0" lvl="0" marL="0" rtl="0" algn="l">
              <a:spcBef>
                <a:spcPts val="0"/>
              </a:spcBef>
              <a:spcAft>
                <a:spcPts val="0"/>
              </a:spcAft>
              <a:buNone/>
            </a:pPr>
            <a:r>
              <a:t/>
            </a:r>
            <a:endParaRPr/>
          </a:p>
        </p:txBody>
      </p:sp>
      <p:sp>
        <p:nvSpPr>
          <p:cNvPr id="76" name="Google Shape;76;p20"/>
          <p:cNvSpPr/>
          <p:nvPr/>
        </p:nvSpPr>
        <p:spPr>
          <a:xfrm flipH="1">
            <a:off x="-124" y="0"/>
            <a:ext cx="7560000" cy="6405000"/>
          </a:xfrm>
          <a:prstGeom prst="rect">
            <a:avLst/>
          </a:prstGeom>
          <a:solidFill>
            <a:srgbClr val="0DB7C4"/>
          </a:solidFill>
          <a:ln>
            <a:noFill/>
          </a:ln>
        </p:spPr>
        <p:txBody>
          <a:bodyPr anchorCtr="0" anchor="ctr" bIns="91450" lIns="91450" spcFirstLastPara="1" rIns="91450" wrap="square" tIns="91450">
            <a:noAutofit/>
          </a:bodyPr>
          <a:lstStyle/>
          <a:p>
            <a:pPr indent="0" lvl="0" marL="0" rtl="0" algn="l">
              <a:spcBef>
                <a:spcPts val="0"/>
              </a:spcBef>
              <a:spcAft>
                <a:spcPts val="0"/>
              </a:spcAft>
              <a:buNone/>
            </a:pPr>
            <a:r>
              <a:t/>
            </a:r>
            <a:endParaRPr/>
          </a:p>
        </p:txBody>
      </p:sp>
      <p:sp>
        <p:nvSpPr>
          <p:cNvPr id="77" name="Google Shape;77;p20"/>
          <p:cNvSpPr txBox="1"/>
          <p:nvPr>
            <p:ph type="ctrTitle"/>
          </p:nvPr>
        </p:nvSpPr>
        <p:spPr>
          <a:xfrm>
            <a:off x="567000" y="3964192"/>
            <a:ext cx="4140900" cy="2171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4800"/>
              <a:buChar char="●"/>
              <a:defRPr sz="4800">
                <a:solidFill>
                  <a:srgbClr val="FFFFFF"/>
                </a:solidFill>
              </a:defRPr>
            </a:lvl1pPr>
            <a:lvl2pPr lvl="1" rtl="0">
              <a:spcBef>
                <a:spcPts val="0"/>
              </a:spcBef>
              <a:spcAft>
                <a:spcPts val="0"/>
              </a:spcAft>
              <a:buClr>
                <a:srgbClr val="FFFFFF"/>
              </a:buClr>
              <a:buSzPts val="4800"/>
              <a:buChar char="○"/>
              <a:defRPr sz="4800">
                <a:solidFill>
                  <a:srgbClr val="FFFFFF"/>
                </a:solidFill>
              </a:defRPr>
            </a:lvl2pPr>
            <a:lvl3pPr lvl="2" rtl="0">
              <a:spcBef>
                <a:spcPts val="0"/>
              </a:spcBef>
              <a:spcAft>
                <a:spcPts val="0"/>
              </a:spcAft>
              <a:buClr>
                <a:srgbClr val="FFFFFF"/>
              </a:buClr>
              <a:buSzPts val="4800"/>
              <a:buChar char="■"/>
              <a:defRPr sz="4800">
                <a:solidFill>
                  <a:srgbClr val="FFFFFF"/>
                </a:solidFill>
              </a:defRPr>
            </a:lvl3pPr>
            <a:lvl4pPr lvl="3" rtl="0">
              <a:spcBef>
                <a:spcPts val="0"/>
              </a:spcBef>
              <a:spcAft>
                <a:spcPts val="0"/>
              </a:spcAft>
              <a:buClr>
                <a:srgbClr val="FFFFFF"/>
              </a:buClr>
              <a:buSzPts val="4800"/>
              <a:buChar char="●"/>
              <a:defRPr sz="4800">
                <a:solidFill>
                  <a:srgbClr val="FFFFFF"/>
                </a:solidFill>
              </a:defRPr>
            </a:lvl4pPr>
            <a:lvl5pPr lvl="4" rtl="0">
              <a:spcBef>
                <a:spcPts val="0"/>
              </a:spcBef>
              <a:spcAft>
                <a:spcPts val="0"/>
              </a:spcAft>
              <a:buClr>
                <a:srgbClr val="FFFFFF"/>
              </a:buClr>
              <a:buSzPts val="4800"/>
              <a:buChar char="○"/>
              <a:defRPr sz="4800">
                <a:solidFill>
                  <a:srgbClr val="FFFFFF"/>
                </a:solidFill>
              </a:defRPr>
            </a:lvl5pPr>
            <a:lvl6pPr lvl="5" rtl="0">
              <a:spcBef>
                <a:spcPts val="0"/>
              </a:spcBef>
              <a:spcAft>
                <a:spcPts val="0"/>
              </a:spcAft>
              <a:buClr>
                <a:srgbClr val="FFFFFF"/>
              </a:buClr>
              <a:buSzPts val="4800"/>
              <a:buChar char="■"/>
              <a:defRPr sz="4800">
                <a:solidFill>
                  <a:srgbClr val="FFFFFF"/>
                </a:solidFill>
              </a:defRPr>
            </a:lvl6pPr>
            <a:lvl7pPr lvl="6" rtl="0">
              <a:spcBef>
                <a:spcPts val="0"/>
              </a:spcBef>
              <a:spcAft>
                <a:spcPts val="0"/>
              </a:spcAft>
              <a:buClr>
                <a:srgbClr val="FFFFFF"/>
              </a:buClr>
              <a:buSzPts val="4800"/>
              <a:buChar char="●"/>
              <a:defRPr sz="4800">
                <a:solidFill>
                  <a:srgbClr val="FFFFFF"/>
                </a:solidFill>
              </a:defRPr>
            </a:lvl7pPr>
            <a:lvl8pPr lvl="7" rtl="0">
              <a:spcBef>
                <a:spcPts val="0"/>
              </a:spcBef>
              <a:spcAft>
                <a:spcPts val="0"/>
              </a:spcAft>
              <a:buClr>
                <a:srgbClr val="FFFFFF"/>
              </a:buClr>
              <a:buSzPts val="4800"/>
              <a:buChar char="○"/>
              <a:defRPr sz="4800">
                <a:solidFill>
                  <a:srgbClr val="FFFFFF"/>
                </a:solidFill>
              </a:defRPr>
            </a:lvl8pPr>
            <a:lvl9pPr lvl="8" rtl="0">
              <a:spcBef>
                <a:spcPts val="0"/>
              </a:spcBef>
              <a:spcAft>
                <a:spcPts val="0"/>
              </a:spcAft>
              <a:buClr>
                <a:srgbClr val="FFFFFF"/>
              </a:buClr>
              <a:buSzPts val="4800"/>
              <a:buChar char="■"/>
              <a:defRPr sz="4800">
                <a:solidFill>
                  <a:srgbClr val="FFFFFF"/>
                </a:solidFill>
              </a:defRPr>
            </a:lvl9pPr>
          </a:lstStyle>
          <a:p/>
        </p:txBody>
      </p:sp>
      <p:sp>
        <p:nvSpPr>
          <p:cNvPr id="78" name="Google Shape;78;p20"/>
          <p:cNvSpPr txBox="1"/>
          <p:nvPr>
            <p:ph idx="1" type="subTitle"/>
          </p:nvPr>
        </p:nvSpPr>
        <p:spPr>
          <a:xfrm>
            <a:off x="567000" y="6405040"/>
            <a:ext cx="4140900" cy="1429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15665"/>
              </a:buClr>
              <a:buSzPts val="1800"/>
              <a:buNone/>
              <a:defRPr sz="1800"/>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400"/>
              <a:buNone/>
              <a:defRPr/>
            </a:lvl4pPr>
            <a:lvl5pPr lvl="4" rtl="0">
              <a:spcBef>
                <a:spcPts val="0"/>
              </a:spcBef>
              <a:spcAft>
                <a:spcPts val="0"/>
              </a:spcAft>
              <a:buClr>
                <a:srgbClr val="415665"/>
              </a:buClr>
              <a:buSzPts val="1400"/>
              <a:buNone/>
              <a:defRPr/>
            </a:lvl5pPr>
            <a:lvl6pPr lvl="5" rtl="0">
              <a:spcBef>
                <a:spcPts val="0"/>
              </a:spcBef>
              <a:spcAft>
                <a:spcPts val="0"/>
              </a:spcAft>
              <a:buClr>
                <a:srgbClr val="415665"/>
              </a:buClr>
              <a:buSzPts val="1400"/>
              <a:buNone/>
              <a:defRPr/>
            </a:lvl6pPr>
            <a:lvl7pPr lvl="6" rtl="0">
              <a:spcBef>
                <a:spcPts val="0"/>
              </a:spcBef>
              <a:spcAft>
                <a:spcPts val="0"/>
              </a:spcAft>
              <a:buClr>
                <a:srgbClr val="415665"/>
              </a:buClr>
              <a:buSzPts val="1400"/>
              <a:buNone/>
              <a:defRPr/>
            </a:lvl7pPr>
            <a:lvl8pPr lvl="7" rtl="0">
              <a:spcBef>
                <a:spcPts val="0"/>
              </a:spcBef>
              <a:spcAft>
                <a:spcPts val="0"/>
              </a:spcAft>
              <a:buClr>
                <a:srgbClr val="415665"/>
              </a:buClr>
              <a:buSzPts val="1400"/>
              <a:buNone/>
              <a:defRPr/>
            </a:lvl8pPr>
            <a:lvl9pPr lvl="8" rtl="0">
              <a:spcBef>
                <a:spcPts val="0"/>
              </a:spcBef>
              <a:spcAft>
                <a:spcPts val="0"/>
              </a:spcAft>
              <a:buClr>
                <a:srgbClr val="415665"/>
              </a:buClr>
              <a:buSzPts val="1400"/>
              <a:buNone/>
              <a:defRPr/>
            </a:lvl9pPr>
          </a:lstStyle>
          <a:p/>
        </p:txBody>
      </p:sp>
      <p:sp>
        <p:nvSpPr>
          <p:cNvPr id="79" name="Google Shape;79;p20"/>
          <p:cNvSpPr txBox="1"/>
          <p:nvPr>
            <p:ph idx="12" type="sldNum"/>
          </p:nvPr>
        </p:nvSpPr>
        <p:spPr>
          <a:xfrm>
            <a:off x="-62" y="7106898"/>
            <a:ext cx="553800" cy="3581100"/>
          </a:xfrm>
          <a:prstGeom prst="rect">
            <a:avLst/>
          </a:prstGeom>
        </p:spPr>
        <p:txBody>
          <a:bodyPr anchorCtr="0" anchor="t" bIns="68575" lIns="68575" spcFirstLastPara="1" rIns="68575" wrap="square" tIns="68575">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69553"/>
            <a:ext cx="7044600" cy="174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4780"/>
            <a:ext cx="70446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4889"/>
            <a:ext cx="7044600" cy="7099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4780"/>
            <a:ext cx="70446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4889"/>
            <a:ext cx="3306900" cy="709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995291" y="2394889"/>
            <a:ext cx="3306900" cy="709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4780"/>
            <a:ext cx="70446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559"/>
            <a:ext cx="2321700" cy="15705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7645"/>
            <a:ext cx="2321700" cy="6606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430"/>
            <a:ext cx="5264700" cy="850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2587"/>
            <a:ext cx="3344400" cy="3080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4903"/>
            <a:ext cx="3344400" cy="2566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4657"/>
            <a:ext cx="3172200" cy="76785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1305"/>
            <a:ext cx="4959600" cy="12573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4780"/>
            <a:ext cx="7044600" cy="1190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4889"/>
            <a:ext cx="7044600" cy="70995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0352"/>
            <a:ext cx="453600" cy="81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0" y="10569646"/>
            <a:ext cx="7560000" cy="118500"/>
          </a:xfrm>
          <a:prstGeom prst="rect">
            <a:avLst/>
          </a:prstGeom>
          <a:gradFill>
            <a:gsLst>
              <a:gs pos="0">
                <a:srgbClr val="6D9EEB"/>
              </a:gs>
              <a:gs pos="100000">
                <a:srgbClr val="C9DAF8"/>
              </a:gs>
            </a:gsLst>
            <a:path path="circle">
              <a:fillToRect b="100%" r="100%"/>
            </a:path>
            <a:tileRect l="-100%" t="-100%"/>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52" name="Google Shape;52;p13"/>
          <p:cNvSpPr txBox="1"/>
          <p:nvPr>
            <p:ph idx="12" type="sldNum"/>
          </p:nvPr>
        </p:nvSpPr>
        <p:spPr>
          <a:xfrm>
            <a:off x="7074506" y="9870381"/>
            <a:ext cx="453600" cy="817800"/>
          </a:xfrm>
          <a:prstGeom prst="rect">
            <a:avLst/>
          </a:prstGeom>
          <a:noFill/>
          <a:ln>
            <a:noFill/>
          </a:ln>
        </p:spPr>
        <p:txBody>
          <a:bodyPr anchorCtr="0" anchor="t" bIns="68575" lIns="68575" spcFirstLastPara="1" rIns="68575" wrap="square" tIns="68575">
            <a:noAutofit/>
          </a:bodyPr>
          <a:lstStyle>
            <a:lvl1pPr lvl="0" rtl="0" algn="r">
              <a:buNone/>
              <a:defRPr sz="1000">
                <a:solidFill>
                  <a:srgbClr val="CCCCCC"/>
                </a:solidFill>
                <a:latin typeface="Comic Sans MS"/>
                <a:ea typeface="Comic Sans MS"/>
                <a:cs typeface="Comic Sans MS"/>
                <a:sym typeface="Comic Sans MS"/>
              </a:defRPr>
            </a:lvl1pPr>
            <a:lvl2pPr lvl="1" rtl="0" algn="r">
              <a:buNone/>
              <a:defRPr sz="1000">
                <a:solidFill>
                  <a:srgbClr val="CCCCCC"/>
                </a:solidFill>
                <a:latin typeface="Comic Sans MS"/>
                <a:ea typeface="Comic Sans MS"/>
                <a:cs typeface="Comic Sans MS"/>
                <a:sym typeface="Comic Sans MS"/>
              </a:defRPr>
            </a:lvl2pPr>
            <a:lvl3pPr lvl="2" rtl="0" algn="r">
              <a:buNone/>
              <a:defRPr sz="1000">
                <a:solidFill>
                  <a:srgbClr val="CCCCCC"/>
                </a:solidFill>
                <a:latin typeface="Comic Sans MS"/>
                <a:ea typeface="Comic Sans MS"/>
                <a:cs typeface="Comic Sans MS"/>
                <a:sym typeface="Comic Sans MS"/>
              </a:defRPr>
            </a:lvl3pPr>
            <a:lvl4pPr lvl="3" rtl="0" algn="r">
              <a:buNone/>
              <a:defRPr sz="1000">
                <a:solidFill>
                  <a:srgbClr val="CCCCCC"/>
                </a:solidFill>
                <a:latin typeface="Comic Sans MS"/>
                <a:ea typeface="Comic Sans MS"/>
                <a:cs typeface="Comic Sans MS"/>
                <a:sym typeface="Comic Sans MS"/>
              </a:defRPr>
            </a:lvl4pPr>
            <a:lvl5pPr lvl="4" rtl="0" algn="r">
              <a:buNone/>
              <a:defRPr sz="1000">
                <a:solidFill>
                  <a:srgbClr val="CCCCCC"/>
                </a:solidFill>
                <a:latin typeface="Comic Sans MS"/>
                <a:ea typeface="Comic Sans MS"/>
                <a:cs typeface="Comic Sans MS"/>
                <a:sym typeface="Comic Sans MS"/>
              </a:defRPr>
            </a:lvl5pPr>
            <a:lvl6pPr lvl="5" rtl="0" algn="r">
              <a:buNone/>
              <a:defRPr sz="1000">
                <a:solidFill>
                  <a:srgbClr val="CCCCCC"/>
                </a:solidFill>
                <a:latin typeface="Comic Sans MS"/>
                <a:ea typeface="Comic Sans MS"/>
                <a:cs typeface="Comic Sans MS"/>
                <a:sym typeface="Comic Sans MS"/>
              </a:defRPr>
            </a:lvl6pPr>
            <a:lvl7pPr lvl="6" rtl="0" algn="r">
              <a:buNone/>
              <a:defRPr sz="1000">
                <a:solidFill>
                  <a:srgbClr val="CCCCCC"/>
                </a:solidFill>
                <a:latin typeface="Comic Sans MS"/>
                <a:ea typeface="Comic Sans MS"/>
                <a:cs typeface="Comic Sans MS"/>
                <a:sym typeface="Comic Sans MS"/>
              </a:defRPr>
            </a:lvl7pPr>
            <a:lvl8pPr lvl="7" rtl="0" algn="r">
              <a:buNone/>
              <a:defRPr sz="1000">
                <a:solidFill>
                  <a:srgbClr val="CCCCCC"/>
                </a:solidFill>
                <a:latin typeface="Comic Sans MS"/>
                <a:ea typeface="Comic Sans MS"/>
                <a:cs typeface="Comic Sans MS"/>
                <a:sym typeface="Comic Sans MS"/>
              </a:defRPr>
            </a:lvl8pPr>
            <a:lvl9pPr lvl="8" rtl="0" algn="r">
              <a:buNone/>
              <a:defRPr sz="1000">
                <a:solidFill>
                  <a:srgbClr val="CCCCCC"/>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22.png"/><Relationship Id="rId7"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twitter.com/Biochemistry438" TargetMode="External"/><Relationship Id="rId4" Type="http://schemas.openxmlformats.org/officeDocument/2006/relationships/image" Target="../media/image9.png"/><Relationship Id="rId9" Type="http://schemas.openxmlformats.org/officeDocument/2006/relationships/image" Target="../media/image16.png"/><Relationship Id="rId5" Type="http://schemas.openxmlformats.org/officeDocument/2006/relationships/hyperlink" Target="mailto:Biochemistryteam438@gmail.com" TargetMode="External"/><Relationship Id="rId6" Type="http://schemas.openxmlformats.org/officeDocument/2006/relationships/image" Target="../media/image19.png"/><Relationship Id="rId7" Type="http://schemas.openxmlformats.org/officeDocument/2006/relationships/hyperlink" Target="http://biochemistry438.sarahah.com" TargetMode="External"/><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20.jpg"/><Relationship Id="rId5" Type="http://schemas.openxmlformats.org/officeDocument/2006/relationships/image" Target="../media/image5.jpg"/><Relationship Id="rId6"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21"/>
          <p:cNvSpPr/>
          <p:nvPr/>
        </p:nvSpPr>
        <p:spPr>
          <a:xfrm>
            <a:off x="75" y="-71549"/>
            <a:ext cx="7630800" cy="10760100"/>
          </a:xfrm>
          <a:prstGeom prst="rect">
            <a:avLst/>
          </a:prstGeom>
          <a:gradFill>
            <a:gsLst>
              <a:gs pos="0">
                <a:srgbClr val="C9DAF8"/>
              </a:gs>
              <a:gs pos="100000">
                <a:srgbClr val="1155CC"/>
              </a:gs>
            </a:gsLst>
            <a:path path="circle">
              <a:fillToRect l="100%" t="100%"/>
            </a:path>
            <a:tileRect b="-100%" r="-100%"/>
          </a:gradFill>
          <a:ln>
            <a:noFill/>
          </a:ln>
        </p:spPr>
        <p:txBody>
          <a:bodyPr anchorCtr="0" anchor="ctr" bIns="232425" lIns="232425" spcFirstLastPara="1" rIns="232425" wrap="square" tIns="232425">
            <a:noAutofit/>
          </a:bodyPr>
          <a:lstStyle/>
          <a:p>
            <a:pPr indent="0" lvl="0" marL="0" rtl="0" algn="l">
              <a:spcBef>
                <a:spcPts val="0"/>
              </a:spcBef>
              <a:spcAft>
                <a:spcPts val="0"/>
              </a:spcAft>
              <a:buNone/>
            </a:pPr>
            <a:r>
              <a:t/>
            </a:r>
            <a:endParaRPr sz="3600"/>
          </a:p>
        </p:txBody>
      </p:sp>
      <p:sp>
        <p:nvSpPr>
          <p:cNvPr id="85" name="Google Shape;85;p21"/>
          <p:cNvSpPr txBox="1"/>
          <p:nvPr>
            <p:ph type="ctrTitle"/>
          </p:nvPr>
        </p:nvSpPr>
        <p:spPr>
          <a:xfrm>
            <a:off x="0" y="3019150"/>
            <a:ext cx="7560000" cy="125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5100">
                <a:latin typeface="Comic Sans MS"/>
                <a:ea typeface="Comic Sans MS"/>
                <a:cs typeface="Comic Sans MS"/>
                <a:sym typeface="Comic Sans MS"/>
              </a:rPr>
              <a:t>Summary</a:t>
            </a:r>
            <a:endParaRPr sz="5100">
              <a:latin typeface="Comic Sans MS"/>
              <a:ea typeface="Comic Sans MS"/>
              <a:cs typeface="Comic Sans MS"/>
              <a:sym typeface="Comic Sans MS"/>
            </a:endParaRPr>
          </a:p>
        </p:txBody>
      </p:sp>
      <p:sp>
        <p:nvSpPr>
          <p:cNvPr id="86" name="Google Shape;86;p21"/>
          <p:cNvSpPr/>
          <p:nvPr/>
        </p:nvSpPr>
        <p:spPr>
          <a:xfrm rot="1320163">
            <a:off x="-2584397" y="-1960075"/>
            <a:ext cx="6802341" cy="5149455"/>
          </a:xfrm>
          <a:prstGeom prst="parallelogram">
            <a:avLst>
              <a:gd fmla="val 76029" name="adj"/>
            </a:avLst>
          </a:prstGeom>
          <a:solidFill>
            <a:srgbClr val="FFFFFF"/>
          </a:solidFill>
          <a:ln>
            <a:noFill/>
          </a:ln>
        </p:spPr>
        <p:txBody>
          <a:bodyPr anchorCtr="0" anchor="ctr" bIns="232425" lIns="232425" spcFirstLastPara="1" rIns="232425" wrap="square" tIns="232425">
            <a:noAutofit/>
          </a:bodyPr>
          <a:lstStyle/>
          <a:p>
            <a:pPr indent="0" lvl="0" marL="0" rtl="0" algn="l">
              <a:spcBef>
                <a:spcPts val="0"/>
              </a:spcBef>
              <a:spcAft>
                <a:spcPts val="0"/>
              </a:spcAft>
              <a:buNone/>
            </a:pPr>
            <a:r>
              <a:t/>
            </a:r>
            <a:endParaRPr>
              <a:latin typeface="Comic Sans MS"/>
              <a:ea typeface="Comic Sans MS"/>
              <a:cs typeface="Comic Sans MS"/>
              <a:sym typeface="Comic Sans MS"/>
            </a:endParaRPr>
          </a:p>
        </p:txBody>
      </p:sp>
      <p:pic>
        <p:nvPicPr>
          <p:cNvPr descr="Picture 16" id="87" name="Google Shape;87;p21"/>
          <p:cNvPicPr preferRelativeResize="0"/>
          <p:nvPr/>
        </p:nvPicPr>
        <p:blipFill rotWithShape="1">
          <a:blip r:embed="rId3">
            <a:alphaModFix/>
          </a:blip>
          <a:srcRect b="0" l="0" r="0" t="0"/>
          <a:stretch/>
        </p:blipFill>
        <p:spPr>
          <a:xfrm>
            <a:off x="-162799" y="-370433"/>
            <a:ext cx="1413010" cy="1382061"/>
          </a:xfrm>
          <a:prstGeom prst="rect">
            <a:avLst/>
          </a:prstGeom>
          <a:noFill/>
          <a:ln>
            <a:noFill/>
          </a:ln>
        </p:spPr>
      </p:pic>
      <p:pic>
        <p:nvPicPr>
          <p:cNvPr id="88" name="Google Shape;88;p21"/>
          <p:cNvPicPr preferRelativeResize="0"/>
          <p:nvPr/>
        </p:nvPicPr>
        <p:blipFill>
          <a:blip r:embed="rId4">
            <a:alphaModFix/>
          </a:blip>
          <a:stretch>
            <a:fillRect/>
          </a:stretch>
        </p:blipFill>
        <p:spPr>
          <a:xfrm>
            <a:off x="966006" y="-35005"/>
            <a:ext cx="862571" cy="843678"/>
          </a:xfrm>
          <a:prstGeom prst="rect">
            <a:avLst/>
          </a:prstGeom>
          <a:noFill/>
          <a:ln>
            <a:noFill/>
          </a:ln>
        </p:spPr>
      </p:pic>
      <p:pic>
        <p:nvPicPr>
          <p:cNvPr id="89" name="Google Shape;89;p21"/>
          <p:cNvPicPr preferRelativeResize="0"/>
          <p:nvPr/>
        </p:nvPicPr>
        <p:blipFill>
          <a:blip r:embed="rId5">
            <a:alphaModFix amt="10000"/>
          </a:blip>
          <a:stretch>
            <a:fillRect/>
          </a:stretch>
        </p:blipFill>
        <p:spPr>
          <a:xfrm rot="-1124201">
            <a:off x="3210773" y="4867870"/>
            <a:ext cx="1055289" cy="3091735"/>
          </a:xfrm>
          <a:prstGeom prst="rect">
            <a:avLst/>
          </a:prstGeom>
          <a:noFill/>
          <a:ln>
            <a:noFill/>
          </a:ln>
        </p:spPr>
      </p:pic>
      <p:pic>
        <p:nvPicPr>
          <p:cNvPr id="90" name="Google Shape;90;p21"/>
          <p:cNvPicPr preferRelativeResize="0"/>
          <p:nvPr/>
        </p:nvPicPr>
        <p:blipFill>
          <a:blip r:embed="rId6">
            <a:alphaModFix/>
          </a:blip>
          <a:stretch>
            <a:fillRect/>
          </a:stretch>
        </p:blipFill>
        <p:spPr>
          <a:xfrm>
            <a:off x="1651975" y="4634625"/>
            <a:ext cx="4256051" cy="3386879"/>
          </a:xfrm>
          <a:prstGeom prst="rect">
            <a:avLst/>
          </a:prstGeom>
          <a:noFill/>
          <a:ln>
            <a:noFill/>
          </a:ln>
        </p:spPr>
      </p:pic>
      <p:pic>
        <p:nvPicPr>
          <p:cNvPr id="91" name="Google Shape;91;p21"/>
          <p:cNvPicPr preferRelativeResize="0"/>
          <p:nvPr/>
        </p:nvPicPr>
        <p:blipFill>
          <a:blip r:embed="rId7">
            <a:alphaModFix/>
          </a:blip>
          <a:stretch>
            <a:fillRect/>
          </a:stretch>
        </p:blipFill>
        <p:spPr>
          <a:xfrm>
            <a:off x="1828577" y="17838"/>
            <a:ext cx="738025" cy="73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id="238" name="Google Shape;238;p30"/>
          <p:cNvPicPr preferRelativeResize="0"/>
          <p:nvPr/>
        </p:nvPicPr>
        <p:blipFill>
          <a:blip r:embed="rId3">
            <a:alphaModFix/>
          </a:blip>
          <a:stretch>
            <a:fillRect/>
          </a:stretch>
        </p:blipFill>
        <p:spPr>
          <a:xfrm>
            <a:off x="3927858" y="3145724"/>
            <a:ext cx="2110325" cy="2703721"/>
          </a:xfrm>
          <a:prstGeom prst="rect">
            <a:avLst/>
          </a:prstGeom>
          <a:noFill/>
          <a:ln>
            <a:noFill/>
          </a:ln>
        </p:spPr>
      </p:pic>
      <p:sp>
        <p:nvSpPr>
          <p:cNvPr id="239" name="Google Shape;239;p30"/>
          <p:cNvSpPr txBox="1"/>
          <p:nvPr/>
        </p:nvSpPr>
        <p:spPr>
          <a:xfrm>
            <a:off x="0" y="237475"/>
            <a:ext cx="7560000" cy="4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ic Sans MS"/>
                <a:ea typeface="Comic Sans MS"/>
                <a:cs typeface="Comic Sans MS"/>
                <a:sym typeface="Comic Sans MS"/>
              </a:rPr>
              <a:t>Vitamin K</a:t>
            </a:r>
            <a:endParaRPr b="1" sz="1800">
              <a:solidFill>
                <a:srgbClr val="1155CC"/>
              </a:solidFill>
              <a:latin typeface="Comic Sans MS"/>
              <a:ea typeface="Comic Sans MS"/>
              <a:cs typeface="Comic Sans MS"/>
              <a:sym typeface="Comic Sans MS"/>
            </a:endParaRPr>
          </a:p>
        </p:txBody>
      </p:sp>
      <p:sp>
        <p:nvSpPr>
          <p:cNvPr id="240" name="Google Shape;240;p30"/>
          <p:cNvSpPr/>
          <p:nvPr/>
        </p:nvSpPr>
        <p:spPr>
          <a:xfrm>
            <a:off x="0" y="10226346"/>
            <a:ext cx="7560000" cy="462000"/>
          </a:xfrm>
          <a:prstGeom prst="rect">
            <a:avLst/>
          </a:prstGeom>
          <a:solidFill>
            <a:srgbClr val="EEEEEE"/>
          </a:solidFill>
          <a:ln>
            <a:noFill/>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241" name="Google Shape;241;p30"/>
          <p:cNvSpPr/>
          <p:nvPr/>
        </p:nvSpPr>
        <p:spPr>
          <a:xfrm>
            <a:off x="6235165" y="10228672"/>
            <a:ext cx="1324800" cy="462000"/>
          </a:xfrm>
          <a:prstGeom prst="rect">
            <a:avLst/>
          </a:prstGeom>
          <a:gradFill>
            <a:gsLst>
              <a:gs pos="0">
                <a:srgbClr val="C9DAF8"/>
              </a:gs>
              <a:gs pos="100000">
                <a:srgbClr val="1155CC"/>
              </a:gs>
            </a:gsLst>
            <a:path path="circle">
              <a:fillToRect l="100%" t="100%"/>
            </a:path>
            <a:tileRect b="-100%" r="-100%"/>
          </a:gradFill>
          <a:ln>
            <a:noFill/>
          </a:ln>
        </p:spPr>
        <p:txBody>
          <a:bodyPr anchorCtr="0" anchor="ctr" bIns="91525" lIns="91525" spcFirstLastPara="1" rIns="91525" wrap="square" tIns="91525">
            <a:noAutofit/>
          </a:bodyPr>
          <a:lstStyle/>
          <a:p>
            <a:pPr indent="0" lvl="0" marL="457200" rtl="0" algn="l">
              <a:spcBef>
                <a:spcPts val="0"/>
              </a:spcBef>
              <a:spcAft>
                <a:spcPts val="0"/>
              </a:spcAft>
              <a:buNone/>
            </a:pPr>
            <a:r>
              <a:rPr lang="en-GB" sz="2300">
                <a:solidFill>
                  <a:srgbClr val="FFFFFF"/>
                </a:solidFill>
                <a:latin typeface="Comfortaa"/>
                <a:ea typeface="Comfortaa"/>
                <a:cs typeface="Comfortaa"/>
                <a:sym typeface="Comfortaa"/>
              </a:rPr>
              <a:t>9</a:t>
            </a:r>
            <a:endParaRPr sz="2300">
              <a:solidFill>
                <a:srgbClr val="FFFFFF"/>
              </a:solidFill>
              <a:latin typeface="Comfortaa"/>
              <a:ea typeface="Comfortaa"/>
              <a:cs typeface="Comfortaa"/>
              <a:sym typeface="Comfortaa"/>
            </a:endParaRPr>
          </a:p>
        </p:txBody>
      </p:sp>
      <p:sp>
        <p:nvSpPr>
          <p:cNvPr id="242" name="Google Shape;242;p30"/>
          <p:cNvSpPr txBox="1"/>
          <p:nvPr/>
        </p:nvSpPr>
        <p:spPr>
          <a:xfrm>
            <a:off x="114200" y="822200"/>
            <a:ext cx="7344000" cy="5205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Enumerate 3 forms of vit </a:t>
            </a:r>
            <a:r>
              <a:rPr lang="en-GB" sz="1200">
                <a:solidFill>
                  <a:srgbClr val="1155CC"/>
                </a:solidFill>
                <a:latin typeface="Comic Sans MS"/>
                <a:ea typeface="Comic Sans MS"/>
                <a:cs typeface="Comic Sans MS"/>
                <a:sym typeface="Comic Sans MS"/>
              </a:rPr>
              <a:t>k</a:t>
            </a:r>
            <a:r>
              <a:rPr lang="en-GB" sz="1200">
                <a:solidFill>
                  <a:srgbClr val="1155CC"/>
                </a:solidFill>
                <a:latin typeface="Comic Sans MS"/>
                <a:ea typeface="Comic Sans MS"/>
                <a:cs typeface="Comic Sans MS"/>
                <a:sym typeface="Comic Sans MS"/>
              </a:rPr>
              <a:t>: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100">
                <a:solidFill>
                  <a:schemeClr val="dk1"/>
                </a:solidFill>
                <a:latin typeface="Comic Sans MS"/>
                <a:ea typeface="Comic Sans MS"/>
                <a:cs typeface="Comic Sans MS"/>
                <a:sym typeface="Comic Sans MS"/>
              </a:rPr>
              <a:t>     Vit k1 : Phylloquinone</a:t>
            </a:r>
            <a:endParaRPr sz="11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100">
                <a:solidFill>
                  <a:schemeClr val="dk1"/>
                </a:solidFill>
                <a:latin typeface="Comic Sans MS"/>
                <a:ea typeface="Comic Sans MS"/>
                <a:cs typeface="Comic Sans MS"/>
                <a:sym typeface="Comic Sans MS"/>
              </a:rPr>
              <a:t>     Vit k2 : Menaquinone</a:t>
            </a:r>
            <a:endParaRPr sz="11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100">
                <a:solidFill>
                  <a:schemeClr val="dk1"/>
                </a:solidFill>
                <a:latin typeface="Comic Sans MS"/>
                <a:ea typeface="Comic Sans MS"/>
                <a:cs typeface="Comic Sans MS"/>
                <a:sym typeface="Comic Sans MS"/>
              </a:rPr>
              <a:t>     Vit k3 : Menadione</a:t>
            </a:r>
            <a:endParaRPr sz="11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Which clotting factors require vit k for their synthesis?</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000">
                <a:solidFill>
                  <a:schemeClr val="dk1"/>
                </a:solidFill>
                <a:latin typeface="Comic Sans MS"/>
                <a:ea typeface="Comic Sans MS"/>
                <a:cs typeface="Comic Sans MS"/>
                <a:sym typeface="Comic Sans MS"/>
              </a:rPr>
              <a:t>Synthesis of </a:t>
            </a:r>
            <a:r>
              <a:rPr lang="en-GB" sz="1000">
                <a:solidFill>
                  <a:schemeClr val="dk1"/>
                </a:solidFill>
                <a:latin typeface="Comic Sans MS"/>
                <a:ea typeface="Comic Sans MS"/>
                <a:cs typeface="Comic Sans MS"/>
                <a:sym typeface="Comic Sans MS"/>
              </a:rPr>
              <a:t>prothrombin</a:t>
            </a:r>
            <a:r>
              <a:rPr lang="en-GB" sz="1000">
                <a:solidFill>
                  <a:schemeClr val="dk1"/>
                </a:solidFill>
                <a:latin typeface="Comic Sans MS"/>
                <a:ea typeface="Comic Sans MS"/>
                <a:cs typeface="Comic Sans MS"/>
                <a:sym typeface="Comic Sans MS"/>
              </a:rPr>
              <a:t>, clotting factors II, VII, IX, X require carboxylation of their glutamic acid (Glu) residue.</a:t>
            </a:r>
            <a:endParaRPr sz="1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Fill the blank boxes in the following pictures:</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p:txBody>
      </p:sp>
      <p:pic>
        <p:nvPicPr>
          <p:cNvPr id="243" name="Google Shape;243;p30"/>
          <p:cNvPicPr preferRelativeResize="0"/>
          <p:nvPr/>
        </p:nvPicPr>
        <p:blipFill>
          <a:blip r:embed="rId4">
            <a:alphaModFix/>
          </a:blip>
          <a:stretch>
            <a:fillRect/>
          </a:stretch>
        </p:blipFill>
        <p:spPr>
          <a:xfrm>
            <a:off x="427157" y="3049028"/>
            <a:ext cx="2388976" cy="2897123"/>
          </a:xfrm>
          <a:prstGeom prst="rect">
            <a:avLst/>
          </a:prstGeom>
          <a:noFill/>
          <a:ln>
            <a:noFill/>
          </a:ln>
        </p:spPr>
      </p:pic>
      <p:sp>
        <p:nvSpPr>
          <p:cNvPr id="244" name="Google Shape;244;p30"/>
          <p:cNvSpPr txBox="1"/>
          <p:nvPr/>
        </p:nvSpPr>
        <p:spPr>
          <a:xfrm>
            <a:off x="2250791" y="4170074"/>
            <a:ext cx="312000" cy="3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1155CC"/>
                </a:solidFill>
                <a:highlight>
                  <a:srgbClr val="CFE2F3"/>
                </a:highlight>
                <a:latin typeface="Comic Sans MS"/>
                <a:ea typeface="Comic Sans MS"/>
                <a:cs typeface="Comic Sans MS"/>
                <a:sym typeface="Comic Sans MS"/>
              </a:rPr>
              <a:t>1</a:t>
            </a:r>
            <a:endParaRPr b="1" sz="1500">
              <a:highlight>
                <a:srgbClr val="CFE2F3"/>
              </a:highlight>
            </a:endParaRPr>
          </a:p>
        </p:txBody>
      </p:sp>
      <p:sp>
        <p:nvSpPr>
          <p:cNvPr id="245" name="Google Shape;245;p30"/>
          <p:cNvSpPr txBox="1"/>
          <p:nvPr/>
        </p:nvSpPr>
        <p:spPr>
          <a:xfrm>
            <a:off x="2250790" y="4542848"/>
            <a:ext cx="312000" cy="3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1155CC"/>
                </a:solidFill>
                <a:highlight>
                  <a:srgbClr val="CFE2F3"/>
                </a:highlight>
                <a:latin typeface="Comic Sans MS"/>
                <a:ea typeface="Comic Sans MS"/>
                <a:cs typeface="Comic Sans MS"/>
                <a:sym typeface="Comic Sans MS"/>
              </a:rPr>
              <a:t>2</a:t>
            </a:r>
            <a:endParaRPr b="1" sz="1500">
              <a:highlight>
                <a:srgbClr val="CFE2F3"/>
              </a:highlight>
            </a:endParaRPr>
          </a:p>
        </p:txBody>
      </p:sp>
      <p:sp>
        <p:nvSpPr>
          <p:cNvPr id="246" name="Google Shape;246;p30"/>
          <p:cNvSpPr txBox="1"/>
          <p:nvPr/>
        </p:nvSpPr>
        <p:spPr>
          <a:xfrm>
            <a:off x="6292750" y="4235850"/>
            <a:ext cx="1111800" cy="7689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B7B7B7"/>
                </a:solidFill>
                <a:latin typeface="Comic Sans MS"/>
                <a:ea typeface="Comic Sans MS"/>
                <a:cs typeface="Comic Sans MS"/>
                <a:sym typeface="Comic Sans MS"/>
              </a:rPr>
              <a:t>1: vit k </a:t>
            </a:r>
            <a:endParaRPr sz="1000">
              <a:solidFill>
                <a:srgbClr val="B7B7B7"/>
              </a:solidFill>
              <a:latin typeface="Comic Sans MS"/>
              <a:ea typeface="Comic Sans MS"/>
              <a:cs typeface="Comic Sans MS"/>
              <a:sym typeface="Comic Sans MS"/>
            </a:endParaRPr>
          </a:p>
          <a:p>
            <a:pPr indent="0" lvl="0" marL="0" rtl="0" algn="l">
              <a:spcBef>
                <a:spcPts val="0"/>
              </a:spcBef>
              <a:spcAft>
                <a:spcPts val="0"/>
              </a:spcAft>
              <a:buNone/>
            </a:pPr>
            <a:r>
              <a:rPr lang="en-GB" sz="1000">
                <a:solidFill>
                  <a:srgbClr val="B7B7B7"/>
                </a:solidFill>
                <a:latin typeface="Comic Sans MS"/>
                <a:ea typeface="Comic Sans MS"/>
                <a:cs typeface="Comic Sans MS"/>
                <a:sym typeface="Comic Sans MS"/>
              </a:rPr>
              <a:t>2: </a:t>
            </a:r>
            <a:r>
              <a:rPr lang="en-GB" sz="1000">
                <a:solidFill>
                  <a:srgbClr val="B7B7B7"/>
                </a:solidFill>
                <a:latin typeface="Comic Sans MS"/>
                <a:ea typeface="Comic Sans MS"/>
                <a:cs typeface="Comic Sans MS"/>
                <a:sym typeface="Comic Sans MS"/>
              </a:rPr>
              <a:t>warfarin </a:t>
            </a:r>
            <a:endParaRPr sz="1000">
              <a:solidFill>
                <a:srgbClr val="B7B7B7"/>
              </a:solidFill>
              <a:latin typeface="Comic Sans MS"/>
              <a:ea typeface="Comic Sans MS"/>
              <a:cs typeface="Comic Sans MS"/>
              <a:sym typeface="Comic Sans MS"/>
            </a:endParaRPr>
          </a:p>
          <a:p>
            <a:pPr indent="0" lvl="0" marL="0" rtl="0" algn="l">
              <a:spcBef>
                <a:spcPts val="0"/>
              </a:spcBef>
              <a:spcAft>
                <a:spcPts val="0"/>
              </a:spcAft>
              <a:buNone/>
            </a:pPr>
            <a:r>
              <a:rPr lang="en-GB" sz="1000">
                <a:solidFill>
                  <a:srgbClr val="B7B7B7"/>
                </a:solidFill>
                <a:latin typeface="Comic Sans MS"/>
                <a:ea typeface="Comic Sans MS"/>
                <a:cs typeface="Comic Sans MS"/>
                <a:sym typeface="Comic Sans MS"/>
              </a:rPr>
              <a:t>3: carboxylase </a:t>
            </a:r>
            <a:endParaRPr sz="1000">
              <a:solidFill>
                <a:srgbClr val="B7B7B7"/>
              </a:solidFill>
              <a:latin typeface="Comic Sans MS"/>
              <a:ea typeface="Comic Sans MS"/>
              <a:cs typeface="Comic Sans MS"/>
              <a:sym typeface="Comic Sans MS"/>
            </a:endParaRPr>
          </a:p>
          <a:p>
            <a:pPr indent="0" lvl="0" marL="0" rtl="0" algn="l">
              <a:spcBef>
                <a:spcPts val="0"/>
              </a:spcBef>
              <a:spcAft>
                <a:spcPts val="0"/>
              </a:spcAft>
              <a:buNone/>
            </a:pPr>
            <a:r>
              <a:rPr lang="en-GB" sz="1000">
                <a:solidFill>
                  <a:srgbClr val="B7B7B7"/>
                </a:solidFill>
                <a:latin typeface="Comic Sans MS"/>
                <a:ea typeface="Comic Sans MS"/>
                <a:cs typeface="Comic Sans MS"/>
                <a:sym typeface="Comic Sans MS"/>
              </a:rPr>
              <a:t>4: reductase </a:t>
            </a:r>
            <a:endParaRPr sz="1000">
              <a:solidFill>
                <a:srgbClr val="B7B7B7"/>
              </a:solidFill>
              <a:latin typeface="Comic Sans MS"/>
              <a:ea typeface="Comic Sans MS"/>
              <a:cs typeface="Comic Sans MS"/>
              <a:sym typeface="Comic Sans MS"/>
            </a:endParaRPr>
          </a:p>
        </p:txBody>
      </p:sp>
      <p:sp>
        <p:nvSpPr>
          <p:cNvPr id="247" name="Google Shape;247;p30"/>
          <p:cNvSpPr txBox="1"/>
          <p:nvPr/>
        </p:nvSpPr>
        <p:spPr>
          <a:xfrm flipH="1">
            <a:off x="4985522" y="3822325"/>
            <a:ext cx="312000" cy="3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1155CC"/>
                </a:solidFill>
                <a:highlight>
                  <a:srgbClr val="CFE2F3"/>
                </a:highlight>
                <a:latin typeface="Comic Sans MS"/>
                <a:ea typeface="Comic Sans MS"/>
                <a:cs typeface="Comic Sans MS"/>
                <a:sym typeface="Comic Sans MS"/>
              </a:rPr>
              <a:t>3</a:t>
            </a:r>
            <a:endParaRPr b="1" sz="1500">
              <a:highlight>
                <a:srgbClr val="CFE2F3"/>
              </a:highlight>
            </a:endParaRPr>
          </a:p>
        </p:txBody>
      </p:sp>
      <p:sp>
        <p:nvSpPr>
          <p:cNvPr id="248" name="Google Shape;248;p30"/>
          <p:cNvSpPr txBox="1"/>
          <p:nvPr/>
        </p:nvSpPr>
        <p:spPr>
          <a:xfrm>
            <a:off x="5037283" y="4818096"/>
            <a:ext cx="312000" cy="2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1155CC"/>
                </a:solidFill>
                <a:highlight>
                  <a:srgbClr val="CFE2F3"/>
                </a:highlight>
                <a:latin typeface="Comic Sans MS"/>
                <a:ea typeface="Comic Sans MS"/>
                <a:cs typeface="Comic Sans MS"/>
                <a:sym typeface="Comic Sans MS"/>
              </a:rPr>
              <a:t>4</a:t>
            </a:r>
            <a:endParaRPr b="1" sz="1500">
              <a:highlight>
                <a:srgbClr val="CFE2F3"/>
              </a:highlight>
            </a:endParaRPr>
          </a:p>
        </p:txBody>
      </p:sp>
      <p:sp>
        <p:nvSpPr>
          <p:cNvPr id="249" name="Google Shape;249;p30"/>
          <p:cNvSpPr txBox="1"/>
          <p:nvPr/>
        </p:nvSpPr>
        <p:spPr>
          <a:xfrm>
            <a:off x="290363" y="7332725"/>
            <a:ext cx="6160200" cy="915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Enumerate 2 causes for vit k </a:t>
            </a:r>
            <a:r>
              <a:rPr lang="en-GB" sz="1200">
                <a:solidFill>
                  <a:srgbClr val="1155CC"/>
                </a:solidFill>
                <a:latin typeface="Comic Sans MS"/>
                <a:ea typeface="Comic Sans MS"/>
                <a:cs typeface="Comic Sans MS"/>
                <a:sym typeface="Comic Sans MS"/>
              </a:rPr>
              <a:t>deficiency</a:t>
            </a:r>
            <a:r>
              <a:rPr lang="en-GB" sz="1200">
                <a:solidFill>
                  <a:srgbClr val="1155CC"/>
                </a:solidFill>
                <a:latin typeface="Comic Sans MS"/>
                <a:ea typeface="Comic Sans MS"/>
                <a:cs typeface="Comic Sans MS"/>
                <a:sym typeface="Comic Sans MS"/>
              </a:rPr>
              <a:t>  : </a:t>
            </a:r>
            <a:endParaRPr sz="1100">
              <a:solidFill>
                <a:srgbClr val="1155CC"/>
              </a:solidFill>
              <a:latin typeface="Comic Sans MS"/>
              <a:ea typeface="Comic Sans MS"/>
              <a:cs typeface="Comic Sans MS"/>
              <a:sym typeface="Comic Sans MS"/>
            </a:endParaRPr>
          </a:p>
          <a:p>
            <a:pPr indent="-298450" lvl="0" marL="457200" rtl="0" algn="l">
              <a:spcBef>
                <a:spcPts val="0"/>
              </a:spcBef>
              <a:spcAft>
                <a:spcPts val="0"/>
              </a:spcAft>
              <a:buClr>
                <a:schemeClr val="dk1"/>
              </a:buClr>
              <a:buSzPts val="1100"/>
              <a:buFont typeface="Comic Sans MS"/>
              <a:buAutoNum type="arabicParenR"/>
            </a:pPr>
            <a:r>
              <a:rPr lang="en-GB" sz="1100">
                <a:solidFill>
                  <a:schemeClr val="dk1"/>
                </a:solidFill>
                <a:latin typeface="Comic Sans MS"/>
                <a:ea typeface="Comic Sans MS"/>
                <a:cs typeface="Comic Sans MS"/>
                <a:sym typeface="Comic Sans MS"/>
              </a:rPr>
              <a:t>Lipid malabsorption can lead to vitamin K deficiency “because it is a fat soluble vitamin”</a:t>
            </a:r>
            <a:endParaRPr sz="1100">
              <a:solidFill>
                <a:schemeClr val="dk1"/>
              </a:solidFill>
              <a:latin typeface="Comic Sans MS"/>
              <a:ea typeface="Comic Sans MS"/>
              <a:cs typeface="Comic Sans MS"/>
              <a:sym typeface="Comic Sans MS"/>
            </a:endParaRPr>
          </a:p>
          <a:p>
            <a:pPr indent="-298450" lvl="0" marL="457200" rtl="0" algn="l">
              <a:spcBef>
                <a:spcPts val="0"/>
              </a:spcBef>
              <a:spcAft>
                <a:spcPts val="0"/>
              </a:spcAft>
              <a:buClr>
                <a:schemeClr val="dk1"/>
              </a:buClr>
              <a:buSzPts val="1100"/>
              <a:buFont typeface="Comic Sans MS"/>
              <a:buAutoNum type="arabicParenR"/>
            </a:pPr>
            <a:r>
              <a:rPr lang="en-GB" sz="1100">
                <a:solidFill>
                  <a:schemeClr val="dk1"/>
                </a:solidFill>
                <a:latin typeface="Comic Sans MS"/>
                <a:ea typeface="Comic Sans MS"/>
                <a:cs typeface="Comic Sans MS"/>
                <a:sym typeface="Comic Sans MS"/>
              </a:rPr>
              <a:t>Prolonged antibiotic therapy → killing normal flora → Vit K deficiency </a:t>
            </a:r>
            <a:endParaRPr sz="11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p:txBody>
      </p:sp>
      <p:sp>
        <p:nvSpPr>
          <p:cNvPr id="250" name="Google Shape;250;p30"/>
          <p:cNvSpPr txBox="1"/>
          <p:nvPr/>
        </p:nvSpPr>
        <p:spPr>
          <a:xfrm>
            <a:off x="332138" y="8251727"/>
            <a:ext cx="6248100" cy="543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Why Vit k deficiency is common in newborns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100">
                <a:solidFill>
                  <a:schemeClr val="dk1"/>
                </a:solidFill>
                <a:latin typeface="Comic Sans MS"/>
                <a:ea typeface="Comic Sans MS"/>
                <a:cs typeface="Comic Sans MS"/>
                <a:sym typeface="Comic Sans MS"/>
              </a:rPr>
              <a:t>Newborns lack intestinal flora and human milk can provide only 1/5th vitamin K</a:t>
            </a:r>
            <a:endParaRPr sz="11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p:txBody>
      </p:sp>
      <p:sp>
        <p:nvSpPr>
          <p:cNvPr id="251" name="Google Shape;251;p30"/>
          <p:cNvSpPr txBox="1"/>
          <p:nvPr/>
        </p:nvSpPr>
        <p:spPr>
          <a:xfrm>
            <a:off x="332138" y="8784375"/>
            <a:ext cx="6937500" cy="654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Enumerate the clinical </a:t>
            </a:r>
            <a:r>
              <a:rPr lang="en-GB" sz="1200">
                <a:solidFill>
                  <a:srgbClr val="1155CC"/>
                </a:solidFill>
                <a:latin typeface="Comic Sans MS"/>
                <a:ea typeface="Comic Sans MS"/>
                <a:cs typeface="Comic Sans MS"/>
                <a:sym typeface="Comic Sans MS"/>
              </a:rPr>
              <a:t>manifestations of Vit K deficiency.</a:t>
            </a:r>
            <a:endParaRPr sz="11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100">
                <a:solidFill>
                  <a:schemeClr val="dk1"/>
                </a:solidFill>
                <a:latin typeface="Comic Sans MS"/>
                <a:ea typeface="Comic Sans MS"/>
                <a:cs typeface="Comic Sans MS"/>
                <a:sym typeface="Comic Sans MS"/>
              </a:rPr>
              <a:t>Mucus membrane hemorrhage, bruising tendency, prolonged thrombin time, </a:t>
            </a:r>
            <a:endParaRPr sz="11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100">
                <a:solidFill>
                  <a:schemeClr val="dk1"/>
                </a:solidFill>
                <a:latin typeface="Comic Sans MS"/>
                <a:ea typeface="Comic Sans MS"/>
                <a:cs typeface="Comic Sans MS"/>
                <a:sym typeface="Comic Sans MS"/>
              </a:rPr>
              <a:t>post traumatic bleeding/internal bleeding, hemorrhagic disease of the newborn</a:t>
            </a:r>
            <a:endParaRPr sz="11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p:txBody>
      </p:sp>
      <p:sp>
        <p:nvSpPr>
          <p:cNvPr id="252" name="Google Shape;252;p30"/>
          <p:cNvSpPr txBox="1"/>
          <p:nvPr/>
        </p:nvSpPr>
        <p:spPr>
          <a:xfrm>
            <a:off x="292050" y="6067775"/>
            <a:ext cx="6451500" cy="853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Explain the effect of anticoagulant drugs.</a:t>
            </a:r>
            <a:endParaRPr sz="11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100">
                <a:solidFill>
                  <a:schemeClr val="dk1"/>
                </a:solidFill>
                <a:latin typeface="Comic Sans MS"/>
                <a:ea typeface="Comic Sans MS"/>
                <a:cs typeface="Comic Sans MS"/>
                <a:sym typeface="Comic Sans MS"/>
              </a:rPr>
              <a:t>They inhibit the activation of vit K to hydroquinone form (inhibiting reductase enzyme) thus prothrombin and clotting factors are not carboxylated which will increase the injury time</a:t>
            </a:r>
            <a:endParaRPr sz="1200">
              <a:solidFill>
                <a:srgbClr val="1155CC"/>
              </a:solidFill>
              <a:latin typeface="Comic Sans MS"/>
              <a:ea typeface="Comic Sans MS"/>
              <a:cs typeface="Comic Sans MS"/>
              <a:sym typeface="Comic Sans MS"/>
            </a:endParaRPr>
          </a:p>
        </p:txBody>
      </p:sp>
      <p:sp>
        <p:nvSpPr>
          <p:cNvPr id="253" name="Google Shape;253;p30"/>
          <p:cNvSpPr txBox="1"/>
          <p:nvPr/>
        </p:nvSpPr>
        <p:spPr>
          <a:xfrm>
            <a:off x="332150" y="9499020"/>
            <a:ext cx="6248100" cy="853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Toxicity of vit K leads to </a:t>
            </a:r>
            <a:r>
              <a:rPr lang="en-GB" sz="1200">
                <a:solidFill>
                  <a:srgbClr val="1155CC"/>
                </a:solidFill>
                <a:latin typeface="Comic Sans MS"/>
                <a:ea typeface="Comic Sans MS"/>
                <a:cs typeface="Comic Sans MS"/>
                <a:sym typeface="Comic Sans MS"/>
              </a:rPr>
              <a:t>?</a:t>
            </a:r>
            <a:endParaRPr sz="1200">
              <a:solidFill>
                <a:srgbClr val="1155CC"/>
              </a:solidFill>
              <a:latin typeface="Comic Sans MS"/>
              <a:ea typeface="Comic Sans MS"/>
              <a:cs typeface="Comic Sans MS"/>
              <a:sym typeface="Comic Sans MS"/>
            </a:endParaRPr>
          </a:p>
          <a:p>
            <a:pPr indent="-298450" lvl="0" marL="457200" rtl="0" algn="l">
              <a:spcBef>
                <a:spcPts val="0"/>
              </a:spcBef>
              <a:spcAft>
                <a:spcPts val="0"/>
              </a:spcAft>
              <a:buSzPts val="1100"/>
              <a:buFont typeface="Comic Sans MS"/>
              <a:buAutoNum type="arabicParenR"/>
            </a:pPr>
            <a:r>
              <a:rPr lang="en-GB" sz="1100">
                <a:latin typeface="Comic Sans MS"/>
                <a:ea typeface="Comic Sans MS"/>
                <a:cs typeface="Comic Sans MS"/>
                <a:sym typeface="Comic Sans MS"/>
              </a:rPr>
              <a:t>Hemolytic anemia    2) jaundice</a:t>
            </a:r>
            <a:endParaRPr sz="1100">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p:txBody>
      </p:sp>
      <p:sp>
        <p:nvSpPr>
          <p:cNvPr id="254" name="Google Shape;254;p30"/>
          <p:cNvSpPr txBox="1"/>
          <p:nvPr/>
        </p:nvSpPr>
        <p:spPr>
          <a:xfrm>
            <a:off x="332150" y="6720700"/>
            <a:ext cx="6540000" cy="543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What are the functions of vitamin K ?</a:t>
            </a:r>
            <a:endParaRPr sz="11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100">
                <a:solidFill>
                  <a:schemeClr val="dk1"/>
                </a:solidFill>
                <a:latin typeface="Comic Sans MS"/>
                <a:ea typeface="Comic Sans MS"/>
                <a:cs typeface="Comic Sans MS"/>
                <a:sym typeface="Comic Sans MS"/>
              </a:rPr>
              <a:t>1) prothrombin - platelet interaction  2) synthesis of gamma-carboxyglutamate in osteocalcin</a:t>
            </a:r>
            <a:endParaRPr sz="11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1"/>
          <p:cNvSpPr txBox="1"/>
          <p:nvPr/>
        </p:nvSpPr>
        <p:spPr>
          <a:xfrm>
            <a:off x="0" y="237475"/>
            <a:ext cx="7560000" cy="4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ic Sans MS"/>
                <a:ea typeface="Comic Sans MS"/>
                <a:cs typeface="Comic Sans MS"/>
                <a:sym typeface="Comic Sans MS"/>
              </a:rPr>
              <a:t>Liver Function Tests</a:t>
            </a:r>
            <a:endParaRPr b="1" sz="1800">
              <a:solidFill>
                <a:srgbClr val="1155CC"/>
              </a:solidFill>
              <a:latin typeface="Comic Sans MS"/>
              <a:ea typeface="Comic Sans MS"/>
              <a:cs typeface="Comic Sans MS"/>
              <a:sym typeface="Comic Sans MS"/>
            </a:endParaRPr>
          </a:p>
        </p:txBody>
      </p:sp>
      <p:sp>
        <p:nvSpPr>
          <p:cNvPr id="260" name="Google Shape;260;p31"/>
          <p:cNvSpPr/>
          <p:nvPr/>
        </p:nvSpPr>
        <p:spPr>
          <a:xfrm>
            <a:off x="0" y="10226346"/>
            <a:ext cx="7560000" cy="462000"/>
          </a:xfrm>
          <a:prstGeom prst="rect">
            <a:avLst/>
          </a:prstGeom>
          <a:solidFill>
            <a:srgbClr val="EEEEEE"/>
          </a:solidFill>
          <a:ln>
            <a:noFill/>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261" name="Google Shape;261;p31"/>
          <p:cNvSpPr/>
          <p:nvPr/>
        </p:nvSpPr>
        <p:spPr>
          <a:xfrm>
            <a:off x="6235165" y="10228672"/>
            <a:ext cx="1324800" cy="462000"/>
          </a:xfrm>
          <a:prstGeom prst="rect">
            <a:avLst/>
          </a:prstGeom>
          <a:gradFill>
            <a:gsLst>
              <a:gs pos="0">
                <a:srgbClr val="C9DAF8"/>
              </a:gs>
              <a:gs pos="100000">
                <a:srgbClr val="1155CC"/>
              </a:gs>
            </a:gsLst>
            <a:path path="circle">
              <a:fillToRect l="100%" t="100%"/>
            </a:path>
            <a:tileRect b="-100%" r="-100%"/>
          </a:gradFill>
          <a:ln>
            <a:noFill/>
          </a:ln>
        </p:spPr>
        <p:txBody>
          <a:bodyPr anchorCtr="0" anchor="ctr" bIns="91525" lIns="91525" spcFirstLastPara="1" rIns="91525" wrap="square" tIns="91525">
            <a:noAutofit/>
          </a:bodyPr>
          <a:lstStyle/>
          <a:p>
            <a:pPr indent="0" lvl="0" marL="457200" rtl="0" algn="l">
              <a:spcBef>
                <a:spcPts val="0"/>
              </a:spcBef>
              <a:spcAft>
                <a:spcPts val="0"/>
              </a:spcAft>
              <a:buNone/>
            </a:pPr>
            <a:r>
              <a:rPr lang="en-GB" sz="2300">
                <a:solidFill>
                  <a:srgbClr val="FFFFFF"/>
                </a:solidFill>
                <a:latin typeface="Comfortaa"/>
                <a:ea typeface="Comfortaa"/>
                <a:cs typeface="Comfortaa"/>
                <a:sym typeface="Comfortaa"/>
              </a:rPr>
              <a:t>10</a:t>
            </a:r>
            <a:endParaRPr sz="2300">
              <a:solidFill>
                <a:srgbClr val="FFFFFF"/>
              </a:solidFill>
              <a:latin typeface="Comfortaa"/>
              <a:ea typeface="Comfortaa"/>
              <a:cs typeface="Comfortaa"/>
              <a:sym typeface="Comfortaa"/>
            </a:endParaRPr>
          </a:p>
        </p:txBody>
      </p:sp>
      <p:sp>
        <p:nvSpPr>
          <p:cNvPr id="262" name="Google Shape;262;p31"/>
          <p:cNvSpPr txBox="1"/>
          <p:nvPr/>
        </p:nvSpPr>
        <p:spPr>
          <a:xfrm>
            <a:off x="133500" y="827248"/>
            <a:ext cx="7426500" cy="9269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3C78D8"/>
              </a:buClr>
              <a:buSzPts val="1200"/>
              <a:buFont typeface="Comic Sans MS"/>
              <a:buChar char="●"/>
            </a:pPr>
            <a:r>
              <a:rPr lang="en-GB" sz="1200">
                <a:solidFill>
                  <a:srgbClr val="3C78D8"/>
                </a:solidFill>
                <a:latin typeface="Comic Sans MS"/>
                <a:ea typeface="Comic Sans MS"/>
                <a:cs typeface="Comic Sans MS"/>
                <a:sym typeface="Comic Sans MS"/>
              </a:rPr>
              <a:t>List 2 markers of hepatocellular injury</a:t>
            </a:r>
            <a:endParaRPr sz="1200">
              <a:solidFill>
                <a:srgbClr val="3C78D8"/>
              </a:solidFill>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Alanine aminotransferase (ALT) </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Aspartate aminotransferase (AST)</a:t>
            </a:r>
            <a:endParaRPr sz="900">
              <a:latin typeface="Comic Sans MS"/>
              <a:ea typeface="Comic Sans MS"/>
              <a:cs typeface="Comic Sans MS"/>
              <a:sym typeface="Comic Sans MS"/>
            </a:endParaRPr>
          </a:p>
          <a:p>
            <a:pPr indent="0" lvl="0" marL="0" rtl="0" algn="l">
              <a:spcBef>
                <a:spcPts val="0"/>
              </a:spcBef>
              <a:spcAft>
                <a:spcPts val="0"/>
              </a:spcAft>
              <a:buNone/>
            </a:pPr>
            <a:r>
              <a:t/>
            </a:r>
            <a:endParaRPr sz="900">
              <a:latin typeface="Comic Sans MS"/>
              <a:ea typeface="Comic Sans MS"/>
              <a:cs typeface="Comic Sans MS"/>
              <a:sym typeface="Comic Sans MS"/>
            </a:endParaRPr>
          </a:p>
          <a:p>
            <a:pPr indent="-304800" lvl="0" marL="457200" rtl="0" algn="l">
              <a:spcBef>
                <a:spcPts val="0"/>
              </a:spcBef>
              <a:spcAft>
                <a:spcPts val="0"/>
              </a:spcAft>
              <a:buClr>
                <a:srgbClr val="3C78D8"/>
              </a:buClr>
              <a:buSzPts val="1200"/>
              <a:buFont typeface="Comic Sans MS"/>
              <a:buChar char="●"/>
            </a:pPr>
            <a:r>
              <a:rPr lang="en-GB" sz="1200">
                <a:solidFill>
                  <a:srgbClr val="3C78D8"/>
                </a:solidFill>
                <a:latin typeface="Comic Sans MS"/>
                <a:ea typeface="Comic Sans MS"/>
                <a:cs typeface="Comic Sans MS"/>
                <a:sym typeface="Comic Sans MS"/>
              </a:rPr>
              <a:t>List 2 Markers of cholestasis</a:t>
            </a:r>
            <a:endParaRPr sz="1200">
              <a:solidFill>
                <a:srgbClr val="3C78D8"/>
              </a:solidFill>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Alkaline phosphatase (ALP) </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gamma-glutamyltransferase (GGT)</a:t>
            </a:r>
            <a:endParaRPr sz="900">
              <a:latin typeface="Comic Sans MS"/>
              <a:ea typeface="Comic Sans MS"/>
              <a:cs typeface="Comic Sans MS"/>
              <a:sym typeface="Comic Sans MS"/>
            </a:endParaRPr>
          </a:p>
          <a:p>
            <a:pPr indent="0" lvl="0" marL="0" rtl="0" algn="l">
              <a:spcBef>
                <a:spcPts val="0"/>
              </a:spcBef>
              <a:spcAft>
                <a:spcPts val="0"/>
              </a:spcAft>
              <a:buNone/>
            </a:pPr>
            <a:r>
              <a:t/>
            </a:r>
            <a:endParaRPr sz="900">
              <a:latin typeface="Comic Sans MS"/>
              <a:ea typeface="Comic Sans MS"/>
              <a:cs typeface="Comic Sans MS"/>
              <a:sym typeface="Comic Sans MS"/>
            </a:endParaRPr>
          </a:p>
          <a:p>
            <a:pPr indent="-304800" lvl="0" marL="457200" rtl="0" algn="l">
              <a:spcBef>
                <a:spcPts val="0"/>
              </a:spcBef>
              <a:spcAft>
                <a:spcPts val="0"/>
              </a:spcAft>
              <a:buClr>
                <a:srgbClr val="3C78D8"/>
              </a:buClr>
              <a:buSzPts val="1200"/>
              <a:buFont typeface="Comic Sans MS"/>
              <a:buChar char="●"/>
            </a:pPr>
            <a:r>
              <a:rPr lang="en-GB" sz="1200">
                <a:solidFill>
                  <a:srgbClr val="3C78D8"/>
                </a:solidFill>
                <a:latin typeface="Comic Sans MS"/>
                <a:ea typeface="Comic Sans MS"/>
                <a:cs typeface="Comic Sans MS"/>
                <a:sym typeface="Comic Sans MS"/>
              </a:rPr>
              <a:t>List 2 Limitations of Liver function tests</a:t>
            </a:r>
            <a:endParaRPr sz="1200">
              <a:solidFill>
                <a:schemeClr val="dk1"/>
              </a:solidFill>
              <a:latin typeface="Comic Sans MS"/>
              <a:ea typeface="Comic Sans MS"/>
              <a:cs typeface="Comic Sans MS"/>
              <a:sym typeface="Comic Sans MS"/>
            </a:endParaRPr>
          </a:p>
          <a:p>
            <a:pPr indent="-285750" lvl="0" marL="457200" rtl="0" algn="l">
              <a:spcBef>
                <a:spcPts val="0"/>
              </a:spcBef>
              <a:spcAft>
                <a:spcPts val="0"/>
              </a:spcAft>
              <a:buClr>
                <a:schemeClr val="dk1"/>
              </a:buClr>
              <a:buSzPts val="900"/>
              <a:buFont typeface="Comic Sans MS"/>
              <a:buAutoNum type="arabicPeriod"/>
            </a:pPr>
            <a:r>
              <a:rPr lang="en-GB" sz="900">
                <a:solidFill>
                  <a:schemeClr val="dk1"/>
                </a:solidFill>
                <a:latin typeface="Comic Sans MS"/>
                <a:ea typeface="Comic Sans MS"/>
                <a:cs typeface="Comic Sans MS"/>
                <a:sym typeface="Comic Sans MS"/>
              </a:rPr>
              <a:t>Normal LFT values do not always indicate absence of liver disease </a:t>
            </a:r>
            <a:r>
              <a:rPr lang="en-GB" sz="900">
                <a:solidFill>
                  <a:srgbClr val="1C4587"/>
                </a:solidFill>
                <a:latin typeface="Comic Sans MS"/>
                <a:ea typeface="Comic Sans MS"/>
                <a:cs typeface="Comic Sans MS"/>
                <a:sym typeface="Comic Sans MS"/>
              </a:rPr>
              <a:t>because Liver a has very large reserve capacity</a:t>
            </a:r>
            <a:endParaRPr sz="900">
              <a:solidFill>
                <a:srgbClr val="1C4587"/>
              </a:solidFill>
              <a:latin typeface="Comic Sans MS"/>
              <a:ea typeface="Comic Sans MS"/>
              <a:cs typeface="Comic Sans MS"/>
              <a:sym typeface="Comic Sans MS"/>
            </a:endParaRPr>
          </a:p>
          <a:p>
            <a:pPr indent="-285750" lvl="0" marL="457200" rtl="0" algn="l">
              <a:spcBef>
                <a:spcPts val="0"/>
              </a:spcBef>
              <a:spcAft>
                <a:spcPts val="0"/>
              </a:spcAft>
              <a:buClr>
                <a:schemeClr val="dk1"/>
              </a:buClr>
              <a:buSzPts val="900"/>
              <a:buFont typeface="Comic Sans MS"/>
              <a:buAutoNum type="arabicPeriod"/>
            </a:pPr>
            <a:r>
              <a:rPr lang="en-GB" sz="900">
                <a:solidFill>
                  <a:schemeClr val="dk1"/>
                </a:solidFill>
                <a:latin typeface="Comic Sans MS"/>
                <a:ea typeface="Comic Sans MS"/>
                <a:cs typeface="Comic Sans MS"/>
                <a:sym typeface="Comic Sans MS"/>
              </a:rPr>
              <a:t>Asymptomatic people may have abnormal LFT results </a:t>
            </a:r>
            <a:r>
              <a:rPr lang="en-GB" sz="900">
                <a:solidFill>
                  <a:srgbClr val="999999"/>
                </a:solidFill>
                <a:latin typeface="Comic Sans MS"/>
                <a:ea typeface="Comic Sans MS"/>
                <a:cs typeface="Comic Sans MS"/>
                <a:sym typeface="Comic Sans MS"/>
              </a:rPr>
              <a:t>(Diagnosis should be based on clinical examination)</a:t>
            </a:r>
            <a:endParaRPr sz="900">
              <a:solidFill>
                <a:srgbClr val="999999"/>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999999"/>
              </a:solidFill>
              <a:latin typeface="Comic Sans MS"/>
              <a:ea typeface="Comic Sans MS"/>
              <a:cs typeface="Comic Sans MS"/>
              <a:sym typeface="Comic Sans MS"/>
            </a:endParaRPr>
          </a:p>
          <a:p>
            <a:pPr indent="-304800" lvl="0" marL="457200" rtl="0" algn="l">
              <a:spcBef>
                <a:spcPts val="0"/>
              </a:spcBef>
              <a:spcAft>
                <a:spcPts val="0"/>
              </a:spcAft>
              <a:buClr>
                <a:srgbClr val="FF0000"/>
              </a:buClr>
              <a:buSzPts val="1200"/>
              <a:buFont typeface="Comic Sans MS"/>
              <a:buChar char="●"/>
            </a:pPr>
            <a:r>
              <a:rPr lang="en-GB" sz="1200">
                <a:solidFill>
                  <a:srgbClr val="FF0000"/>
                </a:solidFill>
                <a:latin typeface="Comic Sans MS"/>
                <a:ea typeface="Comic Sans MS"/>
                <a:cs typeface="Comic Sans MS"/>
                <a:sym typeface="Comic Sans MS"/>
              </a:rPr>
              <a:t>fill in the missing parts in the figure below</a:t>
            </a:r>
            <a:endParaRPr sz="1200">
              <a:solidFill>
                <a:srgbClr val="FF0000"/>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304800" lvl="0" marL="457200" rtl="0" algn="l">
              <a:spcBef>
                <a:spcPts val="0"/>
              </a:spcBef>
              <a:spcAft>
                <a:spcPts val="0"/>
              </a:spcAft>
              <a:buClr>
                <a:srgbClr val="3C78D8"/>
              </a:buClr>
              <a:buSzPts val="1200"/>
              <a:buFont typeface="Comic Sans MS"/>
              <a:buChar char="●"/>
            </a:pPr>
            <a:r>
              <a:rPr lang="en-GB" sz="1200">
                <a:solidFill>
                  <a:srgbClr val="3C78D8"/>
                </a:solidFill>
                <a:latin typeface="Comic Sans MS"/>
                <a:ea typeface="Comic Sans MS"/>
                <a:cs typeface="Comic Sans MS"/>
                <a:sym typeface="Comic Sans MS"/>
              </a:rPr>
              <a:t>Enumerate 4 causes of prehepatic jaundice</a:t>
            </a:r>
            <a:endParaRPr sz="1200">
              <a:solidFill>
                <a:srgbClr val="3C78D8"/>
              </a:solidFill>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Abnormal red cells</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antibodies</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drugs and toxins</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Hemoglobinopathies (</a:t>
            </a:r>
            <a:r>
              <a:rPr lang="en-GB" sz="900">
                <a:solidFill>
                  <a:schemeClr val="dk1"/>
                </a:solidFill>
                <a:latin typeface="Comic Sans MS"/>
                <a:ea typeface="Comic Sans MS"/>
                <a:cs typeface="Comic Sans MS"/>
                <a:sym typeface="Comic Sans MS"/>
              </a:rPr>
              <a:t>thalassemia)</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Gilbert’s syndrome</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Crigler-Najjar syndrome</a:t>
            </a:r>
            <a:endParaRPr sz="900">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304800" lvl="0" marL="457200" rtl="0" algn="l">
              <a:spcBef>
                <a:spcPts val="0"/>
              </a:spcBef>
              <a:spcAft>
                <a:spcPts val="0"/>
              </a:spcAft>
              <a:buClr>
                <a:srgbClr val="3C78D8"/>
              </a:buClr>
              <a:buSzPts val="1200"/>
              <a:buFont typeface="Comic Sans MS"/>
              <a:buChar char="●"/>
            </a:pPr>
            <a:r>
              <a:rPr lang="en-GB" sz="1200">
                <a:solidFill>
                  <a:srgbClr val="3C78D8"/>
                </a:solidFill>
                <a:latin typeface="Comic Sans MS"/>
                <a:ea typeface="Comic Sans MS"/>
                <a:cs typeface="Comic Sans MS"/>
                <a:sym typeface="Comic Sans MS"/>
              </a:rPr>
              <a:t>Enumerate 3 causes of hepatic (hepatocellular) jaundice</a:t>
            </a:r>
            <a:endParaRPr sz="1200">
              <a:solidFill>
                <a:srgbClr val="3C78D8"/>
              </a:solidFill>
              <a:latin typeface="Comic Sans MS"/>
              <a:ea typeface="Comic Sans MS"/>
              <a:cs typeface="Comic Sans MS"/>
              <a:sym typeface="Comic Sans MS"/>
            </a:endParaRPr>
          </a:p>
          <a:p>
            <a:pPr indent="-285750" lvl="0" marL="457200" rtl="0" algn="l">
              <a:spcBef>
                <a:spcPts val="0"/>
              </a:spcBef>
              <a:spcAft>
                <a:spcPts val="0"/>
              </a:spcAft>
              <a:buClr>
                <a:schemeClr val="dk1"/>
              </a:buClr>
              <a:buSzPts val="900"/>
              <a:buFont typeface="Comic Sans MS"/>
              <a:buAutoNum type="arabicPeriod"/>
            </a:pPr>
            <a:r>
              <a:rPr lang="en-GB" sz="900">
                <a:solidFill>
                  <a:schemeClr val="dk1"/>
                </a:solidFill>
                <a:latin typeface="Comic Sans MS"/>
                <a:ea typeface="Comic Sans MS"/>
                <a:cs typeface="Comic Sans MS"/>
                <a:sym typeface="Comic Sans MS"/>
              </a:rPr>
              <a:t>Viral hepatitis</a:t>
            </a:r>
            <a:endParaRPr sz="900">
              <a:solidFill>
                <a:schemeClr val="dk1"/>
              </a:solidFill>
              <a:latin typeface="Comic Sans MS"/>
              <a:ea typeface="Comic Sans MS"/>
              <a:cs typeface="Comic Sans MS"/>
              <a:sym typeface="Comic Sans MS"/>
            </a:endParaRPr>
          </a:p>
          <a:p>
            <a:pPr indent="-285750" lvl="0" marL="457200" rtl="0" algn="l">
              <a:spcBef>
                <a:spcPts val="0"/>
              </a:spcBef>
              <a:spcAft>
                <a:spcPts val="0"/>
              </a:spcAft>
              <a:buClr>
                <a:schemeClr val="dk1"/>
              </a:buClr>
              <a:buSzPts val="900"/>
              <a:buFont typeface="Comic Sans MS"/>
              <a:buAutoNum type="arabicPeriod"/>
            </a:pPr>
            <a:r>
              <a:rPr lang="en-GB" sz="900">
                <a:solidFill>
                  <a:schemeClr val="dk1"/>
                </a:solidFill>
                <a:latin typeface="Comic Sans MS"/>
                <a:ea typeface="Comic Sans MS"/>
                <a:cs typeface="Comic Sans MS"/>
                <a:sym typeface="Comic Sans MS"/>
              </a:rPr>
              <a:t>Toxic hepatitis</a:t>
            </a:r>
            <a:endParaRPr sz="900">
              <a:solidFill>
                <a:schemeClr val="dk1"/>
              </a:solidFill>
              <a:latin typeface="Comic Sans MS"/>
              <a:ea typeface="Comic Sans MS"/>
              <a:cs typeface="Comic Sans MS"/>
              <a:sym typeface="Comic Sans MS"/>
            </a:endParaRPr>
          </a:p>
          <a:p>
            <a:pPr indent="-285750" lvl="0" marL="457200" rtl="0" algn="l">
              <a:spcBef>
                <a:spcPts val="0"/>
              </a:spcBef>
              <a:spcAft>
                <a:spcPts val="0"/>
              </a:spcAft>
              <a:buClr>
                <a:schemeClr val="dk1"/>
              </a:buClr>
              <a:buSzPts val="900"/>
              <a:buFont typeface="Comic Sans MS"/>
              <a:buAutoNum type="arabicPeriod"/>
            </a:pPr>
            <a:r>
              <a:rPr lang="en-GB" sz="900">
                <a:solidFill>
                  <a:schemeClr val="dk1"/>
                </a:solidFill>
                <a:latin typeface="Comic Sans MS"/>
                <a:ea typeface="Comic Sans MS"/>
                <a:cs typeface="Comic Sans MS"/>
                <a:sym typeface="Comic Sans MS"/>
              </a:rPr>
              <a:t>intrahepatic cholestasis</a:t>
            </a:r>
            <a:endParaRPr sz="9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sz="900">
              <a:solidFill>
                <a:srgbClr val="3C78D8"/>
              </a:solidFill>
              <a:latin typeface="Comic Sans MS"/>
              <a:ea typeface="Comic Sans MS"/>
              <a:cs typeface="Comic Sans MS"/>
              <a:sym typeface="Comic Sans MS"/>
            </a:endParaRPr>
          </a:p>
          <a:p>
            <a:pPr indent="-304800" lvl="0" marL="457200" rtl="0" algn="l">
              <a:spcBef>
                <a:spcPts val="0"/>
              </a:spcBef>
              <a:spcAft>
                <a:spcPts val="0"/>
              </a:spcAft>
              <a:buClr>
                <a:srgbClr val="3C78D8"/>
              </a:buClr>
              <a:buSzPts val="1200"/>
              <a:buFont typeface="Comic Sans MS"/>
              <a:buChar char="●"/>
            </a:pPr>
            <a:r>
              <a:rPr lang="en-GB" sz="1200">
                <a:solidFill>
                  <a:srgbClr val="3C78D8"/>
                </a:solidFill>
                <a:latin typeface="Comic Sans MS"/>
                <a:ea typeface="Comic Sans MS"/>
                <a:cs typeface="Comic Sans MS"/>
                <a:sym typeface="Comic Sans MS"/>
              </a:rPr>
              <a:t>Give 4 causes of post-hepatic jaundice</a:t>
            </a:r>
            <a:endParaRPr sz="1200">
              <a:solidFill>
                <a:srgbClr val="3C78D8"/>
              </a:solidFill>
              <a:latin typeface="Comic Sans MS"/>
              <a:ea typeface="Comic Sans MS"/>
              <a:cs typeface="Comic Sans MS"/>
              <a:sym typeface="Comic Sans MS"/>
            </a:endParaRPr>
          </a:p>
          <a:p>
            <a:pPr indent="-285750" lvl="0" marL="457200" rtl="0" algn="l">
              <a:spcBef>
                <a:spcPts val="0"/>
              </a:spcBef>
              <a:spcAft>
                <a:spcPts val="0"/>
              </a:spcAft>
              <a:buClr>
                <a:schemeClr val="dk1"/>
              </a:buClr>
              <a:buSzPts val="900"/>
              <a:buFont typeface="Comic Sans MS"/>
              <a:buAutoNum type="arabicPeriod"/>
            </a:pPr>
            <a:r>
              <a:rPr lang="en-GB" sz="900">
                <a:solidFill>
                  <a:schemeClr val="dk1"/>
                </a:solidFill>
                <a:latin typeface="Comic Sans MS"/>
                <a:ea typeface="Comic Sans MS"/>
                <a:cs typeface="Comic Sans MS"/>
                <a:sym typeface="Comic Sans MS"/>
              </a:rPr>
              <a:t>Extrahepatic cholestasis</a:t>
            </a:r>
            <a:endParaRPr sz="900">
              <a:solidFill>
                <a:schemeClr val="dk1"/>
              </a:solidFill>
              <a:latin typeface="Comic Sans MS"/>
              <a:ea typeface="Comic Sans MS"/>
              <a:cs typeface="Comic Sans MS"/>
              <a:sym typeface="Comic Sans MS"/>
            </a:endParaRPr>
          </a:p>
          <a:p>
            <a:pPr indent="-285750" lvl="0" marL="457200" rtl="0" algn="l">
              <a:spcBef>
                <a:spcPts val="0"/>
              </a:spcBef>
              <a:spcAft>
                <a:spcPts val="0"/>
              </a:spcAft>
              <a:buClr>
                <a:schemeClr val="dk1"/>
              </a:buClr>
              <a:buSzPts val="900"/>
              <a:buFont typeface="Comic Sans MS"/>
              <a:buAutoNum type="arabicPeriod"/>
            </a:pPr>
            <a:r>
              <a:rPr lang="en-GB" sz="900">
                <a:solidFill>
                  <a:schemeClr val="dk1"/>
                </a:solidFill>
                <a:latin typeface="Comic Sans MS"/>
                <a:ea typeface="Comic Sans MS"/>
                <a:cs typeface="Comic Sans MS"/>
                <a:sym typeface="Comic Sans MS"/>
              </a:rPr>
              <a:t>gallstones</a:t>
            </a:r>
            <a:endParaRPr sz="900">
              <a:solidFill>
                <a:schemeClr val="dk1"/>
              </a:solidFill>
              <a:latin typeface="Comic Sans MS"/>
              <a:ea typeface="Comic Sans MS"/>
              <a:cs typeface="Comic Sans MS"/>
              <a:sym typeface="Comic Sans MS"/>
            </a:endParaRPr>
          </a:p>
          <a:p>
            <a:pPr indent="-285750" lvl="0" marL="457200" rtl="0" algn="l">
              <a:spcBef>
                <a:spcPts val="0"/>
              </a:spcBef>
              <a:spcAft>
                <a:spcPts val="0"/>
              </a:spcAft>
              <a:buClr>
                <a:schemeClr val="dk1"/>
              </a:buClr>
              <a:buSzPts val="900"/>
              <a:buFont typeface="Comic Sans MS"/>
              <a:buAutoNum type="arabicPeriod"/>
            </a:pPr>
            <a:r>
              <a:rPr lang="en-GB" sz="900">
                <a:solidFill>
                  <a:schemeClr val="dk1"/>
                </a:solidFill>
                <a:latin typeface="Comic Sans MS"/>
                <a:ea typeface="Comic Sans MS"/>
                <a:cs typeface="Comic Sans MS"/>
                <a:sym typeface="Comic Sans MS"/>
              </a:rPr>
              <a:t>tumors of the bile duct</a:t>
            </a:r>
            <a:endParaRPr sz="900">
              <a:solidFill>
                <a:schemeClr val="dk1"/>
              </a:solidFill>
              <a:latin typeface="Comic Sans MS"/>
              <a:ea typeface="Comic Sans MS"/>
              <a:cs typeface="Comic Sans MS"/>
              <a:sym typeface="Comic Sans MS"/>
            </a:endParaRPr>
          </a:p>
          <a:p>
            <a:pPr indent="-285750" lvl="0" marL="457200" rtl="0" algn="l">
              <a:spcBef>
                <a:spcPts val="0"/>
              </a:spcBef>
              <a:spcAft>
                <a:spcPts val="0"/>
              </a:spcAft>
              <a:buClr>
                <a:schemeClr val="dk1"/>
              </a:buClr>
              <a:buSzPts val="900"/>
              <a:buFont typeface="Comic Sans MS"/>
              <a:buAutoNum type="arabicPeriod"/>
            </a:pPr>
            <a:r>
              <a:rPr lang="en-GB" sz="900">
                <a:solidFill>
                  <a:schemeClr val="dk1"/>
                </a:solidFill>
                <a:latin typeface="Comic Sans MS"/>
                <a:ea typeface="Comic Sans MS"/>
                <a:cs typeface="Comic Sans MS"/>
                <a:sym typeface="Comic Sans MS"/>
              </a:rPr>
              <a:t>carcinoma of pancreas</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b="1">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rgbClr val="3C78D8"/>
              </a:solidFill>
              <a:latin typeface="Comic Sans MS"/>
              <a:ea typeface="Comic Sans MS"/>
              <a:cs typeface="Comic Sans MS"/>
              <a:sym typeface="Comic Sans MS"/>
            </a:endParaRPr>
          </a:p>
        </p:txBody>
      </p:sp>
      <p:pic>
        <p:nvPicPr>
          <p:cNvPr id="263" name="Google Shape;263;p31"/>
          <p:cNvPicPr preferRelativeResize="0"/>
          <p:nvPr/>
        </p:nvPicPr>
        <p:blipFill rotWithShape="1">
          <a:blip r:embed="rId3">
            <a:alphaModFix/>
          </a:blip>
          <a:srcRect b="0" l="2761" r="0" t="0"/>
          <a:stretch/>
        </p:blipFill>
        <p:spPr>
          <a:xfrm>
            <a:off x="1417701" y="2956652"/>
            <a:ext cx="5281451" cy="44412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2"/>
          <p:cNvSpPr txBox="1"/>
          <p:nvPr/>
        </p:nvSpPr>
        <p:spPr>
          <a:xfrm>
            <a:off x="0" y="237475"/>
            <a:ext cx="7560000" cy="4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ic Sans MS"/>
                <a:ea typeface="Comic Sans MS"/>
                <a:cs typeface="Comic Sans MS"/>
                <a:sym typeface="Comic Sans MS"/>
              </a:rPr>
              <a:t>Liver Function Tests</a:t>
            </a:r>
            <a:endParaRPr b="1" sz="1800">
              <a:solidFill>
                <a:srgbClr val="1155CC"/>
              </a:solidFill>
              <a:latin typeface="Comic Sans MS"/>
              <a:ea typeface="Comic Sans MS"/>
              <a:cs typeface="Comic Sans MS"/>
              <a:sym typeface="Comic Sans MS"/>
            </a:endParaRPr>
          </a:p>
        </p:txBody>
      </p:sp>
      <p:sp>
        <p:nvSpPr>
          <p:cNvPr id="269" name="Google Shape;269;p32"/>
          <p:cNvSpPr/>
          <p:nvPr/>
        </p:nvSpPr>
        <p:spPr>
          <a:xfrm>
            <a:off x="0" y="10226346"/>
            <a:ext cx="7560000" cy="462000"/>
          </a:xfrm>
          <a:prstGeom prst="rect">
            <a:avLst/>
          </a:prstGeom>
          <a:solidFill>
            <a:srgbClr val="EEEEEE"/>
          </a:solidFill>
          <a:ln>
            <a:noFill/>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270" name="Google Shape;270;p32"/>
          <p:cNvSpPr/>
          <p:nvPr/>
        </p:nvSpPr>
        <p:spPr>
          <a:xfrm>
            <a:off x="6235165" y="10228672"/>
            <a:ext cx="1324800" cy="462000"/>
          </a:xfrm>
          <a:prstGeom prst="rect">
            <a:avLst/>
          </a:prstGeom>
          <a:gradFill>
            <a:gsLst>
              <a:gs pos="0">
                <a:srgbClr val="C9DAF8"/>
              </a:gs>
              <a:gs pos="100000">
                <a:srgbClr val="1155CC"/>
              </a:gs>
            </a:gsLst>
            <a:path path="circle">
              <a:fillToRect l="100%" t="100%"/>
            </a:path>
            <a:tileRect b="-100%" r="-100%"/>
          </a:gradFill>
          <a:ln>
            <a:noFill/>
          </a:ln>
        </p:spPr>
        <p:txBody>
          <a:bodyPr anchorCtr="0" anchor="ctr" bIns="91525" lIns="91525" spcFirstLastPara="1" rIns="91525" wrap="square" tIns="91525">
            <a:noAutofit/>
          </a:bodyPr>
          <a:lstStyle/>
          <a:p>
            <a:pPr indent="0" lvl="0" marL="457200" rtl="0" algn="l">
              <a:spcBef>
                <a:spcPts val="0"/>
              </a:spcBef>
              <a:spcAft>
                <a:spcPts val="0"/>
              </a:spcAft>
              <a:buNone/>
            </a:pPr>
            <a:r>
              <a:rPr lang="en-GB" sz="2300">
                <a:solidFill>
                  <a:srgbClr val="FFFFFF"/>
                </a:solidFill>
                <a:latin typeface="Comfortaa"/>
                <a:ea typeface="Comfortaa"/>
                <a:cs typeface="Comfortaa"/>
                <a:sym typeface="Comfortaa"/>
              </a:rPr>
              <a:t>10</a:t>
            </a:r>
            <a:endParaRPr sz="2300">
              <a:solidFill>
                <a:srgbClr val="FFFFFF"/>
              </a:solidFill>
              <a:latin typeface="Comfortaa"/>
              <a:ea typeface="Comfortaa"/>
              <a:cs typeface="Comfortaa"/>
              <a:sym typeface="Comfortaa"/>
            </a:endParaRPr>
          </a:p>
        </p:txBody>
      </p:sp>
      <p:sp>
        <p:nvSpPr>
          <p:cNvPr id="271" name="Google Shape;271;p32"/>
          <p:cNvSpPr txBox="1"/>
          <p:nvPr/>
        </p:nvSpPr>
        <p:spPr>
          <a:xfrm>
            <a:off x="66750" y="827214"/>
            <a:ext cx="7426500" cy="2825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3C78D8"/>
              </a:buClr>
              <a:buSzPts val="1200"/>
              <a:buFont typeface="Comic Sans MS"/>
              <a:buChar char="●"/>
            </a:pPr>
            <a:r>
              <a:rPr lang="en-GB" sz="1200">
                <a:solidFill>
                  <a:srgbClr val="3C78D8"/>
                </a:solidFill>
                <a:latin typeface="Comic Sans MS"/>
                <a:ea typeface="Comic Sans MS"/>
                <a:cs typeface="Comic Sans MS"/>
                <a:sym typeface="Comic Sans MS"/>
              </a:rPr>
              <a:t>List 4 Major Metabolic Functions of the Liver</a:t>
            </a:r>
            <a:endParaRPr sz="12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rPr b="1" lang="en-GB" sz="900">
                <a:latin typeface="Comic Sans MS"/>
                <a:ea typeface="Comic Sans MS"/>
                <a:cs typeface="Comic Sans MS"/>
                <a:sym typeface="Comic Sans MS"/>
              </a:rPr>
              <a:t>1. Synthetic Function</a:t>
            </a:r>
            <a:endParaRPr b="1" sz="900">
              <a:latin typeface="Comic Sans MS"/>
              <a:ea typeface="Comic Sans MS"/>
              <a:cs typeface="Comic Sans MS"/>
              <a:sym typeface="Comic Sans MS"/>
            </a:endParaRPr>
          </a:p>
          <a:p>
            <a:pPr indent="0" lvl="0" marL="0" rtl="0" algn="l">
              <a:spcBef>
                <a:spcPts val="0"/>
              </a:spcBef>
              <a:spcAft>
                <a:spcPts val="0"/>
              </a:spcAft>
              <a:buNone/>
            </a:pPr>
            <a:r>
              <a:rPr lang="en-GB" sz="900">
                <a:latin typeface="Comic Sans MS"/>
                <a:ea typeface="Comic Sans MS"/>
                <a:cs typeface="Comic Sans MS"/>
                <a:sym typeface="Comic Sans MS"/>
              </a:rPr>
              <a:t>▫ Plasma proteins (albumin, globulins)   </a:t>
            </a:r>
            <a:r>
              <a:rPr lang="en-GB" sz="900">
                <a:solidFill>
                  <a:schemeClr val="dk1"/>
                </a:solidFill>
                <a:latin typeface="Comic Sans MS"/>
                <a:ea typeface="Comic Sans MS"/>
                <a:cs typeface="Comic Sans MS"/>
                <a:sym typeface="Comic Sans MS"/>
              </a:rPr>
              <a:t>▫</a:t>
            </a:r>
            <a:r>
              <a:rPr lang="en-GB" sz="900">
                <a:latin typeface="Comic Sans MS"/>
                <a:ea typeface="Comic Sans MS"/>
                <a:cs typeface="Comic Sans MS"/>
                <a:sym typeface="Comic Sans MS"/>
              </a:rPr>
              <a:t>cholesterol   </a:t>
            </a:r>
            <a:r>
              <a:rPr lang="en-GB" sz="900">
                <a:solidFill>
                  <a:schemeClr val="dk1"/>
                </a:solidFill>
                <a:latin typeface="Comic Sans MS"/>
                <a:ea typeface="Comic Sans MS"/>
                <a:cs typeface="Comic Sans MS"/>
                <a:sym typeface="Comic Sans MS"/>
              </a:rPr>
              <a:t>▫</a:t>
            </a:r>
            <a:r>
              <a:rPr lang="en-GB" sz="900">
                <a:latin typeface="Comic Sans MS"/>
                <a:ea typeface="Comic Sans MS"/>
                <a:cs typeface="Comic Sans MS"/>
                <a:sym typeface="Comic Sans MS"/>
              </a:rPr>
              <a:t>triglycerides     </a:t>
            </a:r>
            <a:r>
              <a:rPr lang="en-GB" sz="900">
                <a:solidFill>
                  <a:schemeClr val="dk1"/>
                </a:solidFill>
                <a:latin typeface="Comic Sans MS"/>
                <a:ea typeface="Comic Sans MS"/>
                <a:cs typeface="Comic Sans MS"/>
                <a:sym typeface="Comic Sans MS"/>
              </a:rPr>
              <a:t>▫</a:t>
            </a:r>
            <a:r>
              <a:rPr lang="en-GB" sz="900">
                <a:latin typeface="Comic Sans MS"/>
                <a:ea typeface="Comic Sans MS"/>
                <a:cs typeface="Comic Sans MS"/>
                <a:sym typeface="Comic Sans MS"/>
              </a:rPr>
              <a:t>lipoproteins</a:t>
            </a:r>
            <a:endParaRPr sz="900">
              <a:latin typeface="Comic Sans MS"/>
              <a:ea typeface="Comic Sans MS"/>
              <a:cs typeface="Comic Sans MS"/>
              <a:sym typeface="Comic Sans MS"/>
            </a:endParaRPr>
          </a:p>
          <a:p>
            <a:pPr indent="0" lvl="0" marL="0" rtl="0" algn="l">
              <a:spcBef>
                <a:spcPts val="0"/>
              </a:spcBef>
              <a:spcAft>
                <a:spcPts val="0"/>
              </a:spcAft>
              <a:buNone/>
            </a:pPr>
            <a:r>
              <a:rPr b="1" lang="en-GB" sz="900">
                <a:latin typeface="Comic Sans MS"/>
                <a:ea typeface="Comic Sans MS"/>
                <a:cs typeface="Comic Sans MS"/>
                <a:sym typeface="Comic Sans MS"/>
              </a:rPr>
              <a:t>2. Detoxification and excretion</a:t>
            </a:r>
            <a:endParaRPr b="1" sz="900">
              <a:latin typeface="Comic Sans MS"/>
              <a:ea typeface="Comic Sans MS"/>
              <a:cs typeface="Comic Sans MS"/>
              <a:sym typeface="Comic Sans MS"/>
            </a:endParaRPr>
          </a:p>
          <a:p>
            <a:pPr indent="0" lvl="0" marL="0" rtl="0" algn="l">
              <a:spcBef>
                <a:spcPts val="0"/>
              </a:spcBef>
              <a:spcAft>
                <a:spcPts val="0"/>
              </a:spcAft>
              <a:buNone/>
            </a:pPr>
            <a:r>
              <a:rPr b="1" lang="en-GB" sz="900">
                <a:latin typeface="Comic Sans MS"/>
                <a:ea typeface="Comic Sans MS"/>
                <a:cs typeface="Comic Sans MS"/>
                <a:sym typeface="Comic Sans MS"/>
              </a:rPr>
              <a:t>▫ </a:t>
            </a:r>
            <a:r>
              <a:rPr lang="en-GB" sz="900">
                <a:latin typeface="Comic Sans MS"/>
                <a:ea typeface="Comic Sans MS"/>
                <a:cs typeface="Comic Sans MS"/>
                <a:sym typeface="Comic Sans MS"/>
              </a:rPr>
              <a:t>Ammonia </a:t>
            </a:r>
            <a:r>
              <a:rPr lang="en-GB" sz="1100">
                <a:solidFill>
                  <a:schemeClr val="dk1"/>
                </a:solidFill>
                <a:latin typeface="Comic Sans MS"/>
                <a:ea typeface="Comic Sans MS"/>
                <a:cs typeface="Comic Sans MS"/>
                <a:sym typeface="Comic Sans MS"/>
              </a:rPr>
              <a:t>→</a:t>
            </a:r>
            <a:r>
              <a:rPr lang="en-GB" sz="900">
                <a:latin typeface="Comic Sans MS"/>
                <a:ea typeface="Comic Sans MS"/>
                <a:cs typeface="Comic Sans MS"/>
                <a:sym typeface="Comic Sans MS"/>
              </a:rPr>
              <a:t> urea (urea cycle)   </a:t>
            </a:r>
            <a:r>
              <a:rPr lang="en-GB" sz="900">
                <a:solidFill>
                  <a:schemeClr val="dk1"/>
                </a:solidFill>
                <a:latin typeface="Comic Sans MS"/>
                <a:ea typeface="Comic Sans MS"/>
                <a:cs typeface="Comic Sans MS"/>
                <a:sym typeface="Comic Sans MS"/>
              </a:rPr>
              <a:t>▫</a:t>
            </a:r>
            <a:r>
              <a:rPr lang="en-GB" sz="900">
                <a:latin typeface="Comic Sans MS"/>
                <a:ea typeface="Comic Sans MS"/>
                <a:cs typeface="Comic Sans MS"/>
                <a:sym typeface="Comic Sans MS"/>
              </a:rPr>
              <a:t>bilirubin   </a:t>
            </a:r>
            <a:r>
              <a:rPr lang="en-GB" sz="900">
                <a:solidFill>
                  <a:schemeClr val="dk1"/>
                </a:solidFill>
                <a:latin typeface="Comic Sans MS"/>
                <a:ea typeface="Comic Sans MS"/>
                <a:cs typeface="Comic Sans MS"/>
                <a:sym typeface="Comic Sans MS"/>
              </a:rPr>
              <a:t>▫</a:t>
            </a:r>
            <a:r>
              <a:rPr lang="en-GB" sz="900">
                <a:latin typeface="Comic Sans MS"/>
                <a:ea typeface="Comic Sans MS"/>
                <a:cs typeface="Comic Sans MS"/>
                <a:sym typeface="Comic Sans MS"/>
              </a:rPr>
              <a:t>cholesterol   </a:t>
            </a:r>
            <a:r>
              <a:rPr lang="en-GB" sz="900">
                <a:solidFill>
                  <a:schemeClr val="dk1"/>
                </a:solidFill>
                <a:latin typeface="Comic Sans MS"/>
                <a:ea typeface="Comic Sans MS"/>
                <a:cs typeface="Comic Sans MS"/>
                <a:sym typeface="Comic Sans MS"/>
              </a:rPr>
              <a:t>▫</a:t>
            </a:r>
            <a:r>
              <a:rPr lang="en-GB" sz="900">
                <a:latin typeface="Comic Sans MS"/>
                <a:ea typeface="Comic Sans MS"/>
                <a:cs typeface="Comic Sans MS"/>
                <a:sym typeface="Comic Sans MS"/>
              </a:rPr>
              <a:t>drug metabolites </a:t>
            </a:r>
            <a:endParaRPr sz="900">
              <a:latin typeface="Comic Sans MS"/>
              <a:ea typeface="Comic Sans MS"/>
              <a:cs typeface="Comic Sans MS"/>
              <a:sym typeface="Comic Sans MS"/>
            </a:endParaRPr>
          </a:p>
          <a:p>
            <a:pPr indent="0" lvl="0" marL="0" rtl="0" algn="l">
              <a:spcBef>
                <a:spcPts val="0"/>
              </a:spcBef>
              <a:spcAft>
                <a:spcPts val="0"/>
              </a:spcAft>
              <a:buNone/>
            </a:pPr>
            <a:r>
              <a:rPr b="1" lang="en-GB" sz="900">
                <a:latin typeface="Comic Sans MS"/>
                <a:ea typeface="Comic Sans MS"/>
                <a:cs typeface="Comic Sans MS"/>
                <a:sym typeface="Comic Sans MS"/>
              </a:rPr>
              <a:t>3. Storage:</a:t>
            </a:r>
            <a:endParaRPr b="1" sz="900">
              <a:latin typeface="Comic Sans MS"/>
              <a:ea typeface="Comic Sans MS"/>
              <a:cs typeface="Comic Sans MS"/>
              <a:sym typeface="Comic Sans MS"/>
            </a:endParaRPr>
          </a:p>
          <a:p>
            <a:pPr indent="0" lvl="0" marL="0" rtl="0" algn="l">
              <a:spcBef>
                <a:spcPts val="0"/>
              </a:spcBef>
              <a:spcAft>
                <a:spcPts val="0"/>
              </a:spcAft>
              <a:buNone/>
            </a:pPr>
            <a:r>
              <a:rPr b="1" lang="en-GB" sz="900">
                <a:latin typeface="Comic Sans MS"/>
                <a:ea typeface="Comic Sans MS"/>
                <a:cs typeface="Comic Sans MS"/>
                <a:sym typeface="Comic Sans MS"/>
              </a:rPr>
              <a:t>▫ </a:t>
            </a:r>
            <a:r>
              <a:rPr lang="en-GB" sz="900">
                <a:latin typeface="Comic Sans MS"/>
                <a:ea typeface="Comic Sans MS"/>
                <a:cs typeface="Comic Sans MS"/>
                <a:sym typeface="Comic Sans MS"/>
              </a:rPr>
              <a:t>Vitamins (A, K, E, D, B12)</a:t>
            </a:r>
            <a:endParaRPr sz="900">
              <a:latin typeface="Comic Sans MS"/>
              <a:ea typeface="Comic Sans MS"/>
              <a:cs typeface="Comic Sans MS"/>
              <a:sym typeface="Comic Sans MS"/>
            </a:endParaRPr>
          </a:p>
          <a:p>
            <a:pPr indent="0" lvl="0" marL="0" rtl="0" algn="l">
              <a:spcBef>
                <a:spcPts val="0"/>
              </a:spcBef>
              <a:spcAft>
                <a:spcPts val="0"/>
              </a:spcAft>
              <a:buNone/>
            </a:pPr>
            <a:r>
              <a:rPr b="1" lang="en-GB" sz="900">
                <a:latin typeface="Comic Sans MS"/>
                <a:ea typeface="Comic Sans MS"/>
                <a:cs typeface="Comic Sans MS"/>
                <a:sym typeface="Comic Sans MS"/>
              </a:rPr>
              <a:t>4. Production of bile salts</a:t>
            </a:r>
            <a:endParaRPr sz="900">
              <a:latin typeface="Comic Sans MS"/>
              <a:ea typeface="Comic Sans MS"/>
              <a:cs typeface="Comic Sans MS"/>
              <a:sym typeface="Comic Sans MS"/>
            </a:endParaRPr>
          </a:p>
          <a:p>
            <a:pPr indent="0" lvl="0" marL="0" rtl="0" algn="l">
              <a:spcBef>
                <a:spcPts val="0"/>
              </a:spcBef>
              <a:spcAft>
                <a:spcPts val="0"/>
              </a:spcAft>
              <a:buNone/>
            </a:pPr>
            <a:r>
              <a:t/>
            </a:r>
            <a:endParaRPr b="1" sz="900">
              <a:solidFill>
                <a:srgbClr val="3C78D8"/>
              </a:solidFill>
              <a:latin typeface="Comic Sans MS"/>
              <a:ea typeface="Comic Sans MS"/>
              <a:cs typeface="Comic Sans MS"/>
              <a:sym typeface="Comic Sans MS"/>
            </a:endParaRPr>
          </a:p>
          <a:p>
            <a:pPr indent="-304800" lvl="0" marL="457200" rtl="0" algn="l">
              <a:spcBef>
                <a:spcPts val="0"/>
              </a:spcBef>
              <a:spcAft>
                <a:spcPts val="0"/>
              </a:spcAft>
              <a:buClr>
                <a:srgbClr val="3C78D8"/>
              </a:buClr>
              <a:buSzPts val="1200"/>
              <a:buFont typeface="Comic Sans MS"/>
              <a:buChar char="●"/>
            </a:pPr>
            <a:r>
              <a:rPr lang="en-GB" sz="1200">
                <a:solidFill>
                  <a:srgbClr val="3C78D8"/>
                </a:solidFill>
                <a:latin typeface="Comic Sans MS"/>
                <a:ea typeface="Comic Sans MS"/>
                <a:cs typeface="Comic Sans MS"/>
                <a:sym typeface="Comic Sans MS"/>
              </a:rPr>
              <a:t>List 4 examples of liver dysfunction</a:t>
            </a:r>
            <a:endParaRPr sz="1200">
              <a:solidFill>
                <a:srgbClr val="3C78D8"/>
              </a:solidFill>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Hepatocellular disease</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Cholestasis (obstruction of bile flow) </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Cirrhosis </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Hepatitis </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Jaundice </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Liver cancer </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Steatosis (fatty liver) </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Genetic Disorders: Hemochromatosis (iron storage)</a:t>
            </a:r>
            <a:endParaRPr sz="900">
              <a:latin typeface="Comic Sans MS"/>
              <a:ea typeface="Comic Sans MS"/>
              <a:cs typeface="Comic Sans MS"/>
              <a:sym typeface="Comic Sans MS"/>
            </a:endParaRPr>
          </a:p>
          <a:p>
            <a:pPr indent="0" lvl="0" marL="0" rtl="0" algn="l">
              <a:spcBef>
                <a:spcPts val="0"/>
              </a:spcBef>
              <a:spcAft>
                <a:spcPts val="0"/>
              </a:spcAft>
              <a:buNone/>
            </a:pPr>
            <a:r>
              <a:t/>
            </a:r>
            <a:endParaRPr b="1" sz="900">
              <a:solidFill>
                <a:srgbClr val="3C78D8"/>
              </a:solidFill>
              <a:latin typeface="Comic Sans MS"/>
              <a:ea typeface="Comic Sans MS"/>
              <a:cs typeface="Comic Sans MS"/>
              <a:sym typeface="Comic Sans MS"/>
            </a:endParaRPr>
          </a:p>
          <a:p>
            <a:pPr indent="-304800" lvl="0" marL="457200" rtl="0" algn="l">
              <a:spcBef>
                <a:spcPts val="0"/>
              </a:spcBef>
              <a:spcAft>
                <a:spcPts val="0"/>
              </a:spcAft>
              <a:buClr>
                <a:srgbClr val="3C78D8"/>
              </a:buClr>
              <a:buSzPts val="1200"/>
              <a:buFont typeface="Comic Sans MS"/>
              <a:buChar char="●"/>
            </a:pPr>
            <a:r>
              <a:rPr lang="en-GB" sz="1200">
                <a:solidFill>
                  <a:srgbClr val="3C78D8"/>
                </a:solidFill>
                <a:latin typeface="Comic Sans MS"/>
                <a:ea typeface="Comic Sans MS"/>
                <a:cs typeface="Comic Sans MS"/>
                <a:sym typeface="Comic Sans MS"/>
              </a:rPr>
              <a:t>List 4 indications for liver function tests</a:t>
            </a:r>
            <a:endParaRPr sz="1200">
              <a:solidFill>
                <a:srgbClr val="3C78D8"/>
              </a:solidFill>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identifying general types of disorder</a:t>
            </a:r>
            <a:r>
              <a:rPr lang="en-GB" sz="900">
                <a:latin typeface="Comic Sans MS"/>
                <a:ea typeface="Comic Sans MS"/>
                <a:cs typeface="Comic Sans MS"/>
                <a:sym typeface="Comic Sans MS"/>
              </a:rPr>
              <a:t> </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Assess severity and allow prediction of outcome</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Disease and treatment follow up</a:t>
            </a:r>
            <a:endParaRPr sz="900">
              <a:latin typeface="Comic Sans MS"/>
              <a:ea typeface="Comic Sans MS"/>
              <a:cs typeface="Comic Sans MS"/>
              <a:sym typeface="Comic Sans MS"/>
            </a:endParaRPr>
          </a:p>
          <a:p>
            <a:pPr indent="0" lvl="0" marL="0" rtl="0" algn="l">
              <a:spcBef>
                <a:spcPts val="0"/>
              </a:spcBef>
              <a:spcAft>
                <a:spcPts val="0"/>
              </a:spcAft>
              <a:buNone/>
            </a:pPr>
            <a:r>
              <a:t/>
            </a:r>
            <a:endParaRPr b="1" sz="900">
              <a:solidFill>
                <a:srgbClr val="3C78D8"/>
              </a:solidFill>
              <a:latin typeface="Comic Sans MS"/>
              <a:ea typeface="Comic Sans MS"/>
              <a:cs typeface="Comic Sans MS"/>
              <a:sym typeface="Comic Sans MS"/>
            </a:endParaRPr>
          </a:p>
          <a:p>
            <a:pPr indent="-304800" lvl="0" marL="457200" rtl="0" algn="l">
              <a:spcBef>
                <a:spcPts val="0"/>
              </a:spcBef>
              <a:spcAft>
                <a:spcPts val="0"/>
              </a:spcAft>
              <a:buClr>
                <a:srgbClr val="3C78D8"/>
              </a:buClr>
              <a:buSzPts val="1200"/>
              <a:buFont typeface="Comic Sans MS"/>
              <a:buChar char="●"/>
            </a:pPr>
            <a:r>
              <a:rPr lang="en-GB" sz="1200">
                <a:solidFill>
                  <a:srgbClr val="3C78D8"/>
                </a:solidFill>
                <a:latin typeface="Comic Sans MS"/>
                <a:ea typeface="Comic Sans MS"/>
                <a:cs typeface="Comic Sans MS"/>
                <a:sym typeface="Comic Sans MS"/>
              </a:rPr>
              <a:t>List 4 Markers of liver dysfunction</a:t>
            </a:r>
            <a:endParaRPr sz="1200">
              <a:solidFill>
                <a:srgbClr val="3C78D8"/>
              </a:solidFill>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Total and conjugated </a:t>
            </a:r>
            <a:r>
              <a:rPr lang="en-GB" sz="900">
                <a:solidFill>
                  <a:schemeClr val="dk1"/>
                </a:solidFill>
                <a:latin typeface="Comic Sans MS"/>
                <a:ea typeface="Comic Sans MS"/>
                <a:cs typeface="Comic Sans MS"/>
                <a:sym typeface="Comic Sans MS"/>
              </a:rPr>
              <a:t>serum bilirubin</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bile salts and urobilinogen in urine</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Total protein</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Serum albumin </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albumin/globulin ratio</a:t>
            </a:r>
            <a:endParaRPr sz="900">
              <a:latin typeface="Comic Sans MS"/>
              <a:ea typeface="Comic Sans MS"/>
              <a:cs typeface="Comic Sans MS"/>
              <a:sym typeface="Comic Sans MS"/>
            </a:endParaRPr>
          </a:p>
          <a:p>
            <a:pPr indent="-285750" lvl="0" marL="457200" rtl="0" algn="l">
              <a:spcBef>
                <a:spcPts val="0"/>
              </a:spcBef>
              <a:spcAft>
                <a:spcPts val="0"/>
              </a:spcAft>
              <a:buSzPts val="900"/>
              <a:buFont typeface="Comic Sans MS"/>
              <a:buAutoNum type="arabicPeriod"/>
            </a:pPr>
            <a:r>
              <a:rPr lang="en-GB" sz="900">
                <a:latin typeface="Comic Sans MS"/>
                <a:ea typeface="Comic Sans MS"/>
                <a:cs typeface="Comic Sans MS"/>
                <a:sym typeface="Comic Sans MS"/>
              </a:rPr>
              <a:t>Prothrombin Time</a:t>
            </a:r>
            <a:endParaRPr sz="900">
              <a:latin typeface="Comic Sans MS"/>
              <a:ea typeface="Comic Sans MS"/>
              <a:cs typeface="Comic Sans MS"/>
              <a:sym typeface="Comic Sans MS"/>
            </a:endParaRPr>
          </a:p>
          <a:p>
            <a:pPr indent="0" lvl="0" marL="0" rtl="0" algn="l">
              <a:spcBef>
                <a:spcPts val="0"/>
              </a:spcBef>
              <a:spcAft>
                <a:spcPts val="0"/>
              </a:spcAft>
              <a:buNone/>
            </a:pPr>
            <a:r>
              <a:t/>
            </a:r>
            <a:endParaRPr b="1" sz="900">
              <a:solidFill>
                <a:srgbClr val="3C78D8"/>
              </a:solidFill>
              <a:latin typeface="Comic Sans MS"/>
              <a:ea typeface="Comic Sans MS"/>
              <a:cs typeface="Comic Sans MS"/>
              <a:sym typeface="Comic Sans MS"/>
            </a:endParaRPr>
          </a:p>
          <a:p>
            <a:pPr indent="-304800" lvl="0" marL="457200" rtl="0" algn="l">
              <a:spcBef>
                <a:spcPts val="0"/>
              </a:spcBef>
              <a:spcAft>
                <a:spcPts val="0"/>
              </a:spcAft>
              <a:buClr>
                <a:srgbClr val="3C78D8"/>
              </a:buClr>
              <a:buSzPts val="1200"/>
              <a:buFont typeface="Comic Sans MS"/>
              <a:buChar char="●"/>
            </a:pPr>
            <a:r>
              <a:rPr lang="en-GB" sz="1200">
                <a:solidFill>
                  <a:srgbClr val="3C78D8"/>
                </a:solidFill>
                <a:latin typeface="Comic Sans MS"/>
                <a:ea typeface="Comic Sans MS"/>
                <a:cs typeface="Comic Sans MS"/>
                <a:sym typeface="Comic Sans MS"/>
              </a:rPr>
              <a:t>A patient is diagnosed with alcoholic liver disease (ALD). List 3 markers used in diagnosis. </a:t>
            </a:r>
            <a:endParaRPr sz="12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rPr lang="en-GB" sz="900">
                <a:latin typeface="Comic Sans MS"/>
                <a:ea typeface="Comic Sans MS"/>
                <a:cs typeface="Comic Sans MS"/>
                <a:sym typeface="Comic Sans MS"/>
              </a:rPr>
              <a:t>GGT, ALP, ALT, Serum </a:t>
            </a:r>
            <a:r>
              <a:rPr lang="en-GB" sz="900">
                <a:latin typeface="Comic Sans MS"/>
                <a:ea typeface="Comic Sans MS"/>
                <a:cs typeface="Comic Sans MS"/>
                <a:sym typeface="Comic Sans MS"/>
              </a:rPr>
              <a:t>globulin</a:t>
            </a:r>
            <a:r>
              <a:rPr lang="en-GB" sz="900">
                <a:latin typeface="Comic Sans MS"/>
                <a:ea typeface="Comic Sans MS"/>
                <a:cs typeface="Comic Sans MS"/>
                <a:sym typeface="Comic Sans MS"/>
              </a:rPr>
              <a:t> IgA</a:t>
            </a:r>
            <a:endParaRPr sz="900">
              <a:latin typeface="Comic Sans MS"/>
              <a:ea typeface="Comic Sans MS"/>
              <a:cs typeface="Comic Sans MS"/>
              <a:sym typeface="Comic Sans MS"/>
            </a:endParaRPr>
          </a:p>
          <a:p>
            <a:pPr indent="0" lvl="0" marL="0" rtl="0" algn="l">
              <a:spcBef>
                <a:spcPts val="0"/>
              </a:spcBef>
              <a:spcAft>
                <a:spcPts val="0"/>
              </a:spcAft>
              <a:buNone/>
            </a:pPr>
            <a:r>
              <a:t/>
            </a:r>
            <a:endParaRPr sz="900">
              <a:latin typeface="Comic Sans MS"/>
              <a:ea typeface="Comic Sans MS"/>
              <a:cs typeface="Comic Sans MS"/>
              <a:sym typeface="Comic Sans MS"/>
            </a:endParaRPr>
          </a:p>
          <a:p>
            <a:pPr indent="-304800" lvl="0" marL="457200" rtl="0" algn="l">
              <a:spcBef>
                <a:spcPts val="0"/>
              </a:spcBef>
              <a:spcAft>
                <a:spcPts val="0"/>
              </a:spcAft>
              <a:buClr>
                <a:srgbClr val="3C78D8"/>
              </a:buClr>
              <a:buSzPts val="1200"/>
              <a:buFont typeface="Comic Sans MS"/>
              <a:buChar char="●"/>
            </a:pPr>
            <a:r>
              <a:rPr lang="en-GB" sz="1200">
                <a:solidFill>
                  <a:srgbClr val="3C78D8"/>
                </a:solidFill>
                <a:latin typeface="Comic Sans MS"/>
                <a:ea typeface="Comic Sans MS"/>
                <a:cs typeface="Comic Sans MS"/>
                <a:sym typeface="Comic Sans MS"/>
              </a:rPr>
              <a:t>List 2 diseases in which AST is elevated?</a:t>
            </a:r>
            <a:endParaRPr sz="12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rPr lang="en-GB" sz="900">
                <a:latin typeface="Comic Sans MS"/>
                <a:ea typeface="Comic Sans MS"/>
                <a:cs typeface="Comic Sans MS"/>
                <a:sym typeface="Comic Sans MS"/>
              </a:rPr>
              <a:t>Chronic </a:t>
            </a:r>
            <a:r>
              <a:rPr lang="en-GB" sz="900">
                <a:latin typeface="Comic Sans MS"/>
                <a:ea typeface="Comic Sans MS"/>
                <a:cs typeface="Comic Sans MS"/>
                <a:sym typeface="Comic Sans MS"/>
              </a:rPr>
              <a:t>hepatitis</a:t>
            </a:r>
            <a:r>
              <a:rPr lang="en-GB" sz="900">
                <a:latin typeface="Comic Sans MS"/>
                <a:ea typeface="Comic Sans MS"/>
                <a:cs typeface="Comic Sans MS"/>
                <a:sym typeface="Comic Sans MS"/>
              </a:rPr>
              <a:t>, Cirrhosis, liver cancer</a:t>
            </a:r>
            <a:endParaRPr sz="900">
              <a:latin typeface="Comic Sans MS"/>
              <a:ea typeface="Comic Sans MS"/>
              <a:cs typeface="Comic Sans MS"/>
              <a:sym typeface="Comic Sans MS"/>
            </a:endParaRPr>
          </a:p>
          <a:p>
            <a:pPr indent="0" lvl="0" marL="0" rtl="0" algn="l">
              <a:spcBef>
                <a:spcPts val="0"/>
              </a:spcBef>
              <a:spcAft>
                <a:spcPts val="0"/>
              </a:spcAft>
              <a:buNone/>
            </a:pPr>
            <a:r>
              <a:t/>
            </a:r>
            <a:endParaRPr sz="900">
              <a:latin typeface="Comic Sans MS"/>
              <a:ea typeface="Comic Sans MS"/>
              <a:cs typeface="Comic Sans MS"/>
              <a:sym typeface="Comic Sans MS"/>
            </a:endParaRPr>
          </a:p>
          <a:p>
            <a:pPr indent="-285750" lvl="0" marL="457200" rtl="0" algn="l">
              <a:spcBef>
                <a:spcPts val="0"/>
              </a:spcBef>
              <a:spcAft>
                <a:spcPts val="0"/>
              </a:spcAft>
              <a:buClr>
                <a:srgbClr val="3C78D8"/>
              </a:buClr>
              <a:buSzPts val="900"/>
              <a:buFont typeface="Comic Sans MS"/>
              <a:buChar char="●"/>
            </a:pPr>
            <a:r>
              <a:rPr b="1" lang="en-GB" sz="900">
                <a:solidFill>
                  <a:srgbClr val="3C78D8"/>
                </a:solidFill>
                <a:latin typeface="Comic Sans MS"/>
                <a:ea typeface="Comic Sans MS"/>
                <a:cs typeface="Comic Sans MS"/>
                <a:sym typeface="Comic Sans MS"/>
              </a:rPr>
              <a:t> </a:t>
            </a:r>
            <a:r>
              <a:rPr lang="en-GB" sz="1200">
                <a:solidFill>
                  <a:srgbClr val="3C78D8"/>
                </a:solidFill>
                <a:latin typeface="Comic Sans MS"/>
                <a:ea typeface="Comic Sans MS"/>
                <a:cs typeface="Comic Sans MS"/>
                <a:sym typeface="Comic Sans MS"/>
              </a:rPr>
              <a:t>List one condition in which there is: </a:t>
            </a:r>
            <a:endParaRPr sz="1200">
              <a:solidFill>
                <a:srgbClr val="3C78D8"/>
              </a:solidFill>
              <a:latin typeface="Comic Sans MS"/>
              <a:ea typeface="Comic Sans MS"/>
              <a:cs typeface="Comic Sans MS"/>
              <a:sym typeface="Comic Sans MS"/>
            </a:endParaRPr>
          </a:p>
          <a:p>
            <a:pPr indent="-285750" lvl="1" marL="914400" rtl="0" algn="l">
              <a:spcBef>
                <a:spcPts val="0"/>
              </a:spcBef>
              <a:spcAft>
                <a:spcPts val="0"/>
              </a:spcAft>
              <a:buClr>
                <a:srgbClr val="3C78D8"/>
              </a:buClr>
              <a:buSzPts val="900"/>
              <a:buFont typeface="Comic Sans MS"/>
              <a:buChar char="○"/>
            </a:pPr>
            <a:r>
              <a:rPr b="1" lang="en-GB" sz="900">
                <a:solidFill>
                  <a:srgbClr val="3C78D8"/>
                </a:solidFill>
                <a:latin typeface="Comic Sans MS"/>
                <a:ea typeface="Comic Sans MS"/>
                <a:cs typeface="Comic Sans MS"/>
                <a:sym typeface="Comic Sans MS"/>
              </a:rPr>
              <a:t>Minor ALP elevations: </a:t>
            </a:r>
            <a:r>
              <a:rPr lang="en-GB" sz="900">
                <a:latin typeface="Comic Sans MS"/>
                <a:ea typeface="Comic Sans MS"/>
                <a:cs typeface="Comic Sans MS"/>
                <a:sym typeface="Comic Sans MS"/>
              </a:rPr>
              <a:t>alcoholic hepatitis</a:t>
            </a:r>
            <a:endParaRPr sz="900">
              <a:latin typeface="Comic Sans MS"/>
              <a:ea typeface="Comic Sans MS"/>
              <a:cs typeface="Comic Sans MS"/>
              <a:sym typeface="Comic Sans MS"/>
            </a:endParaRPr>
          </a:p>
          <a:p>
            <a:pPr indent="-285750" lvl="1" marL="914400" rtl="0" algn="l">
              <a:spcBef>
                <a:spcPts val="0"/>
              </a:spcBef>
              <a:spcAft>
                <a:spcPts val="0"/>
              </a:spcAft>
              <a:buClr>
                <a:srgbClr val="3C78D8"/>
              </a:buClr>
              <a:buSzPts val="900"/>
              <a:buFont typeface="Comic Sans MS"/>
              <a:buChar char="○"/>
            </a:pPr>
            <a:r>
              <a:rPr b="1" lang="en-GB" sz="900">
                <a:solidFill>
                  <a:srgbClr val="3C78D8"/>
                </a:solidFill>
                <a:latin typeface="Comic Sans MS"/>
                <a:ea typeface="Comic Sans MS"/>
                <a:cs typeface="Comic Sans MS"/>
                <a:sym typeface="Comic Sans MS"/>
              </a:rPr>
              <a:t>High ALP elevations: </a:t>
            </a:r>
            <a:r>
              <a:rPr lang="en-GB" sz="900">
                <a:latin typeface="Comic Sans MS"/>
                <a:ea typeface="Comic Sans MS"/>
                <a:cs typeface="Comic Sans MS"/>
                <a:sym typeface="Comic Sans MS"/>
              </a:rPr>
              <a:t>intrahepatic cholestasis</a:t>
            </a:r>
            <a:endParaRPr sz="900">
              <a:latin typeface="Comic Sans MS"/>
              <a:ea typeface="Comic Sans MS"/>
              <a:cs typeface="Comic Sans MS"/>
              <a:sym typeface="Comic Sans MS"/>
            </a:endParaRPr>
          </a:p>
          <a:p>
            <a:pPr indent="0" lvl="0" marL="0" rtl="0" algn="l">
              <a:spcBef>
                <a:spcPts val="0"/>
              </a:spcBef>
              <a:spcAft>
                <a:spcPts val="0"/>
              </a:spcAft>
              <a:buNone/>
            </a:pPr>
            <a:r>
              <a:t/>
            </a:r>
            <a:endParaRPr b="1" sz="900">
              <a:latin typeface="Comic Sans MS"/>
              <a:ea typeface="Comic Sans MS"/>
              <a:cs typeface="Comic Sans MS"/>
              <a:sym typeface="Comic Sans MS"/>
            </a:endParaRPr>
          </a:p>
        </p:txBody>
      </p:sp>
      <p:pic>
        <p:nvPicPr>
          <p:cNvPr id="272" name="Google Shape;272;p32"/>
          <p:cNvPicPr preferRelativeResize="0"/>
          <p:nvPr/>
        </p:nvPicPr>
        <p:blipFill>
          <a:blip r:embed="rId3">
            <a:alphaModFix/>
          </a:blip>
          <a:stretch>
            <a:fillRect/>
          </a:stretch>
        </p:blipFill>
        <p:spPr>
          <a:xfrm>
            <a:off x="4513181" y="7094563"/>
            <a:ext cx="2825075" cy="2825075"/>
          </a:xfrm>
          <a:prstGeom prst="rect">
            <a:avLst/>
          </a:prstGeom>
          <a:noFill/>
          <a:ln>
            <a:noFill/>
          </a:ln>
        </p:spPr>
      </p:pic>
      <p:pic>
        <p:nvPicPr>
          <p:cNvPr id="273" name="Google Shape;273;p32"/>
          <p:cNvPicPr preferRelativeResize="0"/>
          <p:nvPr/>
        </p:nvPicPr>
        <p:blipFill>
          <a:blip r:embed="rId4">
            <a:alphaModFix/>
          </a:blip>
          <a:stretch>
            <a:fillRect/>
          </a:stretch>
        </p:blipFill>
        <p:spPr>
          <a:xfrm>
            <a:off x="509714" y="7373500"/>
            <a:ext cx="2117179" cy="2546148"/>
          </a:xfrm>
          <a:prstGeom prst="rect">
            <a:avLst/>
          </a:prstGeom>
          <a:noFill/>
          <a:ln>
            <a:noFill/>
          </a:ln>
        </p:spPr>
      </p:pic>
      <p:sp>
        <p:nvSpPr>
          <p:cNvPr id="274" name="Google Shape;274;p32"/>
          <p:cNvSpPr txBox="1"/>
          <p:nvPr/>
        </p:nvSpPr>
        <p:spPr>
          <a:xfrm>
            <a:off x="2989350" y="8820932"/>
            <a:ext cx="1581300" cy="374700"/>
          </a:xfrm>
          <a:prstGeom prst="rect">
            <a:avLst/>
          </a:prstGeom>
          <a:solidFill>
            <a:srgbClr val="6D9EEB"/>
          </a:solidFill>
          <a:ln cap="flat" cmpd="sng" w="19050">
            <a:solidFill>
              <a:srgbClr val="FFFFFF"/>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FFFFFF"/>
                </a:solidFill>
                <a:latin typeface="Comic Sans MS"/>
                <a:ea typeface="Comic Sans MS"/>
                <a:cs typeface="Comic Sans MS"/>
                <a:sym typeface="Comic Sans MS"/>
              </a:rPr>
              <a:t>Drawing break!!</a:t>
            </a:r>
            <a:endParaRPr b="1" sz="1000">
              <a:solidFill>
                <a:srgbClr val="FFFFFF"/>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3"/>
          <p:cNvSpPr txBox="1"/>
          <p:nvPr/>
        </p:nvSpPr>
        <p:spPr>
          <a:xfrm>
            <a:off x="0" y="237475"/>
            <a:ext cx="7560000" cy="4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ic Sans MS"/>
                <a:ea typeface="Comic Sans MS"/>
                <a:cs typeface="Comic Sans MS"/>
                <a:sym typeface="Comic Sans MS"/>
              </a:rPr>
              <a:t>Bile Acids &amp; Salts</a:t>
            </a:r>
            <a:endParaRPr b="1" sz="1800">
              <a:solidFill>
                <a:srgbClr val="1155CC"/>
              </a:solidFill>
              <a:latin typeface="Comic Sans MS"/>
              <a:ea typeface="Comic Sans MS"/>
              <a:cs typeface="Comic Sans MS"/>
              <a:sym typeface="Comic Sans MS"/>
            </a:endParaRPr>
          </a:p>
        </p:txBody>
      </p:sp>
      <p:sp>
        <p:nvSpPr>
          <p:cNvPr id="280" name="Google Shape;280;p33"/>
          <p:cNvSpPr/>
          <p:nvPr/>
        </p:nvSpPr>
        <p:spPr>
          <a:xfrm>
            <a:off x="0" y="10226346"/>
            <a:ext cx="7560000" cy="462000"/>
          </a:xfrm>
          <a:prstGeom prst="rect">
            <a:avLst/>
          </a:prstGeom>
          <a:solidFill>
            <a:srgbClr val="EEEEEE"/>
          </a:solidFill>
          <a:ln>
            <a:noFill/>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281" name="Google Shape;281;p33"/>
          <p:cNvSpPr/>
          <p:nvPr/>
        </p:nvSpPr>
        <p:spPr>
          <a:xfrm>
            <a:off x="6235165" y="10228672"/>
            <a:ext cx="1324800" cy="462000"/>
          </a:xfrm>
          <a:prstGeom prst="rect">
            <a:avLst/>
          </a:prstGeom>
          <a:gradFill>
            <a:gsLst>
              <a:gs pos="0">
                <a:srgbClr val="C9DAF8"/>
              </a:gs>
              <a:gs pos="100000">
                <a:srgbClr val="1155CC"/>
              </a:gs>
            </a:gsLst>
            <a:path path="circle">
              <a:fillToRect l="100%" t="100%"/>
            </a:path>
            <a:tileRect b="-100%" r="-100%"/>
          </a:gradFill>
          <a:ln>
            <a:noFill/>
          </a:ln>
        </p:spPr>
        <p:txBody>
          <a:bodyPr anchorCtr="0" anchor="ctr" bIns="91525" lIns="91525" spcFirstLastPara="1" rIns="91525" wrap="square" tIns="91525">
            <a:noAutofit/>
          </a:bodyPr>
          <a:lstStyle/>
          <a:p>
            <a:pPr indent="0" lvl="0" marL="457200" rtl="0" algn="l">
              <a:spcBef>
                <a:spcPts val="0"/>
              </a:spcBef>
              <a:spcAft>
                <a:spcPts val="0"/>
              </a:spcAft>
              <a:buNone/>
            </a:pPr>
            <a:r>
              <a:rPr lang="en-GB" sz="2300">
                <a:solidFill>
                  <a:srgbClr val="FFFFFF"/>
                </a:solidFill>
                <a:latin typeface="Comfortaa"/>
                <a:ea typeface="Comfortaa"/>
                <a:cs typeface="Comfortaa"/>
                <a:sym typeface="Comfortaa"/>
              </a:rPr>
              <a:t>11</a:t>
            </a:r>
            <a:endParaRPr sz="2300">
              <a:solidFill>
                <a:srgbClr val="FFFFFF"/>
              </a:solidFill>
              <a:latin typeface="Comfortaa"/>
              <a:ea typeface="Comfortaa"/>
              <a:cs typeface="Comfortaa"/>
              <a:sym typeface="Comfortaa"/>
            </a:endParaRPr>
          </a:p>
        </p:txBody>
      </p:sp>
      <p:sp>
        <p:nvSpPr>
          <p:cNvPr id="282" name="Google Shape;282;p33"/>
          <p:cNvSpPr txBox="1"/>
          <p:nvPr/>
        </p:nvSpPr>
        <p:spPr>
          <a:xfrm>
            <a:off x="123825" y="638175"/>
            <a:ext cx="7296000" cy="9731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1155CC"/>
              </a:buClr>
              <a:buSzPts val="1400"/>
              <a:buFont typeface="Comic Sans MS"/>
              <a:buChar char="●"/>
            </a:pPr>
            <a:r>
              <a:rPr lang="en-GB">
                <a:solidFill>
                  <a:srgbClr val="1155CC"/>
                </a:solidFill>
                <a:latin typeface="Comic Sans MS"/>
                <a:ea typeface="Comic Sans MS"/>
                <a:cs typeface="Comic Sans MS"/>
                <a:sym typeface="Comic Sans MS"/>
              </a:rPr>
              <a:t>Mention 2 examples of Primary bile acids.</a:t>
            </a:r>
            <a:endParaRPr>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Cholic acid (3 OH), Chenodeoxycholic (2 OH)</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317500" lvl="0" marL="457200" rtl="0" algn="l">
              <a:spcBef>
                <a:spcPts val="0"/>
              </a:spcBef>
              <a:spcAft>
                <a:spcPts val="0"/>
              </a:spcAft>
              <a:buClr>
                <a:srgbClr val="1155CC"/>
              </a:buClr>
              <a:buSzPts val="1400"/>
              <a:buFont typeface="Comic Sans MS"/>
              <a:buChar char="●"/>
            </a:pPr>
            <a:r>
              <a:rPr lang="en-GB">
                <a:solidFill>
                  <a:srgbClr val="1155CC"/>
                </a:solidFill>
                <a:latin typeface="Comic Sans MS"/>
                <a:ea typeface="Comic Sans MS"/>
                <a:cs typeface="Comic Sans MS"/>
                <a:sym typeface="Comic Sans MS"/>
              </a:rPr>
              <a:t>What’s the enzyme </a:t>
            </a:r>
            <a:r>
              <a:rPr lang="en-GB">
                <a:solidFill>
                  <a:srgbClr val="1155CC"/>
                </a:solidFill>
                <a:latin typeface="Comic Sans MS"/>
                <a:ea typeface="Comic Sans MS"/>
                <a:cs typeface="Comic Sans MS"/>
                <a:sym typeface="Comic Sans MS"/>
              </a:rPr>
              <a:t>catalyzing the rate limiting step in hepatic synthesis of bile acids, and how is it regulated?</a:t>
            </a:r>
            <a:endParaRPr sz="1200">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Cholesterol 7-alpha-hydroxylase.</a:t>
            </a:r>
            <a:endParaRPr sz="1200">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Up-regulated by: Cholesterol</a:t>
            </a:r>
            <a:endParaRPr sz="1200">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Down-regulated by: Bile acids</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317500" lvl="0" marL="457200" rtl="0" algn="l">
              <a:spcBef>
                <a:spcPts val="0"/>
              </a:spcBef>
              <a:spcAft>
                <a:spcPts val="0"/>
              </a:spcAft>
              <a:buClr>
                <a:srgbClr val="1155CC"/>
              </a:buClr>
              <a:buSzPts val="1400"/>
              <a:buFont typeface="Comic Sans MS"/>
              <a:buChar char="●"/>
            </a:pPr>
            <a:r>
              <a:rPr lang="en-GB">
                <a:solidFill>
                  <a:srgbClr val="1155CC"/>
                </a:solidFill>
                <a:latin typeface="Comic Sans MS"/>
                <a:ea typeface="Comic Sans MS"/>
                <a:cs typeface="Comic Sans MS"/>
                <a:sym typeface="Comic Sans MS"/>
              </a:rPr>
              <a:t>How are Primary Bile acids converted to Bile salts?</a:t>
            </a:r>
            <a:endParaRPr sz="1200">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By the addition of glycine or taurine forming an amide bond between them and the bile acids.</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317500" lvl="0" marL="457200" rtl="0" algn="l">
              <a:spcBef>
                <a:spcPts val="0"/>
              </a:spcBef>
              <a:spcAft>
                <a:spcPts val="0"/>
              </a:spcAft>
              <a:buClr>
                <a:srgbClr val="1155CC"/>
              </a:buClr>
              <a:buSzPts val="1400"/>
              <a:buFont typeface="Comic Sans MS"/>
              <a:buChar char="●"/>
            </a:pPr>
            <a:r>
              <a:rPr lang="en-GB">
                <a:solidFill>
                  <a:srgbClr val="1155CC"/>
                </a:solidFill>
                <a:latin typeface="Comic Sans MS"/>
                <a:ea typeface="Comic Sans MS"/>
                <a:cs typeface="Comic Sans MS"/>
                <a:sym typeface="Comic Sans MS"/>
              </a:rPr>
              <a:t>Mention 4 examples of Bile salts.</a:t>
            </a:r>
            <a:endParaRPr sz="1200">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Glycocholic, Taurocholic, Glycochenodeoxycholic and Taurochenodeoxycholic.</a:t>
            </a:r>
            <a:endParaRPr sz="1200">
              <a:latin typeface="Comic Sans MS"/>
              <a:ea typeface="Comic Sans MS"/>
              <a:cs typeface="Comic Sans MS"/>
              <a:sym typeface="Comic Sans MS"/>
            </a:endParaRPr>
          </a:p>
          <a:p>
            <a:pPr indent="0" lvl="0" marL="0" rtl="0" algn="l">
              <a:spcBef>
                <a:spcPts val="0"/>
              </a:spcBef>
              <a:spcAft>
                <a:spcPts val="0"/>
              </a:spcAft>
              <a:buNone/>
            </a:pPr>
            <a:r>
              <a:t/>
            </a:r>
            <a:endParaRPr>
              <a:solidFill>
                <a:srgbClr val="1155CC"/>
              </a:solidFill>
              <a:latin typeface="Comic Sans MS"/>
              <a:ea typeface="Comic Sans MS"/>
              <a:cs typeface="Comic Sans MS"/>
              <a:sym typeface="Comic Sans MS"/>
            </a:endParaRPr>
          </a:p>
          <a:p>
            <a:pPr indent="-317500" lvl="0" marL="457200" rtl="0" algn="l">
              <a:spcBef>
                <a:spcPts val="0"/>
              </a:spcBef>
              <a:spcAft>
                <a:spcPts val="0"/>
              </a:spcAft>
              <a:buClr>
                <a:srgbClr val="1155CC"/>
              </a:buClr>
              <a:buSzPts val="1400"/>
              <a:buFont typeface="Comic Sans MS"/>
              <a:buChar char="●"/>
            </a:pPr>
            <a:r>
              <a:rPr lang="en-GB">
                <a:solidFill>
                  <a:srgbClr val="1155CC"/>
                </a:solidFill>
                <a:latin typeface="Comic Sans MS"/>
                <a:ea typeface="Comic Sans MS"/>
                <a:cs typeface="Comic Sans MS"/>
                <a:sym typeface="Comic Sans MS"/>
              </a:rPr>
              <a:t>Mention 2 examples of Secondary Bile acids.</a:t>
            </a:r>
            <a:endParaRPr sz="1200">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Deoxycholic acid and Lithocholic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317500" lvl="0" marL="457200" rtl="0" algn="l">
              <a:spcBef>
                <a:spcPts val="0"/>
              </a:spcBef>
              <a:spcAft>
                <a:spcPts val="0"/>
              </a:spcAft>
              <a:buClr>
                <a:srgbClr val="1155CC"/>
              </a:buClr>
              <a:buSzPts val="1400"/>
              <a:buFont typeface="Comic Sans MS"/>
              <a:buChar char="●"/>
            </a:pPr>
            <a:r>
              <a:rPr lang="en-GB">
                <a:solidFill>
                  <a:srgbClr val="1155CC"/>
                </a:solidFill>
                <a:latin typeface="Comic Sans MS"/>
                <a:ea typeface="Comic Sans MS"/>
                <a:cs typeface="Comic Sans MS"/>
                <a:sym typeface="Comic Sans MS"/>
              </a:rPr>
              <a:t>Mention 1 example of bile acid sequestrant and its MOA.</a:t>
            </a:r>
            <a:endParaRPr sz="1200">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Name: Cholestyramine, </a:t>
            </a:r>
            <a:endParaRPr sz="1200">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MOA: Binds to bile acids in the gut, prevent their reabsorption, and so promote their excretion.</a:t>
            </a:r>
            <a:endParaRPr sz="1200">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(Note: It’s used for Hypercholesterolemia)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317500" lvl="0" marL="457200" rtl="0" algn="l">
              <a:spcBef>
                <a:spcPts val="0"/>
              </a:spcBef>
              <a:spcAft>
                <a:spcPts val="0"/>
              </a:spcAft>
              <a:buClr>
                <a:srgbClr val="1155CC"/>
              </a:buClr>
              <a:buSzPts val="1400"/>
              <a:buFont typeface="Comic Sans MS"/>
              <a:buChar char="●"/>
            </a:pPr>
            <a:r>
              <a:rPr lang="en-GB">
                <a:solidFill>
                  <a:srgbClr val="1155CC"/>
                </a:solidFill>
                <a:latin typeface="Comic Sans MS"/>
                <a:ea typeface="Comic Sans MS"/>
                <a:cs typeface="Comic Sans MS"/>
                <a:sym typeface="Comic Sans MS"/>
              </a:rPr>
              <a:t>What hormone controls the secretion of bile?</a:t>
            </a:r>
            <a:endParaRPr sz="1200">
              <a:latin typeface="Comic Sans MS"/>
              <a:ea typeface="Comic Sans MS"/>
              <a:cs typeface="Comic Sans MS"/>
              <a:sym typeface="Comic Sans MS"/>
            </a:endParaRPr>
          </a:p>
          <a:p>
            <a:pPr indent="0" lvl="0" marL="0" rtl="0" algn="l">
              <a:spcBef>
                <a:spcPts val="0"/>
              </a:spcBef>
              <a:spcAft>
                <a:spcPts val="0"/>
              </a:spcAft>
              <a:buNone/>
            </a:pPr>
            <a:r>
              <a:rPr lang="en-GB">
                <a:solidFill>
                  <a:srgbClr val="1155CC"/>
                </a:solidFill>
                <a:latin typeface="Comic Sans MS"/>
                <a:ea typeface="Comic Sans MS"/>
                <a:cs typeface="Comic Sans MS"/>
                <a:sym typeface="Comic Sans MS"/>
              </a:rPr>
              <a:t>Fill the table</a:t>
            </a:r>
            <a:r>
              <a:rPr lang="en-GB" sz="1200">
                <a:latin typeface="Comic Sans MS"/>
                <a:ea typeface="Comic Sans MS"/>
                <a:cs typeface="Comic Sans MS"/>
                <a:sym typeface="Comic Sans MS"/>
              </a:rPr>
              <a:t>:</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a:solidFill>
                <a:srgbClr val="1155CC"/>
              </a:solidFill>
              <a:latin typeface="Comic Sans MS"/>
              <a:ea typeface="Comic Sans MS"/>
              <a:cs typeface="Comic Sans MS"/>
              <a:sym typeface="Comic Sans MS"/>
            </a:endParaRPr>
          </a:p>
          <a:p>
            <a:pPr indent="-317500" lvl="0" marL="457200" rtl="0" algn="l">
              <a:spcBef>
                <a:spcPts val="0"/>
              </a:spcBef>
              <a:spcAft>
                <a:spcPts val="0"/>
              </a:spcAft>
              <a:buClr>
                <a:srgbClr val="1155CC"/>
              </a:buClr>
              <a:buSzPts val="1400"/>
              <a:buFont typeface="Comic Sans MS"/>
              <a:buChar char="●"/>
            </a:pPr>
            <a:r>
              <a:rPr lang="en-GB">
                <a:solidFill>
                  <a:srgbClr val="1155CC"/>
                </a:solidFill>
                <a:latin typeface="Comic Sans MS"/>
                <a:ea typeface="Comic Sans MS"/>
                <a:cs typeface="Comic Sans MS"/>
                <a:sym typeface="Comic Sans MS"/>
              </a:rPr>
              <a:t>Mention 4 functions of Bile salts.</a:t>
            </a:r>
            <a:endParaRPr sz="1200">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1- Important for cholesterol excretion: </a:t>
            </a:r>
            <a:endParaRPr sz="1200">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 As metabolic products of cholesterol . - Solubilizer of cholesterol in bile.</a:t>
            </a:r>
            <a:endParaRPr sz="1200">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2- Emulsifying factors for dietary lipids, a prerequisite step for efficient lipid digestion.</a:t>
            </a:r>
            <a:endParaRPr sz="1200">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3- Facilitate intestinal lipid absorption by formation of mixed micelle</a:t>
            </a:r>
            <a:endParaRPr sz="1200">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4- Cofactor for pancreatic lipase and PLA2.</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317500" lvl="0" marL="457200" rtl="0" algn="l">
              <a:spcBef>
                <a:spcPts val="0"/>
              </a:spcBef>
              <a:spcAft>
                <a:spcPts val="0"/>
              </a:spcAft>
              <a:buClr>
                <a:srgbClr val="1155CC"/>
              </a:buClr>
              <a:buSzPts val="1400"/>
              <a:buFont typeface="Comic Sans MS"/>
              <a:buChar char="●"/>
            </a:pPr>
            <a:r>
              <a:rPr lang="en-GB">
                <a:solidFill>
                  <a:srgbClr val="1155CC"/>
                </a:solidFill>
                <a:latin typeface="Comic Sans MS"/>
                <a:ea typeface="Comic Sans MS"/>
                <a:cs typeface="Comic Sans MS"/>
                <a:sym typeface="Comic Sans MS"/>
              </a:rPr>
              <a:t>What are the components of micelles?</a:t>
            </a:r>
            <a:endParaRPr sz="1200">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Bile salts, Fat soluble vitamins and End products of lipid digestion (Long chain FFAs, Free cholesterol, 2-monoacylglycerol)   </a:t>
            </a:r>
            <a:endParaRPr sz="1200">
              <a:latin typeface="Comic Sans MS"/>
              <a:ea typeface="Comic Sans MS"/>
              <a:cs typeface="Comic Sans MS"/>
              <a:sym typeface="Comic Sans MS"/>
            </a:endParaRPr>
          </a:p>
          <a:p>
            <a:pPr indent="0" lvl="0" marL="0" rtl="0" algn="l">
              <a:spcBef>
                <a:spcPts val="0"/>
              </a:spcBef>
              <a:spcAft>
                <a:spcPts val="0"/>
              </a:spcAft>
              <a:buNone/>
            </a:pPr>
            <a:r>
              <a:t/>
            </a:r>
            <a:endParaRPr>
              <a:solidFill>
                <a:srgbClr val="1155CC"/>
              </a:solidFill>
              <a:latin typeface="Comic Sans MS"/>
              <a:ea typeface="Comic Sans MS"/>
              <a:cs typeface="Comic Sans MS"/>
              <a:sym typeface="Comic Sans MS"/>
            </a:endParaRPr>
          </a:p>
          <a:p>
            <a:pPr indent="-317500" lvl="0" marL="457200" rtl="0" algn="l">
              <a:spcBef>
                <a:spcPts val="0"/>
              </a:spcBef>
              <a:spcAft>
                <a:spcPts val="0"/>
              </a:spcAft>
              <a:buClr>
                <a:srgbClr val="1155CC"/>
              </a:buClr>
              <a:buSzPts val="1400"/>
              <a:buFont typeface="Comic Sans MS"/>
              <a:buChar char="●"/>
            </a:pPr>
            <a:r>
              <a:rPr lang="en-GB">
                <a:solidFill>
                  <a:srgbClr val="1155CC"/>
                </a:solidFill>
                <a:latin typeface="Comic Sans MS"/>
                <a:ea typeface="Comic Sans MS"/>
                <a:cs typeface="Comic Sans MS"/>
                <a:sym typeface="Comic Sans MS"/>
              </a:rPr>
              <a:t>What are the mechanisms of emulsification?</a:t>
            </a:r>
            <a:endParaRPr sz="1200">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1- Mechanical mixing by peristalsis, 2- Detergent effect of bile salts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p:txBody>
      </p:sp>
      <p:graphicFrame>
        <p:nvGraphicFramePr>
          <p:cNvPr id="283" name="Google Shape;283;p33"/>
          <p:cNvGraphicFramePr/>
          <p:nvPr/>
        </p:nvGraphicFramePr>
        <p:xfrm>
          <a:off x="628650" y="5638575"/>
          <a:ext cx="3000000" cy="3000000"/>
        </p:xfrm>
        <a:graphic>
          <a:graphicData uri="http://schemas.openxmlformats.org/drawingml/2006/table">
            <a:tbl>
              <a:tblPr>
                <a:noFill/>
                <a:tableStyleId>{3C771080-E36F-4B3C-AD8F-81DAF471F60E}</a:tableStyleId>
              </a:tblPr>
              <a:tblGrid>
                <a:gridCol w="1141575"/>
                <a:gridCol w="4513425"/>
              </a:tblGrid>
              <a:tr h="320250">
                <a:tc>
                  <a:txBody>
                    <a:bodyPr/>
                    <a:lstStyle/>
                    <a:p>
                      <a:pPr indent="0" lvl="0" marL="0" rtl="0" algn="ctr">
                        <a:spcBef>
                          <a:spcPts val="0"/>
                        </a:spcBef>
                        <a:spcAft>
                          <a:spcPts val="0"/>
                        </a:spcAft>
                        <a:buNone/>
                      </a:pPr>
                      <a:r>
                        <a:rPr lang="en-GB" sz="1200">
                          <a:solidFill>
                            <a:srgbClr val="FFFFFF"/>
                          </a:solidFill>
                          <a:latin typeface="Comic Sans MS"/>
                          <a:ea typeface="Comic Sans MS"/>
                          <a:cs typeface="Comic Sans MS"/>
                          <a:sym typeface="Comic Sans MS"/>
                        </a:rPr>
                        <a:t>Name of hormone</a:t>
                      </a:r>
                      <a:endParaRPr sz="1200">
                        <a:solidFill>
                          <a:srgbClr val="FFFFFF"/>
                        </a:solidFill>
                        <a:latin typeface="Comic Sans MS"/>
                        <a:ea typeface="Comic Sans MS"/>
                        <a:cs typeface="Comic Sans MS"/>
                        <a:sym typeface="Comic Sans MS"/>
                      </a:endParaRPr>
                    </a:p>
                  </a:txBody>
                  <a:tcPr marT="91425" marB="91425" marR="91425" marL="91425" anchor="ctr">
                    <a:solidFill>
                      <a:srgbClr val="3C78D8"/>
                    </a:solidFill>
                  </a:tcPr>
                </a:tc>
                <a:tc>
                  <a:txBody>
                    <a:bodyPr/>
                    <a:lstStyle/>
                    <a:p>
                      <a:pPr indent="0" lvl="0" marL="0" rtl="0" algn="ctr">
                        <a:spcBef>
                          <a:spcPts val="0"/>
                        </a:spcBef>
                        <a:spcAft>
                          <a:spcPts val="0"/>
                        </a:spcAft>
                        <a:buNone/>
                      </a:pPr>
                      <a:r>
                        <a:rPr lang="en-GB" sz="1200">
                          <a:latin typeface="Comic Sans MS"/>
                          <a:ea typeface="Comic Sans MS"/>
                          <a:cs typeface="Comic Sans MS"/>
                          <a:sym typeface="Comic Sans MS"/>
                        </a:rPr>
                        <a:t>Cholecystokinin (CCK)</a:t>
                      </a:r>
                      <a:endParaRPr sz="1200">
                        <a:latin typeface="Comic Sans MS"/>
                        <a:ea typeface="Comic Sans MS"/>
                        <a:cs typeface="Comic Sans MS"/>
                        <a:sym typeface="Comic Sans MS"/>
                      </a:endParaRPr>
                    </a:p>
                  </a:txBody>
                  <a:tcPr marT="91425" marB="91425" marR="91425" marL="91425" anchor="ctr"/>
                </a:tc>
              </a:tr>
              <a:tr h="213875">
                <a:tc>
                  <a:txBody>
                    <a:bodyPr/>
                    <a:lstStyle/>
                    <a:p>
                      <a:pPr indent="0" lvl="0" marL="0" rtl="0" algn="ctr">
                        <a:spcBef>
                          <a:spcPts val="0"/>
                        </a:spcBef>
                        <a:spcAft>
                          <a:spcPts val="0"/>
                        </a:spcAft>
                        <a:buNone/>
                      </a:pPr>
                      <a:r>
                        <a:rPr lang="en-GB" sz="1200">
                          <a:solidFill>
                            <a:srgbClr val="FFFFFF"/>
                          </a:solidFill>
                          <a:latin typeface="Comic Sans MS"/>
                          <a:ea typeface="Comic Sans MS"/>
                          <a:cs typeface="Comic Sans MS"/>
                          <a:sym typeface="Comic Sans MS"/>
                        </a:rPr>
                        <a:t>Stimulus</a:t>
                      </a:r>
                      <a:endParaRPr sz="1200">
                        <a:solidFill>
                          <a:srgbClr val="FFFFFF"/>
                        </a:solidFill>
                        <a:latin typeface="Comic Sans MS"/>
                        <a:ea typeface="Comic Sans MS"/>
                        <a:cs typeface="Comic Sans MS"/>
                        <a:sym typeface="Comic Sans MS"/>
                      </a:endParaRPr>
                    </a:p>
                  </a:txBody>
                  <a:tcPr marT="91425" marB="91425" marR="91425" marL="91425" anchor="ctr">
                    <a:solidFill>
                      <a:srgbClr val="3C78D8"/>
                    </a:solidFill>
                  </a:tcPr>
                </a:tc>
                <a:tc>
                  <a:txBody>
                    <a:bodyPr/>
                    <a:lstStyle/>
                    <a:p>
                      <a:pPr indent="0" lvl="0" marL="0" rtl="0" algn="ctr">
                        <a:spcBef>
                          <a:spcPts val="0"/>
                        </a:spcBef>
                        <a:spcAft>
                          <a:spcPts val="0"/>
                        </a:spcAft>
                        <a:buNone/>
                      </a:pPr>
                      <a:r>
                        <a:rPr lang="en-GB" sz="1200">
                          <a:latin typeface="Comic Sans MS"/>
                          <a:ea typeface="Comic Sans MS"/>
                          <a:cs typeface="Comic Sans MS"/>
                          <a:sym typeface="Comic Sans MS"/>
                        </a:rPr>
                        <a:t>Undigested lipids and partially digested proteins in duodenum</a:t>
                      </a:r>
                      <a:endParaRPr sz="1200">
                        <a:latin typeface="Comic Sans MS"/>
                        <a:ea typeface="Comic Sans MS"/>
                        <a:cs typeface="Comic Sans MS"/>
                        <a:sym typeface="Comic Sans MS"/>
                      </a:endParaRPr>
                    </a:p>
                  </a:txBody>
                  <a:tcPr marT="91425" marB="91425" marR="91425" marL="91425" anchor="ctr"/>
                </a:tc>
              </a:tr>
              <a:tr h="426650">
                <a:tc>
                  <a:txBody>
                    <a:bodyPr/>
                    <a:lstStyle/>
                    <a:p>
                      <a:pPr indent="0" lvl="0" marL="0" rtl="0" algn="ctr">
                        <a:spcBef>
                          <a:spcPts val="0"/>
                        </a:spcBef>
                        <a:spcAft>
                          <a:spcPts val="0"/>
                        </a:spcAft>
                        <a:buNone/>
                      </a:pPr>
                      <a:r>
                        <a:rPr lang="en-GB" sz="1200">
                          <a:solidFill>
                            <a:srgbClr val="FFFFFF"/>
                          </a:solidFill>
                          <a:latin typeface="Comic Sans MS"/>
                          <a:ea typeface="Comic Sans MS"/>
                          <a:cs typeface="Comic Sans MS"/>
                          <a:sym typeface="Comic Sans MS"/>
                        </a:rPr>
                        <a:t>Responses</a:t>
                      </a:r>
                      <a:endParaRPr sz="1200">
                        <a:solidFill>
                          <a:srgbClr val="FFFFFF"/>
                        </a:solidFill>
                        <a:latin typeface="Comic Sans MS"/>
                        <a:ea typeface="Comic Sans MS"/>
                        <a:cs typeface="Comic Sans MS"/>
                        <a:sym typeface="Comic Sans MS"/>
                      </a:endParaRPr>
                    </a:p>
                  </a:txBody>
                  <a:tcPr marT="91425" marB="91425" marR="91425" marL="91425" anchor="ctr">
                    <a:solidFill>
                      <a:srgbClr val="3C78D8"/>
                    </a:solidFill>
                  </a:tcPr>
                </a:tc>
                <a:tc>
                  <a:txBody>
                    <a:bodyPr/>
                    <a:lstStyle/>
                    <a:p>
                      <a:pPr indent="0" lvl="0" marL="0" rtl="0" algn="ctr">
                        <a:spcBef>
                          <a:spcPts val="0"/>
                        </a:spcBef>
                        <a:spcAft>
                          <a:spcPts val="0"/>
                        </a:spcAft>
                        <a:buNone/>
                      </a:pPr>
                      <a:r>
                        <a:rPr lang="en-GB" sz="1200">
                          <a:latin typeface="Comic Sans MS"/>
                          <a:ea typeface="Comic Sans MS"/>
                          <a:cs typeface="Comic Sans MS"/>
                          <a:sym typeface="Comic Sans MS"/>
                        </a:rPr>
                        <a:t>1- Secretion of pancreatic enzymes.</a:t>
                      </a:r>
                      <a:endParaRPr sz="1200">
                        <a:latin typeface="Comic Sans MS"/>
                        <a:ea typeface="Comic Sans MS"/>
                        <a:cs typeface="Comic Sans MS"/>
                        <a:sym typeface="Comic Sans MS"/>
                      </a:endParaRPr>
                    </a:p>
                    <a:p>
                      <a:pPr indent="0" lvl="0" marL="0" rtl="0" algn="ctr">
                        <a:spcBef>
                          <a:spcPts val="0"/>
                        </a:spcBef>
                        <a:spcAft>
                          <a:spcPts val="0"/>
                        </a:spcAft>
                        <a:buNone/>
                      </a:pPr>
                      <a:r>
                        <a:rPr lang="en-GB" sz="1200">
                          <a:latin typeface="Comic Sans MS"/>
                          <a:ea typeface="Comic Sans MS"/>
                          <a:cs typeface="Comic Sans MS"/>
                          <a:sym typeface="Comic Sans MS"/>
                        </a:rPr>
                        <a:t>2- Bile secretion.</a:t>
                      </a:r>
                      <a:endParaRPr sz="1200">
                        <a:latin typeface="Comic Sans MS"/>
                        <a:ea typeface="Comic Sans MS"/>
                        <a:cs typeface="Comic Sans MS"/>
                        <a:sym typeface="Comic Sans MS"/>
                      </a:endParaRPr>
                    </a:p>
                    <a:p>
                      <a:pPr indent="0" lvl="0" marL="0" rtl="0" algn="ctr">
                        <a:spcBef>
                          <a:spcPts val="0"/>
                        </a:spcBef>
                        <a:spcAft>
                          <a:spcPts val="0"/>
                        </a:spcAft>
                        <a:buNone/>
                      </a:pPr>
                      <a:r>
                        <a:rPr lang="en-GB" sz="1200">
                          <a:latin typeface="Comic Sans MS"/>
                          <a:ea typeface="Comic Sans MS"/>
                          <a:cs typeface="Comic Sans MS"/>
                          <a:sym typeface="Comic Sans MS"/>
                        </a:rPr>
                        <a:t>3- Slow release of gastric contents</a:t>
                      </a:r>
                      <a:endParaRPr sz="1200">
                        <a:latin typeface="Comic Sans MS"/>
                        <a:ea typeface="Comic Sans MS"/>
                        <a:cs typeface="Comic Sans MS"/>
                        <a:sym typeface="Comic Sans MS"/>
                      </a:endParaRPr>
                    </a:p>
                  </a:txBody>
                  <a:tcPr marT="91425" marB="91425" marR="91425" marL="91425"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4"/>
          <p:cNvSpPr txBox="1"/>
          <p:nvPr/>
        </p:nvSpPr>
        <p:spPr>
          <a:xfrm>
            <a:off x="0" y="237475"/>
            <a:ext cx="7560000" cy="4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ic Sans MS"/>
                <a:ea typeface="Comic Sans MS"/>
                <a:cs typeface="Comic Sans MS"/>
                <a:sym typeface="Comic Sans MS"/>
              </a:rPr>
              <a:t>G6PD</a:t>
            </a:r>
            <a:endParaRPr b="1" sz="1800">
              <a:solidFill>
                <a:srgbClr val="1155CC"/>
              </a:solidFill>
              <a:latin typeface="Comic Sans MS"/>
              <a:ea typeface="Comic Sans MS"/>
              <a:cs typeface="Comic Sans MS"/>
              <a:sym typeface="Comic Sans MS"/>
            </a:endParaRPr>
          </a:p>
        </p:txBody>
      </p:sp>
      <p:sp>
        <p:nvSpPr>
          <p:cNvPr id="289" name="Google Shape;289;p34"/>
          <p:cNvSpPr/>
          <p:nvPr/>
        </p:nvSpPr>
        <p:spPr>
          <a:xfrm>
            <a:off x="0" y="10226346"/>
            <a:ext cx="7560000" cy="462000"/>
          </a:xfrm>
          <a:prstGeom prst="rect">
            <a:avLst/>
          </a:prstGeom>
          <a:solidFill>
            <a:srgbClr val="EEEEEE"/>
          </a:solidFill>
          <a:ln>
            <a:noFill/>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290" name="Google Shape;290;p34"/>
          <p:cNvSpPr/>
          <p:nvPr/>
        </p:nvSpPr>
        <p:spPr>
          <a:xfrm>
            <a:off x="6235165" y="10228672"/>
            <a:ext cx="1324800" cy="462000"/>
          </a:xfrm>
          <a:prstGeom prst="rect">
            <a:avLst/>
          </a:prstGeom>
          <a:gradFill>
            <a:gsLst>
              <a:gs pos="0">
                <a:srgbClr val="C9DAF8"/>
              </a:gs>
              <a:gs pos="100000">
                <a:srgbClr val="1155CC"/>
              </a:gs>
            </a:gsLst>
            <a:path path="circle">
              <a:fillToRect l="100%" t="100%"/>
            </a:path>
            <a:tileRect b="-100%" r="-100%"/>
          </a:gradFill>
          <a:ln>
            <a:noFill/>
          </a:ln>
        </p:spPr>
        <p:txBody>
          <a:bodyPr anchorCtr="0" anchor="ctr" bIns="91525" lIns="91525" spcFirstLastPara="1" rIns="91525" wrap="square" tIns="91525">
            <a:noAutofit/>
          </a:bodyPr>
          <a:lstStyle/>
          <a:p>
            <a:pPr indent="0" lvl="0" marL="457200" rtl="0" algn="l">
              <a:spcBef>
                <a:spcPts val="0"/>
              </a:spcBef>
              <a:spcAft>
                <a:spcPts val="0"/>
              </a:spcAft>
              <a:buNone/>
            </a:pPr>
            <a:r>
              <a:rPr lang="en-GB" sz="2300">
                <a:solidFill>
                  <a:srgbClr val="FFFFFF"/>
                </a:solidFill>
                <a:latin typeface="Comfortaa"/>
                <a:ea typeface="Comfortaa"/>
                <a:cs typeface="Comfortaa"/>
                <a:sym typeface="Comfortaa"/>
              </a:rPr>
              <a:t>12</a:t>
            </a:r>
            <a:endParaRPr sz="2300">
              <a:solidFill>
                <a:srgbClr val="FFFFFF"/>
              </a:solidFill>
              <a:latin typeface="Comfortaa"/>
              <a:ea typeface="Comfortaa"/>
              <a:cs typeface="Comfortaa"/>
              <a:sym typeface="Comfortaa"/>
            </a:endParaRPr>
          </a:p>
        </p:txBody>
      </p:sp>
      <p:sp>
        <p:nvSpPr>
          <p:cNvPr id="291" name="Google Shape;291;p34"/>
          <p:cNvSpPr txBox="1"/>
          <p:nvPr/>
        </p:nvSpPr>
        <p:spPr>
          <a:xfrm>
            <a:off x="248725" y="850992"/>
            <a:ext cx="6160200" cy="2196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What’s the major pathway for NADPH production</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200">
                <a:solidFill>
                  <a:schemeClr val="dk1"/>
                </a:solidFill>
                <a:latin typeface="Comic Sans MS"/>
                <a:ea typeface="Comic Sans MS"/>
                <a:cs typeface="Comic Sans MS"/>
                <a:sym typeface="Comic Sans MS"/>
              </a:rPr>
              <a:t>hexose monophosphate pathway (HMP) or pentose phosphate pathway (ppp)</a:t>
            </a:r>
            <a:endParaRPr sz="12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List four main uses of NADPH</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200">
                <a:solidFill>
                  <a:schemeClr val="dk1"/>
                </a:solidFill>
                <a:latin typeface="Comic Sans MS"/>
                <a:ea typeface="Comic Sans MS"/>
                <a:cs typeface="Comic Sans MS"/>
                <a:sym typeface="Comic Sans MS"/>
              </a:rPr>
              <a:t>Reductive biosynthesis e.g, fatty acid biosynthesis</a:t>
            </a:r>
            <a:endParaRPr sz="12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200">
                <a:solidFill>
                  <a:schemeClr val="dk1"/>
                </a:solidFill>
                <a:latin typeface="Comic Sans MS"/>
                <a:ea typeface="Comic Sans MS"/>
                <a:cs typeface="Comic Sans MS"/>
                <a:sym typeface="Comic Sans MS"/>
              </a:rPr>
              <a:t>Antioxidant (part of glutathione system)</a:t>
            </a:r>
            <a:endParaRPr sz="12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200">
                <a:solidFill>
                  <a:schemeClr val="dk1"/>
                </a:solidFill>
                <a:latin typeface="Comic Sans MS"/>
                <a:ea typeface="Comic Sans MS"/>
                <a:cs typeface="Comic Sans MS"/>
                <a:sym typeface="Comic Sans MS"/>
              </a:rPr>
              <a:t>Oxygen-dependent phagocytosis by WBCs</a:t>
            </a:r>
            <a:endParaRPr sz="12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200">
                <a:solidFill>
                  <a:schemeClr val="dk1"/>
                </a:solidFill>
                <a:latin typeface="Comic Sans MS"/>
                <a:ea typeface="Comic Sans MS"/>
                <a:cs typeface="Comic Sans MS"/>
                <a:sym typeface="Comic Sans MS"/>
              </a:rPr>
              <a:t>Synthesis of nitric oxide (NO)</a:t>
            </a:r>
            <a:endParaRPr sz="12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mic Sans MS"/>
              <a:ea typeface="Comic Sans MS"/>
              <a:cs typeface="Comic Sans MS"/>
              <a:sym typeface="Comic Sans MS"/>
            </a:endParaRPr>
          </a:p>
        </p:txBody>
      </p:sp>
      <p:pic>
        <p:nvPicPr>
          <p:cNvPr id="292" name="Google Shape;292;p34"/>
          <p:cNvPicPr preferRelativeResize="0"/>
          <p:nvPr/>
        </p:nvPicPr>
        <p:blipFill>
          <a:blip r:embed="rId3">
            <a:alphaModFix/>
          </a:blip>
          <a:stretch>
            <a:fillRect/>
          </a:stretch>
        </p:blipFill>
        <p:spPr>
          <a:xfrm>
            <a:off x="815866" y="3335722"/>
            <a:ext cx="4382325" cy="1603275"/>
          </a:xfrm>
          <a:prstGeom prst="rect">
            <a:avLst/>
          </a:prstGeom>
          <a:noFill/>
          <a:ln>
            <a:noFill/>
          </a:ln>
        </p:spPr>
      </p:pic>
      <p:sp>
        <p:nvSpPr>
          <p:cNvPr id="293" name="Google Shape;293;p34"/>
          <p:cNvSpPr/>
          <p:nvPr/>
        </p:nvSpPr>
        <p:spPr>
          <a:xfrm>
            <a:off x="383698" y="4569842"/>
            <a:ext cx="1374000" cy="13740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4"/>
          <p:cNvSpPr/>
          <p:nvPr/>
        </p:nvSpPr>
        <p:spPr>
          <a:xfrm>
            <a:off x="3423496" y="4441450"/>
            <a:ext cx="1108500" cy="128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1</a:t>
            </a:r>
            <a:endParaRPr/>
          </a:p>
        </p:txBody>
      </p:sp>
      <p:sp>
        <p:nvSpPr>
          <p:cNvPr id="295" name="Google Shape;295;p34"/>
          <p:cNvSpPr/>
          <p:nvPr/>
        </p:nvSpPr>
        <p:spPr>
          <a:xfrm>
            <a:off x="4532005" y="4631633"/>
            <a:ext cx="532800" cy="99300"/>
          </a:xfrm>
          <a:prstGeom prst="roundRect">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2</a:t>
            </a:r>
            <a:endParaRPr/>
          </a:p>
        </p:txBody>
      </p:sp>
      <p:sp>
        <p:nvSpPr>
          <p:cNvPr id="296" name="Google Shape;296;p34"/>
          <p:cNvSpPr txBox="1"/>
          <p:nvPr/>
        </p:nvSpPr>
        <p:spPr>
          <a:xfrm>
            <a:off x="172516" y="2737532"/>
            <a:ext cx="3000000" cy="674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Fill in the blanks</a:t>
            </a:r>
            <a:endParaRPr/>
          </a:p>
        </p:txBody>
      </p:sp>
      <p:sp>
        <p:nvSpPr>
          <p:cNvPr id="297" name="Google Shape;297;p34"/>
          <p:cNvSpPr txBox="1"/>
          <p:nvPr/>
        </p:nvSpPr>
        <p:spPr>
          <a:xfrm flipH="1" rot="-984">
            <a:off x="5297937" y="3658746"/>
            <a:ext cx="10479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
                <a:solidFill>
                  <a:srgbClr val="999999"/>
                </a:solidFill>
              </a:rPr>
              <a:t>Answer:</a:t>
            </a:r>
            <a:endParaRPr sz="500">
              <a:solidFill>
                <a:srgbClr val="999999"/>
              </a:solidFill>
            </a:endParaRPr>
          </a:p>
          <a:p>
            <a:pPr indent="0" lvl="0" marL="0" rtl="0" algn="l">
              <a:spcBef>
                <a:spcPts val="0"/>
              </a:spcBef>
              <a:spcAft>
                <a:spcPts val="0"/>
              </a:spcAft>
              <a:buNone/>
            </a:pPr>
            <a:r>
              <a:rPr lang="en-GB" sz="500">
                <a:solidFill>
                  <a:srgbClr val="999999"/>
                </a:solidFill>
              </a:rPr>
              <a:t>1- </a:t>
            </a:r>
            <a:r>
              <a:rPr lang="en-GB" sz="500">
                <a:solidFill>
                  <a:srgbClr val="999999"/>
                </a:solidFill>
              </a:rPr>
              <a:t>Glutathione reductase </a:t>
            </a:r>
            <a:endParaRPr sz="500">
              <a:solidFill>
                <a:srgbClr val="999999"/>
              </a:solidFill>
            </a:endParaRPr>
          </a:p>
          <a:p>
            <a:pPr indent="0" lvl="0" marL="0" rtl="0" algn="l">
              <a:spcBef>
                <a:spcPts val="0"/>
              </a:spcBef>
              <a:spcAft>
                <a:spcPts val="0"/>
              </a:spcAft>
              <a:buNone/>
            </a:pPr>
            <a:r>
              <a:rPr lang="en-GB" sz="500">
                <a:solidFill>
                  <a:srgbClr val="999999"/>
                </a:solidFill>
              </a:rPr>
              <a:t>2- NADPH+ H+</a:t>
            </a:r>
            <a:endParaRPr sz="500">
              <a:solidFill>
                <a:srgbClr val="999999"/>
              </a:solidFill>
            </a:endParaRPr>
          </a:p>
        </p:txBody>
      </p:sp>
      <p:sp>
        <p:nvSpPr>
          <p:cNvPr id="298" name="Google Shape;298;p34"/>
          <p:cNvSpPr txBox="1"/>
          <p:nvPr/>
        </p:nvSpPr>
        <p:spPr>
          <a:xfrm>
            <a:off x="230475" y="5137125"/>
            <a:ext cx="5724900" cy="46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Explain the mechanism of G6PD and what will it’s deficiency lead to</a:t>
            </a:r>
            <a:endParaRPr/>
          </a:p>
        </p:txBody>
      </p:sp>
      <p:sp>
        <p:nvSpPr>
          <p:cNvPr id="299" name="Google Shape;299;p34"/>
          <p:cNvSpPr txBox="1"/>
          <p:nvPr/>
        </p:nvSpPr>
        <p:spPr>
          <a:xfrm>
            <a:off x="951247" y="6344394"/>
            <a:ext cx="30000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4"/>
          <p:cNvSpPr txBox="1"/>
          <p:nvPr/>
        </p:nvSpPr>
        <p:spPr>
          <a:xfrm>
            <a:off x="230475" y="5370525"/>
            <a:ext cx="7026900" cy="149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omic Sans MS"/>
                <a:ea typeface="Comic Sans MS"/>
                <a:cs typeface="Comic Sans MS"/>
                <a:sym typeface="Comic Sans MS"/>
              </a:rPr>
              <a:t>G6PD convert G6P TO 6-phosphogluconate and make NADPH so if I don’t have this enzyme “G6PD”I will not have NADPH and I will not have reduced glutathione thus I cannot convert hydrogen peroxide “H202” to H2O</a:t>
            </a:r>
            <a:endParaRPr sz="12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200">
                <a:solidFill>
                  <a:schemeClr val="dk1"/>
                </a:solidFill>
                <a:latin typeface="Comic Sans MS"/>
                <a:ea typeface="Comic Sans MS"/>
                <a:cs typeface="Comic Sans MS"/>
                <a:sym typeface="Comic Sans MS"/>
              </a:rPr>
              <a:t>- A</a:t>
            </a:r>
            <a:r>
              <a:rPr lang="en-GB" sz="1200">
                <a:solidFill>
                  <a:schemeClr val="dk1"/>
                </a:solidFill>
                <a:latin typeface="Comic Sans MS"/>
                <a:ea typeface="Comic Sans MS"/>
                <a:cs typeface="Comic Sans MS"/>
                <a:sym typeface="Comic Sans MS"/>
              </a:rPr>
              <a:t>ccumulation of H2O2 will cause oxidative stress that will damage the proteins and this include the cell membrane of the RBC which is protein leading to hemolysis</a:t>
            </a:r>
            <a:endParaRPr sz="1200">
              <a:solidFill>
                <a:schemeClr val="dk1"/>
              </a:solidFill>
              <a:latin typeface="Comic Sans MS"/>
              <a:ea typeface="Comic Sans MS"/>
              <a:cs typeface="Comic Sans MS"/>
              <a:sym typeface="Comic Sans MS"/>
            </a:endParaRPr>
          </a:p>
        </p:txBody>
      </p:sp>
      <p:sp>
        <p:nvSpPr>
          <p:cNvPr id="301" name="Google Shape;301;p34"/>
          <p:cNvSpPr txBox="1"/>
          <p:nvPr/>
        </p:nvSpPr>
        <p:spPr>
          <a:xfrm>
            <a:off x="243625" y="7079725"/>
            <a:ext cx="6448200" cy="1351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Although</a:t>
            </a:r>
            <a:r>
              <a:rPr lang="en-GB" sz="1200">
                <a:solidFill>
                  <a:srgbClr val="1155CC"/>
                </a:solidFill>
                <a:latin typeface="Comic Sans MS"/>
                <a:ea typeface="Comic Sans MS"/>
                <a:cs typeface="Comic Sans MS"/>
                <a:sym typeface="Comic Sans MS"/>
              </a:rPr>
              <a:t> G6PD deﬁciency </a:t>
            </a:r>
            <a:r>
              <a:rPr lang="en-GB" sz="1200">
                <a:solidFill>
                  <a:srgbClr val="1155CC"/>
                </a:solidFill>
                <a:latin typeface="Comic Sans MS"/>
                <a:ea typeface="Comic Sans MS"/>
                <a:cs typeface="Comic Sans MS"/>
                <a:sym typeface="Comic Sans MS"/>
              </a:rPr>
              <a:t>affects</a:t>
            </a:r>
            <a:r>
              <a:rPr lang="en-GB" sz="1200">
                <a:solidFill>
                  <a:srgbClr val="1155CC"/>
                </a:solidFill>
                <a:latin typeface="Comic Sans MS"/>
                <a:ea typeface="Comic Sans MS"/>
                <a:cs typeface="Comic Sans MS"/>
                <a:sym typeface="Comic Sans MS"/>
              </a:rPr>
              <a:t> all cells, it is most severe in RBCs …… Why?</a:t>
            </a:r>
            <a:endParaRPr sz="1200">
              <a:solidFill>
                <a:srgbClr val="1155CC"/>
              </a:solidFill>
              <a:latin typeface="Comic Sans MS"/>
              <a:ea typeface="Comic Sans MS"/>
              <a:cs typeface="Comic Sans MS"/>
              <a:sym typeface="Comic Sans MS"/>
            </a:endParaRPr>
          </a:p>
        </p:txBody>
      </p:sp>
      <p:sp>
        <p:nvSpPr>
          <p:cNvPr id="302" name="Google Shape;302;p34"/>
          <p:cNvSpPr txBox="1"/>
          <p:nvPr/>
        </p:nvSpPr>
        <p:spPr>
          <a:xfrm>
            <a:off x="312225" y="7313450"/>
            <a:ext cx="50988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omic Sans MS"/>
                <a:ea typeface="Comic Sans MS"/>
                <a:cs typeface="Comic Sans MS"/>
                <a:sym typeface="Comic Sans MS"/>
              </a:rPr>
              <a:t>Because </a:t>
            </a:r>
            <a:r>
              <a:rPr lang="en-GB" sz="1200">
                <a:solidFill>
                  <a:schemeClr val="dk1"/>
                </a:solidFill>
                <a:latin typeface="Comic Sans MS"/>
                <a:ea typeface="Comic Sans MS"/>
                <a:cs typeface="Comic Sans MS"/>
                <a:sym typeface="Comic Sans MS"/>
              </a:rPr>
              <a:t>Other cells have other sources for NADPH production: </a:t>
            </a:r>
            <a:endParaRPr sz="12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200">
                <a:solidFill>
                  <a:schemeClr val="dk1"/>
                </a:solidFill>
                <a:latin typeface="Comic Sans MS"/>
                <a:ea typeface="Comic Sans MS"/>
                <a:cs typeface="Comic Sans MS"/>
                <a:sym typeface="Comic Sans MS"/>
              </a:rPr>
              <a:t>e.g., Malic enzyme that converts malate into pyruvate</a:t>
            </a:r>
            <a:endParaRPr sz="1200">
              <a:solidFill>
                <a:schemeClr val="dk1"/>
              </a:solidFill>
              <a:latin typeface="Comic Sans MS"/>
              <a:ea typeface="Comic Sans MS"/>
              <a:cs typeface="Comic Sans MS"/>
              <a:sym typeface="Comic Sans MS"/>
            </a:endParaRPr>
          </a:p>
        </p:txBody>
      </p:sp>
      <p:sp>
        <p:nvSpPr>
          <p:cNvPr id="303" name="Google Shape;303;p34"/>
          <p:cNvSpPr txBox="1"/>
          <p:nvPr/>
        </p:nvSpPr>
        <p:spPr>
          <a:xfrm>
            <a:off x="246225" y="8431525"/>
            <a:ext cx="6597900" cy="538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Enumerate 4 methods of diagnosing G6PD deficiency hemolytic anemia</a:t>
            </a:r>
            <a:endParaRPr/>
          </a:p>
        </p:txBody>
      </p:sp>
      <p:sp>
        <p:nvSpPr>
          <p:cNvPr id="304" name="Google Shape;304;p34"/>
          <p:cNvSpPr txBox="1"/>
          <p:nvPr/>
        </p:nvSpPr>
        <p:spPr>
          <a:xfrm>
            <a:off x="230475" y="8722150"/>
            <a:ext cx="6178500" cy="954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Comic Sans MS"/>
              <a:buAutoNum type="arabicPeriod"/>
            </a:pPr>
            <a:r>
              <a:rPr lang="en-GB" sz="1200">
                <a:solidFill>
                  <a:schemeClr val="dk1"/>
                </a:solidFill>
                <a:latin typeface="Comic Sans MS"/>
                <a:ea typeface="Comic Sans MS"/>
                <a:cs typeface="Comic Sans MS"/>
                <a:sym typeface="Comic Sans MS"/>
              </a:rPr>
              <a:t>Diagnosis of hemolytic anemia: CBC</a:t>
            </a:r>
            <a:endParaRPr sz="12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chemeClr val="dk1"/>
              </a:buClr>
              <a:buSzPts val="1200"/>
              <a:buFont typeface="Comic Sans MS"/>
              <a:buAutoNum type="arabicPeriod"/>
            </a:pPr>
            <a:r>
              <a:rPr lang="en-GB" sz="1200">
                <a:solidFill>
                  <a:schemeClr val="dk1"/>
                </a:solidFill>
                <a:latin typeface="Comic Sans MS"/>
                <a:ea typeface="Comic Sans MS"/>
                <a:cs typeface="Comic Sans MS"/>
                <a:sym typeface="Comic Sans MS"/>
              </a:rPr>
              <a:t>Screening: Qualitative </a:t>
            </a:r>
            <a:r>
              <a:rPr lang="en-GB" sz="1200">
                <a:solidFill>
                  <a:schemeClr val="dk1"/>
                </a:solidFill>
                <a:latin typeface="Comic Sans MS"/>
                <a:ea typeface="Comic Sans MS"/>
                <a:cs typeface="Comic Sans MS"/>
                <a:sym typeface="Comic Sans MS"/>
              </a:rPr>
              <a:t>assessment</a:t>
            </a:r>
            <a:r>
              <a:rPr lang="en-GB" sz="1200">
                <a:solidFill>
                  <a:schemeClr val="dk1"/>
                </a:solidFill>
                <a:latin typeface="Comic Sans MS"/>
                <a:ea typeface="Comic Sans MS"/>
                <a:cs typeface="Comic Sans MS"/>
                <a:sym typeface="Comic Sans MS"/>
              </a:rPr>
              <a:t> of G6PD enzymatic activity</a:t>
            </a:r>
            <a:endParaRPr sz="12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chemeClr val="dk1"/>
              </a:buClr>
              <a:buSzPts val="1200"/>
              <a:buFont typeface="Comic Sans MS"/>
              <a:buAutoNum type="arabicPeriod"/>
            </a:pPr>
            <a:r>
              <a:rPr lang="en-GB" sz="1200">
                <a:solidFill>
                  <a:schemeClr val="dk1"/>
                </a:solidFill>
                <a:latin typeface="Comic Sans MS"/>
                <a:ea typeface="Comic Sans MS"/>
                <a:cs typeface="Comic Sans MS"/>
                <a:sym typeface="Comic Sans MS"/>
              </a:rPr>
              <a:t>Confirmatory test: Quantitative measurement ofG6PD enzyme activity</a:t>
            </a:r>
            <a:endParaRPr sz="12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chemeClr val="dk1"/>
              </a:buClr>
              <a:buSzPts val="1200"/>
              <a:buFont typeface="Comic Sans MS"/>
              <a:buAutoNum type="arabicPeriod"/>
            </a:pPr>
            <a:r>
              <a:rPr lang="en-GB" sz="1200">
                <a:solidFill>
                  <a:schemeClr val="dk1"/>
                </a:solidFill>
                <a:latin typeface="Comic Sans MS"/>
                <a:ea typeface="Comic Sans MS"/>
                <a:cs typeface="Comic Sans MS"/>
                <a:sym typeface="Comic Sans MS"/>
              </a:rPr>
              <a:t>Molecular test: Detection of G6PD gene mutation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5"/>
          <p:cNvSpPr txBox="1"/>
          <p:nvPr/>
        </p:nvSpPr>
        <p:spPr>
          <a:xfrm>
            <a:off x="0" y="237475"/>
            <a:ext cx="7560000" cy="4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ic Sans MS"/>
                <a:ea typeface="Comic Sans MS"/>
                <a:cs typeface="Comic Sans MS"/>
                <a:sym typeface="Comic Sans MS"/>
              </a:rPr>
              <a:t>Urea Cycle</a:t>
            </a:r>
            <a:endParaRPr b="1" sz="1800">
              <a:solidFill>
                <a:srgbClr val="1155CC"/>
              </a:solidFill>
              <a:latin typeface="Comic Sans MS"/>
              <a:ea typeface="Comic Sans MS"/>
              <a:cs typeface="Comic Sans MS"/>
              <a:sym typeface="Comic Sans MS"/>
            </a:endParaRPr>
          </a:p>
        </p:txBody>
      </p:sp>
      <p:sp>
        <p:nvSpPr>
          <p:cNvPr id="310" name="Google Shape;310;p35"/>
          <p:cNvSpPr/>
          <p:nvPr/>
        </p:nvSpPr>
        <p:spPr>
          <a:xfrm>
            <a:off x="0" y="10226346"/>
            <a:ext cx="7560000" cy="462000"/>
          </a:xfrm>
          <a:prstGeom prst="rect">
            <a:avLst/>
          </a:prstGeom>
          <a:solidFill>
            <a:srgbClr val="EEEEEE"/>
          </a:solidFill>
          <a:ln>
            <a:noFill/>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311" name="Google Shape;311;p35"/>
          <p:cNvSpPr/>
          <p:nvPr/>
        </p:nvSpPr>
        <p:spPr>
          <a:xfrm>
            <a:off x="6235165" y="10228672"/>
            <a:ext cx="1324800" cy="462000"/>
          </a:xfrm>
          <a:prstGeom prst="rect">
            <a:avLst/>
          </a:prstGeom>
          <a:gradFill>
            <a:gsLst>
              <a:gs pos="0">
                <a:srgbClr val="C9DAF8"/>
              </a:gs>
              <a:gs pos="100000">
                <a:srgbClr val="1155CC"/>
              </a:gs>
            </a:gsLst>
            <a:path path="circle">
              <a:fillToRect l="100%" t="100%"/>
            </a:path>
            <a:tileRect b="-100%" r="-100%"/>
          </a:gradFill>
          <a:ln>
            <a:noFill/>
          </a:ln>
        </p:spPr>
        <p:txBody>
          <a:bodyPr anchorCtr="0" anchor="ctr" bIns="91525" lIns="91525" spcFirstLastPara="1" rIns="91525" wrap="square" tIns="91525">
            <a:noAutofit/>
          </a:bodyPr>
          <a:lstStyle/>
          <a:p>
            <a:pPr indent="0" lvl="0" marL="457200" rtl="0" algn="l">
              <a:spcBef>
                <a:spcPts val="0"/>
              </a:spcBef>
              <a:spcAft>
                <a:spcPts val="0"/>
              </a:spcAft>
              <a:buNone/>
            </a:pPr>
            <a:r>
              <a:rPr lang="en-GB" sz="2300">
                <a:solidFill>
                  <a:srgbClr val="FFFFFF"/>
                </a:solidFill>
                <a:latin typeface="Comfortaa"/>
                <a:ea typeface="Comfortaa"/>
                <a:cs typeface="Comfortaa"/>
                <a:sym typeface="Comfortaa"/>
              </a:rPr>
              <a:t>13</a:t>
            </a:r>
            <a:endParaRPr sz="2300">
              <a:solidFill>
                <a:srgbClr val="FFFFFF"/>
              </a:solidFill>
              <a:latin typeface="Comfortaa"/>
              <a:ea typeface="Comfortaa"/>
              <a:cs typeface="Comfortaa"/>
              <a:sym typeface="Comfortaa"/>
            </a:endParaRPr>
          </a:p>
        </p:txBody>
      </p:sp>
      <p:sp>
        <p:nvSpPr>
          <p:cNvPr id="312" name="Google Shape;312;p35"/>
          <p:cNvSpPr txBox="1"/>
          <p:nvPr/>
        </p:nvSpPr>
        <p:spPr>
          <a:xfrm>
            <a:off x="112500" y="779835"/>
            <a:ext cx="7335000" cy="3461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Compare between “</a:t>
            </a:r>
            <a:r>
              <a:rPr lang="en-GB" sz="1200">
                <a:solidFill>
                  <a:srgbClr val="1155CC"/>
                </a:solidFill>
                <a:latin typeface="Comic Sans MS"/>
                <a:ea typeface="Comic Sans MS"/>
                <a:cs typeface="Comic Sans MS"/>
                <a:sym typeface="Comic Sans MS"/>
              </a:rPr>
              <a:t>Transamination reaction“ of alanine &amp; aspartate.</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t/>
            </a:r>
            <a:endParaRPr sz="900">
              <a:latin typeface="Comic Sans MS"/>
              <a:ea typeface="Comic Sans MS"/>
              <a:cs typeface="Comic Sans MS"/>
              <a:sym typeface="Comic Sans MS"/>
            </a:endParaRPr>
          </a:p>
          <a:p>
            <a:pPr indent="0" lvl="0" marL="457200" rtl="0" algn="l">
              <a:spcBef>
                <a:spcPts val="0"/>
              </a:spcBef>
              <a:spcAft>
                <a:spcPts val="0"/>
              </a:spcAft>
              <a:buNone/>
            </a:pPr>
            <a:r>
              <a:t/>
            </a:r>
            <a:endParaRPr sz="900">
              <a:latin typeface="Comic Sans MS"/>
              <a:ea typeface="Comic Sans MS"/>
              <a:cs typeface="Comic Sans MS"/>
              <a:sym typeface="Comic Sans MS"/>
            </a:endParaRPr>
          </a:p>
          <a:p>
            <a:pPr indent="0" lvl="0" marL="457200" rtl="0" algn="l">
              <a:spcBef>
                <a:spcPts val="0"/>
              </a:spcBef>
              <a:spcAft>
                <a:spcPts val="0"/>
              </a:spcAft>
              <a:buNone/>
            </a:pPr>
            <a:r>
              <a:t/>
            </a:r>
            <a:endParaRPr sz="900">
              <a:latin typeface="Comic Sans MS"/>
              <a:ea typeface="Comic Sans MS"/>
              <a:cs typeface="Comic Sans MS"/>
              <a:sym typeface="Comic Sans MS"/>
            </a:endParaRPr>
          </a:p>
          <a:p>
            <a:pPr indent="0" lvl="0" marL="457200" rtl="0" algn="l">
              <a:spcBef>
                <a:spcPts val="0"/>
              </a:spcBef>
              <a:spcAft>
                <a:spcPts val="0"/>
              </a:spcAft>
              <a:buNone/>
            </a:pPr>
            <a:r>
              <a:t/>
            </a:r>
            <a:endParaRPr sz="900">
              <a:latin typeface="Comic Sans MS"/>
              <a:ea typeface="Comic Sans MS"/>
              <a:cs typeface="Comic Sans MS"/>
              <a:sym typeface="Comic Sans MS"/>
            </a:endParaRPr>
          </a:p>
          <a:p>
            <a:pPr indent="0" lvl="0" marL="457200" rtl="0" algn="l">
              <a:spcBef>
                <a:spcPts val="0"/>
              </a:spcBef>
              <a:spcAft>
                <a:spcPts val="0"/>
              </a:spcAft>
              <a:buNone/>
            </a:pPr>
            <a:r>
              <a:t/>
            </a:r>
            <a:endParaRPr sz="900">
              <a:latin typeface="Comic Sans MS"/>
              <a:ea typeface="Comic Sans MS"/>
              <a:cs typeface="Comic Sans MS"/>
              <a:sym typeface="Comic Sans MS"/>
            </a:endParaRPr>
          </a:p>
          <a:p>
            <a:pPr indent="0" lvl="0" marL="457200" rtl="0" algn="l">
              <a:spcBef>
                <a:spcPts val="0"/>
              </a:spcBef>
              <a:spcAft>
                <a:spcPts val="0"/>
              </a:spcAft>
              <a:buNone/>
            </a:pPr>
            <a:r>
              <a:t/>
            </a:r>
            <a:endParaRPr sz="900">
              <a:latin typeface="Comic Sans MS"/>
              <a:ea typeface="Comic Sans MS"/>
              <a:cs typeface="Comic Sans MS"/>
              <a:sym typeface="Comic Sans MS"/>
            </a:endParaRPr>
          </a:p>
          <a:p>
            <a:pPr indent="0" lvl="0" marL="457200" rtl="0" algn="l">
              <a:spcBef>
                <a:spcPts val="0"/>
              </a:spcBef>
              <a:spcAft>
                <a:spcPts val="0"/>
              </a:spcAft>
              <a:buNone/>
            </a:pPr>
            <a:r>
              <a:t/>
            </a:r>
            <a:endParaRPr sz="900">
              <a:latin typeface="Comic Sans MS"/>
              <a:ea typeface="Comic Sans MS"/>
              <a:cs typeface="Comic Sans MS"/>
              <a:sym typeface="Comic Sans MS"/>
            </a:endParaRPr>
          </a:p>
          <a:p>
            <a:pPr indent="0" lvl="0" marL="457200" rtl="0" algn="l">
              <a:spcBef>
                <a:spcPts val="0"/>
              </a:spcBef>
              <a:spcAft>
                <a:spcPts val="0"/>
              </a:spcAft>
              <a:buNone/>
            </a:pPr>
            <a:r>
              <a:t/>
            </a:r>
            <a:endParaRPr sz="900">
              <a:latin typeface="Comic Sans MS"/>
              <a:ea typeface="Comic Sans MS"/>
              <a:cs typeface="Comic Sans MS"/>
              <a:sym typeface="Comic Sans MS"/>
            </a:endParaRPr>
          </a:p>
          <a:p>
            <a:pPr indent="0" lvl="0" marL="457200" rtl="0" algn="l">
              <a:spcBef>
                <a:spcPts val="0"/>
              </a:spcBef>
              <a:spcAft>
                <a:spcPts val="0"/>
              </a:spcAft>
              <a:buNone/>
            </a:pPr>
            <a:r>
              <a:t/>
            </a:r>
            <a:endParaRPr sz="900">
              <a:latin typeface="Comic Sans MS"/>
              <a:ea typeface="Comic Sans MS"/>
              <a:cs typeface="Comic Sans MS"/>
              <a:sym typeface="Comic Sans MS"/>
            </a:endParaRPr>
          </a:p>
          <a:p>
            <a:pPr indent="0" lvl="0" marL="457200" rtl="0" algn="l">
              <a:spcBef>
                <a:spcPts val="0"/>
              </a:spcBef>
              <a:spcAft>
                <a:spcPts val="0"/>
              </a:spcAft>
              <a:buNone/>
            </a:pPr>
            <a:r>
              <a:t/>
            </a:r>
            <a:endParaRPr sz="800">
              <a:latin typeface="Comic Sans MS"/>
              <a:ea typeface="Comic Sans MS"/>
              <a:cs typeface="Comic Sans MS"/>
              <a:sym typeface="Comic Sans MS"/>
            </a:endParaRPr>
          </a:p>
          <a:p>
            <a:pPr indent="0" lvl="0" marL="457200" rtl="0" algn="l">
              <a:spcBef>
                <a:spcPts val="0"/>
              </a:spcBef>
              <a:spcAft>
                <a:spcPts val="0"/>
              </a:spcAft>
              <a:buNone/>
            </a:pPr>
            <a:r>
              <a:t/>
            </a:r>
            <a:endParaRPr sz="800">
              <a:latin typeface="Comic Sans MS"/>
              <a:ea typeface="Comic Sans MS"/>
              <a:cs typeface="Comic Sans MS"/>
              <a:sym typeface="Comic Sans MS"/>
            </a:endParaRPr>
          </a:p>
          <a:p>
            <a:pPr indent="0" lvl="0" marL="457200" rtl="0" algn="l">
              <a:spcBef>
                <a:spcPts val="0"/>
              </a:spcBef>
              <a:spcAft>
                <a:spcPts val="0"/>
              </a:spcAft>
              <a:buNone/>
            </a:pPr>
            <a:r>
              <a:t/>
            </a:r>
            <a:endParaRPr sz="800">
              <a:latin typeface="Comic Sans MS"/>
              <a:ea typeface="Comic Sans MS"/>
              <a:cs typeface="Comic Sans MS"/>
              <a:sym typeface="Comic Sans MS"/>
            </a:endParaRPr>
          </a:p>
          <a:p>
            <a:pPr indent="0" lvl="0" marL="457200" rtl="0" algn="l">
              <a:spcBef>
                <a:spcPts val="0"/>
              </a:spcBef>
              <a:spcAft>
                <a:spcPts val="0"/>
              </a:spcAft>
              <a:buNone/>
            </a:pPr>
            <a:r>
              <a:t/>
            </a:r>
            <a:endParaRPr sz="800">
              <a:latin typeface="Comic Sans MS"/>
              <a:ea typeface="Comic Sans MS"/>
              <a:cs typeface="Comic Sans MS"/>
              <a:sym typeface="Comic Sans MS"/>
            </a:endParaRPr>
          </a:p>
          <a:p>
            <a:pPr indent="0" lvl="0" marL="457200" rtl="0" algn="l">
              <a:spcBef>
                <a:spcPts val="0"/>
              </a:spcBef>
              <a:spcAft>
                <a:spcPts val="0"/>
              </a:spcAft>
              <a:buNone/>
            </a:pPr>
            <a:r>
              <a:t/>
            </a:r>
            <a:endParaRPr sz="800">
              <a:latin typeface="Comic Sans MS"/>
              <a:ea typeface="Comic Sans MS"/>
              <a:cs typeface="Comic Sans MS"/>
              <a:sym typeface="Comic Sans MS"/>
            </a:endParaRPr>
          </a:p>
          <a:p>
            <a:pPr indent="0" lvl="0" marL="457200" rtl="0" algn="l">
              <a:spcBef>
                <a:spcPts val="0"/>
              </a:spcBef>
              <a:spcAft>
                <a:spcPts val="0"/>
              </a:spcAft>
              <a:buNone/>
            </a:pPr>
            <a:r>
              <a:t/>
            </a:r>
            <a:endParaRPr sz="800">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Mention the enzyme &amp; results of “Oxidative deamination reaction” of glutamate</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b="1" lang="en-GB" sz="900">
                <a:solidFill>
                  <a:schemeClr val="dk1"/>
                </a:solidFill>
                <a:latin typeface="Comic Sans MS"/>
                <a:ea typeface="Comic Sans MS"/>
                <a:cs typeface="Comic Sans MS"/>
                <a:sym typeface="Comic Sans MS"/>
              </a:rPr>
              <a:t>Enzyme:</a:t>
            </a:r>
            <a:r>
              <a:rPr lang="en-GB" sz="900">
                <a:solidFill>
                  <a:schemeClr val="dk1"/>
                </a:solidFill>
                <a:latin typeface="Comic Sans MS"/>
                <a:ea typeface="Comic Sans MS"/>
                <a:cs typeface="Comic Sans MS"/>
                <a:sym typeface="Comic Sans MS"/>
              </a:rPr>
              <a:t> Glutamate dehydrogenase.</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b="1" lang="en-GB" sz="900">
                <a:solidFill>
                  <a:schemeClr val="dk1"/>
                </a:solidFill>
                <a:latin typeface="Comic Sans MS"/>
                <a:ea typeface="Comic Sans MS"/>
                <a:cs typeface="Comic Sans MS"/>
                <a:sym typeface="Comic Sans MS"/>
              </a:rPr>
              <a:t>results:</a:t>
            </a:r>
            <a:r>
              <a:rPr lang="en-GB" sz="900">
                <a:solidFill>
                  <a:schemeClr val="dk1"/>
                </a:solidFill>
                <a:latin typeface="Comic Sans MS"/>
                <a:ea typeface="Comic Sans MS"/>
                <a:cs typeface="Comic Sans MS"/>
                <a:sym typeface="Comic Sans MS"/>
              </a:rPr>
              <a:t> removal of ammonia, regeneration of α-Ketoglutarate, </a:t>
            </a:r>
            <a:r>
              <a:rPr lang="en-GB" sz="900">
                <a:solidFill>
                  <a:srgbClr val="999999"/>
                </a:solidFill>
                <a:latin typeface="Comic Sans MS"/>
                <a:ea typeface="Comic Sans MS"/>
                <a:cs typeface="Comic Sans MS"/>
                <a:sym typeface="Comic Sans MS"/>
              </a:rPr>
              <a:t>reducing NAD to NADH</a:t>
            </a:r>
            <a:r>
              <a:rPr lang="en-GB" sz="900">
                <a:solidFill>
                  <a:schemeClr val="dk1"/>
                </a:solidFill>
                <a:latin typeface="Comic Sans MS"/>
                <a:ea typeface="Comic Sans MS"/>
                <a:cs typeface="Comic Sans MS"/>
                <a:sym typeface="Comic Sans MS"/>
              </a:rPr>
              <a:t>.</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Explain the steps of releasing ammonia from glutamine and alanine in the liver.</a:t>
            </a:r>
            <a:endParaRPr sz="1200">
              <a:solidFill>
                <a:srgbClr val="1155CC"/>
              </a:solidFill>
              <a:latin typeface="Comic Sans MS"/>
              <a:ea typeface="Comic Sans MS"/>
              <a:cs typeface="Comic Sans MS"/>
              <a:sym typeface="Comic Sans MS"/>
            </a:endParaRPr>
          </a:p>
          <a:p>
            <a:pPr indent="-285750" lvl="0" marL="914400" rtl="0" algn="l">
              <a:spcBef>
                <a:spcPts val="0"/>
              </a:spcBef>
              <a:spcAft>
                <a:spcPts val="0"/>
              </a:spcAft>
              <a:buClr>
                <a:schemeClr val="dk1"/>
              </a:buClr>
              <a:buSzPts val="900"/>
              <a:buFont typeface="Comic Sans MS"/>
              <a:buAutoNum type="arabicPeriod"/>
            </a:pPr>
            <a:r>
              <a:rPr b="1" lang="en-GB" sz="900">
                <a:solidFill>
                  <a:srgbClr val="1155CC"/>
                </a:solidFill>
                <a:latin typeface="Comic Sans MS"/>
                <a:ea typeface="Comic Sans MS"/>
                <a:cs typeface="Comic Sans MS"/>
                <a:sym typeface="Comic Sans MS"/>
              </a:rPr>
              <a:t>Glutamine</a:t>
            </a:r>
            <a:r>
              <a:rPr lang="en-GB" sz="900">
                <a:solidFill>
                  <a:schemeClr val="dk1"/>
                </a:solidFill>
                <a:latin typeface="Comic Sans MS"/>
                <a:ea typeface="Comic Sans MS"/>
                <a:cs typeface="Comic Sans MS"/>
                <a:sym typeface="Comic Sans MS"/>
              </a:rPr>
              <a:t> is converted back into glutamate by </a:t>
            </a:r>
            <a:r>
              <a:rPr b="1" lang="en-GB" sz="900">
                <a:solidFill>
                  <a:schemeClr val="dk1"/>
                </a:solidFill>
                <a:latin typeface="Comic Sans MS"/>
                <a:ea typeface="Comic Sans MS"/>
                <a:cs typeface="Comic Sans MS"/>
                <a:sym typeface="Comic Sans MS"/>
              </a:rPr>
              <a:t>glutaminase</a:t>
            </a:r>
            <a:r>
              <a:rPr lang="en-GB" sz="900">
                <a:solidFill>
                  <a:schemeClr val="dk1"/>
                </a:solidFill>
                <a:latin typeface="Comic Sans MS"/>
                <a:ea typeface="Comic Sans MS"/>
                <a:cs typeface="Comic Sans MS"/>
                <a:sym typeface="Comic Sans MS"/>
              </a:rPr>
              <a:t>. </a:t>
            </a:r>
            <a:endParaRPr sz="900">
              <a:solidFill>
                <a:schemeClr val="dk1"/>
              </a:solidFill>
              <a:latin typeface="Comic Sans MS"/>
              <a:ea typeface="Comic Sans MS"/>
              <a:cs typeface="Comic Sans MS"/>
              <a:sym typeface="Comic Sans MS"/>
            </a:endParaRPr>
          </a:p>
          <a:p>
            <a:pPr indent="-285750" lvl="0" marL="914400" rtl="0" algn="l">
              <a:spcBef>
                <a:spcPts val="0"/>
              </a:spcBef>
              <a:spcAft>
                <a:spcPts val="0"/>
              </a:spcAft>
              <a:buClr>
                <a:schemeClr val="dk1"/>
              </a:buClr>
              <a:buSzPts val="900"/>
              <a:buFont typeface="Comic Sans MS"/>
              <a:buAutoNum type="arabicPeriod"/>
            </a:pPr>
            <a:r>
              <a:rPr b="1" lang="en-GB" sz="900">
                <a:solidFill>
                  <a:srgbClr val="1155CC"/>
                </a:solidFill>
                <a:latin typeface="Comic Sans MS"/>
                <a:ea typeface="Comic Sans MS"/>
                <a:cs typeface="Comic Sans MS"/>
                <a:sym typeface="Comic Sans MS"/>
              </a:rPr>
              <a:t>Alanine</a:t>
            </a:r>
            <a:r>
              <a:rPr lang="en-GB" sz="900">
                <a:solidFill>
                  <a:schemeClr val="dk1"/>
                </a:solidFill>
                <a:latin typeface="Comic Sans MS"/>
                <a:ea typeface="Comic Sans MS"/>
                <a:cs typeface="Comic Sans MS"/>
                <a:sym typeface="Comic Sans MS"/>
              </a:rPr>
              <a:t> will give its amino group to α-ketoglutarate to form glutamate by </a:t>
            </a:r>
            <a:r>
              <a:rPr b="1" lang="en-GB" sz="900">
                <a:solidFill>
                  <a:schemeClr val="dk1"/>
                </a:solidFill>
                <a:latin typeface="Comic Sans MS"/>
                <a:ea typeface="Comic Sans MS"/>
                <a:cs typeface="Comic Sans MS"/>
                <a:sym typeface="Comic Sans MS"/>
              </a:rPr>
              <a:t>ALT</a:t>
            </a:r>
            <a:r>
              <a:rPr lang="en-GB" sz="900">
                <a:solidFill>
                  <a:schemeClr val="dk1"/>
                </a:solidFill>
                <a:latin typeface="Comic Sans MS"/>
                <a:ea typeface="Comic Sans MS"/>
                <a:cs typeface="Comic Sans MS"/>
                <a:sym typeface="Comic Sans MS"/>
              </a:rPr>
              <a:t>. </a:t>
            </a:r>
            <a:endParaRPr sz="900">
              <a:solidFill>
                <a:schemeClr val="dk1"/>
              </a:solidFill>
              <a:latin typeface="Comic Sans MS"/>
              <a:ea typeface="Comic Sans MS"/>
              <a:cs typeface="Comic Sans MS"/>
              <a:sym typeface="Comic Sans MS"/>
            </a:endParaRPr>
          </a:p>
          <a:p>
            <a:pPr indent="-285750" lvl="0" marL="914400" rtl="0" algn="l">
              <a:spcBef>
                <a:spcPts val="0"/>
              </a:spcBef>
              <a:spcAft>
                <a:spcPts val="0"/>
              </a:spcAft>
              <a:buClr>
                <a:schemeClr val="dk1"/>
              </a:buClr>
              <a:buSzPts val="900"/>
              <a:buFont typeface="Comic Sans MS"/>
              <a:buAutoNum type="arabicPeriod"/>
            </a:pPr>
            <a:r>
              <a:rPr b="1" lang="en-GB" sz="900">
                <a:solidFill>
                  <a:srgbClr val="1155CC"/>
                </a:solidFill>
                <a:latin typeface="Comic Sans MS"/>
                <a:ea typeface="Comic Sans MS"/>
                <a:cs typeface="Comic Sans MS"/>
                <a:sym typeface="Comic Sans MS"/>
              </a:rPr>
              <a:t>Glutamate</a:t>
            </a:r>
            <a:r>
              <a:rPr lang="en-GB" sz="900">
                <a:solidFill>
                  <a:schemeClr val="dk1"/>
                </a:solidFill>
                <a:latin typeface="Comic Sans MS"/>
                <a:ea typeface="Comic Sans MS"/>
                <a:cs typeface="Comic Sans MS"/>
                <a:sym typeface="Comic Sans MS"/>
              </a:rPr>
              <a:t> is converted into α-ketoglutarate and releasing NH3 by </a:t>
            </a:r>
            <a:r>
              <a:rPr b="1" lang="en-GB" sz="900">
                <a:solidFill>
                  <a:schemeClr val="dk1"/>
                </a:solidFill>
                <a:latin typeface="Comic Sans MS"/>
                <a:ea typeface="Comic Sans MS"/>
                <a:cs typeface="Comic Sans MS"/>
                <a:sym typeface="Comic Sans MS"/>
              </a:rPr>
              <a:t>glutamate dehydrogenase</a:t>
            </a:r>
            <a:r>
              <a:rPr lang="en-GB" sz="900">
                <a:solidFill>
                  <a:schemeClr val="dk1"/>
                </a:solidFill>
                <a:latin typeface="Comic Sans MS"/>
                <a:ea typeface="Comic Sans MS"/>
                <a:cs typeface="Comic Sans MS"/>
                <a:sym typeface="Comic Sans MS"/>
              </a:rPr>
              <a:t>.</a:t>
            </a:r>
            <a:endParaRPr sz="900">
              <a:solidFill>
                <a:schemeClr val="dk1"/>
              </a:solidFill>
              <a:latin typeface="Comic Sans MS"/>
              <a:ea typeface="Comic Sans MS"/>
              <a:cs typeface="Comic Sans MS"/>
              <a:sym typeface="Comic Sans MS"/>
            </a:endParaRPr>
          </a:p>
        </p:txBody>
      </p:sp>
      <p:graphicFrame>
        <p:nvGraphicFramePr>
          <p:cNvPr id="313" name="Google Shape;313;p35"/>
          <p:cNvGraphicFramePr/>
          <p:nvPr/>
        </p:nvGraphicFramePr>
        <p:xfrm>
          <a:off x="387202" y="1071409"/>
          <a:ext cx="3000000" cy="3000000"/>
        </p:xfrm>
        <a:graphic>
          <a:graphicData uri="http://schemas.openxmlformats.org/drawingml/2006/table">
            <a:tbl>
              <a:tblPr>
                <a:noFill/>
                <a:tableStyleId>{3C771080-E36F-4B3C-AD8F-81DAF471F60E}</a:tableStyleId>
              </a:tblPr>
              <a:tblGrid>
                <a:gridCol w="2007875"/>
                <a:gridCol w="2123225"/>
                <a:gridCol w="1716850"/>
              </a:tblGrid>
              <a:tr h="232350">
                <a:tc>
                  <a:txBody>
                    <a:bodyPr/>
                    <a:lstStyle/>
                    <a:p>
                      <a:pPr indent="0" lvl="0" marL="0" rtl="0" algn="ctr">
                        <a:spcBef>
                          <a:spcPts val="0"/>
                        </a:spcBef>
                        <a:spcAft>
                          <a:spcPts val="0"/>
                        </a:spcAft>
                        <a:buNone/>
                      </a:pPr>
                      <a:r>
                        <a:rPr b="1" lang="en-GB" sz="1100">
                          <a:solidFill>
                            <a:srgbClr val="FFFFFF"/>
                          </a:solidFill>
                          <a:latin typeface="Comic Sans MS"/>
                          <a:ea typeface="Comic Sans MS"/>
                          <a:cs typeface="Comic Sans MS"/>
                          <a:sym typeface="Comic Sans MS"/>
                        </a:rPr>
                        <a:t>Amino group </a:t>
                      </a:r>
                      <a:r>
                        <a:rPr b="1" lang="en-GB" sz="1100">
                          <a:solidFill>
                            <a:srgbClr val="FFFFFF"/>
                          </a:solidFill>
                          <a:latin typeface="Comic Sans MS"/>
                          <a:ea typeface="Comic Sans MS"/>
                          <a:cs typeface="Comic Sans MS"/>
                          <a:sym typeface="Comic Sans MS"/>
                        </a:rPr>
                        <a:t>transferring </a:t>
                      </a:r>
                      <a:endParaRPr b="1" sz="1100">
                        <a:solidFill>
                          <a:srgbClr val="FFFFFF"/>
                        </a:solidFill>
                        <a:latin typeface="Comic Sans MS"/>
                        <a:ea typeface="Comic Sans MS"/>
                        <a:cs typeface="Comic Sans MS"/>
                        <a:sym typeface="Comic Sans MS"/>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3C78D8"/>
                    </a:solidFill>
                  </a:tcPr>
                </a:tc>
                <a:tc>
                  <a:txBody>
                    <a:bodyPr/>
                    <a:lstStyle/>
                    <a:p>
                      <a:pPr indent="0" lvl="0" marL="0" rtl="0" algn="ctr">
                        <a:spcBef>
                          <a:spcPts val="0"/>
                        </a:spcBef>
                        <a:spcAft>
                          <a:spcPts val="0"/>
                        </a:spcAft>
                        <a:buNone/>
                      </a:pPr>
                      <a:r>
                        <a:rPr b="1" lang="en-GB" sz="1100">
                          <a:solidFill>
                            <a:srgbClr val="FFFFFF"/>
                          </a:solidFill>
                          <a:latin typeface="Comic Sans MS"/>
                          <a:ea typeface="Comic Sans MS"/>
                          <a:cs typeface="Comic Sans MS"/>
                          <a:sym typeface="Comic Sans MS"/>
                        </a:rPr>
                        <a:t>E</a:t>
                      </a:r>
                      <a:r>
                        <a:rPr b="1" lang="en-GB" sz="1100">
                          <a:solidFill>
                            <a:srgbClr val="FFFFFF"/>
                          </a:solidFill>
                          <a:latin typeface="Comic Sans MS"/>
                          <a:ea typeface="Comic Sans MS"/>
                          <a:cs typeface="Comic Sans MS"/>
                          <a:sym typeface="Comic Sans MS"/>
                        </a:rPr>
                        <a:t>nzymes</a:t>
                      </a:r>
                      <a:endParaRPr b="1" sz="1100">
                        <a:solidFill>
                          <a:srgbClr val="FFFFFF"/>
                        </a:solidFill>
                        <a:latin typeface="Comic Sans MS"/>
                        <a:ea typeface="Comic Sans MS"/>
                        <a:cs typeface="Comic Sans MS"/>
                        <a:sym typeface="Comic Sans MS"/>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GB" sz="1100">
                          <a:solidFill>
                            <a:srgbClr val="FFFFFF"/>
                          </a:solidFill>
                          <a:latin typeface="Comic Sans MS"/>
                          <a:ea typeface="Comic Sans MS"/>
                          <a:cs typeface="Comic Sans MS"/>
                          <a:sym typeface="Comic Sans MS"/>
                        </a:rPr>
                        <a:t>Products </a:t>
                      </a:r>
                      <a:endParaRPr b="1" sz="1100">
                        <a:solidFill>
                          <a:srgbClr val="FFFFFF"/>
                        </a:solidFill>
                        <a:latin typeface="Comic Sans MS"/>
                        <a:ea typeface="Comic Sans MS"/>
                        <a:cs typeface="Comic Sans MS"/>
                        <a:sym typeface="Comic Sans MS"/>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A4C2F4"/>
                    </a:solidFill>
                  </a:tcPr>
                </a:tc>
              </a:tr>
              <a:tr h="294800">
                <a:tc>
                  <a:txBody>
                    <a:bodyPr/>
                    <a:lstStyle/>
                    <a:p>
                      <a:pPr indent="0" lvl="0" marL="0" rtl="0" algn="ctr">
                        <a:spcBef>
                          <a:spcPts val="0"/>
                        </a:spcBef>
                        <a:spcAft>
                          <a:spcPts val="0"/>
                        </a:spcAft>
                        <a:buNone/>
                      </a:pPr>
                      <a:r>
                        <a:rPr lang="en-GB" sz="900">
                          <a:latin typeface="Comic Sans MS"/>
                          <a:ea typeface="Comic Sans MS"/>
                          <a:cs typeface="Comic Sans MS"/>
                          <a:sym typeface="Comic Sans MS"/>
                        </a:rPr>
                        <a:t>from the α-amino acid to</a:t>
                      </a:r>
                      <a:endParaRPr sz="900">
                        <a:latin typeface="Comic Sans MS"/>
                        <a:ea typeface="Comic Sans MS"/>
                        <a:cs typeface="Comic Sans MS"/>
                        <a:sym typeface="Comic Sans MS"/>
                      </a:endParaRPr>
                    </a:p>
                    <a:p>
                      <a:pPr indent="0" lvl="0" marL="0" rtl="0" algn="ctr">
                        <a:spcBef>
                          <a:spcPts val="0"/>
                        </a:spcBef>
                        <a:spcAft>
                          <a:spcPts val="0"/>
                        </a:spcAft>
                        <a:buNone/>
                      </a:pPr>
                      <a:r>
                        <a:rPr lang="en-GB" sz="900">
                          <a:latin typeface="Comic Sans MS"/>
                          <a:ea typeface="Comic Sans MS"/>
                          <a:cs typeface="Comic Sans MS"/>
                          <a:sym typeface="Comic Sans MS"/>
                        </a:rPr>
                        <a:t>α-Ketoglutarate</a:t>
                      </a:r>
                      <a:endParaRPr sz="900">
                        <a:latin typeface="Comic Sans MS"/>
                        <a:ea typeface="Comic Sans MS"/>
                        <a:cs typeface="Comic Sans MS"/>
                        <a:sym typeface="Comic Sans MS"/>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900">
                          <a:latin typeface="Comic Sans MS"/>
                          <a:ea typeface="Comic Sans MS"/>
                          <a:cs typeface="Comic Sans MS"/>
                          <a:sym typeface="Comic Sans MS"/>
                        </a:rPr>
                        <a:t>Alanine amino transferase with the help of PLP (Pyridoxal phosphate)</a:t>
                      </a:r>
                      <a:endParaRPr sz="900">
                        <a:latin typeface="Comic Sans MS"/>
                        <a:ea typeface="Comic Sans MS"/>
                        <a:cs typeface="Comic Sans MS"/>
                        <a:sym typeface="Comic Sans MS"/>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900">
                          <a:latin typeface="Comic Sans MS"/>
                          <a:ea typeface="Comic Sans MS"/>
                          <a:cs typeface="Comic Sans MS"/>
                          <a:sym typeface="Comic Sans MS"/>
                        </a:rPr>
                        <a:t>glutamate &amp; pyruvate</a:t>
                      </a:r>
                      <a:endParaRPr sz="900">
                        <a:latin typeface="Comic Sans MS"/>
                        <a:ea typeface="Comic Sans MS"/>
                        <a:cs typeface="Comic Sans MS"/>
                        <a:sym typeface="Comic Sans MS"/>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294800">
                <a:tc>
                  <a:txBody>
                    <a:bodyPr/>
                    <a:lstStyle/>
                    <a:p>
                      <a:pPr indent="0" lvl="0" marL="0" rtl="0" algn="ctr">
                        <a:spcBef>
                          <a:spcPts val="0"/>
                        </a:spcBef>
                        <a:spcAft>
                          <a:spcPts val="0"/>
                        </a:spcAft>
                        <a:buNone/>
                      </a:pPr>
                      <a:r>
                        <a:rPr lang="en-GB" sz="900">
                          <a:latin typeface="Comic Sans MS"/>
                          <a:ea typeface="Comic Sans MS"/>
                          <a:cs typeface="Comic Sans MS"/>
                          <a:sym typeface="Comic Sans MS"/>
                        </a:rPr>
                        <a:t>aspartate to α-Ketoglutarate</a:t>
                      </a:r>
                      <a:endParaRPr sz="900">
                        <a:latin typeface="Comic Sans MS"/>
                        <a:ea typeface="Comic Sans MS"/>
                        <a:cs typeface="Comic Sans MS"/>
                        <a:sym typeface="Comic Sans MS"/>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Aspartate</a:t>
                      </a:r>
                      <a:r>
                        <a:rPr lang="en-GB" sz="900">
                          <a:solidFill>
                            <a:schemeClr val="dk1"/>
                          </a:solidFill>
                          <a:latin typeface="Comic Sans MS"/>
                          <a:ea typeface="Comic Sans MS"/>
                          <a:cs typeface="Comic Sans MS"/>
                          <a:sym typeface="Comic Sans MS"/>
                        </a:rPr>
                        <a:t> amino transferase with the help of PLP</a:t>
                      </a:r>
                      <a:endParaRPr sz="900">
                        <a:latin typeface="Comic Sans MS"/>
                        <a:ea typeface="Comic Sans MS"/>
                        <a:cs typeface="Comic Sans MS"/>
                        <a:sym typeface="Comic Sans MS"/>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GB" sz="900">
                          <a:latin typeface="Comic Sans MS"/>
                          <a:ea typeface="Comic Sans MS"/>
                          <a:cs typeface="Comic Sans MS"/>
                          <a:sym typeface="Comic Sans MS"/>
                        </a:rPr>
                        <a:t> glutamate &amp; oxaloacetate</a:t>
                      </a:r>
                      <a:endParaRPr sz="900">
                        <a:latin typeface="Comic Sans MS"/>
                        <a:ea typeface="Comic Sans MS"/>
                        <a:cs typeface="Comic Sans MS"/>
                        <a:sym typeface="Comic Sans MS"/>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314" name="Google Shape;314;p35"/>
          <p:cNvPicPr preferRelativeResize="0"/>
          <p:nvPr/>
        </p:nvPicPr>
        <p:blipFill>
          <a:blip r:embed="rId3">
            <a:alphaModFix/>
          </a:blip>
          <a:stretch>
            <a:fillRect/>
          </a:stretch>
        </p:blipFill>
        <p:spPr>
          <a:xfrm>
            <a:off x="6331775" y="2796646"/>
            <a:ext cx="1131600" cy="1992252"/>
          </a:xfrm>
          <a:prstGeom prst="rect">
            <a:avLst/>
          </a:prstGeom>
          <a:noFill/>
          <a:ln>
            <a:noFill/>
          </a:ln>
        </p:spPr>
      </p:pic>
      <p:sp>
        <p:nvSpPr>
          <p:cNvPr id="315" name="Google Shape;315;p35"/>
          <p:cNvSpPr txBox="1"/>
          <p:nvPr/>
        </p:nvSpPr>
        <p:spPr>
          <a:xfrm>
            <a:off x="112500" y="5187277"/>
            <a:ext cx="5721900" cy="3708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Enumerate the 5 enzymes involved in urea cycle?</a:t>
            </a:r>
            <a:endParaRPr sz="1200">
              <a:solidFill>
                <a:srgbClr val="1155CC"/>
              </a:solidFill>
              <a:latin typeface="Comic Sans MS"/>
              <a:ea typeface="Comic Sans MS"/>
              <a:cs typeface="Comic Sans MS"/>
              <a:sym typeface="Comic Sans MS"/>
            </a:endParaRPr>
          </a:p>
          <a:p>
            <a:pPr indent="-285750" lvl="0" marL="457200" rtl="0" algn="l">
              <a:spcBef>
                <a:spcPts val="0"/>
              </a:spcBef>
              <a:spcAft>
                <a:spcPts val="0"/>
              </a:spcAft>
              <a:buClr>
                <a:schemeClr val="dk1"/>
              </a:buClr>
              <a:buSzPts val="900"/>
              <a:buFont typeface="Comic Sans MS"/>
              <a:buAutoNum type="arabicPeriod"/>
            </a:pPr>
            <a:r>
              <a:rPr lang="en-GB" sz="900">
                <a:solidFill>
                  <a:schemeClr val="dk1"/>
                </a:solidFill>
                <a:latin typeface="Comic Sans MS"/>
                <a:ea typeface="Comic Sans MS"/>
                <a:cs typeface="Comic Sans MS"/>
                <a:sym typeface="Comic Sans MS"/>
              </a:rPr>
              <a:t>Carbamoyl Phosphate Synthetase I (CPSI)</a:t>
            </a:r>
            <a:endParaRPr sz="900">
              <a:solidFill>
                <a:schemeClr val="dk1"/>
              </a:solidFill>
              <a:latin typeface="Comic Sans MS"/>
              <a:ea typeface="Comic Sans MS"/>
              <a:cs typeface="Comic Sans MS"/>
              <a:sym typeface="Comic Sans MS"/>
            </a:endParaRPr>
          </a:p>
          <a:p>
            <a:pPr indent="-285750" lvl="0" marL="457200" rtl="0" algn="l">
              <a:spcBef>
                <a:spcPts val="0"/>
              </a:spcBef>
              <a:spcAft>
                <a:spcPts val="0"/>
              </a:spcAft>
              <a:buClr>
                <a:schemeClr val="dk1"/>
              </a:buClr>
              <a:buSzPts val="900"/>
              <a:buFont typeface="Comic Sans MS"/>
              <a:buAutoNum type="arabicPeriod"/>
            </a:pPr>
            <a:r>
              <a:rPr lang="en-GB" sz="900">
                <a:solidFill>
                  <a:schemeClr val="dk1"/>
                </a:solidFill>
                <a:latin typeface="Comic Sans MS"/>
                <a:ea typeface="Comic Sans MS"/>
                <a:cs typeface="Comic Sans MS"/>
                <a:sym typeface="Comic Sans MS"/>
              </a:rPr>
              <a:t>Ornithine Transcarbamylase (OCT/OTC)</a:t>
            </a:r>
            <a:endParaRPr sz="900">
              <a:solidFill>
                <a:schemeClr val="dk1"/>
              </a:solidFill>
              <a:latin typeface="Comic Sans MS"/>
              <a:ea typeface="Comic Sans MS"/>
              <a:cs typeface="Comic Sans MS"/>
              <a:sym typeface="Comic Sans MS"/>
            </a:endParaRPr>
          </a:p>
          <a:p>
            <a:pPr indent="-285750" lvl="0" marL="457200" rtl="0" algn="l">
              <a:spcBef>
                <a:spcPts val="0"/>
              </a:spcBef>
              <a:spcAft>
                <a:spcPts val="0"/>
              </a:spcAft>
              <a:buClr>
                <a:schemeClr val="dk1"/>
              </a:buClr>
              <a:buSzPts val="900"/>
              <a:buFont typeface="Comic Sans MS"/>
              <a:buAutoNum type="arabicPeriod"/>
            </a:pPr>
            <a:r>
              <a:rPr lang="en-GB" sz="900">
                <a:solidFill>
                  <a:schemeClr val="dk1"/>
                </a:solidFill>
                <a:latin typeface="Comic Sans MS"/>
                <a:ea typeface="Comic Sans MS"/>
                <a:cs typeface="Comic Sans MS"/>
                <a:sym typeface="Comic Sans MS"/>
              </a:rPr>
              <a:t>Argininosuccinate Synthase (ASS)</a:t>
            </a:r>
            <a:endParaRPr sz="900">
              <a:solidFill>
                <a:schemeClr val="dk1"/>
              </a:solidFill>
              <a:latin typeface="Comic Sans MS"/>
              <a:ea typeface="Comic Sans MS"/>
              <a:cs typeface="Comic Sans MS"/>
              <a:sym typeface="Comic Sans MS"/>
            </a:endParaRPr>
          </a:p>
          <a:p>
            <a:pPr indent="-285750" lvl="0" marL="457200" rtl="0" algn="l">
              <a:spcBef>
                <a:spcPts val="0"/>
              </a:spcBef>
              <a:spcAft>
                <a:spcPts val="0"/>
              </a:spcAft>
              <a:buClr>
                <a:schemeClr val="dk1"/>
              </a:buClr>
              <a:buSzPts val="900"/>
              <a:buFont typeface="Comic Sans MS"/>
              <a:buAutoNum type="arabicPeriod"/>
            </a:pPr>
            <a:r>
              <a:rPr lang="en-GB" sz="900">
                <a:solidFill>
                  <a:schemeClr val="dk1"/>
                </a:solidFill>
                <a:latin typeface="Comic Sans MS"/>
                <a:ea typeface="Comic Sans MS"/>
                <a:cs typeface="Comic Sans MS"/>
                <a:sym typeface="Comic Sans MS"/>
              </a:rPr>
              <a:t>Argininosuccinate Lyase (ASL)</a:t>
            </a:r>
            <a:endParaRPr sz="900">
              <a:solidFill>
                <a:schemeClr val="dk1"/>
              </a:solidFill>
              <a:latin typeface="Comic Sans MS"/>
              <a:ea typeface="Comic Sans MS"/>
              <a:cs typeface="Comic Sans MS"/>
              <a:sym typeface="Comic Sans MS"/>
            </a:endParaRPr>
          </a:p>
          <a:p>
            <a:pPr indent="-285750" lvl="0" marL="457200" rtl="0" algn="l">
              <a:spcBef>
                <a:spcPts val="0"/>
              </a:spcBef>
              <a:spcAft>
                <a:spcPts val="0"/>
              </a:spcAft>
              <a:buClr>
                <a:schemeClr val="dk1"/>
              </a:buClr>
              <a:buSzPts val="900"/>
              <a:buFont typeface="Comic Sans MS"/>
              <a:buAutoNum type="arabicPeriod"/>
            </a:pPr>
            <a:r>
              <a:rPr lang="en-GB" sz="900">
                <a:solidFill>
                  <a:schemeClr val="dk1"/>
                </a:solidFill>
                <a:latin typeface="Comic Sans MS"/>
                <a:ea typeface="Comic Sans MS"/>
                <a:cs typeface="Comic Sans MS"/>
                <a:sym typeface="Comic Sans MS"/>
              </a:rPr>
              <a:t>Arginase (ARG)</a:t>
            </a:r>
            <a:endParaRPr sz="900">
              <a:solidFill>
                <a:schemeClr val="dk1"/>
              </a:solidFill>
              <a:latin typeface="Comic Sans MS"/>
              <a:ea typeface="Comic Sans MS"/>
              <a:cs typeface="Comic Sans MS"/>
              <a:sym typeface="Comic Sans MS"/>
            </a:endParaRPr>
          </a:p>
          <a:p>
            <a:pPr indent="0" lvl="0" marL="9144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0" lvl="0" marL="9144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0" lvl="0" marL="9144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Which one is the Allosteric activator of CPSI?</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900">
                <a:solidFill>
                  <a:schemeClr val="dk1"/>
                </a:solidFill>
                <a:latin typeface="Comic Sans MS"/>
                <a:ea typeface="Comic Sans MS"/>
                <a:cs typeface="Comic Sans MS"/>
                <a:sym typeface="Comic Sans MS"/>
              </a:rPr>
              <a:t>N-Acetylglutamate</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What is the role of urease enzyme?</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900">
                <a:solidFill>
                  <a:schemeClr val="dk1"/>
                </a:solidFill>
                <a:latin typeface="Comic Sans MS"/>
                <a:ea typeface="Comic Sans MS"/>
                <a:cs typeface="Comic Sans MS"/>
                <a:sym typeface="Comic Sans MS"/>
              </a:rPr>
              <a:t>Converting urea into NH3 and CO2</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Which amino acid helping in synthesized of N-acetylglutamate?</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900">
                <a:solidFill>
                  <a:schemeClr val="dk1"/>
                </a:solidFill>
                <a:latin typeface="Comic Sans MS"/>
                <a:ea typeface="Comic Sans MS"/>
                <a:cs typeface="Comic Sans MS"/>
                <a:sym typeface="Comic Sans MS"/>
              </a:rPr>
              <a:t>Arginine</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Give an example of drug used in management of hyperammonemia?</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sodium phenylbutyrate (Buphenyl)</a:t>
            </a:r>
            <a:endParaRPr sz="900">
              <a:solidFill>
                <a:schemeClr val="dk1"/>
              </a:solidFill>
              <a:latin typeface="Comic Sans MS"/>
              <a:ea typeface="Comic Sans MS"/>
              <a:cs typeface="Comic Sans MS"/>
              <a:sym typeface="Comic Sans MS"/>
            </a:endParaRPr>
          </a:p>
        </p:txBody>
      </p:sp>
      <p:pic>
        <p:nvPicPr>
          <p:cNvPr id="316" name="Google Shape;316;p35"/>
          <p:cNvPicPr preferRelativeResize="0"/>
          <p:nvPr/>
        </p:nvPicPr>
        <p:blipFill rotWithShape="1">
          <a:blip r:embed="rId4">
            <a:alphaModFix/>
          </a:blip>
          <a:srcRect b="0" l="0" r="8206" t="0"/>
          <a:stretch/>
        </p:blipFill>
        <p:spPr>
          <a:xfrm>
            <a:off x="5254874" y="8028854"/>
            <a:ext cx="2092925" cy="964125"/>
          </a:xfrm>
          <a:prstGeom prst="rect">
            <a:avLst/>
          </a:prstGeom>
          <a:noFill/>
          <a:ln>
            <a:noFill/>
          </a:ln>
        </p:spPr>
      </p:pic>
      <p:sp>
        <p:nvSpPr>
          <p:cNvPr id="317" name="Google Shape;317;p35"/>
          <p:cNvSpPr/>
          <p:nvPr/>
        </p:nvSpPr>
        <p:spPr>
          <a:xfrm>
            <a:off x="6624951" y="8495350"/>
            <a:ext cx="673800" cy="1671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36"/>
          <p:cNvSpPr/>
          <p:nvPr/>
        </p:nvSpPr>
        <p:spPr>
          <a:xfrm>
            <a:off x="-30550" y="0"/>
            <a:ext cx="7630800" cy="4026900"/>
          </a:xfrm>
          <a:prstGeom prst="rect">
            <a:avLst/>
          </a:prstGeom>
          <a:gradFill>
            <a:gsLst>
              <a:gs pos="0">
                <a:srgbClr val="C9DAF8"/>
              </a:gs>
              <a:gs pos="100000">
                <a:srgbClr val="1155CC"/>
              </a:gs>
            </a:gsLst>
            <a:path path="circle">
              <a:fillToRect l="100%" t="100%"/>
            </a:path>
            <a:tileRect b="-100%" r="-100%"/>
          </a:gradFill>
          <a:ln>
            <a:noFill/>
          </a:ln>
        </p:spPr>
        <p:txBody>
          <a:bodyPr anchorCtr="0" anchor="ctr" bIns="232425" lIns="232425" spcFirstLastPara="1" rIns="232425" wrap="square" tIns="232425">
            <a:noAutofit/>
          </a:bodyPr>
          <a:lstStyle/>
          <a:p>
            <a:pPr indent="0" lvl="0" marL="0" rtl="0" algn="l">
              <a:spcBef>
                <a:spcPts val="0"/>
              </a:spcBef>
              <a:spcAft>
                <a:spcPts val="0"/>
              </a:spcAft>
              <a:buNone/>
            </a:pPr>
            <a:r>
              <a:t/>
            </a:r>
            <a:endParaRPr/>
          </a:p>
        </p:txBody>
      </p:sp>
      <p:sp>
        <p:nvSpPr>
          <p:cNvPr id="323" name="Google Shape;323;p36"/>
          <p:cNvSpPr/>
          <p:nvPr/>
        </p:nvSpPr>
        <p:spPr>
          <a:xfrm>
            <a:off x="0" y="3980424"/>
            <a:ext cx="7560000" cy="757200"/>
          </a:xfrm>
          <a:prstGeom prst="rect">
            <a:avLst/>
          </a:prstGeom>
          <a:solidFill>
            <a:srgbClr val="F3F3F3"/>
          </a:solidFill>
          <a:ln>
            <a:noFill/>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324" name="Google Shape;324;p36"/>
          <p:cNvSpPr/>
          <p:nvPr/>
        </p:nvSpPr>
        <p:spPr>
          <a:xfrm>
            <a:off x="75" y="9060724"/>
            <a:ext cx="7560000" cy="757200"/>
          </a:xfrm>
          <a:prstGeom prst="rect">
            <a:avLst/>
          </a:prstGeom>
          <a:solidFill>
            <a:srgbClr val="F3F3F3"/>
          </a:solidFill>
          <a:ln>
            <a:noFill/>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325" name="Google Shape;325;p36"/>
          <p:cNvSpPr txBox="1"/>
          <p:nvPr/>
        </p:nvSpPr>
        <p:spPr>
          <a:xfrm>
            <a:off x="0" y="4026775"/>
            <a:ext cx="7560000" cy="66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700">
                <a:latin typeface="Dosis"/>
                <a:ea typeface="Dosis"/>
                <a:cs typeface="Dosis"/>
                <a:sym typeface="Dosis"/>
              </a:rPr>
              <a:t>This magnificent work was done by the team members:</a:t>
            </a:r>
            <a:endParaRPr sz="2700">
              <a:latin typeface="Dosis"/>
              <a:ea typeface="Dosis"/>
              <a:cs typeface="Dosis"/>
              <a:sym typeface="Dosis"/>
            </a:endParaRPr>
          </a:p>
        </p:txBody>
      </p:sp>
      <p:sp>
        <p:nvSpPr>
          <p:cNvPr id="326" name="Google Shape;326;p36"/>
          <p:cNvSpPr txBox="1"/>
          <p:nvPr>
            <p:ph idx="1" type="subTitle"/>
          </p:nvPr>
        </p:nvSpPr>
        <p:spPr>
          <a:xfrm>
            <a:off x="261996" y="8648532"/>
            <a:ext cx="5888100" cy="142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3600">
                <a:latin typeface="Dosis"/>
                <a:ea typeface="Dosis"/>
                <a:cs typeface="Dosis"/>
                <a:sym typeface="Dosis"/>
              </a:rPr>
              <a:t>Team leaders: </a:t>
            </a:r>
            <a:endParaRPr sz="3600">
              <a:latin typeface="Dosis"/>
              <a:ea typeface="Dosis"/>
              <a:cs typeface="Dosis"/>
              <a:sym typeface="Dosis"/>
            </a:endParaRPr>
          </a:p>
        </p:txBody>
      </p:sp>
      <p:sp>
        <p:nvSpPr>
          <p:cNvPr id="327" name="Google Shape;327;p36"/>
          <p:cNvSpPr/>
          <p:nvPr/>
        </p:nvSpPr>
        <p:spPr>
          <a:xfrm>
            <a:off x="75" y="9613451"/>
            <a:ext cx="7560000" cy="939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328" name="Google Shape;328;p36"/>
          <p:cNvSpPr txBox="1"/>
          <p:nvPr>
            <p:ph idx="2" type="subTitle"/>
          </p:nvPr>
        </p:nvSpPr>
        <p:spPr>
          <a:xfrm>
            <a:off x="75" y="9599150"/>
            <a:ext cx="7560000" cy="72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latin typeface="Century Gothic"/>
                <a:ea typeface="Century Gothic"/>
                <a:cs typeface="Century Gothic"/>
                <a:sym typeface="Century Gothic"/>
              </a:rPr>
              <a:t>Lina Alosaimi         </a:t>
            </a:r>
            <a:r>
              <a:rPr lang="en-GB" sz="2800">
                <a:latin typeface="Century Gothic"/>
                <a:ea typeface="Century Gothic"/>
                <a:cs typeface="Century Gothic"/>
                <a:sym typeface="Century Gothic"/>
              </a:rPr>
              <a:t>   </a:t>
            </a:r>
            <a:r>
              <a:rPr lang="en-GB" sz="2800">
                <a:latin typeface="Century Gothic"/>
                <a:ea typeface="Century Gothic"/>
                <a:cs typeface="Century Gothic"/>
                <a:sym typeface="Century Gothic"/>
              </a:rPr>
              <a:t>      Mohannad Alqarni</a:t>
            </a:r>
            <a:endParaRPr sz="2800">
              <a:latin typeface="Century Gothic"/>
              <a:ea typeface="Century Gothic"/>
              <a:cs typeface="Century Gothic"/>
              <a:sym typeface="Century Gothic"/>
            </a:endParaRPr>
          </a:p>
        </p:txBody>
      </p:sp>
      <p:sp>
        <p:nvSpPr>
          <p:cNvPr id="329" name="Google Shape;329;p36"/>
          <p:cNvSpPr txBox="1"/>
          <p:nvPr/>
        </p:nvSpPr>
        <p:spPr>
          <a:xfrm>
            <a:off x="75" y="4866150"/>
            <a:ext cx="3209700" cy="2250000"/>
          </a:xfrm>
          <a:prstGeom prst="rect">
            <a:avLst/>
          </a:prstGeom>
          <a:noFill/>
          <a:ln>
            <a:noFill/>
          </a:ln>
        </p:spPr>
        <p:txBody>
          <a:bodyPr anchorCtr="0" anchor="t" bIns="68575" lIns="68575" spcFirstLastPara="1" rIns="68575" wrap="square" tIns="68575">
            <a:noAutofit/>
          </a:bodyPr>
          <a:lstStyle/>
          <a:p>
            <a:pPr indent="-273050" lvl="0" marL="3429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Ajeed Al-Rashoud                       </a:t>
            </a:r>
            <a:endParaRPr sz="1700">
              <a:latin typeface="Century Gothic"/>
              <a:ea typeface="Century Gothic"/>
              <a:cs typeface="Century Gothic"/>
              <a:sym typeface="Century Gothic"/>
            </a:endParaRPr>
          </a:p>
          <a:p>
            <a:pPr indent="-273050" lvl="0" marL="3429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Alwateen Albalawi</a:t>
            </a:r>
            <a:endParaRPr sz="1700">
              <a:latin typeface="Century Gothic"/>
              <a:ea typeface="Century Gothic"/>
              <a:cs typeface="Century Gothic"/>
              <a:sym typeface="Century Gothic"/>
            </a:endParaRPr>
          </a:p>
          <a:p>
            <a:pPr indent="-273050" lvl="0" marL="3429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Amira AlDakhilallah</a:t>
            </a:r>
            <a:endParaRPr sz="1700">
              <a:latin typeface="Century Gothic"/>
              <a:ea typeface="Century Gothic"/>
              <a:cs typeface="Century Gothic"/>
              <a:sym typeface="Century Gothic"/>
            </a:endParaRPr>
          </a:p>
          <a:p>
            <a:pPr indent="-273050" lvl="0" marL="3429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Arwa Al Emam</a:t>
            </a:r>
            <a:endParaRPr sz="1700">
              <a:latin typeface="Century Gothic"/>
              <a:ea typeface="Century Gothic"/>
              <a:cs typeface="Century Gothic"/>
              <a:sym typeface="Century Gothic"/>
            </a:endParaRPr>
          </a:p>
          <a:p>
            <a:pPr indent="-273050" lvl="0" marL="342900" rtl="0" algn="l">
              <a:spcBef>
                <a:spcPts val="0"/>
              </a:spcBef>
              <a:spcAft>
                <a:spcPts val="0"/>
              </a:spcAft>
              <a:buSzPts val="1700"/>
              <a:buFont typeface="Century Gothic"/>
              <a:buChar char="●"/>
            </a:pPr>
            <a:r>
              <a:rPr lang="en-GB" sz="1700">
                <a:solidFill>
                  <a:srgbClr val="000000"/>
                </a:solidFill>
                <a:latin typeface="Century Gothic"/>
                <a:ea typeface="Century Gothic"/>
                <a:cs typeface="Century Gothic"/>
                <a:sym typeface="Century Gothic"/>
              </a:rPr>
              <a:t>Deema Almaziad</a:t>
            </a:r>
            <a:r>
              <a:rPr lang="en-GB" sz="1700">
                <a:latin typeface="Century Gothic"/>
                <a:ea typeface="Century Gothic"/>
                <a:cs typeface="Century Gothic"/>
                <a:sym typeface="Century Gothic"/>
              </a:rPr>
              <a:t>  </a:t>
            </a:r>
            <a:endParaRPr sz="1700">
              <a:latin typeface="Century Gothic"/>
              <a:ea typeface="Century Gothic"/>
              <a:cs typeface="Century Gothic"/>
              <a:sym typeface="Century Gothic"/>
            </a:endParaRPr>
          </a:p>
          <a:p>
            <a:pPr indent="-273050" lvl="0" marL="3429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Ghaliah Alnufaei                   </a:t>
            </a:r>
            <a:endParaRPr sz="1700">
              <a:latin typeface="Century Gothic"/>
              <a:ea typeface="Century Gothic"/>
              <a:cs typeface="Century Gothic"/>
              <a:sym typeface="Century Gothic"/>
            </a:endParaRPr>
          </a:p>
          <a:p>
            <a:pPr indent="-273050" lvl="0" marL="3429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Haifa Alwaily</a:t>
            </a:r>
            <a:endParaRPr sz="1700">
              <a:latin typeface="Century Gothic"/>
              <a:ea typeface="Century Gothic"/>
              <a:cs typeface="Century Gothic"/>
              <a:sym typeface="Century Gothic"/>
            </a:endParaRPr>
          </a:p>
          <a:p>
            <a:pPr indent="-273050" lvl="0" marL="3429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Leena Alnassar </a:t>
            </a:r>
            <a:endParaRPr sz="1700">
              <a:latin typeface="Century Gothic"/>
              <a:ea typeface="Century Gothic"/>
              <a:cs typeface="Century Gothic"/>
              <a:sym typeface="Century Gothic"/>
            </a:endParaRPr>
          </a:p>
          <a:p>
            <a:pPr indent="-273050" lvl="0" marL="3429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Lama Aldakhil</a:t>
            </a:r>
            <a:endParaRPr sz="1700">
              <a:latin typeface="Century Gothic"/>
              <a:ea typeface="Century Gothic"/>
              <a:cs typeface="Century Gothic"/>
              <a:sym typeface="Century Gothic"/>
            </a:endParaRPr>
          </a:p>
          <a:p>
            <a:pPr indent="-273050" lvl="0" marL="3429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Lamiss Alzahrani                           </a:t>
            </a:r>
            <a:endParaRPr sz="1700">
              <a:latin typeface="Century Gothic"/>
              <a:ea typeface="Century Gothic"/>
              <a:cs typeface="Century Gothic"/>
              <a:sym typeface="Century Gothic"/>
            </a:endParaRPr>
          </a:p>
          <a:p>
            <a:pPr indent="-273050" lvl="0" marL="3429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Nouf Alhumaidhi                       </a:t>
            </a:r>
            <a:endParaRPr sz="1700">
              <a:latin typeface="Century Gothic"/>
              <a:ea typeface="Century Gothic"/>
              <a:cs typeface="Century Gothic"/>
              <a:sym typeface="Century Gothic"/>
            </a:endParaRPr>
          </a:p>
          <a:p>
            <a:pPr indent="-273050" lvl="0" marL="3429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Noura Alturki                   </a:t>
            </a:r>
            <a:endParaRPr sz="1700">
              <a:latin typeface="Century Gothic"/>
              <a:ea typeface="Century Gothic"/>
              <a:cs typeface="Century Gothic"/>
              <a:sym typeface="Century Gothic"/>
            </a:endParaRPr>
          </a:p>
          <a:p>
            <a:pPr indent="-273050" lvl="0" marL="3429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Sarah Alkhalife</a:t>
            </a:r>
            <a:endParaRPr sz="1700">
              <a:latin typeface="Century Gothic"/>
              <a:ea typeface="Century Gothic"/>
              <a:cs typeface="Century Gothic"/>
              <a:sym typeface="Century Gothic"/>
            </a:endParaRPr>
          </a:p>
          <a:p>
            <a:pPr indent="-273050" lvl="0" marL="3429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Shahd Alsalamah                          </a:t>
            </a:r>
            <a:endParaRPr sz="1700">
              <a:latin typeface="Century Gothic"/>
              <a:ea typeface="Century Gothic"/>
              <a:cs typeface="Century Gothic"/>
              <a:sym typeface="Century Gothic"/>
            </a:endParaRPr>
          </a:p>
          <a:p>
            <a:pPr indent="-273050" lvl="0" marL="3429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Taif Alotaibi</a:t>
            </a:r>
            <a:endParaRPr sz="1700">
              <a:latin typeface="Century Gothic"/>
              <a:ea typeface="Century Gothic"/>
              <a:cs typeface="Century Gothic"/>
              <a:sym typeface="Century Gothic"/>
            </a:endParaRPr>
          </a:p>
          <a:p>
            <a:pPr indent="0" lvl="0" marL="0" rtl="0" algn="l">
              <a:spcBef>
                <a:spcPts val="0"/>
              </a:spcBef>
              <a:spcAft>
                <a:spcPts val="0"/>
              </a:spcAft>
              <a:buNone/>
            </a:pPr>
            <a:r>
              <a:t/>
            </a:r>
            <a:endParaRPr sz="1700">
              <a:latin typeface="Century Gothic"/>
              <a:ea typeface="Century Gothic"/>
              <a:cs typeface="Century Gothic"/>
              <a:sym typeface="Century Gothic"/>
            </a:endParaRPr>
          </a:p>
        </p:txBody>
      </p:sp>
      <p:sp>
        <p:nvSpPr>
          <p:cNvPr id="330" name="Google Shape;330;p36"/>
          <p:cNvSpPr txBox="1"/>
          <p:nvPr/>
        </p:nvSpPr>
        <p:spPr>
          <a:xfrm>
            <a:off x="4002351" y="5025550"/>
            <a:ext cx="3557700" cy="2250000"/>
          </a:xfrm>
          <a:prstGeom prst="rect">
            <a:avLst/>
          </a:prstGeom>
          <a:noFill/>
          <a:ln>
            <a:noFill/>
          </a:ln>
        </p:spPr>
        <p:txBody>
          <a:bodyPr anchorCtr="0" anchor="t" bIns="68575" lIns="68575" spcFirstLastPara="1" rIns="68575" wrap="square" tIns="68575">
            <a:noAutofit/>
          </a:bodyPr>
          <a:lstStyle/>
          <a:p>
            <a:pPr indent="-273050" lvl="0" marL="342900" rtl="0" algn="l">
              <a:spcBef>
                <a:spcPts val="0"/>
              </a:spcBef>
              <a:spcAft>
                <a:spcPts val="0"/>
              </a:spcAft>
              <a:buClr>
                <a:srgbClr val="000000"/>
              </a:buClr>
              <a:buSzPts val="1700"/>
              <a:buFont typeface="Century Gothic"/>
              <a:buChar char="●"/>
            </a:pPr>
            <a:r>
              <a:rPr lang="en-GB" sz="1700">
                <a:solidFill>
                  <a:srgbClr val="000000"/>
                </a:solidFill>
                <a:latin typeface="Century Gothic"/>
                <a:ea typeface="Century Gothic"/>
                <a:cs typeface="Century Gothic"/>
                <a:sym typeface="Century Gothic"/>
              </a:rPr>
              <a:t>Alkassem Binobaid</a:t>
            </a:r>
            <a:endParaRPr sz="1700">
              <a:solidFill>
                <a:srgbClr val="000000"/>
              </a:solidFill>
              <a:latin typeface="Century Gothic"/>
              <a:ea typeface="Century Gothic"/>
              <a:cs typeface="Century Gothic"/>
              <a:sym typeface="Century Gothic"/>
            </a:endParaRPr>
          </a:p>
          <a:p>
            <a:pPr indent="-273050" lvl="0" marL="342900" rtl="0" algn="l">
              <a:spcBef>
                <a:spcPts val="0"/>
              </a:spcBef>
              <a:spcAft>
                <a:spcPts val="0"/>
              </a:spcAft>
              <a:buClr>
                <a:srgbClr val="000000"/>
              </a:buClr>
              <a:buSzPts val="1700"/>
              <a:buFont typeface="Century Gothic"/>
              <a:buChar char="●"/>
            </a:pPr>
            <a:r>
              <a:rPr lang="en-GB" sz="1700">
                <a:solidFill>
                  <a:srgbClr val="000000"/>
                </a:solidFill>
                <a:latin typeface="Century Gothic"/>
                <a:ea typeface="Century Gothic"/>
                <a:cs typeface="Century Gothic"/>
                <a:sym typeface="Century Gothic"/>
              </a:rPr>
              <a:t>Khayyal Alderaan</a:t>
            </a:r>
            <a:endParaRPr sz="1700">
              <a:solidFill>
                <a:srgbClr val="000000"/>
              </a:solidFill>
              <a:latin typeface="Century Gothic"/>
              <a:ea typeface="Century Gothic"/>
              <a:cs typeface="Century Gothic"/>
              <a:sym typeface="Century Gothic"/>
            </a:endParaRPr>
          </a:p>
          <a:p>
            <a:pPr indent="-273050" lvl="0" marL="342900" rtl="0" algn="l">
              <a:spcBef>
                <a:spcPts val="0"/>
              </a:spcBef>
              <a:spcAft>
                <a:spcPts val="0"/>
              </a:spcAft>
              <a:buClr>
                <a:srgbClr val="000000"/>
              </a:buClr>
              <a:buSzPts val="1700"/>
              <a:buFont typeface="Century Gothic"/>
              <a:buChar char="●"/>
            </a:pPr>
            <a:r>
              <a:rPr lang="en-GB" sz="1700">
                <a:solidFill>
                  <a:srgbClr val="000000"/>
                </a:solidFill>
                <a:latin typeface="Century Gothic"/>
                <a:ea typeface="Century Gothic"/>
                <a:cs typeface="Century Gothic"/>
                <a:sym typeface="Century Gothic"/>
              </a:rPr>
              <a:t>Mashal Abaalkhail</a:t>
            </a:r>
            <a:endParaRPr sz="1700">
              <a:solidFill>
                <a:srgbClr val="000000"/>
              </a:solidFill>
              <a:latin typeface="Century Gothic"/>
              <a:ea typeface="Century Gothic"/>
              <a:cs typeface="Century Gothic"/>
              <a:sym typeface="Century Gothic"/>
            </a:endParaRPr>
          </a:p>
          <a:p>
            <a:pPr indent="-273050" lvl="0" marL="342900" rtl="0" algn="l">
              <a:spcBef>
                <a:spcPts val="0"/>
              </a:spcBef>
              <a:spcAft>
                <a:spcPts val="0"/>
              </a:spcAft>
              <a:buClr>
                <a:srgbClr val="000000"/>
              </a:buClr>
              <a:buSzPts val="1700"/>
              <a:buFont typeface="Century Gothic"/>
              <a:buChar char="●"/>
            </a:pPr>
            <a:r>
              <a:rPr lang="en-GB" sz="1700">
                <a:solidFill>
                  <a:srgbClr val="000000"/>
                </a:solidFill>
                <a:latin typeface="Century Gothic"/>
                <a:ea typeface="Century Gothic"/>
                <a:cs typeface="Century Gothic"/>
                <a:sym typeface="Century Gothic"/>
              </a:rPr>
              <a:t>Naif Alsolais</a:t>
            </a:r>
            <a:endParaRPr sz="1700">
              <a:solidFill>
                <a:srgbClr val="000000"/>
              </a:solidFill>
              <a:latin typeface="Century Gothic"/>
              <a:ea typeface="Century Gothic"/>
              <a:cs typeface="Century Gothic"/>
              <a:sym typeface="Century Gothic"/>
            </a:endParaRPr>
          </a:p>
          <a:p>
            <a:pPr indent="-273050" lvl="0" marL="342900" rtl="0" algn="l">
              <a:spcBef>
                <a:spcPts val="0"/>
              </a:spcBef>
              <a:spcAft>
                <a:spcPts val="0"/>
              </a:spcAft>
              <a:buClr>
                <a:srgbClr val="000000"/>
              </a:buClr>
              <a:buSzPts val="1700"/>
              <a:buFont typeface="Century Gothic"/>
              <a:buChar char="●"/>
            </a:pPr>
            <a:r>
              <a:rPr lang="en-GB" sz="1700">
                <a:solidFill>
                  <a:srgbClr val="000000"/>
                </a:solidFill>
                <a:latin typeface="Century Gothic"/>
                <a:ea typeface="Century Gothic"/>
                <a:cs typeface="Century Gothic"/>
                <a:sym typeface="Century Gothic"/>
              </a:rPr>
              <a:t>Omar Alyabis</a:t>
            </a:r>
            <a:endParaRPr sz="1700">
              <a:solidFill>
                <a:srgbClr val="000000"/>
              </a:solidFill>
              <a:latin typeface="Century Gothic"/>
              <a:ea typeface="Century Gothic"/>
              <a:cs typeface="Century Gothic"/>
              <a:sym typeface="Century Gothic"/>
            </a:endParaRPr>
          </a:p>
          <a:p>
            <a:pPr indent="-273050" lvl="0" marL="342900" rtl="0" algn="l">
              <a:spcBef>
                <a:spcPts val="0"/>
              </a:spcBef>
              <a:spcAft>
                <a:spcPts val="0"/>
              </a:spcAft>
              <a:buClr>
                <a:srgbClr val="000000"/>
              </a:buClr>
              <a:buSzPts val="1700"/>
              <a:buFont typeface="Century Gothic"/>
              <a:buChar char="●"/>
            </a:pPr>
            <a:r>
              <a:rPr lang="en-GB" sz="1700">
                <a:solidFill>
                  <a:srgbClr val="000000"/>
                </a:solidFill>
                <a:latin typeface="Century Gothic"/>
                <a:ea typeface="Century Gothic"/>
                <a:cs typeface="Century Gothic"/>
                <a:sym typeface="Century Gothic"/>
              </a:rPr>
              <a:t>Omar Saeed</a:t>
            </a:r>
            <a:endParaRPr sz="1700">
              <a:solidFill>
                <a:srgbClr val="000000"/>
              </a:solidFill>
              <a:latin typeface="Century Gothic"/>
              <a:ea typeface="Century Gothic"/>
              <a:cs typeface="Century Gothic"/>
              <a:sym typeface="Century Gothic"/>
            </a:endParaRPr>
          </a:p>
          <a:p>
            <a:pPr indent="-273050" lvl="0" marL="342900" rtl="0" algn="l">
              <a:spcBef>
                <a:spcPts val="0"/>
              </a:spcBef>
              <a:spcAft>
                <a:spcPts val="0"/>
              </a:spcAft>
              <a:buClr>
                <a:srgbClr val="000000"/>
              </a:buClr>
              <a:buSzPts val="1700"/>
              <a:buFont typeface="Century Gothic"/>
              <a:buChar char="●"/>
            </a:pPr>
            <a:r>
              <a:rPr lang="en-GB" sz="1700">
                <a:solidFill>
                  <a:srgbClr val="000000"/>
                </a:solidFill>
                <a:latin typeface="Century Gothic"/>
                <a:ea typeface="Century Gothic"/>
                <a:cs typeface="Century Gothic"/>
                <a:sym typeface="Century Gothic"/>
              </a:rPr>
              <a:t>Omar Odeh</a:t>
            </a:r>
            <a:endParaRPr sz="1700">
              <a:solidFill>
                <a:srgbClr val="000000"/>
              </a:solidFill>
              <a:latin typeface="Century Gothic"/>
              <a:ea typeface="Century Gothic"/>
              <a:cs typeface="Century Gothic"/>
              <a:sym typeface="Century Gothic"/>
            </a:endParaRPr>
          </a:p>
          <a:p>
            <a:pPr indent="-273050" lvl="0" marL="342900" rtl="0" algn="l">
              <a:spcBef>
                <a:spcPts val="0"/>
              </a:spcBef>
              <a:spcAft>
                <a:spcPts val="0"/>
              </a:spcAft>
              <a:buClr>
                <a:srgbClr val="000000"/>
              </a:buClr>
              <a:buSzPts val="1700"/>
              <a:buFont typeface="Century Gothic"/>
              <a:buChar char="●"/>
            </a:pPr>
            <a:r>
              <a:rPr lang="en-GB" sz="1700">
                <a:solidFill>
                  <a:srgbClr val="000000"/>
                </a:solidFill>
                <a:latin typeface="Century Gothic"/>
                <a:ea typeface="Century Gothic"/>
                <a:cs typeface="Century Gothic"/>
                <a:sym typeface="Century Gothic"/>
              </a:rPr>
              <a:t>Rayyan Almousa</a:t>
            </a:r>
            <a:endParaRPr sz="1700">
              <a:solidFill>
                <a:srgbClr val="000000"/>
              </a:solidFill>
              <a:latin typeface="Century Gothic"/>
              <a:ea typeface="Century Gothic"/>
              <a:cs typeface="Century Gothic"/>
              <a:sym typeface="Century Gothic"/>
            </a:endParaRPr>
          </a:p>
          <a:p>
            <a:pPr indent="-273050" lvl="0" marL="342900" rtl="0" algn="l">
              <a:spcBef>
                <a:spcPts val="0"/>
              </a:spcBef>
              <a:spcAft>
                <a:spcPts val="0"/>
              </a:spcAft>
              <a:buClr>
                <a:srgbClr val="000000"/>
              </a:buClr>
              <a:buSzPts val="1700"/>
              <a:buFont typeface="Century Gothic"/>
              <a:buChar char="●"/>
            </a:pPr>
            <a:r>
              <a:rPr lang="en-GB" sz="1700">
                <a:solidFill>
                  <a:srgbClr val="000000"/>
                </a:solidFill>
                <a:latin typeface="Century Gothic"/>
                <a:ea typeface="Century Gothic"/>
                <a:cs typeface="Century Gothic"/>
                <a:sym typeface="Century Gothic"/>
              </a:rPr>
              <a:t>Yazen Bajeaifer</a:t>
            </a:r>
            <a:endParaRPr sz="17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sz="1700">
              <a:latin typeface="Century Gothic"/>
              <a:ea typeface="Century Gothic"/>
              <a:cs typeface="Century Gothic"/>
              <a:sym typeface="Century Gothic"/>
            </a:endParaRPr>
          </a:p>
        </p:txBody>
      </p:sp>
      <p:pic>
        <p:nvPicPr>
          <p:cNvPr id="331" name="Google Shape;331;p36">
            <a:hlinkClick r:id="rId3"/>
          </p:cNvPr>
          <p:cNvPicPr preferRelativeResize="0"/>
          <p:nvPr/>
        </p:nvPicPr>
        <p:blipFill>
          <a:blip r:embed="rId4">
            <a:alphaModFix/>
          </a:blip>
          <a:stretch>
            <a:fillRect/>
          </a:stretch>
        </p:blipFill>
        <p:spPr>
          <a:xfrm>
            <a:off x="3090351" y="3499100"/>
            <a:ext cx="397854" cy="352798"/>
          </a:xfrm>
          <a:prstGeom prst="rect">
            <a:avLst/>
          </a:prstGeom>
          <a:noFill/>
          <a:ln>
            <a:noFill/>
          </a:ln>
        </p:spPr>
      </p:pic>
      <p:pic>
        <p:nvPicPr>
          <p:cNvPr id="332" name="Google Shape;332;p36">
            <a:hlinkClick r:id="rId5"/>
          </p:cNvPr>
          <p:cNvPicPr preferRelativeResize="0"/>
          <p:nvPr/>
        </p:nvPicPr>
        <p:blipFill>
          <a:blip r:embed="rId6">
            <a:alphaModFix/>
          </a:blip>
          <a:stretch>
            <a:fillRect/>
          </a:stretch>
        </p:blipFill>
        <p:spPr>
          <a:xfrm>
            <a:off x="3584931" y="3536540"/>
            <a:ext cx="345204" cy="306104"/>
          </a:xfrm>
          <a:prstGeom prst="rect">
            <a:avLst/>
          </a:prstGeom>
          <a:noFill/>
          <a:ln>
            <a:noFill/>
          </a:ln>
        </p:spPr>
      </p:pic>
      <p:pic>
        <p:nvPicPr>
          <p:cNvPr id="333" name="Google Shape;333;p36">
            <a:hlinkClick r:id="rId7"/>
          </p:cNvPr>
          <p:cNvPicPr preferRelativeResize="0"/>
          <p:nvPr/>
        </p:nvPicPr>
        <p:blipFill rotWithShape="1">
          <a:blip r:embed="rId8">
            <a:alphaModFix/>
          </a:blip>
          <a:srcRect b="0" l="8367" r="8375" t="0"/>
          <a:stretch/>
        </p:blipFill>
        <p:spPr>
          <a:xfrm>
            <a:off x="4071643" y="3558345"/>
            <a:ext cx="397859" cy="216331"/>
          </a:xfrm>
          <a:prstGeom prst="rect">
            <a:avLst/>
          </a:prstGeom>
          <a:noFill/>
          <a:ln>
            <a:noFill/>
          </a:ln>
        </p:spPr>
      </p:pic>
      <p:sp>
        <p:nvSpPr>
          <p:cNvPr id="334" name="Google Shape;334;p36"/>
          <p:cNvSpPr txBox="1"/>
          <p:nvPr/>
        </p:nvSpPr>
        <p:spPr>
          <a:xfrm>
            <a:off x="760856" y="3083059"/>
            <a:ext cx="60480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A4C2F4"/>
              </a:solidFill>
            </a:endParaRPr>
          </a:p>
        </p:txBody>
      </p:sp>
      <p:sp>
        <p:nvSpPr>
          <p:cNvPr id="335" name="Google Shape;335;p36"/>
          <p:cNvSpPr/>
          <p:nvPr/>
        </p:nvSpPr>
        <p:spPr>
          <a:xfrm>
            <a:off x="2710714" y="1413799"/>
            <a:ext cx="2138400" cy="20067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FFFFFF"/>
              </a:solidFill>
              <a:latin typeface="Calibri"/>
              <a:ea typeface="Calibri"/>
              <a:cs typeface="Calibri"/>
              <a:sym typeface="Calibri"/>
            </a:endParaRPr>
          </a:p>
        </p:txBody>
      </p:sp>
      <p:pic>
        <p:nvPicPr>
          <p:cNvPr id="336" name="Google Shape;336;p36"/>
          <p:cNvPicPr preferRelativeResize="0"/>
          <p:nvPr/>
        </p:nvPicPr>
        <p:blipFill rotWithShape="1">
          <a:blip r:embed="rId9">
            <a:alphaModFix/>
          </a:blip>
          <a:srcRect b="0" l="0" r="0" t="0"/>
          <a:stretch/>
        </p:blipFill>
        <p:spPr>
          <a:xfrm>
            <a:off x="2578490" y="1337200"/>
            <a:ext cx="2403026" cy="2159725"/>
          </a:xfrm>
          <a:prstGeom prst="rect">
            <a:avLst/>
          </a:prstGeom>
          <a:noFill/>
          <a:ln>
            <a:noFill/>
          </a:ln>
        </p:spPr>
      </p:pic>
      <p:sp>
        <p:nvSpPr>
          <p:cNvPr id="337" name="Google Shape;337;p36"/>
          <p:cNvSpPr txBox="1"/>
          <p:nvPr/>
        </p:nvSpPr>
        <p:spPr>
          <a:xfrm>
            <a:off x="152475" y="312650"/>
            <a:ext cx="6951900" cy="722400"/>
          </a:xfrm>
          <a:prstGeom prst="rect">
            <a:avLst/>
          </a:prstGeom>
          <a:noFill/>
          <a:ln>
            <a:noFill/>
          </a:ln>
        </p:spPr>
        <p:txBody>
          <a:bodyPr anchorCtr="0" anchor="t" bIns="232425" lIns="232425" spcFirstLastPara="1" rIns="232425" wrap="square" tIns="232425">
            <a:noAutofit/>
          </a:bodyPr>
          <a:lstStyle/>
          <a:p>
            <a:pPr indent="0" lvl="0" marL="342900" rtl="0" algn="ctr">
              <a:spcBef>
                <a:spcPts val="0"/>
              </a:spcBef>
              <a:spcAft>
                <a:spcPts val="0"/>
              </a:spcAft>
              <a:buNone/>
            </a:pPr>
            <a:r>
              <a:rPr b="1" lang="en-GB" sz="2400">
                <a:solidFill>
                  <a:srgbClr val="FFFFFF"/>
                </a:solidFill>
                <a:latin typeface="Courier New"/>
                <a:ea typeface="Courier New"/>
                <a:cs typeface="Courier New"/>
                <a:sym typeface="Courier New"/>
              </a:rPr>
              <a:t>Big dreams take time, dedication, blood, sweat, tears and years</a:t>
            </a:r>
            <a:endParaRPr sz="2400">
              <a:solidFill>
                <a:srgbClr val="666666"/>
              </a:solidFill>
              <a:latin typeface="Dosis"/>
              <a:ea typeface="Dosis"/>
              <a:cs typeface="Dosis"/>
              <a:sym typeface="Dosis"/>
            </a:endParaRPr>
          </a:p>
        </p:txBody>
      </p:sp>
      <p:sp>
        <p:nvSpPr>
          <p:cNvPr id="338" name="Google Shape;338;p36"/>
          <p:cNvSpPr txBox="1"/>
          <p:nvPr/>
        </p:nvSpPr>
        <p:spPr>
          <a:xfrm>
            <a:off x="5859556" y="465036"/>
            <a:ext cx="1262400" cy="352800"/>
          </a:xfrm>
          <a:prstGeom prst="rect">
            <a:avLst/>
          </a:prstGeom>
          <a:noFill/>
          <a:ln>
            <a:noFill/>
          </a:ln>
        </p:spPr>
        <p:txBody>
          <a:bodyPr anchorCtr="0" anchor="t" bIns="232425" lIns="232425" spcFirstLastPara="1" rIns="232425" wrap="square" tIns="232425">
            <a:noAutofit/>
          </a:bodyPr>
          <a:lstStyle/>
          <a:p>
            <a:pPr indent="0" lvl="0" marL="901700" rtl="0" algn="l">
              <a:spcBef>
                <a:spcPts val="0"/>
              </a:spcBef>
              <a:spcAft>
                <a:spcPts val="0"/>
              </a:spcAft>
              <a:buNone/>
            </a:pPr>
            <a:r>
              <a:rPr lang="en-GB" sz="3100">
                <a:solidFill>
                  <a:srgbClr val="FFFFFF"/>
                </a:solidFill>
                <a:latin typeface="Dosis"/>
                <a:ea typeface="Dosis"/>
                <a:cs typeface="Dosis"/>
                <a:sym typeface="Dosis"/>
              </a:rPr>
              <a:t>☆</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22"/>
          <p:cNvSpPr txBox="1"/>
          <p:nvPr/>
        </p:nvSpPr>
        <p:spPr>
          <a:xfrm>
            <a:off x="0" y="634425"/>
            <a:ext cx="7560000" cy="4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800">
                <a:solidFill>
                  <a:srgbClr val="1155CC"/>
                </a:solidFill>
                <a:latin typeface="Comic Sans MS"/>
                <a:ea typeface="Comic Sans MS"/>
                <a:cs typeface="Comic Sans MS"/>
                <a:sym typeface="Comic Sans MS"/>
              </a:rPr>
              <a:t>Role of Salivary Glands and Stomach in Digestion</a:t>
            </a:r>
            <a:endParaRPr b="1" sz="1800">
              <a:solidFill>
                <a:srgbClr val="1155CC"/>
              </a:solidFill>
              <a:latin typeface="Comic Sans MS"/>
              <a:ea typeface="Comic Sans MS"/>
              <a:cs typeface="Comic Sans MS"/>
              <a:sym typeface="Comic Sans MS"/>
            </a:endParaRPr>
          </a:p>
          <a:p>
            <a:pPr indent="0" lvl="0" marL="0" rtl="0" algn="ctr">
              <a:spcBef>
                <a:spcPts val="0"/>
              </a:spcBef>
              <a:spcAft>
                <a:spcPts val="0"/>
              </a:spcAft>
              <a:buNone/>
            </a:pPr>
            <a:r>
              <a:t/>
            </a:r>
            <a:endParaRPr b="1" sz="1800">
              <a:solidFill>
                <a:srgbClr val="1155CC"/>
              </a:solidFill>
              <a:latin typeface="Comic Sans MS"/>
              <a:ea typeface="Comic Sans MS"/>
              <a:cs typeface="Comic Sans MS"/>
              <a:sym typeface="Comic Sans MS"/>
            </a:endParaRPr>
          </a:p>
        </p:txBody>
      </p:sp>
      <p:sp>
        <p:nvSpPr>
          <p:cNvPr id="97" name="Google Shape;97;p22"/>
          <p:cNvSpPr/>
          <p:nvPr/>
        </p:nvSpPr>
        <p:spPr>
          <a:xfrm>
            <a:off x="0" y="10226346"/>
            <a:ext cx="7560000" cy="462000"/>
          </a:xfrm>
          <a:prstGeom prst="rect">
            <a:avLst/>
          </a:prstGeom>
          <a:solidFill>
            <a:srgbClr val="EEEEEE"/>
          </a:solidFill>
          <a:ln>
            <a:noFill/>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98" name="Google Shape;98;p22"/>
          <p:cNvSpPr/>
          <p:nvPr/>
        </p:nvSpPr>
        <p:spPr>
          <a:xfrm>
            <a:off x="6235165" y="10228672"/>
            <a:ext cx="1324800" cy="462000"/>
          </a:xfrm>
          <a:prstGeom prst="rect">
            <a:avLst/>
          </a:prstGeom>
          <a:gradFill>
            <a:gsLst>
              <a:gs pos="0">
                <a:srgbClr val="C9DAF8"/>
              </a:gs>
              <a:gs pos="100000">
                <a:srgbClr val="1155CC"/>
              </a:gs>
            </a:gsLst>
            <a:path path="circle">
              <a:fillToRect l="100%" t="100%"/>
            </a:path>
            <a:tileRect b="-100%" r="-100%"/>
          </a:gradFill>
          <a:ln>
            <a:noFill/>
          </a:ln>
        </p:spPr>
        <p:txBody>
          <a:bodyPr anchorCtr="0" anchor="ctr" bIns="91525" lIns="91525" spcFirstLastPara="1" rIns="91525" wrap="square" tIns="91525">
            <a:noAutofit/>
          </a:bodyPr>
          <a:lstStyle/>
          <a:p>
            <a:pPr indent="0" lvl="0" marL="457200" rtl="0" algn="l">
              <a:spcBef>
                <a:spcPts val="0"/>
              </a:spcBef>
              <a:spcAft>
                <a:spcPts val="0"/>
              </a:spcAft>
              <a:buNone/>
            </a:pPr>
            <a:r>
              <a:rPr lang="en-GB" sz="2300">
                <a:solidFill>
                  <a:srgbClr val="FFFFFF"/>
                </a:solidFill>
                <a:latin typeface="Comfortaa"/>
                <a:ea typeface="Comfortaa"/>
                <a:cs typeface="Comfortaa"/>
                <a:sym typeface="Comfortaa"/>
              </a:rPr>
              <a:t>2</a:t>
            </a:r>
            <a:endParaRPr sz="2300">
              <a:solidFill>
                <a:srgbClr val="FFFFFF"/>
              </a:solidFill>
              <a:latin typeface="Comfortaa"/>
              <a:ea typeface="Comfortaa"/>
              <a:cs typeface="Comfortaa"/>
              <a:sym typeface="Comfortaa"/>
            </a:endParaRPr>
          </a:p>
        </p:txBody>
      </p:sp>
      <p:sp>
        <p:nvSpPr>
          <p:cNvPr id="99" name="Google Shape;99;p22"/>
          <p:cNvSpPr txBox="1"/>
          <p:nvPr/>
        </p:nvSpPr>
        <p:spPr>
          <a:xfrm>
            <a:off x="224838" y="1394018"/>
            <a:ext cx="7110300" cy="680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What is the enzyme that breaks down TAG’s? And what are the products?</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200">
                <a:latin typeface="Comic Sans MS"/>
                <a:ea typeface="Comic Sans MS"/>
                <a:cs typeface="Comic Sans MS"/>
                <a:sym typeface="Comic Sans MS"/>
              </a:rPr>
              <a:t>The enzyme:  Lipase</a:t>
            </a:r>
            <a:endParaRPr sz="1200">
              <a:latin typeface="Comic Sans MS"/>
              <a:ea typeface="Comic Sans MS"/>
              <a:cs typeface="Comic Sans MS"/>
              <a:sym typeface="Comic Sans MS"/>
            </a:endParaRPr>
          </a:p>
          <a:p>
            <a:pPr indent="0" lvl="0" marL="457200" rtl="0" algn="l">
              <a:spcBef>
                <a:spcPts val="0"/>
              </a:spcBef>
              <a:spcAft>
                <a:spcPts val="0"/>
              </a:spcAft>
              <a:buNone/>
            </a:pPr>
            <a:r>
              <a:rPr lang="en-GB" sz="1200">
                <a:latin typeface="Comic Sans MS"/>
                <a:ea typeface="Comic Sans MS"/>
                <a:cs typeface="Comic Sans MS"/>
                <a:sym typeface="Comic Sans MS"/>
              </a:rPr>
              <a:t>The products:  2 fatty acids and 1 (2-monoacylglycerol) </a:t>
            </a:r>
            <a:endParaRPr sz="1200">
              <a:latin typeface="Comic Sans MS"/>
              <a:ea typeface="Comic Sans MS"/>
              <a:cs typeface="Comic Sans MS"/>
              <a:sym typeface="Comic Sans MS"/>
            </a:endParaRPr>
          </a:p>
          <a:p>
            <a:pPr indent="0" lvl="0" marL="457200" rtl="0" algn="l">
              <a:spcBef>
                <a:spcPts val="0"/>
              </a:spcBef>
              <a:spcAft>
                <a:spcPts val="0"/>
              </a:spcAft>
              <a:buNone/>
            </a:pPr>
            <a:r>
              <a:t/>
            </a:r>
            <a:endParaRPr sz="1200">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Why lingual and gastric lipases have very minimal effects in normal adults in comparison to pancreatic lipases?</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         The lipids in the stomach is not yet emulsified, Emulsification occurs in duodenum</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Alpha amylase breaks which bond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rPr lang="en-GB" sz="1200">
                <a:latin typeface="Comic Sans MS"/>
                <a:ea typeface="Comic Sans MS"/>
                <a:cs typeface="Comic Sans MS"/>
                <a:sym typeface="Comic Sans MS"/>
              </a:rPr>
              <a:t> α (1,4) glycosidic bonds → products : mixture of oligosaccharides ( branched , unbranched )      and Disaccharides ( Maltose and isomaltose )</a:t>
            </a:r>
            <a:endParaRPr sz="1200">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200">
              <a:latin typeface="Comic Sans MS"/>
              <a:ea typeface="Comic Sans MS"/>
              <a:cs typeface="Comic Sans MS"/>
              <a:sym typeface="Comic Sans MS"/>
            </a:endParaRPr>
          </a:p>
          <a:p>
            <a:pPr indent="0" lvl="0" marL="0" rtl="0" algn="l">
              <a:lnSpc>
                <a:spcPct val="115000"/>
              </a:lnSpc>
              <a:spcBef>
                <a:spcPts val="0"/>
              </a:spcBef>
              <a:spcAft>
                <a:spcPts val="0"/>
              </a:spcAft>
              <a:buNone/>
            </a:pPr>
            <a:r>
              <a:rPr lang="en-GB" sz="1200">
                <a:latin typeface="Comic Sans MS"/>
                <a:ea typeface="Comic Sans MS"/>
                <a:cs typeface="Comic Sans MS"/>
                <a:sym typeface="Comic Sans MS"/>
              </a:rPr>
              <a:t>But CAN NOT break </a:t>
            </a:r>
            <a:r>
              <a:rPr lang="en-GB" sz="1200">
                <a:solidFill>
                  <a:schemeClr val="dk1"/>
                </a:solidFill>
                <a:latin typeface="Comic Sans MS"/>
                <a:ea typeface="Comic Sans MS"/>
                <a:cs typeface="Comic Sans MS"/>
                <a:sym typeface="Comic Sans MS"/>
              </a:rPr>
              <a:t>α (1,6) glycosidic bonds ,</a:t>
            </a:r>
            <a:r>
              <a:rPr lang="en-GB" sz="1200">
                <a:solidFill>
                  <a:srgbClr val="222222"/>
                </a:solidFill>
                <a:highlight>
                  <a:srgbClr val="FFFFFF"/>
                </a:highlight>
              </a:rPr>
              <a:t> β</a:t>
            </a:r>
            <a:r>
              <a:rPr lang="en-GB" sz="1200">
                <a:solidFill>
                  <a:schemeClr val="dk1"/>
                </a:solidFill>
                <a:latin typeface="Comic Sans MS"/>
                <a:ea typeface="Comic Sans MS"/>
                <a:cs typeface="Comic Sans MS"/>
                <a:sym typeface="Comic Sans MS"/>
              </a:rPr>
              <a:t> (1,4) glycosidic bonds of cellulose,  or disaccharides.</a:t>
            </a:r>
            <a:endParaRPr sz="1200">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200">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Lingual and gastric lipases are important in specific conditions , mention them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200">
                <a:latin typeface="Comic Sans MS"/>
                <a:ea typeface="Comic Sans MS"/>
                <a:cs typeface="Comic Sans MS"/>
                <a:sym typeface="Comic Sans MS"/>
              </a:rPr>
              <a:t>Neonates and infants, Patients with pancreatic insufficiency because there is </a:t>
            </a:r>
            <a:r>
              <a:rPr b="1" lang="en-GB" sz="1200">
                <a:latin typeface="Comic Sans MS"/>
                <a:ea typeface="Comic Sans MS"/>
                <a:cs typeface="Comic Sans MS"/>
                <a:sym typeface="Comic Sans MS"/>
              </a:rPr>
              <a:t>absence</a:t>
            </a:r>
            <a:r>
              <a:rPr lang="en-GB" sz="1200">
                <a:latin typeface="Comic Sans MS"/>
                <a:ea typeface="Comic Sans MS"/>
                <a:cs typeface="Comic Sans MS"/>
                <a:sym typeface="Comic Sans MS"/>
              </a:rPr>
              <a:t> of pancreatic lipase</a:t>
            </a:r>
            <a:endParaRPr sz="1200">
              <a:latin typeface="Comic Sans MS"/>
              <a:ea typeface="Comic Sans MS"/>
              <a:cs typeface="Comic Sans MS"/>
              <a:sym typeface="Comic Sans MS"/>
            </a:endParaRPr>
          </a:p>
          <a:p>
            <a:pPr indent="0" lvl="0" marL="0" rtl="0" algn="l">
              <a:spcBef>
                <a:spcPts val="0"/>
              </a:spcBef>
              <a:spcAft>
                <a:spcPts val="0"/>
              </a:spcAft>
              <a:buNone/>
            </a:pPr>
            <a:r>
              <a:t/>
            </a:r>
            <a:endParaRPr sz="1200">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Where is the lingual lipase secreted?</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200">
                <a:solidFill>
                  <a:schemeClr val="dk1"/>
                </a:solidFill>
                <a:latin typeface="Comic Sans MS"/>
                <a:ea typeface="Comic Sans MS"/>
                <a:cs typeface="Comic Sans MS"/>
                <a:sym typeface="Comic Sans MS"/>
              </a:rPr>
              <a:t> Secreted by the dorsal surface of tongue ( Ebner’s glands)</a:t>
            </a:r>
            <a:endParaRPr sz="12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b="1" lang="en-GB" sz="1200">
                <a:solidFill>
                  <a:srgbClr val="1155CC"/>
                </a:solidFill>
                <a:latin typeface="Comic Sans MS"/>
                <a:ea typeface="Comic Sans MS"/>
                <a:cs typeface="Comic Sans MS"/>
                <a:sym typeface="Comic Sans MS"/>
              </a:rPr>
              <a:t>Compare </a:t>
            </a:r>
            <a:r>
              <a:rPr lang="en-GB" sz="1200">
                <a:solidFill>
                  <a:srgbClr val="1155CC"/>
                </a:solidFill>
                <a:latin typeface="Comic Sans MS"/>
                <a:ea typeface="Comic Sans MS"/>
                <a:cs typeface="Comic Sans MS"/>
                <a:sym typeface="Comic Sans MS"/>
              </a:rPr>
              <a:t>between </a:t>
            </a:r>
            <a:r>
              <a:rPr b="1" lang="en-GB" sz="1200">
                <a:solidFill>
                  <a:srgbClr val="6D9EEB"/>
                </a:solidFill>
                <a:latin typeface="Century Gothic"/>
                <a:ea typeface="Century Gothic"/>
                <a:cs typeface="Century Gothic"/>
                <a:sym typeface="Century Gothic"/>
              </a:rPr>
              <a:t> </a:t>
            </a:r>
            <a:r>
              <a:rPr lang="en-GB" sz="1200">
                <a:solidFill>
                  <a:srgbClr val="1155CC"/>
                </a:solidFill>
                <a:latin typeface="Comic Sans MS"/>
                <a:ea typeface="Comic Sans MS"/>
                <a:cs typeface="Comic Sans MS"/>
                <a:sym typeface="Comic Sans MS"/>
              </a:rPr>
              <a:t>rennin and pepsin regarding their </a:t>
            </a:r>
            <a:r>
              <a:rPr b="1" lang="en-GB" sz="1200">
                <a:solidFill>
                  <a:srgbClr val="1155CC"/>
                </a:solidFill>
                <a:latin typeface="Comic Sans MS"/>
                <a:ea typeface="Comic Sans MS"/>
                <a:cs typeface="Comic Sans MS"/>
                <a:sym typeface="Comic Sans MS"/>
              </a:rPr>
              <a:t>secretion</a:t>
            </a:r>
            <a:r>
              <a:rPr lang="en-GB" sz="1200">
                <a:solidFill>
                  <a:srgbClr val="1155CC"/>
                </a:solidFill>
                <a:latin typeface="Comic Sans MS"/>
                <a:ea typeface="Comic Sans MS"/>
                <a:cs typeface="Comic Sans MS"/>
                <a:sym typeface="Comic Sans MS"/>
              </a:rPr>
              <a:t>, </a:t>
            </a:r>
            <a:r>
              <a:rPr b="1" lang="en-GB" sz="1200">
                <a:solidFill>
                  <a:srgbClr val="1155CC"/>
                </a:solidFill>
                <a:latin typeface="Comic Sans MS"/>
                <a:ea typeface="Comic Sans MS"/>
                <a:cs typeface="Comic Sans MS"/>
                <a:sym typeface="Comic Sans MS"/>
              </a:rPr>
              <a:t>substrate</a:t>
            </a:r>
            <a:r>
              <a:rPr lang="en-GB" sz="1200">
                <a:solidFill>
                  <a:srgbClr val="1155CC"/>
                </a:solidFill>
                <a:latin typeface="Comic Sans MS"/>
                <a:ea typeface="Comic Sans MS"/>
                <a:cs typeface="Comic Sans MS"/>
                <a:sym typeface="Comic Sans MS"/>
              </a:rPr>
              <a:t> and </a:t>
            </a:r>
            <a:r>
              <a:rPr b="1" lang="en-GB" sz="1200">
                <a:solidFill>
                  <a:srgbClr val="1155CC"/>
                </a:solidFill>
                <a:latin typeface="Comic Sans MS"/>
                <a:ea typeface="Comic Sans MS"/>
                <a:cs typeface="Comic Sans MS"/>
                <a:sym typeface="Comic Sans MS"/>
              </a:rPr>
              <a:t>end product</a:t>
            </a:r>
            <a:endParaRPr b="1"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p:txBody>
      </p:sp>
      <p:graphicFrame>
        <p:nvGraphicFramePr>
          <p:cNvPr id="100" name="Google Shape;100;p22"/>
          <p:cNvGraphicFramePr/>
          <p:nvPr/>
        </p:nvGraphicFramePr>
        <p:xfrm>
          <a:off x="579992" y="6554980"/>
          <a:ext cx="3000000" cy="3000000"/>
        </p:xfrm>
        <a:graphic>
          <a:graphicData uri="http://schemas.openxmlformats.org/drawingml/2006/table">
            <a:tbl>
              <a:tblPr>
                <a:noFill/>
                <a:tableStyleId>{3C771080-E36F-4B3C-AD8F-81DAF471F60E}</a:tableStyleId>
              </a:tblPr>
              <a:tblGrid>
                <a:gridCol w="1178650"/>
                <a:gridCol w="2918550"/>
                <a:gridCol w="2038150"/>
              </a:tblGrid>
              <a:tr h="345375">
                <a:tc>
                  <a:txBody>
                    <a:bodyPr/>
                    <a:lstStyle/>
                    <a:p>
                      <a:pPr indent="0" lvl="0" marL="0" rtl="0" algn="ctr">
                        <a:spcBef>
                          <a:spcPts val="0"/>
                        </a:spcBef>
                        <a:spcAft>
                          <a:spcPts val="0"/>
                        </a:spcAft>
                        <a:buNone/>
                      </a:pPr>
                      <a:r>
                        <a:t/>
                      </a:r>
                      <a:endParaRPr b="1" sz="1200">
                        <a:solidFill>
                          <a:srgbClr val="FFFFFF"/>
                        </a:solidFill>
                        <a:latin typeface="Comic Sans MS"/>
                        <a:ea typeface="Comic Sans MS"/>
                        <a:cs typeface="Comic Sans MS"/>
                        <a:sym typeface="Comic Sans MS"/>
                      </a:endParaRPr>
                    </a:p>
                  </a:txBody>
                  <a:tcPr marT="80150" marB="80150" marR="100800" marL="100800">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3C78D8"/>
                    </a:solidFill>
                  </a:tcPr>
                </a:tc>
                <a:tc>
                  <a:txBody>
                    <a:bodyPr/>
                    <a:lstStyle/>
                    <a:p>
                      <a:pPr indent="0" lvl="0" marL="0" rtl="0" algn="ctr">
                        <a:spcBef>
                          <a:spcPts val="0"/>
                        </a:spcBef>
                        <a:spcAft>
                          <a:spcPts val="0"/>
                        </a:spcAft>
                        <a:buClr>
                          <a:schemeClr val="dk1"/>
                        </a:buClr>
                        <a:buSzPts val="1100"/>
                        <a:buFont typeface="Arial"/>
                        <a:buNone/>
                      </a:pPr>
                      <a:r>
                        <a:rPr b="1" lang="en-GB" sz="1200">
                          <a:solidFill>
                            <a:srgbClr val="FFFFFF"/>
                          </a:solidFill>
                          <a:latin typeface="Comic Sans MS"/>
                          <a:ea typeface="Comic Sans MS"/>
                          <a:cs typeface="Comic Sans MS"/>
                          <a:sym typeface="Comic Sans MS"/>
                        </a:rPr>
                        <a:t>Pepsin</a:t>
                      </a:r>
                      <a:endParaRPr b="1" sz="1200">
                        <a:solidFill>
                          <a:srgbClr val="FFFFFF"/>
                        </a:solidFill>
                        <a:latin typeface="Comic Sans MS"/>
                        <a:ea typeface="Comic Sans MS"/>
                        <a:cs typeface="Comic Sans MS"/>
                        <a:sym typeface="Comic Sans MS"/>
                      </a:endParaRPr>
                    </a:p>
                  </a:txBody>
                  <a:tcPr marT="80150" marB="80150" marR="100800" marL="100800">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3C78D8"/>
                    </a:solidFill>
                  </a:tcPr>
                </a:tc>
                <a:tc>
                  <a:txBody>
                    <a:bodyPr/>
                    <a:lstStyle/>
                    <a:p>
                      <a:pPr indent="0" lvl="0" marL="0" rtl="0" algn="ctr">
                        <a:spcBef>
                          <a:spcPts val="0"/>
                        </a:spcBef>
                        <a:spcAft>
                          <a:spcPts val="0"/>
                        </a:spcAft>
                        <a:buClr>
                          <a:schemeClr val="dk1"/>
                        </a:buClr>
                        <a:buSzPts val="1100"/>
                        <a:buFont typeface="Arial"/>
                        <a:buNone/>
                      </a:pPr>
                      <a:r>
                        <a:rPr b="1" lang="en-GB" sz="1200">
                          <a:solidFill>
                            <a:srgbClr val="FFFFFF"/>
                          </a:solidFill>
                          <a:latin typeface="Comic Sans MS"/>
                          <a:ea typeface="Comic Sans MS"/>
                          <a:cs typeface="Comic Sans MS"/>
                          <a:sym typeface="Comic Sans MS"/>
                        </a:rPr>
                        <a:t>Rennin</a:t>
                      </a:r>
                      <a:endParaRPr b="1" sz="1200">
                        <a:solidFill>
                          <a:srgbClr val="FFFFFF"/>
                        </a:solidFill>
                        <a:latin typeface="Comic Sans MS"/>
                        <a:ea typeface="Comic Sans MS"/>
                        <a:cs typeface="Comic Sans MS"/>
                        <a:sym typeface="Comic Sans MS"/>
                      </a:endParaRPr>
                    </a:p>
                  </a:txBody>
                  <a:tcPr marT="80150" marB="80150" marR="100800" marL="100800">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3C78D8"/>
                    </a:solidFill>
                  </a:tcPr>
                </a:tc>
              </a:tr>
              <a:tr h="620050">
                <a:tc>
                  <a:txBody>
                    <a:bodyPr/>
                    <a:lstStyle/>
                    <a:p>
                      <a:pPr indent="-228600" lvl="0" marL="457200" rtl="0" algn="l">
                        <a:spcBef>
                          <a:spcPts val="0"/>
                        </a:spcBef>
                        <a:spcAft>
                          <a:spcPts val="0"/>
                        </a:spcAft>
                        <a:buNone/>
                      </a:pPr>
                      <a:r>
                        <a:rPr b="1" lang="en-GB" sz="1200">
                          <a:solidFill>
                            <a:srgbClr val="1155CC"/>
                          </a:solidFill>
                          <a:latin typeface="Comic Sans MS"/>
                          <a:ea typeface="Comic Sans MS"/>
                          <a:cs typeface="Comic Sans MS"/>
                          <a:sym typeface="Comic Sans MS"/>
                        </a:rPr>
                        <a:t>Secretion</a:t>
                      </a:r>
                      <a:endParaRPr b="1" sz="1200">
                        <a:solidFill>
                          <a:srgbClr val="1155CC"/>
                        </a:solidFill>
                        <a:latin typeface="Comic Sans MS"/>
                        <a:ea typeface="Comic Sans MS"/>
                        <a:cs typeface="Comic Sans MS"/>
                        <a:sym typeface="Comic Sans MS"/>
                      </a:endParaRPr>
                    </a:p>
                  </a:txBody>
                  <a:tcPr marT="80150" marB="80150" marR="100800" marL="100800">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FFFFFF"/>
                    </a:solidFill>
                  </a:tcPr>
                </a:tc>
                <a:tc gridSpan="2">
                  <a:txBody>
                    <a:bodyPr/>
                    <a:lstStyle/>
                    <a:p>
                      <a:pPr indent="0" lvl="0" marL="0" rtl="0" algn="ctr">
                        <a:spcBef>
                          <a:spcPts val="0"/>
                        </a:spcBef>
                        <a:spcAft>
                          <a:spcPts val="0"/>
                        </a:spcAft>
                        <a:buNone/>
                      </a:pPr>
                      <a:r>
                        <a:rPr lang="en-GB" sz="1200">
                          <a:solidFill>
                            <a:schemeClr val="dk1"/>
                          </a:solidFill>
                          <a:latin typeface="Comic Sans MS"/>
                          <a:ea typeface="Comic Sans MS"/>
                          <a:cs typeface="Comic Sans MS"/>
                          <a:sym typeface="Comic Sans MS"/>
                        </a:rPr>
                        <a:t>chief cells of stomach</a:t>
                      </a:r>
                      <a:endParaRPr b="1" sz="1200">
                        <a:solidFill>
                          <a:schemeClr val="dk1"/>
                        </a:solidFill>
                        <a:latin typeface="Comic Sans MS"/>
                        <a:ea typeface="Comic Sans MS"/>
                        <a:cs typeface="Comic Sans MS"/>
                        <a:sym typeface="Comic Sans MS"/>
                      </a:endParaRPr>
                    </a:p>
                  </a:txBody>
                  <a:tcPr marT="80150" marB="80150" marR="100800" marL="100800">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FFFFFF"/>
                    </a:solidFill>
                  </a:tcPr>
                </a:tc>
                <a:tc hMerge="1"/>
              </a:tr>
              <a:tr h="620050">
                <a:tc>
                  <a:txBody>
                    <a:bodyPr/>
                    <a:lstStyle/>
                    <a:p>
                      <a:pPr indent="-228600" lvl="0" marL="457200" rtl="0" algn="ctr">
                        <a:spcBef>
                          <a:spcPts val="0"/>
                        </a:spcBef>
                        <a:spcAft>
                          <a:spcPts val="0"/>
                        </a:spcAft>
                        <a:buNone/>
                      </a:pPr>
                      <a:r>
                        <a:rPr b="1" lang="en-GB" sz="1200">
                          <a:solidFill>
                            <a:srgbClr val="1155CC"/>
                          </a:solidFill>
                          <a:latin typeface="Comic Sans MS"/>
                          <a:ea typeface="Comic Sans MS"/>
                          <a:cs typeface="Comic Sans MS"/>
                          <a:sym typeface="Comic Sans MS"/>
                        </a:rPr>
                        <a:t>Substrate</a:t>
                      </a:r>
                      <a:endParaRPr b="1" sz="1200">
                        <a:solidFill>
                          <a:srgbClr val="1155CC"/>
                        </a:solidFill>
                        <a:latin typeface="Comic Sans MS"/>
                        <a:ea typeface="Comic Sans MS"/>
                        <a:cs typeface="Comic Sans MS"/>
                        <a:sym typeface="Comic Sans MS"/>
                      </a:endParaRPr>
                    </a:p>
                  </a:txBody>
                  <a:tcPr marT="80150" marB="80150" marR="100800" marL="100800">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400"/>
                        <a:buFont typeface="Arial"/>
                        <a:buNone/>
                      </a:pPr>
                      <a:r>
                        <a:rPr lang="en-GB" sz="1200">
                          <a:solidFill>
                            <a:schemeClr val="dk1"/>
                          </a:solidFill>
                          <a:latin typeface="Comic Sans MS"/>
                          <a:ea typeface="Comic Sans MS"/>
                          <a:cs typeface="Comic Sans MS"/>
                          <a:sym typeface="Comic Sans MS"/>
                        </a:rPr>
                        <a:t>denatured dietary proteins (by HCl)</a:t>
                      </a:r>
                      <a:endParaRPr b="1" sz="1200">
                        <a:solidFill>
                          <a:schemeClr val="dk1"/>
                        </a:solidFill>
                        <a:latin typeface="Comic Sans MS"/>
                        <a:ea typeface="Comic Sans MS"/>
                        <a:cs typeface="Comic Sans MS"/>
                        <a:sym typeface="Comic Sans MS"/>
                      </a:endParaRPr>
                    </a:p>
                  </a:txBody>
                  <a:tcPr marT="80150" marB="80150" marR="100800" marL="100800">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400"/>
                        <a:buFont typeface="Arial"/>
                        <a:buNone/>
                      </a:pPr>
                      <a:r>
                        <a:rPr lang="en-GB" sz="1200">
                          <a:solidFill>
                            <a:schemeClr val="dk1"/>
                          </a:solidFill>
                          <a:latin typeface="Comic Sans MS"/>
                          <a:ea typeface="Comic Sans MS"/>
                          <a:cs typeface="Comic Sans MS"/>
                          <a:sym typeface="Comic Sans MS"/>
                        </a:rPr>
                        <a:t>Casein of milk (in the presence of calcium)</a:t>
                      </a:r>
                      <a:endParaRPr sz="1200">
                        <a:solidFill>
                          <a:schemeClr val="dk1"/>
                        </a:solidFill>
                        <a:latin typeface="Comic Sans MS"/>
                        <a:ea typeface="Comic Sans MS"/>
                        <a:cs typeface="Comic Sans MS"/>
                        <a:sym typeface="Comic Sans MS"/>
                      </a:endParaRPr>
                    </a:p>
                  </a:txBody>
                  <a:tcPr marT="80150" marB="80150" marR="100800" marL="100800">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FFFFFF"/>
                    </a:solidFill>
                  </a:tcPr>
                </a:tc>
              </a:tr>
              <a:tr h="620050">
                <a:tc>
                  <a:txBody>
                    <a:bodyPr/>
                    <a:lstStyle/>
                    <a:p>
                      <a:pPr indent="-228600" lvl="0" marL="457200" rtl="0" algn="ctr">
                        <a:spcBef>
                          <a:spcPts val="0"/>
                        </a:spcBef>
                        <a:spcAft>
                          <a:spcPts val="0"/>
                        </a:spcAft>
                        <a:buNone/>
                      </a:pPr>
                      <a:r>
                        <a:rPr b="1" lang="en-GB" sz="1200">
                          <a:solidFill>
                            <a:srgbClr val="1155CC"/>
                          </a:solidFill>
                          <a:latin typeface="Comic Sans MS"/>
                          <a:ea typeface="Comic Sans MS"/>
                          <a:cs typeface="Comic Sans MS"/>
                          <a:sym typeface="Comic Sans MS"/>
                        </a:rPr>
                        <a:t>Product</a:t>
                      </a:r>
                      <a:endParaRPr b="1" sz="1200">
                        <a:solidFill>
                          <a:srgbClr val="1155CC"/>
                        </a:solidFill>
                        <a:latin typeface="Comic Sans MS"/>
                        <a:ea typeface="Comic Sans MS"/>
                        <a:cs typeface="Comic Sans MS"/>
                        <a:sym typeface="Comic Sans MS"/>
                      </a:endParaRPr>
                    </a:p>
                  </a:txBody>
                  <a:tcPr marT="80150" marB="80150" marR="100800" marL="100800">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400"/>
                        <a:buFont typeface="Arial"/>
                        <a:buNone/>
                      </a:pPr>
                      <a:r>
                        <a:rPr lang="en-GB" sz="1200">
                          <a:solidFill>
                            <a:schemeClr val="dk1"/>
                          </a:solidFill>
                          <a:latin typeface="Comic Sans MS"/>
                          <a:ea typeface="Comic Sans MS"/>
                          <a:cs typeface="Comic Sans MS"/>
                          <a:sym typeface="Comic Sans MS"/>
                        </a:rPr>
                        <a:t>Smaller </a:t>
                      </a:r>
                      <a:r>
                        <a:rPr b="1" lang="en-GB" sz="1200">
                          <a:solidFill>
                            <a:schemeClr val="dk1"/>
                          </a:solidFill>
                          <a:latin typeface="Comic Sans MS"/>
                          <a:ea typeface="Comic Sans MS"/>
                          <a:cs typeface="Comic Sans MS"/>
                          <a:sym typeface="Comic Sans MS"/>
                        </a:rPr>
                        <a:t>poly</a:t>
                      </a:r>
                      <a:r>
                        <a:rPr lang="en-GB" sz="1200">
                          <a:solidFill>
                            <a:schemeClr val="dk1"/>
                          </a:solidFill>
                          <a:latin typeface="Comic Sans MS"/>
                          <a:ea typeface="Comic Sans MS"/>
                          <a:cs typeface="Comic Sans MS"/>
                          <a:sym typeface="Comic Sans MS"/>
                        </a:rPr>
                        <a:t>peptides</a:t>
                      </a:r>
                      <a:endParaRPr b="1" sz="1200">
                        <a:solidFill>
                          <a:schemeClr val="dk1"/>
                        </a:solidFill>
                        <a:latin typeface="Comic Sans MS"/>
                        <a:ea typeface="Comic Sans MS"/>
                        <a:cs typeface="Comic Sans MS"/>
                        <a:sym typeface="Comic Sans MS"/>
                      </a:endParaRPr>
                    </a:p>
                  </a:txBody>
                  <a:tcPr marT="80150" marB="80150" marR="100800" marL="100800">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400"/>
                        <a:buFont typeface="Arial"/>
                        <a:buNone/>
                      </a:pPr>
                      <a:r>
                        <a:rPr b="1" lang="en-GB" sz="1200">
                          <a:solidFill>
                            <a:schemeClr val="dk1"/>
                          </a:solidFill>
                          <a:latin typeface="Comic Sans MS"/>
                          <a:ea typeface="Comic Sans MS"/>
                          <a:cs typeface="Comic Sans MS"/>
                          <a:sym typeface="Comic Sans MS"/>
                        </a:rPr>
                        <a:t>Para</a:t>
                      </a:r>
                      <a:r>
                        <a:rPr lang="en-GB" sz="1200">
                          <a:solidFill>
                            <a:schemeClr val="dk1"/>
                          </a:solidFill>
                          <a:latin typeface="Comic Sans MS"/>
                          <a:ea typeface="Comic Sans MS"/>
                          <a:cs typeface="Comic Sans MS"/>
                          <a:sym typeface="Comic Sans MS"/>
                        </a:rPr>
                        <a:t>casein with the formation of milk clot</a:t>
                      </a:r>
                      <a:endParaRPr sz="1200">
                        <a:solidFill>
                          <a:schemeClr val="dk1"/>
                        </a:solidFill>
                        <a:latin typeface="Comic Sans MS"/>
                        <a:ea typeface="Comic Sans MS"/>
                        <a:cs typeface="Comic Sans MS"/>
                        <a:sym typeface="Comic Sans MS"/>
                      </a:endParaRPr>
                    </a:p>
                  </a:txBody>
                  <a:tcPr marT="80150" marB="80150" marR="100800" marL="100800">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19050">
                      <a:solidFill>
                        <a:srgbClr val="EFEFEF"/>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3"/>
          <p:cNvSpPr txBox="1"/>
          <p:nvPr/>
        </p:nvSpPr>
        <p:spPr>
          <a:xfrm>
            <a:off x="0" y="237475"/>
            <a:ext cx="7560000" cy="4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800">
                <a:solidFill>
                  <a:srgbClr val="1155CC"/>
                </a:solidFill>
                <a:latin typeface="Comic Sans MS"/>
                <a:ea typeface="Comic Sans MS"/>
                <a:cs typeface="Comic Sans MS"/>
                <a:sym typeface="Comic Sans MS"/>
              </a:rPr>
              <a:t>Structure &amp; Function of Hemoglobin</a:t>
            </a:r>
            <a:endParaRPr b="1" sz="1800">
              <a:solidFill>
                <a:srgbClr val="1155CC"/>
              </a:solidFill>
              <a:latin typeface="Comic Sans MS"/>
              <a:ea typeface="Comic Sans MS"/>
              <a:cs typeface="Comic Sans MS"/>
              <a:sym typeface="Comic Sans MS"/>
            </a:endParaRPr>
          </a:p>
          <a:p>
            <a:pPr indent="0" lvl="0" marL="0" rtl="0" algn="ctr">
              <a:spcBef>
                <a:spcPts val="0"/>
              </a:spcBef>
              <a:spcAft>
                <a:spcPts val="0"/>
              </a:spcAft>
              <a:buNone/>
            </a:pPr>
            <a:r>
              <a:t/>
            </a:r>
            <a:endParaRPr b="1" sz="1800">
              <a:solidFill>
                <a:srgbClr val="1155CC"/>
              </a:solidFill>
              <a:latin typeface="Comic Sans MS"/>
              <a:ea typeface="Comic Sans MS"/>
              <a:cs typeface="Comic Sans MS"/>
              <a:sym typeface="Comic Sans MS"/>
            </a:endParaRPr>
          </a:p>
        </p:txBody>
      </p:sp>
      <p:sp>
        <p:nvSpPr>
          <p:cNvPr id="106" name="Google Shape;106;p23"/>
          <p:cNvSpPr/>
          <p:nvPr/>
        </p:nvSpPr>
        <p:spPr>
          <a:xfrm>
            <a:off x="0" y="10226346"/>
            <a:ext cx="7560000" cy="462000"/>
          </a:xfrm>
          <a:prstGeom prst="rect">
            <a:avLst/>
          </a:prstGeom>
          <a:solidFill>
            <a:srgbClr val="EEEEEE"/>
          </a:solidFill>
          <a:ln>
            <a:noFill/>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107" name="Google Shape;107;p23"/>
          <p:cNvSpPr/>
          <p:nvPr/>
        </p:nvSpPr>
        <p:spPr>
          <a:xfrm>
            <a:off x="6235165" y="10228672"/>
            <a:ext cx="1324800" cy="462000"/>
          </a:xfrm>
          <a:prstGeom prst="rect">
            <a:avLst/>
          </a:prstGeom>
          <a:gradFill>
            <a:gsLst>
              <a:gs pos="0">
                <a:srgbClr val="C9DAF8"/>
              </a:gs>
              <a:gs pos="100000">
                <a:srgbClr val="1155CC"/>
              </a:gs>
            </a:gsLst>
            <a:path path="circle">
              <a:fillToRect l="100%" t="100%"/>
            </a:path>
            <a:tileRect b="-100%" r="-100%"/>
          </a:gradFill>
          <a:ln>
            <a:noFill/>
          </a:ln>
        </p:spPr>
        <p:txBody>
          <a:bodyPr anchorCtr="0" anchor="ctr" bIns="91525" lIns="91525" spcFirstLastPara="1" rIns="91525" wrap="square" tIns="91525">
            <a:noAutofit/>
          </a:bodyPr>
          <a:lstStyle/>
          <a:p>
            <a:pPr indent="0" lvl="0" marL="457200" rtl="0" algn="l">
              <a:spcBef>
                <a:spcPts val="0"/>
              </a:spcBef>
              <a:spcAft>
                <a:spcPts val="0"/>
              </a:spcAft>
              <a:buNone/>
            </a:pPr>
            <a:r>
              <a:rPr lang="en-GB" sz="2300">
                <a:solidFill>
                  <a:srgbClr val="FFFFFF"/>
                </a:solidFill>
                <a:latin typeface="Comfortaa"/>
                <a:ea typeface="Comfortaa"/>
                <a:cs typeface="Comfortaa"/>
                <a:sym typeface="Comfortaa"/>
              </a:rPr>
              <a:t>3</a:t>
            </a:r>
            <a:endParaRPr sz="2300">
              <a:solidFill>
                <a:srgbClr val="FFFFFF"/>
              </a:solidFill>
              <a:latin typeface="Comfortaa"/>
              <a:ea typeface="Comfortaa"/>
              <a:cs typeface="Comfortaa"/>
              <a:sym typeface="Comfortaa"/>
            </a:endParaRPr>
          </a:p>
        </p:txBody>
      </p:sp>
      <p:sp>
        <p:nvSpPr>
          <p:cNvPr id="108" name="Google Shape;108;p23"/>
          <p:cNvSpPr txBox="1"/>
          <p:nvPr/>
        </p:nvSpPr>
        <p:spPr>
          <a:xfrm>
            <a:off x="0" y="699475"/>
            <a:ext cx="7560000" cy="9475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1155CC"/>
              </a:buClr>
              <a:buSzPts val="1000"/>
              <a:buFont typeface="Comic Sans MS"/>
              <a:buChar char="●"/>
            </a:pPr>
            <a:r>
              <a:rPr lang="en-GB" sz="1000">
                <a:solidFill>
                  <a:srgbClr val="1155CC"/>
                </a:solidFill>
                <a:latin typeface="Comic Sans MS"/>
                <a:ea typeface="Comic Sans MS"/>
                <a:cs typeface="Comic Sans MS"/>
                <a:sym typeface="Comic Sans MS"/>
              </a:rPr>
              <a:t>What does the heme group consist of.</a:t>
            </a:r>
            <a:endParaRPr sz="10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000">
                <a:latin typeface="Comic Sans MS"/>
                <a:ea typeface="Comic Sans MS"/>
                <a:cs typeface="Comic Sans MS"/>
                <a:sym typeface="Comic Sans MS"/>
              </a:rPr>
              <a:t>A complex of protoporphyrin IX + ferrous (Fe2+)</a:t>
            </a:r>
            <a:endParaRPr sz="1000">
              <a:latin typeface="Comic Sans MS"/>
              <a:ea typeface="Comic Sans MS"/>
              <a:cs typeface="Comic Sans MS"/>
              <a:sym typeface="Comic Sans MS"/>
            </a:endParaRPr>
          </a:p>
          <a:p>
            <a:pPr indent="0" lvl="0" marL="457200" rtl="0" algn="l">
              <a:spcBef>
                <a:spcPts val="0"/>
              </a:spcBef>
              <a:spcAft>
                <a:spcPts val="0"/>
              </a:spcAft>
              <a:buNone/>
            </a:pPr>
            <a:r>
              <a:rPr lang="en-GB" sz="1000">
                <a:latin typeface="Comic Sans MS"/>
                <a:ea typeface="Comic Sans MS"/>
                <a:cs typeface="Comic Sans MS"/>
                <a:sym typeface="Comic Sans MS"/>
              </a:rPr>
              <a:t>1- Fe2+ presents in the center of the heme.</a:t>
            </a:r>
            <a:endParaRPr sz="1000">
              <a:latin typeface="Comic Sans MS"/>
              <a:ea typeface="Comic Sans MS"/>
              <a:cs typeface="Comic Sans MS"/>
              <a:sym typeface="Comic Sans MS"/>
            </a:endParaRPr>
          </a:p>
          <a:p>
            <a:pPr indent="0" lvl="0" marL="457200" rtl="0" algn="l">
              <a:spcBef>
                <a:spcPts val="0"/>
              </a:spcBef>
              <a:spcAft>
                <a:spcPts val="0"/>
              </a:spcAft>
              <a:buNone/>
            </a:pPr>
            <a:r>
              <a:rPr lang="en-GB" sz="1000">
                <a:latin typeface="Comic Sans MS"/>
                <a:ea typeface="Comic Sans MS"/>
                <a:cs typeface="Comic Sans MS"/>
                <a:sym typeface="Comic Sans MS"/>
              </a:rPr>
              <a:t>2- Fe2+ binds to four nitrogen atoms of the porphyrin ring.</a:t>
            </a:r>
            <a:endParaRPr sz="1000">
              <a:latin typeface="Comic Sans MS"/>
              <a:ea typeface="Comic Sans MS"/>
              <a:cs typeface="Comic Sans MS"/>
              <a:sym typeface="Comic Sans MS"/>
            </a:endParaRPr>
          </a:p>
          <a:p>
            <a:pPr indent="0" lvl="0" marL="457200" rtl="0" algn="l">
              <a:spcBef>
                <a:spcPts val="0"/>
              </a:spcBef>
              <a:spcAft>
                <a:spcPts val="0"/>
              </a:spcAft>
              <a:buNone/>
            </a:pPr>
            <a:r>
              <a:rPr lang="en-GB" sz="1000">
                <a:latin typeface="Comic Sans MS"/>
                <a:ea typeface="Comic Sans MS"/>
                <a:cs typeface="Comic Sans MS"/>
                <a:sym typeface="Comic Sans MS"/>
              </a:rPr>
              <a:t>Forms two additional bonds with: Oxygen And Histidine residue of globin chain</a:t>
            </a:r>
            <a:endParaRPr sz="1000">
              <a:latin typeface="Comic Sans MS"/>
              <a:ea typeface="Comic Sans MS"/>
              <a:cs typeface="Comic Sans MS"/>
              <a:sym typeface="Comic Sans MS"/>
            </a:endParaRPr>
          </a:p>
          <a:p>
            <a:pPr indent="0" lvl="0" marL="457200" rtl="0" algn="l">
              <a:spcBef>
                <a:spcPts val="0"/>
              </a:spcBef>
              <a:spcAft>
                <a:spcPts val="0"/>
              </a:spcAft>
              <a:buNone/>
            </a:pPr>
            <a:r>
              <a:t/>
            </a:r>
            <a:endParaRPr sz="1000">
              <a:latin typeface="Comic Sans MS"/>
              <a:ea typeface="Comic Sans MS"/>
              <a:cs typeface="Comic Sans MS"/>
              <a:sym typeface="Comic Sans MS"/>
            </a:endParaRPr>
          </a:p>
          <a:p>
            <a:pPr indent="-292100" lvl="0" marL="457200" rtl="0" algn="l">
              <a:spcBef>
                <a:spcPts val="0"/>
              </a:spcBef>
              <a:spcAft>
                <a:spcPts val="0"/>
              </a:spcAft>
              <a:buClr>
                <a:srgbClr val="1155CC"/>
              </a:buClr>
              <a:buSzPts val="1000"/>
              <a:buFont typeface="Comic Sans MS"/>
              <a:buChar char="●"/>
            </a:pPr>
            <a:r>
              <a:rPr lang="en-GB" sz="1000">
                <a:solidFill>
                  <a:srgbClr val="1155CC"/>
                </a:solidFill>
                <a:latin typeface="Comic Sans MS"/>
                <a:ea typeface="Comic Sans MS"/>
                <a:cs typeface="Comic Sans MS"/>
                <a:sym typeface="Comic Sans MS"/>
              </a:rPr>
              <a:t>What is the four normal types of Hb and what is the chain composition of it.</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1-  HbA   &gt;   α</a:t>
            </a:r>
            <a:r>
              <a:rPr baseline="-25000" lang="en-GB" sz="1000">
                <a:solidFill>
                  <a:schemeClr val="dk1"/>
                </a:solidFill>
                <a:latin typeface="Comic Sans MS"/>
                <a:ea typeface="Comic Sans MS"/>
                <a:cs typeface="Comic Sans MS"/>
                <a:sym typeface="Comic Sans MS"/>
              </a:rPr>
              <a:t>2</a:t>
            </a:r>
            <a:r>
              <a:rPr lang="en-GB" sz="1000">
                <a:solidFill>
                  <a:schemeClr val="dk1"/>
                </a:solidFill>
                <a:latin typeface="Comic Sans MS"/>
                <a:ea typeface="Comic Sans MS"/>
                <a:cs typeface="Comic Sans MS"/>
                <a:sym typeface="Comic Sans MS"/>
              </a:rPr>
              <a:t>β</a:t>
            </a:r>
            <a:r>
              <a:rPr baseline="-25000" lang="en-GB" sz="1000">
                <a:solidFill>
                  <a:schemeClr val="dk1"/>
                </a:solidFill>
                <a:latin typeface="Comic Sans MS"/>
                <a:ea typeface="Comic Sans MS"/>
                <a:cs typeface="Comic Sans MS"/>
                <a:sym typeface="Comic Sans MS"/>
              </a:rPr>
              <a:t>2</a:t>
            </a:r>
            <a:endParaRPr baseline="-25000"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2- HbF    &gt;   α</a:t>
            </a:r>
            <a:r>
              <a:rPr baseline="-25000" lang="en-GB" sz="1000">
                <a:solidFill>
                  <a:schemeClr val="dk1"/>
                </a:solidFill>
                <a:latin typeface="Comic Sans MS"/>
                <a:ea typeface="Comic Sans MS"/>
                <a:cs typeface="Comic Sans MS"/>
                <a:sym typeface="Comic Sans MS"/>
              </a:rPr>
              <a:t>2</a:t>
            </a:r>
            <a:r>
              <a:rPr lang="en-GB" sz="1000">
                <a:solidFill>
                  <a:schemeClr val="dk1"/>
                </a:solidFill>
                <a:latin typeface="Comic Sans MS"/>
                <a:ea typeface="Comic Sans MS"/>
                <a:cs typeface="Comic Sans MS"/>
                <a:sym typeface="Comic Sans MS"/>
              </a:rPr>
              <a:t>γ</a:t>
            </a:r>
            <a:r>
              <a:rPr baseline="-25000" lang="en-GB" sz="1000">
                <a:solidFill>
                  <a:schemeClr val="dk1"/>
                </a:solidFill>
                <a:latin typeface="Comic Sans MS"/>
                <a:ea typeface="Comic Sans MS"/>
                <a:cs typeface="Comic Sans MS"/>
                <a:sym typeface="Comic Sans MS"/>
              </a:rPr>
              <a:t>2</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3- HbA</a:t>
            </a:r>
            <a:r>
              <a:rPr baseline="-25000" lang="en-GB" sz="1000">
                <a:solidFill>
                  <a:schemeClr val="dk1"/>
                </a:solidFill>
                <a:latin typeface="Comic Sans MS"/>
                <a:ea typeface="Comic Sans MS"/>
                <a:cs typeface="Comic Sans MS"/>
                <a:sym typeface="Comic Sans MS"/>
              </a:rPr>
              <a:t>2</a:t>
            </a:r>
            <a:r>
              <a:rPr lang="en-GB" sz="1000">
                <a:solidFill>
                  <a:schemeClr val="dk1"/>
                </a:solidFill>
                <a:latin typeface="Comic Sans MS"/>
                <a:ea typeface="Comic Sans MS"/>
                <a:cs typeface="Comic Sans MS"/>
                <a:sym typeface="Comic Sans MS"/>
              </a:rPr>
              <a:t>  &gt;   α</a:t>
            </a:r>
            <a:r>
              <a:rPr baseline="-25000" lang="en-GB" sz="1000">
                <a:solidFill>
                  <a:schemeClr val="dk1"/>
                </a:solidFill>
                <a:latin typeface="Comic Sans MS"/>
                <a:ea typeface="Comic Sans MS"/>
                <a:cs typeface="Comic Sans MS"/>
                <a:sym typeface="Comic Sans MS"/>
              </a:rPr>
              <a:t>2</a:t>
            </a:r>
            <a:r>
              <a:rPr lang="en-GB" sz="1000">
                <a:solidFill>
                  <a:schemeClr val="dk1"/>
                </a:solidFill>
                <a:latin typeface="Comic Sans MS"/>
                <a:ea typeface="Comic Sans MS"/>
                <a:cs typeface="Comic Sans MS"/>
                <a:sym typeface="Comic Sans MS"/>
              </a:rPr>
              <a:t>δ</a:t>
            </a:r>
            <a:r>
              <a:rPr baseline="-25000" lang="en-GB" sz="1000">
                <a:solidFill>
                  <a:schemeClr val="dk1"/>
                </a:solidFill>
                <a:latin typeface="Comic Sans MS"/>
                <a:ea typeface="Comic Sans MS"/>
                <a:cs typeface="Comic Sans MS"/>
                <a:sym typeface="Comic Sans MS"/>
              </a:rPr>
              <a:t>2</a:t>
            </a:r>
            <a:endParaRPr baseline="-25000"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4- HbA</a:t>
            </a:r>
            <a:r>
              <a:rPr baseline="-25000" lang="en-GB" sz="1000">
                <a:solidFill>
                  <a:schemeClr val="dk1"/>
                </a:solidFill>
                <a:latin typeface="Comic Sans MS"/>
                <a:ea typeface="Comic Sans MS"/>
                <a:cs typeface="Comic Sans MS"/>
                <a:sym typeface="Comic Sans MS"/>
              </a:rPr>
              <a:t>1c</a:t>
            </a:r>
            <a:r>
              <a:rPr lang="en-GB" sz="1000">
                <a:solidFill>
                  <a:schemeClr val="dk1"/>
                </a:solidFill>
                <a:latin typeface="Comic Sans MS"/>
                <a:ea typeface="Comic Sans MS"/>
                <a:cs typeface="Comic Sans MS"/>
                <a:sym typeface="Comic Sans MS"/>
              </a:rPr>
              <a:t>    &gt;   α</a:t>
            </a:r>
            <a:r>
              <a:rPr baseline="-25000" lang="en-GB" sz="1000">
                <a:solidFill>
                  <a:schemeClr val="dk1"/>
                </a:solidFill>
                <a:latin typeface="Comic Sans MS"/>
                <a:ea typeface="Comic Sans MS"/>
                <a:cs typeface="Comic Sans MS"/>
                <a:sym typeface="Comic Sans MS"/>
              </a:rPr>
              <a:t>2</a:t>
            </a:r>
            <a:r>
              <a:rPr lang="en-GB" sz="1000">
                <a:solidFill>
                  <a:schemeClr val="dk1"/>
                </a:solidFill>
                <a:latin typeface="Comic Sans MS"/>
                <a:ea typeface="Comic Sans MS"/>
                <a:cs typeface="Comic Sans MS"/>
                <a:sym typeface="Comic Sans MS"/>
              </a:rPr>
              <a:t>β</a:t>
            </a:r>
            <a:r>
              <a:rPr baseline="-25000" lang="en-GB" sz="1000">
                <a:solidFill>
                  <a:schemeClr val="dk1"/>
                </a:solidFill>
                <a:latin typeface="Comic Sans MS"/>
                <a:ea typeface="Comic Sans MS"/>
                <a:cs typeface="Comic Sans MS"/>
                <a:sym typeface="Comic Sans MS"/>
              </a:rPr>
              <a:t>2</a:t>
            </a:r>
            <a:r>
              <a:rPr lang="en-GB" sz="1000">
                <a:solidFill>
                  <a:schemeClr val="dk1"/>
                </a:solidFill>
                <a:latin typeface="Comic Sans MS"/>
                <a:ea typeface="Comic Sans MS"/>
                <a:cs typeface="Comic Sans MS"/>
                <a:sym typeface="Comic Sans MS"/>
              </a:rPr>
              <a:t>-glucose </a:t>
            </a:r>
            <a:endParaRPr sz="1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000">
              <a:latin typeface="Comic Sans MS"/>
              <a:ea typeface="Comic Sans MS"/>
              <a:cs typeface="Comic Sans MS"/>
              <a:sym typeface="Comic Sans MS"/>
            </a:endParaRPr>
          </a:p>
          <a:p>
            <a:pPr indent="-292100" lvl="0" marL="457200" rtl="0" algn="l">
              <a:spcBef>
                <a:spcPts val="0"/>
              </a:spcBef>
              <a:spcAft>
                <a:spcPts val="0"/>
              </a:spcAft>
              <a:buClr>
                <a:srgbClr val="1155CC"/>
              </a:buClr>
              <a:buSzPts val="1000"/>
              <a:buFont typeface="Comic Sans MS"/>
              <a:buChar char="●"/>
            </a:pPr>
            <a:r>
              <a:rPr lang="en-GB" sz="1000">
                <a:solidFill>
                  <a:srgbClr val="1155CC"/>
                </a:solidFill>
                <a:latin typeface="Comic Sans MS"/>
                <a:ea typeface="Comic Sans MS"/>
                <a:cs typeface="Comic Sans MS"/>
                <a:sym typeface="Comic Sans MS"/>
              </a:rPr>
              <a:t>What is the four normal types of Hb, and describe its abnormality.</a:t>
            </a:r>
            <a:endParaRPr sz="10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1- Carboxy Hb : CO replaces O</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2- Met Hb : Contains oxidized Fe3+</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3- Sulf Hb : irreversible forms due to high sulfur levels in blood</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1000">
              <a:solidFill>
                <a:schemeClr val="dk1"/>
              </a:solidFill>
              <a:latin typeface="Comic Sans MS"/>
              <a:ea typeface="Comic Sans MS"/>
              <a:cs typeface="Comic Sans MS"/>
              <a:sym typeface="Comic Sans MS"/>
            </a:endParaRPr>
          </a:p>
          <a:p>
            <a:pPr indent="-292100" lvl="0" marL="457200" rtl="0" algn="l">
              <a:spcBef>
                <a:spcPts val="0"/>
              </a:spcBef>
              <a:spcAft>
                <a:spcPts val="0"/>
              </a:spcAft>
              <a:buClr>
                <a:srgbClr val="1155CC"/>
              </a:buClr>
              <a:buSzPts val="1000"/>
              <a:buFont typeface="Comic Sans MS"/>
              <a:buChar char="●"/>
            </a:pPr>
            <a:r>
              <a:rPr lang="en-GB" sz="1000">
                <a:solidFill>
                  <a:srgbClr val="1155CC"/>
                </a:solidFill>
                <a:latin typeface="Comic Sans MS"/>
                <a:ea typeface="Comic Sans MS"/>
                <a:cs typeface="Comic Sans MS"/>
                <a:sym typeface="Comic Sans MS"/>
              </a:rPr>
              <a:t>How many oxygen atoms a Hb molecule can carry?</a:t>
            </a:r>
            <a:endParaRPr sz="10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8 atoms of oxygen = 4 molecules of oxygen</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If asked about a heme group capacity:</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2 atoms of oxygen = 1 molecule of oxygen</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1000">
              <a:solidFill>
                <a:schemeClr val="dk1"/>
              </a:solidFill>
              <a:latin typeface="Comic Sans MS"/>
              <a:ea typeface="Comic Sans MS"/>
              <a:cs typeface="Comic Sans MS"/>
              <a:sym typeface="Comic Sans MS"/>
            </a:endParaRPr>
          </a:p>
          <a:p>
            <a:pPr indent="-292100" lvl="0" marL="457200" rtl="0" algn="l">
              <a:spcBef>
                <a:spcPts val="0"/>
              </a:spcBef>
              <a:spcAft>
                <a:spcPts val="0"/>
              </a:spcAft>
              <a:buClr>
                <a:srgbClr val="1155CC"/>
              </a:buClr>
              <a:buSzPts val="1000"/>
              <a:buFont typeface="Comic Sans MS"/>
              <a:buChar char="●"/>
            </a:pPr>
            <a:r>
              <a:rPr lang="en-GB" sz="1000">
                <a:solidFill>
                  <a:srgbClr val="1155CC"/>
                </a:solidFill>
                <a:latin typeface="Comic Sans MS"/>
                <a:ea typeface="Comic Sans MS"/>
                <a:cs typeface="Comic Sans MS"/>
                <a:sym typeface="Comic Sans MS"/>
              </a:rPr>
              <a:t>What is the the strongest bond among the bonds present between the dimers and the subunits in hemoglobin?</a:t>
            </a:r>
            <a:endParaRPr sz="10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The Intradimer (between α and β subunits) is stronger than interdimer bond (between two dimers) = weak ionic and hydrogen bonds (non-covalent)</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1000">
              <a:solidFill>
                <a:schemeClr val="dk1"/>
              </a:solidFill>
              <a:latin typeface="Comic Sans MS"/>
              <a:ea typeface="Comic Sans MS"/>
              <a:cs typeface="Comic Sans MS"/>
              <a:sym typeface="Comic Sans MS"/>
            </a:endParaRPr>
          </a:p>
          <a:p>
            <a:pPr indent="-292100" lvl="0" marL="457200" rtl="0" algn="l">
              <a:spcBef>
                <a:spcPts val="0"/>
              </a:spcBef>
              <a:spcAft>
                <a:spcPts val="0"/>
              </a:spcAft>
              <a:buClr>
                <a:srgbClr val="1155CC"/>
              </a:buClr>
              <a:buSzPts val="1000"/>
              <a:buFont typeface="Comic Sans MS"/>
              <a:buChar char="●"/>
            </a:pPr>
            <a:r>
              <a:rPr lang="en-GB" sz="1000">
                <a:solidFill>
                  <a:srgbClr val="1155CC"/>
                </a:solidFill>
                <a:latin typeface="Comic Sans MS"/>
                <a:ea typeface="Comic Sans MS"/>
                <a:cs typeface="Comic Sans MS"/>
                <a:sym typeface="Comic Sans MS"/>
              </a:rPr>
              <a:t>What is the deference between T-form and R-form of Hb?</a:t>
            </a:r>
            <a:endParaRPr sz="10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0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0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0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0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0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0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0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000">
              <a:solidFill>
                <a:srgbClr val="1155CC"/>
              </a:solidFill>
              <a:latin typeface="Comic Sans MS"/>
              <a:ea typeface="Comic Sans MS"/>
              <a:cs typeface="Comic Sans MS"/>
              <a:sym typeface="Comic Sans MS"/>
            </a:endParaRPr>
          </a:p>
          <a:p>
            <a:pPr indent="-292100" lvl="0" marL="457200" rtl="0" algn="l">
              <a:spcBef>
                <a:spcPts val="0"/>
              </a:spcBef>
              <a:spcAft>
                <a:spcPts val="0"/>
              </a:spcAft>
              <a:buClr>
                <a:srgbClr val="1155CC"/>
              </a:buClr>
              <a:buSzPts val="1000"/>
              <a:buFont typeface="Comic Sans MS"/>
              <a:buChar char="●"/>
            </a:pPr>
            <a:r>
              <a:rPr lang="en-GB" sz="1000">
                <a:solidFill>
                  <a:srgbClr val="1155CC"/>
                </a:solidFill>
                <a:latin typeface="Comic Sans MS"/>
                <a:ea typeface="Comic Sans MS"/>
                <a:cs typeface="Comic Sans MS"/>
                <a:sym typeface="Comic Sans MS"/>
              </a:rPr>
              <a:t>What is the Factors affecting oxygen binding.</a:t>
            </a:r>
            <a:endParaRPr sz="10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1- pO</a:t>
            </a:r>
            <a:r>
              <a:rPr baseline="-25000" lang="en-GB" sz="1000">
                <a:solidFill>
                  <a:schemeClr val="dk1"/>
                </a:solidFill>
                <a:latin typeface="Comic Sans MS"/>
                <a:ea typeface="Comic Sans MS"/>
                <a:cs typeface="Comic Sans MS"/>
                <a:sym typeface="Comic Sans MS"/>
              </a:rPr>
              <a:t>2</a:t>
            </a:r>
            <a:r>
              <a:rPr lang="en-GB" sz="1000">
                <a:solidFill>
                  <a:schemeClr val="dk1"/>
                </a:solidFill>
                <a:latin typeface="Comic Sans MS"/>
                <a:ea typeface="Comic Sans MS"/>
                <a:cs typeface="Comic Sans MS"/>
                <a:sym typeface="Comic Sans MS"/>
              </a:rPr>
              <a:t> (partial oxygen pressure) </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2- pH of the environment</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3- pCO</a:t>
            </a:r>
            <a:r>
              <a:rPr baseline="-25000" lang="en-GB" sz="1000">
                <a:solidFill>
                  <a:schemeClr val="dk1"/>
                </a:solidFill>
                <a:latin typeface="Comic Sans MS"/>
                <a:ea typeface="Comic Sans MS"/>
                <a:cs typeface="Comic Sans MS"/>
                <a:sym typeface="Comic Sans MS"/>
              </a:rPr>
              <a:t>2</a:t>
            </a:r>
            <a:r>
              <a:rPr lang="en-GB" sz="1000">
                <a:solidFill>
                  <a:schemeClr val="dk1"/>
                </a:solidFill>
                <a:latin typeface="Comic Sans MS"/>
                <a:ea typeface="Comic Sans MS"/>
                <a:cs typeface="Comic Sans MS"/>
                <a:sym typeface="Comic Sans MS"/>
              </a:rPr>
              <a:t>(partial carbon dioxide pressure)</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4- Availability of 2,3-bisphosphoglycerate</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Clr>
                <a:schemeClr val="dk1"/>
              </a:buClr>
              <a:buSzPts val="1100"/>
              <a:buFont typeface="Arial"/>
              <a:buNone/>
            </a:pPr>
            <a:r>
              <a:t/>
            </a:r>
            <a:endParaRPr sz="1000">
              <a:solidFill>
                <a:schemeClr val="dk1"/>
              </a:solidFill>
              <a:latin typeface="Comic Sans MS"/>
              <a:ea typeface="Comic Sans MS"/>
              <a:cs typeface="Comic Sans MS"/>
              <a:sym typeface="Comic Sans MS"/>
            </a:endParaRPr>
          </a:p>
          <a:p>
            <a:pPr indent="-292100" lvl="0" marL="457200" rtl="0" algn="l">
              <a:spcBef>
                <a:spcPts val="0"/>
              </a:spcBef>
              <a:spcAft>
                <a:spcPts val="0"/>
              </a:spcAft>
              <a:buClr>
                <a:srgbClr val="1155CC"/>
              </a:buClr>
              <a:buSzPts val="1000"/>
              <a:buFont typeface="Comic Sans MS"/>
              <a:buChar char="●"/>
            </a:pPr>
            <a:r>
              <a:rPr lang="en-GB" sz="1000">
                <a:solidFill>
                  <a:srgbClr val="1155CC"/>
                </a:solidFill>
                <a:latin typeface="Comic Sans MS"/>
                <a:ea typeface="Comic Sans MS"/>
                <a:cs typeface="Comic Sans MS"/>
                <a:sym typeface="Comic Sans MS"/>
              </a:rPr>
              <a:t>What does the graph represent?</a:t>
            </a:r>
            <a:endParaRPr sz="10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Oxygen Dissociation Curve (ODC)</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1000">
              <a:solidFill>
                <a:schemeClr val="dk1"/>
              </a:solidFill>
              <a:latin typeface="Comic Sans MS"/>
              <a:ea typeface="Comic Sans MS"/>
              <a:cs typeface="Comic Sans MS"/>
              <a:sym typeface="Comic Sans MS"/>
            </a:endParaRPr>
          </a:p>
          <a:p>
            <a:pPr indent="-292100" lvl="0" marL="457200" rtl="0" algn="l">
              <a:spcBef>
                <a:spcPts val="0"/>
              </a:spcBef>
              <a:spcAft>
                <a:spcPts val="0"/>
              </a:spcAft>
              <a:buClr>
                <a:srgbClr val="1155CC"/>
              </a:buClr>
              <a:buSzPts val="1000"/>
              <a:buFont typeface="Comic Sans MS"/>
              <a:buChar char="●"/>
            </a:pPr>
            <a:r>
              <a:rPr lang="en-GB" sz="1000">
                <a:solidFill>
                  <a:srgbClr val="1155CC"/>
                </a:solidFill>
                <a:latin typeface="Comic Sans MS"/>
                <a:ea typeface="Comic Sans MS"/>
                <a:cs typeface="Comic Sans MS"/>
                <a:sym typeface="Comic Sans MS"/>
              </a:rPr>
              <a:t>What does the X axis represent?</a:t>
            </a:r>
            <a:endParaRPr sz="10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The partial pressure of oxygen (pO</a:t>
            </a:r>
            <a:r>
              <a:rPr baseline="-25000" lang="en-GB" sz="1000">
                <a:solidFill>
                  <a:schemeClr val="dk1"/>
                </a:solidFill>
                <a:latin typeface="Comic Sans MS"/>
                <a:ea typeface="Comic Sans MS"/>
                <a:cs typeface="Comic Sans MS"/>
                <a:sym typeface="Comic Sans MS"/>
              </a:rPr>
              <a:t>2</a:t>
            </a:r>
            <a:r>
              <a:rPr lang="en-GB" sz="1000">
                <a:solidFill>
                  <a:schemeClr val="dk1"/>
                </a:solidFill>
                <a:latin typeface="Comic Sans MS"/>
                <a:ea typeface="Comic Sans MS"/>
                <a:cs typeface="Comic Sans MS"/>
                <a:sym typeface="Comic Sans MS"/>
              </a:rPr>
              <a:t>)</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1000">
              <a:solidFill>
                <a:schemeClr val="dk1"/>
              </a:solidFill>
              <a:latin typeface="Comic Sans MS"/>
              <a:ea typeface="Comic Sans MS"/>
              <a:cs typeface="Comic Sans MS"/>
              <a:sym typeface="Comic Sans MS"/>
            </a:endParaRPr>
          </a:p>
          <a:p>
            <a:pPr indent="-292100" lvl="0" marL="457200" rtl="0" algn="l">
              <a:spcBef>
                <a:spcPts val="0"/>
              </a:spcBef>
              <a:spcAft>
                <a:spcPts val="0"/>
              </a:spcAft>
              <a:buClr>
                <a:srgbClr val="1155CC"/>
              </a:buClr>
              <a:buSzPts val="1000"/>
              <a:buFont typeface="Comic Sans MS"/>
              <a:buChar char="●"/>
            </a:pPr>
            <a:r>
              <a:rPr lang="en-GB" sz="1000">
                <a:solidFill>
                  <a:srgbClr val="1155CC"/>
                </a:solidFill>
                <a:latin typeface="Comic Sans MS"/>
                <a:ea typeface="Comic Sans MS"/>
                <a:cs typeface="Comic Sans MS"/>
                <a:sym typeface="Comic Sans MS"/>
              </a:rPr>
              <a:t>What does the Y axis represent?</a:t>
            </a:r>
            <a:endParaRPr sz="10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 of saturation with O</a:t>
            </a:r>
            <a:r>
              <a:rPr baseline="-25000" lang="en-GB" sz="1000">
                <a:solidFill>
                  <a:schemeClr val="dk1"/>
                </a:solidFill>
                <a:latin typeface="Comic Sans MS"/>
                <a:ea typeface="Comic Sans MS"/>
                <a:cs typeface="Comic Sans MS"/>
                <a:sym typeface="Comic Sans MS"/>
              </a:rPr>
              <a:t>2</a:t>
            </a:r>
            <a:endParaRPr baseline="-25000"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baseline="-25000" sz="1000">
              <a:solidFill>
                <a:schemeClr val="dk1"/>
              </a:solidFill>
              <a:latin typeface="Comic Sans MS"/>
              <a:ea typeface="Comic Sans MS"/>
              <a:cs typeface="Comic Sans MS"/>
              <a:sym typeface="Comic Sans MS"/>
            </a:endParaRPr>
          </a:p>
          <a:p>
            <a:pPr indent="-292100" lvl="0" marL="457200" rtl="0" algn="l">
              <a:spcBef>
                <a:spcPts val="0"/>
              </a:spcBef>
              <a:spcAft>
                <a:spcPts val="0"/>
              </a:spcAft>
              <a:buClr>
                <a:srgbClr val="1155CC"/>
              </a:buClr>
              <a:buSzPts val="1000"/>
              <a:buFont typeface="Comic Sans MS"/>
              <a:buChar char="●"/>
            </a:pPr>
            <a:r>
              <a:rPr lang="en-GB" sz="1000">
                <a:solidFill>
                  <a:srgbClr val="1155CC"/>
                </a:solidFill>
                <a:latin typeface="Comic Sans MS"/>
                <a:ea typeface="Comic Sans MS"/>
                <a:cs typeface="Comic Sans MS"/>
                <a:sym typeface="Comic Sans MS"/>
              </a:rPr>
              <a:t>Why does the curve look sigmoidal?</a:t>
            </a:r>
            <a:endParaRPr sz="10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It indicates cooperation of subunits in O</a:t>
            </a:r>
            <a:r>
              <a:rPr baseline="-25000" lang="en-GB" sz="1000">
                <a:solidFill>
                  <a:schemeClr val="dk1"/>
                </a:solidFill>
                <a:latin typeface="Comic Sans MS"/>
                <a:ea typeface="Comic Sans MS"/>
                <a:cs typeface="Comic Sans MS"/>
                <a:sym typeface="Comic Sans MS"/>
              </a:rPr>
              <a:t>2</a:t>
            </a:r>
            <a:r>
              <a:rPr lang="en-GB" sz="1000">
                <a:solidFill>
                  <a:schemeClr val="dk1"/>
                </a:solidFill>
                <a:latin typeface="Comic Sans MS"/>
                <a:ea typeface="Comic Sans MS"/>
                <a:cs typeface="Comic Sans MS"/>
                <a:sym typeface="Comic Sans MS"/>
              </a:rPr>
              <a:t> which in turn increases O</a:t>
            </a:r>
            <a:r>
              <a:rPr baseline="-25000" lang="en-GB" sz="1000">
                <a:solidFill>
                  <a:schemeClr val="dk1"/>
                </a:solidFill>
                <a:latin typeface="Comic Sans MS"/>
                <a:ea typeface="Comic Sans MS"/>
                <a:cs typeface="Comic Sans MS"/>
                <a:sym typeface="Comic Sans MS"/>
              </a:rPr>
              <a:t>2</a:t>
            </a:r>
            <a:r>
              <a:rPr lang="en-GB" sz="1000">
                <a:solidFill>
                  <a:schemeClr val="dk1"/>
                </a:solidFill>
                <a:latin typeface="Comic Sans MS"/>
                <a:ea typeface="Comic Sans MS"/>
                <a:cs typeface="Comic Sans MS"/>
                <a:sym typeface="Comic Sans MS"/>
              </a:rPr>
              <a:t> affinity </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of others (Heme-heme interaction)</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1000">
              <a:solidFill>
                <a:schemeClr val="dk1"/>
              </a:solidFill>
              <a:latin typeface="Comic Sans MS"/>
              <a:ea typeface="Comic Sans MS"/>
              <a:cs typeface="Comic Sans MS"/>
              <a:sym typeface="Comic Sans MS"/>
            </a:endParaRPr>
          </a:p>
          <a:p>
            <a:pPr indent="-292100" lvl="0" marL="457200" rtl="0" algn="l">
              <a:spcBef>
                <a:spcPts val="0"/>
              </a:spcBef>
              <a:spcAft>
                <a:spcPts val="0"/>
              </a:spcAft>
              <a:buClr>
                <a:srgbClr val="1155CC"/>
              </a:buClr>
              <a:buSzPts val="1000"/>
              <a:buFont typeface="Comic Sans MS"/>
              <a:buChar char="●"/>
            </a:pPr>
            <a:r>
              <a:rPr lang="en-GB" sz="1000">
                <a:solidFill>
                  <a:srgbClr val="1155CC"/>
                </a:solidFill>
                <a:latin typeface="Comic Sans MS"/>
                <a:ea typeface="Comic Sans MS"/>
                <a:cs typeface="Comic Sans MS"/>
                <a:sym typeface="Comic Sans MS"/>
              </a:rPr>
              <a:t>Define P</a:t>
            </a:r>
            <a:r>
              <a:rPr baseline="-25000" lang="en-GB" sz="1000">
                <a:solidFill>
                  <a:srgbClr val="1155CC"/>
                </a:solidFill>
                <a:latin typeface="Comic Sans MS"/>
                <a:ea typeface="Comic Sans MS"/>
                <a:cs typeface="Comic Sans MS"/>
                <a:sym typeface="Comic Sans MS"/>
              </a:rPr>
              <a:t>50</a:t>
            </a:r>
            <a:endParaRPr sz="1000">
              <a:solidFill>
                <a:srgbClr val="1155CC"/>
              </a:solidFill>
              <a:latin typeface="Comic Sans MS"/>
              <a:ea typeface="Comic Sans MS"/>
              <a:cs typeface="Comic Sans MS"/>
              <a:sym typeface="Comic Sans MS"/>
            </a:endParaRPr>
          </a:p>
          <a:p>
            <a:pPr indent="0" lvl="0" marL="457200" rtl="0" algn="l">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the pressure at which Hb is 50% saturated with O</a:t>
            </a:r>
            <a:r>
              <a:rPr baseline="-25000" lang="en-GB" sz="1000">
                <a:solidFill>
                  <a:schemeClr val="dk1"/>
                </a:solidFill>
                <a:latin typeface="Comic Sans MS"/>
                <a:ea typeface="Comic Sans MS"/>
                <a:cs typeface="Comic Sans MS"/>
                <a:sym typeface="Comic Sans MS"/>
              </a:rPr>
              <a:t>2</a:t>
            </a:r>
            <a:endParaRPr sz="1000">
              <a:solidFill>
                <a:schemeClr val="dk1"/>
              </a:solidFill>
              <a:latin typeface="Comic Sans MS"/>
              <a:ea typeface="Comic Sans MS"/>
              <a:cs typeface="Comic Sans MS"/>
              <a:sym typeface="Comic Sans MS"/>
            </a:endParaRPr>
          </a:p>
        </p:txBody>
      </p:sp>
      <p:sp>
        <p:nvSpPr>
          <p:cNvPr id="109" name="Google Shape;109;p23"/>
          <p:cNvSpPr/>
          <p:nvPr/>
        </p:nvSpPr>
        <p:spPr>
          <a:xfrm>
            <a:off x="3072789" y="4933525"/>
            <a:ext cx="731700" cy="681000"/>
          </a:xfrm>
          <a:prstGeom prst="ellipse">
            <a:avLst/>
          </a:prstGeom>
          <a:solidFill>
            <a:srgbClr val="3C78D8"/>
          </a:solidFill>
          <a:ln cap="flat" cmpd="sng" w="19050">
            <a:solidFill>
              <a:srgbClr val="FFFFFF"/>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300">
                <a:solidFill>
                  <a:srgbClr val="FFFFFF"/>
                </a:solidFill>
                <a:latin typeface="Exo"/>
                <a:ea typeface="Exo"/>
                <a:cs typeface="Exo"/>
                <a:sym typeface="Exo"/>
              </a:rPr>
              <a:t>VS</a:t>
            </a:r>
            <a:endParaRPr b="1" sz="1300">
              <a:solidFill>
                <a:srgbClr val="FFFFFF"/>
              </a:solidFill>
              <a:latin typeface="Exo"/>
              <a:ea typeface="Exo"/>
              <a:cs typeface="Exo"/>
              <a:sym typeface="Exo"/>
            </a:endParaRPr>
          </a:p>
        </p:txBody>
      </p:sp>
      <p:cxnSp>
        <p:nvCxnSpPr>
          <p:cNvPr id="110" name="Google Shape;110;p23"/>
          <p:cNvCxnSpPr>
            <a:stCxn id="109" idx="6"/>
          </p:cNvCxnSpPr>
          <p:nvPr/>
        </p:nvCxnSpPr>
        <p:spPr>
          <a:xfrm>
            <a:off x="3804489" y="5274025"/>
            <a:ext cx="1482900" cy="0"/>
          </a:xfrm>
          <a:prstGeom prst="straightConnector1">
            <a:avLst/>
          </a:prstGeom>
          <a:noFill/>
          <a:ln cap="flat" cmpd="sng" w="19050">
            <a:solidFill>
              <a:srgbClr val="B7B7B7"/>
            </a:solidFill>
            <a:prstDash val="solid"/>
            <a:round/>
            <a:headEnd len="med" w="med" type="none"/>
            <a:tailEnd len="med" w="med" type="oval"/>
          </a:ln>
        </p:spPr>
      </p:cxnSp>
      <p:cxnSp>
        <p:nvCxnSpPr>
          <p:cNvPr id="111" name="Google Shape;111;p23"/>
          <p:cNvCxnSpPr/>
          <p:nvPr/>
        </p:nvCxnSpPr>
        <p:spPr>
          <a:xfrm>
            <a:off x="1648670" y="5259430"/>
            <a:ext cx="1426500" cy="0"/>
          </a:xfrm>
          <a:prstGeom prst="straightConnector1">
            <a:avLst/>
          </a:prstGeom>
          <a:noFill/>
          <a:ln cap="flat" cmpd="sng" w="19050">
            <a:solidFill>
              <a:srgbClr val="B7B7B7"/>
            </a:solidFill>
            <a:prstDash val="solid"/>
            <a:round/>
            <a:headEnd len="med" w="med" type="oval"/>
            <a:tailEnd len="med" w="med" type="none"/>
          </a:ln>
        </p:spPr>
      </p:cxnSp>
      <p:sp>
        <p:nvSpPr>
          <p:cNvPr id="112" name="Google Shape;112;p23"/>
          <p:cNvSpPr txBox="1"/>
          <p:nvPr/>
        </p:nvSpPr>
        <p:spPr>
          <a:xfrm>
            <a:off x="3804838" y="5044423"/>
            <a:ext cx="1392000" cy="204600"/>
          </a:xfrm>
          <a:prstGeom prst="rect">
            <a:avLst/>
          </a:prstGeom>
          <a:noFill/>
          <a:ln>
            <a:noFill/>
          </a:ln>
        </p:spPr>
        <p:txBody>
          <a:bodyPr anchorCtr="0" anchor="t" bIns="36000" lIns="36000" spcFirstLastPara="1" rIns="36000" wrap="square" tIns="36000">
            <a:noAutofit/>
          </a:bodyPr>
          <a:lstStyle/>
          <a:p>
            <a:pPr indent="0" lvl="0" marL="0" marR="0" rtl="0" algn="ctr">
              <a:lnSpc>
                <a:spcPct val="100000"/>
              </a:lnSpc>
              <a:spcBef>
                <a:spcPts val="0"/>
              </a:spcBef>
              <a:spcAft>
                <a:spcPts val="0"/>
              </a:spcAft>
              <a:buNone/>
            </a:pPr>
            <a:r>
              <a:rPr b="1" lang="en-GB" sz="1200">
                <a:solidFill>
                  <a:srgbClr val="3C78D8"/>
                </a:solidFill>
                <a:latin typeface="Comfortaa"/>
                <a:ea typeface="Comfortaa"/>
                <a:cs typeface="Comfortaa"/>
                <a:sym typeface="Comfortaa"/>
              </a:rPr>
              <a:t>R-form of Hb</a:t>
            </a:r>
            <a:endParaRPr b="1" sz="1200">
              <a:solidFill>
                <a:srgbClr val="3C78D8"/>
              </a:solidFill>
              <a:latin typeface="Comfortaa"/>
              <a:ea typeface="Comfortaa"/>
              <a:cs typeface="Comfortaa"/>
              <a:sym typeface="Comfortaa"/>
            </a:endParaRPr>
          </a:p>
          <a:p>
            <a:pPr indent="0" lvl="0" marL="0" marR="0" rtl="0" algn="ctr">
              <a:lnSpc>
                <a:spcPct val="100000"/>
              </a:lnSpc>
              <a:spcBef>
                <a:spcPts val="0"/>
              </a:spcBef>
              <a:spcAft>
                <a:spcPts val="0"/>
              </a:spcAft>
              <a:buNone/>
            </a:pPr>
            <a:r>
              <a:t/>
            </a:r>
            <a:endParaRPr b="1" sz="1200">
              <a:solidFill>
                <a:srgbClr val="6D9EEB"/>
              </a:solidFill>
            </a:endParaRPr>
          </a:p>
        </p:txBody>
      </p:sp>
      <p:sp>
        <p:nvSpPr>
          <p:cNvPr id="113" name="Google Shape;113;p23"/>
          <p:cNvSpPr txBox="1"/>
          <p:nvPr/>
        </p:nvSpPr>
        <p:spPr>
          <a:xfrm>
            <a:off x="1675386" y="5017261"/>
            <a:ext cx="1471200" cy="147900"/>
          </a:xfrm>
          <a:prstGeom prst="rect">
            <a:avLst/>
          </a:prstGeom>
          <a:noFill/>
          <a:ln>
            <a:noFill/>
          </a:ln>
        </p:spPr>
        <p:txBody>
          <a:bodyPr anchorCtr="0" anchor="t" bIns="36000" lIns="36000" spcFirstLastPara="1" rIns="36000" wrap="square" tIns="36000">
            <a:noAutofit/>
          </a:bodyPr>
          <a:lstStyle/>
          <a:p>
            <a:pPr indent="0" lvl="0" marL="0" rtl="0" algn="ctr">
              <a:spcBef>
                <a:spcPts val="0"/>
              </a:spcBef>
              <a:spcAft>
                <a:spcPts val="0"/>
              </a:spcAft>
              <a:buNone/>
            </a:pPr>
            <a:r>
              <a:rPr b="1" lang="en-GB" sz="1300">
                <a:solidFill>
                  <a:srgbClr val="3C78D8"/>
                </a:solidFill>
                <a:latin typeface="Comfortaa"/>
                <a:ea typeface="Comfortaa"/>
                <a:cs typeface="Comfortaa"/>
                <a:sym typeface="Comfortaa"/>
              </a:rPr>
              <a:t>T-form of Hb</a:t>
            </a:r>
            <a:endParaRPr b="1" sz="1300">
              <a:solidFill>
                <a:srgbClr val="6D9EEB"/>
              </a:solidFill>
              <a:latin typeface="Comfortaa"/>
              <a:ea typeface="Comfortaa"/>
              <a:cs typeface="Comfortaa"/>
              <a:sym typeface="Comfortaa"/>
            </a:endParaRPr>
          </a:p>
        </p:txBody>
      </p:sp>
      <p:sp>
        <p:nvSpPr>
          <p:cNvPr id="114" name="Google Shape;114;p23"/>
          <p:cNvSpPr txBox="1"/>
          <p:nvPr/>
        </p:nvSpPr>
        <p:spPr>
          <a:xfrm>
            <a:off x="3804840" y="5298649"/>
            <a:ext cx="2109000" cy="762300"/>
          </a:xfrm>
          <a:prstGeom prst="rect">
            <a:avLst/>
          </a:prstGeom>
          <a:noFill/>
          <a:ln>
            <a:noFill/>
          </a:ln>
        </p:spPr>
        <p:txBody>
          <a:bodyPr anchorCtr="0" anchor="t" bIns="36000" lIns="36000" spcFirstLastPara="1" rIns="36000" wrap="square" tIns="36000">
            <a:noAutofit/>
          </a:bodyPr>
          <a:lstStyle/>
          <a:p>
            <a:pPr indent="0" lvl="0" marL="0" rtl="0" algn="l">
              <a:spcBef>
                <a:spcPts val="0"/>
              </a:spcBef>
              <a:spcAft>
                <a:spcPts val="0"/>
              </a:spcAft>
              <a:buNone/>
            </a:pPr>
            <a:r>
              <a:rPr lang="en-GB" sz="600">
                <a:solidFill>
                  <a:srgbClr val="000000"/>
                </a:solidFill>
                <a:latin typeface="Comic Sans MS"/>
                <a:ea typeface="Comic Sans MS"/>
                <a:cs typeface="Comic Sans MS"/>
                <a:sym typeface="Comic Sans MS"/>
              </a:rPr>
              <a:t>→ </a:t>
            </a:r>
            <a:r>
              <a:rPr lang="en-GB" sz="600">
                <a:latin typeface="Comic Sans MS"/>
                <a:ea typeface="Comic Sans MS"/>
                <a:cs typeface="Comic Sans MS"/>
                <a:sym typeface="Comic Sans MS"/>
              </a:rPr>
              <a:t>The oxygenated form of Hb </a:t>
            </a:r>
            <a:endParaRPr sz="600">
              <a:latin typeface="Comic Sans MS"/>
              <a:ea typeface="Comic Sans MS"/>
              <a:cs typeface="Comic Sans MS"/>
              <a:sym typeface="Comic Sans MS"/>
            </a:endParaRPr>
          </a:p>
          <a:p>
            <a:pPr indent="0" lvl="0" marL="0" rtl="0" algn="l">
              <a:spcBef>
                <a:spcPts val="0"/>
              </a:spcBef>
              <a:spcAft>
                <a:spcPts val="0"/>
              </a:spcAft>
              <a:buNone/>
            </a:pPr>
            <a:r>
              <a:t/>
            </a:r>
            <a:endParaRPr sz="600">
              <a:latin typeface="Comic Sans MS"/>
              <a:ea typeface="Comic Sans MS"/>
              <a:cs typeface="Comic Sans MS"/>
              <a:sym typeface="Comic Sans MS"/>
            </a:endParaRPr>
          </a:p>
          <a:p>
            <a:pPr indent="0" lvl="0" marL="0" rtl="0" algn="l">
              <a:spcBef>
                <a:spcPts val="0"/>
              </a:spcBef>
              <a:spcAft>
                <a:spcPts val="0"/>
              </a:spcAft>
              <a:buNone/>
            </a:pPr>
            <a:r>
              <a:rPr lang="en-GB" sz="600">
                <a:solidFill>
                  <a:srgbClr val="000000"/>
                </a:solidFill>
                <a:latin typeface="Comic Sans MS"/>
                <a:ea typeface="Comic Sans MS"/>
                <a:cs typeface="Comic Sans MS"/>
                <a:sym typeface="Comic Sans MS"/>
              </a:rPr>
              <a:t>→ </a:t>
            </a:r>
            <a:r>
              <a:rPr lang="en-GB" sz="600">
                <a:latin typeface="Comic Sans MS"/>
                <a:ea typeface="Comic Sans MS"/>
                <a:cs typeface="Comic Sans MS"/>
                <a:sym typeface="Comic Sans MS"/>
              </a:rPr>
              <a:t>Relaxed form  </a:t>
            </a:r>
            <a:endParaRPr sz="600">
              <a:latin typeface="Comic Sans MS"/>
              <a:ea typeface="Comic Sans MS"/>
              <a:cs typeface="Comic Sans MS"/>
              <a:sym typeface="Comic Sans MS"/>
            </a:endParaRPr>
          </a:p>
          <a:p>
            <a:pPr indent="0" lvl="0" marL="0" rtl="0" algn="l">
              <a:spcBef>
                <a:spcPts val="0"/>
              </a:spcBef>
              <a:spcAft>
                <a:spcPts val="0"/>
              </a:spcAft>
              <a:buNone/>
            </a:pPr>
            <a:r>
              <a:t/>
            </a:r>
            <a:endParaRPr sz="600">
              <a:latin typeface="Comic Sans MS"/>
              <a:ea typeface="Comic Sans MS"/>
              <a:cs typeface="Comic Sans MS"/>
              <a:sym typeface="Comic Sans MS"/>
            </a:endParaRPr>
          </a:p>
          <a:p>
            <a:pPr indent="0" lvl="0" marL="0" rtl="0" algn="l">
              <a:spcBef>
                <a:spcPts val="0"/>
              </a:spcBef>
              <a:spcAft>
                <a:spcPts val="0"/>
              </a:spcAft>
              <a:buNone/>
            </a:pPr>
            <a:r>
              <a:rPr lang="en-GB" sz="600">
                <a:solidFill>
                  <a:srgbClr val="000000"/>
                </a:solidFill>
                <a:latin typeface="Comic Sans MS"/>
                <a:ea typeface="Comic Sans MS"/>
                <a:cs typeface="Comic Sans MS"/>
                <a:sym typeface="Comic Sans MS"/>
              </a:rPr>
              <a:t>→ </a:t>
            </a:r>
            <a:r>
              <a:rPr lang="en-GB" sz="600">
                <a:latin typeface="Comic Sans MS"/>
                <a:ea typeface="Comic Sans MS"/>
                <a:cs typeface="Comic Sans MS"/>
                <a:sym typeface="Comic Sans MS"/>
              </a:rPr>
              <a:t>The dimers have more freedom of movement </a:t>
            </a:r>
            <a:endParaRPr sz="600">
              <a:latin typeface="Comic Sans MS"/>
              <a:ea typeface="Comic Sans MS"/>
              <a:cs typeface="Comic Sans MS"/>
              <a:sym typeface="Comic Sans MS"/>
            </a:endParaRPr>
          </a:p>
          <a:p>
            <a:pPr indent="0" lvl="0" marL="0" rtl="0" algn="l">
              <a:spcBef>
                <a:spcPts val="0"/>
              </a:spcBef>
              <a:spcAft>
                <a:spcPts val="0"/>
              </a:spcAft>
              <a:buNone/>
            </a:pPr>
            <a:r>
              <a:t/>
            </a:r>
            <a:endParaRPr sz="600">
              <a:latin typeface="Comic Sans MS"/>
              <a:ea typeface="Comic Sans MS"/>
              <a:cs typeface="Comic Sans MS"/>
              <a:sym typeface="Comic Sans MS"/>
            </a:endParaRPr>
          </a:p>
          <a:p>
            <a:pPr indent="0" lvl="0" marL="0" rtl="0" algn="l">
              <a:spcBef>
                <a:spcPts val="0"/>
              </a:spcBef>
              <a:spcAft>
                <a:spcPts val="0"/>
              </a:spcAft>
              <a:buNone/>
            </a:pPr>
            <a:r>
              <a:rPr lang="en-GB" sz="600">
                <a:solidFill>
                  <a:srgbClr val="000000"/>
                </a:solidFill>
                <a:latin typeface="Comic Sans MS"/>
                <a:ea typeface="Comic Sans MS"/>
                <a:cs typeface="Comic Sans MS"/>
                <a:sym typeface="Comic Sans MS"/>
              </a:rPr>
              <a:t>→ </a:t>
            </a:r>
            <a:r>
              <a:rPr lang="en-GB" sz="600">
                <a:latin typeface="Comic Sans MS"/>
                <a:ea typeface="Comic Sans MS"/>
                <a:cs typeface="Comic Sans MS"/>
                <a:sym typeface="Comic Sans MS"/>
              </a:rPr>
              <a:t>High-oxygen-affinity form</a:t>
            </a:r>
            <a:endParaRPr sz="600">
              <a:latin typeface="Comic Sans MS"/>
              <a:ea typeface="Comic Sans MS"/>
              <a:cs typeface="Comic Sans MS"/>
              <a:sym typeface="Comic Sans MS"/>
            </a:endParaRPr>
          </a:p>
        </p:txBody>
      </p:sp>
      <p:sp>
        <p:nvSpPr>
          <p:cNvPr id="115" name="Google Shape;115;p23"/>
          <p:cNvSpPr txBox="1"/>
          <p:nvPr/>
        </p:nvSpPr>
        <p:spPr>
          <a:xfrm>
            <a:off x="1704507" y="5259422"/>
            <a:ext cx="1757700" cy="834900"/>
          </a:xfrm>
          <a:prstGeom prst="rect">
            <a:avLst/>
          </a:prstGeom>
          <a:noFill/>
          <a:ln>
            <a:noFill/>
          </a:ln>
        </p:spPr>
        <p:txBody>
          <a:bodyPr anchorCtr="0" anchor="t" bIns="36000" lIns="36000" spcFirstLastPara="1" rIns="36000" wrap="square" tIns="36000">
            <a:noAutofit/>
          </a:bodyPr>
          <a:lstStyle/>
          <a:p>
            <a:pPr indent="0" lvl="0" marL="0" rtl="0" algn="l">
              <a:spcBef>
                <a:spcPts val="0"/>
              </a:spcBef>
              <a:spcAft>
                <a:spcPts val="0"/>
              </a:spcAft>
              <a:buNone/>
            </a:pPr>
            <a:r>
              <a:rPr lang="en-GB" sz="600">
                <a:solidFill>
                  <a:srgbClr val="000000"/>
                </a:solidFill>
                <a:latin typeface="Comic Sans MS"/>
                <a:ea typeface="Comic Sans MS"/>
                <a:cs typeface="Comic Sans MS"/>
                <a:sym typeface="Comic Sans MS"/>
              </a:rPr>
              <a:t>→ </a:t>
            </a:r>
            <a:r>
              <a:rPr lang="en-GB" sz="600">
                <a:latin typeface="Comic Sans MS"/>
                <a:ea typeface="Comic Sans MS"/>
                <a:cs typeface="Comic Sans MS"/>
                <a:sym typeface="Comic Sans MS"/>
              </a:rPr>
              <a:t>The deoxy form of Hb  </a:t>
            </a:r>
            <a:endParaRPr sz="600">
              <a:latin typeface="Comic Sans MS"/>
              <a:ea typeface="Comic Sans MS"/>
              <a:cs typeface="Comic Sans MS"/>
              <a:sym typeface="Comic Sans MS"/>
            </a:endParaRPr>
          </a:p>
          <a:p>
            <a:pPr indent="0" lvl="0" marL="0" rtl="0" algn="l">
              <a:spcBef>
                <a:spcPts val="0"/>
              </a:spcBef>
              <a:spcAft>
                <a:spcPts val="0"/>
              </a:spcAft>
              <a:buNone/>
            </a:pPr>
            <a:r>
              <a:t/>
            </a:r>
            <a:endParaRPr sz="6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GB" sz="600">
                <a:solidFill>
                  <a:srgbClr val="000000"/>
                </a:solidFill>
                <a:latin typeface="Comic Sans MS"/>
                <a:ea typeface="Comic Sans MS"/>
                <a:cs typeface="Comic Sans MS"/>
                <a:sym typeface="Comic Sans MS"/>
              </a:rPr>
              <a:t>→ </a:t>
            </a:r>
            <a:r>
              <a:rPr lang="en-GB" sz="600">
                <a:latin typeface="Comic Sans MS"/>
                <a:ea typeface="Comic Sans MS"/>
                <a:cs typeface="Comic Sans MS"/>
                <a:sym typeface="Comic Sans MS"/>
              </a:rPr>
              <a:t>Taut form  </a:t>
            </a:r>
            <a:endParaRPr sz="600">
              <a:latin typeface="Comic Sans MS"/>
              <a:ea typeface="Comic Sans MS"/>
              <a:cs typeface="Comic Sans MS"/>
              <a:sym typeface="Comic Sans MS"/>
            </a:endParaRPr>
          </a:p>
          <a:p>
            <a:pPr indent="0" lvl="0" marL="0" rtl="0" algn="l">
              <a:spcBef>
                <a:spcPts val="0"/>
              </a:spcBef>
              <a:spcAft>
                <a:spcPts val="0"/>
              </a:spcAft>
              <a:buNone/>
            </a:pPr>
            <a:r>
              <a:t/>
            </a:r>
            <a:endParaRPr sz="6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GB" sz="600">
                <a:solidFill>
                  <a:srgbClr val="000000"/>
                </a:solidFill>
                <a:latin typeface="Comic Sans MS"/>
                <a:ea typeface="Comic Sans MS"/>
                <a:cs typeface="Comic Sans MS"/>
                <a:sym typeface="Comic Sans MS"/>
              </a:rPr>
              <a:t>→ </a:t>
            </a:r>
            <a:r>
              <a:rPr lang="en-GB" sz="600">
                <a:latin typeface="Comic Sans MS"/>
                <a:ea typeface="Comic Sans MS"/>
                <a:cs typeface="Comic Sans MS"/>
                <a:sym typeface="Comic Sans MS"/>
              </a:rPr>
              <a:t>The movement of dimers is constrained  </a:t>
            </a:r>
            <a:endParaRPr sz="600">
              <a:latin typeface="Comic Sans MS"/>
              <a:ea typeface="Comic Sans MS"/>
              <a:cs typeface="Comic Sans MS"/>
              <a:sym typeface="Comic Sans MS"/>
            </a:endParaRPr>
          </a:p>
          <a:p>
            <a:pPr indent="0" lvl="0" marL="0" rtl="0" algn="l">
              <a:spcBef>
                <a:spcPts val="0"/>
              </a:spcBef>
              <a:spcAft>
                <a:spcPts val="0"/>
              </a:spcAft>
              <a:buNone/>
            </a:pPr>
            <a:r>
              <a:t/>
            </a:r>
            <a:endParaRPr sz="6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GB" sz="600">
                <a:solidFill>
                  <a:srgbClr val="000000"/>
                </a:solidFill>
                <a:latin typeface="Comic Sans MS"/>
                <a:ea typeface="Comic Sans MS"/>
                <a:cs typeface="Comic Sans MS"/>
                <a:sym typeface="Comic Sans MS"/>
              </a:rPr>
              <a:t>→ </a:t>
            </a:r>
            <a:r>
              <a:rPr lang="en-GB" sz="600">
                <a:latin typeface="Comic Sans MS"/>
                <a:ea typeface="Comic Sans MS"/>
                <a:cs typeface="Comic Sans MS"/>
                <a:sym typeface="Comic Sans MS"/>
              </a:rPr>
              <a:t>Low-oxygen-affinity form</a:t>
            </a:r>
            <a:endParaRPr sz="600">
              <a:latin typeface="Comic Sans MS"/>
              <a:ea typeface="Comic Sans MS"/>
              <a:cs typeface="Comic Sans MS"/>
              <a:sym typeface="Comic Sans MS"/>
            </a:endParaRPr>
          </a:p>
          <a:p>
            <a:pPr indent="0" lvl="0" marL="0" rtl="0" algn="l">
              <a:spcBef>
                <a:spcPts val="0"/>
              </a:spcBef>
              <a:spcAft>
                <a:spcPts val="0"/>
              </a:spcAft>
              <a:buNone/>
            </a:pPr>
            <a:r>
              <a:t/>
            </a:r>
            <a:endParaRPr sz="600">
              <a:latin typeface="Comic Sans MS"/>
              <a:ea typeface="Comic Sans MS"/>
              <a:cs typeface="Comic Sans MS"/>
              <a:sym typeface="Comic Sans MS"/>
            </a:endParaRPr>
          </a:p>
          <a:p>
            <a:pPr indent="0" lvl="0" marL="0" rtl="0" algn="l">
              <a:spcBef>
                <a:spcPts val="0"/>
              </a:spcBef>
              <a:spcAft>
                <a:spcPts val="0"/>
              </a:spcAft>
              <a:buNone/>
            </a:pPr>
            <a:r>
              <a:rPr lang="en-GB" sz="600">
                <a:solidFill>
                  <a:schemeClr val="dk1"/>
                </a:solidFill>
                <a:latin typeface="Comic Sans MS"/>
                <a:ea typeface="Comic Sans MS"/>
                <a:cs typeface="Comic Sans MS"/>
                <a:sym typeface="Comic Sans MS"/>
              </a:rPr>
              <a:t>→</a:t>
            </a:r>
            <a:r>
              <a:rPr lang="en-GB" sz="600">
                <a:latin typeface="Comic Sans MS"/>
                <a:ea typeface="Comic Sans MS"/>
                <a:cs typeface="Comic Sans MS"/>
                <a:sym typeface="Comic Sans MS"/>
              </a:rPr>
              <a:t> Contains 2,3-bisphosphoglycerate</a:t>
            </a:r>
            <a:endParaRPr sz="600">
              <a:latin typeface="Comic Sans MS"/>
              <a:ea typeface="Comic Sans MS"/>
              <a:cs typeface="Comic Sans MS"/>
              <a:sym typeface="Comic Sans MS"/>
            </a:endParaRPr>
          </a:p>
          <a:p>
            <a:pPr indent="0" lvl="0" marL="0" rtl="0" algn="l">
              <a:spcBef>
                <a:spcPts val="0"/>
              </a:spcBef>
              <a:spcAft>
                <a:spcPts val="0"/>
              </a:spcAft>
              <a:buNone/>
            </a:pPr>
            <a:r>
              <a:t/>
            </a:r>
            <a:endParaRPr sz="600">
              <a:latin typeface="Comic Sans MS"/>
              <a:ea typeface="Comic Sans MS"/>
              <a:cs typeface="Comic Sans MS"/>
              <a:sym typeface="Comic Sans MS"/>
            </a:endParaRPr>
          </a:p>
        </p:txBody>
      </p:sp>
      <p:pic>
        <p:nvPicPr>
          <p:cNvPr id="116" name="Google Shape;116;p23"/>
          <p:cNvPicPr preferRelativeResize="0"/>
          <p:nvPr/>
        </p:nvPicPr>
        <p:blipFill rotWithShape="1">
          <a:blip r:embed="rId3">
            <a:alphaModFix/>
          </a:blip>
          <a:srcRect b="11892" l="7577" r="41738" t="12407"/>
          <a:stretch/>
        </p:blipFill>
        <p:spPr>
          <a:xfrm>
            <a:off x="5368201" y="6839099"/>
            <a:ext cx="2109003" cy="23623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4"/>
          <p:cNvSpPr txBox="1"/>
          <p:nvPr/>
        </p:nvSpPr>
        <p:spPr>
          <a:xfrm>
            <a:off x="0" y="237475"/>
            <a:ext cx="7560000" cy="4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800">
                <a:solidFill>
                  <a:srgbClr val="1155CC"/>
                </a:solidFill>
                <a:latin typeface="Comic Sans MS"/>
                <a:ea typeface="Comic Sans MS"/>
                <a:cs typeface="Comic Sans MS"/>
                <a:sym typeface="Comic Sans MS"/>
              </a:rPr>
              <a:t>Structure &amp; Function of Hemoglobin cont.</a:t>
            </a:r>
            <a:endParaRPr b="1" sz="1800">
              <a:solidFill>
                <a:srgbClr val="1155CC"/>
              </a:solidFill>
              <a:latin typeface="Comic Sans MS"/>
              <a:ea typeface="Comic Sans MS"/>
              <a:cs typeface="Comic Sans MS"/>
              <a:sym typeface="Comic Sans MS"/>
            </a:endParaRPr>
          </a:p>
          <a:p>
            <a:pPr indent="0" lvl="0" marL="0" rtl="0" algn="ctr">
              <a:spcBef>
                <a:spcPts val="0"/>
              </a:spcBef>
              <a:spcAft>
                <a:spcPts val="0"/>
              </a:spcAft>
              <a:buNone/>
            </a:pPr>
            <a:r>
              <a:t/>
            </a:r>
            <a:endParaRPr b="1" sz="1800">
              <a:solidFill>
                <a:srgbClr val="1155CC"/>
              </a:solidFill>
              <a:latin typeface="Comic Sans MS"/>
              <a:ea typeface="Comic Sans MS"/>
              <a:cs typeface="Comic Sans MS"/>
              <a:sym typeface="Comic Sans MS"/>
            </a:endParaRPr>
          </a:p>
        </p:txBody>
      </p:sp>
      <p:sp>
        <p:nvSpPr>
          <p:cNvPr id="122" name="Google Shape;122;p24"/>
          <p:cNvSpPr txBox="1"/>
          <p:nvPr/>
        </p:nvSpPr>
        <p:spPr>
          <a:xfrm>
            <a:off x="146108" y="699463"/>
            <a:ext cx="7267800" cy="434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Define The bohr effect.</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It is the shift of the ODC “oxygen dissociation curve” to the right in response to an increase in pCO</a:t>
            </a:r>
            <a:r>
              <a:rPr baseline="-25000" lang="en-GB" sz="1000">
                <a:solidFill>
                  <a:schemeClr val="dk1"/>
                </a:solidFill>
                <a:latin typeface="Comic Sans MS"/>
                <a:ea typeface="Comic Sans MS"/>
                <a:cs typeface="Comic Sans MS"/>
                <a:sym typeface="Comic Sans MS"/>
              </a:rPr>
              <a:t>2</a:t>
            </a:r>
            <a:r>
              <a:rPr lang="en-GB" sz="1000">
                <a:solidFill>
                  <a:schemeClr val="dk1"/>
                </a:solidFill>
                <a:latin typeface="Comic Sans MS"/>
                <a:ea typeface="Comic Sans MS"/>
                <a:cs typeface="Comic Sans MS"/>
                <a:sym typeface="Comic Sans MS"/>
              </a:rPr>
              <a:t> or a decrease in pH.</a:t>
            </a:r>
            <a:endParaRPr sz="900">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3C78D8"/>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What does it describe?</a:t>
            </a:r>
            <a:endParaRPr sz="1200">
              <a:solidFill>
                <a:srgbClr val="1155CC"/>
              </a:solidFill>
              <a:latin typeface="Comic Sans MS"/>
              <a:ea typeface="Comic Sans MS"/>
              <a:cs typeface="Comic Sans MS"/>
              <a:sym typeface="Comic Sans MS"/>
            </a:endParaRPr>
          </a:p>
          <a:p>
            <a:pPr indent="-292100" lvl="0" marL="457200" rtl="0" algn="l">
              <a:spcBef>
                <a:spcPts val="0"/>
              </a:spcBef>
              <a:spcAft>
                <a:spcPts val="0"/>
              </a:spcAft>
              <a:buClr>
                <a:schemeClr val="dk1"/>
              </a:buClr>
              <a:buSzPts val="1000"/>
              <a:buFont typeface="Comic Sans MS"/>
              <a:buAutoNum type="arabicPeriod"/>
            </a:pPr>
            <a:r>
              <a:rPr lang="en-GB" sz="1000">
                <a:solidFill>
                  <a:schemeClr val="dk1"/>
                </a:solidFill>
                <a:latin typeface="Comic Sans MS"/>
                <a:ea typeface="Comic Sans MS"/>
                <a:cs typeface="Comic Sans MS"/>
                <a:sym typeface="Comic Sans MS"/>
              </a:rPr>
              <a:t>Oxygenation of Hb in the lungs. 2. Deoxygenation in tissues.</a:t>
            </a:r>
            <a:endParaRPr sz="1200">
              <a:solidFill>
                <a:srgbClr val="3C78D8"/>
              </a:solidFill>
              <a:latin typeface="Comic Sans MS"/>
              <a:ea typeface="Comic Sans MS"/>
              <a:cs typeface="Comic Sans MS"/>
              <a:sym typeface="Comic Sans MS"/>
            </a:endParaRPr>
          </a:p>
          <a:p>
            <a:pPr indent="0" lvl="0" marL="0" rtl="0" algn="l">
              <a:spcBef>
                <a:spcPts val="0"/>
              </a:spcBef>
              <a:spcAft>
                <a:spcPts val="0"/>
              </a:spcAft>
              <a:buNone/>
            </a:pPr>
            <a:r>
              <a:t/>
            </a:r>
            <a:endParaRPr sz="800">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The Bohr effect removes ……………….. from bloodstream and Produces …………………...</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insoluble CO</a:t>
            </a:r>
            <a:r>
              <a:rPr baseline="-25000" lang="en-GB" sz="1000">
                <a:solidFill>
                  <a:schemeClr val="dk1"/>
                </a:solidFill>
                <a:latin typeface="Comic Sans MS"/>
                <a:ea typeface="Comic Sans MS"/>
                <a:cs typeface="Comic Sans MS"/>
                <a:sym typeface="Comic Sans MS"/>
              </a:rPr>
              <a:t>2</a:t>
            </a:r>
            <a:r>
              <a:rPr lang="en-GB" sz="1000">
                <a:solidFill>
                  <a:schemeClr val="dk1"/>
                </a:solidFill>
                <a:latin typeface="Comic Sans MS"/>
                <a:ea typeface="Comic Sans MS"/>
                <a:cs typeface="Comic Sans MS"/>
                <a:sym typeface="Comic Sans MS"/>
              </a:rPr>
              <a:t> - soluble bicarbonate.</a:t>
            </a:r>
            <a:endParaRPr sz="9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Why do Tissues have lower pH (acidic) than lungs?</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Due to proton generation.</a:t>
            </a:r>
            <a:r>
              <a:rPr lang="en-GB" sz="900">
                <a:latin typeface="Comic Sans MS"/>
                <a:ea typeface="Comic Sans MS"/>
                <a:cs typeface="Comic Sans MS"/>
                <a:sym typeface="Comic Sans MS"/>
              </a:rPr>
              <a:t>  </a:t>
            </a:r>
            <a:endParaRPr sz="900">
              <a:latin typeface="Comic Sans MS"/>
              <a:ea typeface="Comic Sans MS"/>
              <a:cs typeface="Comic Sans MS"/>
              <a:sym typeface="Comic Sans MS"/>
            </a:endParaRPr>
          </a:p>
          <a:p>
            <a:pPr indent="0" lvl="0" marL="0" rtl="0" algn="l">
              <a:spcBef>
                <a:spcPts val="0"/>
              </a:spcBef>
              <a:spcAft>
                <a:spcPts val="0"/>
              </a:spcAft>
              <a:buNone/>
            </a:pPr>
            <a:r>
              <a:t/>
            </a:r>
            <a:endParaRPr sz="800">
              <a:latin typeface="Comic Sans MS"/>
              <a:ea typeface="Comic Sans MS"/>
              <a:cs typeface="Comic Sans MS"/>
              <a:sym typeface="Comic Sans MS"/>
            </a:endParaRPr>
          </a:p>
          <a:p>
            <a:pPr indent="-317500" lvl="0" marL="457200" rtl="0" algn="l">
              <a:lnSpc>
                <a:spcPct val="115000"/>
              </a:lnSpc>
              <a:spcBef>
                <a:spcPts val="0"/>
              </a:spcBef>
              <a:spcAft>
                <a:spcPts val="0"/>
              </a:spcAft>
              <a:buClr>
                <a:srgbClr val="1155CC"/>
              </a:buClr>
              <a:buSzPts val="1400"/>
              <a:buFont typeface="Comic Sans MS"/>
              <a:buChar char="●"/>
            </a:pPr>
            <a:r>
              <a:rPr lang="en-GB" sz="1200">
                <a:solidFill>
                  <a:srgbClr val="1155CC"/>
                </a:solidFill>
                <a:latin typeface="Comic Sans MS"/>
                <a:ea typeface="Comic Sans MS"/>
                <a:cs typeface="Comic Sans MS"/>
                <a:sym typeface="Comic Sans MS"/>
              </a:rPr>
              <a:t>Describe the relation between high altitude and (BPG + O</a:t>
            </a:r>
            <a:r>
              <a:rPr baseline="-25000" lang="en-GB" sz="1200">
                <a:solidFill>
                  <a:srgbClr val="1155CC"/>
                </a:solidFill>
                <a:latin typeface="Comic Sans MS"/>
                <a:ea typeface="Comic Sans MS"/>
                <a:cs typeface="Comic Sans MS"/>
                <a:sym typeface="Comic Sans MS"/>
              </a:rPr>
              <a:t>2</a:t>
            </a:r>
            <a:r>
              <a:rPr lang="en-GB" sz="1200">
                <a:solidFill>
                  <a:srgbClr val="1155CC"/>
                </a:solidFill>
                <a:latin typeface="Comic Sans MS"/>
                <a:ea typeface="Comic Sans MS"/>
                <a:cs typeface="Comic Sans MS"/>
                <a:sym typeface="Comic Sans MS"/>
              </a:rPr>
              <a:t> affinity)</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900">
              <a:latin typeface="Comic Sans MS"/>
              <a:ea typeface="Comic Sans MS"/>
              <a:cs typeface="Comic Sans MS"/>
              <a:sym typeface="Comic Sans MS"/>
            </a:endParaRPr>
          </a:p>
          <a:p>
            <a:pPr indent="0" lvl="0" marL="0" rtl="0" algn="l">
              <a:spcBef>
                <a:spcPts val="0"/>
              </a:spcBef>
              <a:spcAft>
                <a:spcPts val="0"/>
              </a:spcAft>
              <a:buNone/>
            </a:pPr>
            <a:r>
              <a:t/>
            </a:r>
            <a:endParaRPr sz="900">
              <a:latin typeface="Comic Sans MS"/>
              <a:ea typeface="Comic Sans MS"/>
              <a:cs typeface="Comic Sans MS"/>
              <a:sym typeface="Comic Sans MS"/>
            </a:endParaRPr>
          </a:p>
          <a:p>
            <a:pPr indent="0" lvl="0" marL="0" rtl="0" algn="l">
              <a:spcBef>
                <a:spcPts val="0"/>
              </a:spcBef>
              <a:spcAft>
                <a:spcPts val="0"/>
              </a:spcAft>
              <a:buNone/>
            </a:pPr>
            <a:r>
              <a:t/>
            </a:r>
            <a:endParaRPr sz="900">
              <a:latin typeface="Comic Sans MS"/>
              <a:ea typeface="Comic Sans MS"/>
              <a:cs typeface="Comic Sans MS"/>
              <a:sym typeface="Comic Sans MS"/>
            </a:endParaRPr>
          </a:p>
          <a:p>
            <a:pPr indent="0" lvl="0" marL="0" rtl="0" algn="l">
              <a:spcBef>
                <a:spcPts val="0"/>
              </a:spcBef>
              <a:spcAft>
                <a:spcPts val="0"/>
              </a:spcAft>
              <a:buNone/>
            </a:pPr>
            <a:r>
              <a:t/>
            </a:r>
            <a:endParaRPr sz="900">
              <a:latin typeface="Comic Sans MS"/>
              <a:ea typeface="Comic Sans MS"/>
              <a:cs typeface="Comic Sans MS"/>
              <a:sym typeface="Comic Sans MS"/>
            </a:endParaRPr>
          </a:p>
          <a:p>
            <a:pPr indent="0" lvl="0" marL="0" rtl="0" algn="l">
              <a:spcBef>
                <a:spcPts val="0"/>
              </a:spcBef>
              <a:spcAft>
                <a:spcPts val="0"/>
              </a:spcAft>
              <a:buNone/>
            </a:pPr>
            <a:r>
              <a:t/>
            </a:r>
            <a:endParaRPr sz="900">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High O2 affinity is due to:</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1- Alkalosis</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2- high levels of HbF</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1000">
                <a:solidFill>
                  <a:schemeClr val="dk1"/>
                </a:solidFill>
                <a:latin typeface="Comic Sans MS"/>
                <a:ea typeface="Comic Sans MS"/>
                <a:cs typeface="Comic Sans MS"/>
                <a:sym typeface="Comic Sans MS"/>
              </a:rPr>
              <a:t>3- multiple transfusion of 2,3 DPG-depleted blood.</a:t>
            </a:r>
            <a:endParaRPr sz="1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10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Fill the two tables below</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p:txBody>
      </p:sp>
      <p:graphicFrame>
        <p:nvGraphicFramePr>
          <p:cNvPr id="123" name="Google Shape;123;p24"/>
          <p:cNvGraphicFramePr/>
          <p:nvPr/>
        </p:nvGraphicFramePr>
        <p:xfrm>
          <a:off x="471482" y="5047557"/>
          <a:ext cx="3000000" cy="3000000"/>
        </p:xfrm>
        <a:graphic>
          <a:graphicData uri="http://schemas.openxmlformats.org/drawingml/2006/table">
            <a:tbl>
              <a:tblPr>
                <a:noFill/>
                <a:tableStyleId>{3C771080-E36F-4B3C-AD8F-81DAF471F60E}</a:tableStyleId>
              </a:tblPr>
              <a:tblGrid>
                <a:gridCol w="1315800"/>
                <a:gridCol w="1767075"/>
                <a:gridCol w="1767075"/>
                <a:gridCol w="1767075"/>
              </a:tblGrid>
              <a:tr h="279350">
                <a:tc>
                  <a:txBody>
                    <a:bodyPr/>
                    <a:lstStyle/>
                    <a:p>
                      <a:pPr indent="0" lvl="0" marL="0" rtl="0" algn="ctr">
                        <a:spcBef>
                          <a:spcPts val="0"/>
                        </a:spcBef>
                        <a:spcAft>
                          <a:spcPts val="0"/>
                        </a:spcAft>
                        <a:buNone/>
                      </a:pPr>
                      <a:r>
                        <a:rPr b="1" lang="en-GB" sz="1000">
                          <a:solidFill>
                            <a:srgbClr val="FFFFFF"/>
                          </a:solidFill>
                          <a:latin typeface="Comic Sans MS"/>
                          <a:ea typeface="Comic Sans MS"/>
                          <a:cs typeface="Comic Sans MS"/>
                          <a:sym typeface="Comic Sans MS"/>
                        </a:rPr>
                        <a:t>Types</a:t>
                      </a:r>
                      <a:endParaRPr b="1" sz="1000">
                        <a:solidFill>
                          <a:srgbClr val="FFFFFF"/>
                        </a:solidFill>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C78D8"/>
                    </a:solidFill>
                  </a:tcPr>
                </a:tc>
                <a:tc>
                  <a:txBody>
                    <a:bodyPr/>
                    <a:lstStyle/>
                    <a:p>
                      <a:pPr indent="0" lvl="0" marL="0" rtl="0" algn="ctr">
                        <a:spcBef>
                          <a:spcPts val="0"/>
                        </a:spcBef>
                        <a:spcAft>
                          <a:spcPts val="0"/>
                        </a:spcAft>
                        <a:buNone/>
                      </a:pPr>
                      <a:r>
                        <a:rPr b="1" lang="en-GB" sz="1000">
                          <a:latin typeface="Comic Sans MS"/>
                          <a:ea typeface="Comic Sans MS"/>
                          <a:cs typeface="Comic Sans MS"/>
                          <a:sym typeface="Comic Sans MS"/>
                        </a:rPr>
                        <a:t>HbF</a:t>
                      </a:r>
                      <a:endParaRPr b="1" sz="1000">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rtl="0" algn="ctr">
                        <a:spcBef>
                          <a:spcPts val="0"/>
                        </a:spcBef>
                        <a:spcAft>
                          <a:spcPts val="0"/>
                        </a:spcAft>
                        <a:buNone/>
                      </a:pPr>
                      <a:r>
                        <a:rPr b="1" lang="en-GB" sz="1000">
                          <a:latin typeface="Comic Sans MS"/>
                          <a:ea typeface="Comic Sans MS"/>
                          <a:cs typeface="Comic Sans MS"/>
                          <a:sym typeface="Comic Sans MS"/>
                        </a:rPr>
                        <a:t>HbA</a:t>
                      </a:r>
                      <a:r>
                        <a:rPr b="1" baseline="-25000" lang="en-GB" sz="1000">
                          <a:latin typeface="Comic Sans MS"/>
                          <a:ea typeface="Comic Sans MS"/>
                          <a:cs typeface="Comic Sans MS"/>
                          <a:sym typeface="Comic Sans MS"/>
                        </a:rPr>
                        <a:t>2</a:t>
                      </a:r>
                      <a:endParaRPr b="1" baseline="-25000" sz="1000">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rtl="0" algn="ctr">
                        <a:spcBef>
                          <a:spcPts val="0"/>
                        </a:spcBef>
                        <a:spcAft>
                          <a:spcPts val="0"/>
                        </a:spcAft>
                        <a:buNone/>
                      </a:pPr>
                      <a:r>
                        <a:rPr b="1" lang="en-GB" sz="1000">
                          <a:latin typeface="Comic Sans MS"/>
                          <a:ea typeface="Comic Sans MS"/>
                          <a:cs typeface="Comic Sans MS"/>
                          <a:sym typeface="Comic Sans MS"/>
                        </a:rPr>
                        <a:t>HbA</a:t>
                      </a:r>
                      <a:r>
                        <a:rPr b="1" baseline="-25000" lang="en-GB" sz="1000">
                          <a:latin typeface="Comic Sans MS"/>
                          <a:ea typeface="Comic Sans MS"/>
                          <a:cs typeface="Comic Sans MS"/>
                          <a:sym typeface="Comic Sans MS"/>
                        </a:rPr>
                        <a:t>1c</a:t>
                      </a:r>
                      <a:endParaRPr b="1" baseline="-25000" sz="1000">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r>
              <a:tr h="448525">
                <a:tc>
                  <a:txBody>
                    <a:bodyPr/>
                    <a:lstStyle/>
                    <a:p>
                      <a:pPr indent="0" lvl="0" marL="0" rtl="0" algn="ctr">
                        <a:spcBef>
                          <a:spcPts val="0"/>
                        </a:spcBef>
                        <a:spcAft>
                          <a:spcPts val="0"/>
                        </a:spcAft>
                        <a:buNone/>
                      </a:pPr>
                      <a:r>
                        <a:rPr b="1" lang="en-GB" sz="1000">
                          <a:solidFill>
                            <a:srgbClr val="FFFFFF"/>
                          </a:solidFill>
                          <a:latin typeface="Comic Sans MS"/>
                          <a:ea typeface="Comic Sans MS"/>
                          <a:cs typeface="Comic Sans MS"/>
                          <a:sym typeface="Comic Sans MS"/>
                        </a:rPr>
                        <a:t>Structure </a:t>
                      </a:r>
                      <a:endParaRPr b="1" sz="10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rPr b="1" lang="en-GB" sz="1000">
                          <a:solidFill>
                            <a:srgbClr val="FFFFFF"/>
                          </a:solidFill>
                          <a:latin typeface="Comic Sans MS"/>
                          <a:ea typeface="Comic Sans MS"/>
                          <a:cs typeface="Comic Sans MS"/>
                          <a:sym typeface="Comic Sans MS"/>
                        </a:rPr>
                        <a:t>(All Tetramer)</a:t>
                      </a:r>
                      <a:endParaRPr b="1" sz="1000">
                        <a:solidFill>
                          <a:srgbClr val="FFFFFF"/>
                        </a:solidFill>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C78D8"/>
                    </a:solidFill>
                  </a:tcPr>
                </a:tc>
                <a:tc>
                  <a:txBody>
                    <a:bodyPr/>
                    <a:lstStyle/>
                    <a:p>
                      <a:pPr indent="0" lvl="0" marL="0" rtl="0" algn="ctr">
                        <a:spcBef>
                          <a:spcPts val="0"/>
                        </a:spcBef>
                        <a:spcAft>
                          <a:spcPts val="0"/>
                        </a:spcAft>
                        <a:buNone/>
                      </a:pPr>
                      <a:r>
                        <a:rPr lang="en-GB" sz="1000">
                          <a:latin typeface="Comic Sans MS"/>
                          <a:ea typeface="Comic Sans MS"/>
                          <a:cs typeface="Comic Sans MS"/>
                          <a:sym typeface="Comic Sans MS"/>
                        </a:rPr>
                        <a:t>two </a:t>
                      </a:r>
                      <a:r>
                        <a:rPr b="1" lang="en-GB" sz="1000">
                          <a:solidFill>
                            <a:srgbClr val="000000"/>
                          </a:solidFill>
                          <a:latin typeface="Comic Sans MS"/>
                          <a:ea typeface="Comic Sans MS"/>
                          <a:cs typeface="Comic Sans MS"/>
                          <a:sym typeface="Comic Sans MS"/>
                        </a:rPr>
                        <a:t>α</a:t>
                      </a:r>
                      <a:r>
                        <a:rPr lang="en-GB" sz="1000">
                          <a:latin typeface="Comic Sans MS"/>
                          <a:ea typeface="Comic Sans MS"/>
                          <a:cs typeface="Comic Sans MS"/>
                          <a:sym typeface="Comic Sans MS"/>
                        </a:rPr>
                        <a:t> and two (gamma)</a:t>
                      </a:r>
                      <a:r>
                        <a:rPr b="1" lang="en-GB" sz="1000">
                          <a:latin typeface="Comic Sans MS"/>
                          <a:ea typeface="Comic Sans MS"/>
                          <a:cs typeface="Comic Sans MS"/>
                          <a:sym typeface="Comic Sans MS"/>
                        </a:rPr>
                        <a:t> γ</a:t>
                      </a:r>
                      <a:r>
                        <a:rPr lang="en-GB" sz="1000">
                          <a:latin typeface="Comic Sans MS"/>
                          <a:ea typeface="Comic Sans MS"/>
                          <a:cs typeface="Comic Sans MS"/>
                          <a:sym typeface="Comic Sans MS"/>
                        </a:rPr>
                        <a:t> chains</a:t>
                      </a:r>
                      <a:endParaRPr sz="1000">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rtl="0" algn="ctr">
                        <a:spcBef>
                          <a:spcPts val="0"/>
                        </a:spcBef>
                        <a:spcAft>
                          <a:spcPts val="0"/>
                        </a:spcAft>
                        <a:buNone/>
                      </a:pPr>
                      <a:r>
                        <a:rPr lang="en-GB" sz="1000">
                          <a:latin typeface="Comic Sans MS"/>
                          <a:ea typeface="Comic Sans MS"/>
                          <a:cs typeface="Comic Sans MS"/>
                          <a:sym typeface="Comic Sans MS"/>
                        </a:rPr>
                        <a:t>two </a:t>
                      </a:r>
                      <a:r>
                        <a:rPr b="1" lang="en-GB" sz="1000">
                          <a:solidFill>
                            <a:srgbClr val="000000"/>
                          </a:solidFill>
                          <a:latin typeface="Comic Sans MS"/>
                          <a:ea typeface="Comic Sans MS"/>
                          <a:cs typeface="Comic Sans MS"/>
                          <a:sym typeface="Comic Sans MS"/>
                        </a:rPr>
                        <a:t>α</a:t>
                      </a:r>
                      <a:r>
                        <a:rPr lang="en-GB" sz="1000">
                          <a:latin typeface="Comic Sans MS"/>
                          <a:ea typeface="Comic Sans MS"/>
                          <a:cs typeface="Comic Sans MS"/>
                          <a:sym typeface="Comic Sans MS"/>
                        </a:rPr>
                        <a:t> and two (delta) </a:t>
                      </a:r>
                      <a:r>
                        <a:rPr b="1" lang="en-GB" sz="1000">
                          <a:latin typeface="Comic Sans MS"/>
                          <a:ea typeface="Comic Sans MS"/>
                          <a:cs typeface="Comic Sans MS"/>
                          <a:sym typeface="Comic Sans MS"/>
                        </a:rPr>
                        <a:t>δ</a:t>
                      </a:r>
                      <a:r>
                        <a:rPr lang="en-GB" sz="1000">
                          <a:latin typeface="Comic Sans MS"/>
                          <a:ea typeface="Comic Sans MS"/>
                          <a:cs typeface="Comic Sans MS"/>
                          <a:sym typeface="Comic Sans MS"/>
                        </a:rPr>
                        <a:t> globin chains</a:t>
                      </a:r>
                      <a:endParaRPr sz="1000">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rtl="0" algn="ctr">
                        <a:spcBef>
                          <a:spcPts val="0"/>
                        </a:spcBef>
                        <a:spcAft>
                          <a:spcPts val="0"/>
                        </a:spcAft>
                        <a:buNone/>
                      </a:pPr>
                      <a:r>
                        <a:rPr lang="en-GB" sz="1000">
                          <a:solidFill>
                            <a:srgbClr val="666666"/>
                          </a:solidFill>
                          <a:latin typeface="Comic Sans MS"/>
                          <a:ea typeface="Comic Sans MS"/>
                          <a:cs typeface="Comic Sans MS"/>
                          <a:sym typeface="Comic Sans MS"/>
                        </a:rPr>
                        <a:t>Two </a:t>
                      </a:r>
                      <a:r>
                        <a:rPr b="1" lang="en-GB" sz="1000">
                          <a:solidFill>
                            <a:srgbClr val="666666"/>
                          </a:solidFill>
                          <a:latin typeface="Comic Sans MS"/>
                          <a:ea typeface="Comic Sans MS"/>
                          <a:cs typeface="Comic Sans MS"/>
                          <a:sym typeface="Comic Sans MS"/>
                        </a:rPr>
                        <a:t>α</a:t>
                      </a:r>
                      <a:r>
                        <a:rPr lang="en-GB" sz="1000">
                          <a:solidFill>
                            <a:srgbClr val="666666"/>
                          </a:solidFill>
                          <a:latin typeface="Comic Sans MS"/>
                          <a:ea typeface="Comic Sans MS"/>
                          <a:cs typeface="Comic Sans MS"/>
                          <a:sym typeface="Comic Sans MS"/>
                        </a:rPr>
                        <a:t> and two </a:t>
                      </a:r>
                      <a:r>
                        <a:rPr b="1" lang="en-GB" sz="1000">
                          <a:solidFill>
                            <a:srgbClr val="666666"/>
                          </a:solidFill>
                          <a:latin typeface="Comic Sans MS"/>
                          <a:ea typeface="Comic Sans MS"/>
                          <a:cs typeface="Comic Sans MS"/>
                          <a:sym typeface="Comic Sans MS"/>
                        </a:rPr>
                        <a:t>β</a:t>
                      </a:r>
                      <a:r>
                        <a:rPr lang="en-GB" sz="1000">
                          <a:solidFill>
                            <a:srgbClr val="666666"/>
                          </a:solidFill>
                          <a:latin typeface="Comic Sans MS"/>
                          <a:ea typeface="Comic Sans MS"/>
                          <a:cs typeface="Comic Sans MS"/>
                          <a:sym typeface="Comic Sans MS"/>
                        </a:rPr>
                        <a:t> -Glucose</a:t>
                      </a:r>
                      <a:endParaRPr sz="1000">
                        <a:solidFill>
                          <a:srgbClr val="666666"/>
                        </a:solidFill>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r>
              <a:tr h="481200">
                <a:tc>
                  <a:txBody>
                    <a:bodyPr/>
                    <a:lstStyle/>
                    <a:p>
                      <a:pPr indent="0" lvl="0" marL="0" rtl="0" algn="ctr">
                        <a:spcBef>
                          <a:spcPts val="0"/>
                        </a:spcBef>
                        <a:spcAft>
                          <a:spcPts val="0"/>
                        </a:spcAft>
                        <a:buNone/>
                      </a:pPr>
                      <a:r>
                        <a:rPr b="1" lang="en-GB" sz="1000">
                          <a:solidFill>
                            <a:srgbClr val="FFFFFF"/>
                          </a:solidFill>
                          <a:latin typeface="Comic Sans MS"/>
                          <a:ea typeface="Comic Sans MS"/>
                          <a:cs typeface="Comic Sans MS"/>
                          <a:sym typeface="Comic Sans MS"/>
                        </a:rPr>
                        <a:t>Found</a:t>
                      </a:r>
                      <a:endParaRPr b="1" sz="1000">
                        <a:solidFill>
                          <a:srgbClr val="FFFFFF"/>
                        </a:solidFill>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C78D8"/>
                    </a:solidFill>
                  </a:tcPr>
                </a:tc>
                <a:tc>
                  <a:txBody>
                    <a:bodyPr/>
                    <a:lstStyle/>
                    <a:p>
                      <a:pPr indent="0" lvl="0" marL="0" rtl="0" algn="ctr">
                        <a:spcBef>
                          <a:spcPts val="0"/>
                        </a:spcBef>
                        <a:spcAft>
                          <a:spcPts val="0"/>
                        </a:spcAft>
                        <a:buClr>
                          <a:srgbClr val="000000"/>
                        </a:buClr>
                        <a:buSzPts val="1100"/>
                        <a:buFont typeface="Arial"/>
                        <a:buNone/>
                      </a:pPr>
                      <a:r>
                        <a:rPr lang="en-GB" sz="1000">
                          <a:solidFill>
                            <a:srgbClr val="000000"/>
                          </a:solidFill>
                          <a:latin typeface="Comic Sans MS"/>
                          <a:ea typeface="Comic Sans MS"/>
                          <a:cs typeface="Comic Sans MS"/>
                          <a:sym typeface="Comic Sans MS"/>
                        </a:rPr>
                        <a:t>Major hemoglobin found in the fetus and newborn.</a:t>
                      </a:r>
                      <a:endParaRPr sz="1000">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rtl="0" algn="ctr">
                        <a:spcBef>
                          <a:spcPts val="0"/>
                        </a:spcBef>
                        <a:spcAft>
                          <a:spcPts val="0"/>
                        </a:spcAft>
                        <a:buClr>
                          <a:srgbClr val="000000"/>
                        </a:buClr>
                        <a:buSzPts val="1100"/>
                        <a:buFont typeface="Arial"/>
                        <a:buNone/>
                      </a:pPr>
                      <a:r>
                        <a:rPr lang="en-GB" sz="1000">
                          <a:solidFill>
                            <a:srgbClr val="000000"/>
                          </a:solidFill>
                          <a:latin typeface="Comic Sans MS"/>
                          <a:ea typeface="Comic Sans MS"/>
                          <a:cs typeface="Comic Sans MS"/>
                          <a:sym typeface="Comic Sans MS"/>
                        </a:rPr>
                        <a:t>Appears shortly before birth.</a:t>
                      </a:r>
                      <a:endParaRPr sz="1000">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rtl="0" algn="ctr">
                        <a:spcBef>
                          <a:spcPts val="0"/>
                        </a:spcBef>
                        <a:spcAft>
                          <a:spcPts val="0"/>
                        </a:spcAft>
                        <a:buClr>
                          <a:srgbClr val="000000"/>
                        </a:buClr>
                        <a:buSzPts val="1100"/>
                        <a:buFont typeface="Arial"/>
                        <a:buNone/>
                      </a:pPr>
                      <a:r>
                        <a:rPr lang="en-GB" sz="1000">
                          <a:solidFill>
                            <a:srgbClr val="000000"/>
                          </a:solidFill>
                          <a:latin typeface="Comic Sans MS"/>
                          <a:ea typeface="Comic Sans MS"/>
                          <a:cs typeface="Comic Sans MS"/>
                          <a:sym typeface="Comic Sans MS"/>
                        </a:rPr>
                        <a:t>high in patients with diabetes mellitus.</a:t>
                      </a:r>
                      <a:endParaRPr sz="1000">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r>
              <a:tr h="752150">
                <a:tc>
                  <a:txBody>
                    <a:bodyPr/>
                    <a:lstStyle/>
                    <a:p>
                      <a:pPr indent="0" lvl="0" marL="0" rtl="0" algn="ctr">
                        <a:spcBef>
                          <a:spcPts val="0"/>
                        </a:spcBef>
                        <a:spcAft>
                          <a:spcPts val="0"/>
                        </a:spcAft>
                        <a:buNone/>
                      </a:pPr>
                      <a:r>
                        <a:rPr b="1" lang="en-GB" sz="1000">
                          <a:solidFill>
                            <a:srgbClr val="FFFFFF"/>
                          </a:solidFill>
                          <a:latin typeface="Comic Sans MS"/>
                          <a:ea typeface="Comic Sans MS"/>
                          <a:cs typeface="Comic Sans MS"/>
                          <a:sym typeface="Comic Sans MS"/>
                        </a:rPr>
                        <a:t>difference</a:t>
                      </a:r>
                      <a:endParaRPr b="1" sz="1000">
                        <a:solidFill>
                          <a:srgbClr val="FFFFFF"/>
                        </a:solidFill>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C78D8"/>
                    </a:solidFill>
                  </a:tcPr>
                </a:tc>
                <a:tc>
                  <a:txBody>
                    <a:bodyPr/>
                    <a:lstStyle/>
                    <a:p>
                      <a:pPr indent="0" lvl="0" marL="0" rtl="0" algn="l">
                        <a:spcBef>
                          <a:spcPts val="0"/>
                        </a:spcBef>
                        <a:spcAft>
                          <a:spcPts val="0"/>
                        </a:spcAft>
                        <a:buClr>
                          <a:srgbClr val="000000"/>
                        </a:buClr>
                        <a:buSzPts val="1100"/>
                        <a:buFont typeface="Arial"/>
                        <a:buNone/>
                      </a:pPr>
                      <a:r>
                        <a:rPr lang="en-GB" sz="900">
                          <a:solidFill>
                            <a:srgbClr val="000000"/>
                          </a:solidFill>
                          <a:latin typeface="Comic Sans MS"/>
                          <a:ea typeface="Comic Sans MS"/>
                          <a:cs typeface="Comic Sans MS"/>
                          <a:sym typeface="Comic Sans MS"/>
                        </a:rPr>
                        <a:t>● Higher affinity for O</a:t>
                      </a:r>
                      <a:r>
                        <a:rPr baseline="-25000" lang="en-GB" sz="900">
                          <a:solidFill>
                            <a:srgbClr val="000000"/>
                          </a:solidFill>
                          <a:latin typeface="Comic Sans MS"/>
                          <a:ea typeface="Comic Sans MS"/>
                          <a:cs typeface="Comic Sans MS"/>
                          <a:sym typeface="Comic Sans MS"/>
                        </a:rPr>
                        <a:t>2</a:t>
                      </a:r>
                      <a:r>
                        <a:rPr lang="en-GB" sz="900">
                          <a:solidFill>
                            <a:srgbClr val="000000"/>
                          </a:solidFill>
                          <a:latin typeface="Comic Sans MS"/>
                          <a:ea typeface="Comic Sans MS"/>
                          <a:cs typeface="Comic Sans MS"/>
                          <a:sym typeface="Comic Sans MS"/>
                        </a:rPr>
                        <a:t> than HbA</a:t>
                      </a:r>
                      <a:endParaRPr sz="900">
                        <a:solidFill>
                          <a:srgbClr val="000000"/>
                        </a:solidFill>
                        <a:latin typeface="Comic Sans MS"/>
                        <a:ea typeface="Comic Sans MS"/>
                        <a:cs typeface="Comic Sans MS"/>
                        <a:sym typeface="Comic Sans MS"/>
                      </a:endParaRPr>
                    </a:p>
                    <a:p>
                      <a:pPr indent="0" lvl="0" marL="0" rtl="0" algn="l">
                        <a:spcBef>
                          <a:spcPts val="0"/>
                        </a:spcBef>
                        <a:spcAft>
                          <a:spcPts val="0"/>
                        </a:spcAft>
                        <a:buClr>
                          <a:srgbClr val="000000"/>
                        </a:buClr>
                        <a:buSzPts val="1100"/>
                        <a:buFont typeface="Arial"/>
                        <a:buNone/>
                      </a:pPr>
                      <a:r>
                        <a:rPr lang="en-GB" sz="900">
                          <a:solidFill>
                            <a:srgbClr val="000000"/>
                          </a:solidFill>
                          <a:latin typeface="Comic Sans MS"/>
                          <a:ea typeface="Comic Sans MS"/>
                          <a:cs typeface="Comic Sans MS"/>
                          <a:sym typeface="Comic Sans MS"/>
                        </a:rPr>
                        <a:t>● Transfers O</a:t>
                      </a:r>
                      <a:r>
                        <a:rPr baseline="-25000" lang="en-GB" sz="900">
                          <a:solidFill>
                            <a:srgbClr val="000000"/>
                          </a:solidFill>
                          <a:latin typeface="Comic Sans MS"/>
                          <a:ea typeface="Comic Sans MS"/>
                          <a:cs typeface="Comic Sans MS"/>
                          <a:sym typeface="Comic Sans MS"/>
                        </a:rPr>
                        <a:t>2</a:t>
                      </a:r>
                      <a:r>
                        <a:rPr lang="en-GB" sz="900">
                          <a:solidFill>
                            <a:srgbClr val="000000"/>
                          </a:solidFill>
                          <a:latin typeface="Comic Sans MS"/>
                          <a:ea typeface="Comic Sans MS"/>
                          <a:cs typeface="Comic Sans MS"/>
                          <a:sym typeface="Comic Sans MS"/>
                        </a:rPr>
                        <a:t> from maternal to fetal circulation across placenta</a:t>
                      </a:r>
                      <a:endParaRPr sz="900">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rtl="0" algn="ctr">
                        <a:spcBef>
                          <a:spcPts val="0"/>
                        </a:spcBef>
                        <a:spcAft>
                          <a:spcPts val="0"/>
                        </a:spcAft>
                        <a:buNone/>
                      </a:pPr>
                      <a:r>
                        <a:rPr lang="en-GB" sz="1000">
                          <a:latin typeface="Comic Sans MS"/>
                          <a:ea typeface="Comic Sans MS"/>
                          <a:cs typeface="Comic Sans MS"/>
                          <a:sym typeface="Comic Sans MS"/>
                        </a:rPr>
                        <a:t>Constitutes ~2% of</a:t>
                      </a:r>
                      <a:endParaRPr sz="1000">
                        <a:latin typeface="Comic Sans MS"/>
                        <a:ea typeface="Comic Sans MS"/>
                        <a:cs typeface="Comic Sans MS"/>
                        <a:sym typeface="Comic Sans MS"/>
                      </a:endParaRPr>
                    </a:p>
                    <a:p>
                      <a:pPr indent="0" lvl="0" marL="0" rtl="0" algn="ctr">
                        <a:spcBef>
                          <a:spcPts val="0"/>
                        </a:spcBef>
                        <a:spcAft>
                          <a:spcPts val="0"/>
                        </a:spcAft>
                        <a:buNone/>
                      </a:pPr>
                      <a:r>
                        <a:rPr lang="en-GB" sz="1000">
                          <a:latin typeface="Comic Sans MS"/>
                          <a:ea typeface="Comic Sans MS"/>
                          <a:cs typeface="Comic Sans MS"/>
                          <a:sym typeface="Comic Sans MS"/>
                        </a:rPr>
                        <a:t>total Hb</a:t>
                      </a:r>
                      <a:endParaRPr sz="1000">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c>
                  <a:txBody>
                    <a:bodyPr/>
                    <a:lstStyle/>
                    <a:p>
                      <a:pPr indent="0" lvl="0" marL="0" rtl="0" algn="l">
                        <a:spcBef>
                          <a:spcPts val="0"/>
                        </a:spcBef>
                        <a:spcAft>
                          <a:spcPts val="0"/>
                        </a:spcAft>
                        <a:buClr>
                          <a:srgbClr val="000000"/>
                        </a:buClr>
                        <a:buSzPts val="1100"/>
                        <a:buFont typeface="Arial"/>
                        <a:buNone/>
                      </a:pPr>
                      <a:r>
                        <a:rPr lang="en-GB" sz="900">
                          <a:solidFill>
                            <a:srgbClr val="000000"/>
                          </a:solidFill>
                          <a:latin typeface="Comic Sans MS"/>
                          <a:ea typeface="Comic Sans MS"/>
                          <a:cs typeface="Comic Sans MS"/>
                          <a:sym typeface="Comic Sans MS"/>
                        </a:rPr>
                        <a:t>● it’s HbA undergoes non-enzymatic glycosylation</a:t>
                      </a:r>
                      <a:endParaRPr sz="900">
                        <a:solidFill>
                          <a:srgbClr val="000000"/>
                        </a:solidFill>
                        <a:latin typeface="Comic Sans MS"/>
                        <a:ea typeface="Comic Sans MS"/>
                        <a:cs typeface="Comic Sans MS"/>
                        <a:sym typeface="Comic Sans MS"/>
                      </a:endParaRPr>
                    </a:p>
                    <a:p>
                      <a:pPr indent="0" lvl="0" marL="0" rtl="0" algn="l">
                        <a:spcBef>
                          <a:spcPts val="0"/>
                        </a:spcBef>
                        <a:spcAft>
                          <a:spcPts val="0"/>
                        </a:spcAft>
                        <a:buClr>
                          <a:srgbClr val="000000"/>
                        </a:buClr>
                        <a:buSzPts val="1100"/>
                        <a:buFont typeface="Arial"/>
                        <a:buNone/>
                      </a:pPr>
                      <a:r>
                        <a:rPr lang="en-GB" sz="900">
                          <a:solidFill>
                            <a:srgbClr val="000000"/>
                          </a:solidFill>
                          <a:latin typeface="Comic Sans MS"/>
                          <a:ea typeface="Comic Sans MS"/>
                          <a:cs typeface="Comic Sans MS"/>
                          <a:sym typeface="Comic Sans MS"/>
                        </a:rPr>
                        <a:t>● Glycosylation depends on plasma glucose levels</a:t>
                      </a:r>
                      <a:endParaRPr sz="900">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6E6"/>
                    </a:solidFill>
                  </a:tcPr>
                </a:tc>
              </a:tr>
            </a:tbl>
          </a:graphicData>
        </a:graphic>
      </p:graphicFrame>
      <p:pic>
        <p:nvPicPr>
          <p:cNvPr id="124" name="Google Shape;124;p24"/>
          <p:cNvPicPr preferRelativeResize="0"/>
          <p:nvPr/>
        </p:nvPicPr>
        <p:blipFill>
          <a:blip r:embed="rId3">
            <a:alphaModFix/>
          </a:blip>
          <a:stretch>
            <a:fillRect/>
          </a:stretch>
        </p:blipFill>
        <p:spPr>
          <a:xfrm>
            <a:off x="1355538" y="7527226"/>
            <a:ext cx="4848902" cy="2246526"/>
          </a:xfrm>
          <a:prstGeom prst="rect">
            <a:avLst/>
          </a:prstGeom>
          <a:noFill/>
          <a:ln>
            <a:noFill/>
          </a:ln>
        </p:spPr>
      </p:pic>
      <p:sp>
        <p:nvSpPr>
          <p:cNvPr id="125" name="Google Shape;125;p24"/>
          <p:cNvSpPr/>
          <p:nvPr/>
        </p:nvSpPr>
        <p:spPr>
          <a:xfrm>
            <a:off x="0" y="10226346"/>
            <a:ext cx="7560000" cy="462000"/>
          </a:xfrm>
          <a:prstGeom prst="rect">
            <a:avLst/>
          </a:prstGeom>
          <a:solidFill>
            <a:srgbClr val="EEEEEE"/>
          </a:solidFill>
          <a:ln>
            <a:noFill/>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126" name="Google Shape;126;p24"/>
          <p:cNvSpPr/>
          <p:nvPr/>
        </p:nvSpPr>
        <p:spPr>
          <a:xfrm>
            <a:off x="6235165" y="10228672"/>
            <a:ext cx="1324800" cy="462000"/>
          </a:xfrm>
          <a:prstGeom prst="rect">
            <a:avLst/>
          </a:prstGeom>
          <a:gradFill>
            <a:gsLst>
              <a:gs pos="0">
                <a:srgbClr val="C9DAF8"/>
              </a:gs>
              <a:gs pos="100000">
                <a:srgbClr val="1155CC"/>
              </a:gs>
            </a:gsLst>
            <a:path path="circle">
              <a:fillToRect l="100%" t="100%"/>
            </a:path>
            <a:tileRect b="-100%" r="-100%"/>
          </a:gradFill>
          <a:ln>
            <a:noFill/>
          </a:ln>
        </p:spPr>
        <p:txBody>
          <a:bodyPr anchorCtr="0" anchor="ctr" bIns="91525" lIns="91525" spcFirstLastPara="1" rIns="91525" wrap="square" tIns="91525">
            <a:noAutofit/>
          </a:bodyPr>
          <a:lstStyle/>
          <a:p>
            <a:pPr indent="0" lvl="0" marL="457200" rtl="0" algn="l">
              <a:spcBef>
                <a:spcPts val="0"/>
              </a:spcBef>
              <a:spcAft>
                <a:spcPts val="0"/>
              </a:spcAft>
              <a:buNone/>
            </a:pPr>
            <a:r>
              <a:rPr lang="en-GB" sz="2300">
                <a:solidFill>
                  <a:srgbClr val="FFFFFF"/>
                </a:solidFill>
                <a:latin typeface="Comfortaa"/>
                <a:ea typeface="Comfortaa"/>
                <a:cs typeface="Comfortaa"/>
                <a:sym typeface="Comfortaa"/>
              </a:rPr>
              <a:t>3</a:t>
            </a:r>
            <a:endParaRPr sz="2300">
              <a:solidFill>
                <a:srgbClr val="FFFFFF"/>
              </a:solidFill>
              <a:latin typeface="Comfortaa"/>
              <a:ea typeface="Comfortaa"/>
              <a:cs typeface="Comfortaa"/>
              <a:sym typeface="Comfortaa"/>
            </a:endParaRPr>
          </a:p>
        </p:txBody>
      </p:sp>
      <p:cxnSp>
        <p:nvCxnSpPr>
          <p:cNvPr id="127" name="Google Shape;127;p24"/>
          <p:cNvCxnSpPr>
            <a:stCxn id="128" idx="3"/>
            <a:endCxn id="129" idx="1"/>
          </p:cNvCxnSpPr>
          <p:nvPr/>
        </p:nvCxnSpPr>
        <p:spPr>
          <a:xfrm>
            <a:off x="1248806" y="3502907"/>
            <a:ext cx="195000" cy="0"/>
          </a:xfrm>
          <a:prstGeom prst="straightConnector1">
            <a:avLst/>
          </a:prstGeom>
          <a:noFill/>
          <a:ln cap="flat" cmpd="sng" w="9525">
            <a:solidFill>
              <a:schemeClr val="dk2"/>
            </a:solidFill>
            <a:prstDash val="solid"/>
            <a:round/>
            <a:headEnd len="med" w="med" type="none"/>
            <a:tailEnd len="med" w="med" type="none"/>
          </a:ln>
        </p:spPr>
      </p:cxnSp>
      <p:cxnSp>
        <p:nvCxnSpPr>
          <p:cNvPr id="130" name="Google Shape;130;p24"/>
          <p:cNvCxnSpPr>
            <a:stCxn id="129" idx="3"/>
            <a:endCxn id="131" idx="1"/>
          </p:cNvCxnSpPr>
          <p:nvPr/>
        </p:nvCxnSpPr>
        <p:spPr>
          <a:xfrm>
            <a:off x="2420881" y="3502883"/>
            <a:ext cx="195000" cy="0"/>
          </a:xfrm>
          <a:prstGeom prst="straightConnector1">
            <a:avLst/>
          </a:prstGeom>
          <a:noFill/>
          <a:ln cap="flat" cmpd="sng" w="9525">
            <a:solidFill>
              <a:schemeClr val="dk2"/>
            </a:solidFill>
            <a:prstDash val="solid"/>
            <a:round/>
            <a:headEnd len="med" w="med" type="none"/>
            <a:tailEnd len="med" w="med" type="none"/>
          </a:ln>
        </p:spPr>
      </p:cxnSp>
      <p:cxnSp>
        <p:nvCxnSpPr>
          <p:cNvPr id="132" name="Google Shape;132;p24"/>
          <p:cNvCxnSpPr>
            <a:stCxn id="131" idx="3"/>
            <a:endCxn id="133" idx="1"/>
          </p:cNvCxnSpPr>
          <p:nvPr/>
        </p:nvCxnSpPr>
        <p:spPr>
          <a:xfrm>
            <a:off x="3418356" y="3502879"/>
            <a:ext cx="195000" cy="0"/>
          </a:xfrm>
          <a:prstGeom prst="straightConnector1">
            <a:avLst/>
          </a:prstGeom>
          <a:noFill/>
          <a:ln cap="flat" cmpd="sng" w="9525">
            <a:solidFill>
              <a:schemeClr val="dk2"/>
            </a:solidFill>
            <a:prstDash val="solid"/>
            <a:round/>
            <a:headEnd len="med" w="med" type="none"/>
            <a:tailEnd len="med" w="med" type="none"/>
          </a:ln>
        </p:spPr>
      </p:cxnSp>
      <p:cxnSp>
        <p:nvCxnSpPr>
          <p:cNvPr id="134" name="Google Shape;134;p24"/>
          <p:cNvCxnSpPr>
            <a:stCxn id="133" idx="3"/>
            <a:endCxn id="135" idx="1"/>
          </p:cNvCxnSpPr>
          <p:nvPr/>
        </p:nvCxnSpPr>
        <p:spPr>
          <a:xfrm>
            <a:off x="4415831" y="3502911"/>
            <a:ext cx="195000" cy="0"/>
          </a:xfrm>
          <a:prstGeom prst="straightConnector1">
            <a:avLst/>
          </a:prstGeom>
          <a:noFill/>
          <a:ln cap="flat" cmpd="sng" w="9525">
            <a:solidFill>
              <a:schemeClr val="dk2"/>
            </a:solidFill>
            <a:prstDash val="solid"/>
            <a:round/>
            <a:headEnd len="med" w="med" type="none"/>
            <a:tailEnd len="med" w="med" type="none"/>
          </a:ln>
        </p:spPr>
      </p:cxnSp>
      <p:cxnSp>
        <p:nvCxnSpPr>
          <p:cNvPr id="136" name="Google Shape;136;p24"/>
          <p:cNvCxnSpPr>
            <a:stCxn id="135" idx="3"/>
            <a:endCxn id="137" idx="1"/>
          </p:cNvCxnSpPr>
          <p:nvPr/>
        </p:nvCxnSpPr>
        <p:spPr>
          <a:xfrm>
            <a:off x="5770615" y="3502883"/>
            <a:ext cx="195000" cy="0"/>
          </a:xfrm>
          <a:prstGeom prst="straightConnector1">
            <a:avLst/>
          </a:prstGeom>
          <a:noFill/>
          <a:ln cap="flat" cmpd="sng" w="9525">
            <a:solidFill>
              <a:schemeClr val="dk2"/>
            </a:solidFill>
            <a:prstDash val="solid"/>
            <a:round/>
            <a:headEnd len="med" w="med" type="none"/>
            <a:tailEnd len="med" w="med" type="none"/>
          </a:ln>
        </p:spPr>
      </p:cxnSp>
      <p:grpSp>
        <p:nvGrpSpPr>
          <p:cNvPr id="138" name="Google Shape;138;p24"/>
          <p:cNvGrpSpPr/>
          <p:nvPr/>
        </p:nvGrpSpPr>
        <p:grpSpPr>
          <a:xfrm>
            <a:off x="46106" y="3304279"/>
            <a:ext cx="7467776" cy="397232"/>
            <a:chOff x="46106" y="3304279"/>
            <a:chExt cx="7467776" cy="397232"/>
          </a:xfrm>
        </p:grpSpPr>
        <p:sp>
          <p:nvSpPr>
            <p:cNvPr id="129" name="Google Shape;129;p24"/>
            <p:cNvSpPr/>
            <p:nvPr/>
          </p:nvSpPr>
          <p:spPr>
            <a:xfrm>
              <a:off x="1443781" y="3304283"/>
              <a:ext cx="977100" cy="397200"/>
            </a:xfrm>
            <a:prstGeom prst="roundRect">
              <a:avLst>
                <a:gd fmla="val 16667" name="adj"/>
              </a:avLst>
            </a:prstGeom>
            <a:solidFill>
              <a:srgbClr val="E7E6E6"/>
            </a:solidFill>
            <a:ln>
              <a:noFill/>
            </a:ln>
          </p:spPr>
          <p:txBody>
            <a:bodyPr anchorCtr="0" anchor="ctr" bIns="36000" lIns="36000" spcFirstLastPara="1" rIns="36000" wrap="square" tIns="36000">
              <a:noAutofit/>
            </a:bodyPr>
            <a:lstStyle/>
            <a:p>
              <a:pPr indent="0" lvl="0" marL="0" rtl="0" algn="ctr">
                <a:spcBef>
                  <a:spcPts val="0"/>
                </a:spcBef>
                <a:spcAft>
                  <a:spcPts val="0"/>
                </a:spcAft>
                <a:buClr>
                  <a:srgbClr val="000000"/>
                </a:buClr>
                <a:buSzPts val="1100"/>
                <a:buFont typeface="Arial"/>
                <a:buNone/>
              </a:pPr>
              <a:r>
                <a:rPr lang="en-GB" sz="1000">
                  <a:latin typeface="Comic Sans MS"/>
                  <a:ea typeface="Comic Sans MS"/>
                  <a:cs typeface="Comic Sans MS"/>
                  <a:sym typeface="Comic Sans MS"/>
                </a:rPr>
                <a:t>↑</a:t>
              </a:r>
              <a:r>
                <a:rPr lang="en-GB" sz="1000">
                  <a:solidFill>
                    <a:srgbClr val="000000"/>
                  </a:solidFill>
                  <a:latin typeface="Comic Sans MS"/>
                  <a:ea typeface="Comic Sans MS"/>
                  <a:cs typeface="Comic Sans MS"/>
                  <a:sym typeface="Comic Sans MS"/>
                </a:rPr>
                <a:t>RBC number</a:t>
              </a:r>
              <a:endParaRPr sz="1000">
                <a:solidFill>
                  <a:srgbClr val="000000"/>
                </a:solidFill>
                <a:latin typeface="Comic Sans MS"/>
                <a:ea typeface="Comic Sans MS"/>
                <a:cs typeface="Comic Sans MS"/>
                <a:sym typeface="Comic Sans MS"/>
              </a:endParaRPr>
            </a:p>
          </p:txBody>
        </p:sp>
        <p:sp>
          <p:nvSpPr>
            <p:cNvPr id="131" name="Google Shape;131;p24"/>
            <p:cNvSpPr/>
            <p:nvPr/>
          </p:nvSpPr>
          <p:spPr>
            <a:xfrm>
              <a:off x="2615856" y="3304279"/>
              <a:ext cx="802500" cy="397200"/>
            </a:xfrm>
            <a:prstGeom prst="roundRect">
              <a:avLst>
                <a:gd fmla="val 16667" name="adj"/>
              </a:avLst>
            </a:prstGeom>
            <a:solidFill>
              <a:srgbClr val="E7E6E6"/>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000">
                  <a:solidFill>
                    <a:srgbClr val="000000"/>
                  </a:solidFill>
                  <a:latin typeface="Comic Sans MS"/>
                  <a:ea typeface="Comic Sans MS"/>
                  <a:cs typeface="Comic Sans MS"/>
                  <a:sym typeface="Comic Sans MS"/>
                </a:rPr>
                <a:t>↑Hb conc.</a:t>
              </a:r>
              <a:endParaRPr sz="1000">
                <a:latin typeface="Comic Sans MS"/>
                <a:ea typeface="Comic Sans MS"/>
                <a:cs typeface="Comic Sans MS"/>
                <a:sym typeface="Comic Sans MS"/>
              </a:endParaRPr>
            </a:p>
          </p:txBody>
        </p:sp>
        <p:sp>
          <p:nvSpPr>
            <p:cNvPr id="133" name="Google Shape;133;p24"/>
            <p:cNvSpPr/>
            <p:nvPr/>
          </p:nvSpPr>
          <p:spPr>
            <a:xfrm>
              <a:off x="3613331" y="3304311"/>
              <a:ext cx="802500" cy="397200"/>
            </a:xfrm>
            <a:prstGeom prst="roundRect">
              <a:avLst>
                <a:gd fmla="val 16667" name="adj"/>
              </a:avLst>
            </a:prstGeom>
            <a:solidFill>
              <a:srgbClr val="E7E6E6"/>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000">
                  <a:latin typeface="Comic Sans MS"/>
                  <a:ea typeface="Comic Sans MS"/>
                  <a:cs typeface="Comic Sans MS"/>
                  <a:sym typeface="Comic Sans MS"/>
                </a:rPr>
                <a:t>↑2,3 </a:t>
              </a:r>
              <a:r>
                <a:rPr lang="en-GB" sz="1000">
                  <a:solidFill>
                    <a:srgbClr val="000000"/>
                  </a:solidFill>
                  <a:latin typeface="Comic Sans MS"/>
                  <a:ea typeface="Comic Sans MS"/>
                  <a:cs typeface="Comic Sans MS"/>
                  <a:sym typeface="Comic Sans MS"/>
                </a:rPr>
                <a:t>BPG</a:t>
              </a:r>
              <a:endParaRPr sz="1000">
                <a:latin typeface="Comic Sans MS"/>
                <a:ea typeface="Comic Sans MS"/>
                <a:cs typeface="Comic Sans MS"/>
                <a:sym typeface="Comic Sans MS"/>
              </a:endParaRPr>
            </a:p>
          </p:txBody>
        </p:sp>
        <p:sp>
          <p:nvSpPr>
            <p:cNvPr id="128" name="Google Shape;128;p24"/>
            <p:cNvSpPr/>
            <p:nvPr/>
          </p:nvSpPr>
          <p:spPr>
            <a:xfrm>
              <a:off x="46106" y="3304307"/>
              <a:ext cx="1202700" cy="397200"/>
            </a:xfrm>
            <a:prstGeom prst="roundRect">
              <a:avLst>
                <a:gd fmla="val 16667" name="adj"/>
              </a:avLst>
            </a:prstGeom>
            <a:solidFill>
              <a:srgbClr val="3C78D8"/>
            </a:solidFill>
            <a:ln>
              <a:noFill/>
            </a:ln>
          </p:spPr>
          <p:txBody>
            <a:bodyPr anchorCtr="0" anchor="ctr" bIns="27000" lIns="27000" spcFirstLastPara="1" rIns="27000" wrap="square" tIns="27000">
              <a:noAutofit/>
            </a:bodyPr>
            <a:lstStyle/>
            <a:p>
              <a:pPr indent="0" lvl="0" marL="0" rtl="0" algn="ctr">
                <a:spcBef>
                  <a:spcPts val="0"/>
                </a:spcBef>
                <a:spcAft>
                  <a:spcPts val="0"/>
                </a:spcAft>
                <a:buNone/>
              </a:pPr>
              <a:r>
                <a:rPr lang="en-GB" sz="1000">
                  <a:solidFill>
                    <a:srgbClr val="FFFFFF"/>
                  </a:solidFill>
                  <a:latin typeface="Comic Sans MS"/>
                  <a:ea typeface="Comic Sans MS"/>
                  <a:cs typeface="Comic Sans MS"/>
                  <a:sym typeface="Comic Sans MS"/>
                </a:rPr>
                <a:t>At high altitude:</a:t>
              </a:r>
              <a:endParaRPr b="1" sz="1000">
                <a:solidFill>
                  <a:srgbClr val="FFFFFF"/>
                </a:solidFill>
                <a:latin typeface="Comic Sans MS"/>
                <a:ea typeface="Comic Sans MS"/>
                <a:cs typeface="Comic Sans MS"/>
                <a:sym typeface="Comic Sans MS"/>
              </a:endParaRPr>
            </a:p>
          </p:txBody>
        </p:sp>
        <p:sp>
          <p:nvSpPr>
            <p:cNvPr id="135" name="Google Shape;135;p24"/>
            <p:cNvSpPr/>
            <p:nvPr/>
          </p:nvSpPr>
          <p:spPr>
            <a:xfrm>
              <a:off x="4610815" y="3304283"/>
              <a:ext cx="1159800" cy="397200"/>
            </a:xfrm>
            <a:prstGeom prst="roundRect">
              <a:avLst>
                <a:gd fmla="val 16667" name="adj"/>
              </a:avLst>
            </a:prstGeom>
            <a:solidFill>
              <a:srgbClr val="E7E6E6"/>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000">
                  <a:latin typeface="Comic Sans MS"/>
                  <a:ea typeface="Comic Sans MS"/>
                  <a:cs typeface="Comic Sans MS"/>
                  <a:sym typeface="Comic Sans MS"/>
                </a:rPr>
                <a:t>↓</a:t>
              </a:r>
              <a:r>
                <a:rPr lang="en-GB" sz="1000">
                  <a:solidFill>
                    <a:srgbClr val="000000"/>
                  </a:solidFill>
                  <a:latin typeface="Comic Sans MS"/>
                  <a:ea typeface="Comic Sans MS"/>
                  <a:cs typeface="Comic Sans MS"/>
                  <a:sym typeface="Comic Sans MS"/>
                </a:rPr>
                <a:t>O</a:t>
              </a:r>
              <a:r>
                <a:rPr baseline="-25000" lang="en-GB" sz="1000">
                  <a:solidFill>
                    <a:srgbClr val="000000"/>
                  </a:solidFill>
                  <a:latin typeface="Comic Sans MS"/>
                  <a:ea typeface="Comic Sans MS"/>
                  <a:cs typeface="Comic Sans MS"/>
                  <a:sym typeface="Comic Sans MS"/>
                </a:rPr>
                <a:t>2</a:t>
              </a:r>
              <a:r>
                <a:rPr lang="en-GB" sz="1000">
                  <a:solidFill>
                    <a:srgbClr val="000000"/>
                  </a:solidFill>
                  <a:latin typeface="Comic Sans MS"/>
                  <a:ea typeface="Comic Sans MS"/>
                  <a:cs typeface="Comic Sans MS"/>
                  <a:sym typeface="Comic Sans MS"/>
                </a:rPr>
                <a:t> affinity of Hb</a:t>
              </a:r>
              <a:endParaRPr sz="1000">
                <a:latin typeface="Comic Sans MS"/>
                <a:ea typeface="Comic Sans MS"/>
                <a:cs typeface="Comic Sans MS"/>
                <a:sym typeface="Comic Sans MS"/>
              </a:endParaRPr>
            </a:p>
          </p:txBody>
        </p:sp>
        <p:sp>
          <p:nvSpPr>
            <p:cNvPr id="137" name="Google Shape;137;p24"/>
            <p:cNvSpPr/>
            <p:nvPr/>
          </p:nvSpPr>
          <p:spPr>
            <a:xfrm>
              <a:off x="5965581" y="3304281"/>
              <a:ext cx="1548300" cy="397200"/>
            </a:xfrm>
            <a:prstGeom prst="roundRect">
              <a:avLst>
                <a:gd fmla="val 16667" name="adj"/>
              </a:avLst>
            </a:prstGeom>
            <a:solidFill>
              <a:srgbClr val="E7E6E6"/>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000">
                  <a:latin typeface="Comic Sans MS"/>
                  <a:ea typeface="Comic Sans MS"/>
                  <a:cs typeface="Comic Sans MS"/>
                  <a:sym typeface="Comic Sans MS"/>
                </a:rPr>
                <a:t>↑</a:t>
              </a:r>
              <a:r>
                <a:rPr lang="en-GB" sz="1000">
                  <a:solidFill>
                    <a:srgbClr val="000000"/>
                  </a:solidFill>
                  <a:latin typeface="Comic Sans MS"/>
                  <a:ea typeface="Comic Sans MS"/>
                  <a:cs typeface="Comic Sans MS"/>
                  <a:sym typeface="Comic Sans MS"/>
                </a:rPr>
                <a:t>O</a:t>
              </a:r>
              <a:r>
                <a:rPr baseline="-25000" lang="en-GB" sz="1000">
                  <a:solidFill>
                    <a:srgbClr val="000000"/>
                  </a:solidFill>
                  <a:latin typeface="Comic Sans MS"/>
                  <a:ea typeface="Comic Sans MS"/>
                  <a:cs typeface="Comic Sans MS"/>
                  <a:sym typeface="Comic Sans MS"/>
                </a:rPr>
                <a:t>2</a:t>
              </a:r>
              <a:r>
                <a:rPr lang="en-GB" sz="1000">
                  <a:solidFill>
                    <a:srgbClr val="000000"/>
                  </a:solidFill>
                  <a:latin typeface="Comic Sans MS"/>
                  <a:ea typeface="Comic Sans MS"/>
                  <a:cs typeface="Comic Sans MS"/>
                  <a:sym typeface="Comic Sans MS"/>
                </a:rPr>
                <a:t> delivery to tissues</a:t>
              </a:r>
              <a:endParaRPr sz="1000">
                <a:latin typeface="Comic Sans MS"/>
                <a:ea typeface="Comic Sans MS"/>
                <a:cs typeface="Comic Sans MS"/>
                <a:sym typeface="Comic Sans M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5"/>
          <p:cNvSpPr txBox="1"/>
          <p:nvPr/>
        </p:nvSpPr>
        <p:spPr>
          <a:xfrm>
            <a:off x="0" y="237475"/>
            <a:ext cx="7560000" cy="4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ic Sans MS"/>
                <a:ea typeface="Comic Sans MS"/>
                <a:cs typeface="Comic Sans MS"/>
                <a:sym typeface="Comic Sans MS"/>
              </a:rPr>
              <a:t>Biochemical Aspects of Digestion of Lipids</a:t>
            </a:r>
            <a:endParaRPr b="1" sz="1800">
              <a:solidFill>
                <a:srgbClr val="1155CC"/>
              </a:solidFill>
              <a:latin typeface="Comic Sans MS"/>
              <a:ea typeface="Comic Sans MS"/>
              <a:cs typeface="Comic Sans MS"/>
              <a:sym typeface="Comic Sans MS"/>
            </a:endParaRPr>
          </a:p>
        </p:txBody>
      </p:sp>
      <p:sp>
        <p:nvSpPr>
          <p:cNvPr id="144" name="Google Shape;144;p25"/>
          <p:cNvSpPr/>
          <p:nvPr/>
        </p:nvSpPr>
        <p:spPr>
          <a:xfrm>
            <a:off x="0" y="10226346"/>
            <a:ext cx="7560000" cy="462000"/>
          </a:xfrm>
          <a:prstGeom prst="rect">
            <a:avLst/>
          </a:prstGeom>
          <a:solidFill>
            <a:srgbClr val="EEEEEE"/>
          </a:solidFill>
          <a:ln>
            <a:noFill/>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145" name="Google Shape;145;p25"/>
          <p:cNvSpPr/>
          <p:nvPr/>
        </p:nvSpPr>
        <p:spPr>
          <a:xfrm>
            <a:off x="6235165" y="10228672"/>
            <a:ext cx="1324800" cy="462000"/>
          </a:xfrm>
          <a:prstGeom prst="rect">
            <a:avLst/>
          </a:prstGeom>
          <a:gradFill>
            <a:gsLst>
              <a:gs pos="0">
                <a:srgbClr val="C9DAF8"/>
              </a:gs>
              <a:gs pos="100000">
                <a:srgbClr val="1155CC"/>
              </a:gs>
            </a:gsLst>
            <a:path path="circle">
              <a:fillToRect l="100%" t="100%"/>
            </a:path>
            <a:tileRect b="-100%" r="-100%"/>
          </a:gradFill>
          <a:ln>
            <a:noFill/>
          </a:ln>
        </p:spPr>
        <p:txBody>
          <a:bodyPr anchorCtr="0" anchor="ctr" bIns="91525" lIns="91525" spcFirstLastPara="1" rIns="91525" wrap="square" tIns="91525">
            <a:noAutofit/>
          </a:bodyPr>
          <a:lstStyle/>
          <a:p>
            <a:pPr indent="0" lvl="0" marL="457200" rtl="0" algn="l">
              <a:spcBef>
                <a:spcPts val="0"/>
              </a:spcBef>
              <a:spcAft>
                <a:spcPts val="0"/>
              </a:spcAft>
              <a:buNone/>
            </a:pPr>
            <a:r>
              <a:rPr lang="en-GB" sz="2300">
                <a:solidFill>
                  <a:srgbClr val="FFFFFF"/>
                </a:solidFill>
                <a:latin typeface="Comfortaa"/>
                <a:ea typeface="Comfortaa"/>
                <a:cs typeface="Comfortaa"/>
                <a:sym typeface="Comfortaa"/>
              </a:rPr>
              <a:t>4</a:t>
            </a:r>
            <a:endParaRPr sz="2300">
              <a:solidFill>
                <a:srgbClr val="FFFFFF"/>
              </a:solidFill>
              <a:latin typeface="Comfortaa"/>
              <a:ea typeface="Comfortaa"/>
              <a:cs typeface="Comfortaa"/>
              <a:sym typeface="Comfortaa"/>
            </a:endParaRPr>
          </a:p>
        </p:txBody>
      </p:sp>
      <p:sp>
        <p:nvSpPr>
          <p:cNvPr id="146" name="Google Shape;146;p25"/>
          <p:cNvSpPr txBox="1"/>
          <p:nvPr/>
        </p:nvSpPr>
        <p:spPr>
          <a:xfrm>
            <a:off x="116900" y="699475"/>
            <a:ext cx="7248000" cy="9529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Where does lipid </a:t>
            </a:r>
            <a:r>
              <a:rPr lang="en-GB" sz="1200">
                <a:solidFill>
                  <a:srgbClr val="1155CC"/>
                </a:solidFill>
                <a:latin typeface="Comic Sans MS"/>
                <a:ea typeface="Comic Sans MS"/>
                <a:cs typeface="Comic Sans MS"/>
                <a:sym typeface="Comic Sans MS"/>
              </a:rPr>
              <a:t>digestion occur?</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000">
                <a:latin typeface="Comic Sans MS"/>
                <a:ea typeface="Comic Sans MS"/>
                <a:cs typeface="Comic Sans MS"/>
                <a:sym typeface="Comic Sans MS"/>
              </a:rPr>
              <a:t>In the stomach by : lingual and gastric lipases</a:t>
            </a:r>
            <a:endParaRPr sz="1000">
              <a:latin typeface="Comic Sans MS"/>
              <a:ea typeface="Comic Sans MS"/>
              <a:cs typeface="Comic Sans MS"/>
              <a:sym typeface="Comic Sans MS"/>
            </a:endParaRPr>
          </a:p>
          <a:p>
            <a:pPr indent="0" lvl="0" marL="0" rtl="0" algn="l">
              <a:spcBef>
                <a:spcPts val="0"/>
              </a:spcBef>
              <a:spcAft>
                <a:spcPts val="0"/>
              </a:spcAft>
              <a:buNone/>
            </a:pPr>
            <a:r>
              <a:rPr lang="en-GB" sz="1000">
                <a:latin typeface="Comic Sans MS"/>
                <a:ea typeface="Comic Sans MS"/>
                <a:cs typeface="Comic Sans MS"/>
                <a:sym typeface="Comic Sans MS"/>
              </a:rPr>
              <a:t>In the small intestine by :Pancreatic </a:t>
            </a:r>
            <a:r>
              <a:rPr lang="en-GB" sz="1000">
                <a:latin typeface="Comic Sans MS"/>
                <a:ea typeface="Comic Sans MS"/>
                <a:cs typeface="Comic Sans MS"/>
                <a:sym typeface="Comic Sans MS"/>
              </a:rPr>
              <a:t>lipase</a:t>
            </a:r>
            <a:r>
              <a:rPr lang="en-GB" sz="1000">
                <a:latin typeface="Comic Sans MS"/>
                <a:ea typeface="Comic Sans MS"/>
                <a:cs typeface="Comic Sans MS"/>
                <a:sym typeface="Comic Sans MS"/>
              </a:rPr>
              <a:t> &amp; Co lipas ,</a:t>
            </a:r>
            <a:r>
              <a:rPr lang="en-GB" sz="1000">
                <a:latin typeface="Comic Sans MS"/>
                <a:ea typeface="Comic Sans MS"/>
                <a:cs typeface="Comic Sans MS"/>
                <a:sym typeface="Comic Sans MS"/>
              </a:rPr>
              <a:t> cholesterol esterase, phospolipase A2, lysophospholipase </a:t>
            </a:r>
            <a:endParaRPr sz="1000">
              <a:latin typeface="Comic Sans MS"/>
              <a:ea typeface="Comic Sans MS"/>
              <a:cs typeface="Comic Sans MS"/>
              <a:sym typeface="Comic Sans MS"/>
            </a:endParaRPr>
          </a:p>
          <a:p>
            <a:pPr indent="0" lvl="0" marL="0" rtl="0" algn="l">
              <a:spcBef>
                <a:spcPts val="0"/>
              </a:spcBef>
              <a:spcAft>
                <a:spcPts val="0"/>
              </a:spcAft>
              <a:buNone/>
            </a:pPr>
            <a:r>
              <a:t/>
            </a:r>
            <a:endParaRPr sz="1000">
              <a:solidFill>
                <a:srgbClr val="1155CC"/>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Explain the pathway of TAG degradation:</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000">
                <a:latin typeface="Comic Sans MS"/>
                <a:ea typeface="Comic Sans MS"/>
                <a:cs typeface="Comic Sans MS"/>
                <a:sym typeface="Comic Sans MS"/>
              </a:rPr>
              <a:t>TAG is degraded by lipase producing 2-monoacylglycerol and 2 fatty acids</a:t>
            </a:r>
            <a:endParaRPr sz="1000">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Explain the pathway of Cholesteryl ester degradation:</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000">
                <a:solidFill>
                  <a:schemeClr val="dk1"/>
                </a:solidFill>
                <a:latin typeface="Comic Sans MS"/>
                <a:ea typeface="Comic Sans MS"/>
                <a:cs typeface="Comic Sans MS"/>
                <a:sym typeface="Comic Sans MS"/>
              </a:rPr>
              <a:t>Degraded by cholesterol esterase producing cholesterol + FFAs</a:t>
            </a:r>
            <a:endParaRPr sz="1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How are phospholipids converted to glycerolphosphoryl base and what is the fate of the product?</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000">
                <a:solidFill>
                  <a:schemeClr val="dk1"/>
                </a:solidFill>
                <a:latin typeface="Comic Sans MS"/>
                <a:ea typeface="Comic Sans MS"/>
                <a:cs typeface="Comic Sans MS"/>
                <a:sym typeface="Comic Sans MS"/>
              </a:rPr>
              <a:t>First: phospholipids are converted by phospholipids A2 into lysophospholipid </a:t>
            </a:r>
            <a:endParaRPr sz="1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000">
                <a:solidFill>
                  <a:schemeClr val="dk1"/>
                </a:solidFill>
                <a:latin typeface="Comic Sans MS"/>
                <a:ea typeface="Comic Sans MS"/>
                <a:cs typeface="Comic Sans MS"/>
                <a:sym typeface="Comic Sans MS"/>
              </a:rPr>
              <a:t>Second: lysophospholipids are converted by lysophopholipase into glycerolphosphoryl base </a:t>
            </a:r>
            <a:endParaRPr sz="1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000">
                <a:solidFill>
                  <a:schemeClr val="dk1"/>
                </a:solidFill>
                <a:latin typeface="Comic Sans MS"/>
                <a:ea typeface="Comic Sans MS"/>
                <a:cs typeface="Comic Sans MS"/>
                <a:sym typeface="Comic Sans MS"/>
              </a:rPr>
              <a:t>It can be excreted in feces, degraded or reabsorbed</a:t>
            </a:r>
            <a:endParaRPr sz="1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What are the end products of lipid digestion?</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000">
                <a:solidFill>
                  <a:schemeClr val="dk1"/>
                </a:solidFill>
                <a:latin typeface="Comic Sans MS"/>
                <a:ea typeface="Comic Sans MS"/>
                <a:cs typeface="Comic Sans MS"/>
                <a:sym typeface="Comic Sans MS"/>
              </a:rPr>
              <a:t>2-monoacylglycerol , free fatty acids, cholesterol and glycerolphosphoryl base </a:t>
            </a:r>
            <a:endParaRPr sz="1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How does cystic fibrosis affect lipid digestion?</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000">
                <a:latin typeface="Comic Sans MS"/>
                <a:ea typeface="Comic Sans MS"/>
                <a:cs typeface="Comic Sans MS"/>
                <a:sym typeface="Comic Sans MS"/>
              </a:rPr>
              <a:t>In CF there’s a mutation in CFTR gene which functions as chloride channel on epithelium. When it’s defected it will lead to decreased secretion of chloride and increase water and sodium reabsorption. Due to that there will be decreased hydration in pancreatic thickness and secretions thus the enzymes won’t be able to reach the small intestine.</a:t>
            </a:r>
            <a:endParaRPr sz="1000">
              <a:latin typeface="Comic Sans MS"/>
              <a:ea typeface="Comic Sans MS"/>
              <a:cs typeface="Comic Sans MS"/>
              <a:sym typeface="Comic Sans MS"/>
            </a:endParaRPr>
          </a:p>
          <a:p>
            <a:pPr indent="0" lvl="0" marL="0" rtl="0" algn="l">
              <a:spcBef>
                <a:spcPts val="0"/>
              </a:spcBef>
              <a:spcAft>
                <a:spcPts val="0"/>
              </a:spcAft>
              <a:buNone/>
            </a:pPr>
            <a:r>
              <a:t/>
            </a:r>
            <a:endParaRPr sz="900">
              <a:latin typeface="Comic Sans MS"/>
              <a:ea typeface="Comic Sans MS"/>
              <a:cs typeface="Comic Sans MS"/>
              <a:sym typeface="Comic Sans MS"/>
            </a:endParaRPr>
          </a:p>
          <a:p>
            <a:pPr indent="0" lvl="0" marL="0" rtl="0" algn="l">
              <a:spcBef>
                <a:spcPts val="0"/>
              </a:spcBef>
              <a:spcAft>
                <a:spcPts val="0"/>
              </a:spcAft>
              <a:buNone/>
            </a:pPr>
            <a:r>
              <a:t/>
            </a:r>
            <a:endParaRPr sz="900">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What are the hormones that control the lipid digestion and where do they act on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What are the types of fatty acids absorbed directly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000">
                <a:solidFill>
                  <a:schemeClr val="dk1"/>
                </a:solidFill>
                <a:latin typeface="Comic Sans MS"/>
                <a:ea typeface="Comic Sans MS"/>
                <a:cs typeface="Comic Sans MS"/>
                <a:sym typeface="Comic Sans MS"/>
              </a:rPr>
              <a:t>Short and medium chain length fatty acids</a:t>
            </a:r>
            <a:endParaRPr sz="1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List the steps of resynthesis of TAG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List the components of chylomicron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000">
                <a:solidFill>
                  <a:schemeClr val="dk1"/>
                </a:solidFill>
                <a:latin typeface="Comic Sans MS"/>
                <a:ea typeface="Comic Sans MS"/>
                <a:cs typeface="Comic Sans MS"/>
                <a:sym typeface="Comic Sans MS"/>
              </a:rPr>
              <a:t>1- Newly synthesized TAG        2- cholesterol ester    3- Phospholipids.    </a:t>
            </a:r>
            <a:endParaRPr sz="1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000">
                <a:solidFill>
                  <a:schemeClr val="dk1"/>
                </a:solidFill>
                <a:latin typeface="Comic Sans MS"/>
                <a:ea typeface="Comic Sans MS"/>
                <a:cs typeface="Comic Sans MS"/>
                <a:sym typeface="Comic Sans MS"/>
              </a:rPr>
              <a:t>  4- </a:t>
            </a:r>
            <a:r>
              <a:rPr lang="en-GB" sz="1000">
                <a:solidFill>
                  <a:schemeClr val="dk1"/>
                </a:solidFill>
                <a:latin typeface="Century Gothic"/>
                <a:ea typeface="Century Gothic"/>
                <a:cs typeface="Century Gothic"/>
                <a:sym typeface="Century Gothic"/>
              </a:rPr>
              <a:t>Apolipoprotein B-48 (apo B-48)    5-free cholesterol</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900">
              <a:solidFill>
                <a:schemeClr val="dk1"/>
              </a:solidFill>
              <a:latin typeface="Century Gothic"/>
              <a:ea typeface="Century Gothic"/>
              <a:cs typeface="Century Gothic"/>
              <a:sym typeface="Century Gothic"/>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How is chylomicrons secreted ?</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000">
                <a:latin typeface="Comic Sans MS"/>
                <a:ea typeface="Comic Sans MS"/>
                <a:cs typeface="Comic Sans MS"/>
                <a:sym typeface="Comic Sans MS"/>
              </a:rPr>
              <a:t>By exocytosis into lymphatic vessels around lacteals which enter into systemic circulation</a:t>
            </a:r>
            <a:endParaRPr sz="1000">
              <a:latin typeface="Comic Sans MS"/>
              <a:ea typeface="Comic Sans MS"/>
              <a:cs typeface="Comic Sans MS"/>
              <a:sym typeface="Comic Sans MS"/>
            </a:endParaRPr>
          </a:p>
          <a:p>
            <a:pPr indent="0" lvl="0" marL="457200" rtl="0" algn="l">
              <a:spcBef>
                <a:spcPts val="0"/>
              </a:spcBef>
              <a:spcAft>
                <a:spcPts val="0"/>
              </a:spcAft>
              <a:buNone/>
            </a:pPr>
            <a:r>
              <a:t/>
            </a:r>
            <a:endParaRPr sz="900">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What happens if lipid malabsorption occurs?</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000">
                <a:latin typeface="Comic Sans MS"/>
                <a:ea typeface="Comic Sans MS"/>
                <a:cs typeface="Comic Sans MS"/>
                <a:sym typeface="Comic Sans MS"/>
              </a:rPr>
              <a:t>Increased excretion of fat soluble vitamins and essential fatty acids in </a:t>
            </a:r>
            <a:r>
              <a:rPr lang="en-GB" sz="1000">
                <a:latin typeface="Comic Sans MS"/>
                <a:ea typeface="Comic Sans MS"/>
                <a:cs typeface="Comic Sans MS"/>
                <a:sym typeface="Comic Sans MS"/>
              </a:rPr>
              <a:t>feces</a:t>
            </a:r>
            <a:r>
              <a:rPr lang="en-GB" sz="1000">
                <a:latin typeface="Comic Sans MS"/>
                <a:ea typeface="Comic Sans MS"/>
                <a:cs typeface="Comic Sans MS"/>
                <a:sym typeface="Comic Sans MS"/>
              </a:rPr>
              <a:t> (Steatorrhea)</a:t>
            </a:r>
            <a:endParaRPr sz="1000">
              <a:latin typeface="Comic Sans MS"/>
              <a:ea typeface="Comic Sans MS"/>
              <a:cs typeface="Comic Sans MS"/>
              <a:sym typeface="Comic Sans MS"/>
            </a:endParaRPr>
          </a:p>
        </p:txBody>
      </p:sp>
      <p:graphicFrame>
        <p:nvGraphicFramePr>
          <p:cNvPr id="147" name="Google Shape;147;p25"/>
          <p:cNvGraphicFramePr/>
          <p:nvPr/>
        </p:nvGraphicFramePr>
        <p:xfrm>
          <a:off x="289500" y="5248958"/>
          <a:ext cx="3000000" cy="3000000"/>
        </p:xfrm>
        <a:graphic>
          <a:graphicData uri="http://schemas.openxmlformats.org/drawingml/2006/table">
            <a:tbl>
              <a:tblPr>
                <a:noFill/>
                <a:tableStyleId>{3C771080-E36F-4B3C-AD8F-81DAF471F60E}</a:tableStyleId>
              </a:tblPr>
              <a:tblGrid>
                <a:gridCol w="3380225"/>
                <a:gridCol w="3363025"/>
              </a:tblGrid>
              <a:tr h="245150">
                <a:tc>
                  <a:txBody>
                    <a:bodyPr/>
                    <a:lstStyle/>
                    <a:p>
                      <a:pPr indent="0" lvl="0" marL="0" rtl="0" algn="ctr">
                        <a:spcBef>
                          <a:spcPts val="0"/>
                        </a:spcBef>
                        <a:spcAft>
                          <a:spcPts val="0"/>
                        </a:spcAft>
                        <a:buNone/>
                      </a:pPr>
                      <a:r>
                        <a:rPr b="1" lang="en-GB" sz="1200">
                          <a:solidFill>
                            <a:srgbClr val="FFFFFF"/>
                          </a:solidFill>
                          <a:latin typeface="Century Gothic"/>
                          <a:ea typeface="Century Gothic"/>
                          <a:cs typeface="Century Gothic"/>
                          <a:sym typeface="Century Gothic"/>
                        </a:rPr>
                        <a:t>Cholecystokinin (CCK)</a:t>
                      </a:r>
                      <a:endParaRPr b="1" sz="1200">
                        <a:solidFill>
                          <a:srgbClr val="FFFFFF"/>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GB" sz="1200">
                          <a:solidFill>
                            <a:srgbClr val="FFFFFF"/>
                          </a:solidFill>
                          <a:latin typeface="Century Gothic"/>
                          <a:ea typeface="Century Gothic"/>
                          <a:cs typeface="Century Gothic"/>
                          <a:sym typeface="Century Gothic"/>
                        </a:rPr>
                        <a:t>Secretin</a:t>
                      </a:r>
                      <a:endParaRPr b="1" sz="1200">
                        <a:solidFill>
                          <a:srgbClr val="FFFFFF"/>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r>
              <a:tr h="290975">
                <a:tc>
                  <a:txBody>
                    <a:bodyPr/>
                    <a:lstStyle/>
                    <a:p>
                      <a:pPr indent="0" lvl="0" marL="0" rtl="0" algn="ctr">
                        <a:spcBef>
                          <a:spcPts val="0"/>
                        </a:spcBef>
                        <a:spcAft>
                          <a:spcPts val="0"/>
                        </a:spcAft>
                        <a:buNone/>
                      </a:pPr>
                      <a:r>
                        <a:rPr lang="en-GB" sz="1200">
                          <a:latin typeface="Century Gothic"/>
                          <a:ea typeface="Century Gothic"/>
                          <a:cs typeface="Century Gothic"/>
                          <a:sym typeface="Century Gothic"/>
                        </a:rPr>
                        <a:t>Acts on gallbladder to release bile </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Century Gothic"/>
                          <a:ea typeface="Century Gothic"/>
                          <a:cs typeface="Century Gothic"/>
                          <a:sym typeface="Century Gothic"/>
                        </a:rPr>
                        <a:t>Low pH stimulates its secretion</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43475">
                <a:tc>
                  <a:txBody>
                    <a:bodyPr/>
                    <a:lstStyle/>
                    <a:p>
                      <a:pPr indent="0" lvl="0" marL="0" rtl="0" algn="ctr">
                        <a:spcBef>
                          <a:spcPts val="0"/>
                        </a:spcBef>
                        <a:spcAft>
                          <a:spcPts val="0"/>
                        </a:spcAft>
                        <a:buNone/>
                      </a:pPr>
                      <a:r>
                        <a:rPr lang="en-GB" sz="1200">
                          <a:latin typeface="Century Gothic"/>
                          <a:ea typeface="Century Gothic"/>
                          <a:cs typeface="Century Gothic"/>
                          <a:sym typeface="Century Gothic"/>
                        </a:rPr>
                        <a:t>Acts on pancreas to release enzymes</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rowSpan="2">
                  <a:txBody>
                    <a:bodyPr/>
                    <a:lstStyle/>
                    <a:p>
                      <a:pPr indent="0" lvl="0" marL="0" rtl="0" algn="ctr">
                        <a:spcBef>
                          <a:spcPts val="0"/>
                        </a:spcBef>
                        <a:spcAft>
                          <a:spcPts val="0"/>
                        </a:spcAft>
                        <a:buNone/>
                      </a:pPr>
                      <a:r>
                        <a:rPr lang="en-GB" sz="1200">
                          <a:latin typeface="Century Gothic"/>
                          <a:ea typeface="Century Gothic"/>
                          <a:cs typeface="Century Gothic"/>
                          <a:sym typeface="Century Gothic"/>
                        </a:rPr>
                        <a:t>A</a:t>
                      </a:r>
                      <a:r>
                        <a:rPr lang="en-GB" sz="1200">
                          <a:latin typeface="Century Gothic"/>
                          <a:ea typeface="Century Gothic"/>
                          <a:cs typeface="Century Gothic"/>
                          <a:sym typeface="Century Gothic"/>
                        </a:rPr>
                        <a:t>cts on pancreas to release </a:t>
                      </a:r>
                      <a:r>
                        <a:rPr lang="en-GB" sz="1200">
                          <a:latin typeface="Century Gothic"/>
                          <a:ea typeface="Century Gothic"/>
                          <a:cs typeface="Century Gothic"/>
                          <a:sym typeface="Century Gothic"/>
                        </a:rPr>
                        <a:t>bicarbonate and acts on liver to release bile To Neutralizes the pH of the contents before entering the small intestine</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81125">
                <a:tc>
                  <a:txBody>
                    <a:bodyPr/>
                    <a:lstStyle/>
                    <a:p>
                      <a:pPr indent="0" lvl="0" marL="0" rtl="0" algn="ctr">
                        <a:spcBef>
                          <a:spcPts val="0"/>
                        </a:spcBef>
                        <a:spcAft>
                          <a:spcPts val="0"/>
                        </a:spcAft>
                        <a:buNone/>
                      </a:pPr>
                      <a:r>
                        <a:rPr lang="en-GB" sz="1200">
                          <a:latin typeface="Century Gothic"/>
                          <a:ea typeface="Century Gothic"/>
                          <a:cs typeface="Century Gothic"/>
                          <a:sym typeface="Century Gothic"/>
                        </a:rPr>
                        <a:t>Decreases gastric motility (slow release of gastric contents) </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vMerge="1"/>
              </a:tr>
            </a:tbl>
          </a:graphicData>
        </a:graphic>
      </p:graphicFrame>
      <p:grpSp>
        <p:nvGrpSpPr>
          <p:cNvPr id="148" name="Google Shape;148;p25"/>
          <p:cNvGrpSpPr/>
          <p:nvPr/>
        </p:nvGrpSpPr>
        <p:grpSpPr>
          <a:xfrm>
            <a:off x="256440" y="7578960"/>
            <a:ext cx="6809368" cy="881287"/>
            <a:chOff x="0" y="7746023"/>
            <a:chExt cx="8737800" cy="1165415"/>
          </a:xfrm>
        </p:grpSpPr>
        <p:sp>
          <p:nvSpPr>
            <p:cNvPr id="149" name="Google Shape;149;p25"/>
            <p:cNvSpPr/>
            <p:nvPr/>
          </p:nvSpPr>
          <p:spPr>
            <a:xfrm>
              <a:off x="0" y="8048815"/>
              <a:ext cx="1879800" cy="554700"/>
            </a:xfrm>
            <a:prstGeom prst="roundRect">
              <a:avLst>
                <a:gd fmla="val 16667" name="adj"/>
              </a:avLst>
            </a:prstGeom>
            <a:solidFill>
              <a:srgbClr val="E7E6E6"/>
            </a:solidFill>
            <a:ln>
              <a:noFill/>
            </a:ln>
          </p:spPr>
          <p:txBody>
            <a:bodyPr anchorCtr="0" anchor="ctr" bIns="36000" lIns="36000" spcFirstLastPara="1" rIns="36000" wrap="square" tIns="36000">
              <a:noAutofit/>
            </a:bodyPr>
            <a:lstStyle/>
            <a:p>
              <a:pPr indent="0" lvl="0" marL="0" rtl="0" algn="ctr">
                <a:spcBef>
                  <a:spcPts val="0"/>
                </a:spcBef>
                <a:spcAft>
                  <a:spcPts val="0"/>
                </a:spcAft>
                <a:buClr>
                  <a:srgbClr val="000000"/>
                </a:buClr>
                <a:buSzPts val="1100"/>
                <a:buFont typeface="Arial"/>
                <a:buNone/>
              </a:pPr>
              <a:r>
                <a:rPr lang="en-GB" sz="900">
                  <a:latin typeface="Century Gothic"/>
                  <a:ea typeface="Century Gothic"/>
                  <a:cs typeface="Century Gothic"/>
                  <a:sym typeface="Century Gothic"/>
                </a:rPr>
                <a:t>Fatty acids</a:t>
              </a:r>
              <a:endParaRPr sz="900">
                <a:latin typeface="Exo"/>
                <a:ea typeface="Exo"/>
                <a:cs typeface="Exo"/>
                <a:sym typeface="Exo"/>
              </a:endParaRPr>
            </a:p>
          </p:txBody>
        </p:sp>
        <p:sp>
          <p:nvSpPr>
            <p:cNvPr id="150" name="Google Shape;150;p25"/>
            <p:cNvSpPr/>
            <p:nvPr/>
          </p:nvSpPr>
          <p:spPr>
            <a:xfrm>
              <a:off x="2286000" y="8048815"/>
              <a:ext cx="1879800" cy="554700"/>
            </a:xfrm>
            <a:prstGeom prst="roundRect">
              <a:avLst>
                <a:gd fmla="val 16667" name="adj"/>
              </a:avLst>
            </a:prstGeom>
            <a:solidFill>
              <a:srgbClr val="E7E6E6"/>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900">
                  <a:latin typeface="Century Gothic"/>
                  <a:ea typeface="Century Gothic"/>
                  <a:cs typeface="Century Gothic"/>
                  <a:sym typeface="Century Gothic"/>
                </a:rPr>
                <a:t>activated to acyl CoA form</a:t>
              </a:r>
              <a:endParaRPr sz="900">
                <a:latin typeface="Exo"/>
                <a:ea typeface="Exo"/>
                <a:cs typeface="Exo"/>
                <a:sym typeface="Exo"/>
              </a:endParaRPr>
            </a:p>
          </p:txBody>
        </p:sp>
        <p:sp>
          <p:nvSpPr>
            <p:cNvPr id="151" name="Google Shape;151;p25"/>
            <p:cNvSpPr/>
            <p:nvPr/>
          </p:nvSpPr>
          <p:spPr>
            <a:xfrm>
              <a:off x="4622800" y="8048815"/>
              <a:ext cx="1879800" cy="554700"/>
            </a:xfrm>
            <a:prstGeom prst="roundRect">
              <a:avLst>
                <a:gd fmla="val 16667" name="adj"/>
              </a:avLst>
            </a:prstGeom>
            <a:solidFill>
              <a:srgbClr val="E7E6E6"/>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900">
                  <a:latin typeface="Century Gothic"/>
                  <a:ea typeface="Century Gothic"/>
                  <a:cs typeface="Century Gothic"/>
                  <a:sym typeface="Century Gothic"/>
                </a:rPr>
                <a:t>2-Monoacyglycerols</a:t>
              </a:r>
              <a:endParaRPr sz="900">
                <a:latin typeface="Exo"/>
                <a:ea typeface="Exo"/>
                <a:cs typeface="Exo"/>
                <a:sym typeface="Exo"/>
              </a:endParaRPr>
            </a:p>
          </p:txBody>
        </p:sp>
        <p:sp>
          <p:nvSpPr>
            <p:cNvPr id="152" name="Google Shape;152;p25"/>
            <p:cNvSpPr/>
            <p:nvPr/>
          </p:nvSpPr>
          <p:spPr>
            <a:xfrm>
              <a:off x="6858000" y="8048815"/>
              <a:ext cx="1879800" cy="554700"/>
            </a:xfrm>
            <a:prstGeom prst="roundRect">
              <a:avLst>
                <a:gd fmla="val 16667" name="adj"/>
              </a:avLst>
            </a:prstGeom>
            <a:solidFill>
              <a:srgbClr val="E7E6E6"/>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900">
                  <a:latin typeface="Century Gothic"/>
                  <a:ea typeface="Century Gothic"/>
                  <a:cs typeface="Century Gothic"/>
                  <a:sym typeface="Century Gothic"/>
                </a:rPr>
                <a:t>TAGs</a:t>
              </a:r>
              <a:endParaRPr sz="900">
                <a:latin typeface="Exo"/>
                <a:ea typeface="Exo"/>
                <a:cs typeface="Exo"/>
                <a:sym typeface="Exo"/>
              </a:endParaRPr>
            </a:p>
          </p:txBody>
        </p:sp>
        <p:sp>
          <p:nvSpPr>
            <p:cNvPr id="153" name="Google Shape;153;p25"/>
            <p:cNvSpPr/>
            <p:nvPr/>
          </p:nvSpPr>
          <p:spPr>
            <a:xfrm>
              <a:off x="673000" y="8662438"/>
              <a:ext cx="2209800" cy="249000"/>
            </a:xfrm>
            <a:prstGeom prst="curvedUpArrow">
              <a:avLst>
                <a:gd fmla="val 25000" name="adj1"/>
                <a:gd fmla="val 50000" name="adj2"/>
                <a:gd fmla="val 25000" name="adj3"/>
              </a:avLst>
            </a:prstGeom>
            <a:solidFill>
              <a:srgbClr val="6D9EEB"/>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900"/>
            </a:p>
          </p:txBody>
        </p:sp>
        <p:sp>
          <p:nvSpPr>
            <p:cNvPr id="154" name="Google Shape;154;p25"/>
            <p:cNvSpPr/>
            <p:nvPr/>
          </p:nvSpPr>
          <p:spPr>
            <a:xfrm>
              <a:off x="5448200" y="8662438"/>
              <a:ext cx="2209800" cy="249000"/>
            </a:xfrm>
            <a:prstGeom prst="curvedUpArrow">
              <a:avLst>
                <a:gd fmla="val 25000" name="adj1"/>
                <a:gd fmla="val 50000" name="adj2"/>
                <a:gd fmla="val 25000" name="adj3"/>
              </a:avLst>
            </a:prstGeom>
            <a:solidFill>
              <a:srgbClr val="6D9EEB"/>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900"/>
            </a:p>
          </p:txBody>
        </p:sp>
        <p:sp>
          <p:nvSpPr>
            <p:cNvPr id="155" name="Google Shape;155;p25"/>
            <p:cNvSpPr/>
            <p:nvPr/>
          </p:nvSpPr>
          <p:spPr>
            <a:xfrm>
              <a:off x="3263800" y="7746023"/>
              <a:ext cx="2362200" cy="249000"/>
            </a:xfrm>
            <a:prstGeom prst="curvedDownArrow">
              <a:avLst>
                <a:gd fmla="val 25000" name="adj1"/>
                <a:gd fmla="val 50000" name="adj2"/>
                <a:gd fmla="val 25000" name="adj3"/>
              </a:avLst>
            </a:prstGeom>
            <a:solidFill>
              <a:srgbClr val="6D9EEB"/>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900"/>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6"/>
          <p:cNvSpPr txBox="1"/>
          <p:nvPr/>
        </p:nvSpPr>
        <p:spPr>
          <a:xfrm>
            <a:off x="0" y="237475"/>
            <a:ext cx="7560000" cy="4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ic Sans MS"/>
                <a:ea typeface="Comic Sans MS"/>
                <a:cs typeface="Comic Sans MS"/>
                <a:sym typeface="Comic Sans MS"/>
              </a:rPr>
              <a:t>Biochemical Aspects of Digestion of </a:t>
            </a:r>
            <a:r>
              <a:rPr b="1" lang="en-GB" sz="1800">
                <a:solidFill>
                  <a:srgbClr val="1155CC"/>
                </a:solidFill>
                <a:latin typeface="Comic Sans MS"/>
                <a:ea typeface="Comic Sans MS"/>
                <a:cs typeface="Comic Sans MS"/>
                <a:sym typeface="Comic Sans MS"/>
              </a:rPr>
              <a:t>Proteins and Carbohydrates</a:t>
            </a:r>
            <a:endParaRPr b="1" sz="1800">
              <a:solidFill>
                <a:srgbClr val="1155CC"/>
              </a:solidFill>
              <a:latin typeface="Comic Sans MS"/>
              <a:ea typeface="Comic Sans MS"/>
              <a:cs typeface="Comic Sans MS"/>
              <a:sym typeface="Comic Sans MS"/>
            </a:endParaRPr>
          </a:p>
        </p:txBody>
      </p:sp>
      <p:sp>
        <p:nvSpPr>
          <p:cNvPr id="161" name="Google Shape;161;p26"/>
          <p:cNvSpPr/>
          <p:nvPr/>
        </p:nvSpPr>
        <p:spPr>
          <a:xfrm>
            <a:off x="0" y="10226346"/>
            <a:ext cx="7560000" cy="462000"/>
          </a:xfrm>
          <a:prstGeom prst="rect">
            <a:avLst/>
          </a:prstGeom>
          <a:solidFill>
            <a:srgbClr val="EEEEEE"/>
          </a:solidFill>
          <a:ln>
            <a:noFill/>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162" name="Google Shape;162;p26"/>
          <p:cNvSpPr/>
          <p:nvPr/>
        </p:nvSpPr>
        <p:spPr>
          <a:xfrm>
            <a:off x="6235165" y="10228672"/>
            <a:ext cx="1324800" cy="462000"/>
          </a:xfrm>
          <a:prstGeom prst="rect">
            <a:avLst/>
          </a:prstGeom>
          <a:gradFill>
            <a:gsLst>
              <a:gs pos="0">
                <a:srgbClr val="C9DAF8"/>
              </a:gs>
              <a:gs pos="100000">
                <a:srgbClr val="1155CC"/>
              </a:gs>
            </a:gsLst>
            <a:path path="circle">
              <a:fillToRect l="100%" t="100%"/>
            </a:path>
            <a:tileRect b="-100%" r="-100%"/>
          </a:gradFill>
          <a:ln>
            <a:noFill/>
          </a:ln>
        </p:spPr>
        <p:txBody>
          <a:bodyPr anchorCtr="0" anchor="ctr" bIns="91525" lIns="91525" spcFirstLastPara="1" rIns="91525" wrap="square" tIns="91525">
            <a:noAutofit/>
          </a:bodyPr>
          <a:lstStyle/>
          <a:p>
            <a:pPr indent="0" lvl="0" marL="457200" rtl="0" algn="l">
              <a:spcBef>
                <a:spcPts val="0"/>
              </a:spcBef>
              <a:spcAft>
                <a:spcPts val="0"/>
              </a:spcAft>
              <a:buNone/>
            </a:pPr>
            <a:r>
              <a:rPr lang="en-GB" sz="2300">
                <a:solidFill>
                  <a:srgbClr val="FFFFFF"/>
                </a:solidFill>
                <a:latin typeface="Comfortaa"/>
                <a:ea typeface="Comfortaa"/>
                <a:cs typeface="Comfortaa"/>
                <a:sym typeface="Comfortaa"/>
              </a:rPr>
              <a:t>5</a:t>
            </a:r>
            <a:endParaRPr sz="2300">
              <a:solidFill>
                <a:srgbClr val="FFFFFF"/>
              </a:solidFill>
              <a:latin typeface="Comfortaa"/>
              <a:ea typeface="Comfortaa"/>
              <a:cs typeface="Comfortaa"/>
              <a:sym typeface="Comfortaa"/>
            </a:endParaRPr>
          </a:p>
        </p:txBody>
      </p:sp>
      <p:sp>
        <p:nvSpPr>
          <p:cNvPr id="163" name="Google Shape;163;p26"/>
          <p:cNvSpPr txBox="1"/>
          <p:nvPr/>
        </p:nvSpPr>
        <p:spPr>
          <a:xfrm>
            <a:off x="114200" y="822200"/>
            <a:ext cx="7057200" cy="46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What are the effects of Cholecystokinin? And secretine? </a:t>
            </a:r>
            <a:endParaRPr b="1" sz="1600">
              <a:solidFill>
                <a:schemeClr val="dk1"/>
              </a:solidFill>
            </a:endParaRPr>
          </a:p>
        </p:txBody>
      </p:sp>
      <p:sp>
        <p:nvSpPr>
          <p:cNvPr id="164" name="Google Shape;164;p26"/>
          <p:cNvSpPr txBox="1"/>
          <p:nvPr/>
        </p:nvSpPr>
        <p:spPr>
          <a:xfrm>
            <a:off x="575250" y="1114200"/>
            <a:ext cx="4841700" cy="70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cholecystokinin:</a:t>
            </a:r>
            <a:endParaRPr sz="1000">
              <a:latin typeface="Comic Sans MS"/>
              <a:ea typeface="Comic Sans MS"/>
              <a:cs typeface="Comic Sans MS"/>
              <a:sym typeface="Comic Sans MS"/>
            </a:endParaRPr>
          </a:p>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Release of </a:t>
            </a:r>
            <a:r>
              <a:rPr lang="en-GB" sz="1000">
                <a:latin typeface="Comic Sans MS"/>
                <a:ea typeface="Comic Sans MS"/>
                <a:cs typeface="Comic Sans MS"/>
                <a:sym typeface="Comic Sans MS"/>
              </a:rPr>
              <a:t>pancreatic</a:t>
            </a:r>
            <a:r>
              <a:rPr lang="en-GB" sz="1000">
                <a:latin typeface="Comic Sans MS"/>
                <a:ea typeface="Comic Sans MS"/>
                <a:cs typeface="Comic Sans MS"/>
                <a:sym typeface="Comic Sans MS"/>
              </a:rPr>
              <a:t> digestive enzyme</a:t>
            </a:r>
            <a:endParaRPr sz="1000">
              <a:latin typeface="Comic Sans MS"/>
              <a:ea typeface="Comic Sans MS"/>
              <a:cs typeface="Comic Sans MS"/>
              <a:sym typeface="Comic Sans MS"/>
            </a:endParaRPr>
          </a:p>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Contract of the </a:t>
            </a:r>
            <a:r>
              <a:rPr lang="en-GB" sz="1000">
                <a:latin typeface="Comic Sans MS"/>
                <a:ea typeface="Comic Sans MS"/>
                <a:cs typeface="Comic Sans MS"/>
                <a:sym typeface="Comic Sans MS"/>
              </a:rPr>
              <a:t>gallbladder</a:t>
            </a:r>
            <a:r>
              <a:rPr lang="en-GB" sz="1000">
                <a:latin typeface="Comic Sans MS"/>
                <a:ea typeface="Comic Sans MS"/>
                <a:cs typeface="Comic Sans MS"/>
                <a:sym typeface="Comic Sans MS"/>
              </a:rPr>
              <a:t> and release of bile</a:t>
            </a:r>
            <a:endParaRPr sz="1000">
              <a:latin typeface="Comic Sans MS"/>
              <a:ea typeface="Comic Sans MS"/>
              <a:cs typeface="Comic Sans MS"/>
              <a:sym typeface="Comic Sans MS"/>
            </a:endParaRPr>
          </a:p>
          <a:p>
            <a:pPr indent="0" lvl="0" marL="0" rtl="0" algn="l">
              <a:lnSpc>
                <a:spcPct val="115000"/>
              </a:lnSpc>
              <a:spcBef>
                <a:spcPts val="0"/>
              </a:spcBef>
              <a:spcAft>
                <a:spcPts val="0"/>
              </a:spcAft>
              <a:buNone/>
            </a:pPr>
            <a:r>
              <a:rPr lang="en-GB" sz="1000">
                <a:latin typeface="Comic Sans MS"/>
                <a:ea typeface="Comic Sans MS"/>
                <a:cs typeface="Comic Sans MS"/>
                <a:sym typeface="Comic Sans MS"/>
              </a:rPr>
              <a:t>Decrease</a:t>
            </a:r>
            <a:r>
              <a:rPr lang="en-GB" sz="1000">
                <a:latin typeface="Comic Sans MS"/>
                <a:ea typeface="Comic Sans MS"/>
                <a:cs typeface="Comic Sans MS"/>
                <a:sym typeface="Comic Sans MS"/>
              </a:rPr>
              <a:t> gastric </a:t>
            </a:r>
            <a:r>
              <a:rPr lang="en-GB" sz="1000">
                <a:latin typeface="Comic Sans MS"/>
                <a:ea typeface="Comic Sans MS"/>
                <a:cs typeface="Comic Sans MS"/>
                <a:sym typeface="Comic Sans MS"/>
              </a:rPr>
              <a:t>motility leading to slower release of gastric contents.</a:t>
            </a:r>
            <a:endParaRPr sz="1000">
              <a:latin typeface="Comic Sans MS"/>
              <a:ea typeface="Comic Sans MS"/>
              <a:cs typeface="Comic Sans MS"/>
              <a:sym typeface="Comic Sans MS"/>
            </a:endParaRPr>
          </a:p>
          <a:p>
            <a:pPr indent="0" lvl="0" marL="0" rtl="0" algn="l">
              <a:spcBef>
                <a:spcPts val="0"/>
              </a:spcBef>
              <a:spcAft>
                <a:spcPts val="0"/>
              </a:spcAft>
              <a:buNone/>
            </a:pPr>
            <a:r>
              <a:t/>
            </a:r>
            <a:endParaRPr sz="1000"/>
          </a:p>
        </p:txBody>
      </p:sp>
      <p:sp>
        <p:nvSpPr>
          <p:cNvPr id="165" name="Google Shape;165;p26"/>
          <p:cNvSpPr txBox="1"/>
          <p:nvPr/>
        </p:nvSpPr>
        <p:spPr>
          <a:xfrm>
            <a:off x="181363" y="2324263"/>
            <a:ext cx="7057200" cy="46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List Four </a:t>
            </a:r>
            <a:r>
              <a:rPr lang="en-GB" sz="1200">
                <a:solidFill>
                  <a:srgbClr val="1155CC"/>
                </a:solidFill>
                <a:latin typeface="Comic Sans MS"/>
                <a:ea typeface="Comic Sans MS"/>
                <a:cs typeface="Comic Sans MS"/>
                <a:sym typeface="Comic Sans MS"/>
              </a:rPr>
              <a:t>pancreatic</a:t>
            </a:r>
            <a:r>
              <a:rPr lang="en-GB" sz="1200">
                <a:solidFill>
                  <a:srgbClr val="1155CC"/>
                </a:solidFill>
                <a:latin typeface="Comic Sans MS"/>
                <a:ea typeface="Comic Sans MS"/>
                <a:cs typeface="Comic Sans MS"/>
                <a:sym typeface="Comic Sans MS"/>
              </a:rPr>
              <a:t> enzymes that play role in protein digestion.</a:t>
            </a:r>
            <a:endParaRPr sz="1200">
              <a:solidFill>
                <a:srgbClr val="1155CC"/>
              </a:solidFill>
              <a:latin typeface="Comic Sans MS"/>
              <a:ea typeface="Comic Sans MS"/>
              <a:cs typeface="Comic Sans MS"/>
              <a:sym typeface="Comic Sans MS"/>
            </a:endParaRPr>
          </a:p>
        </p:txBody>
      </p:sp>
      <p:sp>
        <p:nvSpPr>
          <p:cNvPr id="166" name="Google Shape;166;p26"/>
          <p:cNvSpPr txBox="1"/>
          <p:nvPr/>
        </p:nvSpPr>
        <p:spPr>
          <a:xfrm>
            <a:off x="620363" y="2736750"/>
            <a:ext cx="1447200" cy="658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000">
                <a:latin typeface="Comic Sans MS"/>
                <a:ea typeface="Comic Sans MS"/>
                <a:cs typeface="Comic Sans MS"/>
                <a:sym typeface="Comic Sans MS"/>
              </a:rPr>
              <a:t>Trypsin                                    </a:t>
            </a:r>
            <a:endParaRPr sz="1000">
              <a:latin typeface="Comic Sans MS"/>
              <a:ea typeface="Comic Sans MS"/>
              <a:cs typeface="Comic Sans MS"/>
              <a:sym typeface="Comic Sans MS"/>
            </a:endParaRPr>
          </a:p>
          <a:p>
            <a:pPr indent="0" lvl="0" marL="0" rtl="0" algn="l">
              <a:lnSpc>
                <a:spcPct val="150000"/>
              </a:lnSpc>
              <a:spcBef>
                <a:spcPts val="0"/>
              </a:spcBef>
              <a:spcAft>
                <a:spcPts val="0"/>
              </a:spcAft>
              <a:buNone/>
            </a:pPr>
            <a:r>
              <a:rPr lang="en-GB" sz="1000">
                <a:latin typeface="Comic Sans MS"/>
                <a:ea typeface="Comic Sans MS"/>
                <a:cs typeface="Comic Sans MS"/>
                <a:sym typeface="Comic Sans MS"/>
              </a:rPr>
              <a:t>Elastase</a:t>
            </a:r>
            <a:endParaRPr sz="1000">
              <a:latin typeface="Comic Sans MS"/>
              <a:ea typeface="Comic Sans MS"/>
              <a:cs typeface="Comic Sans MS"/>
              <a:sym typeface="Comic Sans MS"/>
            </a:endParaRPr>
          </a:p>
        </p:txBody>
      </p:sp>
      <p:sp>
        <p:nvSpPr>
          <p:cNvPr id="167" name="Google Shape;167;p26"/>
          <p:cNvSpPr txBox="1"/>
          <p:nvPr/>
        </p:nvSpPr>
        <p:spPr>
          <a:xfrm>
            <a:off x="1939838" y="2706313"/>
            <a:ext cx="1714500" cy="658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000">
                <a:latin typeface="Comic Sans MS"/>
                <a:ea typeface="Comic Sans MS"/>
                <a:cs typeface="Comic Sans MS"/>
                <a:sym typeface="Comic Sans MS"/>
              </a:rPr>
              <a:t>Chymotrypsin</a:t>
            </a:r>
            <a:endParaRPr sz="1000">
              <a:latin typeface="Comic Sans MS"/>
              <a:ea typeface="Comic Sans MS"/>
              <a:cs typeface="Comic Sans MS"/>
              <a:sym typeface="Comic Sans MS"/>
            </a:endParaRPr>
          </a:p>
          <a:p>
            <a:pPr indent="0" lvl="0" marL="0" rtl="0" algn="l">
              <a:lnSpc>
                <a:spcPct val="150000"/>
              </a:lnSpc>
              <a:spcBef>
                <a:spcPts val="0"/>
              </a:spcBef>
              <a:spcAft>
                <a:spcPts val="0"/>
              </a:spcAft>
              <a:buNone/>
            </a:pPr>
            <a:r>
              <a:rPr lang="en-GB" sz="1000">
                <a:latin typeface="Comic Sans MS"/>
                <a:ea typeface="Comic Sans MS"/>
                <a:cs typeface="Comic Sans MS"/>
                <a:sym typeface="Comic Sans MS"/>
              </a:rPr>
              <a:t>Carboxypeptidase</a:t>
            </a:r>
            <a:endParaRPr sz="1000">
              <a:latin typeface="Comic Sans MS"/>
              <a:ea typeface="Comic Sans MS"/>
              <a:cs typeface="Comic Sans MS"/>
              <a:sym typeface="Comic Sans MS"/>
            </a:endParaRPr>
          </a:p>
        </p:txBody>
      </p:sp>
      <p:sp>
        <p:nvSpPr>
          <p:cNvPr id="168" name="Google Shape;168;p26"/>
          <p:cNvSpPr txBox="1"/>
          <p:nvPr/>
        </p:nvSpPr>
        <p:spPr>
          <a:xfrm>
            <a:off x="130388" y="5722563"/>
            <a:ext cx="7057200" cy="46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What are the affected organs in Cystinuria</a:t>
            </a:r>
            <a:r>
              <a:rPr lang="en-GB" sz="1200">
                <a:solidFill>
                  <a:srgbClr val="1155CC"/>
                </a:solidFill>
                <a:latin typeface="Comic Sans MS"/>
                <a:ea typeface="Comic Sans MS"/>
                <a:cs typeface="Comic Sans MS"/>
                <a:sym typeface="Comic Sans MS"/>
              </a:rPr>
              <a:t>?</a:t>
            </a:r>
            <a:r>
              <a:rPr lang="en-GB" sz="1200">
                <a:solidFill>
                  <a:srgbClr val="1155CC"/>
                </a:solidFill>
                <a:latin typeface="Comic Sans MS"/>
                <a:ea typeface="Comic Sans MS"/>
                <a:cs typeface="Comic Sans MS"/>
                <a:sym typeface="Comic Sans MS"/>
              </a:rPr>
              <a:t> </a:t>
            </a:r>
            <a:endParaRPr sz="1200">
              <a:solidFill>
                <a:srgbClr val="1155CC"/>
              </a:solidFill>
              <a:latin typeface="Comic Sans MS"/>
              <a:ea typeface="Comic Sans MS"/>
              <a:cs typeface="Comic Sans MS"/>
              <a:sym typeface="Comic Sans MS"/>
            </a:endParaRPr>
          </a:p>
        </p:txBody>
      </p:sp>
      <p:sp>
        <p:nvSpPr>
          <p:cNvPr id="169" name="Google Shape;169;p26"/>
          <p:cNvSpPr txBox="1"/>
          <p:nvPr/>
        </p:nvSpPr>
        <p:spPr>
          <a:xfrm>
            <a:off x="205163" y="4742713"/>
            <a:ext cx="5378400" cy="319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What are the affected amino acid in Cystinuria?</a:t>
            </a:r>
            <a:endParaRPr b="1" sz="1600">
              <a:solidFill>
                <a:schemeClr val="accent3"/>
              </a:solidFill>
            </a:endParaRPr>
          </a:p>
        </p:txBody>
      </p:sp>
      <p:sp>
        <p:nvSpPr>
          <p:cNvPr id="170" name="Google Shape;170;p26"/>
          <p:cNvSpPr txBox="1"/>
          <p:nvPr/>
        </p:nvSpPr>
        <p:spPr>
          <a:xfrm>
            <a:off x="2106413" y="5072325"/>
            <a:ext cx="1575900" cy="62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GB" sz="1000">
                <a:latin typeface="Comic Sans MS"/>
                <a:ea typeface="Comic Sans MS"/>
                <a:cs typeface="Comic Sans MS"/>
                <a:sym typeface="Comic Sans MS"/>
              </a:rPr>
              <a:t>2- Ornithine</a:t>
            </a:r>
            <a:endParaRPr sz="1000">
              <a:latin typeface="Comic Sans MS"/>
              <a:ea typeface="Comic Sans MS"/>
              <a:cs typeface="Comic Sans MS"/>
              <a:sym typeface="Comic Sans MS"/>
            </a:endParaRPr>
          </a:p>
        </p:txBody>
      </p:sp>
      <p:sp>
        <p:nvSpPr>
          <p:cNvPr id="171" name="Google Shape;171;p26"/>
          <p:cNvSpPr txBox="1"/>
          <p:nvPr/>
        </p:nvSpPr>
        <p:spPr>
          <a:xfrm>
            <a:off x="723163" y="5403175"/>
            <a:ext cx="1575900" cy="46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GB" sz="1000">
                <a:latin typeface="Comic Sans MS"/>
                <a:ea typeface="Comic Sans MS"/>
                <a:cs typeface="Comic Sans MS"/>
                <a:sym typeface="Comic Sans MS"/>
              </a:rPr>
              <a:t>3- Arginine</a:t>
            </a:r>
            <a:endParaRPr sz="1000">
              <a:latin typeface="Comic Sans MS"/>
              <a:ea typeface="Comic Sans MS"/>
              <a:cs typeface="Comic Sans MS"/>
              <a:sym typeface="Comic Sans MS"/>
            </a:endParaRPr>
          </a:p>
        </p:txBody>
      </p:sp>
      <p:sp>
        <p:nvSpPr>
          <p:cNvPr id="172" name="Google Shape;172;p26"/>
          <p:cNvSpPr txBox="1"/>
          <p:nvPr/>
        </p:nvSpPr>
        <p:spPr>
          <a:xfrm>
            <a:off x="2106413" y="5394500"/>
            <a:ext cx="1575900" cy="46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GB" sz="1000">
                <a:latin typeface="Comic Sans MS"/>
                <a:ea typeface="Comic Sans MS"/>
                <a:cs typeface="Comic Sans MS"/>
                <a:sym typeface="Comic Sans MS"/>
              </a:rPr>
              <a:t>4- Lysine</a:t>
            </a:r>
            <a:endParaRPr sz="1000">
              <a:latin typeface="Comic Sans MS"/>
              <a:ea typeface="Comic Sans MS"/>
              <a:cs typeface="Comic Sans MS"/>
              <a:sym typeface="Comic Sans MS"/>
            </a:endParaRPr>
          </a:p>
        </p:txBody>
      </p:sp>
      <p:sp>
        <p:nvSpPr>
          <p:cNvPr id="173" name="Google Shape;173;p26"/>
          <p:cNvSpPr txBox="1"/>
          <p:nvPr/>
        </p:nvSpPr>
        <p:spPr>
          <a:xfrm>
            <a:off x="954088" y="6024213"/>
            <a:ext cx="2130600" cy="319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GB" sz="1000">
                <a:latin typeface="Comic Sans MS"/>
                <a:ea typeface="Comic Sans MS"/>
                <a:cs typeface="Comic Sans MS"/>
                <a:sym typeface="Comic Sans MS"/>
              </a:rPr>
              <a:t>Small intestine</a:t>
            </a:r>
            <a:r>
              <a:rPr lang="en-GB" sz="1000">
                <a:latin typeface="Comic Sans MS"/>
                <a:ea typeface="Comic Sans MS"/>
                <a:cs typeface="Comic Sans MS"/>
                <a:sym typeface="Comic Sans MS"/>
              </a:rPr>
              <a:t>  and kidneys                                  </a:t>
            </a:r>
            <a:endParaRPr sz="1000">
              <a:latin typeface="Comic Sans MS"/>
              <a:ea typeface="Comic Sans MS"/>
              <a:cs typeface="Comic Sans MS"/>
              <a:sym typeface="Comic Sans MS"/>
            </a:endParaRPr>
          </a:p>
        </p:txBody>
      </p:sp>
      <p:sp>
        <p:nvSpPr>
          <p:cNvPr id="174" name="Google Shape;174;p26"/>
          <p:cNvSpPr txBox="1"/>
          <p:nvPr/>
        </p:nvSpPr>
        <p:spPr>
          <a:xfrm>
            <a:off x="723163" y="5081000"/>
            <a:ext cx="2013600" cy="62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GB" sz="1000">
                <a:latin typeface="Comic Sans MS"/>
                <a:ea typeface="Comic Sans MS"/>
                <a:cs typeface="Comic Sans MS"/>
                <a:sym typeface="Comic Sans MS"/>
              </a:rPr>
              <a:t>1- </a:t>
            </a:r>
            <a:r>
              <a:rPr lang="en-GB" sz="1000">
                <a:latin typeface="Comic Sans MS"/>
                <a:ea typeface="Comic Sans MS"/>
                <a:cs typeface="Comic Sans MS"/>
                <a:sym typeface="Comic Sans MS"/>
              </a:rPr>
              <a:t>Cystine</a:t>
            </a:r>
            <a:endParaRPr sz="1000">
              <a:latin typeface="Comic Sans MS"/>
              <a:ea typeface="Comic Sans MS"/>
              <a:cs typeface="Comic Sans MS"/>
              <a:sym typeface="Comic Sans MS"/>
            </a:endParaRPr>
          </a:p>
        </p:txBody>
      </p:sp>
      <p:sp>
        <p:nvSpPr>
          <p:cNvPr id="175" name="Google Shape;175;p26"/>
          <p:cNvSpPr txBox="1"/>
          <p:nvPr/>
        </p:nvSpPr>
        <p:spPr>
          <a:xfrm>
            <a:off x="232338" y="3799375"/>
            <a:ext cx="7057200" cy="46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The pancreatic enzymes are zymogens , what activates them?</a:t>
            </a:r>
            <a:endParaRPr sz="1200">
              <a:solidFill>
                <a:srgbClr val="1155CC"/>
              </a:solidFill>
              <a:latin typeface="Comic Sans MS"/>
              <a:ea typeface="Comic Sans MS"/>
              <a:cs typeface="Comic Sans MS"/>
              <a:sym typeface="Comic Sans MS"/>
            </a:endParaRPr>
          </a:p>
        </p:txBody>
      </p:sp>
      <p:sp>
        <p:nvSpPr>
          <p:cNvPr id="176" name="Google Shape;176;p26"/>
          <p:cNvSpPr txBox="1"/>
          <p:nvPr/>
        </p:nvSpPr>
        <p:spPr>
          <a:xfrm>
            <a:off x="547813" y="4133988"/>
            <a:ext cx="4448100" cy="658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000">
                <a:latin typeface="Comic Sans MS"/>
                <a:ea typeface="Comic Sans MS"/>
                <a:cs typeface="Comic Sans MS"/>
                <a:sym typeface="Comic Sans MS"/>
              </a:rPr>
              <a:t>Enteropeptidase activate trypsinogen into trypsin or </a:t>
            </a:r>
            <a:r>
              <a:rPr lang="en-GB" sz="1000">
                <a:latin typeface="Comic Sans MS"/>
                <a:ea typeface="Comic Sans MS"/>
                <a:cs typeface="Comic Sans MS"/>
                <a:sym typeface="Comic Sans MS"/>
              </a:rPr>
              <a:t>autocatalytically</a:t>
            </a:r>
            <a:r>
              <a:rPr lang="en-GB" sz="1000">
                <a:latin typeface="Comic Sans MS"/>
                <a:ea typeface="Comic Sans MS"/>
                <a:cs typeface="Comic Sans MS"/>
                <a:sym typeface="Comic Sans MS"/>
              </a:rPr>
              <a:t> </a:t>
            </a:r>
            <a:endParaRPr sz="1000">
              <a:latin typeface="Comic Sans MS"/>
              <a:ea typeface="Comic Sans MS"/>
              <a:cs typeface="Comic Sans MS"/>
              <a:sym typeface="Comic Sans MS"/>
            </a:endParaRPr>
          </a:p>
          <a:p>
            <a:pPr indent="0" lvl="0" marL="0" rtl="0" algn="l">
              <a:lnSpc>
                <a:spcPct val="150000"/>
              </a:lnSpc>
              <a:spcBef>
                <a:spcPts val="0"/>
              </a:spcBef>
              <a:spcAft>
                <a:spcPts val="0"/>
              </a:spcAft>
              <a:buNone/>
            </a:pPr>
            <a:r>
              <a:rPr lang="en-GB" sz="1000">
                <a:latin typeface="Comic Sans MS"/>
                <a:ea typeface="Comic Sans MS"/>
                <a:cs typeface="Comic Sans MS"/>
                <a:sym typeface="Comic Sans MS"/>
              </a:rPr>
              <a:t>And then trypsin activate the rest of the enzymes </a:t>
            </a:r>
            <a:endParaRPr sz="1000">
              <a:latin typeface="Comic Sans MS"/>
              <a:ea typeface="Comic Sans MS"/>
              <a:cs typeface="Comic Sans MS"/>
              <a:sym typeface="Comic Sans MS"/>
            </a:endParaRPr>
          </a:p>
        </p:txBody>
      </p:sp>
      <p:sp>
        <p:nvSpPr>
          <p:cNvPr id="177" name="Google Shape;177;p26"/>
          <p:cNvSpPr txBox="1"/>
          <p:nvPr/>
        </p:nvSpPr>
        <p:spPr>
          <a:xfrm>
            <a:off x="578938" y="1819200"/>
            <a:ext cx="5043600" cy="62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GB" sz="1000">
                <a:latin typeface="Comic Sans MS"/>
                <a:ea typeface="Comic Sans MS"/>
                <a:cs typeface="Comic Sans MS"/>
                <a:sym typeface="Comic Sans MS"/>
              </a:rPr>
              <a:t>Secretine:</a:t>
            </a:r>
            <a:endParaRPr sz="1000">
              <a:latin typeface="Comic Sans MS"/>
              <a:ea typeface="Comic Sans MS"/>
              <a:cs typeface="Comic Sans MS"/>
              <a:sym typeface="Comic Sans MS"/>
            </a:endParaRPr>
          </a:p>
          <a:p>
            <a:pPr indent="0" lvl="0" marL="0" marR="0" rtl="0" algn="l">
              <a:lnSpc>
                <a:spcPct val="115000"/>
              </a:lnSpc>
              <a:spcBef>
                <a:spcPts val="0"/>
              </a:spcBef>
              <a:spcAft>
                <a:spcPts val="0"/>
              </a:spcAft>
              <a:buNone/>
            </a:pPr>
            <a:r>
              <a:rPr lang="en-GB" sz="1000">
                <a:latin typeface="Comic Sans MS"/>
                <a:ea typeface="Comic Sans MS"/>
                <a:cs typeface="Comic Sans MS"/>
                <a:sym typeface="Comic Sans MS"/>
              </a:rPr>
              <a:t>Release</a:t>
            </a:r>
            <a:r>
              <a:rPr lang="en-GB" sz="1000">
                <a:latin typeface="Comic Sans MS"/>
                <a:ea typeface="Comic Sans MS"/>
                <a:cs typeface="Comic Sans MS"/>
                <a:sym typeface="Comic Sans MS"/>
              </a:rPr>
              <a:t> watery </a:t>
            </a:r>
            <a:r>
              <a:rPr lang="en-GB" sz="1000">
                <a:latin typeface="Comic Sans MS"/>
                <a:ea typeface="Comic Sans MS"/>
                <a:cs typeface="Comic Sans MS"/>
                <a:sym typeface="Comic Sans MS"/>
              </a:rPr>
              <a:t>solution</a:t>
            </a:r>
            <a:r>
              <a:rPr lang="en-GB" sz="1000">
                <a:latin typeface="Comic Sans MS"/>
                <a:ea typeface="Comic Sans MS"/>
                <a:cs typeface="Comic Sans MS"/>
                <a:sym typeface="Comic Sans MS"/>
              </a:rPr>
              <a:t> rich in bicarbonate to neutralize the pH of small intestine </a:t>
            </a:r>
            <a:endParaRPr sz="1000">
              <a:latin typeface="Comic Sans MS"/>
              <a:ea typeface="Comic Sans MS"/>
              <a:cs typeface="Comic Sans MS"/>
              <a:sym typeface="Comic Sans MS"/>
            </a:endParaRPr>
          </a:p>
        </p:txBody>
      </p:sp>
      <p:sp>
        <p:nvSpPr>
          <p:cNvPr id="178" name="Google Shape;178;p26"/>
          <p:cNvSpPr txBox="1"/>
          <p:nvPr/>
        </p:nvSpPr>
        <p:spPr>
          <a:xfrm>
            <a:off x="524025" y="3337375"/>
            <a:ext cx="5378400" cy="46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GB" sz="1000">
                <a:latin typeface="Comic Sans MS"/>
                <a:ea typeface="Comic Sans MS"/>
                <a:cs typeface="Comic Sans MS"/>
                <a:sym typeface="Comic Sans MS"/>
              </a:rPr>
              <a:t>*keep in mind that there is also intestinal aminopeptidase that digest oligopeptidase and cleave them into di and tri peptidases</a:t>
            </a:r>
            <a:endParaRPr sz="1000">
              <a:latin typeface="Comic Sans MS"/>
              <a:ea typeface="Comic Sans MS"/>
              <a:cs typeface="Comic Sans MS"/>
              <a:sym typeface="Comic Sans MS"/>
            </a:endParaRPr>
          </a:p>
        </p:txBody>
      </p:sp>
      <p:sp>
        <p:nvSpPr>
          <p:cNvPr id="179" name="Google Shape;179;p26"/>
          <p:cNvSpPr txBox="1"/>
          <p:nvPr/>
        </p:nvSpPr>
        <p:spPr>
          <a:xfrm>
            <a:off x="130388" y="6425288"/>
            <a:ext cx="7057200" cy="46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Where are the sites of carbohydrate digestion? </a:t>
            </a:r>
            <a:endParaRPr sz="1200">
              <a:solidFill>
                <a:srgbClr val="1155CC"/>
              </a:solidFill>
              <a:latin typeface="Comic Sans MS"/>
              <a:ea typeface="Comic Sans MS"/>
              <a:cs typeface="Comic Sans MS"/>
              <a:sym typeface="Comic Sans MS"/>
            </a:endParaRPr>
          </a:p>
        </p:txBody>
      </p:sp>
      <p:sp>
        <p:nvSpPr>
          <p:cNvPr id="180" name="Google Shape;180;p26"/>
          <p:cNvSpPr txBox="1"/>
          <p:nvPr/>
        </p:nvSpPr>
        <p:spPr>
          <a:xfrm>
            <a:off x="954088" y="6730150"/>
            <a:ext cx="2130600" cy="319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GB" sz="1000">
                <a:latin typeface="Comic Sans MS"/>
                <a:ea typeface="Comic Sans MS"/>
                <a:cs typeface="Comic Sans MS"/>
                <a:sym typeface="Comic Sans MS"/>
              </a:rPr>
              <a:t>in mouth and intestinal lumen </a:t>
            </a:r>
            <a:endParaRPr sz="1000">
              <a:latin typeface="Comic Sans MS"/>
              <a:ea typeface="Comic Sans MS"/>
              <a:cs typeface="Comic Sans MS"/>
              <a:sym typeface="Comic Sans MS"/>
            </a:endParaRPr>
          </a:p>
        </p:txBody>
      </p:sp>
      <p:sp>
        <p:nvSpPr>
          <p:cNvPr id="181" name="Google Shape;181;p26"/>
          <p:cNvSpPr txBox="1"/>
          <p:nvPr/>
        </p:nvSpPr>
        <p:spPr>
          <a:xfrm>
            <a:off x="130388" y="7128013"/>
            <a:ext cx="7057200" cy="46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What is the normal level of serum alpha amylase and what is the clinical significance of its rising levels in circulation?</a:t>
            </a:r>
            <a:endParaRPr sz="1200">
              <a:solidFill>
                <a:srgbClr val="1155CC"/>
              </a:solidFill>
              <a:latin typeface="Comic Sans MS"/>
              <a:ea typeface="Comic Sans MS"/>
              <a:cs typeface="Comic Sans MS"/>
              <a:sym typeface="Comic Sans MS"/>
            </a:endParaRPr>
          </a:p>
        </p:txBody>
      </p:sp>
      <p:sp>
        <p:nvSpPr>
          <p:cNvPr id="182" name="Google Shape;182;p26"/>
          <p:cNvSpPr txBox="1"/>
          <p:nvPr/>
        </p:nvSpPr>
        <p:spPr>
          <a:xfrm>
            <a:off x="848413" y="7595525"/>
            <a:ext cx="3726900" cy="319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GB" sz="1000">
                <a:latin typeface="Comic Sans MS"/>
                <a:ea typeface="Comic Sans MS"/>
                <a:cs typeface="Comic Sans MS"/>
                <a:sym typeface="Comic Sans MS"/>
              </a:rPr>
              <a:t>NORMAL LEVEL : 25-125 U/L </a:t>
            </a:r>
            <a:endParaRPr sz="1000">
              <a:latin typeface="Comic Sans MS"/>
              <a:ea typeface="Comic Sans MS"/>
              <a:cs typeface="Comic Sans MS"/>
              <a:sym typeface="Comic Sans MS"/>
            </a:endParaRPr>
          </a:p>
          <a:p>
            <a:pPr indent="0" lvl="0" marL="0" marR="0" rtl="0" algn="l">
              <a:lnSpc>
                <a:spcPct val="115000"/>
              </a:lnSpc>
              <a:spcBef>
                <a:spcPts val="0"/>
              </a:spcBef>
              <a:spcAft>
                <a:spcPts val="0"/>
              </a:spcAft>
              <a:buNone/>
            </a:pPr>
            <a:r>
              <a:rPr lang="en-GB" sz="1000">
                <a:latin typeface="Comic Sans MS"/>
                <a:ea typeface="Comic Sans MS"/>
                <a:cs typeface="Comic Sans MS"/>
                <a:sym typeface="Comic Sans MS"/>
              </a:rPr>
              <a:t>The clinical significance: Diagnosis of acute pancreatitis </a:t>
            </a:r>
            <a:endParaRPr sz="1000">
              <a:latin typeface="Comic Sans MS"/>
              <a:ea typeface="Comic Sans MS"/>
              <a:cs typeface="Comic Sans MS"/>
              <a:sym typeface="Comic Sans MS"/>
            </a:endParaRPr>
          </a:p>
        </p:txBody>
      </p:sp>
      <p:pic>
        <p:nvPicPr>
          <p:cNvPr id="183" name="Google Shape;183;p26"/>
          <p:cNvPicPr preferRelativeResize="0"/>
          <p:nvPr/>
        </p:nvPicPr>
        <p:blipFill>
          <a:blip r:embed="rId3">
            <a:alphaModFix/>
          </a:blip>
          <a:stretch>
            <a:fillRect/>
          </a:stretch>
        </p:blipFill>
        <p:spPr>
          <a:xfrm>
            <a:off x="6178837" y="8091250"/>
            <a:ext cx="1381125" cy="2137426"/>
          </a:xfrm>
          <a:prstGeom prst="rect">
            <a:avLst/>
          </a:prstGeom>
          <a:noFill/>
          <a:ln>
            <a:noFill/>
          </a:ln>
        </p:spPr>
      </p:pic>
      <p:sp>
        <p:nvSpPr>
          <p:cNvPr id="184" name="Google Shape;184;p26"/>
          <p:cNvSpPr txBox="1"/>
          <p:nvPr/>
        </p:nvSpPr>
        <p:spPr>
          <a:xfrm>
            <a:off x="47625" y="8158850"/>
            <a:ext cx="6286500" cy="46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Explain what happens if someone is lactose intolerant according to the figure. </a:t>
            </a:r>
            <a:r>
              <a:rPr lang="en-GB" sz="1200">
                <a:solidFill>
                  <a:srgbClr val="1155CC"/>
                </a:solidFill>
                <a:latin typeface="Comic Sans MS"/>
                <a:ea typeface="Comic Sans MS"/>
                <a:cs typeface="Comic Sans MS"/>
                <a:sym typeface="Comic Sans MS"/>
              </a:rPr>
              <a:t> </a:t>
            </a:r>
            <a:endParaRPr sz="1200">
              <a:solidFill>
                <a:srgbClr val="1155CC"/>
              </a:solidFill>
              <a:latin typeface="Comic Sans MS"/>
              <a:ea typeface="Comic Sans MS"/>
              <a:cs typeface="Comic Sans MS"/>
              <a:sym typeface="Comic Sans MS"/>
            </a:endParaRPr>
          </a:p>
        </p:txBody>
      </p:sp>
      <p:sp>
        <p:nvSpPr>
          <p:cNvPr id="185" name="Google Shape;185;p26"/>
          <p:cNvSpPr txBox="1"/>
          <p:nvPr/>
        </p:nvSpPr>
        <p:spPr>
          <a:xfrm>
            <a:off x="524025" y="8632700"/>
            <a:ext cx="5043600" cy="87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latin typeface="Comic Sans MS"/>
                <a:ea typeface="Comic Sans MS"/>
                <a:cs typeface="Comic Sans MS"/>
                <a:sym typeface="Comic Sans MS"/>
              </a:rPr>
              <a:t>when someones has lactase deficiency,  lactose will accumulate in the large intestine and the normal bacteria in the large intestine will feed on lactose causing release of carbon dioxide and carbon metabolites leading to abdominal cramps &amp; </a:t>
            </a:r>
            <a:r>
              <a:rPr lang="en-GB" sz="1000">
                <a:latin typeface="Comic Sans MS"/>
                <a:ea typeface="Comic Sans MS"/>
                <a:cs typeface="Comic Sans MS"/>
                <a:sym typeface="Comic Sans MS"/>
              </a:rPr>
              <a:t>distension</a:t>
            </a:r>
            <a:r>
              <a:rPr lang="en-GB" sz="1000">
                <a:latin typeface="Comic Sans MS"/>
                <a:ea typeface="Comic Sans MS"/>
                <a:cs typeface="Comic Sans MS"/>
                <a:sym typeface="Comic Sans MS"/>
              </a:rPr>
              <a:t>  as well as water will enter the large intestine causing osmotic diarrhea .</a:t>
            </a:r>
            <a:endParaRPr sz="1000">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7"/>
          <p:cNvSpPr txBox="1"/>
          <p:nvPr/>
        </p:nvSpPr>
        <p:spPr>
          <a:xfrm>
            <a:off x="0" y="237475"/>
            <a:ext cx="7560000" cy="4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ic Sans MS"/>
                <a:ea typeface="Comic Sans MS"/>
                <a:cs typeface="Comic Sans MS"/>
                <a:sym typeface="Comic Sans MS"/>
              </a:rPr>
              <a:t>Nutritional Requirements</a:t>
            </a:r>
            <a:endParaRPr b="1" sz="1800">
              <a:solidFill>
                <a:srgbClr val="1155CC"/>
              </a:solidFill>
              <a:latin typeface="Comic Sans MS"/>
              <a:ea typeface="Comic Sans MS"/>
              <a:cs typeface="Comic Sans MS"/>
              <a:sym typeface="Comic Sans MS"/>
            </a:endParaRPr>
          </a:p>
        </p:txBody>
      </p:sp>
      <p:sp>
        <p:nvSpPr>
          <p:cNvPr id="191" name="Google Shape;191;p27"/>
          <p:cNvSpPr/>
          <p:nvPr/>
        </p:nvSpPr>
        <p:spPr>
          <a:xfrm>
            <a:off x="0" y="10226346"/>
            <a:ext cx="7560000" cy="462000"/>
          </a:xfrm>
          <a:prstGeom prst="rect">
            <a:avLst/>
          </a:prstGeom>
          <a:solidFill>
            <a:srgbClr val="EEEEEE"/>
          </a:solidFill>
          <a:ln>
            <a:noFill/>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192" name="Google Shape;192;p27"/>
          <p:cNvSpPr/>
          <p:nvPr/>
        </p:nvSpPr>
        <p:spPr>
          <a:xfrm>
            <a:off x="6235165" y="10228672"/>
            <a:ext cx="1324800" cy="462000"/>
          </a:xfrm>
          <a:prstGeom prst="rect">
            <a:avLst/>
          </a:prstGeom>
          <a:gradFill>
            <a:gsLst>
              <a:gs pos="0">
                <a:srgbClr val="C9DAF8"/>
              </a:gs>
              <a:gs pos="100000">
                <a:srgbClr val="1155CC"/>
              </a:gs>
            </a:gsLst>
            <a:path path="circle">
              <a:fillToRect l="100%" t="100%"/>
            </a:path>
            <a:tileRect b="-100%" r="-100%"/>
          </a:gradFill>
          <a:ln>
            <a:noFill/>
          </a:ln>
        </p:spPr>
        <p:txBody>
          <a:bodyPr anchorCtr="0" anchor="ctr" bIns="91525" lIns="91525" spcFirstLastPara="1" rIns="91525" wrap="square" tIns="91525">
            <a:noAutofit/>
          </a:bodyPr>
          <a:lstStyle/>
          <a:p>
            <a:pPr indent="0" lvl="0" marL="457200" rtl="0" algn="l">
              <a:spcBef>
                <a:spcPts val="0"/>
              </a:spcBef>
              <a:spcAft>
                <a:spcPts val="0"/>
              </a:spcAft>
              <a:buNone/>
            </a:pPr>
            <a:r>
              <a:rPr lang="en-GB" sz="2300">
                <a:solidFill>
                  <a:srgbClr val="FFFFFF"/>
                </a:solidFill>
                <a:latin typeface="Comfortaa"/>
                <a:ea typeface="Comfortaa"/>
                <a:cs typeface="Comfortaa"/>
                <a:sym typeface="Comfortaa"/>
              </a:rPr>
              <a:t>6</a:t>
            </a:r>
            <a:endParaRPr sz="2300">
              <a:solidFill>
                <a:srgbClr val="FFFFFF"/>
              </a:solidFill>
              <a:latin typeface="Comfortaa"/>
              <a:ea typeface="Comfortaa"/>
              <a:cs typeface="Comfortaa"/>
              <a:sym typeface="Comfortaa"/>
            </a:endParaRPr>
          </a:p>
        </p:txBody>
      </p:sp>
      <p:sp>
        <p:nvSpPr>
          <p:cNvPr id="193" name="Google Shape;193;p27"/>
          <p:cNvSpPr txBox="1"/>
          <p:nvPr/>
        </p:nvSpPr>
        <p:spPr>
          <a:xfrm>
            <a:off x="180875" y="965075"/>
            <a:ext cx="7057200" cy="46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What is nutrition? </a:t>
            </a:r>
            <a:endParaRPr b="1" sz="1600">
              <a:solidFill>
                <a:schemeClr val="dk1"/>
              </a:solidFill>
            </a:endParaRPr>
          </a:p>
        </p:txBody>
      </p:sp>
      <p:sp>
        <p:nvSpPr>
          <p:cNvPr id="194" name="Google Shape;194;p27"/>
          <p:cNvSpPr txBox="1"/>
          <p:nvPr/>
        </p:nvSpPr>
        <p:spPr>
          <a:xfrm>
            <a:off x="180875" y="2008613"/>
            <a:ext cx="7057200" cy="46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List three ways to </a:t>
            </a:r>
            <a:r>
              <a:rPr lang="en-GB" sz="1200">
                <a:solidFill>
                  <a:srgbClr val="1155CC"/>
                </a:solidFill>
                <a:latin typeface="Comic Sans MS"/>
                <a:ea typeface="Comic Sans MS"/>
                <a:cs typeface="Comic Sans MS"/>
                <a:sym typeface="Comic Sans MS"/>
              </a:rPr>
              <a:t>assess</a:t>
            </a:r>
            <a:r>
              <a:rPr lang="en-GB" sz="1200">
                <a:solidFill>
                  <a:srgbClr val="1155CC"/>
                </a:solidFill>
                <a:latin typeface="Comic Sans MS"/>
                <a:ea typeface="Comic Sans MS"/>
                <a:cs typeface="Comic Sans MS"/>
                <a:sym typeface="Comic Sans MS"/>
              </a:rPr>
              <a:t> </a:t>
            </a:r>
            <a:r>
              <a:rPr lang="en-GB" sz="1200">
                <a:solidFill>
                  <a:srgbClr val="1155CC"/>
                </a:solidFill>
                <a:latin typeface="Comic Sans MS"/>
                <a:ea typeface="Comic Sans MS"/>
                <a:cs typeface="Comic Sans MS"/>
                <a:sym typeface="Comic Sans MS"/>
              </a:rPr>
              <a:t>malnutrition.</a:t>
            </a:r>
            <a:r>
              <a:rPr lang="en-GB" sz="1200">
                <a:solidFill>
                  <a:srgbClr val="1155CC"/>
                </a:solidFill>
                <a:latin typeface="Comic Sans MS"/>
                <a:ea typeface="Comic Sans MS"/>
                <a:cs typeface="Comic Sans MS"/>
                <a:sym typeface="Comic Sans MS"/>
              </a:rPr>
              <a:t> </a:t>
            </a:r>
            <a:endParaRPr b="1" sz="1600">
              <a:solidFill>
                <a:schemeClr val="dk1"/>
              </a:solidFill>
            </a:endParaRPr>
          </a:p>
        </p:txBody>
      </p:sp>
      <p:sp>
        <p:nvSpPr>
          <p:cNvPr id="195" name="Google Shape;195;p27"/>
          <p:cNvSpPr txBox="1"/>
          <p:nvPr/>
        </p:nvSpPr>
        <p:spPr>
          <a:xfrm>
            <a:off x="180875" y="2839813"/>
            <a:ext cx="7057200" cy="46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Dietary </a:t>
            </a:r>
            <a:r>
              <a:rPr lang="en-GB" sz="1200">
                <a:solidFill>
                  <a:srgbClr val="1155CC"/>
                </a:solidFill>
                <a:latin typeface="Comic Sans MS"/>
                <a:ea typeface="Comic Sans MS"/>
                <a:cs typeface="Comic Sans MS"/>
                <a:sym typeface="Comic Sans MS"/>
              </a:rPr>
              <a:t>reference</a:t>
            </a:r>
            <a:r>
              <a:rPr lang="en-GB" sz="1200">
                <a:solidFill>
                  <a:srgbClr val="1155CC"/>
                </a:solidFill>
                <a:latin typeface="Comic Sans MS"/>
                <a:ea typeface="Comic Sans MS"/>
                <a:cs typeface="Comic Sans MS"/>
                <a:sym typeface="Comic Sans MS"/>
              </a:rPr>
              <a:t> intake.</a:t>
            </a:r>
            <a:endParaRPr b="1" sz="1600">
              <a:solidFill>
                <a:schemeClr val="dk1"/>
              </a:solidFill>
            </a:endParaRPr>
          </a:p>
        </p:txBody>
      </p:sp>
      <p:sp>
        <p:nvSpPr>
          <p:cNvPr id="196" name="Google Shape;196;p27"/>
          <p:cNvSpPr txBox="1"/>
          <p:nvPr/>
        </p:nvSpPr>
        <p:spPr>
          <a:xfrm>
            <a:off x="65800" y="7145113"/>
            <a:ext cx="7057200" cy="46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List the ADMR for adults.</a:t>
            </a:r>
            <a:endParaRPr b="1" sz="1600">
              <a:solidFill>
                <a:schemeClr val="dk1"/>
              </a:solidFill>
            </a:endParaRPr>
          </a:p>
        </p:txBody>
      </p:sp>
      <p:sp>
        <p:nvSpPr>
          <p:cNvPr id="197" name="Google Shape;197;p27"/>
          <p:cNvSpPr txBox="1"/>
          <p:nvPr/>
        </p:nvSpPr>
        <p:spPr>
          <a:xfrm>
            <a:off x="2962275" y="7145113"/>
            <a:ext cx="7057200" cy="46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List nutrients intake for vegetarians.</a:t>
            </a:r>
            <a:r>
              <a:rPr lang="en-GB" sz="1200">
                <a:solidFill>
                  <a:srgbClr val="1155CC"/>
                </a:solidFill>
                <a:latin typeface="Comic Sans MS"/>
                <a:ea typeface="Comic Sans MS"/>
                <a:cs typeface="Comic Sans MS"/>
                <a:sym typeface="Comic Sans MS"/>
              </a:rPr>
              <a:t> </a:t>
            </a:r>
            <a:endParaRPr b="1" sz="1600">
              <a:solidFill>
                <a:schemeClr val="dk1"/>
              </a:solidFill>
            </a:endParaRPr>
          </a:p>
        </p:txBody>
      </p:sp>
      <p:sp>
        <p:nvSpPr>
          <p:cNvPr id="198" name="Google Shape;198;p27"/>
          <p:cNvSpPr txBox="1"/>
          <p:nvPr/>
        </p:nvSpPr>
        <p:spPr>
          <a:xfrm>
            <a:off x="0" y="8244463"/>
            <a:ext cx="7057200" cy="46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Enumerate 3 points that basic expenditure depends on?</a:t>
            </a:r>
            <a:r>
              <a:rPr lang="en-GB" sz="1200">
                <a:solidFill>
                  <a:srgbClr val="1155CC"/>
                </a:solidFill>
                <a:latin typeface="Comic Sans MS"/>
                <a:ea typeface="Comic Sans MS"/>
                <a:cs typeface="Comic Sans MS"/>
                <a:sym typeface="Comic Sans MS"/>
              </a:rPr>
              <a:t> </a:t>
            </a:r>
            <a:endParaRPr b="1" sz="1600">
              <a:solidFill>
                <a:schemeClr val="dk1"/>
              </a:solidFill>
            </a:endParaRPr>
          </a:p>
        </p:txBody>
      </p:sp>
      <p:sp>
        <p:nvSpPr>
          <p:cNvPr id="199" name="Google Shape;199;p27"/>
          <p:cNvSpPr txBox="1"/>
          <p:nvPr/>
        </p:nvSpPr>
        <p:spPr>
          <a:xfrm>
            <a:off x="0" y="8900563"/>
            <a:ext cx="7057200" cy="46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What is the </a:t>
            </a:r>
            <a:r>
              <a:rPr lang="en-GB" sz="1200">
                <a:solidFill>
                  <a:srgbClr val="1155CC"/>
                </a:solidFill>
                <a:latin typeface="Comic Sans MS"/>
                <a:ea typeface="Comic Sans MS"/>
                <a:cs typeface="Comic Sans MS"/>
                <a:sym typeface="Comic Sans MS"/>
              </a:rPr>
              <a:t>definition</a:t>
            </a:r>
            <a:r>
              <a:rPr lang="en-GB" sz="1200">
                <a:solidFill>
                  <a:srgbClr val="1155CC"/>
                </a:solidFill>
                <a:latin typeface="Comic Sans MS"/>
                <a:ea typeface="Comic Sans MS"/>
                <a:cs typeface="Comic Sans MS"/>
                <a:sym typeface="Comic Sans MS"/>
              </a:rPr>
              <a:t> of total parenteral </a:t>
            </a:r>
            <a:r>
              <a:rPr lang="en-GB" sz="1200">
                <a:solidFill>
                  <a:srgbClr val="1155CC"/>
                </a:solidFill>
                <a:latin typeface="Comic Sans MS"/>
                <a:ea typeface="Comic Sans MS"/>
                <a:cs typeface="Comic Sans MS"/>
                <a:sym typeface="Comic Sans MS"/>
              </a:rPr>
              <a:t>nutrition</a:t>
            </a:r>
            <a:r>
              <a:rPr lang="en-GB" sz="1200">
                <a:solidFill>
                  <a:srgbClr val="1155CC"/>
                </a:solidFill>
                <a:latin typeface="Comic Sans MS"/>
                <a:ea typeface="Comic Sans MS"/>
                <a:cs typeface="Comic Sans MS"/>
                <a:sym typeface="Comic Sans MS"/>
              </a:rPr>
              <a:t>? And mention its indications.</a:t>
            </a:r>
            <a:endParaRPr b="1" sz="1600">
              <a:solidFill>
                <a:schemeClr val="dk1"/>
              </a:solidFill>
            </a:endParaRPr>
          </a:p>
        </p:txBody>
      </p:sp>
      <p:sp>
        <p:nvSpPr>
          <p:cNvPr id="200" name="Google Shape;200;p27"/>
          <p:cNvSpPr txBox="1"/>
          <p:nvPr/>
        </p:nvSpPr>
        <p:spPr>
          <a:xfrm>
            <a:off x="600075" y="1312775"/>
            <a:ext cx="4257600" cy="6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Comic Sans MS"/>
                <a:ea typeface="Comic Sans MS"/>
                <a:cs typeface="Comic Sans MS"/>
                <a:sym typeface="Comic Sans MS"/>
              </a:rPr>
              <a:t>Composition and quantity of food intake by living organisms</a:t>
            </a:r>
            <a:endParaRPr sz="1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000">
                <a:solidFill>
                  <a:schemeClr val="dk1"/>
                </a:solidFill>
                <a:latin typeface="Comic Sans MS"/>
                <a:ea typeface="Comic Sans MS"/>
                <a:cs typeface="Comic Sans MS"/>
                <a:sym typeface="Comic Sans MS"/>
              </a:rPr>
              <a:t>Or </a:t>
            </a:r>
            <a:endParaRPr sz="10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Biochemical utilization of food</a:t>
            </a:r>
            <a:endParaRPr sz="1000">
              <a:solidFill>
                <a:schemeClr val="dk1"/>
              </a:solidFill>
              <a:latin typeface="Comic Sans MS"/>
              <a:ea typeface="Comic Sans MS"/>
              <a:cs typeface="Comic Sans MS"/>
              <a:sym typeface="Comic Sans MS"/>
            </a:endParaRPr>
          </a:p>
        </p:txBody>
      </p:sp>
      <p:sp>
        <p:nvSpPr>
          <p:cNvPr id="201" name="Google Shape;201;p27"/>
          <p:cNvSpPr txBox="1"/>
          <p:nvPr/>
        </p:nvSpPr>
        <p:spPr>
          <a:xfrm>
            <a:off x="600075" y="2243338"/>
            <a:ext cx="4524300" cy="6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Comic Sans MS"/>
                <a:ea typeface="Comic Sans MS"/>
                <a:cs typeface="Comic Sans MS"/>
                <a:sym typeface="Comic Sans MS"/>
              </a:rPr>
              <a:t>1- </a:t>
            </a:r>
            <a:r>
              <a:rPr lang="en-GB" sz="1000">
                <a:solidFill>
                  <a:schemeClr val="dk1"/>
                </a:solidFill>
                <a:latin typeface="Comic Sans MS"/>
                <a:ea typeface="Comic Sans MS"/>
                <a:cs typeface="Comic Sans MS"/>
                <a:sym typeface="Comic Sans MS"/>
              </a:rPr>
              <a:t>Dietary intake studies: identify people with deficient diets</a:t>
            </a:r>
            <a:endParaRPr sz="1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000">
                <a:latin typeface="Comic Sans MS"/>
                <a:ea typeface="Comic Sans MS"/>
                <a:cs typeface="Comic Sans MS"/>
                <a:sym typeface="Comic Sans MS"/>
              </a:rPr>
              <a:t>2- </a:t>
            </a:r>
            <a:r>
              <a:rPr lang="en-GB" sz="1000">
                <a:solidFill>
                  <a:schemeClr val="dk1"/>
                </a:solidFill>
                <a:latin typeface="Comic Sans MS"/>
                <a:ea typeface="Comic Sans MS"/>
                <a:cs typeface="Comic Sans MS"/>
                <a:sym typeface="Comic Sans MS"/>
              </a:rPr>
              <a:t>Biochemical studies: identify subclinical nutritional deficiencies</a:t>
            </a:r>
            <a:endParaRPr sz="1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000">
                <a:solidFill>
                  <a:schemeClr val="dk1"/>
                </a:solidFill>
                <a:latin typeface="Comic Sans MS"/>
                <a:ea typeface="Comic Sans MS"/>
                <a:cs typeface="Comic Sans MS"/>
                <a:sym typeface="Comic Sans MS"/>
              </a:rPr>
              <a:t>3-Clinical symptoms: identify clinical nutritional deficiencies</a:t>
            </a:r>
            <a:endParaRPr sz="1000">
              <a:solidFill>
                <a:schemeClr val="dk1"/>
              </a:solidFill>
              <a:latin typeface="Comic Sans MS"/>
              <a:ea typeface="Comic Sans MS"/>
              <a:cs typeface="Comic Sans MS"/>
              <a:sym typeface="Comic Sans MS"/>
            </a:endParaRPr>
          </a:p>
        </p:txBody>
      </p:sp>
      <p:graphicFrame>
        <p:nvGraphicFramePr>
          <p:cNvPr id="202" name="Google Shape;202;p27"/>
          <p:cNvGraphicFramePr/>
          <p:nvPr/>
        </p:nvGraphicFramePr>
        <p:xfrm>
          <a:off x="65800" y="3269333"/>
          <a:ext cx="3000000" cy="3000000"/>
        </p:xfrm>
        <a:graphic>
          <a:graphicData uri="http://schemas.openxmlformats.org/drawingml/2006/table">
            <a:tbl>
              <a:tblPr>
                <a:noFill/>
                <a:tableStyleId>{2C878E3E-4171-4856-B9D1-6189A94998F4}</a:tableStyleId>
              </a:tblPr>
              <a:tblGrid>
                <a:gridCol w="1609775"/>
                <a:gridCol w="1871825"/>
                <a:gridCol w="2524025"/>
                <a:gridCol w="1422775"/>
              </a:tblGrid>
              <a:tr h="100000">
                <a:tc gridSpan="4">
                  <a:txBody>
                    <a:bodyPr/>
                    <a:lstStyle/>
                    <a:p>
                      <a:pPr indent="0" lvl="0" marL="0" rtl="0" algn="ctr">
                        <a:spcBef>
                          <a:spcPts val="0"/>
                        </a:spcBef>
                        <a:spcAft>
                          <a:spcPts val="0"/>
                        </a:spcAft>
                        <a:buNone/>
                      </a:pPr>
                      <a:r>
                        <a:rPr lang="en-GB" sz="1500">
                          <a:solidFill>
                            <a:srgbClr val="FFFFFF"/>
                          </a:solidFill>
                          <a:latin typeface="Century Gothic"/>
                          <a:ea typeface="Century Gothic"/>
                          <a:cs typeface="Century Gothic"/>
                          <a:sym typeface="Century Gothic"/>
                        </a:rPr>
                        <a:t>Dietary reference intake (DRI)</a:t>
                      </a:r>
                      <a:endParaRPr sz="1500">
                        <a:solidFill>
                          <a:srgbClr val="FFFFFF"/>
                        </a:solidFill>
                        <a:latin typeface="Century Gothic"/>
                        <a:ea typeface="Century Gothic"/>
                        <a:cs typeface="Century Gothic"/>
                        <a:sym typeface="Century Gothic"/>
                      </a:endParaRPr>
                    </a:p>
                  </a:txBody>
                  <a:tcPr marT="63500" marB="63500" marR="63500" marL="635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4A86E8"/>
                    </a:solidFill>
                  </a:tcPr>
                </a:tc>
                <a:tc hMerge="1"/>
                <a:tc hMerge="1"/>
                <a:tc hMerge="1"/>
              </a:tr>
              <a:tr h="585775">
                <a:tc gridSpan="4">
                  <a:txBody>
                    <a:bodyPr/>
                    <a:lstStyle/>
                    <a:p>
                      <a:pPr indent="0" lvl="0" marL="0" rtl="0" algn="ctr">
                        <a:spcBef>
                          <a:spcPts val="0"/>
                        </a:spcBef>
                        <a:spcAft>
                          <a:spcPts val="0"/>
                        </a:spcAft>
                        <a:buNone/>
                      </a:pPr>
                      <a:r>
                        <a:rPr b="1" lang="en-GB" sz="1200">
                          <a:latin typeface="Century Gothic"/>
                          <a:ea typeface="Century Gothic"/>
                          <a:cs typeface="Century Gothic"/>
                          <a:sym typeface="Century Gothic"/>
                        </a:rPr>
                        <a:t>quantitative estimates of nutrient intakes required to prevent deficiencies and maintain optimal health in population</a:t>
                      </a:r>
                      <a:endParaRPr b="1"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en-GB" sz="1200">
                          <a:latin typeface="Century Gothic"/>
                          <a:ea typeface="Century Gothic"/>
                          <a:cs typeface="Century Gothic"/>
                          <a:sym typeface="Century Gothic"/>
                        </a:rPr>
                        <a:t>Recommended by: Food and Nutrition Board of the National Research Council, USA</a:t>
                      </a:r>
                      <a:endParaRPr sz="1200">
                        <a:latin typeface="Century Gothic"/>
                        <a:ea typeface="Century Gothic"/>
                        <a:cs typeface="Century Gothic"/>
                        <a:sym typeface="Century Gothic"/>
                      </a:endParaRPr>
                    </a:p>
                  </a:txBody>
                  <a:tcPr marT="63500" marB="63500" marR="63500" marL="635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c hMerge="1"/>
                <a:tc hMerge="1"/>
              </a:tr>
              <a:tr h="327600">
                <a:tc gridSpan="4">
                  <a:txBody>
                    <a:bodyPr/>
                    <a:lstStyle/>
                    <a:p>
                      <a:pPr indent="0" lvl="0" marL="0" rtl="0" algn="ctr">
                        <a:spcBef>
                          <a:spcPts val="0"/>
                        </a:spcBef>
                        <a:spcAft>
                          <a:spcPts val="0"/>
                        </a:spcAft>
                        <a:buNone/>
                      </a:pPr>
                      <a:r>
                        <a:rPr lang="en-GB" sz="1600">
                          <a:solidFill>
                            <a:srgbClr val="FFFFFF"/>
                          </a:solidFill>
                          <a:latin typeface="Century Gothic"/>
                          <a:ea typeface="Century Gothic"/>
                          <a:cs typeface="Century Gothic"/>
                          <a:sym typeface="Century Gothic"/>
                        </a:rPr>
                        <a:t>DRI standards</a:t>
                      </a:r>
                      <a:endParaRPr sz="1600">
                        <a:solidFill>
                          <a:srgbClr val="FFFFFF"/>
                        </a:solidFill>
                        <a:latin typeface="Century Gothic"/>
                        <a:ea typeface="Century Gothic"/>
                        <a:cs typeface="Century Gothic"/>
                        <a:sym typeface="Century Gothic"/>
                      </a:endParaRPr>
                    </a:p>
                  </a:txBody>
                  <a:tcPr marT="63500" marB="63500" marR="63500" marL="635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4A86E8"/>
                    </a:solidFill>
                  </a:tcPr>
                </a:tc>
                <a:tc hMerge="1"/>
                <a:tc hMerge="1"/>
                <a:tc hMerge="1"/>
              </a:tr>
              <a:tr h="464150">
                <a:tc>
                  <a:txBody>
                    <a:bodyPr/>
                    <a:lstStyle/>
                    <a:p>
                      <a:pPr indent="0" lvl="0" marL="0" rtl="0" algn="ctr">
                        <a:spcBef>
                          <a:spcPts val="0"/>
                        </a:spcBef>
                        <a:spcAft>
                          <a:spcPts val="0"/>
                        </a:spcAft>
                        <a:buNone/>
                      </a:pPr>
                      <a:r>
                        <a:rPr b="1" lang="en-GB" sz="1200">
                          <a:latin typeface="Century Gothic"/>
                          <a:ea typeface="Century Gothic"/>
                          <a:cs typeface="Century Gothic"/>
                          <a:sym typeface="Century Gothic"/>
                        </a:rPr>
                        <a:t>estimated average requirement (EAR)</a:t>
                      </a:r>
                      <a:endParaRPr b="1" sz="1200">
                        <a:latin typeface="Century Gothic"/>
                        <a:ea typeface="Century Gothic"/>
                        <a:cs typeface="Century Gothic"/>
                        <a:sym typeface="Century Gothic"/>
                      </a:endParaRPr>
                    </a:p>
                  </a:txBody>
                  <a:tcPr marT="63500" marB="63500" marR="63500" marL="635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E7E6E6"/>
                    </a:solidFill>
                  </a:tcPr>
                </a:tc>
                <a:tc>
                  <a:txBody>
                    <a:bodyPr/>
                    <a:lstStyle/>
                    <a:p>
                      <a:pPr indent="0" lvl="0" marL="0" rtl="0" algn="ctr">
                        <a:spcBef>
                          <a:spcPts val="0"/>
                        </a:spcBef>
                        <a:spcAft>
                          <a:spcPts val="0"/>
                        </a:spcAft>
                        <a:buNone/>
                      </a:pPr>
                      <a:r>
                        <a:rPr b="1" lang="en-GB" sz="1200">
                          <a:latin typeface="Century Gothic"/>
                          <a:ea typeface="Century Gothic"/>
                          <a:cs typeface="Century Gothic"/>
                          <a:sym typeface="Century Gothic"/>
                        </a:rPr>
                        <a:t>recommended dietary allowance (RDA)</a:t>
                      </a:r>
                      <a:endParaRPr b="1" sz="1200">
                        <a:latin typeface="Century Gothic"/>
                        <a:ea typeface="Century Gothic"/>
                        <a:cs typeface="Century Gothic"/>
                        <a:sym typeface="Century Gothic"/>
                      </a:endParaRPr>
                    </a:p>
                  </a:txBody>
                  <a:tcPr marT="63500" marB="63500" marR="63500" marL="635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E7E6E6"/>
                    </a:solidFill>
                  </a:tcPr>
                </a:tc>
                <a:tc>
                  <a:txBody>
                    <a:bodyPr/>
                    <a:lstStyle/>
                    <a:p>
                      <a:pPr indent="0" lvl="0" marL="0" rtl="0" algn="ctr">
                        <a:spcBef>
                          <a:spcPts val="0"/>
                        </a:spcBef>
                        <a:spcAft>
                          <a:spcPts val="0"/>
                        </a:spcAft>
                        <a:buNone/>
                      </a:pPr>
                      <a:r>
                        <a:t/>
                      </a:r>
                      <a:endParaRPr b="1" sz="1200">
                        <a:latin typeface="Century Gothic"/>
                        <a:ea typeface="Century Gothic"/>
                        <a:cs typeface="Century Gothic"/>
                        <a:sym typeface="Century Gothic"/>
                      </a:endParaRPr>
                    </a:p>
                    <a:p>
                      <a:pPr indent="0" lvl="0" marL="0" rtl="0" algn="ctr">
                        <a:spcBef>
                          <a:spcPts val="0"/>
                        </a:spcBef>
                        <a:spcAft>
                          <a:spcPts val="0"/>
                        </a:spcAft>
                        <a:buNone/>
                      </a:pPr>
                      <a:r>
                        <a:rPr b="1" lang="en-GB" sz="1200">
                          <a:latin typeface="Century Gothic"/>
                          <a:ea typeface="Century Gothic"/>
                          <a:cs typeface="Century Gothic"/>
                          <a:sym typeface="Century Gothic"/>
                        </a:rPr>
                        <a:t>adequate intake (AI)</a:t>
                      </a:r>
                      <a:endParaRPr b="1" sz="1200">
                        <a:latin typeface="Century Gothic"/>
                        <a:ea typeface="Century Gothic"/>
                        <a:cs typeface="Century Gothic"/>
                        <a:sym typeface="Century Gothic"/>
                      </a:endParaRPr>
                    </a:p>
                  </a:txBody>
                  <a:tcPr marT="63500" marB="63500" marR="63500" marL="635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E7E6E6"/>
                    </a:solidFill>
                  </a:tcPr>
                </a:tc>
                <a:tc>
                  <a:txBody>
                    <a:bodyPr/>
                    <a:lstStyle/>
                    <a:p>
                      <a:pPr indent="0" lvl="0" marL="0" rtl="0" algn="ctr">
                        <a:spcBef>
                          <a:spcPts val="0"/>
                        </a:spcBef>
                        <a:spcAft>
                          <a:spcPts val="0"/>
                        </a:spcAft>
                        <a:buNone/>
                      </a:pPr>
                      <a:r>
                        <a:rPr b="1" lang="en-GB" sz="1200">
                          <a:latin typeface="Century Gothic"/>
                          <a:ea typeface="Century Gothic"/>
                          <a:cs typeface="Century Gothic"/>
                          <a:sym typeface="Century Gothic"/>
                        </a:rPr>
                        <a:t>tolerable upper intake level (UL)</a:t>
                      </a:r>
                      <a:endParaRPr b="1" sz="1200">
                        <a:latin typeface="Century Gothic"/>
                        <a:ea typeface="Century Gothic"/>
                        <a:cs typeface="Century Gothic"/>
                        <a:sym typeface="Century Gothic"/>
                      </a:endParaRPr>
                    </a:p>
                  </a:txBody>
                  <a:tcPr marT="63500" marB="63500" marR="63500" marL="635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E7E6E6"/>
                    </a:solidFill>
                  </a:tcPr>
                </a:tc>
              </a:tr>
              <a:tr h="1929475">
                <a:tc>
                  <a:txBody>
                    <a:bodyPr/>
                    <a:lstStyle/>
                    <a:p>
                      <a:pPr indent="0" lvl="0" marL="0" rtl="0" algn="l">
                        <a:spcBef>
                          <a:spcPts val="0"/>
                        </a:spcBef>
                        <a:spcAft>
                          <a:spcPts val="0"/>
                        </a:spcAft>
                        <a:buNone/>
                      </a:pPr>
                      <a:r>
                        <a:rPr lang="en-GB" sz="1200">
                          <a:latin typeface="Century Gothic"/>
                          <a:ea typeface="Century Gothic"/>
                          <a:cs typeface="Century Gothic"/>
                          <a:sym typeface="Century Gothic"/>
                        </a:rPr>
                        <a:t>the amount of nutrient intake estimated to meet the nutritional requirement of </a:t>
                      </a:r>
                      <a:r>
                        <a:rPr lang="en-GB" sz="1200" u="sng">
                          <a:latin typeface="Century Gothic"/>
                          <a:ea typeface="Century Gothic"/>
                          <a:cs typeface="Century Gothic"/>
                          <a:sym typeface="Century Gothic"/>
                        </a:rPr>
                        <a:t>half of health individuals 50%</a:t>
                      </a:r>
                      <a:r>
                        <a:rPr lang="en-GB" sz="1200">
                          <a:latin typeface="Century Gothic"/>
                          <a:ea typeface="Century Gothic"/>
                          <a:cs typeface="Century Gothic"/>
                          <a:sym typeface="Century Gothic"/>
                        </a:rPr>
                        <a:t> in an age and gender group</a:t>
                      </a:r>
                      <a:endParaRPr sz="1200">
                        <a:latin typeface="Century Gothic"/>
                        <a:ea typeface="Century Gothic"/>
                        <a:cs typeface="Century Gothic"/>
                        <a:sym typeface="Century Gothic"/>
                      </a:endParaRPr>
                    </a:p>
                  </a:txBody>
                  <a:tcPr marT="63500" marB="63500" marR="63500" marL="635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entury Gothic"/>
                          <a:ea typeface="Century Gothic"/>
                          <a:cs typeface="Century Gothic"/>
                          <a:sym typeface="Century Gothic"/>
                        </a:rPr>
                        <a:t>the amount of nutrient intake that is sufficient to meet the nutritional requirement of </a:t>
                      </a:r>
                      <a:r>
                        <a:rPr lang="en-GB" sz="1200" u="sng">
                          <a:latin typeface="Century Gothic"/>
                          <a:ea typeface="Century Gothic"/>
                          <a:cs typeface="Century Gothic"/>
                          <a:sym typeface="Century Gothic"/>
                        </a:rPr>
                        <a:t>nearly all healthy individuals 97-98%</a:t>
                      </a:r>
                      <a:r>
                        <a:rPr lang="en-GB" sz="1200">
                          <a:latin typeface="Century Gothic"/>
                          <a:ea typeface="Century Gothic"/>
                          <a:cs typeface="Century Gothic"/>
                          <a:sym typeface="Century Gothic"/>
                        </a:rPr>
                        <a:t> in a group</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en-GB" sz="1200">
                          <a:latin typeface="Century Gothic"/>
                          <a:ea typeface="Century Gothic"/>
                          <a:cs typeface="Century Gothic"/>
                          <a:sym typeface="Century Gothic"/>
                        </a:rPr>
                        <a:t>RDA is two SD above EAR</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en-GB" sz="1200">
                          <a:latin typeface="Century Gothic"/>
                          <a:ea typeface="Century Gothic"/>
                          <a:cs typeface="Century Gothic"/>
                          <a:sym typeface="Century Gothic"/>
                        </a:rPr>
                        <a:t>RDA = EAR + 2 SD</a:t>
                      </a:r>
                      <a:endParaRPr sz="1200">
                        <a:latin typeface="Century Gothic"/>
                        <a:ea typeface="Century Gothic"/>
                        <a:cs typeface="Century Gothic"/>
                        <a:sym typeface="Century Gothic"/>
                      </a:endParaRPr>
                    </a:p>
                  </a:txBody>
                  <a:tcPr marT="63500" marB="63500" marR="63500" marL="635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entury Gothic"/>
                          <a:ea typeface="Century Gothic"/>
                          <a:cs typeface="Century Gothic"/>
                          <a:sym typeface="Century Gothic"/>
                        </a:rPr>
                        <a:t>it is used instead of EAR and RDA if a nutrient is considered essential but the experimental data are inadequate for determining EAR and RDA</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en-GB" sz="1200">
                          <a:latin typeface="Century Gothic"/>
                          <a:ea typeface="Century Gothic"/>
                          <a:cs typeface="Century Gothic"/>
                          <a:sym typeface="Century Gothic"/>
                        </a:rPr>
                        <a:t>it covers the nutritional requirement of </a:t>
                      </a:r>
                      <a:r>
                        <a:rPr lang="en-GB" sz="1200" u="sng">
                          <a:latin typeface="Century Gothic"/>
                          <a:ea typeface="Century Gothic"/>
                          <a:cs typeface="Century Gothic"/>
                          <a:sym typeface="Century Gothic"/>
                        </a:rPr>
                        <a:t>all individuals in a group with approximation</a:t>
                      </a:r>
                      <a:r>
                        <a:rPr lang="en-GB" sz="1200">
                          <a:latin typeface="Century Gothic"/>
                          <a:ea typeface="Century Gothic"/>
                          <a:cs typeface="Century Gothic"/>
                          <a:sym typeface="Century Gothic"/>
                        </a:rPr>
                        <a:t> due to insufficient data</a:t>
                      </a:r>
                      <a:endParaRPr sz="1200">
                        <a:latin typeface="Century Gothic"/>
                        <a:ea typeface="Century Gothic"/>
                        <a:cs typeface="Century Gothic"/>
                        <a:sym typeface="Century Gothic"/>
                      </a:endParaRPr>
                    </a:p>
                  </a:txBody>
                  <a:tcPr marT="63500" marB="63500" marR="63500" marL="635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entury Gothic"/>
                          <a:ea typeface="Century Gothic"/>
                          <a:cs typeface="Century Gothic"/>
                          <a:sym typeface="Century Gothic"/>
                        </a:rPr>
                        <a:t>the highest level of daily nutrient intake that has no adverse effects of toxicity in almost all individuals</a:t>
                      </a:r>
                      <a:endParaRPr sz="1200">
                        <a:latin typeface="Century Gothic"/>
                        <a:ea typeface="Century Gothic"/>
                        <a:cs typeface="Century Gothic"/>
                        <a:sym typeface="Century Gothic"/>
                      </a:endParaRPr>
                    </a:p>
                  </a:txBody>
                  <a:tcPr marT="63500" marB="63500" marR="63500" marL="635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203" name="Google Shape;203;p27"/>
          <p:cNvSpPr txBox="1"/>
          <p:nvPr/>
        </p:nvSpPr>
        <p:spPr>
          <a:xfrm>
            <a:off x="65800" y="7481275"/>
            <a:ext cx="2728200" cy="55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CC0000"/>
              </a:buClr>
              <a:buSzPts val="1000"/>
              <a:buFont typeface="Comic Sans MS"/>
              <a:buChar char="●"/>
            </a:pPr>
            <a:r>
              <a:rPr lang="en-GB" sz="1000">
                <a:solidFill>
                  <a:srgbClr val="CC0000"/>
                </a:solidFill>
                <a:latin typeface="Comic Sans MS"/>
                <a:ea typeface="Comic Sans MS"/>
                <a:cs typeface="Comic Sans MS"/>
                <a:sym typeface="Comic Sans MS"/>
              </a:rPr>
              <a:t>carbohydrates : 45-65%</a:t>
            </a:r>
            <a:endParaRPr sz="1000">
              <a:solidFill>
                <a:srgbClr val="CC0000"/>
              </a:solidFill>
              <a:latin typeface="Comic Sans MS"/>
              <a:ea typeface="Comic Sans MS"/>
              <a:cs typeface="Comic Sans MS"/>
              <a:sym typeface="Comic Sans MS"/>
            </a:endParaRPr>
          </a:p>
          <a:p>
            <a:pPr indent="-292100" lvl="0" marL="457200" rtl="0" algn="l">
              <a:spcBef>
                <a:spcPts val="0"/>
              </a:spcBef>
              <a:spcAft>
                <a:spcPts val="0"/>
              </a:spcAft>
              <a:buClr>
                <a:srgbClr val="CC0000"/>
              </a:buClr>
              <a:buSzPts val="1000"/>
              <a:buFont typeface="Comic Sans MS"/>
              <a:buChar char="●"/>
            </a:pPr>
            <a:r>
              <a:rPr lang="en-GB" sz="1000">
                <a:solidFill>
                  <a:srgbClr val="CC0000"/>
                </a:solidFill>
                <a:latin typeface="Comic Sans MS"/>
                <a:ea typeface="Comic Sans MS"/>
                <a:cs typeface="Comic Sans MS"/>
                <a:sym typeface="Comic Sans MS"/>
              </a:rPr>
              <a:t>Fats : 20-35%</a:t>
            </a:r>
            <a:endParaRPr sz="1000">
              <a:solidFill>
                <a:srgbClr val="CC0000"/>
              </a:solidFill>
              <a:latin typeface="Comic Sans MS"/>
              <a:ea typeface="Comic Sans MS"/>
              <a:cs typeface="Comic Sans MS"/>
              <a:sym typeface="Comic Sans MS"/>
            </a:endParaRPr>
          </a:p>
          <a:p>
            <a:pPr indent="-292100" lvl="0" marL="457200" rtl="0" algn="l">
              <a:spcBef>
                <a:spcPts val="0"/>
              </a:spcBef>
              <a:spcAft>
                <a:spcPts val="0"/>
              </a:spcAft>
              <a:buClr>
                <a:srgbClr val="CC0000"/>
              </a:buClr>
              <a:buSzPts val="1000"/>
              <a:buFont typeface="Comic Sans MS"/>
              <a:buChar char="●"/>
            </a:pPr>
            <a:r>
              <a:rPr lang="en-GB" sz="1000">
                <a:solidFill>
                  <a:srgbClr val="CC0000"/>
                </a:solidFill>
                <a:latin typeface="Comic Sans MS"/>
                <a:ea typeface="Comic Sans MS"/>
                <a:cs typeface="Comic Sans MS"/>
                <a:sym typeface="Comic Sans MS"/>
              </a:rPr>
              <a:t>Proteins : 10-35%</a:t>
            </a:r>
            <a:endParaRPr sz="1000">
              <a:solidFill>
                <a:srgbClr val="CC0000"/>
              </a:solidFill>
              <a:latin typeface="Comic Sans MS"/>
              <a:ea typeface="Comic Sans MS"/>
              <a:cs typeface="Comic Sans MS"/>
              <a:sym typeface="Comic Sans MS"/>
            </a:endParaRPr>
          </a:p>
          <a:p>
            <a:pPr indent="-292100" lvl="0" marL="457200" rtl="0" algn="l">
              <a:spcBef>
                <a:spcPts val="0"/>
              </a:spcBef>
              <a:spcAft>
                <a:spcPts val="0"/>
              </a:spcAft>
              <a:buClr>
                <a:srgbClr val="CC0000"/>
              </a:buClr>
              <a:buSzPts val="1000"/>
              <a:buFont typeface="Comic Sans MS"/>
              <a:buChar char="●"/>
            </a:pPr>
            <a:r>
              <a:rPr lang="en-GB" sz="1000">
                <a:solidFill>
                  <a:srgbClr val="CC0000"/>
                </a:solidFill>
                <a:latin typeface="Comic Sans MS"/>
                <a:ea typeface="Comic Sans MS"/>
                <a:cs typeface="Comic Sans MS"/>
                <a:sym typeface="Comic Sans MS"/>
              </a:rPr>
              <a:t>Fibers : &gt;25 g</a:t>
            </a:r>
            <a:endParaRPr sz="1000">
              <a:latin typeface="Comic Sans MS"/>
              <a:ea typeface="Comic Sans MS"/>
              <a:cs typeface="Comic Sans MS"/>
              <a:sym typeface="Comic Sans MS"/>
            </a:endParaRPr>
          </a:p>
        </p:txBody>
      </p:sp>
      <p:sp>
        <p:nvSpPr>
          <p:cNvPr id="204" name="Google Shape;204;p27"/>
          <p:cNvSpPr txBox="1"/>
          <p:nvPr/>
        </p:nvSpPr>
        <p:spPr>
          <a:xfrm>
            <a:off x="2962275" y="7457450"/>
            <a:ext cx="4524300" cy="6399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000000"/>
              </a:buClr>
              <a:buSzPts val="1000"/>
              <a:buFont typeface="Comic Sans MS"/>
              <a:buChar char="●"/>
            </a:pPr>
            <a:r>
              <a:rPr lang="en-GB" sz="1000">
                <a:latin typeface="Comic Sans MS"/>
                <a:ea typeface="Comic Sans MS"/>
                <a:cs typeface="Comic Sans MS"/>
                <a:sym typeface="Comic Sans MS"/>
              </a:rPr>
              <a:t>They have lower intake of iron , calcium and vitamin D.</a:t>
            </a:r>
            <a:endParaRPr sz="1000">
              <a:latin typeface="Comic Sans MS"/>
              <a:ea typeface="Comic Sans MS"/>
              <a:cs typeface="Comic Sans MS"/>
              <a:sym typeface="Comic Sans MS"/>
            </a:endParaRPr>
          </a:p>
          <a:p>
            <a:pPr indent="-292100" lvl="0" marL="457200" rtl="0" algn="l">
              <a:spcBef>
                <a:spcPts val="0"/>
              </a:spcBef>
              <a:spcAft>
                <a:spcPts val="0"/>
              </a:spcAft>
              <a:buClr>
                <a:schemeClr val="dk1"/>
              </a:buClr>
              <a:buSzPts val="1000"/>
              <a:buFont typeface="Comic Sans MS"/>
              <a:buChar char="●"/>
            </a:pPr>
            <a:r>
              <a:rPr lang="en-GB" sz="1000">
                <a:latin typeface="Comic Sans MS"/>
                <a:ea typeface="Comic Sans MS"/>
                <a:cs typeface="Comic Sans MS"/>
                <a:sym typeface="Comic Sans MS"/>
              </a:rPr>
              <a:t>They may </a:t>
            </a:r>
            <a:r>
              <a:rPr lang="en-GB" sz="1000">
                <a:latin typeface="Comic Sans MS"/>
                <a:ea typeface="Comic Sans MS"/>
                <a:cs typeface="Comic Sans MS"/>
                <a:sym typeface="Comic Sans MS"/>
              </a:rPr>
              <a:t>develop</a:t>
            </a:r>
            <a:r>
              <a:rPr lang="en-GB" sz="1000">
                <a:latin typeface="Comic Sans MS"/>
                <a:ea typeface="Comic Sans MS"/>
                <a:cs typeface="Comic Sans MS"/>
                <a:sym typeface="Comic Sans MS"/>
              </a:rPr>
              <a:t> megaloblastic anemia due to vit B12 deficiency.</a:t>
            </a:r>
            <a:endParaRPr sz="1000">
              <a:latin typeface="Comic Sans MS"/>
              <a:ea typeface="Comic Sans MS"/>
              <a:cs typeface="Comic Sans MS"/>
              <a:sym typeface="Comic Sans MS"/>
            </a:endParaRPr>
          </a:p>
          <a:p>
            <a:pPr indent="-292100" lvl="0" marL="457200" rtl="0" algn="l">
              <a:spcBef>
                <a:spcPts val="0"/>
              </a:spcBef>
              <a:spcAft>
                <a:spcPts val="0"/>
              </a:spcAft>
              <a:buClr>
                <a:schemeClr val="dk1"/>
              </a:buClr>
              <a:buSzPts val="1000"/>
              <a:buFont typeface="Comic Sans MS"/>
              <a:buChar char="●"/>
            </a:pPr>
            <a:r>
              <a:rPr lang="en-GB" sz="1000">
                <a:latin typeface="Comic Sans MS"/>
                <a:ea typeface="Comic Sans MS"/>
                <a:cs typeface="Comic Sans MS"/>
                <a:sym typeface="Comic Sans MS"/>
              </a:rPr>
              <a:t>They have lower dietary fat</a:t>
            </a:r>
            <a:endParaRPr sz="1000">
              <a:latin typeface="Comic Sans MS"/>
              <a:ea typeface="Comic Sans MS"/>
              <a:cs typeface="Comic Sans MS"/>
              <a:sym typeface="Comic Sans MS"/>
            </a:endParaRPr>
          </a:p>
        </p:txBody>
      </p:sp>
      <p:sp>
        <p:nvSpPr>
          <p:cNvPr id="205" name="Google Shape;205;p27"/>
          <p:cNvSpPr txBox="1"/>
          <p:nvPr/>
        </p:nvSpPr>
        <p:spPr>
          <a:xfrm>
            <a:off x="380900" y="8582925"/>
            <a:ext cx="6210300" cy="33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Comic Sans MS"/>
                <a:ea typeface="Comic Sans MS"/>
                <a:cs typeface="Comic Sans MS"/>
                <a:sym typeface="Comic Sans MS"/>
              </a:rPr>
              <a:t>1- Resting metabolic rate (60%)   2- Physical activity (30%)   3- Thermic effect of food </a:t>
            </a:r>
            <a:r>
              <a:rPr lang="en-GB" sz="1000">
                <a:latin typeface="Comic Sans MS"/>
                <a:ea typeface="Comic Sans MS"/>
                <a:cs typeface="Comic Sans MS"/>
                <a:sym typeface="Comic Sans MS"/>
              </a:rPr>
              <a:t>(10%)</a:t>
            </a:r>
            <a:endParaRPr sz="1000">
              <a:latin typeface="Comic Sans MS"/>
              <a:ea typeface="Comic Sans MS"/>
              <a:cs typeface="Comic Sans MS"/>
              <a:sym typeface="Comic Sans MS"/>
            </a:endParaRPr>
          </a:p>
        </p:txBody>
      </p:sp>
      <p:sp>
        <p:nvSpPr>
          <p:cNvPr id="206" name="Google Shape;206;p27"/>
          <p:cNvSpPr txBox="1"/>
          <p:nvPr/>
        </p:nvSpPr>
        <p:spPr>
          <a:xfrm>
            <a:off x="257075" y="9253600"/>
            <a:ext cx="6800100" cy="6399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1000">
                <a:solidFill>
                  <a:schemeClr val="dk1"/>
                </a:solidFill>
                <a:latin typeface="Century Gothic"/>
                <a:ea typeface="Century Gothic"/>
                <a:cs typeface="Century Gothic"/>
                <a:sym typeface="Century Gothic"/>
              </a:rPr>
              <a:t>A type of exogenous nutrition in which terminally-ill patients are provided with all essentia</a:t>
            </a:r>
            <a:r>
              <a:rPr lang="en-GB" sz="1000">
                <a:solidFill>
                  <a:schemeClr val="dk1"/>
                </a:solidFill>
                <a:latin typeface="Century Gothic"/>
                <a:ea typeface="Century Gothic"/>
                <a:cs typeface="Century Gothic"/>
                <a:sym typeface="Century Gothic"/>
              </a:rPr>
              <a:t>l </a:t>
            </a:r>
            <a:r>
              <a:rPr lang="en-GB" sz="1000">
                <a:solidFill>
                  <a:schemeClr val="dk1"/>
                </a:solidFill>
                <a:latin typeface="Century Gothic"/>
                <a:ea typeface="Century Gothic"/>
                <a:cs typeface="Century Gothic"/>
                <a:sym typeface="Century Gothic"/>
              </a:rPr>
              <a:t>nutrients </a:t>
            </a:r>
            <a:r>
              <a:rPr b="1" lang="en-GB" sz="1000">
                <a:solidFill>
                  <a:schemeClr val="dk1"/>
                </a:solidFill>
                <a:latin typeface="Century Gothic"/>
                <a:ea typeface="Century Gothic"/>
                <a:cs typeface="Century Gothic"/>
                <a:sym typeface="Century Gothic"/>
              </a:rPr>
              <a:t>intravenously </a:t>
            </a:r>
            <a:r>
              <a:rPr lang="en-GB" sz="1000">
                <a:solidFill>
                  <a:schemeClr val="dk1"/>
                </a:solidFill>
                <a:latin typeface="Century Gothic"/>
                <a:ea typeface="Century Gothic"/>
                <a:cs typeface="Century Gothic"/>
                <a:sym typeface="Century Gothic"/>
              </a:rPr>
              <a:t>or through </a:t>
            </a:r>
            <a:r>
              <a:rPr b="1" lang="en-GB" sz="1000">
                <a:solidFill>
                  <a:schemeClr val="dk1"/>
                </a:solidFill>
                <a:latin typeface="Century Gothic"/>
                <a:ea typeface="Century Gothic"/>
                <a:cs typeface="Century Gothic"/>
                <a:sym typeface="Century Gothic"/>
              </a:rPr>
              <a:t>tube feeding.</a:t>
            </a:r>
            <a:endParaRPr b="1" sz="10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t/>
            </a:r>
            <a:endParaRPr b="1" sz="10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rPr lang="en-GB" sz="1000">
                <a:solidFill>
                  <a:schemeClr val="dk1"/>
                </a:solidFill>
                <a:latin typeface="Century Gothic"/>
                <a:ea typeface="Century Gothic"/>
                <a:cs typeface="Century Gothic"/>
                <a:sym typeface="Century Gothic"/>
              </a:rPr>
              <a:t>i</a:t>
            </a:r>
            <a:r>
              <a:rPr lang="en-GB" sz="1000">
                <a:solidFill>
                  <a:schemeClr val="dk1"/>
                </a:solidFill>
                <a:latin typeface="Century Gothic"/>
                <a:ea typeface="Century Gothic"/>
                <a:cs typeface="Century Gothic"/>
                <a:sym typeface="Century Gothic"/>
              </a:rPr>
              <a:t>ndications :</a:t>
            </a:r>
            <a:endParaRPr sz="10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rPr lang="en-GB" sz="1000">
                <a:solidFill>
                  <a:schemeClr val="dk1"/>
                </a:solidFill>
                <a:latin typeface="Century Gothic"/>
                <a:ea typeface="Century Gothic"/>
                <a:cs typeface="Century Gothic"/>
                <a:sym typeface="Century Gothic"/>
              </a:rPr>
              <a:t>  </a:t>
            </a:r>
            <a:r>
              <a:rPr b="1" lang="en-GB" sz="1000">
                <a:solidFill>
                  <a:schemeClr val="dk1"/>
                </a:solidFill>
                <a:latin typeface="Century Gothic"/>
                <a:ea typeface="Century Gothic"/>
                <a:cs typeface="Century Gothic"/>
                <a:sym typeface="Century Gothic"/>
              </a:rPr>
              <a:t>Severe inflammatory bowel disease , coma , cachexia , prolonged </a:t>
            </a:r>
            <a:r>
              <a:rPr b="1" lang="en-GB" sz="1000">
                <a:solidFill>
                  <a:schemeClr val="dk1"/>
                </a:solidFill>
                <a:latin typeface="Century Gothic"/>
                <a:ea typeface="Century Gothic"/>
                <a:cs typeface="Century Gothic"/>
                <a:sym typeface="Century Gothic"/>
              </a:rPr>
              <a:t>ileus</a:t>
            </a:r>
            <a:r>
              <a:rPr b="1" lang="en-GB" sz="1000">
                <a:solidFill>
                  <a:schemeClr val="dk1"/>
                </a:solidFill>
                <a:latin typeface="Century Gothic"/>
                <a:ea typeface="Century Gothic"/>
                <a:cs typeface="Century Gothic"/>
                <a:sym typeface="Century Gothic"/>
              </a:rPr>
              <a:t> and </a:t>
            </a:r>
            <a:r>
              <a:rPr b="1" lang="en-GB" sz="1000">
                <a:solidFill>
                  <a:schemeClr val="dk1"/>
                </a:solidFill>
                <a:latin typeface="Century Gothic"/>
                <a:ea typeface="Century Gothic"/>
                <a:cs typeface="Century Gothic"/>
                <a:sym typeface="Century Gothic"/>
              </a:rPr>
              <a:t>extensive</a:t>
            </a:r>
            <a:r>
              <a:rPr b="1" lang="en-GB" sz="1000">
                <a:solidFill>
                  <a:schemeClr val="dk1"/>
                </a:solidFill>
                <a:latin typeface="Century Gothic"/>
                <a:ea typeface="Century Gothic"/>
                <a:cs typeface="Century Gothic"/>
                <a:sym typeface="Century Gothic"/>
              </a:rPr>
              <a:t> burns</a:t>
            </a:r>
            <a:endParaRPr b="1" sz="1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8"/>
          <p:cNvSpPr txBox="1"/>
          <p:nvPr/>
        </p:nvSpPr>
        <p:spPr>
          <a:xfrm>
            <a:off x="0" y="237475"/>
            <a:ext cx="7560000" cy="4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ic Sans MS"/>
                <a:ea typeface="Comic Sans MS"/>
                <a:cs typeface="Comic Sans MS"/>
                <a:sym typeface="Comic Sans MS"/>
              </a:rPr>
              <a:t>Macro &amp; Micronutrients</a:t>
            </a:r>
            <a:endParaRPr b="1" sz="1800">
              <a:solidFill>
                <a:srgbClr val="1155CC"/>
              </a:solidFill>
              <a:latin typeface="Comic Sans MS"/>
              <a:ea typeface="Comic Sans MS"/>
              <a:cs typeface="Comic Sans MS"/>
              <a:sym typeface="Comic Sans MS"/>
            </a:endParaRPr>
          </a:p>
        </p:txBody>
      </p:sp>
      <p:sp>
        <p:nvSpPr>
          <p:cNvPr id="212" name="Google Shape;212;p28"/>
          <p:cNvSpPr/>
          <p:nvPr/>
        </p:nvSpPr>
        <p:spPr>
          <a:xfrm>
            <a:off x="0" y="10226346"/>
            <a:ext cx="7560000" cy="462000"/>
          </a:xfrm>
          <a:prstGeom prst="rect">
            <a:avLst/>
          </a:prstGeom>
          <a:solidFill>
            <a:srgbClr val="EEEEEE"/>
          </a:solidFill>
          <a:ln>
            <a:noFill/>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213" name="Google Shape;213;p28"/>
          <p:cNvSpPr/>
          <p:nvPr/>
        </p:nvSpPr>
        <p:spPr>
          <a:xfrm>
            <a:off x="6235165" y="10228672"/>
            <a:ext cx="1324800" cy="462000"/>
          </a:xfrm>
          <a:prstGeom prst="rect">
            <a:avLst/>
          </a:prstGeom>
          <a:gradFill>
            <a:gsLst>
              <a:gs pos="0">
                <a:srgbClr val="C9DAF8"/>
              </a:gs>
              <a:gs pos="100000">
                <a:srgbClr val="1155CC"/>
              </a:gs>
            </a:gsLst>
            <a:path path="circle">
              <a:fillToRect l="100%" t="100%"/>
            </a:path>
            <a:tileRect b="-100%" r="-100%"/>
          </a:gradFill>
          <a:ln>
            <a:noFill/>
          </a:ln>
        </p:spPr>
        <p:txBody>
          <a:bodyPr anchorCtr="0" anchor="ctr" bIns="91525" lIns="91525" spcFirstLastPara="1" rIns="91525" wrap="square" tIns="91525">
            <a:noAutofit/>
          </a:bodyPr>
          <a:lstStyle/>
          <a:p>
            <a:pPr indent="0" lvl="0" marL="457200" rtl="0" algn="l">
              <a:spcBef>
                <a:spcPts val="0"/>
              </a:spcBef>
              <a:spcAft>
                <a:spcPts val="0"/>
              </a:spcAft>
              <a:buNone/>
            </a:pPr>
            <a:r>
              <a:rPr lang="en-GB" sz="2300">
                <a:solidFill>
                  <a:srgbClr val="FFFFFF"/>
                </a:solidFill>
                <a:latin typeface="Comfortaa"/>
                <a:ea typeface="Comfortaa"/>
                <a:cs typeface="Comfortaa"/>
                <a:sym typeface="Comfortaa"/>
              </a:rPr>
              <a:t>7</a:t>
            </a:r>
            <a:endParaRPr sz="2300">
              <a:solidFill>
                <a:srgbClr val="FFFFFF"/>
              </a:solidFill>
              <a:latin typeface="Comfortaa"/>
              <a:ea typeface="Comfortaa"/>
              <a:cs typeface="Comfortaa"/>
              <a:sym typeface="Comfortaa"/>
            </a:endParaRPr>
          </a:p>
        </p:txBody>
      </p:sp>
      <p:sp>
        <p:nvSpPr>
          <p:cNvPr id="214" name="Google Shape;214;p28"/>
          <p:cNvSpPr txBox="1"/>
          <p:nvPr/>
        </p:nvSpPr>
        <p:spPr>
          <a:xfrm>
            <a:off x="146250" y="699475"/>
            <a:ext cx="7267500" cy="9526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3C78D8"/>
              </a:buClr>
              <a:buSzPts val="1200"/>
              <a:buFont typeface="Comic Sans MS"/>
              <a:buChar char="●"/>
            </a:pPr>
            <a:r>
              <a:rPr lang="en-GB" sz="1200">
                <a:solidFill>
                  <a:srgbClr val="3C78D8"/>
                </a:solidFill>
                <a:latin typeface="Comic Sans MS"/>
                <a:ea typeface="Comic Sans MS"/>
                <a:cs typeface="Comic Sans MS"/>
                <a:sym typeface="Comic Sans MS"/>
              </a:rPr>
              <a:t>Enumerate three effects for each of the following:</a:t>
            </a:r>
            <a:endParaRPr sz="1200">
              <a:solidFill>
                <a:srgbClr val="3C78D8"/>
              </a:solidFill>
              <a:latin typeface="Comic Sans MS"/>
              <a:ea typeface="Comic Sans MS"/>
              <a:cs typeface="Comic Sans MS"/>
              <a:sym typeface="Comic Sans MS"/>
            </a:endParaRPr>
          </a:p>
          <a:p>
            <a:pPr indent="-228600" lvl="0" marL="457200" rtl="0" algn="l">
              <a:lnSpc>
                <a:spcPct val="115000"/>
              </a:lnSpc>
              <a:spcBef>
                <a:spcPts val="0"/>
              </a:spcBef>
              <a:spcAft>
                <a:spcPts val="0"/>
              </a:spcAft>
              <a:buNone/>
            </a:pPr>
            <a:r>
              <a:rPr b="1" lang="en-GB" sz="1000">
                <a:latin typeface="Comic Sans MS"/>
                <a:ea typeface="Comic Sans MS"/>
                <a:cs typeface="Comic Sans MS"/>
                <a:sym typeface="Comic Sans MS"/>
              </a:rPr>
              <a:t>1-   Dietary fibers                                                                                                                           </a:t>
            </a:r>
            <a:endParaRPr b="1" sz="1000">
              <a:latin typeface="Comic Sans MS"/>
              <a:ea typeface="Comic Sans MS"/>
              <a:cs typeface="Comic Sans MS"/>
              <a:sym typeface="Comic Sans MS"/>
            </a:endParaRPr>
          </a:p>
          <a:p>
            <a:pPr indent="-228600" lvl="0" marL="685800" rtl="0" algn="l">
              <a:lnSpc>
                <a:spcPct val="115000"/>
              </a:lnSpc>
              <a:spcBef>
                <a:spcPts val="0"/>
              </a:spcBef>
              <a:spcAft>
                <a:spcPts val="0"/>
              </a:spcAft>
              <a:buNone/>
            </a:pPr>
            <a:r>
              <a:rPr lang="en-GB" sz="1000">
                <a:latin typeface="Comic Sans MS"/>
                <a:ea typeface="Comic Sans MS"/>
                <a:cs typeface="Comic Sans MS"/>
                <a:sym typeface="Comic Sans MS"/>
              </a:rPr>
              <a:t>-       Reduce constipation         	-  </a:t>
            </a:r>
            <a:r>
              <a:rPr lang="en-GB" sz="1000">
                <a:solidFill>
                  <a:srgbClr val="222222"/>
                </a:solidFill>
                <a:highlight>
                  <a:srgbClr val="FFFFFF"/>
                </a:highlight>
                <a:latin typeface="Comic Sans MS"/>
                <a:ea typeface="Comic Sans MS"/>
                <a:cs typeface="Comic Sans MS"/>
                <a:sym typeface="Comic Sans MS"/>
              </a:rPr>
              <a:t>↓ </a:t>
            </a:r>
            <a:r>
              <a:rPr lang="en-GB" sz="1000">
                <a:latin typeface="Comic Sans MS"/>
                <a:ea typeface="Comic Sans MS"/>
                <a:cs typeface="Comic Sans MS"/>
                <a:sym typeface="Comic Sans MS"/>
              </a:rPr>
              <a:t>LDL levels                 </a:t>
            </a:r>
            <a:r>
              <a:rPr lang="en-GB" sz="1000">
                <a:solidFill>
                  <a:schemeClr val="dk1"/>
                </a:solidFill>
                <a:latin typeface="Comic Sans MS"/>
                <a:ea typeface="Comic Sans MS"/>
                <a:cs typeface="Comic Sans MS"/>
                <a:sym typeface="Comic Sans MS"/>
              </a:rPr>
              <a:t>- Reduce exposure of gut to carcinogens.</a:t>
            </a:r>
            <a:endParaRPr sz="1000">
              <a:latin typeface="Comic Sans MS"/>
              <a:ea typeface="Comic Sans MS"/>
              <a:cs typeface="Comic Sans MS"/>
              <a:sym typeface="Comic Sans MS"/>
            </a:endParaRPr>
          </a:p>
          <a:p>
            <a:pPr indent="-228600" lvl="0" marL="457200" rtl="0" algn="l">
              <a:lnSpc>
                <a:spcPct val="115000"/>
              </a:lnSpc>
              <a:spcBef>
                <a:spcPts val="0"/>
              </a:spcBef>
              <a:spcAft>
                <a:spcPts val="0"/>
              </a:spcAft>
              <a:buNone/>
            </a:pPr>
            <a:r>
              <a:rPr b="1" lang="en-GB" sz="1000">
                <a:latin typeface="Comic Sans MS"/>
                <a:ea typeface="Comic Sans MS"/>
                <a:cs typeface="Comic Sans MS"/>
                <a:sym typeface="Comic Sans MS"/>
              </a:rPr>
              <a:t>2-    Omega 6 fatty acids:</a:t>
            </a:r>
            <a:endParaRPr b="1" sz="1000">
              <a:latin typeface="Comic Sans MS"/>
              <a:ea typeface="Comic Sans MS"/>
              <a:cs typeface="Comic Sans MS"/>
              <a:sym typeface="Comic Sans MS"/>
            </a:endParaRPr>
          </a:p>
          <a:p>
            <a:pPr indent="-228600" lvl="0" marL="685800" rtl="0" algn="l">
              <a:lnSpc>
                <a:spcPct val="115000"/>
              </a:lnSpc>
              <a:spcBef>
                <a:spcPts val="0"/>
              </a:spcBef>
              <a:spcAft>
                <a:spcPts val="0"/>
              </a:spcAft>
              <a:buNone/>
            </a:pPr>
            <a:r>
              <a:rPr lang="en-GB" sz="1000">
                <a:latin typeface="Comic Sans MS"/>
                <a:ea typeface="Comic Sans MS"/>
                <a:cs typeface="Comic Sans MS"/>
                <a:sym typeface="Comic Sans MS"/>
              </a:rPr>
              <a:t>-    </a:t>
            </a:r>
            <a:r>
              <a:rPr lang="en-GB" sz="1000">
                <a:latin typeface="Comic Sans MS"/>
                <a:ea typeface="Comic Sans MS"/>
                <a:cs typeface="Comic Sans MS"/>
                <a:sym typeface="Comic Sans MS"/>
              </a:rPr>
              <a:t> </a:t>
            </a:r>
            <a:r>
              <a:rPr lang="en-GB" sz="1000">
                <a:solidFill>
                  <a:srgbClr val="222222"/>
                </a:solidFill>
                <a:highlight>
                  <a:schemeClr val="lt1"/>
                </a:highlight>
                <a:latin typeface="Comic Sans MS"/>
                <a:ea typeface="Comic Sans MS"/>
                <a:cs typeface="Comic Sans MS"/>
                <a:sym typeface="Comic Sans MS"/>
              </a:rPr>
              <a:t>↓</a:t>
            </a:r>
            <a:r>
              <a:rPr lang="en-GB" sz="1000">
                <a:latin typeface="Comic Sans MS"/>
                <a:ea typeface="Comic Sans MS"/>
                <a:cs typeface="Comic Sans MS"/>
                <a:sym typeface="Comic Sans MS"/>
              </a:rPr>
              <a:t>Plasma cholesterol       </a:t>
            </a:r>
            <a:r>
              <a:rPr lang="en-GB" sz="1000">
                <a:latin typeface="Comic Sans MS"/>
                <a:ea typeface="Comic Sans MS"/>
                <a:cs typeface="Comic Sans MS"/>
                <a:sym typeface="Comic Sans MS"/>
              </a:rPr>
              <a:t>               -   </a:t>
            </a:r>
            <a:r>
              <a:rPr lang="en-GB" sz="1000">
                <a:solidFill>
                  <a:srgbClr val="222222"/>
                </a:solidFill>
                <a:highlight>
                  <a:srgbClr val="FFFFFF"/>
                </a:highlight>
                <a:latin typeface="Comic Sans MS"/>
                <a:ea typeface="Comic Sans MS"/>
                <a:cs typeface="Comic Sans MS"/>
                <a:sym typeface="Comic Sans MS"/>
              </a:rPr>
              <a:t>↓ </a:t>
            </a:r>
            <a:r>
              <a:rPr lang="en-GB" sz="1000">
                <a:latin typeface="Comic Sans MS"/>
                <a:ea typeface="Comic Sans MS"/>
                <a:cs typeface="Comic Sans MS"/>
                <a:sym typeface="Comic Sans MS"/>
              </a:rPr>
              <a:t>LDL levels                 -  </a:t>
            </a:r>
            <a:r>
              <a:rPr lang="en-GB" sz="1000">
                <a:solidFill>
                  <a:srgbClr val="222222"/>
                </a:solidFill>
                <a:highlight>
                  <a:srgbClr val="FFFFFF"/>
                </a:highlight>
                <a:latin typeface="Comic Sans MS"/>
                <a:ea typeface="Comic Sans MS"/>
                <a:cs typeface="Comic Sans MS"/>
                <a:sym typeface="Comic Sans MS"/>
              </a:rPr>
              <a:t>↓ </a:t>
            </a:r>
            <a:r>
              <a:rPr lang="en-GB" sz="1000">
                <a:latin typeface="Comic Sans MS"/>
                <a:ea typeface="Comic Sans MS"/>
                <a:cs typeface="Comic Sans MS"/>
                <a:sym typeface="Comic Sans MS"/>
              </a:rPr>
              <a:t> HDL.</a:t>
            </a:r>
            <a:endParaRPr sz="1000">
              <a:latin typeface="Comic Sans MS"/>
              <a:ea typeface="Comic Sans MS"/>
              <a:cs typeface="Comic Sans MS"/>
              <a:sym typeface="Comic Sans MS"/>
            </a:endParaRPr>
          </a:p>
          <a:p>
            <a:pPr indent="-228600" lvl="0" marL="457200" rtl="0" algn="l">
              <a:lnSpc>
                <a:spcPct val="115000"/>
              </a:lnSpc>
              <a:spcBef>
                <a:spcPts val="0"/>
              </a:spcBef>
              <a:spcAft>
                <a:spcPts val="0"/>
              </a:spcAft>
              <a:buNone/>
            </a:pPr>
            <a:r>
              <a:rPr b="1" lang="en-GB" sz="1000">
                <a:latin typeface="Comic Sans MS"/>
                <a:ea typeface="Comic Sans MS"/>
                <a:cs typeface="Comic Sans MS"/>
                <a:sym typeface="Comic Sans MS"/>
              </a:rPr>
              <a:t>3-    Omega 3 fatty acid:  </a:t>
            </a:r>
            <a:endParaRPr b="1" sz="1000">
              <a:latin typeface="Comic Sans MS"/>
              <a:ea typeface="Comic Sans MS"/>
              <a:cs typeface="Comic Sans MS"/>
              <a:sym typeface="Comic Sans MS"/>
            </a:endParaRPr>
          </a:p>
          <a:p>
            <a:pPr indent="-228600" lvl="0" marL="685800" rtl="0" algn="l">
              <a:lnSpc>
                <a:spcPct val="115000"/>
              </a:lnSpc>
              <a:spcBef>
                <a:spcPts val="0"/>
              </a:spcBef>
              <a:spcAft>
                <a:spcPts val="0"/>
              </a:spcAft>
              <a:buNone/>
            </a:pPr>
            <a:r>
              <a:rPr lang="en-GB" sz="1000">
                <a:latin typeface="Comic Sans MS"/>
                <a:ea typeface="Comic Sans MS"/>
                <a:cs typeface="Comic Sans MS"/>
                <a:sym typeface="Comic Sans MS"/>
              </a:rPr>
              <a:t>-      </a:t>
            </a:r>
            <a:r>
              <a:rPr lang="en-GB" sz="1000">
                <a:solidFill>
                  <a:srgbClr val="222222"/>
                </a:solidFill>
                <a:highlight>
                  <a:schemeClr val="lt1"/>
                </a:highlight>
                <a:latin typeface="Comic Sans MS"/>
                <a:ea typeface="Comic Sans MS"/>
                <a:cs typeface="Comic Sans MS"/>
                <a:sym typeface="Comic Sans MS"/>
              </a:rPr>
              <a:t>↓</a:t>
            </a:r>
            <a:r>
              <a:rPr lang="en-GB" sz="1000">
                <a:latin typeface="Comic Sans MS"/>
                <a:ea typeface="Comic Sans MS"/>
                <a:cs typeface="Comic Sans MS"/>
                <a:sym typeface="Comic Sans MS"/>
              </a:rPr>
              <a:t> serum triglyceride                     -  </a:t>
            </a:r>
            <a:r>
              <a:rPr lang="en-GB" sz="1000">
                <a:solidFill>
                  <a:srgbClr val="222222"/>
                </a:solidFill>
                <a:highlight>
                  <a:srgbClr val="FFFFFF"/>
                </a:highlight>
                <a:latin typeface="Comic Sans MS"/>
                <a:ea typeface="Comic Sans MS"/>
                <a:cs typeface="Comic Sans MS"/>
                <a:sym typeface="Comic Sans MS"/>
              </a:rPr>
              <a:t>↓</a:t>
            </a:r>
            <a:r>
              <a:rPr lang="en-GB" sz="1000">
                <a:latin typeface="Comic Sans MS"/>
                <a:ea typeface="Comic Sans MS"/>
                <a:cs typeface="Comic Sans MS"/>
                <a:sym typeface="Comic Sans MS"/>
              </a:rPr>
              <a:t> BP                              -  </a:t>
            </a:r>
            <a:r>
              <a:rPr lang="en-GB" sz="1000">
                <a:solidFill>
                  <a:srgbClr val="222222"/>
                </a:solidFill>
                <a:highlight>
                  <a:srgbClr val="FFFFFF"/>
                </a:highlight>
                <a:latin typeface="Comic Sans MS"/>
                <a:ea typeface="Comic Sans MS"/>
                <a:cs typeface="Comic Sans MS"/>
                <a:sym typeface="Comic Sans MS"/>
              </a:rPr>
              <a:t>↓ </a:t>
            </a:r>
            <a:r>
              <a:rPr lang="en-GB" sz="1000">
                <a:solidFill>
                  <a:schemeClr val="dk1"/>
                </a:solidFill>
                <a:latin typeface="Comic Sans MS"/>
                <a:ea typeface="Comic Sans MS"/>
                <a:cs typeface="Comic Sans MS"/>
                <a:sym typeface="Comic Sans MS"/>
              </a:rPr>
              <a:t>tendency to thrombosis.</a:t>
            </a:r>
            <a:endParaRPr sz="1000">
              <a:solidFill>
                <a:schemeClr val="dk1"/>
              </a:solidFill>
              <a:latin typeface="Comic Sans MS"/>
              <a:ea typeface="Comic Sans MS"/>
              <a:cs typeface="Comic Sans MS"/>
              <a:sym typeface="Comic Sans MS"/>
            </a:endParaRPr>
          </a:p>
          <a:p>
            <a:pPr indent="0" lvl="0" marL="457200" rtl="0" algn="l">
              <a:lnSpc>
                <a:spcPct val="115000"/>
              </a:lnSpc>
              <a:spcBef>
                <a:spcPts val="0"/>
              </a:spcBef>
              <a:spcAft>
                <a:spcPts val="0"/>
              </a:spcAft>
              <a:buNone/>
            </a:pPr>
            <a:r>
              <a:t/>
            </a:r>
            <a:endParaRPr sz="1000">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3C78D8"/>
              </a:buClr>
              <a:buSzPts val="1200"/>
              <a:buFont typeface="Comic Sans MS"/>
              <a:buChar char="●"/>
            </a:pPr>
            <a:r>
              <a:rPr lang="en-GB" sz="1200">
                <a:solidFill>
                  <a:srgbClr val="3C78D8"/>
                </a:solidFill>
                <a:latin typeface="Comic Sans MS"/>
                <a:ea typeface="Comic Sans MS"/>
                <a:cs typeface="Comic Sans MS"/>
                <a:sym typeface="Comic Sans MS"/>
              </a:rPr>
              <a:t>Explain the effect of carbohydrate on proteins.</a:t>
            </a:r>
            <a:endParaRPr sz="1200">
              <a:solidFill>
                <a:srgbClr val="3C78D8"/>
              </a:solidFill>
              <a:latin typeface="Comic Sans MS"/>
              <a:ea typeface="Comic Sans MS"/>
              <a:cs typeface="Comic Sans MS"/>
              <a:sym typeface="Comic Sans MS"/>
            </a:endParaRPr>
          </a:p>
          <a:p>
            <a:pPr indent="-228600" lvl="0" marL="685800" rtl="0" algn="l">
              <a:lnSpc>
                <a:spcPct val="115000"/>
              </a:lnSpc>
              <a:spcBef>
                <a:spcPts val="0"/>
              </a:spcBef>
              <a:spcAft>
                <a:spcPts val="0"/>
              </a:spcAft>
              <a:buNone/>
            </a:pPr>
            <a:r>
              <a:rPr lang="en-GB" sz="1000">
                <a:solidFill>
                  <a:schemeClr val="dk1"/>
                </a:solidFill>
                <a:latin typeface="Comic Sans MS"/>
                <a:ea typeface="Comic Sans MS"/>
                <a:cs typeface="Comic Sans MS"/>
                <a:sym typeface="Comic Sans MS"/>
              </a:rPr>
              <a:t>-       CHO have protein sparing effect by inhibiting gluconeogenesis from amino acids and amino acids are used for repair and maintenance of tissues.</a:t>
            </a:r>
            <a:endParaRPr sz="1000">
              <a:solidFill>
                <a:schemeClr val="dk1"/>
              </a:solidFill>
              <a:latin typeface="Comic Sans MS"/>
              <a:ea typeface="Comic Sans MS"/>
              <a:cs typeface="Comic Sans MS"/>
              <a:sym typeface="Comic Sans MS"/>
            </a:endParaRPr>
          </a:p>
          <a:p>
            <a:pPr indent="-228600" lvl="0" marL="685800" rtl="0" algn="l">
              <a:lnSpc>
                <a:spcPct val="115000"/>
              </a:lnSpc>
              <a:spcBef>
                <a:spcPts val="0"/>
              </a:spcBef>
              <a:spcAft>
                <a:spcPts val="0"/>
              </a:spcAft>
              <a:buNone/>
            </a:pPr>
            <a:r>
              <a:t/>
            </a:r>
            <a:endParaRPr sz="1000">
              <a:solidFill>
                <a:schemeClr val="dk1"/>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3C78D8"/>
              </a:buClr>
              <a:buSzPts val="1200"/>
              <a:buFont typeface="Comic Sans MS"/>
              <a:buChar char="●"/>
            </a:pPr>
            <a:r>
              <a:rPr lang="en-GB" sz="1200">
                <a:solidFill>
                  <a:srgbClr val="3C78D8"/>
                </a:solidFill>
                <a:latin typeface="Comic Sans MS"/>
                <a:ea typeface="Comic Sans MS"/>
                <a:cs typeface="Comic Sans MS"/>
                <a:sym typeface="Comic Sans MS"/>
              </a:rPr>
              <a:t>What is the cause of:</a:t>
            </a:r>
            <a:endParaRPr sz="1200">
              <a:solidFill>
                <a:srgbClr val="3C78D8"/>
              </a:solidFill>
              <a:latin typeface="Comic Sans MS"/>
              <a:ea typeface="Comic Sans MS"/>
              <a:cs typeface="Comic Sans MS"/>
              <a:sym typeface="Comic Sans MS"/>
            </a:endParaRPr>
          </a:p>
          <a:p>
            <a:pPr indent="-228600" lvl="0" marL="685800" rtl="0" algn="l">
              <a:lnSpc>
                <a:spcPct val="115000"/>
              </a:lnSpc>
              <a:spcBef>
                <a:spcPts val="0"/>
              </a:spcBef>
              <a:spcAft>
                <a:spcPts val="0"/>
              </a:spcAft>
              <a:buNone/>
            </a:pPr>
            <a:r>
              <a:rPr lang="en-GB" sz="1000">
                <a:solidFill>
                  <a:schemeClr val="dk1"/>
                </a:solidFill>
                <a:latin typeface="Comic Sans MS"/>
                <a:ea typeface="Comic Sans MS"/>
                <a:cs typeface="Comic Sans MS"/>
                <a:sym typeface="Comic Sans MS"/>
              </a:rPr>
              <a:t>-       </a:t>
            </a:r>
            <a:r>
              <a:rPr b="1" lang="en-GB" sz="1000">
                <a:solidFill>
                  <a:schemeClr val="dk1"/>
                </a:solidFill>
                <a:latin typeface="Comic Sans MS"/>
                <a:ea typeface="Comic Sans MS"/>
                <a:cs typeface="Comic Sans MS"/>
                <a:sym typeface="Comic Sans MS"/>
              </a:rPr>
              <a:t>Marasmus</a:t>
            </a:r>
            <a:r>
              <a:rPr lang="en-GB" sz="1000">
                <a:solidFill>
                  <a:schemeClr val="dk1"/>
                </a:solidFill>
                <a:latin typeface="Comic Sans MS"/>
                <a:ea typeface="Comic Sans MS"/>
                <a:cs typeface="Comic Sans MS"/>
                <a:sym typeface="Comic Sans MS"/>
              </a:rPr>
              <a:t> </a:t>
            </a:r>
            <a:endParaRPr sz="1000">
              <a:solidFill>
                <a:schemeClr val="dk1"/>
              </a:solidFill>
              <a:latin typeface="Comic Sans MS"/>
              <a:ea typeface="Comic Sans MS"/>
              <a:cs typeface="Comic Sans MS"/>
              <a:sym typeface="Comic Sans MS"/>
            </a:endParaRPr>
          </a:p>
          <a:p>
            <a:pPr indent="-228600" lvl="0" marL="914400" rtl="0" algn="l">
              <a:lnSpc>
                <a:spcPct val="115000"/>
              </a:lnSpc>
              <a:spcBef>
                <a:spcPts val="0"/>
              </a:spcBef>
              <a:spcAft>
                <a:spcPts val="0"/>
              </a:spcAft>
              <a:buNone/>
            </a:pPr>
            <a:r>
              <a:rPr lang="en-GB" sz="1000">
                <a:solidFill>
                  <a:schemeClr val="dk1"/>
                </a:solidFill>
                <a:latin typeface="Comic Sans MS"/>
                <a:ea typeface="Comic Sans MS"/>
                <a:cs typeface="Comic Sans MS"/>
                <a:sym typeface="Comic Sans MS"/>
              </a:rPr>
              <a:t>· </a:t>
            </a:r>
            <a:r>
              <a:rPr lang="en-GB" sz="1000">
                <a:solidFill>
                  <a:schemeClr val="dk1"/>
                </a:solidFill>
                <a:latin typeface="Comic Sans MS"/>
                <a:ea typeface="Comic Sans MS"/>
                <a:cs typeface="Comic Sans MS"/>
                <a:sym typeface="Comic Sans MS"/>
              </a:rPr>
              <a:t>     Inadequate energy intake with adequate protein intake</a:t>
            </a:r>
            <a:endParaRPr sz="1000">
              <a:solidFill>
                <a:schemeClr val="dk1"/>
              </a:solidFill>
              <a:latin typeface="Comic Sans MS"/>
              <a:ea typeface="Comic Sans MS"/>
              <a:cs typeface="Comic Sans MS"/>
              <a:sym typeface="Comic Sans MS"/>
            </a:endParaRPr>
          </a:p>
          <a:p>
            <a:pPr indent="-228600" lvl="0" marL="685800" rtl="0" algn="l">
              <a:lnSpc>
                <a:spcPct val="115000"/>
              </a:lnSpc>
              <a:spcBef>
                <a:spcPts val="0"/>
              </a:spcBef>
              <a:spcAft>
                <a:spcPts val="0"/>
              </a:spcAft>
              <a:buNone/>
            </a:pPr>
            <a:r>
              <a:rPr lang="en-GB" sz="1000">
                <a:solidFill>
                  <a:schemeClr val="dk1"/>
                </a:solidFill>
                <a:latin typeface="Comic Sans MS"/>
                <a:ea typeface="Comic Sans MS"/>
                <a:cs typeface="Comic Sans MS"/>
                <a:sym typeface="Comic Sans MS"/>
              </a:rPr>
              <a:t>-       </a:t>
            </a:r>
            <a:r>
              <a:rPr b="1" lang="en-GB" sz="1000">
                <a:solidFill>
                  <a:schemeClr val="dk1"/>
                </a:solidFill>
                <a:latin typeface="Comic Sans MS"/>
                <a:ea typeface="Comic Sans MS"/>
                <a:cs typeface="Comic Sans MS"/>
                <a:sym typeface="Comic Sans MS"/>
              </a:rPr>
              <a:t>Kwashiorkor </a:t>
            </a:r>
            <a:endParaRPr b="1" sz="1000">
              <a:solidFill>
                <a:schemeClr val="dk1"/>
              </a:solidFill>
              <a:latin typeface="Comic Sans MS"/>
              <a:ea typeface="Comic Sans MS"/>
              <a:cs typeface="Comic Sans MS"/>
              <a:sym typeface="Comic Sans MS"/>
            </a:endParaRPr>
          </a:p>
          <a:p>
            <a:pPr indent="-228600" lvl="0" marL="914400" rtl="0" algn="l">
              <a:lnSpc>
                <a:spcPct val="115000"/>
              </a:lnSpc>
              <a:spcBef>
                <a:spcPts val="0"/>
              </a:spcBef>
              <a:spcAft>
                <a:spcPts val="0"/>
              </a:spcAft>
              <a:buNone/>
            </a:pPr>
            <a:r>
              <a:rPr lang="en-GB" sz="1000">
                <a:solidFill>
                  <a:schemeClr val="dk1"/>
                </a:solidFill>
                <a:latin typeface="Comic Sans MS"/>
                <a:ea typeface="Comic Sans MS"/>
                <a:cs typeface="Comic Sans MS"/>
                <a:sym typeface="Comic Sans MS"/>
              </a:rPr>
              <a:t>·      Inadequate protein intake with adequate energy intake</a:t>
            </a:r>
            <a:endParaRPr sz="1000">
              <a:solidFill>
                <a:schemeClr val="dk1"/>
              </a:solidFill>
              <a:latin typeface="Comic Sans MS"/>
              <a:ea typeface="Comic Sans MS"/>
              <a:cs typeface="Comic Sans MS"/>
              <a:sym typeface="Comic Sans MS"/>
            </a:endParaRPr>
          </a:p>
          <a:p>
            <a:pPr indent="-228600" lvl="0" marL="685800" rtl="0" algn="l">
              <a:lnSpc>
                <a:spcPct val="115000"/>
              </a:lnSpc>
              <a:spcBef>
                <a:spcPts val="0"/>
              </a:spcBef>
              <a:spcAft>
                <a:spcPts val="0"/>
              </a:spcAft>
              <a:buNone/>
            </a:pPr>
            <a:r>
              <a:rPr b="1" lang="en-GB" sz="1000">
                <a:solidFill>
                  <a:schemeClr val="dk1"/>
                </a:solidFill>
                <a:latin typeface="Comic Sans MS"/>
                <a:ea typeface="Comic Sans MS"/>
                <a:cs typeface="Comic Sans MS"/>
                <a:sym typeface="Comic Sans MS"/>
              </a:rPr>
              <a:t>-       Negative Nitrogen Balance</a:t>
            </a:r>
            <a:endParaRPr b="1" sz="1000">
              <a:solidFill>
                <a:schemeClr val="dk1"/>
              </a:solidFill>
              <a:latin typeface="Comic Sans MS"/>
              <a:ea typeface="Comic Sans MS"/>
              <a:cs typeface="Comic Sans MS"/>
              <a:sym typeface="Comic Sans MS"/>
            </a:endParaRPr>
          </a:p>
          <a:p>
            <a:pPr indent="-228600" lvl="0" marL="914400" rtl="0" algn="l">
              <a:lnSpc>
                <a:spcPct val="115000"/>
              </a:lnSpc>
              <a:spcBef>
                <a:spcPts val="0"/>
              </a:spcBef>
              <a:spcAft>
                <a:spcPts val="0"/>
              </a:spcAft>
              <a:buNone/>
            </a:pPr>
            <a:r>
              <a:rPr lang="en-GB" sz="1000">
                <a:solidFill>
                  <a:schemeClr val="dk1"/>
                </a:solidFill>
                <a:latin typeface="Comic Sans MS"/>
                <a:ea typeface="Comic Sans MS"/>
                <a:cs typeface="Comic Sans MS"/>
                <a:sym typeface="Comic Sans MS"/>
              </a:rPr>
              <a:t>·      Nitrogen intake &lt; loss (burns, trauma and illness &amp; metabolic stress)</a:t>
            </a:r>
            <a:endParaRPr sz="1000">
              <a:solidFill>
                <a:schemeClr val="dk1"/>
              </a:solidFill>
              <a:latin typeface="Comic Sans MS"/>
              <a:ea typeface="Comic Sans MS"/>
              <a:cs typeface="Comic Sans MS"/>
              <a:sym typeface="Comic Sans MS"/>
            </a:endParaRPr>
          </a:p>
          <a:p>
            <a:pPr indent="-228600" lvl="0" marL="685800" rtl="0" algn="l">
              <a:lnSpc>
                <a:spcPct val="115000"/>
              </a:lnSpc>
              <a:spcBef>
                <a:spcPts val="0"/>
              </a:spcBef>
              <a:spcAft>
                <a:spcPts val="0"/>
              </a:spcAft>
              <a:buNone/>
            </a:pPr>
            <a:r>
              <a:rPr b="1" lang="en-GB" sz="1000">
                <a:solidFill>
                  <a:schemeClr val="dk1"/>
                </a:solidFill>
                <a:latin typeface="Comic Sans MS"/>
                <a:ea typeface="Comic Sans MS"/>
                <a:cs typeface="Comic Sans MS"/>
                <a:sym typeface="Comic Sans MS"/>
              </a:rPr>
              <a:t>-       Positive Nitrogen Balance</a:t>
            </a:r>
            <a:endParaRPr b="1" sz="1000">
              <a:solidFill>
                <a:schemeClr val="dk1"/>
              </a:solidFill>
              <a:latin typeface="Comic Sans MS"/>
              <a:ea typeface="Comic Sans MS"/>
              <a:cs typeface="Comic Sans MS"/>
              <a:sym typeface="Comic Sans MS"/>
            </a:endParaRPr>
          </a:p>
          <a:p>
            <a:pPr indent="-228600" lvl="0" marL="914400" rtl="0" algn="l">
              <a:lnSpc>
                <a:spcPct val="115000"/>
              </a:lnSpc>
              <a:spcBef>
                <a:spcPts val="0"/>
              </a:spcBef>
              <a:spcAft>
                <a:spcPts val="0"/>
              </a:spcAft>
              <a:buNone/>
            </a:pPr>
            <a:r>
              <a:rPr lang="en-GB" sz="1000">
                <a:solidFill>
                  <a:schemeClr val="dk1"/>
                </a:solidFill>
                <a:latin typeface="Comic Sans MS"/>
                <a:ea typeface="Comic Sans MS"/>
                <a:cs typeface="Comic Sans MS"/>
                <a:sym typeface="Comic Sans MS"/>
              </a:rPr>
              <a:t>·      Nitrogen intake &gt; loss (pregnancy, lactation and growth).</a:t>
            </a:r>
            <a:endParaRPr sz="1000">
              <a:solidFill>
                <a:schemeClr val="dk1"/>
              </a:solidFill>
              <a:latin typeface="Comic Sans MS"/>
              <a:ea typeface="Comic Sans MS"/>
              <a:cs typeface="Comic Sans MS"/>
              <a:sym typeface="Comic Sans MS"/>
            </a:endParaRPr>
          </a:p>
          <a:p>
            <a:pPr indent="-228600" lvl="0" marL="914400" rtl="0" algn="l">
              <a:lnSpc>
                <a:spcPct val="115000"/>
              </a:lnSpc>
              <a:spcBef>
                <a:spcPts val="0"/>
              </a:spcBef>
              <a:spcAft>
                <a:spcPts val="0"/>
              </a:spcAft>
              <a:buNone/>
            </a:pPr>
            <a:r>
              <a:t/>
            </a:r>
            <a:endParaRPr sz="1000">
              <a:solidFill>
                <a:schemeClr val="dk1"/>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4A86E8"/>
              </a:buClr>
              <a:buSzPts val="1200"/>
              <a:buFont typeface="Comic Sans MS"/>
              <a:buChar char="●"/>
            </a:pPr>
            <a:r>
              <a:rPr lang="en-GB" sz="1200">
                <a:solidFill>
                  <a:srgbClr val="4A86E8"/>
                </a:solidFill>
                <a:latin typeface="Comic Sans MS"/>
                <a:ea typeface="Comic Sans MS"/>
                <a:cs typeface="Comic Sans MS"/>
                <a:sym typeface="Comic Sans MS"/>
              </a:rPr>
              <a:t>Do CHO have protein sparing effect if yes mention them?</a:t>
            </a:r>
            <a:endParaRPr sz="1200">
              <a:solidFill>
                <a:srgbClr val="4A86E8"/>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rPr lang="en-GB" sz="1000">
                <a:solidFill>
                  <a:srgbClr val="4A86E8"/>
                </a:solidFill>
                <a:latin typeface="Comic Sans MS"/>
                <a:ea typeface="Comic Sans MS"/>
                <a:cs typeface="Comic Sans MS"/>
                <a:sym typeface="Comic Sans MS"/>
              </a:rPr>
              <a:t>            </a:t>
            </a:r>
            <a:r>
              <a:rPr lang="en-GB" sz="1000">
                <a:solidFill>
                  <a:schemeClr val="dk1"/>
                </a:solidFill>
                <a:latin typeface="Comic Sans MS"/>
                <a:ea typeface="Comic Sans MS"/>
                <a:cs typeface="Comic Sans MS"/>
                <a:sym typeface="Comic Sans MS"/>
              </a:rPr>
              <a:t>-yes , They inhibit gluconeogenesis from amino acids.</a:t>
            </a:r>
            <a:endParaRPr sz="10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000">
              <a:solidFill>
                <a:schemeClr val="dk1"/>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4A86E8"/>
              </a:buClr>
              <a:buSzPts val="1200"/>
              <a:buFont typeface="Comic Sans MS"/>
              <a:buChar char="●"/>
            </a:pPr>
            <a:r>
              <a:rPr lang="en-GB" sz="1200">
                <a:solidFill>
                  <a:srgbClr val="4A86E8"/>
                </a:solidFill>
                <a:latin typeface="Comic Sans MS"/>
                <a:ea typeface="Comic Sans MS"/>
                <a:cs typeface="Comic Sans MS"/>
                <a:sym typeface="Comic Sans MS"/>
              </a:rPr>
              <a:t>What is the function of vitamin E ?</a:t>
            </a:r>
            <a:r>
              <a:rPr lang="en-GB" sz="1000">
                <a:solidFill>
                  <a:srgbClr val="4A86E8"/>
                </a:solidFill>
                <a:latin typeface="Comic Sans MS"/>
                <a:ea typeface="Comic Sans MS"/>
                <a:cs typeface="Comic Sans MS"/>
                <a:sym typeface="Comic Sans MS"/>
              </a:rPr>
              <a:t> </a:t>
            </a:r>
            <a:endParaRPr sz="1000">
              <a:solidFill>
                <a:srgbClr val="4A86E8"/>
              </a:solidFill>
              <a:latin typeface="Comic Sans MS"/>
              <a:ea typeface="Comic Sans MS"/>
              <a:cs typeface="Comic Sans MS"/>
              <a:sym typeface="Comic Sans MS"/>
            </a:endParaRPr>
          </a:p>
          <a:p>
            <a:pPr indent="0" lvl="0" marL="457200" rtl="0" algn="l">
              <a:lnSpc>
                <a:spcPct val="115000"/>
              </a:lnSpc>
              <a:spcBef>
                <a:spcPts val="0"/>
              </a:spcBef>
              <a:spcAft>
                <a:spcPts val="0"/>
              </a:spcAft>
              <a:buNone/>
            </a:pPr>
            <a:r>
              <a:rPr lang="en-GB" sz="1000">
                <a:solidFill>
                  <a:schemeClr val="dk1"/>
                </a:solidFill>
                <a:latin typeface="Comic Sans MS"/>
                <a:ea typeface="Comic Sans MS"/>
                <a:cs typeface="Comic Sans MS"/>
                <a:sym typeface="Comic Sans MS"/>
              </a:rPr>
              <a:t>Antioxidant: prevents oxidation of cell components by molecular oxygen &amp; free radicals</a:t>
            </a:r>
            <a:endParaRPr sz="1000">
              <a:solidFill>
                <a:schemeClr val="dk1"/>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4A86E8"/>
              </a:buClr>
              <a:buSzPts val="1200"/>
              <a:buFont typeface="Comic Sans MS"/>
              <a:buChar char="●"/>
            </a:pPr>
            <a:r>
              <a:rPr lang="en-GB" sz="1200">
                <a:solidFill>
                  <a:srgbClr val="4A86E8"/>
                </a:solidFill>
                <a:latin typeface="Comic Sans MS"/>
                <a:ea typeface="Comic Sans MS"/>
                <a:cs typeface="Comic Sans MS"/>
                <a:sym typeface="Comic Sans MS"/>
              </a:rPr>
              <a:t>Its deficiency may lead to ?</a:t>
            </a:r>
            <a:endParaRPr sz="1200">
              <a:solidFill>
                <a:srgbClr val="4A86E8"/>
              </a:solidFill>
              <a:latin typeface="Comic Sans MS"/>
              <a:ea typeface="Comic Sans MS"/>
              <a:cs typeface="Comic Sans MS"/>
              <a:sym typeface="Comic Sans MS"/>
            </a:endParaRPr>
          </a:p>
          <a:p>
            <a:pPr indent="0" lvl="0" marL="457200" rtl="0" algn="l">
              <a:lnSpc>
                <a:spcPct val="115000"/>
              </a:lnSpc>
              <a:spcBef>
                <a:spcPts val="0"/>
              </a:spcBef>
              <a:spcAft>
                <a:spcPts val="0"/>
              </a:spcAft>
              <a:buNone/>
            </a:pPr>
            <a:r>
              <a:rPr lang="en-GB" sz="1000">
                <a:solidFill>
                  <a:schemeClr val="dk1"/>
                </a:solidFill>
                <a:latin typeface="Comic Sans MS"/>
                <a:ea typeface="Comic Sans MS"/>
                <a:cs typeface="Comic Sans MS"/>
                <a:sym typeface="Comic Sans MS"/>
              </a:rPr>
              <a:t> 1-Neurological problems          2-Male infertility</a:t>
            </a:r>
            <a:endParaRPr sz="1000">
              <a:solidFill>
                <a:schemeClr val="dk1"/>
              </a:solidFill>
              <a:latin typeface="Comic Sans MS"/>
              <a:ea typeface="Comic Sans MS"/>
              <a:cs typeface="Comic Sans MS"/>
              <a:sym typeface="Comic Sans MS"/>
            </a:endParaRPr>
          </a:p>
          <a:p>
            <a:pPr indent="0" lvl="0" marL="457200" rtl="0" algn="l">
              <a:lnSpc>
                <a:spcPct val="115000"/>
              </a:lnSpc>
              <a:spcBef>
                <a:spcPts val="0"/>
              </a:spcBef>
              <a:spcAft>
                <a:spcPts val="0"/>
              </a:spcAft>
              <a:buNone/>
            </a:pPr>
            <a:r>
              <a:rPr lang="en-GB" sz="1000">
                <a:solidFill>
                  <a:schemeClr val="dk1"/>
                </a:solidFill>
                <a:latin typeface="Comic Sans MS"/>
                <a:ea typeface="Comic Sans MS"/>
                <a:cs typeface="Comic Sans MS"/>
                <a:sym typeface="Comic Sans MS"/>
              </a:rPr>
              <a:t>3-Defective Lipid absorption    4-Anemia due to oxidative damage </a:t>
            </a:r>
            <a:endParaRPr sz="1000">
              <a:solidFill>
                <a:schemeClr val="dk1"/>
              </a:solidFill>
              <a:latin typeface="Comic Sans MS"/>
              <a:ea typeface="Comic Sans MS"/>
              <a:cs typeface="Comic Sans MS"/>
              <a:sym typeface="Comic Sans MS"/>
            </a:endParaRPr>
          </a:p>
          <a:p>
            <a:pPr indent="0" lvl="0" marL="457200" rtl="0" algn="l">
              <a:lnSpc>
                <a:spcPct val="115000"/>
              </a:lnSpc>
              <a:spcBef>
                <a:spcPts val="0"/>
              </a:spcBef>
              <a:spcAft>
                <a:spcPts val="0"/>
              </a:spcAft>
              <a:buNone/>
            </a:pPr>
            <a:r>
              <a:t/>
            </a:r>
            <a:endParaRPr sz="1000">
              <a:solidFill>
                <a:schemeClr val="dk1"/>
              </a:solidFill>
              <a:latin typeface="Comic Sans MS"/>
              <a:ea typeface="Comic Sans MS"/>
              <a:cs typeface="Comic Sans MS"/>
              <a:sym typeface="Comic Sans MS"/>
            </a:endParaRPr>
          </a:p>
          <a:p>
            <a:pPr indent="-317500" lvl="0" marL="457200" rtl="0" algn="l">
              <a:lnSpc>
                <a:spcPct val="115000"/>
              </a:lnSpc>
              <a:spcBef>
                <a:spcPts val="0"/>
              </a:spcBef>
              <a:spcAft>
                <a:spcPts val="0"/>
              </a:spcAft>
              <a:buClr>
                <a:srgbClr val="4A86E8"/>
              </a:buClr>
              <a:buSzPts val="1400"/>
              <a:buFont typeface="Comic Sans MS"/>
              <a:buChar char="●"/>
            </a:pPr>
            <a:r>
              <a:rPr lang="en-GB">
                <a:solidFill>
                  <a:srgbClr val="4A86E8"/>
                </a:solidFill>
                <a:latin typeface="Comic Sans MS"/>
                <a:ea typeface="Comic Sans MS"/>
                <a:cs typeface="Comic Sans MS"/>
                <a:sym typeface="Comic Sans MS"/>
              </a:rPr>
              <a:t>Vitamin B1 (Thiamin)</a:t>
            </a:r>
            <a:endParaRPr>
              <a:solidFill>
                <a:srgbClr val="4A86E8"/>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rPr lang="en-GB" sz="1000">
                <a:solidFill>
                  <a:schemeClr val="dk1"/>
                </a:solidFill>
                <a:latin typeface="Comic Sans MS"/>
                <a:ea typeface="Comic Sans MS"/>
                <a:cs typeface="Comic Sans MS"/>
                <a:sym typeface="Comic Sans MS"/>
              </a:rPr>
              <a:t>           </a:t>
            </a:r>
            <a:r>
              <a:rPr lang="en-GB" sz="1000">
                <a:solidFill>
                  <a:srgbClr val="4A86E8"/>
                </a:solidFill>
                <a:latin typeface="Comic Sans MS"/>
                <a:ea typeface="Comic Sans MS"/>
                <a:cs typeface="Comic Sans MS"/>
                <a:sym typeface="Comic Sans MS"/>
              </a:rPr>
              <a:t>-name 2 disorder of vitamin B1 (thiamine) deﬁciency and give quick explanation?</a:t>
            </a:r>
            <a:endParaRPr sz="1000">
              <a:solidFill>
                <a:srgbClr val="4A86E8"/>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rPr lang="en-GB" sz="1000">
                <a:solidFill>
                  <a:schemeClr val="dk1"/>
                </a:solidFill>
                <a:latin typeface="Comic Sans MS"/>
                <a:ea typeface="Comic Sans MS"/>
                <a:cs typeface="Comic Sans MS"/>
                <a:sym typeface="Comic Sans MS"/>
              </a:rPr>
              <a:t>  </a:t>
            </a:r>
            <a:endParaRPr sz="10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0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0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0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0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0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0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0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000">
              <a:solidFill>
                <a:schemeClr val="dk1"/>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4A86E8"/>
              </a:buClr>
              <a:buSzPts val="1200"/>
              <a:buFont typeface="Comic Sans MS"/>
              <a:buChar char="●"/>
            </a:pPr>
            <a:r>
              <a:rPr lang="en-GB" sz="1200">
                <a:solidFill>
                  <a:srgbClr val="4A86E8"/>
                </a:solidFill>
                <a:latin typeface="Comic Sans MS"/>
                <a:ea typeface="Comic Sans MS"/>
                <a:cs typeface="Comic Sans MS"/>
                <a:sym typeface="Comic Sans MS"/>
              </a:rPr>
              <a:t>Vitamin C</a:t>
            </a:r>
            <a:endParaRPr sz="1200">
              <a:solidFill>
                <a:srgbClr val="4A86E8"/>
              </a:solidFill>
              <a:latin typeface="Comic Sans MS"/>
              <a:ea typeface="Comic Sans MS"/>
              <a:cs typeface="Comic Sans MS"/>
              <a:sym typeface="Comic Sans MS"/>
            </a:endParaRPr>
          </a:p>
          <a:p>
            <a:pPr indent="-292100" lvl="0" marL="457200" rtl="0" algn="l">
              <a:lnSpc>
                <a:spcPct val="115000"/>
              </a:lnSpc>
              <a:spcBef>
                <a:spcPts val="0"/>
              </a:spcBef>
              <a:spcAft>
                <a:spcPts val="0"/>
              </a:spcAft>
              <a:buClr>
                <a:srgbClr val="4A86E8"/>
              </a:buClr>
              <a:buSzPts val="1000"/>
              <a:buFont typeface="Comic Sans MS"/>
              <a:buChar char="-"/>
            </a:pPr>
            <a:r>
              <a:rPr lang="en-GB" sz="1000">
                <a:solidFill>
                  <a:srgbClr val="4A86E8"/>
                </a:solidFill>
                <a:latin typeface="Comic Sans MS"/>
                <a:ea typeface="Comic Sans MS"/>
                <a:cs typeface="Comic Sans MS"/>
                <a:sym typeface="Comic Sans MS"/>
              </a:rPr>
              <a:t>enumerate the function of Vitamin C &amp; mention the disorder caused when it’s deficient?</a:t>
            </a:r>
            <a:endParaRPr sz="1000">
              <a:solidFill>
                <a:srgbClr val="4A86E8"/>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rPr lang="en-GB" sz="1000">
                <a:solidFill>
                  <a:schemeClr val="dk1"/>
                </a:solidFill>
                <a:latin typeface="Comic Sans MS"/>
                <a:ea typeface="Comic Sans MS"/>
                <a:cs typeface="Comic Sans MS"/>
                <a:sym typeface="Comic Sans MS"/>
              </a:rPr>
              <a:t>Function: Powerful antioxidant (prevents some cancers) , Helps in dentine, intercellular matrix and  collagen formation , Increases iron absorption through conversion of ferric to ferrous , Helps in the maturation of RBCs  , Promotes wound healing , Stimulates phagocytic action of leukocytes, Reduces risk of cataract formation</a:t>
            </a:r>
            <a:endParaRPr sz="1000">
              <a:solidFill>
                <a:schemeClr val="dk1"/>
              </a:solidFill>
              <a:latin typeface="Comic Sans MS"/>
              <a:ea typeface="Comic Sans MS"/>
              <a:cs typeface="Comic Sans MS"/>
              <a:sym typeface="Comic Sans MS"/>
            </a:endParaRPr>
          </a:p>
          <a:p>
            <a:pPr indent="-292100" lvl="0" marL="457200" rtl="0" algn="l">
              <a:lnSpc>
                <a:spcPct val="115000"/>
              </a:lnSpc>
              <a:spcBef>
                <a:spcPts val="0"/>
              </a:spcBef>
              <a:spcAft>
                <a:spcPts val="0"/>
              </a:spcAft>
              <a:buClr>
                <a:schemeClr val="dk1"/>
              </a:buClr>
              <a:buSzPts val="1000"/>
              <a:buFont typeface="Comic Sans MS"/>
              <a:buChar char="-"/>
            </a:pPr>
            <a:r>
              <a:rPr lang="en-GB" sz="1000">
                <a:solidFill>
                  <a:schemeClr val="dk1"/>
                </a:solidFill>
                <a:latin typeface="Comic Sans MS"/>
                <a:ea typeface="Comic Sans MS"/>
                <a:cs typeface="Comic Sans MS"/>
                <a:sym typeface="Comic Sans MS"/>
              </a:rPr>
              <a:t>Deﬁciency causes scurvy , Abnormal collagen production , Gums become painful, swollen and spongy , The pulp is separated and the teeth are lost.</a:t>
            </a:r>
            <a:endParaRPr sz="10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000">
              <a:solidFill>
                <a:schemeClr val="dk1"/>
              </a:solidFill>
              <a:latin typeface="Comic Sans MS"/>
              <a:ea typeface="Comic Sans MS"/>
              <a:cs typeface="Comic Sans MS"/>
              <a:sym typeface="Comic Sans MS"/>
            </a:endParaRPr>
          </a:p>
          <a:p>
            <a:pPr indent="-304800" lvl="0" marL="457200" rtl="0" algn="l">
              <a:lnSpc>
                <a:spcPct val="115000"/>
              </a:lnSpc>
              <a:spcBef>
                <a:spcPts val="0"/>
              </a:spcBef>
              <a:spcAft>
                <a:spcPts val="0"/>
              </a:spcAft>
              <a:buClr>
                <a:srgbClr val="4A86E8"/>
              </a:buClr>
              <a:buSzPts val="1200"/>
              <a:buFont typeface="Comic Sans MS"/>
              <a:buChar char="●"/>
            </a:pPr>
            <a:r>
              <a:rPr lang="en-GB" sz="1200">
                <a:solidFill>
                  <a:srgbClr val="4A86E8"/>
                </a:solidFill>
                <a:latin typeface="Comic Sans MS"/>
                <a:ea typeface="Comic Sans MS"/>
                <a:cs typeface="Comic Sans MS"/>
                <a:sym typeface="Comic Sans MS"/>
              </a:rPr>
              <a:t>Iron deficiency </a:t>
            </a:r>
            <a:endParaRPr sz="1200">
              <a:solidFill>
                <a:srgbClr val="4A86E8"/>
              </a:solidFill>
              <a:latin typeface="Comic Sans MS"/>
              <a:ea typeface="Comic Sans MS"/>
              <a:cs typeface="Comic Sans MS"/>
              <a:sym typeface="Comic Sans MS"/>
            </a:endParaRPr>
          </a:p>
          <a:p>
            <a:pPr indent="-292100" lvl="0" marL="457200" rtl="0" algn="l">
              <a:lnSpc>
                <a:spcPct val="115000"/>
              </a:lnSpc>
              <a:spcBef>
                <a:spcPts val="0"/>
              </a:spcBef>
              <a:spcAft>
                <a:spcPts val="0"/>
              </a:spcAft>
              <a:buClr>
                <a:schemeClr val="dk1"/>
              </a:buClr>
              <a:buSzPts val="1000"/>
              <a:buFont typeface="Comic Sans MS"/>
              <a:buChar char="-"/>
            </a:pPr>
            <a:r>
              <a:rPr lang="en-GB" sz="1000">
                <a:solidFill>
                  <a:schemeClr val="dk1"/>
                </a:solidFill>
                <a:latin typeface="Comic Sans MS"/>
                <a:ea typeface="Comic Sans MS"/>
                <a:cs typeface="Comic Sans MS"/>
                <a:sym typeface="Comic Sans MS"/>
              </a:rPr>
              <a:t>Hemosiderosis (iron overload disorder) / Iron deﬁciency anemia </a:t>
            </a:r>
            <a:endParaRPr sz="10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1000">
              <a:solidFill>
                <a:schemeClr val="dk1"/>
              </a:solidFill>
              <a:latin typeface="Comic Sans MS"/>
              <a:ea typeface="Comic Sans MS"/>
              <a:cs typeface="Comic Sans MS"/>
              <a:sym typeface="Comic Sans MS"/>
            </a:endParaRPr>
          </a:p>
        </p:txBody>
      </p:sp>
      <p:sp>
        <p:nvSpPr>
          <p:cNvPr id="215" name="Google Shape;215;p28"/>
          <p:cNvSpPr txBox="1"/>
          <p:nvPr/>
        </p:nvSpPr>
        <p:spPr>
          <a:xfrm>
            <a:off x="438150" y="6882400"/>
            <a:ext cx="3152700" cy="13239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           </a:t>
            </a:r>
            <a:r>
              <a:rPr lang="en-GB" sz="1200">
                <a:solidFill>
                  <a:schemeClr val="dk1"/>
                </a:solidFill>
                <a:latin typeface="Comic Sans MS"/>
                <a:ea typeface="Comic Sans MS"/>
                <a:cs typeface="Comic Sans MS"/>
                <a:sym typeface="Comic Sans MS"/>
              </a:rPr>
              <a:t>Beriberi:</a:t>
            </a:r>
            <a:endParaRPr sz="12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 A type of chronic peripheral neuritis due to severe thiamin deﬁciency causes weakness, neuropathy, disorderly thinking, paralysis Thiamin has a role in nerve conduction Neuropathy aﬀects glial cells (astrocytes) of the brain and spinal cord causing neuron death .</a:t>
            </a:r>
            <a:endParaRPr/>
          </a:p>
        </p:txBody>
      </p:sp>
      <p:sp>
        <p:nvSpPr>
          <p:cNvPr id="216" name="Google Shape;216;p28"/>
          <p:cNvSpPr txBox="1"/>
          <p:nvPr/>
        </p:nvSpPr>
        <p:spPr>
          <a:xfrm>
            <a:off x="3924300" y="7044550"/>
            <a:ext cx="3009900" cy="9996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  </a:t>
            </a:r>
            <a:r>
              <a:rPr lang="en-GB" sz="1200">
                <a:solidFill>
                  <a:schemeClr val="dk1"/>
                </a:solidFill>
                <a:latin typeface="Comic Sans MS"/>
                <a:ea typeface="Comic Sans MS"/>
                <a:cs typeface="Comic Sans MS"/>
                <a:sym typeface="Comic Sans MS"/>
              </a:rPr>
              <a:t>   Wernicke-Korsakoﬀ syndrome:</a:t>
            </a:r>
            <a:endParaRPr sz="12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 Common in alcoholics due to defective intestinal absorption of thiamin or dietary insuﬃciency Causes apathy, loss of memory.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9"/>
          <p:cNvSpPr txBox="1"/>
          <p:nvPr/>
        </p:nvSpPr>
        <p:spPr>
          <a:xfrm>
            <a:off x="224850" y="699475"/>
            <a:ext cx="7110300" cy="9381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List 4 functions of plasma proteins with the proteins responsible for each of them:</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900">
                <a:latin typeface="Comic Sans MS"/>
                <a:ea typeface="Comic Sans MS"/>
                <a:cs typeface="Comic Sans MS"/>
                <a:sym typeface="Comic Sans MS"/>
              </a:rPr>
              <a:t>1. Transport - albumin &amp; prealbumin &amp; globulin.</a:t>
            </a:r>
            <a:endParaRPr sz="900">
              <a:latin typeface="Comic Sans MS"/>
              <a:ea typeface="Comic Sans MS"/>
              <a:cs typeface="Comic Sans MS"/>
              <a:sym typeface="Comic Sans MS"/>
            </a:endParaRPr>
          </a:p>
          <a:p>
            <a:pPr indent="0" lvl="0" marL="457200" rtl="0" algn="l">
              <a:spcBef>
                <a:spcPts val="0"/>
              </a:spcBef>
              <a:spcAft>
                <a:spcPts val="0"/>
              </a:spcAft>
              <a:buNone/>
            </a:pPr>
            <a:r>
              <a:rPr lang="en-GB" sz="900">
                <a:latin typeface="Comic Sans MS"/>
                <a:ea typeface="Comic Sans MS"/>
                <a:cs typeface="Comic Sans MS"/>
                <a:sym typeface="Comic Sans MS"/>
              </a:rPr>
              <a:t>2. Maintain plasma oncotic pressure - albumin.</a:t>
            </a:r>
            <a:endParaRPr sz="900">
              <a:latin typeface="Comic Sans MS"/>
              <a:ea typeface="Comic Sans MS"/>
              <a:cs typeface="Comic Sans MS"/>
              <a:sym typeface="Comic Sans MS"/>
            </a:endParaRPr>
          </a:p>
          <a:p>
            <a:pPr indent="0" lvl="0" marL="457200" rtl="0" algn="l">
              <a:spcBef>
                <a:spcPts val="0"/>
              </a:spcBef>
              <a:spcAft>
                <a:spcPts val="0"/>
              </a:spcAft>
              <a:buNone/>
            </a:pPr>
            <a:r>
              <a:rPr lang="en-GB" sz="900">
                <a:latin typeface="Comic Sans MS"/>
                <a:ea typeface="Comic Sans MS"/>
                <a:cs typeface="Comic Sans MS"/>
                <a:sym typeface="Comic Sans MS"/>
              </a:rPr>
              <a:t>3. Defense - immunoglobulins &amp; complement.</a:t>
            </a:r>
            <a:endParaRPr sz="900">
              <a:latin typeface="Comic Sans MS"/>
              <a:ea typeface="Comic Sans MS"/>
              <a:cs typeface="Comic Sans MS"/>
              <a:sym typeface="Comic Sans MS"/>
            </a:endParaRPr>
          </a:p>
          <a:p>
            <a:pPr indent="0" lvl="0" marL="457200" rtl="0" algn="l">
              <a:spcBef>
                <a:spcPts val="0"/>
              </a:spcBef>
              <a:spcAft>
                <a:spcPts val="0"/>
              </a:spcAft>
              <a:buNone/>
            </a:pPr>
            <a:r>
              <a:rPr lang="en-GB" sz="900">
                <a:latin typeface="Comic Sans MS"/>
                <a:ea typeface="Comic Sans MS"/>
                <a:cs typeface="Comic Sans MS"/>
                <a:sym typeface="Comic Sans MS"/>
              </a:rPr>
              <a:t>4. Clotting and fibrinolysis - thrombin &amp; plasmin.</a:t>
            </a:r>
            <a:endParaRPr sz="900">
              <a:latin typeface="Comic Sans MS"/>
              <a:ea typeface="Comic Sans MS"/>
              <a:cs typeface="Comic Sans MS"/>
              <a:sym typeface="Comic Sans MS"/>
            </a:endParaRPr>
          </a:p>
          <a:p>
            <a:pPr indent="0" lvl="0" marL="457200" rtl="0" algn="l">
              <a:spcBef>
                <a:spcPts val="0"/>
              </a:spcBef>
              <a:spcAft>
                <a:spcPts val="0"/>
              </a:spcAft>
              <a:buNone/>
            </a:pPr>
            <a:r>
              <a:t/>
            </a:r>
            <a:endParaRPr sz="800">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List 3 types of B-Globulins:</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900">
                <a:solidFill>
                  <a:schemeClr val="dk1"/>
                </a:solidFill>
                <a:latin typeface="Comic Sans MS"/>
                <a:ea typeface="Comic Sans MS"/>
                <a:cs typeface="Comic Sans MS"/>
                <a:sym typeface="Comic Sans MS"/>
              </a:rPr>
              <a:t>1. CRP.</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900">
                <a:solidFill>
                  <a:schemeClr val="dk1"/>
                </a:solidFill>
                <a:latin typeface="Comic Sans MS"/>
                <a:ea typeface="Comic Sans MS"/>
                <a:cs typeface="Comic Sans MS"/>
                <a:sym typeface="Comic Sans MS"/>
              </a:rPr>
              <a:t>2. Transferrin.</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900">
                <a:solidFill>
                  <a:schemeClr val="dk1"/>
                </a:solidFill>
                <a:latin typeface="Comic Sans MS"/>
                <a:ea typeface="Comic Sans MS"/>
                <a:cs typeface="Comic Sans MS"/>
                <a:sym typeface="Comic Sans MS"/>
              </a:rPr>
              <a:t>3. β2-microglobulin.</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List 3 functions of albumin:</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1. Maintains oncotic pressure.</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900">
                <a:solidFill>
                  <a:schemeClr val="dk1"/>
                </a:solidFill>
                <a:latin typeface="Comic Sans MS"/>
                <a:ea typeface="Comic Sans MS"/>
                <a:cs typeface="Comic Sans MS"/>
                <a:sym typeface="Comic Sans MS"/>
              </a:rPr>
              <a:t>2. Non-specific carrier of: hormones, calcium, free fatty acids, drugs, etc. </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900">
                <a:solidFill>
                  <a:schemeClr val="dk1"/>
                </a:solidFill>
                <a:latin typeface="Comic Sans MS"/>
                <a:ea typeface="Comic Sans MS"/>
                <a:cs typeface="Comic Sans MS"/>
                <a:sym typeface="Comic Sans MS"/>
              </a:rPr>
              <a:t>3. Useful in treatment of liver diseases, hemorrhage, shock and burns.</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List 3 causes &amp; effects of hypoalbuminemia:</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900">
                <a:solidFill>
                  <a:srgbClr val="1155CC"/>
                </a:solidFill>
                <a:latin typeface="Comic Sans MS"/>
                <a:ea typeface="Comic Sans MS"/>
                <a:cs typeface="Comic Sans MS"/>
                <a:sym typeface="Comic Sans MS"/>
              </a:rPr>
              <a:t>Causes</a:t>
            </a:r>
            <a:r>
              <a:rPr lang="en-GB" sz="900">
                <a:solidFill>
                  <a:schemeClr val="dk1"/>
                </a:solidFill>
                <a:latin typeface="Comic Sans MS"/>
                <a:ea typeface="Comic Sans MS"/>
                <a:cs typeface="Comic Sans MS"/>
                <a:sym typeface="Comic Sans MS"/>
              </a:rPr>
              <a:t>: 1. Severe burns.</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900">
                <a:solidFill>
                  <a:schemeClr val="dk1"/>
                </a:solidFill>
                <a:latin typeface="Comic Sans MS"/>
                <a:ea typeface="Comic Sans MS"/>
                <a:cs typeface="Comic Sans MS"/>
                <a:sym typeface="Comic Sans MS"/>
              </a:rPr>
              <a:t>            2. Decreased albumin synthesis (liver cirrhosis).</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900">
                <a:solidFill>
                  <a:schemeClr val="dk1"/>
                </a:solidFill>
                <a:latin typeface="Comic Sans MS"/>
                <a:ea typeface="Comic Sans MS"/>
                <a:cs typeface="Comic Sans MS"/>
                <a:sym typeface="Comic Sans MS"/>
              </a:rPr>
              <a:t>            3. Excessive loss in bowel (bleeding).</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List 3 proteins that are used as markers with one clinical condition for each of them:</a:t>
            </a:r>
            <a:endParaRPr sz="1200">
              <a:solidFill>
                <a:srgbClr val="1155CC"/>
              </a:solidFill>
              <a:latin typeface="Comic Sans MS"/>
              <a:ea typeface="Comic Sans MS"/>
              <a:cs typeface="Comic Sans MS"/>
              <a:sym typeface="Comic Sans MS"/>
            </a:endParaRPr>
          </a:p>
          <a:p>
            <a:pPr indent="0" lvl="0" marL="457200" rtl="0" algn="l">
              <a:spcBef>
                <a:spcPts val="0"/>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1. β2-microglobulin - tumor marker for leukemia, lymphomas and multiple myeloma.</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2. a-fetoprotein (AFP) - tumor marker for hepatoma and testicular cancer.</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3. CRP - sensitive marker for ischemic heart disease.</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Clr>
                <a:schemeClr val="dk1"/>
              </a:buClr>
              <a:buSzPts val="1100"/>
              <a:buFont typeface="Arial"/>
              <a:buNone/>
            </a:pPr>
            <a:r>
              <a:t/>
            </a:r>
            <a:endParaRPr sz="900">
              <a:solidFill>
                <a:schemeClr val="dk1"/>
              </a:solidFill>
              <a:latin typeface="Comic Sans MS"/>
              <a:ea typeface="Comic Sans MS"/>
              <a:cs typeface="Comic Sans MS"/>
              <a:sym typeface="Comic Sans MS"/>
            </a:endParaRPr>
          </a:p>
          <a:p>
            <a:pPr indent="-304800" lvl="0" marL="457200" rtl="0" algn="l">
              <a:spcBef>
                <a:spcPts val="0"/>
              </a:spcBef>
              <a:spcAft>
                <a:spcPts val="0"/>
              </a:spcAft>
              <a:buClr>
                <a:srgbClr val="1155CC"/>
              </a:buClr>
              <a:buSzPts val="1200"/>
              <a:buFont typeface="Comic Sans MS"/>
              <a:buChar char="●"/>
            </a:pPr>
            <a:r>
              <a:rPr lang="en-GB" sz="1200">
                <a:solidFill>
                  <a:srgbClr val="1155CC"/>
                </a:solidFill>
                <a:latin typeface="Comic Sans MS"/>
                <a:ea typeface="Comic Sans MS"/>
                <a:cs typeface="Comic Sans MS"/>
                <a:sym typeface="Comic Sans MS"/>
              </a:rPr>
              <a:t>Look at the following graphs and answer the questions:</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200">
                <a:solidFill>
                  <a:srgbClr val="1155CC"/>
                </a:solidFill>
                <a:latin typeface="Comic Sans MS"/>
                <a:ea typeface="Comic Sans MS"/>
                <a:cs typeface="Comic Sans MS"/>
                <a:sym typeface="Comic Sans MS"/>
              </a:rPr>
              <a:t>                A-      </a:t>
            </a:r>
            <a:r>
              <a:rPr lang="en-GB" sz="1100">
                <a:solidFill>
                  <a:srgbClr val="1155CC"/>
                </a:solidFill>
                <a:latin typeface="Comic Sans MS"/>
                <a:ea typeface="Comic Sans MS"/>
                <a:cs typeface="Comic Sans MS"/>
                <a:sym typeface="Comic Sans MS"/>
              </a:rPr>
              <a:t>What kind of measurement does these graphs indicate?</a:t>
            </a:r>
            <a:endParaRPr sz="1100">
              <a:solidFill>
                <a:srgbClr val="1155CC"/>
              </a:solidFill>
              <a:latin typeface="Comic Sans MS"/>
              <a:ea typeface="Comic Sans MS"/>
              <a:cs typeface="Comic Sans MS"/>
              <a:sym typeface="Comic Sans MS"/>
            </a:endParaRPr>
          </a:p>
          <a:p>
            <a:pPr indent="0" lvl="0" marL="457200" rtl="0" algn="l">
              <a:spcBef>
                <a:spcPts val="0"/>
              </a:spcBef>
              <a:spcAft>
                <a:spcPts val="0"/>
              </a:spcAft>
              <a:buNone/>
            </a:pPr>
            <a:r>
              <a:rPr lang="en-GB" sz="1100">
                <a:solidFill>
                  <a:schemeClr val="dk1"/>
                </a:solidFill>
                <a:latin typeface="Comic Sans MS"/>
                <a:ea typeface="Comic Sans MS"/>
                <a:cs typeface="Comic Sans MS"/>
                <a:sym typeface="Comic Sans MS"/>
              </a:rPr>
              <a:t>                  </a:t>
            </a:r>
            <a:r>
              <a:rPr lang="en-GB" sz="900">
                <a:solidFill>
                  <a:schemeClr val="dk1"/>
                </a:solidFill>
                <a:latin typeface="Comic Sans MS"/>
                <a:ea typeface="Comic Sans MS"/>
                <a:cs typeface="Comic Sans MS"/>
                <a:sym typeface="Comic Sans MS"/>
              </a:rPr>
              <a:t>Semiquantitative measurement by plasma protein electrophoresis.</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9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200">
                <a:solidFill>
                  <a:srgbClr val="1155CC"/>
                </a:solidFill>
                <a:latin typeface="Comic Sans MS"/>
                <a:ea typeface="Comic Sans MS"/>
                <a:cs typeface="Comic Sans MS"/>
                <a:sym typeface="Comic Sans MS"/>
              </a:rPr>
              <a:t>                B-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200">
                <a:solidFill>
                  <a:srgbClr val="1155CC"/>
                </a:solidFill>
                <a:latin typeface="Comic Sans MS"/>
                <a:ea typeface="Comic Sans MS"/>
                <a:cs typeface="Comic Sans MS"/>
                <a:sym typeface="Comic Sans MS"/>
              </a:rPr>
              <a:t>                C-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200">
                <a:solidFill>
                  <a:srgbClr val="1155CC"/>
                </a:solidFill>
                <a:latin typeface="Comic Sans MS"/>
                <a:ea typeface="Comic Sans MS"/>
                <a:cs typeface="Comic Sans MS"/>
                <a:sym typeface="Comic Sans MS"/>
              </a:rPr>
              <a:t>                D-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1200">
                <a:solidFill>
                  <a:srgbClr val="1155CC"/>
                </a:solidFill>
                <a:latin typeface="Comic Sans MS"/>
                <a:ea typeface="Comic Sans MS"/>
                <a:cs typeface="Comic Sans MS"/>
                <a:sym typeface="Comic Sans MS"/>
              </a:rPr>
              <a:t>                E-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t/>
            </a:r>
            <a:endParaRPr sz="1200">
              <a:solidFill>
                <a:srgbClr val="1155CC"/>
              </a:solidFill>
              <a:latin typeface="Comic Sans MS"/>
              <a:ea typeface="Comic Sans MS"/>
              <a:cs typeface="Comic Sans MS"/>
              <a:sym typeface="Comic Sans MS"/>
            </a:endParaRPr>
          </a:p>
        </p:txBody>
      </p:sp>
      <p:pic>
        <p:nvPicPr>
          <p:cNvPr id="222" name="Google Shape;222;p29"/>
          <p:cNvPicPr preferRelativeResize="0"/>
          <p:nvPr/>
        </p:nvPicPr>
        <p:blipFill rotWithShape="1">
          <a:blip r:embed="rId3">
            <a:alphaModFix/>
          </a:blip>
          <a:srcRect b="0" l="3281" r="6081" t="2296"/>
          <a:stretch/>
        </p:blipFill>
        <p:spPr>
          <a:xfrm>
            <a:off x="1352714" y="6365100"/>
            <a:ext cx="1144550" cy="1148325"/>
          </a:xfrm>
          <a:prstGeom prst="rect">
            <a:avLst/>
          </a:prstGeom>
          <a:noFill/>
          <a:ln>
            <a:noFill/>
          </a:ln>
        </p:spPr>
      </p:pic>
      <p:sp>
        <p:nvSpPr>
          <p:cNvPr id="223" name="Google Shape;223;p29"/>
          <p:cNvSpPr txBox="1"/>
          <p:nvPr/>
        </p:nvSpPr>
        <p:spPr>
          <a:xfrm>
            <a:off x="0" y="237475"/>
            <a:ext cx="7560000" cy="4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ic Sans MS"/>
                <a:ea typeface="Comic Sans MS"/>
                <a:cs typeface="Comic Sans MS"/>
                <a:sym typeface="Comic Sans MS"/>
              </a:rPr>
              <a:t>Plasma Proteins</a:t>
            </a:r>
            <a:endParaRPr b="1" sz="1800">
              <a:solidFill>
                <a:srgbClr val="1155CC"/>
              </a:solidFill>
              <a:latin typeface="Comic Sans MS"/>
              <a:ea typeface="Comic Sans MS"/>
              <a:cs typeface="Comic Sans MS"/>
              <a:sym typeface="Comic Sans MS"/>
            </a:endParaRPr>
          </a:p>
        </p:txBody>
      </p:sp>
      <p:sp>
        <p:nvSpPr>
          <p:cNvPr id="224" name="Google Shape;224;p29"/>
          <p:cNvSpPr/>
          <p:nvPr/>
        </p:nvSpPr>
        <p:spPr>
          <a:xfrm>
            <a:off x="0" y="10226346"/>
            <a:ext cx="7560000" cy="462000"/>
          </a:xfrm>
          <a:prstGeom prst="rect">
            <a:avLst/>
          </a:prstGeom>
          <a:solidFill>
            <a:srgbClr val="EEEEEE"/>
          </a:solidFill>
          <a:ln>
            <a:noFill/>
          </a:ln>
        </p:spPr>
        <p:txBody>
          <a:bodyPr anchorCtr="0" anchor="ctr" bIns="91525" lIns="91525" spcFirstLastPara="1" rIns="91525" wrap="square" tIns="91525">
            <a:noAutofit/>
          </a:bodyPr>
          <a:lstStyle/>
          <a:p>
            <a:pPr indent="0" lvl="0" marL="0" rtl="0" algn="l">
              <a:spcBef>
                <a:spcPts val="0"/>
              </a:spcBef>
              <a:spcAft>
                <a:spcPts val="0"/>
              </a:spcAft>
              <a:buNone/>
            </a:pPr>
            <a:r>
              <a:t/>
            </a:r>
            <a:endParaRPr/>
          </a:p>
        </p:txBody>
      </p:sp>
      <p:sp>
        <p:nvSpPr>
          <p:cNvPr id="225" name="Google Shape;225;p29"/>
          <p:cNvSpPr/>
          <p:nvPr/>
        </p:nvSpPr>
        <p:spPr>
          <a:xfrm>
            <a:off x="6235165" y="10228672"/>
            <a:ext cx="1324800" cy="462000"/>
          </a:xfrm>
          <a:prstGeom prst="rect">
            <a:avLst/>
          </a:prstGeom>
          <a:gradFill>
            <a:gsLst>
              <a:gs pos="0">
                <a:srgbClr val="C9DAF8"/>
              </a:gs>
              <a:gs pos="100000">
                <a:srgbClr val="1155CC"/>
              </a:gs>
            </a:gsLst>
            <a:path path="circle">
              <a:fillToRect l="100%" t="100%"/>
            </a:path>
            <a:tileRect b="-100%" r="-100%"/>
          </a:gradFill>
          <a:ln>
            <a:noFill/>
          </a:ln>
        </p:spPr>
        <p:txBody>
          <a:bodyPr anchorCtr="0" anchor="ctr" bIns="91525" lIns="91525" spcFirstLastPara="1" rIns="91525" wrap="square" tIns="91525">
            <a:noAutofit/>
          </a:bodyPr>
          <a:lstStyle/>
          <a:p>
            <a:pPr indent="0" lvl="0" marL="457200" rtl="0" algn="l">
              <a:spcBef>
                <a:spcPts val="0"/>
              </a:spcBef>
              <a:spcAft>
                <a:spcPts val="0"/>
              </a:spcAft>
              <a:buNone/>
            </a:pPr>
            <a:r>
              <a:rPr lang="en-GB" sz="2300">
                <a:solidFill>
                  <a:srgbClr val="FFFFFF"/>
                </a:solidFill>
                <a:latin typeface="Comfortaa"/>
                <a:ea typeface="Comfortaa"/>
                <a:cs typeface="Comfortaa"/>
                <a:sym typeface="Comfortaa"/>
              </a:rPr>
              <a:t>8</a:t>
            </a:r>
            <a:endParaRPr sz="2300">
              <a:solidFill>
                <a:srgbClr val="FFFFFF"/>
              </a:solidFill>
              <a:latin typeface="Comfortaa"/>
              <a:ea typeface="Comfortaa"/>
              <a:cs typeface="Comfortaa"/>
              <a:sym typeface="Comfortaa"/>
            </a:endParaRPr>
          </a:p>
        </p:txBody>
      </p:sp>
      <p:sp>
        <p:nvSpPr>
          <p:cNvPr id="226" name="Google Shape;226;p29"/>
          <p:cNvSpPr txBox="1"/>
          <p:nvPr/>
        </p:nvSpPr>
        <p:spPr>
          <a:xfrm>
            <a:off x="3587725" y="3180050"/>
            <a:ext cx="3921300" cy="462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900">
                <a:solidFill>
                  <a:srgbClr val="1155CC"/>
                </a:solidFill>
                <a:latin typeface="Comic Sans MS"/>
                <a:ea typeface="Comic Sans MS"/>
                <a:cs typeface="Comic Sans MS"/>
                <a:sym typeface="Comic Sans MS"/>
              </a:rPr>
              <a:t>Effects</a:t>
            </a:r>
            <a:r>
              <a:rPr lang="en-GB" sz="900">
                <a:solidFill>
                  <a:schemeClr val="dk1"/>
                </a:solidFill>
                <a:latin typeface="Comic Sans MS"/>
                <a:ea typeface="Comic Sans MS"/>
                <a:cs typeface="Comic Sans MS"/>
                <a:sym typeface="Comic Sans MS"/>
              </a:rPr>
              <a:t>: </a:t>
            </a:r>
            <a:r>
              <a:rPr lang="en-GB" sz="900">
                <a:solidFill>
                  <a:schemeClr val="dk1"/>
                </a:solidFill>
                <a:latin typeface="Comic Sans MS"/>
                <a:ea typeface="Comic Sans MS"/>
                <a:cs typeface="Comic Sans MS"/>
                <a:sym typeface="Comic Sans MS"/>
              </a:rPr>
              <a:t>1. Edema.</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900">
                <a:solidFill>
                  <a:schemeClr val="dk1"/>
                </a:solidFill>
                <a:latin typeface="Comic Sans MS"/>
                <a:ea typeface="Comic Sans MS"/>
                <a:cs typeface="Comic Sans MS"/>
                <a:sym typeface="Comic Sans MS"/>
              </a:rPr>
              <a:t>              2. </a:t>
            </a:r>
            <a:r>
              <a:rPr lang="en-GB" sz="900">
                <a:solidFill>
                  <a:schemeClr val="dk1"/>
                </a:solidFill>
                <a:latin typeface="Comic Sans MS"/>
                <a:ea typeface="Comic Sans MS"/>
                <a:cs typeface="Comic Sans MS"/>
                <a:sym typeface="Comic Sans MS"/>
              </a:rPr>
              <a:t>Reduced transport of drugs.</a:t>
            </a:r>
            <a:endParaRPr sz="9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rPr lang="en-GB" sz="900">
                <a:solidFill>
                  <a:schemeClr val="dk1"/>
                </a:solidFill>
                <a:latin typeface="Comic Sans MS"/>
                <a:ea typeface="Comic Sans MS"/>
                <a:cs typeface="Comic Sans MS"/>
                <a:sym typeface="Comic Sans MS"/>
              </a:rPr>
              <a:t>              3. </a:t>
            </a:r>
            <a:r>
              <a:rPr lang="en-GB" sz="900">
                <a:solidFill>
                  <a:schemeClr val="dk1"/>
                </a:solidFill>
                <a:latin typeface="Comic Sans MS"/>
                <a:ea typeface="Comic Sans MS"/>
                <a:cs typeface="Comic Sans MS"/>
                <a:sym typeface="Comic Sans MS"/>
              </a:rPr>
              <a:t>Reduced protein-bound calcium.</a:t>
            </a:r>
            <a:endParaRPr sz="900">
              <a:solidFill>
                <a:schemeClr val="dk1"/>
              </a:solidFill>
              <a:latin typeface="Comic Sans MS"/>
              <a:ea typeface="Comic Sans MS"/>
              <a:cs typeface="Comic Sans MS"/>
              <a:sym typeface="Comic Sans MS"/>
            </a:endParaRPr>
          </a:p>
        </p:txBody>
      </p:sp>
      <p:pic>
        <p:nvPicPr>
          <p:cNvPr id="227" name="Google Shape;227;p29"/>
          <p:cNvPicPr preferRelativeResize="0"/>
          <p:nvPr/>
        </p:nvPicPr>
        <p:blipFill rotWithShape="1">
          <a:blip r:embed="rId4">
            <a:alphaModFix/>
          </a:blip>
          <a:srcRect b="0" l="1781" r="19750" t="5722"/>
          <a:stretch/>
        </p:blipFill>
        <p:spPr>
          <a:xfrm>
            <a:off x="1321925" y="8868050"/>
            <a:ext cx="1234399" cy="1207574"/>
          </a:xfrm>
          <a:prstGeom prst="rect">
            <a:avLst/>
          </a:prstGeom>
          <a:noFill/>
          <a:ln>
            <a:noFill/>
          </a:ln>
        </p:spPr>
      </p:pic>
      <p:pic>
        <p:nvPicPr>
          <p:cNvPr id="228" name="Google Shape;228;p29"/>
          <p:cNvPicPr preferRelativeResize="0"/>
          <p:nvPr/>
        </p:nvPicPr>
        <p:blipFill rotWithShape="1">
          <a:blip r:embed="rId5">
            <a:alphaModFix/>
          </a:blip>
          <a:srcRect b="0" l="4680" r="0" t="0"/>
          <a:stretch/>
        </p:blipFill>
        <p:spPr>
          <a:xfrm>
            <a:off x="1352725" y="5142175"/>
            <a:ext cx="1203600" cy="1123675"/>
          </a:xfrm>
          <a:prstGeom prst="rect">
            <a:avLst/>
          </a:prstGeom>
          <a:noFill/>
          <a:ln>
            <a:noFill/>
          </a:ln>
        </p:spPr>
      </p:pic>
      <p:pic>
        <p:nvPicPr>
          <p:cNvPr id="229" name="Google Shape;229;p29"/>
          <p:cNvPicPr preferRelativeResize="0"/>
          <p:nvPr/>
        </p:nvPicPr>
        <p:blipFill rotWithShape="1">
          <a:blip r:embed="rId6">
            <a:alphaModFix/>
          </a:blip>
          <a:srcRect b="0" l="4242" r="0" t="0"/>
          <a:stretch/>
        </p:blipFill>
        <p:spPr>
          <a:xfrm>
            <a:off x="1352725" y="7651450"/>
            <a:ext cx="1203600" cy="1065894"/>
          </a:xfrm>
          <a:prstGeom prst="rect">
            <a:avLst/>
          </a:prstGeom>
          <a:noFill/>
          <a:ln>
            <a:noFill/>
          </a:ln>
        </p:spPr>
      </p:pic>
      <p:sp>
        <p:nvSpPr>
          <p:cNvPr id="230" name="Google Shape;230;p29"/>
          <p:cNvSpPr txBox="1"/>
          <p:nvPr/>
        </p:nvSpPr>
        <p:spPr>
          <a:xfrm>
            <a:off x="2500222" y="6299400"/>
            <a:ext cx="5008800" cy="1318500"/>
          </a:xfrm>
          <a:prstGeom prst="rect">
            <a:avLst/>
          </a:prstGeom>
          <a:noFill/>
          <a:ln>
            <a:noFill/>
          </a:ln>
        </p:spPr>
        <p:txBody>
          <a:bodyPr anchorCtr="0" anchor="t" bIns="91425" lIns="91425" spcFirstLastPara="1" rIns="91425" wrap="square" tIns="91425">
            <a:noAutofit/>
          </a:bodyPr>
          <a:lstStyle/>
          <a:p>
            <a:pPr indent="-273050" lvl="0" marL="457200" rtl="0" algn="l">
              <a:spcBef>
                <a:spcPts val="0"/>
              </a:spcBef>
              <a:spcAft>
                <a:spcPts val="0"/>
              </a:spcAft>
              <a:buClr>
                <a:srgbClr val="1155CC"/>
              </a:buClr>
              <a:buSzPts val="700"/>
              <a:buFont typeface="Comic Sans MS"/>
              <a:buChar char="-"/>
            </a:pPr>
            <a:r>
              <a:rPr lang="en-GB" sz="700">
                <a:solidFill>
                  <a:srgbClr val="1155CC"/>
                </a:solidFill>
                <a:latin typeface="Comic Sans MS"/>
                <a:ea typeface="Comic Sans MS"/>
                <a:cs typeface="Comic Sans MS"/>
                <a:sym typeface="Comic Sans MS"/>
              </a:rPr>
              <a:t>What kind of </a:t>
            </a:r>
            <a:r>
              <a:rPr lang="en-GB" sz="700">
                <a:solidFill>
                  <a:srgbClr val="1155CC"/>
                </a:solidFill>
                <a:latin typeface="Comic Sans MS"/>
                <a:ea typeface="Comic Sans MS"/>
                <a:cs typeface="Comic Sans MS"/>
                <a:sym typeface="Comic Sans MS"/>
              </a:rPr>
              <a:t>abnormality</a:t>
            </a:r>
            <a:r>
              <a:rPr lang="en-GB" sz="700">
                <a:solidFill>
                  <a:srgbClr val="1155CC"/>
                </a:solidFill>
                <a:latin typeface="Comic Sans MS"/>
                <a:ea typeface="Comic Sans MS"/>
                <a:cs typeface="Comic Sans MS"/>
                <a:sym typeface="Comic Sans MS"/>
              </a:rPr>
              <a:t> does the RED box indicates? </a:t>
            </a:r>
            <a:endParaRPr sz="7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700">
                <a:solidFill>
                  <a:srgbClr val="1155CC"/>
                </a:solidFill>
                <a:latin typeface="Comic Sans MS"/>
                <a:ea typeface="Comic Sans MS"/>
                <a:cs typeface="Comic Sans MS"/>
                <a:sym typeface="Comic Sans MS"/>
              </a:rPr>
              <a:t>                 </a:t>
            </a:r>
            <a:r>
              <a:rPr lang="en-GB" sz="700">
                <a:solidFill>
                  <a:schemeClr val="dk1"/>
                </a:solidFill>
                <a:latin typeface="Comic Sans MS"/>
                <a:ea typeface="Comic Sans MS"/>
                <a:cs typeface="Comic Sans MS"/>
                <a:sym typeface="Comic Sans MS"/>
              </a:rPr>
              <a:t>Increase in plasma protein levels due to infection, inflammation, malignancy,trauma..etc</a:t>
            </a:r>
            <a:endParaRPr sz="700">
              <a:solidFill>
                <a:schemeClr val="dk1"/>
              </a:solidFill>
              <a:latin typeface="Comic Sans MS"/>
              <a:ea typeface="Comic Sans MS"/>
              <a:cs typeface="Comic Sans MS"/>
              <a:sym typeface="Comic Sans MS"/>
            </a:endParaRPr>
          </a:p>
          <a:p>
            <a:pPr indent="-273050" lvl="0" marL="457200" rtl="0" algn="l">
              <a:spcBef>
                <a:spcPts val="0"/>
              </a:spcBef>
              <a:spcAft>
                <a:spcPts val="0"/>
              </a:spcAft>
              <a:buClr>
                <a:srgbClr val="1155CC"/>
              </a:buClr>
              <a:buSzPts val="700"/>
              <a:buFont typeface="Comic Sans MS"/>
              <a:buChar char="-"/>
            </a:pPr>
            <a:r>
              <a:rPr lang="en-GB" sz="700">
                <a:solidFill>
                  <a:srgbClr val="1155CC"/>
                </a:solidFill>
                <a:latin typeface="Comic Sans MS"/>
                <a:ea typeface="Comic Sans MS"/>
                <a:cs typeface="Comic Sans MS"/>
                <a:sym typeface="Comic Sans MS"/>
              </a:rPr>
              <a:t>List THREE positive acute phase proteins?</a:t>
            </a:r>
            <a:endParaRPr sz="7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700">
                <a:solidFill>
                  <a:srgbClr val="1155CC"/>
                </a:solidFill>
                <a:latin typeface="Comic Sans MS"/>
                <a:ea typeface="Comic Sans MS"/>
                <a:cs typeface="Comic Sans MS"/>
                <a:sym typeface="Comic Sans MS"/>
              </a:rPr>
              <a:t>                 </a:t>
            </a:r>
            <a:r>
              <a:rPr lang="en-GB" sz="700">
                <a:solidFill>
                  <a:schemeClr val="dk1"/>
                </a:solidFill>
                <a:latin typeface="Comic Sans MS"/>
                <a:ea typeface="Comic Sans MS"/>
                <a:cs typeface="Comic Sans MS"/>
                <a:sym typeface="Comic Sans MS"/>
              </a:rPr>
              <a:t>α1-a</a:t>
            </a:r>
            <a:r>
              <a:rPr lang="en-GB" sz="700">
                <a:solidFill>
                  <a:schemeClr val="dk1"/>
                </a:solidFill>
                <a:latin typeface="Comic Sans MS"/>
                <a:ea typeface="Comic Sans MS"/>
                <a:cs typeface="Comic Sans MS"/>
                <a:sym typeface="Comic Sans MS"/>
              </a:rPr>
              <a:t>ntitrypsin</a:t>
            </a:r>
            <a:r>
              <a:rPr lang="en-GB" sz="700">
                <a:solidFill>
                  <a:schemeClr val="dk1"/>
                </a:solidFill>
                <a:latin typeface="Comic Sans MS"/>
                <a:ea typeface="Comic Sans MS"/>
                <a:cs typeface="Comic Sans MS"/>
                <a:sym typeface="Comic Sans MS"/>
              </a:rPr>
              <a:t>, haptoglobin and ceruloplasmin.</a:t>
            </a:r>
            <a:endParaRPr sz="700">
              <a:solidFill>
                <a:schemeClr val="dk1"/>
              </a:solidFill>
              <a:latin typeface="Comic Sans MS"/>
              <a:ea typeface="Comic Sans MS"/>
              <a:cs typeface="Comic Sans MS"/>
              <a:sym typeface="Comic Sans MS"/>
            </a:endParaRPr>
          </a:p>
          <a:p>
            <a:pPr indent="-273050" lvl="0" marL="457200" rtl="0" algn="l">
              <a:spcBef>
                <a:spcPts val="0"/>
              </a:spcBef>
              <a:spcAft>
                <a:spcPts val="0"/>
              </a:spcAft>
              <a:buClr>
                <a:srgbClr val="1155CC"/>
              </a:buClr>
              <a:buSzPts val="700"/>
              <a:buFont typeface="Comic Sans MS"/>
              <a:buChar char="-"/>
            </a:pPr>
            <a:r>
              <a:rPr lang="en-GB" sz="700">
                <a:solidFill>
                  <a:srgbClr val="1155CC"/>
                </a:solidFill>
                <a:latin typeface="Comic Sans MS"/>
                <a:ea typeface="Comic Sans MS"/>
                <a:cs typeface="Comic Sans MS"/>
                <a:sym typeface="Comic Sans MS"/>
              </a:rPr>
              <a:t>List THREE mediators that cause positive acute phase proteins to increase after injury?</a:t>
            </a:r>
            <a:endParaRPr sz="7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700">
                <a:solidFill>
                  <a:srgbClr val="1155CC"/>
                </a:solidFill>
                <a:latin typeface="Comic Sans MS"/>
                <a:ea typeface="Comic Sans MS"/>
                <a:cs typeface="Comic Sans MS"/>
                <a:sym typeface="Comic Sans MS"/>
              </a:rPr>
              <a:t>                 </a:t>
            </a:r>
            <a:r>
              <a:rPr lang="en-GB" sz="700">
                <a:solidFill>
                  <a:schemeClr val="dk1"/>
                </a:solidFill>
                <a:latin typeface="Comic Sans MS"/>
                <a:ea typeface="Comic Sans MS"/>
                <a:cs typeface="Comic Sans MS"/>
                <a:sym typeface="Comic Sans MS"/>
              </a:rPr>
              <a:t>Cytokines (IL-1, IL-6), tumor necrosis factors α and β , interferons.</a:t>
            </a:r>
            <a:endParaRPr sz="700">
              <a:solidFill>
                <a:schemeClr val="dk1"/>
              </a:solidFill>
              <a:latin typeface="Comic Sans MS"/>
              <a:ea typeface="Comic Sans MS"/>
              <a:cs typeface="Comic Sans MS"/>
              <a:sym typeface="Comic Sans MS"/>
            </a:endParaRPr>
          </a:p>
          <a:p>
            <a:pPr indent="-273050" lvl="0" marL="457200" rtl="0" algn="l">
              <a:spcBef>
                <a:spcPts val="0"/>
              </a:spcBef>
              <a:spcAft>
                <a:spcPts val="0"/>
              </a:spcAft>
              <a:buClr>
                <a:srgbClr val="1155CC"/>
              </a:buClr>
              <a:buSzPts val="700"/>
              <a:buFont typeface="Comic Sans MS"/>
              <a:buChar char="-"/>
            </a:pPr>
            <a:r>
              <a:rPr lang="en-GB" sz="700">
                <a:solidFill>
                  <a:srgbClr val="1155CC"/>
                </a:solidFill>
                <a:latin typeface="Comic Sans MS"/>
                <a:ea typeface="Comic Sans MS"/>
                <a:cs typeface="Comic Sans MS"/>
                <a:sym typeface="Comic Sans MS"/>
              </a:rPr>
              <a:t>List THREE negative acute phase proteins. </a:t>
            </a:r>
            <a:endParaRPr sz="7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700">
                <a:solidFill>
                  <a:srgbClr val="1155CC"/>
                </a:solidFill>
                <a:latin typeface="Comic Sans MS"/>
                <a:ea typeface="Comic Sans MS"/>
                <a:cs typeface="Comic Sans MS"/>
                <a:sym typeface="Comic Sans MS"/>
              </a:rPr>
              <a:t>                 </a:t>
            </a:r>
            <a:r>
              <a:rPr lang="en-GB" sz="700">
                <a:solidFill>
                  <a:schemeClr val="dk1"/>
                </a:solidFill>
                <a:latin typeface="Comic Sans MS"/>
                <a:ea typeface="Comic Sans MS"/>
                <a:cs typeface="Comic Sans MS"/>
                <a:sym typeface="Comic Sans MS"/>
              </a:rPr>
              <a:t>Albumin, prealbumin, transferrin.</a:t>
            </a:r>
            <a:endParaRPr sz="700">
              <a:solidFill>
                <a:schemeClr val="dk1"/>
              </a:solidFill>
              <a:latin typeface="Comic Sans MS"/>
              <a:ea typeface="Comic Sans MS"/>
              <a:cs typeface="Comic Sans MS"/>
              <a:sym typeface="Comic Sans MS"/>
            </a:endParaRPr>
          </a:p>
          <a:p>
            <a:pPr indent="-273050" lvl="0" marL="457200" rtl="0" algn="l">
              <a:spcBef>
                <a:spcPts val="0"/>
              </a:spcBef>
              <a:spcAft>
                <a:spcPts val="0"/>
              </a:spcAft>
              <a:buClr>
                <a:srgbClr val="1155CC"/>
              </a:buClr>
              <a:buSzPts val="700"/>
              <a:buFont typeface="Comic Sans MS"/>
              <a:buChar char="-"/>
            </a:pPr>
            <a:r>
              <a:rPr lang="en-GB" sz="700">
                <a:solidFill>
                  <a:srgbClr val="1155CC"/>
                </a:solidFill>
                <a:latin typeface="Comic Sans MS"/>
                <a:ea typeface="Comic Sans MS"/>
                <a:cs typeface="Comic Sans MS"/>
                <a:sym typeface="Comic Sans MS"/>
              </a:rPr>
              <a:t>What is the reason for the decrease in synthesis of these proteins?</a:t>
            </a:r>
            <a:endParaRPr sz="7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700">
                <a:solidFill>
                  <a:srgbClr val="1155CC"/>
                </a:solidFill>
                <a:latin typeface="Comic Sans MS"/>
                <a:ea typeface="Comic Sans MS"/>
                <a:cs typeface="Comic Sans MS"/>
                <a:sym typeface="Comic Sans MS"/>
              </a:rPr>
              <a:t>                 </a:t>
            </a:r>
            <a:r>
              <a:rPr lang="en-GB" sz="700">
                <a:latin typeface="Comic Sans MS"/>
                <a:ea typeface="Comic Sans MS"/>
                <a:cs typeface="Comic Sans MS"/>
                <a:sym typeface="Comic Sans MS"/>
              </a:rPr>
              <a:t>to save amino acids for positive acute phase proteins.</a:t>
            </a:r>
            <a:endParaRPr sz="700">
              <a:solidFill>
                <a:srgbClr val="1155CC"/>
              </a:solidFill>
              <a:latin typeface="Comic Sans MS"/>
              <a:ea typeface="Comic Sans MS"/>
              <a:cs typeface="Comic Sans MS"/>
              <a:sym typeface="Comic Sans MS"/>
            </a:endParaRPr>
          </a:p>
        </p:txBody>
      </p:sp>
      <p:sp>
        <p:nvSpPr>
          <p:cNvPr id="231" name="Google Shape;231;p29"/>
          <p:cNvSpPr txBox="1"/>
          <p:nvPr/>
        </p:nvSpPr>
        <p:spPr>
          <a:xfrm>
            <a:off x="2500225" y="5265561"/>
            <a:ext cx="5008800" cy="876900"/>
          </a:xfrm>
          <a:prstGeom prst="rect">
            <a:avLst/>
          </a:prstGeom>
          <a:noFill/>
          <a:ln>
            <a:noFill/>
          </a:ln>
        </p:spPr>
        <p:txBody>
          <a:bodyPr anchorCtr="0" anchor="t" bIns="91425" lIns="91425" spcFirstLastPara="1" rIns="91425" wrap="square" tIns="91425">
            <a:noAutofit/>
          </a:bodyPr>
          <a:lstStyle/>
          <a:p>
            <a:pPr indent="-273050" lvl="0" marL="457200" rtl="0" algn="l">
              <a:spcBef>
                <a:spcPts val="0"/>
              </a:spcBef>
              <a:spcAft>
                <a:spcPts val="0"/>
              </a:spcAft>
              <a:buClr>
                <a:srgbClr val="1155CC"/>
              </a:buClr>
              <a:buSzPts val="700"/>
              <a:buFont typeface="Comic Sans MS"/>
              <a:buChar char="-"/>
            </a:pPr>
            <a:r>
              <a:rPr lang="en-GB" sz="700">
                <a:solidFill>
                  <a:srgbClr val="1155CC"/>
                </a:solidFill>
                <a:latin typeface="Comic Sans MS"/>
                <a:ea typeface="Comic Sans MS"/>
                <a:cs typeface="Comic Sans MS"/>
                <a:sym typeface="Comic Sans MS"/>
              </a:rPr>
              <a:t>What kind of abnormality does the RED box indicates? </a:t>
            </a:r>
            <a:endParaRPr sz="7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700">
                <a:solidFill>
                  <a:srgbClr val="1155CC"/>
                </a:solidFill>
                <a:latin typeface="Comic Sans MS"/>
                <a:ea typeface="Comic Sans MS"/>
                <a:cs typeface="Comic Sans MS"/>
                <a:sym typeface="Comic Sans MS"/>
              </a:rPr>
              <a:t>                 </a:t>
            </a:r>
            <a:r>
              <a:rPr lang="en-GB" sz="700">
                <a:solidFill>
                  <a:schemeClr val="dk1"/>
                </a:solidFill>
                <a:latin typeface="Comic Sans MS"/>
                <a:ea typeface="Comic Sans MS"/>
                <a:cs typeface="Comic Sans MS"/>
                <a:sym typeface="Comic Sans MS"/>
              </a:rPr>
              <a:t>Proliferation of a single B-cell clone (paraprotein or M band)</a:t>
            </a:r>
            <a:endParaRPr sz="700">
              <a:solidFill>
                <a:schemeClr val="dk1"/>
              </a:solidFill>
              <a:latin typeface="Comic Sans MS"/>
              <a:ea typeface="Comic Sans MS"/>
              <a:cs typeface="Comic Sans MS"/>
              <a:sym typeface="Comic Sans MS"/>
            </a:endParaRPr>
          </a:p>
          <a:p>
            <a:pPr indent="-273050" lvl="0" marL="457200" rtl="0" algn="l">
              <a:spcBef>
                <a:spcPts val="0"/>
              </a:spcBef>
              <a:spcAft>
                <a:spcPts val="0"/>
              </a:spcAft>
              <a:buClr>
                <a:srgbClr val="1155CC"/>
              </a:buClr>
              <a:buSzPts val="700"/>
              <a:buFont typeface="Comic Sans MS"/>
              <a:buChar char="-"/>
            </a:pPr>
            <a:r>
              <a:rPr lang="en-GB" sz="700">
                <a:solidFill>
                  <a:srgbClr val="1155CC"/>
                </a:solidFill>
                <a:latin typeface="Comic Sans MS"/>
                <a:ea typeface="Comic Sans MS"/>
                <a:cs typeface="Comic Sans MS"/>
                <a:sym typeface="Comic Sans MS"/>
              </a:rPr>
              <a:t>What is the name of this abnormality?</a:t>
            </a:r>
            <a:endParaRPr sz="7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700">
                <a:solidFill>
                  <a:srgbClr val="1155CC"/>
                </a:solidFill>
                <a:latin typeface="Comic Sans MS"/>
                <a:ea typeface="Comic Sans MS"/>
                <a:cs typeface="Comic Sans MS"/>
                <a:sym typeface="Comic Sans MS"/>
              </a:rPr>
              <a:t>                 </a:t>
            </a:r>
            <a:r>
              <a:rPr lang="en-GB" sz="700">
                <a:solidFill>
                  <a:schemeClr val="dk1"/>
                </a:solidFill>
                <a:latin typeface="Comic Sans MS"/>
                <a:ea typeface="Comic Sans MS"/>
                <a:cs typeface="Comic Sans MS"/>
                <a:sym typeface="Comic Sans MS"/>
              </a:rPr>
              <a:t>Monoclonal Hypergammaglobulinemia.</a:t>
            </a:r>
            <a:endParaRPr sz="700">
              <a:solidFill>
                <a:schemeClr val="dk1"/>
              </a:solidFill>
              <a:latin typeface="Comic Sans MS"/>
              <a:ea typeface="Comic Sans MS"/>
              <a:cs typeface="Comic Sans MS"/>
              <a:sym typeface="Comic Sans MS"/>
            </a:endParaRPr>
          </a:p>
          <a:p>
            <a:pPr indent="-273050" lvl="0" marL="457200" rtl="0" algn="l">
              <a:spcBef>
                <a:spcPts val="0"/>
              </a:spcBef>
              <a:spcAft>
                <a:spcPts val="0"/>
              </a:spcAft>
              <a:buClr>
                <a:srgbClr val="1155CC"/>
              </a:buClr>
              <a:buSzPts val="700"/>
              <a:buFont typeface="Comic Sans MS"/>
              <a:buChar char="-"/>
            </a:pPr>
            <a:r>
              <a:rPr lang="en-GB" sz="700">
                <a:solidFill>
                  <a:srgbClr val="1155CC"/>
                </a:solidFill>
                <a:latin typeface="Comic Sans MS"/>
                <a:ea typeface="Comic Sans MS"/>
                <a:cs typeface="Comic Sans MS"/>
                <a:sym typeface="Comic Sans MS"/>
              </a:rPr>
              <a:t>What is the most likely clinical condition?</a:t>
            </a:r>
            <a:endParaRPr sz="7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700">
                <a:solidFill>
                  <a:srgbClr val="1155CC"/>
                </a:solidFill>
                <a:latin typeface="Comic Sans MS"/>
                <a:ea typeface="Comic Sans MS"/>
                <a:cs typeface="Comic Sans MS"/>
                <a:sym typeface="Comic Sans MS"/>
              </a:rPr>
              <a:t>                 </a:t>
            </a:r>
            <a:r>
              <a:rPr lang="en-GB" sz="700">
                <a:solidFill>
                  <a:schemeClr val="dk1"/>
                </a:solidFill>
                <a:latin typeface="Comic Sans MS"/>
                <a:ea typeface="Comic Sans MS"/>
                <a:cs typeface="Comic Sans MS"/>
                <a:sym typeface="Comic Sans MS"/>
              </a:rPr>
              <a:t>Multiple myeloma.</a:t>
            </a:r>
            <a:endParaRPr sz="7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7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700">
              <a:solidFill>
                <a:srgbClr val="1155CC"/>
              </a:solidFill>
              <a:latin typeface="Comic Sans MS"/>
              <a:ea typeface="Comic Sans MS"/>
              <a:cs typeface="Comic Sans MS"/>
              <a:sym typeface="Comic Sans MS"/>
            </a:endParaRPr>
          </a:p>
        </p:txBody>
      </p:sp>
      <p:sp>
        <p:nvSpPr>
          <p:cNvPr id="232" name="Google Shape;232;p29"/>
          <p:cNvSpPr txBox="1"/>
          <p:nvPr/>
        </p:nvSpPr>
        <p:spPr>
          <a:xfrm>
            <a:off x="2500213" y="7774842"/>
            <a:ext cx="5008800" cy="1532700"/>
          </a:xfrm>
          <a:prstGeom prst="rect">
            <a:avLst/>
          </a:prstGeom>
          <a:noFill/>
          <a:ln>
            <a:noFill/>
          </a:ln>
        </p:spPr>
        <p:txBody>
          <a:bodyPr anchorCtr="0" anchor="t" bIns="91425" lIns="91425" spcFirstLastPara="1" rIns="91425" wrap="square" tIns="91425">
            <a:noAutofit/>
          </a:bodyPr>
          <a:lstStyle/>
          <a:p>
            <a:pPr indent="-273050" lvl="0" marL="457200" rtl="0" algn="l">
              <a:spcBef>
                <a:spcPts val="0"/>
              </a:spcBef>
              <a:spcAft>
                <a:spcPts val="0"/>
              </a:spcAft>
              <a:buClr>
                <a:srgbClr val="1155CC"/>
              </a:buClr>
              <a:buSzPts val="700"/>
              <a:buFont typeface="Comic Sans MS"/>
              <a:buChar char="-"/>
            </a:pPr>
            <a:r>
              <a:rPr lang="en-GB" sz="700">
                <a:solidFill>
                  <a:srgbClr val="1155CC"/>
                </a:solidFill>
                <a:latin typeface="Comic Sans MS"/>
                <a:ea typeface="Comic Sans MS"/>
                <a:cs typeface="Comic Sans MS"/>
                <a:sym typeface="Comic Sans MS"/>
              </a:rPr>
              <a:t>What kind of abnormality does the RED box indicates? </a:t>
            </a:r>
            <a:endParaRPr sz="7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700">
                <a:solidFill>
                  <a:srgbClr val="1155CC"/>
                </a:solidFill>
                <a:latin typeface="Comic Sans MS"/>
                <a:ea typeface="Comic Sans MS"/>
                <a:cs typeface="Comic Sans MS"/>
                <a:sym typeface="Comic Sans MS"/>
              </a:rPr>
              <a:t>                 </a:t>
            </a:r>
            <a:r>
              <a:rPr lang="en-GB" sz="700">
                <a:solidFill>
                  <a:schemeClr val="dk1"/>
                </a:solidFill>
                <a:latin typeface="Comic Sans MS"/>
                <a:ea typeface="Comic Sans MS"/>
                <a:cs typeface="Comic Sans MS"/>
                <a:sym typeface="Comic Sans MS"/>
              </a:rPr>
              <a:t>Proliferation of a </a:t>
            </a:r>
            <a:r>
              <a:rPr lang="en-GB" sz="700">
                <a:solidFill>
                  <a:schemeClr val="dk1"/>
                </a:solidFill>
                <a:latin typeface="Comic Sans MS"/>
                <a:ea typeface="Comic Sans MS"/>
                <a:cs typeface="Comic Sans MS"/>
                <a:sym typeface="Comic Sans MS"/>
              </a:rPr>
              <a:t>many </a:t>
            </a:r>
            <a:r>
              <a:rPr lang="en-GB" sz="700">
                <a:solidFill>
                  <a:schemeClr val="dk1"/>
                </a:solidFill>
                <a:latin typeface="Comic Sans MS"/>
                <a:ea typeface="Comic Sans MS"/>
                <a:cs typeface="Comic Sans MS"/>
                <a:sym typeface="Comic Sans MS"/>
              </a:rPr>
              <a:t>B-cell clone (</a:t>
            </a:r>
            <a:r>
              <a:rPr lang="en-GB" sz="700">
                <a:solidFill>
                  <a:schemeClr val="dk1"/>
                </a:solidFill>
                <a:latin typeface="Comic Sans MS"/>
                <a:ea typeface="Comic Sans MS"/>
                <a:cs typeface="Comic Sans MS"/>
                <a:sym typeface="Comic Sans MS"/>
              </a:rPr>
              <a:t>γ-globulin band)</a:t>
            </a:r>
            <a:endParaRPr sz="700">
              <a:solidFill>
                <a:schemeClr val="dk1"/>
              </a:solidFill>
              <a:latin typeface="Comic Sans MS"/>
              <a:ea typeface="Comic Sans MS"/>
              <a:cs typeface="Comic Sans MS"/>
              <a:sym typeface="Comic Sans MS"/>
            </a:endParaRPr>
          </a:p>
          <a:p>
            <a:pPr indent="-273050" lvl="0" marL="457200" rtl="0" algn="l">
              <a:spcBef>
                <a:spcPts val="0"/>
              </a:spcBef>
              <a:spcAft>
                <a:spcPts val="0"/>
              </a:spcAft>
              <a:buClr>
                <a:srgbClr val="1155CC"/>
              </a:buClr>
              <a:buSzPts val="700"/>
              <a:buFont typeface="Comic Sans MS"/>
              <a:buChar char="-"/>
            </a:pPr>
            <a:r>
              <a:rPr lang="en-GB" sz="700">
                <a:solidFill>
                  <a:srgbClr val="1155CC"/>
                </a:solidFill>
                <a:latin typeface="Comic Sans MS"/>
                <a:ea typeface="Comic Sans MS"/>
                <a:cs typeface="Comic Sans MS"/>
                <a:sym typeface="Comic Sans MS"/>
              </a:rPr>
              <a:t>What is the name of this abnormality?</a:t>
            </a:r>
            <a:endParaRPr sz="7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700">
                <a:solidFill>
                  <a:srgbClr val="1155CC"/>
                </a:solidFill>
                <a:latin typeface="Comic Sans MS"/>
                <a:ea typeface="Comic Sans MS"/>
                <a:cs typeface="Comic Sans MS"/>
                <a:sym typeface="Comic Sans MS"/>
              </a:rPr>
              <a:t>                 </a:t>
            </a:r>
            <a:r>
              <a:rPr lang="en-GB" sz="700">
                <a:solidFill>
                  <a:schemeClr val="dk1"/>
                </a:solidFill>
                <a:latin typeface="Comic Sans MS"/>
                <a:ea typeface="Comic Sans MS"/>
                <a:cs typeface="Comic Sans MS"/>
                <a:sym typeface="Comic Sans MS"/>
              </a:rPr>
              <a:t>Polyclonal </a:t>
            </a:r>
            <a:r>
              <a:rPr lang="en-GB" sz="700">
                <a:solidFill>
                  <a:schemeClr val="dk1"/>
                </a:solidFill>
                <a:latin typeface="Comic Sans MS"/>
                <a:ea typeface="Comic Sans MS"/>
                <a:cs typeface="Comic Sans MS"/>
                <a:sym typeface="Comic Sans MS"/>
              </a:rPr>
              <a:t>Hypergammaglobulinemia.</a:t>
            </a:r>
            <a:endParaRPr sz="700">
              <a:solidFill>
                <a:schemeClr val="dk1"/>
              </a:solidFill>
              <a:latin typeface="Comic Sans MS"/>
              <a:ea typeface="Comic Sans MS"/>
              <a:cs typeface="Comic Sans MS"/>
              <a:sym typeface="Comic Sans MS"/>
            </a:endParaRPr>
          </a:p>
          <a:p>
            <a:pPr indent="-273050" lvl="0" marL="457200" rtl="0" algn="l">
              <a:spcBef>
                <a:spcPts val="0"/>
              </a:spcBef>
              <a:spcAft>
                <a:spcPts val="0"/>
              </a:spcAft>
              <a:buClr>
                <a:srgbClr val="1155CC"/>
              </a:buClr>
              <a:buSzPts val="700"/>
              <a:buFont typeface="Comic Sans MS"/>
              <a:buChar char="-"/>
            </a:pPr>
            <a:r>
              <a:rPr lang="en-GB" sz="700">
                <a:solidFill>
                  <a:srgbClr val="1155CC"/>
                </a:solidFill>
                <a:latin typeface="Comic Sans MS"/>
                <a:ea typeface="Comic Sans MS"/>
                <a:cs typeface="Comic Sans MS"/>
                <a:sym typeface="Comic Sans MS"/>
              </a:rPr>
              <a:t>What is the most likely clinical condition?</a:t>
            </a:r>
            <a:endParaRPr sz="7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700">
                <a:solidFill>
                  <a:srgbClr val="1155CC"/>
                </a:solidFill>
                <a:latin typeface="Comic Sans MS"/>
                <a:ea typeface="Comic Sans MS"/>
                <a:cs typeface="Comic Sans MS"/>
                <a:sym typeface="Comic Sans MS"/>
              </a:rPr>
              <a:t>                 </a:t>
            </a:r>
            <a:r>
              <a:rPr lang="en-GB" sz="700">
                <a:solidFill>
                  <a:schemeClr val="dk1"/>
                </a:solidFill>
                <a:latin typeface="Comic Sans MS"/>
                <a:ea typeface="Comic Sans MS"/>
                <a:cs typeface="Comic Sans MS"/>
                <a:sym typeface="Comic Sans MS"/>
              </a:rPr>
              <a:t>chronic liver disease or autoimmune disease.</a:t>
            </a:r>
            <a:endParaRPr sz="7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7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7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700">
              <a:solidFill>
                <a:srgbClr val="1155CC"/>
              </a:solidFill>
              <a:latin typeface="Comic Sans MS"/>
              <a:ea typeface="Comic Sans MS"/>
              <a:cs typeface="Comic Sans MS"/>
              <a:sym typeface="Comic Sans MS"/>
            </a:endParaRPr>
          </a:p>
        </p:txBody>
      </p:sp>
      <p:sp>
        <p:nvSpPr>
          <p:cNvPr id="233" name="Google Shape;233;p29"/>
          <p:cNvSpPr txBox="1"/>
          <p:nvPr/>
        </p:nvSpPr>
        <p:spPr>
          <a:xfrm>
            <a:off x="2500230" y="8868045"/>
            <a:ext cx="5008800" cy="1532700"/>
          </a:xfrm>
          <a:prstGeom prst="rect">
            <a:avLst/>
          </a:prstGeom>
          <a:noFill/>
          <a:ln>
            <a:noFill/>
          </a:ln>
        </p:spPr>
        <p:txBody>
          <a:bodyPr anchorCtr="0" anchor="t" bIns="91425" lIns="91425" spcFirstLastPara="1" rIns="91425" wrap="square" tIns="91425">
            <a:noAutofit/>
          </a:bodyPr>
          <a:lstStyle/>
          <a:p>
            <a:pPr indent="-273050" lvl="0" marL="457200" rtl="0" algn="l">
              <a:spcBef>
                <a:spcPts val="0"/>
              </a:spcBef>
              <a:spcAft>
                <a:spcPts val="0"/>
              </a:spcAft>
              <a:buClr>
                <a:srgbClr val="1155CC"/>
              </a:buClr>
              <a:buSzPts val="700"/>
              <a:buFont typeface="Comic Sans MS"/>
              <a:buChar char="-"/>
            </a:pPr>
            <a:r>
              <a:rPr lang="en-GB" sz="700">
                <a:solidFill>
                  <a:srgbClr val="1155CC"/>
                </a:solidFill>
                <a:latin typeface="Comic Sans MS"/>
                <a:ea typeface="Comic Sans MS"/>
                <a:cs typeface="Comic Sans MS"/>
                <a:sym typeface="Comic Sans MS"/>
              </a:rPr>
              <a:t>What kind of abnormality does the RED box indicates? </a:t>
            </a:r>
            <a:endParaRPr sz="7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700">
                <a:solidFill>
                  <a:srgbClr val="1155CC"/>
                </a:solidFill>
                <a:latin typeface="Comic Sans MS"/>
                <a:ea typeface="Comic Sans MS"/>
                <a:cs typeface="Comic Sans MS"/>
                <a:sym typeface="Comic Sans MS"/>
              </a:rPr>
              <a:t>                 </a:t>
            </a:r>
            <a:r>
              <a:rPr lang="en-GB" sz="700">
                <a:solidFill>
                  <a:schemeClr val="dk1"/>
                </a:solidFill>
                <a:latin typeface="Comic Sans MS"/>
                <a:ea typeface="Comic Sans MS"/>
                <a:cs typeface="Comic Sans MS"/>
                <a:sym typeface="Comic Sans MS"/>
              </a:rPr>
              <a:t>lack of a1-globulin band.</a:t>
            </a:r>
            <a:endParaRPr sz="700">
              <a:solidFill>
                <a:schemeClr val="dk1"/>
              </a:solidFill>
              <a:latin typeface="Comic Sans MS"/>
              <a:ea typeface="Comic Sans MS"/>
              <a:cs typeface="Comic Sans MS"/>
              <a:sym typeface="Comic Sans MS"/>
            </a:endParaRPr>
          </a:p>
          <a:p>
            <a:pPr indent="-273050" lvl="0" marL="457200" rtl="0" algn="l">
              <a:spcBef>
                <a:spcPts val="0"/>
              </a:spcBef>
              <a:spcAft>
                <a:spcPts val="0"/>
              </a:spcAft>
              <a:buClr>
                <a:srgbClr val="1155CC"/>
              </a:buClr>
              <a:buSzPts val="700"/>
              <a:buFont typeface="Comic Sans MS"/>
              <a:buChar char="-"/>
            </a:pPr>
            <a:r>
              <a:rPr lang="en-GB" sz="700">
                <a:solidFill>
                  <a:srgbClr val="1155CC"/>
                </a:solidFill>
                <a:latin typeface="Comic Sans MS"/>
                <a:ea typeface="Comic Sans MS"/>
                <a:cs typeface="Comic Sans MS"/>
                <a:sym typeface="Comic Sans MS"/>
              </a:rPr>
              <a:t>What is the name of this abnormality?</a:t>
            </a:r>
            <a:endParaRPr sz="7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700">
                <a:solidFill>
                  <a:srgbClr val="1155CC"/>
                </a:solidFill>
                <a:latin typeface="Comic Sans MS"/>
                <a:ea typeface="Comic Sans MS"/>
                <a:cs typeface="Comic Sans MS"/>
                <a:sym typeface="Comic Sans MS"/>
              </a:rPr>
              <a:t>                 </a:t>
            </a:r>
            <a:r>
              <a:rPr lang="en-GB" sz="700">
                <a:solidFill>
                  <a:schemeClr val="dk1"/>
                </a:solidFill>
                <a:latin typeface="Comic Sans MS"/>
                <a:ea typeface="Comic Sans MS"/>
                <a:cs typeface="Comic Sans MS"/>
                <a:sym typeface="Comic Sans MS"/>
              </a:rPr>
              <a:t>a1-antitrypsin deficiency.</a:t>
            </a:r>
            <a:endParaRPr sz="700">
              <a:solidFill>
                <a:schemeClr val="dk1"/>
              </a:solidFill>
              <a:latin typeface="Comic Sans MS"/>
              <a:ea typeface="Comic Sans MS"/>
              <a:cs typeface="Comic Sans MS"/>
              <a:sym typeface="Comic Sans MS"/>
            </a:endParaRPr>
          </a:p>
          <a:p>
            <a:pPr indent="-273050" lvl="0" marL="457200" rtl="0" algn="l">
              <a:spcBef>
                <a:spcPts val="0"/>
              </a:spcBef>
              <a:spcAft>
                <a:spcPts val="0"/>
              </a:spcAft>
              <a:buClr>
                <a:srgbClr val="1155CC"/>
              </a:buClr>
              <a:buSzPts val="700"/>
              <a:buFont typeface="Comic Sans MS"/>
              <a:buChar char="-"/>
            </a:pPr>
            <a:r>
              <a:rPr lang="en-GB" sz="700">
                <a:solidFill>
                  <a:srgbClr val="1155CC"/>
                </a:solidFill>
                <a:latin typeface="Comic Sans MS"/>
                <a:ea typeface="Comic Sans MS"/>
                <a:cs typeface="Comic Sans MS"/>
                <a:sym typeface="Comic Sans MS"/>
              </a:rPr>
              <a:t>List THREE clinical consequences of this abnormality?</a:t>
            </a:r>
            <a:endParaRPr sz="700">
              <a:solidFill>
                <a:srgbClr val="1155CC"/>
              </a:solidFill>
              <a:latin typeface="Comic Sans MS"/>
              <a:ea typeface="Comic Sans MS"/>
              <a:cs typeface="Comic Sans MS"/>
              <a:sym typeface="Comic Sans MS"/>
            </a:endParaRPr>
          </a:p>
          <a:p>
            <a:pPr indent="0" lvl="0" marL="0" rtl="0" algn="l">
              <a:spcBef>
                <a:spcPts val="0"/>
              </a:spcBef>
              <a:spcAft>
                <a:spcPts val="0"/>
              </a:spcAft>
              <a:buNone/>
            </a:pPr>
            <a:r>
              <a:rPr lang="en-GB" sz="700">
                <a:solidFill>
                  <a:srgbClr val="1155CC"/>
                </a:solidFill>
                <a:latin typeface="Comic Sans MS"/>
                <a:ea typeface="Comic Sans MS"/>
                <a:cs typeface="Comic Sans MS"/>
                <a:sym typeface="Comic Sans MS"/>
              </a:rPr>
              <a:t>                 </a:t>
            </a:r>
            <a:r>
              <a:rPr lang="en-GB" sz="700">
                <a:solidFill>
                  <a:schemeClr val="dk1"/>
                </a:solidFill>
                <a:latin typeface="Comic Sans MS"/>
                <a:ea typeface="Comic Sans MS"/>
                <a:cs typeface="Comic Sans MS"/>
                <a:sym typeface="Comic Sans MS"/>
              </a:rPr>
              <a:t>Childhood liver cirrhosis - Pulmonary emphysema in young adults - Neonatal jaundice.</a:t>
            </a:r>
            <a:endParaRPr sz="700">
              <a:solidFill>
                <a:schemeClr val="dk1"/>
              </a:solidFill>
              <a:latin typeface="Comic Sans MS"/>
              <a:ea typeface="Comic Sans MS"/>
              <a:cs typeface="Comic Sans MS"/>
              <a:sym typeface="Comic Sans MS"/>
            </a:endParaRPr>
          </a:p>
          <a:p>
            <a:pPr indent="-273050" lvl="0" marL="457200" rtl="0" algn="l">
              <a:spcBef>
                <a:spcPts val="0"/>
              </a:spcBef>
              <a:spcAft>
                <a:spcPts val="0"/>
              </a:spcAft>
              <a:buClr>
                <a:srgbClr val="1155CC"/>
              </a:buClr>
              <a:buSzPts val="700"/>
              <a:buFont typeface="Comic Sans MS"/>
              <a:buChar char="-"/>
            </a:pPr>
            <a:r>
              <a:rPr lang="en-GB" sz="700">
                <a:solidFill>
                  <a:srgbClr val="1155CC"/>
                </a:solidFill>
                <a:latin typeface="Comic Sans MS"/>
                <a:ea typeface="Comic Sans MS"/>
                <a:cs typeface="Comic Sans MS"/>
                <a:sym typeface="Comic Sans MS"/>
              </a:rPr>
              <a:t>What kind of functions would be absent due to this abnormality?</a:t>
            </a:r>
            <a:endParaRPr sz="700">
              <a:solidFill>
                <a:srgbClr val="1155CC"/>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en-GB" sz="700">
                <a:solidFill>
                  <a:srgbClr val="1155CC"/>
                </a:solidFill>
                <a:latin typeface="Comic Sans MS"/>
                <a:ea typeface="Comic Sans MS"/>
                <a:cs typeface="Comic Sans MS"/>
                <a:sym typeface="Comic Sans MS"/>
              </a:rPr>
              <a:t>                 </a:t>
            </a:r>
            <a:r>
              <a:rPr lang="en-GB" sz="700">
                <a:solidFill>
                  <a:schemeClr val="dk1"/>
                </a:solidFill>
                <a:latin typeface="Comic Sans MS"/>
                <a:ea typeface="Comic Sans MS"/>
                <a:cs typeface="Comic Sans MS"/>
                <a:sym typeface="Comic Sans MS"/>
              </a:rPr>
              <a:t>Inhibition</a:t>
            </a:r>
            <a:r>
              <a:rPr lang="en-GB" sz="700">
                <a:solidFill>
                  <a:srgbClr val="1155CC"/>
                </a:solidFill>
                <a:latin typeface="Comic Sans MS"/>
                <a:ea typeface="Comic Sans MS"/>
                <a:cs typeface="Comic Sans MS"/>
                <a:sym typeface="Comic Sans MS"/>
              </a:rPr>
              <a:t> </a:t>
            </a:r>
            <a:r>
              <a:rPr lang="en-GB" sz="700">
                <a:solidFill>
                  <a:schemeClr val="dk1"/>
                </a:solidFill>
                <a:latin typeface="Comic Sans MS"/>
                <a:ea typeface="Comic Sans MS"/>
                <a:cs typeface="Comic Sans MS"/>
                <a:sym typeface="Comic Sans MS"/>
              </a:rPr>
              <a:t>of</a:t>
            </a:r>
            <a:r>
              <a:rPr lang="en-GB" sz="700">
                <a:solidFill>
                  <a:srgbClr val="1155CC"/>
                </a:solidFill>
                <a:latin typeface="Comic Sans MS"/>
                <a:ea typeface="Comic Sans MS"/>
                <a:cs typeface="Comic Sans MS"/>
                <a:sym typeface="Comic Sans MS"/>
              </a:rPr>
              <a:t> </a:t>
            </a:r>
            <a:r>
              <a:rPr lang="en-GB" sz="700">
                <a:solidFill>
                  <a:schemeClr val="dk1"/>
                </a:solidFill>
                <a:latin typeface="Comic Sans MS"/>
                <a:ea typeface="Comic Sans MS"/>
                <a:cs typeface="Comic Sans MS"/>
                <a:sym typeface="Comic Sans MS"/>
              </a:rPr>
              <a:t>proteases that are produced from leukocytes and bacteria during infection. </a:t>
            </a:r>
            <a:endParaRPr sz="7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7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7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700">
              <a:solidFill>
                <a:srgbClr val="1155CC"/>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s Slide Master">
  <a:themeElements>
    <a:clrScheme name="ALLPPT-Artificial Intelligence">
      <a:dk1>
        <a:srgbClr val="000000"/>
      </a:dk1>
      <a:lt1>
        <a:srgbClr val="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