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Bree Serif"/>
      <p:regular r:id="rId18"/>
    </p:embeddedFont>
    <p:embeddedFont>
      <p:font typeface="Ex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7D990C2-DC2F-4B17-A1FE-7A9CEA30972E}">
  <a:tblStyle styleId="{47D990C2-DC2F-4B17-A1FE-7A9CEA3097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-bold.fntdata"/><Relationship Id="rId11" Type="http://schemas.openxmlformats.org/officeDocument/2006/relationships/slide" Target="slides/slide4.xml"/><Relationship Id="rId22" Type="http://schemas.openxmlformats.org/officeDocument/2006/relationships/font" Target="fonts/Exo-boldItalic.fntdata"/><Relationship Id="rId10" Type="http://schemas.openxmlformats.org/officeDocument/2006/relationships/slide" Target="slides/slide3.xml"/><Relationship Id="rId21" Type="http://schemas.openxmlformats.org/officeDocument/2006/relationships/font" Target="fonts/Exo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font" Target="fonts/Exo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BreeSerif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65c2df13826b0a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3165c2df13826b0a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54de6bf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54de6bf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054de6b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6054de6bf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5b0745d8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5b0745d8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5b0745d8d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5b0745d8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5b0745d8d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75b0745d8d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5b798420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5b798420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5b7984202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75b7984202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5b7fcea50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5b7fcea50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cc511b498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5cc511b498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35675" y="251800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3875" y="1029075"/>
            <a:ext cx="32109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buNone/>
              <a:defRPr b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ree Serif"/>
              <a:buNone/>
              <a:defRPr sz="45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None/>
              <a:defRPr sz="15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000000"/>
                </a:solidFill>
              </a:defRPr>
            </a:lvl1pPr>
            <a:lvl2pPr lvl="1" rtl="0">
              <a:buNone/>
              <a:defRPr b="1">
                <a:solidFill>
                  <a:srgbClr val="000000"/>
                </a:solidFill>
              </a:defRPr>
            </a:lvl2pPr>
            <a:lvl3pPr lvl="2" rtl="0">
              <a:buNone/>
              <a:defRPr b="1">
                <a:solidFill>
                  <a:srgbClr val="000000"/>
                </a:solidFill>
              </a:defRPr>
            </a:lvl3pPr>
            <a:lvl4pPr lvl="3" rtl="0">
              <a:buNone/>
              <a:defRPr b="1">
                <a:solidFill>
                  <a:srgbClr val="000000"/>
                </a:solidFill>
              </a:defRPr>
            </a:lvl4pPr>
            <a:lvl5pPr lvl="4" rtl="0">
              <a:buNone/>
              <a:defRPr b="1">
                <a:solidFill>
                  <a:srgbClr val="000000"/>
                </a:solidFill>
              </a:defRPr>
            </a:lvl5pPr>
            <a:lvl6pPr lvl="5" rtl="0">
              <a:buNone/>
              <a:defRPr b="1">
                <a:solidFill>
                  <a:srgbClr val="000000"/>
                </a:solidFill>
              </a:defRPr>
            </a:lvl6pPr>
            <a:lvl7pPr lvl="6" rtl="0">
              <a:buNone/>
              <a:defRPr b="1">
                <a:solidFill>
                  <a:srgbClr val="000000"/>
                </a:solidFill>
              </a:defRPr>
            </a:lvl7pPr>
            <a:lvl8pPr lvl="7" rtl="0">
              <a:buNone/>
              <a:defRPr b="1">
                <a:solidFill>
                  <a:srgbClr val="000000"/>
                </a:solidFill>
              </a:defRPr>
            </a:lvl8pPr>
            <a:lvl9pPr lvl="8" rtl="0">
              <a:buNone/>
              <a:defRPr b="1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6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-5400000">
            <a:off x="4242000" y="673575"/>
            <a:ext cx="234000" cy="8718000"/>
          </a:xfrm>
          <a:prstGeom prst="rect">
            <a:avLst/>
          </a:prstGeom>
          <a:solidFill>
            <a:srgbClr val="FDEC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718407" y="4798575"/>
            <a:ext cx="408192" cy="3509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ree Serif"/>
              <a:buNone/>
              <a:defRPr i="0" sz="33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ree Serif"/>
              <a:buChar char="•"/>
              <a:defRPr i="0" sz="21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•"/>
              <a:defRPr i="0" sz="18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Char char="•"/>
              <a:defRPr i="0" sz="15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7.jpg"/><Relationship Id="rId5" Type="http://schemas.openxmlformats.org/officeDocument/2006/relationships/image" Target="../media/image2.jpg"/><Relationship Id="rId6" Type="http://schemas.openxmlformats.org/officeDocument/2006/relationships/hyperlink" Target="https://docs.google.com/presentation/d/1-1bSI6s_2c-g9tQtrxnJztu4LDKFE-rEXck0oIugip4" TargetMode="External"/><Relationship Id="rId7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0.jpg"/><Relationship Id="rId9" Type="http://schemas.openxmlformats.org/officeDocument/2006/relationships/image" Target="../media/image22.png"/><Relationship Id="rId5" Type="http://schemas.openxmlformats.org/officeDocument/2006/relationships/hyperlink" Target="https://docs.google.com/presentation/d/1-1bSI6s_2c-g9tQtrxnJztu4LDKFE-rEXck0oIugip4" TargetMode="External"/><Relationship Id="rId6" Type="http://schemas.openxmlformats.org/officeDocument/2006/relationships/hyperlink" Target="https://twitter.com/Anatomy438" TargetMode="External"/><Relationship Id="rId7" Type="http://schemas.openxmlformats.org/officeDocument/2006/relationships/image" Target="../media/image26.png"/><Relationship Id="rId8" Type="http://schemas.openxmlformats.org/officeDocument/2006/relationships/hyperlink" Target="https://www.sarahah.com/messages/user/2bda1359-b366-4952-9ee4-9f797a9b65f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25" y="1288100"/>
            <a:ext cx="8332499" cy="22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7"/>
          <p:cNvPicPr preferRelativeResize="0"/>
          <p:nvPr/>
        </p:nvPicPr>
        <p:blipFill rotWithShape="1">
          <a:blip r:embed="rId4">
            <a:alphaModFix/>
          </a:blip>
          <a:srcRect b="27591" l="14737" r="14411" t="24952"/>
          <a:stretch/>
        </p:blipFill>
        <p:spPr>
          <a:xfrm>
            <a:off x="3144604" y="4549500"/>
            <a:ext cx="938400" cy="5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4415" y="4405500"/>
            <a:ext cx="738025" cy="7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/>
          <p:nvPr/>
        </p:nvSpPr>
        <p:spPr>
          <a:xfrm>
            <a:off x="3197200" y="1790500"/>
            <a:ext cx="51138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Development of pancreas and Small Intestine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8" name="Google Shape;208;p37"/>
          <p:cNvSpPr txBox="1"/>
          <p:nvPr/>
        </p:nvSpPr>
        <p:spPr>
          <a:xfrm>
            <a:off x="2963525" y="2730025"/>
            <a:ext cx="52269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Gastrointestinal</a:t>
            </a:r>
            <a:r>
              <a:rPr lang="ar" sz="12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block-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Embryology 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209" name="Google Shape;209;p37"/>
          <p:cNvSpPr txBox="1"/>
          <p:nvPr/>
        </p:nvSpPr>
        <p:spPr>
          <a:xfrm>
            <a:off x="4569752" y="3036624"/>
            <a:ext cx="20298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uFill>
                  <a:noFill/>
                </a:uFill>
                <a:latin typeface="Bree Serif"/>
                <a:ea typeface="Bree Serif"/>
                <a:cs typeface="Bree Serif"/>
                <a:sym typeface="Bree Serif"/>
                <a:hlinkClick r:id="rId6"/>
              </a:rPr>
              <a:t>Editing file </a:t>
            </a:r>
            <a:endParaRPr sz="8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7">
            <a:alphaModFix/>
          </a:blip>
          <a:srcRect b="40678" l="16887" r="21277" t="28723"/>
          <a:stretch/>
        </p:blipFill>
        <p:spPr>
          <a:xfrm>
            <a:off x="4082991" y="4508100"/>
            <a:ext cx="1200360" cy="5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46"/>
          <p:cNvGrpSpPr/>
          <p:nvPr/>
        </p:nvGrpSpPr>
        <p:grpSpPr>
          <a:xfrm>
            <a:off x="453155" y="3285957"/>
            <a:ext cx="2565329" cy="1857545"/>
            <a:chOff x="1323825" y="543050"/>
            <a:chExt cx="5639326" cy="3920526"/>
          </a:xfrm>
        </p:grpSpPr>
        <p:grpSp>
          <p:nvGrpSpPr>
            <p:cNvPr id="385" name="Google Shape;385;p46"/>
            <p:cNvGrpSpPr/>
            <p:nvPr/>
          </p:nvGrpSpPr>
          <p:grpSpPr>
            <a:xfrm>
              <a:off x="1323825" y="602675"/>
              <a:ext cx="5639326" cy="3860901"/>
              <a:chOff x="447200" y="866425"/>
              <a:chExt cx="5639326" cy="3860901"/>
            </a:xfrm>
          </p:grpSpPr>
          <p:pic>
            <p:nvPicPr>
              <p:cNvPr id="386" name="Google Shape;386;p4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47200" y="866425"/>
                <a:ext cx="5639326" cy="38609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7" name="Google Shape;387;p46"/>
              <p:cNvSpPr/>
              <p:nvPr/>
            </p:nvSpPr>
            <p:spPr>
              <a:xfrm>
                <a:off x="4453624" y="2872739"/>
                <a:ext cx="1353700" cy="1391550"/>
              </a:xfrm>
              <a:custGeom>
                <a:rect b="b" l="l" r="r" t="t"/>
                <a:pathLst>
                  <a:path extrusionOk="0" h="55662" w="54148">
                    <a:moveTo>
                      <a:pt x="150" y="26904"/>
                    </a:moveTo>
                    <a:cubicBezTo>
                      <a:pt x="-574" y="19663"/>
                      <a:pt x="1328" y="9349"/>
                      <a:pt x="5736" y="4871"/>
                    </a:cubicBezTo>
                    <a:cubicBezTo>
                      <a:pt x="10144" y="393"/>
                      <a:pt x="20114" y="291"/>
                      <a:pt x="26599" y="34"/>
                    </a:cubicBezTo>
                    <a:cubicBezTo>
                      <a:pt x="33084" y="-223"/>
                      <a:pt x="40140" y="966"/>
                      <a:pt x="44647" y="3329"/>
                    </a:cubicBezTo>
                    <a:cubicBezTo>
                      <a:pt x="49154" y="5692"/>
                      <a:pt x="52511" y="9057"/>
                      <a:pt x="53640" y="14210"/>
                    </a:cubicBezTo>
                    <a:cubicBezTo>
                      <a:pt x="54770" y="19364"/>
                      <a:pt x="54009" y="27955"/>
                      <a:pt x="51424" y="34250"/>
                    </a:cubicBezTo>
                    <a:cubicBezTo>
                      <a:pt x="48839" y="40545"/>
                      <a:pt x="42683" y="48445"/>
                      <a:pt x="38128" y="51978"/>
                    </a:cubicBezTo>
                    <a:cubicBezTo>
                      <a:pt x="33573" y="55511"/>
                      <a:pt x="28768" y="56056"/>
                      <a:pt x="24093" y="55446"/>
                    </a:cubicBezTo>
                    <a:cubicBezTo>
                      <a:pt x="19418" y="54836"/>
                      <a:pt x="14071" y="53073"/>
                      <a:pt x="10080" y="48316"/>
                    </a:cubicBezTo>
                    <a:cubicBezTo>
                      <a:pt x="6090" y="43559"/>
                      <a:pt x="874" y="34145"/>
                      <a:pt x="150" y="2690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FDECD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388" name="Google Shape;388;p46"/>
            <p:cNvSpPr/>
            <p:nvPr/>
          </p:nvSpPr>
          <p:spPr>
            <a:xfrm>
              <a:off x="2091975" y="543050"/>
              <a:ext cx="821550" cy="1866775"/>
            </a:xfrm>
            <a:custGeom>
              <a:rect b="b" l="l" r="r" t="t"/>
              <a:pathLst>
                <a:path extrusionOk="0" h="74671" w="32862">
                  <a:moveTo>
                    <a:pt x="0" y="70480"/>
                  </a:moveTo>
                  <a:lnTo>
                    <a:pt x="4810" y="24203"/>
                  </a:lnTo>
                  <a:lnTo>
                    <a:pt x="27736" y="0"/>
                  </a:lnTo>
                  <a:lnTo>
                    <a:pt x="32862" y="31965"/>
                  </a:lnTo>
                  <a:lnTo>
                    <a:pt x="12573" y="74671"/>
                  </a:lnTo>
                  <a:close/>
                </a:path>
              </a:pathLst>
            </a:custGeom>
            <a:solidFill>
              <a:srgbClr val="F3DCC6"/>
            </a:solidFill>
            <a:ln>
              <a:noFill/>
            </a:ln>
          </p:spPr>
        </p:sp>
        <p:sp>
          <p:nvSpPr>
            <p:cNvPr id="389" name="Google Shape;389;p46"/>
            <p:cNvSpPr/>
            <p:nvPr/>
          </p:nvSpPr>
          <p:spPr>
            <a:xfrm>
              <a:off x="2082450" y="547700"/>
              <a:ext cx="704850" cy="1810700"/>
            </a:xfrm>
            <a:custGeom>
              <a:rect b="b" l="l" r="r" t="t"/>
              <a:pathLst>
                <a:path extrusionOk="0" h="72428" w="28194">
                  <a:moveTo>
                    <a:pt x="28194" y="0"/>
                  </a:moveTo>
                  <a:lnTo>
                    <a:pt x="4762" y="24384"/>
                  </a:lnTo>
                  <a:lnTo>
                    <a:pt x="0" y="70475"/>
                  </a:lnTo>
                  <a:lnTo>
                    <a:pt x="6790" y="72428"/>
                  </a:lnTo>
                  <a:close/>
                </a:path>
              </a:pathLst>
            </a:custGeom>
            <a:solidFill>
              <a:srgbClr val="FDECDB"/>
            </a:solidFill>
            <a:ln>
              <a:noFill/>
            </a:ln>
          </p:spPr>
        </p:sp>
      </p:grpSp>
      <p:pic>
        <p:nvPicPr>
          <p:cNvPr id="390" name="Google Shape;390;p46"/>
          <p:cNvPicPr preferRelativeResize="0"/>
          <p:nvPr/>
        </p:nvPicPr>
        <p:blipFill rotWithShape="1">
          <a:blip r:embed="rId4">
            <a:alphaModFix/>
          </a:blip>
          <a:srcRect b="40678" l="16887" r="21277" t="28723"/>
          <a:stretch/>
        </p:blipFill>
        <p:spPr>
          <a:xfrm>
            <a:off x="7628876" y="92051"/>
            <a:ext cx="1459225" cy="7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6"/>
          <p:cNvSpPr txBox="1"/>
          <p:nvPr/>
        </p:nvSpPr>
        <p:spPr>
          <a:xfrm>
            <a:off x="3061525" y="140800"/>
            <a:ext cx="30888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Members board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2" name="Google Shape;392;p46"/>
          <p:cNvSpPr txBox="1"/>
          <p:nvPr/>
        </p:nvSpPr>
        <p:spPr>
          <a:xfrm>
            <a:off x="1460175" y="1028513"/>
            <a:ext cx="2330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F6B26B"/>
                </a:solidFill>
                <a:latin typeface="Bree Serif"/>
                <a:ea typeface="Bree Serif"/>
                <a:cs typeface="Bree Serif"/>
                <a:sym typeface="Bree Serif"/>
              </a:rPr>
              <a:t>Abdulrahman Shadid</a:t>
            </a:r>
            <a:endParaRPr b="1" sz="1200">
              <a:solidFill>
                <a:srgbClr val="F6B26B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3" name="Google Shape;393;p46"/>
          <p:cNvSpPr txBox="1"/>
          <p:nvPr/>
        </p:nvSpPr>
        <p:spPr>
          <a:xfrm>
            <a:off x="5044150" y="1028537"/>
            <a:ext cx="2213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rtl="0" algn="ctr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F6B26B"/>
                </a:solidFill>
                <a:latin typeface="Bree Serif"/>
                <a:ea typeface="Bree Serif"/>
                <a:cs typeface="Bree Serif"/>
                <a:sym typeface="Bree Serif"/>
              </a:rPr>
              <a:t>Ateen Almutairi</a:t>
            </a:r>
            <a:endParaRPr b="1" sz="1200">
              <a:solidFill>
                <a:srgbClr val="F6B26B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4" name="Google Shape;394;p46"/>
          <p:cNvSpPr txBox="1"/>
          <p:nvPr/>
        </p:nvSpPr>
        <p:spPr>
          <a:xfrm>
            <a:off x="5355763" y="1414350"/>
            <a:ext cx="24117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Girls team :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Ajeed Al Rashoud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‏Taif Alotaibi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‏Noura Al Turki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‏Amirah Al-Zahrani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‏Alhanouf Al-haluli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‏Sara Al-Abdulkarem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‏Renad Al Haqbani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‏Nouf Al Humaidhi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Jude Al Khalifah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Nouf Al Hussaini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Danah Al Halees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Rema Al Mutawa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Maha Al Nahdi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Razan Al zohaifi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Ghalia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Alnufaei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5" name="Google Shape;395;p46"/>
          <p:cNvSpPr txBox="1"/>
          <p:nvPr/>
        </p:nvSpPr>
        <p:spPr>
          <a:xfrm>
            <a:off x="3856075" y="693175"/>
            <a:ext cx="14997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Team leaders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396" name="Google Shape;396;p46"/>
          <p:cNvSpPr/>
          <p:nvPr/>
        </p:nvSpPr>
        <p:spPr>
          <a:xfrm rot="10797218">
            <a:off x="8027273" y="4706680"/>
            <a:ext cx="1112100" cy="299400"/>
          </a:xfrm>
          <a:prstGeom prst="homePlate">
            <a:avLst>
              <a:gd fmla="val 50000" name="adj"/>
            </a:avLst>
          </a:prstGeom>
          <a:solidFill>
            <a:srgbClr val="FDEC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6">
            <a:hlinkClick r:id="rId5"/>
          </p:cNvPr>
          <p:cNvSpPr txBox="1"/>
          <p:nvPr/>
        </p:nvSpPr>
        <p:spPr>
          <a:xfrm>
            <a:off x="8186275" y="4706225"/>
            <a:ext cx="9531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Editing file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98" name="Google Shape;398;p4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67015" y="4584550"/>
            <a:ext cx="203279" cy="187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6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90996" y="4618345"/>
            <a:ext cx="173700" cy="119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400" name="Google Shape;400;p46"/>
          <p:cNvSpPr txBox="1"/>
          <p:nvPr/>
        </p:nvSpPr>
        <p:spPr>
          <a:xfrm rot="-1379">
            <a:off x="2212464" y="4350512"/>
            <a:ext cx="7479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Contact us: </a:t>
            </a:r>
            <a:endParaRPr b="1" sz="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1" name="Google Shape;401;p46"/>
          <p:cNvSpPr txBox="1"/>
          <p:nvPr/>
        </p:nvSpPr>
        <p:spPr>
          <a:xfrm>
            <a:off x="1908650" y="1265025"/>
            <a:ext cx="2411700" cy="2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Boys team: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Mohammed Al-huqbani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Salman Alagla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Ziyad Al-jofan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Ali Aldawood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Khalid Nagshabandi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Sameh nuser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Basamh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Alwaleed Alsaleh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Mohaned Makkawi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Alghamdi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02" name="Google Shape;402;p46"/>
          <p:cNvPicPr preferRelativeResize="0"/>
          <p:nvPr/>
        </p:nvPicPr>
        <p:blipFill rotWithShape="1">
          <a:blip r:embed="rId10">
            <a:alphaModFix/>
          </a:blip>
          <a:srcRect b="47363" l="62781" r="9870" t="34106"/>
          <a:stretch/>
        </p:blipFill>
        <p:spPr>
          <a:xfrm>
            <a:off x="1654352" y="1085675"/>
            <a:ext cx="316571" cy="2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/>
          <p:nvPr/>
        </p:nvSpPr>
        <p:spPr>
          <a:xfrm rot="10800000">
            <a:off x="5700" y="-50"/>
            <a:ext cx="9132600" cy="154800"/>
          </a:xfrm>
          <a:prstGeom prst="rect">
            <a:avLst/>
          </a:prstGeom>
          <a:solidFill>
            <a:srgbClr val="FDEC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8"/>
          <p:cNvSpPr txBox="1"/>
          <p:nvPr/>
        </p:nvSpPr>
        <p:spPr>
          <a:xfrm>
            <a:off x="952550" y="2125350"/>
            <a:ext cx="4485600" cy="19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development of the duodenum.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development of the pancreas.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Describe the development of the small intestine.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Identify the congenital anomalies of the duodenum, pancreas, and the small intestine :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○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Congenital omphalocele.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○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Umbilical hernia.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○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Meckel’s diverticulum.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6259300" y="943700"/>
            <a:ext cx="1965000" cy="10551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Color guide :</a:t>
            </a:r>
            <a:endParaRPr b="1" i="0" sz="10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boys slides in </a:t>
            </a:r>
            <a:r>
              <a:rPr b="1" i="0" lang="ar" sz="1000" u="none" cap="none" strike="noStrike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Green</a:t>
            </a:r>
            <a:endParaRPr b="1" i="0" sz="1000" u="none" cap="none" strike="noStrike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girls slides in </a:t>
            </a:r>
            <a:r>
              <a:rPr b="1" i="0" lang="ar" sz="1000" u="none" cap="none" strike="noStrike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Purple</a:t>
            </a:r>
            <a:endParaRPr b="1" i="0" sz="1000" u="none" cap="none" strike="noStrike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important in </a:t>
            </a:r>
            <a:r>
              <a:rPr b="1" i="0" lang="ar" sz="10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Red</a:t>
            </a:r>
            <a:endParaRPr b="1" i="0" sz="10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Notes </a:t>
            </a: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 </a:t>
            </a:r>
            <a:r>
              <a:rPr b="1" i="0" lang="ar" sz="1000" u="none" cap="none" strike="noStrike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Grey</a:t>
            </a:r>
            <a:endParaRPr b="0" i="0" sz="1000" u="none" cap="none" strike="noStrike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1145000" y="1593700"/>
            <a:ext cx="50217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 the end of the lecture, students should be able to:</a:t>
            </a:r>
            <a:endParaRPr/>
          </a:p>
        </p:txBody>
      </p:sp>
      <p:sp>
        <p:nvSpPr>
          <p:cNvPr id="219" name="Google Shape;219;p38"/>
          <p:cNvSpPr txBox="1"/>
          <p:nvPr/>
        </p:nvSpPr>
        <p:spPr>
          <a:xfrm>
            <a:off x="1658458" y="673236"/>
            <a:ext cx="35526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Objectives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50" y="1647201"/>
            <a:ext cx="192450" cy="2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13907" l="10344" r="17265" t="48166"/>
          <a:stretch/>
        </p:blipFill>
        <p:spPr>
          <a:xfrm>
            <a:off x="5788713" y="2700925"/>
            <a:ext cx="2906174" cy="20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27" name="Google Shape;227;p39"/>
          <p:cNvSpPr/>
          <p:nvPr/>
        </p:nvSpPr>
        <p:spPr>
          <a:xfrm>
            <a:off x="6241913" y="831900"/>
            <a:ext cx="2800500" cy="484800"/>
          </a:xfrm>
          <a:prstGeom prst="roundRect">
            <a:avLst>
              <a:gd fmla="val 16667" name="adj"/>
            </a:avLst>
          </a:prstGeom>
          <a:solidFill>
            <a:srgbClr val="FDECDB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Stages in the development of duodenum, liver, biliary ducts and pancreas (A-D).</a:t>
            </a:r>
            <a:endParaRPr b="1"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8" name="Google Shape;228;p39"/>
          <p:cNvSpPr/>
          <p:nvPr/>
        </p:nvSpPr>
        <p:spPr>
          <a:xfrm>
            <a:off x="227000" y="1973324"/>
            <a:ext cx="5872800" cy="101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duodenal loop is formed and projected ventrally, forming a C- shaped loop (C).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duodenal loop is rotated with the stomach to the right and comes to lie on the posterior abdominal wall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retroperitoneally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with the developing pancreas.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The duodenum is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most fixed</a:t>
            </a:r>
            <a:r>
              <a:rPr lang="ar" sz="1000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 part of small intestine and has no mesentery, only partially covered by peritoneum </a:t>
            </a:r>
            <a:endParaRPr sz="1000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9" name="Google Shape;229;p39"/>
          <p:cNvSpPr/>
          <p:nvPr/>
        </p:nvSpPr>
        <p:spPr>
          <a:xfrm>
            <a:off x="227000" y="3113475"/>
            <a:ext cx="5872800" cy="1734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During 5th &amp; 6th weeks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lumen of the duodenum is temporarily obliterated</a:t>
            </a:r>
            <a:r>
              <a:rPr lang="ar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(disappear)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because of proliferation of its epithelial cells.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Normally degeneration of epithelial cells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occurs, so the duodenum normally becomes recanalized </a:t>
            </a:r>
            <a:r>
              <a:rPr lang="ar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(opening the canal )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by the end of the embryonic period.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Congenital anomalies happen in this stage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Duodenal stenosis: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results from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incomplete recanalization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of duodenum.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Duodenal atresia: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results from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failure of recanalization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leading to complete occlusion of the duodenal lumen, (autosomal recessive inheritance ).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0" name="Google Shape;230;p39"/>
          <p:cNvSpPr txBox="1"/>
          <p:nvPr>
            <p:ph type="ctrTitle"/>
          </p:nvPr>
        </p:nvSpPr>
        <p:spPr>
          <a:xfrm>
            <a:off x="226994" y="134785"/>
            <a:ext cx="7446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/>
              <a:t>Development Of The Duodenum</a:t>
            </a:r>
            <a:endParaRPr b="1"/>
          </a:p>
        </p:txBody>
      </p:sp>
      <p:sp>
        <p:nvSpPr>
          <p:cNvPr id="231" name="Google Shape;231;p39"/>
          <p:cNvSpPr/>
          <p:nvPr/>
        </p:nvSpPr>
        <p:spPr>
          <a:xfrm>
            <a:off x="227000" y="666381"/>
            <a:ext cx="5872800" cy="1181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Early in the 4 th week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duodenum develops from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endoderm of primordial gut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of :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Bree Serif"/>
              <a:buChar char="○"/>
            </a:pP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Caudal part of foregut.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Bree Serif"/>
              <a:buChar char="○"/>
            </a:pP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Cranial part of midgut 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Bree Serif"/>
              <a:buChar char="○"/>
            </a:pP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Splanchnic mesoderm.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junction of the 2 parts of the gut lies just below or distal to the origin of bile duct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32" name="Google Shape;232;p39"/>
          <p:cNvGrpSpPr/>
          <p:nvPr/>
        </p:nvGrpSpPr>
        <p:grpSpPr>
          <a:xfrm>
            <a:off x="8046248" y="3518631"/>
            <a:ext cx="898200" cy="1339398"/>
            <a:chOff x="8185200" y="3508964"/>
            <a:chExt cx="898200" cy="1339398"/>
          </a:xfrm>
        </p:grpSpPr>
        <p:pic>
          <p:nvPicPr>
            <p:cNvPr id="233" name="Google Shape;233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43350" y="3768963"/>
              <a:ext cx="781888" cy="10794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234" name="Google Shape;234;p39"/>
            <p:cNvSpPr txBox="1"/>
            <p:nvPr/>
          </p:nvSpPr>
          <p:spPr>
            <a:xfrm>
              <a:off x="8185200" y="3508964"/>
              <a:ext cx="898200" cy="32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</a:t>
              </a:r>
              <a:r>
                <a:rPr b="1"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nomalies </a:t>
              </a:r>
              <a:endParaRPr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pic>
        <p:nvPicPr>
          <p:cNvPr id="235" name="Google Shape;235;p39"/>
          <p:cNvPicPr preferRelativeResize="0"/>
          <p:nvPr/>
        </p:nvPicPr>
        <p:blipFill rotWithShape="1">
          <a:blip r:embed="rId4">
            <a:alphaModFix/>
          </a:blip>
          <a:srcRect b="0" l="34340" r="0" t="0"/>
          <a:stretch/>
        </p:blipFill>
        <p:spPr>
          <a:xfrm>
            <a:off x="6229888" y="3959609"/>
            <a:ext cx="1816350" cy="712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6" name="Google Shape;236;p39"/>
          <p:cNvSpPr txBox="1"/>
          <p:nvPr/>
        </p:nvSpPr>
        <p:spPr>
          <a:xfrm>
            <a:off x="6844787" y="3698975"/>
            <a:ext cx="6921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Normal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37" name="Google Shape;237;p39"/>
          <p:cNvGrpSpPr/>
          <p:nvPr/>
        </p:nvGrpSpPr>
        <p:grpSpPr>
          <a:xfrm>
            <a:off x="6305746" y="1350604"/>
            <a:ext cx="2672825" cy="2244225"/>
            <a:chOff x="6391100" y="1143575"/>
            <a:chExt cx="2672825" cy="2244225"/>
          </a:xfrm>
        </p:grpSpPr>
        <p:pic>
          <p:nvPicPr>
            <p:cNvPr id="238" name="Google Shape;238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91100" y="1143575"/>
              <a:ext cx="2548050" cy="22318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239" name="Google Shape;239;p39"/>
            <p:cNvSpPr txBox="1"/>
            <p:nvPr/>
          </p:nvSpPr>
          <p:spPr>
            <a:xfrm>
              <a:off x="6793746" y="1982030"/>
              <a:ext cx="7818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8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4th week</a:t>
              </a:r>
              <a:endParaRPr sz="8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40" name="Google Shape;240;p39"/>
            <p:cNvSpPr txBox="1"/>
            <p:nvPr/>
          </p:nvSpPr>
          <p:spPr>
            <a:xfrm>
              <a:off x="8165725" y="2012775"/>
              <a:ext cx="8982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8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5</a:t>
              </a:r>
              <a:r>
                <a:rPr b="1" lang="ar" sz="8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th week</a:t>
              </a:r>
              <a:endParaRPr sz="8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41" name="Google Shape;241;p39"/>
            <p:cNvSpPr txBox="1"/>
            <p:nvPr/>
          </p:nvSpPr>
          <p:spPr>
            <a:xfrm>
              <a:off x="6839210" y="3149900"/>
              <a:ext cx="898200" cy="23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8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5th week</a:t>
              </a:r>
              <a:endParaRPr sz="8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42" name="Google Shape;242;p39"/>
            <p:cNvSpPr txBox="1"/>
            <p:nvPr/>
          </p:nvSpPr>
          <p:spPr>
            <a:xfrm>
              <a:off x="8213100" y="3084175"/>
              <a:ext cx="8424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8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6</a:t>
              </a:r>
              <a:r>
                <a:rPr b="1" lang="ar" sz="8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th week</a:t>
              </a:r>
              <a:endParaRPr sz="8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Google Shape;247;p40"/>
          <p:cNvCxnSpPr/>
          <p:nvPr/>
        </p:nvCxnSpPr>
        <p:spPr>
          <a:xfrm>
            <a:off x="10975" y="3160900"/>
            <a:ext cx="9038100" cy="7200"/>
          </a:xfrm>
          <a:prstGeom prst="straightConnector1">
            <a:avLst/>
          </a:prstGeom>
          <a:noFill/>
          <a:ln cap="flat" cmpd="sng" w="38100">
            <a:solidFill>
              <a:srgbClr val="EEEEEE"/>
            </a:solidFill>
            <a:prstDash val="solid"/>
            <a:round/>
            <a:headEnd len="med" w="med" type="diamond"/>
            <a:tailEnd len="med" w="med" type="triangle"/>
          </a:ln>
        </p:spPr>
      </p:cxnSp>
      <p:sp>
        <p:nvSpPr>
          <p:cNvPr id="248" name="Google Shape;248;p40"/>
          <p:cNvSpPr txBox="1"/>
          <p:nvPr>
            <p:ph idx="12" type="sldNum"/>
          </p:nvPr>
        </p:nvSpPr>
        <p:spPr>
          <a:xfrm>
            <a:off x="8866966" y="4694338"/>
            <a:ext cx="303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49" name="Google Shape;249;p40"/>
          <p:cNvSpPr/>
          <p:nvPr/>
        </p:nvSpPr>
        <p:spPr>
          <a:xfrm>
            <a:off x="1582080" y="3054647"/>
            <a:ext cx="177600" cy="166200"/>
          </a:xfrm>
          <a:prstGeom prst="ellipse">
            <a:avLst/>
          </a:prstGeom>
          <a:solidFill>
            <a:srgbClr val="CEAE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00" u="none" cap="none" strike="noStrik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0" name="Google Shape;250;p40"/>
          <p:cNvSpPr/>
          <p:nvPr/>
        </p:nvSpPr>
        <p:spPr>
          <a:xfrm>
            <a:off x="3872681" y="3061224"/>
            <a:ext cx="177600" cy="166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00" u="none" cap="none" strike="noStrik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1" name="Google Shape;251;p40"/>
          <p:cNvSpPr/>
          <p:nvPr/>
        </p:nvSpPr>
        <p:spPr>
          <a:xfrm>
            <a:off x="5967539" y="3064077"/>
            <a:ext cx="177600" cy="166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00" u="none" cap="none" strike="noStrik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52" name="Google Shape;252;p40"/>
          <p:cNvGrpSpPr/>
          <p:nvPr/>
        </p:nvGrpSpPr>
        <p:grpSpPr>
          <a:xfrm rot="10800000">
            <a:off x="1213930" y="2245090"/>
            <a:ext cx="913760" cy="775245"/>
            <a:chOff x="5019564" y="4294004"/>
            <a:chExt cx="914400" cy="1007204"/>
          </a:xfrm>
        </p:grpSpPr>
        <p:sp>
          <p:nvSpPr>
            <p:cNvPr id="253" name="Google Shape;253;p40"/>
            <p:cNvSpPr/>
            <p:nvPr/>
          </p:nvSpPr>
          <p:spPr>
            <a:xfrm>
              <a:off x="5413381" y="4294004"/>
              <a:ext cx="107700" cy="92700"/>
            </a:xfrm>
            <a:prstGeom prst="triangle">
              <a:avLst>
                <a:gd fmla="val 50000" name="adj"/>
              </a:avLst>
            </a:prstGeom>
            <a:noFill/>
            <a:ln cap="flat" cmpd="sng" w="12700">
              <a:solidFill>
                <a:srgbClr val="CEAE7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019564" y="4386808"/>
              <a:ext cx="914400" cy="914400"/>
            </a:xfrm>
            <a:prstGeom prst="arc">
              <a:avLst>
                <a:gd fmla="val 12899518" name="adj1"/>
                <a:gd fmla="val 19509433" name="adj2"/>
              </a:avLst>
            </a:prstGeom>
            <a:noFill/>
            <a:ln cap="flat" cmpd="sng" w="25400">
              <a:solidFill>
                <a:srgbClr val="CEAE7E"/>
              </a:solidFill>
              <a:prstDash val="solid"/>
              <a:miter lim="800000"/>
              <a:headEnd len="med" w="med" type="oval"/>
              <a:tailEnd len="med" w="med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40"/>
          <p:cNvGrpSpPr/>
          <p:nvPr/>
        </p:nvGrpSpPr>
        <p:grpSpPr>
          <a:xfrm>
            <a:off x="3504362" y="3280858"/>
            <a:ext cx="913760" cy="775245"/>
            <a:chOff x="5019564" y="4294004"/>
            <a:chExt cx="914400" cy="1007204"/>
          </a:xfrm>
        </p:grpSpPr>
        <p:sp>
          <p:nvSpPr>
            <p:cNvPr id="256" name="Google Shape;256;p40"/>
            <p:cNvSpPr/>
            <p:nvPr/>
          </p:nvSpPr>
          <p:spPr>
            <a:xfrm>
              <a:off x="5413381" y="4294004"/>
              <a:ext cx="107700" cy="92700"/>
            </a:xfrm>
            <a:prstGeom prst="triangle">
              <a:avLst>
                <a:gd fmla="val 50000" name="adj"/>
              </a:avLst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019564" y="4386808"/>
              <a:ext cx="914400" cy="914400"/>
            </a:xfrm>
            <a:prstGeom prst="arc">
              <a:avLst>
                <a:gd fmla="val 12899518" name="adj1"/>
                <a:gd fmla="val 19509433" name="adj2"/>
              </a:avLst>
            </a:prstGeom>
            <a:noFill/>
            <a:ln cap="flat" cmpd="sng" w="25400">
              <a:solidFill>
                <a:schemeClr val="accent4"/>
              </a:solidFill>
              <a:prstDash val="solid"/>
              <a:miter lim="800000"/>
              <a:headEnd len="med" w="med" type="oval"/>
              <a:tailEnd len="med" w="med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40"/>
          <p:cNvGrpSpPr/>
          <p:nvPr/>
        </p:nvGrpSpPr>
        <p:grpSpPr>
          <a:xfrm rot="10800000">
            <a:off x="5599464" y="2245083"/>
            <a:ext cx="913760" cy="775245"/>
            <a:chOff x="5019564" y="4294004"/>
            <a:chExt cx="914400" cy="1007204"/>
          </a:xfrm>
        </p:grpSpPr>
        <p:sp>
          <p:nvSpPr>
            <p:cNvPr id="259" name="Google Shape;259;p40"/>
            <p:cNvSpPr/>
            <p:nvPr/>
          </p:nvSpPr>
          <p:spPr>
            <a:xfrm>
              <a:off x="5413381" y="4294004"/>
              <a:ext cx="107700" cy="92700"/>
            </a:xfrm>
            <a:prstGeom prst="triangle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700" u="none" cap="none" strike="noStrik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019564" y="4386808"/>
              <a:ext cx="914400" cy="914400"/>
            </a:xfrm>
            <a:prstGeom prst="arc">
              <a:avLst>
                <a:gd fmla="val 12899518" name="adj1"/>
                <a:gd fmla="val 19509433" name="adj2"/>
              </a:avLst>
            </a:prstGeom>
            <a:noFill/>
            <a:ln cap="flat" cmpd="sng" w="25400">
              <a:solidFill>
                <a:schemeClr val="accent6"/>
              </a:solidFill>
              <a:prstDash val="solid"/>
              <a:miter lim="800000"/>
              <a:headEnd len="med" w="med" type="oval"/>
              <a:tailEnd len="med" w="med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700" u="none" cap="none" strike="noStrik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61" name="Google Shape;261;p40"/>
          <p:cNvSpPr txBox="1"/>
          <p:nvPr/>
        </p:nvSpPr>
        <p:spPr>
          <a:xfrm>
            <a:off x="1143675" y="3274400"/>
            <a:ext cx="1206300" cy="303600"/>
          </a:xfrm>
          <a:prstGeom prst="rect">
            <a:avLst/>
          </a:prstGeom>
          <a:solidFill>
            <a:srgbClr val="CEAE7E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The Pancreas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2" name="Google Shape;262;p40"/>
          <p:cNvSpPr txBox="1"/>
          <p:nvPr/>
        </p:nvSpPr>
        <p:spPr>
          <a:xfrm>
            <a:off x="5481425" y="3260613"/>
            <a:ext cx="1206300" cy="32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 Pancreatic ducts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3" name="Google Shape;263;p40"/>
          <p:cNvSpPr txBox="1"/>
          <p:nvPr>
            <p:ph type="ctrTitle"/>
          </p:nvPr>
        </p:nvSpPr>
        <p:spPr>
          <a:xfrm>
            <a:off x="135675" y="30925"/>
            <a:ext cx="7446000" cy="60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/>
              <a:t>Development Of The Pancreas</a:t>
            </a:r>
            <a:endParaRPr b="1"/>
          </a:p>
        </p:txBody>
      </p:sp>
      <p:pic>
        <p:nvPicPr>
          <p:cNvPr id="264" name="Google Shape;2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24" y="3790600"/>
            <a:ext cx="2558027" cy="8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0"/>
          <p:cNvPicPr preferRelativeResize="0"/>
          <p:nvPr/>
        </p:nvPicPr>
        <p:blipFill rotWithShape="1">
          <a:blip r:embed="rId4">
            <a:alphaModFix/>
          </a:blip>
          <a:srcRect b="0" l="0" r="39525" t="0"/>
          <a:stretch/>
        </p:blipFill>
        <p:spPr>
          <a:xfrm>
            <a:off x="5196363" y="3612562"/>
            <a:ext cx="1719973" cy="6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0"/>
          <p:cNvSpPr/>
          <p:nvPr/>
        </p:nvSpPr>
        <p:spPr>
          <a:xfrm>
            <a:off x="135675" y="768850"/>
            <a:ext cx="3222300" cy="197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develops from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2 buds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arising from the endoderm of the 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caudal part of foregut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: </a:t>
            </a:r>
            <a:r>
              <a:rPr lang="ar" sz="900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(start in the 4th week)</a:t>
            </a:r>
            <a:endParaRPr sz="900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2400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b="1" lang="ar" sz="900">
                <a:solidFill>
                  <a:srgbClr val="0B5394"/>
                </a:solidFill>
                <a:latin typeface="Bree Serif"/>
                <a:ea typeface="Bree Serif"/>
                <a:cs typeface="Bree Serif"/>
                <a:sym typeface="Bree Serif"/>
              </a:rPr>
              <a:t>A ventral pancreatic bud (VPB):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which develops from the proximal end of hepatic diverticulum (forms the liver &amp; gallbladder).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2400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b="1" lang="ar" sz="900">
                <a:solidFill>
                  <a:srgbClr val="38761D"/>
                </a:solidFill>
                <a:latin typeface="Bree Serif"/>
                <a:ea typeface="Bree Serif"/>
                <a:cs typeface="Bree Serif"/>
                <a:sym typeface="Bree Serif"/>
              </a:rPr>
              <a:t>A dorsal pancreatic bud (DPB):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which develops from dorsal wall of duodenum slightly cranial to the </a:t>
            </a:r>
            <a:r>
              <a:rPr lang="ar" sz="900">
                <a:solidFill>
                  <a:srgbClr val="0B5394"/>
                </a:solidFill>
                <a:latin typeface="Bree Serif"/>
                <a:ea typeface="Bree Serif"/>
                <a:cs typeface="Bree Serif"/>
                <a:sym typeface="Bree Serif"/>
              </a:rPr>
              <a:t>ventral bud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.(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Most of pancreas is derived from it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❖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When the duodenum rotates to the right and becomes C-shaped, the </a:t>
            </a:r>
            <a:r>
              <a:rPr lang="ar" sz="900">
                <a:solidFill>
                  <a:srgbClr val="0B5394"/>
                </a:solidFill>
                <a:latin typeface="Bree Serif"/>
                <a:ea typeface="Bree Serif"/>
                <a:cs typeface="Bree Serif"/>
                <a:sym typeface="Bree Serif"/>
              </a:rPr>
              <a:t>VPB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moves dorsally to lie below and behind the </a:t>
            </a:r>
            <a:r>
              <a:rPr lang="ar" sz="900">
                <a:solidFill>
                  <a:srgbClr val="38761D"/>
                </a:solidFill>
                <a:latin typeface="Bree Serif"/>
                <a:ea typeface="Bree Serif"/>
                <a:cs typeface="Bree Serif"/>
                <a:sym typeface="Bree Serif"/>
              </a:rPr>
              <a:t>DPB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179999" rtl="0" algn="l">
              <a:spcBef>
                <a:spcPts val="0"/>
              </a:spcBef>
              <a:spcAft>
                <a:spcPts val="0"/>
              </a:spcAft>
              <a:buSzPts val="900"/>
              <a:buFont typeface="Bree Serif"/>
              <a:buChar char="❖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Later the 2 buds fused together and lying in the 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dorsal mesentery.</a:t>
            </a:r>
            <a:endParaRPr b="1"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7" name="Google Shape;267;p40"/>
          <p:cNvSpPr/>
          <p:nvPr/>
        </p:nvSpPr>
        <p:spPr>
          <a:xfrm>
            <a:off x="3101263" y="3584050"/>
            <a:ext cx="1719900" cy="126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</a:t>
            </a:r>
            <a:r>
              <a:rPr b="1" lang="ar" sz="900">
                <a:solidFill>
                  <a:srgbClr val="0B5394"/>
                </a:solidFill>
                <a:latin typeface="Bree Serif"/>
                <a:ea typeface="Bree Serif"/>
                <a:cs typeface="Bree Serif"/>
                <a:sym typeface="Bree Serif"/>
              </a:rPr>
              <a:t>VPB</a:t>
            </a:r>
            <a:r>
              <a:rPr lang="ar" sz="900">
                <a:solidFill>
                  <a:srgbClr val="0B5394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forms :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Uncinate process.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Inferior part of head of pancreas 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</a:t>
            </a:r>
            <a:r>
              <a:rPr b="1" lang="ar" sz="900">
                <a:solidFill>
                  <a:srgbClr val="38761D"/>
                </a:solidFill>
                <a:latin typeface="Bree Serif"/>
                <a:ea typeface="Bree Serif"/>
                <a:cs typeface="Bree Serif"/>
                <a:sym typeface="Bree Serif"/>
              </a:rPr>
              <a:t>DPB</a:t>
            </a:r>
            <a:r>
              <a:rPr lang="ar" sz="900">
                <a:solidFill>
                  <a:srgbClr val="38761D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forms :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Upper part of of head.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Neck.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Body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4714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Tail </a:t>
            </a:r>
            <a:endParaRPr b="1"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8" name="Google Shape;268;p40"/>
          <p:cNvSpPr/>
          <p:nvPr/>
        </p:nvSpPr>
        <p:spPr>
          <a:xfrm>
            <a:off x="4663188" y="751825"/>
            <a:ext cx="2842800" cy="204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</a:t>
            </a: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main pancreatic duct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is formed from :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24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duct of the </a:t>
            </a:r>
            <a:r>
              <a:rPr lang="ar" sz="900">
                <a:solidFill>
                  <a:srgbClr val="0B5394"/>
                </a:solidFill>
                <a:latin typeface="Bree Serif"/>
                <a:ea typeface="Bree Serif"/>
                <a:cs typeface="Bree Serif"/>
                <a:sym typeface="Bree Serif"/>
              </a:rPr>
              <a:t>ventral bud.</a:t>
            </a:r>
            <a:endParaRPr sz="900">
              <a:solidFill>
                <a:srgbClr val="0B5394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24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distal part of duct of </a:t>
            </a:r>
            <a:r>
              <a:rPr lang="ar" sz="900">
                <a:solidFill>
                  <a:srgbClr val="38761D"/>
                </a:solidFill>
                <a:latin typeface="Bree Serif"/>
                <a:ea typeface="Bree Serif"/>
                <a:cs typeface="Bree Serif"/>
                <a:sym typeface="Bree Serif"/>
              </a:rPr>
              <a:t>dorsal bud.</a:t>
            </a:r>
            <a:endParaRPr sz="900">
              <a:solidFill>
                <a:srgbClr val="38761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26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</a:t>
            </a: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accessory pancreatic duct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is derived from :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24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Proximal part of duct of </a:t>
            </a:r>
            <a:r>
              <a:rPr lang="ar" sz="900">
                <a:solidFill>
                  <a:srgbClr val="38761D"/>
                </a:solidFill>
                <a:latin typeface="Bree Serif"/>
                <a:ea typeface="Bree Serif"/>
                <a:cs typeface="Bree Serif"/>
                <a:sym typeface="Bree Serif"/>
              </a:rPr>
              <a:t>dorsal bud.</a:t>
            </a:r>
            <a:endParaRPr sz="900">
              <a:solidFill>
                <a:srgbClr val="38761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24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❖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parenchyma of pancreas is derived from the endoderm of pancreatic buds.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24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❖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Pancreatic islets develops from parenchymatous pancreatic tissue.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2400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❖"/>
            </a:pP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Insulin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secretion begins 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 5th month of pregnancy.</a:t>
            </a:r>
            <a:endParaRPr b="1" sz="9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69" name="Google Shape;269;p40"/>
          <p:cNvPicPr preferRelativeResize="0"/>
          <p:nvPr/>
        </p:nvPicPr>
        <p:blipFill rotWithShape="1">
          <a:blip r:embed="rId4">
            <a:alphaModFix/>
          </a:blip>
          <a:srcRect b="0" l="58935" r="0" t="0"/>
          <a:stretch/>
        </p:blipFill>
        <p:spPr>
          <a:xfrm>
            <a:off x="5500600" y="4271025"/>
            <a:ext cx="1167975" cy="6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0"/>
          <p:cNvSpPr/>
          <p:nvPr/>
        </p:nvSpPr>
        <p:spPr>
          <a:xfrm>
            <a:off x="7057400" y="3532075"/>
            <a:ext cx="2023200" cy="131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Accessory pancreatic tissue: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located in the wall of the stomach or duodenum.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2400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ree Serif"/>
              <a:buChar char="●"/>
            </a:pP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Anular pancreas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; a thin flat band of </a:t>
            </a:r>
            <a:r>
              <a:rPr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pancreatic tissue surrounding the second part of the duodenum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, causing duodenal obstruction.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1" name="Google Shape;271;p40"/>
          <p:cNvSpPr/>
          <p:nvPr/>
        </p:nvSpPr>
        <p:spPr>
          <a:xfrm>
            <a:off x="8063681" y="3061224"/>
            <a:ext cx="177600" cy="166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00" u="none" cap="none" strike="noStrik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72" name="Google Shape;272;p40"/>
          <p:cNvGrpSpPr/>
          <p:nvPr/>
        </p:nvGrpSpPr>
        <p:grpSpPr>
          <a:xfrm>
            <a:off x="7695362" y="3280858"/>
            <a:ext cx="913760" cy="775245"/>
            <a:chOff x="5019564" y="4294004"/>
            <a:chExt cx="914400" cy="1007204"/>
          </a:xfrm>
        </p:grpSpPr>
        <p:sp>
          <p:nvSpPr>
            <p:cNvPr id="273" name="Google Shape;273;p40"/>
            <p:cNvSpPr/>
            <p:nvPr/>
          </p:nvSpPr>
          <p:spPr>
            <a:xfrm>
              <a:off x="5413381" y="4294004"/>
              <a:ext cx="107700" cy="92700"/>
            </a:xfrm>
            <a:prstGeom prst="triangle">
              <a:avLst>
                <a:gd fmla="val 50000" name="adj"/>
              </a:avLst>
            </a:pr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019564" y="4386808"/>
              <a:ext cx="914400" cy="914400"/>
            </a:xfrm>
            <a:prstGeom prst="arc">
              <a:avLst>
                <a:gd fmla="val 12899518" name="adj1"/>
                <a:gd fmla="val 19509433" name="adj2"/>
              </a:avLst>
            </a:prstGeom>
            <a:noFill/>
            <a:ln cap="flat" cmpd="sng" w="25400">
              <a:solidFill>
                <a:schemeClr val="accent2"/>
              </a:solidFill>
              <a:prstDash val="solid"/>
              <a:miter lim="800000"/>
              <a:headEnd len="med" w="med" type="oval"/>
              <a:tailEnd len="med" w="med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40"/>
          <p:cNvSpPr txBox="1"/>
          <p:nvPr/>
        </p:nvSpPr>
        <p:spPr>
          <a:xfrm>
            <a:off x="7549075" y="2715150"/>
            <a:ext cx="1167900" cy="30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 sz="9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   Congenital         anomalies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76" name="Google Shape;27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1673" y="1682771"/>
            <a:ext cx="1322875" cy="890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7438" y="1817250"/>
            <a:ext cx="1206299" cy="81534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0"/>
          <p:cNvSpPr txBox="1"/>
          <p:nvPr/>
        </p:nvSpPr>
        <p:spPr>
          <a:xfrm>
            <a:off x="3358075" y="2744950"/>
            <a:ext cx="1206300" cy="30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 Pancreatic buds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9" name="Google Shape;279;p40"/>
          <p:cNvSpPr/>
          <p:nvPr/>
        </p:nvSpPr>
        <p:spPr>
          <a:xfrm>
            <a:off x="2680025" y="3866875"/>
            <a:ext cx="282000" cy="1911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0"/>
          <p:cNvSpPr/>
          <p:nvPr/>
        </p:nvSpPr>
        <p:spPr>
          <a:xfrm>
            <a:off x="1440350" y="4107450"/>
            <a:ext cx="366300" cy="1911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0"/>
          <p:cNvSpPr/>
          <p:nvPr/>
        </p:nvSpPr>
        <p:spPr>
          <a:xfrm>
            <a:off x="446325" y="4366625"/>
            <a:ext cx="468600" cy="1662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2" name="Google Shape;282;p40"/>
          <p:cNvCxnSpPr/>
          <p:nvPr/>
        </p:nvCxnSpPr>
        <p:spPr>
          <a:xfrm flipH="1" rot="10800000">
            <a:off x="2052225" y="4421500"/>
            <a:ext cx="172800" cy="1548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/>
          <p:nvPr>
            <p:ph type="ctrTitle"/>
          </p:nvPr>
        </p:nvSpPr>
        <p:spPr>
          <a:xfrm>
            <a:off x="173254" y="74791"/>
            <a:ext cx="72273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/>
              <a:t>Development Of Small Intestine</a:t>
            </a:r>
            <a:endParaRPr b="1"/>
          </a:p>
        </p:txBody>
      </p:sp>
      <p:sp>
        <p:nvSpPr>
          <p:cNvPr id="288" name="Google Shape;288;p41"/>
          <p:cNvSpPr txBox="1"/>
          <p:nvPr>
            <p:ph idx="1" type="subTitle"/>
          </p:nvPr>
        </p:nvSpPr>
        <p:spPr>
          <a:xfrm>
            <a:off x="2200525" y="2368700"/>
            <a:ext cx="4851000" cy="683100"/>
          </a:xfrm>
          <a:prstGeom prst="rect">
            <a:avLst/>
          </a:prstGeom>
          <a:solidFill>
            <a:srgbClr val="FFFFFF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So, the small intestine is developed from :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/>
              <a:t>Caudal part of foregut. 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ar"/>
              <a:t>All midgut.(supplied by superior mesenteric artery (artery of midgut).</a:t>
            </a:r>
            <a:endParaRPr/>
          </a:p>
        </p:txBody>
      </p:sp>
      <p:sp>
        <p:nvSpPr>
          <p:cNvPr id="289" name="Google Shape;289;p41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90" name="Google Shape;290;p41"/>
          <p:cNvSpPr/>
          <p:nvPr/>
        </p:nvSpPr>
        <p:spPr>
          <a:xfrm>
            <a:off x="3743325" y="1394030"/>
            <a:ext cx="2524200" cy="88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8C38E"/>
          </a:solidFill>
          <a:ln cap="flat" cmpd="sng" w="9525">
            <a:solidFill>
              <a:srgbClr val="F8C3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Derivatives of the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caudal </a:t>
            </a: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part of midgut loop </a:t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1" name="Google Shape;291;p41"/>
          <p:cNvSpPr/>
          <p:nvPr/>
        </p:nvSpPr>
        <p:spPr>
          <a:xfrm>
            <a:off x="2790825" y="977900"/>
            <a:ext cx="2524200" cy="848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D09551"/>
          </a:solidFill>
          <a:ln cap="flat" cmpd="sng" w="9525">
            <a:solidFill>
              <a:srgbClr val="D095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Derivatives of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cranial </a:t>
            </a:r>
            <a:r>
              <a:rPr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part of the midgut loop</a:t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92" name="Google Shape;292;p41"/>
          <p:cNvCxnSpPr/>
          <p:nvPr/>
        </p:nvCxnSpPr>
        <p:spPr>
          <a:xfrm>
            <a:off x="6686550" y="987425"/>
            <a:ext cx="21609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41"/>
          <p:cNvCxnSpPr/>
          <p:nvPr/>
        </p:nvCxnSpPr>
        <p:spPr>
          <a:xfrm>
            <a:off x="6686550" y="2206625"/>
            <a:ext cx="21609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41"/>
          <p:cNvCxnSpPr/>
          <p:nvPr/>
        </p:nvCxnSpPr>
        <p:spPr>
          <a:xfrm>
            <a:off x="173250" y="2206625"/>
            <a:ext cx="24201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5" name="Google Shape;295;p41"/>
          <p:cNvSpPr txBox="1"/>
          <p:nvPr/>
        </p:nvSpPr>
        <p:spPr>
          <a:xfrm>
            <a:off x="128625" y="1053775"/>
            <a:ext cx="2662200" cy="1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Distal part of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duodenum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(proximal part of duodenum is developed from caudal part of foregut)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Jejunum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AutoNum type="arabicPeriod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Upper part of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ileum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6" name="Google Shape;296;p41"/>
          <p:cNvSpPr txBox="1"/>
          <p:nvPr/>
        </p:nvSpPr>
        <p:spPr>
          <a:xfrm>
            <a:off x="6619500" y="1141425"/>
            <a:ext cx="22608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AutoNum type="arabicPeriod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Lower portion of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ileum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AutoNum type="arabicPeriod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Cecum &amp; appendix.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AutoNum type="arabicPeriod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Ascending colon + proximal 2/3 of transverse colon.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97" name="Google Shape;297;p41"/>
          <p:cNvCxnSpPr/>
          <p:nvPr/>
        </p:nvCxnSpPr>
        <p:spPr>
          <a:xfrm>
            <a:off x="173250" y="987425"/>
            <a:ext cx="24201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41"/>
          <p:cNvCxnSpPr>
            <a:stCxn id="288" idx="1"/>
            <a:endCxn id="295" idx="2"/>
          </p:cNvCxnSpPr>
          <p:nvPr/>
        </p:nvCxnSpPr>
        <p:spPr>
          <a:xfrm rot="10800000">
            <a:off x="1459825" y="2199650"/>
            <a:ext cx="740700" cy="5106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41"/>
          <p:cNvCxnSpPr>
            <a:stCxn id="288" idx="3"/>
            <a:endCxn id="296" idx="2"/>
          </p:cNvCxnSpPr>
          <p:nvPr/>
        </p:nvCxnSpPr>
        <p:spPr>
          <a:xfrm flipH="1" rot="10800000">
            <a:off x="7051525" y="2206850"/>
            <a:ext cx="698400" cy="5034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0" name="Google Shape;300;p41"/>
          <p:cNvSpPr/>
          <p:nvPr/>
        </p:nvSpPr>
        <p:spPr>
          <a:xfrm>
            <a:off x="53300" y="4158975"/>
            <a:ext cx="2196600" cy="23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1"/>
          <p:cNvSpPr/>
          <p:nvPr/>
        </p:nvSpPr>
        <p:spPr>
          <a:xfrm>
            <a:off x="2249431" y="4158713"/>
            <a:ext cx="1282800" cy="23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3517580" y="4158974"/>
            <a:ext cx="1271100" cy="23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1"/>
          <p:cNvSpPr/>
          <p:nvPr/>
        </p:nvSpPr>
        <p:spPr>
          <a:xfrm>
            <a:off x="4786491" y="4158974"/>
            <a:ext cx="1282800" cy="23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1"/>
          <p:cNvSpPr/>
          <p:nvPr/>
        </p:nvSpPr>
        <p:spPr>
          <a:xfrm>
            <a:off x="6066625" y="4158975"/>
            <a:ext cx="2813700" cy="23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41"/>
          <p:cNvGrpSpPr/>
          <p:nvPr/>
        </p:nvGrpSpPr>
        <p:grpSpPr>
          <a:xfrm>
            <a:off x="745301" y="3832607"/>
            <a:ext cx="665280" cy="658022"/>
            <a:chOff x="2186592" y="3408140"/>
            <a:chExt cx="1008000" cy="1008000"/>
          </a:xfrm>
        </p:grpSpPr>
        <p:sp>
          <p:nvSpPr>
            <p:cNvPr id="306" name="Google Shape;306;p41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FDEC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07" name="Google Shape;307;p41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EEB2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08" name="Google Shape;308;p41"/>
            <p:cNvSpPr/>
            <p:nvPr/>
          </p:nvSpPr>
          <p:spPr>
            <a:xfrm>
              <a:off x="2270285" y="3738304"/>
              <a:ext cx="840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01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309" name="Google Shape;309;p41"/>
          <p:cNvGrpSpPr/>
          <p:nvPr/>
        </p:nvGrpSpPr>
        <p:grpSpPr>
          <a:xfrm>
            <a:off x="2474374" y="3832607"/>
            <a:ext cx="665280" cy="658022"/>
            <a:chOff x="4206972" y="3408140"/>
            <a:chExt cx="1008000" cy="1008000"/>
          </a:xfrm>
        </p:grpSpPr>
        <p:sp>
          <p:nvSpPr>
            <p:cNvPr id="310" name="Google Shape;310;p41"/>
            <p:cNvSpPr/>
            <p:nvPr/>
          </p:nvSpPr>
          <p:spPr>
            <a:xfrm>
              <a:off x="4206972" y="3408140"/>
              <a:ext cx="1008000" cy="1008000"/>
            </a:xfrm>
            <a:prstGeom prst="ellipse">
              <a:avLst/>
            </a:prstGeom>
            <a:solidFill>
              <a:srgbClr val="FDEC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4405028" y="3606196"/>
              <a:ext cx="612000" cy="612000"/>
            </a:xfrm>
            <a:prstGeom prst="ellipse">
              <a:avLst/>
            </a:prstGeom>
            <a:solidFill>
              <a:srgbClr val="EEB2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12" name="Google Shape;312;p41"/>
            <p:cNvSpPr txBox="1"/>
            <p:nvPr/>
          </p:nvSpPr>
          <p:spPr>
            <a:xfrm>
              <a:off x="4284520" y="3664641"/>
              <a:ext cx="8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02</a:t>
              </a:r>
              <a:endParaRPr b="1"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313" name="Google Shape;313;p41"/>
          <p:cNvGrpSpPr/>
          <p:nvPr/>
        </p:nvGrpSpPr>
        <p:grpSpPr>
          <a:xfrm>
            <a:off x="4051039" y="3832607"/>
            <a:ext cx="665280" cy="658022"/>
            <a:chOff x="5611128" y="3408140"/>
            <a:chExt cx="1008000" cy="1008000"/>
          </a:xfrm>
        </p:grpSpPr>
        <p:sp>
          <p:nvSpPr>
            <p:cNvPr id="314" name="Google Shape;314;p41"/>
            <p:cNvSpPr/>
            <p:nvPr/>
          </p:nvSpPr>
          <p:spPr>
            <a:xfrm>
              <a:off x="5611128" y="3408140"/>
              <a:ext cx="1008000" cy="1008000"/>
            </a:xfrm>
            <a:prstGeom prst="ellipse">
              <a:avLst/>
            </a:prstGeom>
            <a:solidFill>
              <a:srgbClr val="F3DC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5809184" y="3606196"/>
              <a:ext cx="612000" cy="612000"/>
            </a:xfrm>
            <a:prstGeom prst="ellipse">
              <a:avLst/>
            </a:prstGeom>
            <a:solidFill>
              <a:srgbClr val="EEB2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16" name="Google Shape;316;p41"/>
            <p:cNvSpPr txBox="1"/>
            <p:nvPr/>
          </p:nvSpPr>
          <p:spPr>
            <a:xfrm>
              <a:off x="5695902" y="3732043"/>
              <a:ext cx="8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03</a:t>
              </a:r>
              <a:endParaRPr b="1"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317" name="Google Shape;317;p41"/>
          <p:cNvGrpSpPr/>
          <p:nvPr/>
        </p:nvGrpSpPr>
        <p:grpSpPr>
          <a:xfrm>
            <a:off x="5627703" y="3829669"/>
            <a:ext cx="665280" cy="658022"/>
            <a:chOff x="7015284" y="3403639"/>
            <a:chExt cx="1008000" cy="1008000"/>
          </a:xfrm>
        </p:grpSpPr>
        <p:sp>
          <p:nvSpPr>
            <p:cNvPr id="318" name="Google Shape;318;p41"/>
            <p:cNvSpPr/>
            <p:nvPr/>
          </p:nvSpPr>
          <p:spPr>
            <a:xfrm>
              <a:off x="7015284" y="3403639"/>
              <a:ext cx="1008000" cy="1008000"/>
            </a:xfrm>
            <a:prstGeom prst="ellipse">
              <a:avLst/>
            </a:prstGeom>
            <a:solidFill>
              <a:srgbClr val="FDEC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7213340" y="3601695"/>
              <a:ext cx="612000" cy="612000"/>
            </a:xfrm>
            <a:prstGeom prst="ellipse">
              <a:avLst/>
            </a:prstGeom>
            <a:solidFill>
              <a:srgbClr val="EEB2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20" name="Google Shape;320;p41"/>
            <p:cNvSpPr txBox="1"/>
            <p:nvPr/>
          </p:nvSpPr>
          <p:spPr>
            <a:xfrm>
              <a:off x="7104519" y="3732043"/>
              <a:ext cx="8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04</a:t>
              </a:r>
              <a:endParaRPr b="1"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321" name="Google Shape;321;p41"/>
          <p:cNvGrpSpPr/>
          <p:nvPr/>
        </p:nvGrpSpPr>
        <p:grpSpPr>
          <a:xfrm>
            <a:off x="7432976" y="3832607"/>
            <a:ext cx="665280" cy="658022"/>
            <a:chOff x="9045606" y="3408140"/>
            <a:chExt cx="1008000" cy="1008000"/>
          </a:xfrm>
        </p:grpSpPr>
        <p:sp>
          <p:nvSpPr>
            <p:cNvPr id="322" name="Google Shape;322;p41"/>
            <p:cNvSpPr/>
            <p:nvPr/>
          </p:nvSpPr>
          <p:spPr>
            <a:xfrm>
              <a:off x="9045606" y="3408140"/>
              <a:ext cx="1008000" cy="1008000"/>
            </a:xfrm>
            <a:prstGeom prst="ellipse">
              <a:avLst/>
            </a:prstGeom>
            <a:solidFill>
              <a:srgbClr val="FDEC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9243662" y="3606196"/>
              <a:ext cx="612000" cy="612000"/>
            </a:xfrm>
            <a:prstGeom prst="ellipse">
              <a:avLst/>
            </a:prstGeom>
            <a:solidFill>
              <a:srgbClr val="EEB2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24" name="Google Shape;324;p41"/>
            <p:cNvSpPr txBox="1"/>
            <p:nvPr/>
          </p:nvSpPr>
          <p:spPr>
            <a:xfrm>
              <a:off x="9139303" y="3742676"/>
              <a:ext cx="852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05</a:t>
              </a:r>
              <a:endParaRPr b="1"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325" name="Google Shape;325;p41"/>
          <p:cNvSpPr txBox="1"/>
          <p:nvPr/>
        </p:nvSpPr>
        <p:spPr>
          <a:xfrm>
            <a:off x="383613" y="4562475"/>
            <a:ext cx="14322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Pre-herniation stage.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6" name="Google Shape;326;p41"/>
          <p:cNvSpPr txBox="1"/>
          <p:nvPr/>
        </p:nvSpPr>
        <p:spPr>
          <a:xfrm>
            <a:off x="2035925" y="4562475"/>
            <a:ext cx="16026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Stage of physiological umbilical hernia.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3743325" y="4562475"/>
            <a:ext cx="12711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tage of rotation of midgut loop.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5228775" y="4562475"/>
            <a:ext cx="14988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Stage of reduction of umbilical hernia.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6941925" y="4562475"/>
            <a:ext cx="16830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Stage of fixation of various parts of intestine.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0" name="Google Shape;330;p41"/>
          <p:cNvSpPr txBox="1"/>
          <p:nvPr>
            <p:ph type="ctrTitle"/>
          </p:nvPr>
        </p:nvSpPr>
        <p:spPr>
          <a:xfrm>
            <a:off x="173238" y="3210234"/>
            <a:ext cx="8541900" cy="44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000000"/>
                </a:solidFill>
              </a:rPr>
              <a:t>  5 stages </a:t>
            </a:r>
            <a:r>
              <a:rPr b="1" lang="ar" sz="2000">
                <a:solidFill>
                  <a:srgbClr val="000000"/>
                </a:solidFill>
              </a:rPr>
              <a:t>Of</a:t>
            </a:r>
            <a:r>
              <a:rPr b="1" lang="ar" sz="2000">
                <a:solidFill>
                  <a:srgbClr val="000000"/>
                </a:solidFill>
              </a:rPr>
              <a:t> </a:t>
            </a:r>
            <a:r>
              <a:rPr b="1" lang="ar" sz="2000">
                <a:solidFill>
                  <a:srgbClr val="000000"/>
                </a:solidFill>
              </a:rPr>
              <a:t>Development</a:t>
            </a:r>
            <a:endParaRPr b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aphicFrame>
        <p:nvGraphicFramePr>
          <p:cNvPr id="336" name="Google Shape;336;p42"/>
          <p:cNvGraphicFramePr/>
          <p:nvPr/>
        </p:nvGraphicFramePr>
        <p:xfrm>
          <a:off x="225638" y="6825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{47D990C2-DC2F-4B17-A1FE-7A9CEA30972E}</a:tableStyleId>
              </a:tblPr>
              <a:tblGrid>
                <a:gridCol w="4238000"/>
                <a:gridCol w="4303900"/>
              </a:tblGrid>
              <a:tr h="198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Stage 1 and 2</a:t>
                      </a:r>
                      <a:endParaRPr b="1">
                        <a:solidFill>
                          <a:srgbClr val="FFFF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Development Of Midgut Loop</a:t>
                      </a:r>
                      <a:endParaRPr b="1">
                        <a:solidFill>
                          <a:srgbClr val="FFFF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9E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Stage 3</a:t>
                      </a:r>
                      <a:endParaRPr b="1">
                        <a:solidFill>
                          <a:srgbClr val="FFFF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Rotation Of The Midgut Loop</a:t>
                      </a:r>
                      <a:endParaRPr b="1">
                        <a:solidFill>
                          <a:srgbClr val="FFFF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9E7C"/>
                    </a:solidFill>
                  </a:tcPr>
                </a:tc>
              </a:tr>
              <a:tr h="3524600">
                <a:tc>
                  <a:txBody>
                    <a:bodyPr/>
                    <a:lstStyle/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Bree Serif"/>
                        <a:buChar char="❖"/>
                      </a:pP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Beginning Of 6th Week</a:t>
                      </a:r>
                      <a:endParaRPr sz="10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 midgut elongates to form a ventral U-shaped midgut loop.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Midgut loop communicates with the yolk sac by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vitelline duct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or yolk stalk.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As a result of rapidly growing liver, kidneys &amp; gut ,the abdominal cavity is temporarily too small to contain the developing rapidly growing intestinal loop. So ,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Midgut loop projects into the umbilical cord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this is called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physiological umbilical herniation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begins at 6th week.</a:t>
                      </a:r>
                      <a:r>
                        <a:rPr b="1"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).</a:t>
                      </a:r>
                      <a:endParaRPr b="1" sz="10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5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Midgut loop has a</a:t>
                      </a:r>
                      <a:r>
                        <a:rPr lang="ar" sz="1000">
                          <a:solidFill>
                            <a:srgbClr val="351C75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b="1" lang="ar" sz="1000">
                          <a:solidFill>
                            <a:srgbClr val="351C75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cranial limb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&amp; a </a:t>
                      </a:r>
                      <a:r>
                        <a:rPr b="1" lang="ar" sz="1000">
                          <a:solidFill>
                            <a:srgbClr val="A64D7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caudal limb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Midgut loop rotates around the axis of the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superior mesenteric artery.</a:t>
                      </a:r>
                      <a:endParaRPr sz="10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Midgut loop rotates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first 90 degrees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to bring the </a:t>
                      </a:r>
                      <a:r>
                        <a:rPr b="1" lang="ar" sz="1000">
                          <a:solidFill>
                            <a:srgbClr val="351C75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cranial limb</a:t>
                      </a:r>
                      <a:r>
                        <a:rPr lang="ar" sz="1000">
                          <a:solidFill>
                            <a:srgbClr val="351C75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to the right and</a:t>
                      </a:r>
                      <a:r>
                        <a:rPr b="1" lang="ar" sz="1000">
                          <a:solidFill>
                            <a:srgbClr val="A64D7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caudal limb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to left during the physiological hernia.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</a:t>
                      </a:r>
                      <a:r>
                        <a:rPr b="1"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b="1" lang="ar" sz="1000">
                          <a:solidFill>
                            <a:srgbClr val="351C75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cranial limb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of midgut loop elongates to form the intestinal coiled loops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(jejunum &amp; ileum).</a:t>
                      </a:r>
                      <a:endParaRPr sz="10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after reduction of physiological hernia it rotates to about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180 degrees.</a:t>
                      </a:r>
                      <a:endParaRPr sz="10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so the total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counterclockwise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rotation is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270 degrees</a:t>
                      </a:r>
                      <a:endParaRPr sz="10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7" name="Google Shape;337;p42"/>
          <p:cNvSpPr txBox="1"/>
          <p:nvPr>
            <p:ph type="ctrTitle"/>
          </p:nvPr>
        </p:nvSpPr>
        <p:spPr>
          <a:xfrm>
            <a:off x="126150" y="89528"/>
            <a:ext cx="85419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/>
              <a:t>Development Of Small Intestine : 5 stages </a:t>
            </a:r>
            <a:endParaRPr b="1"/>
          </a:p>
        </p:txBody>
      </p:sp>
      <p:pic>
        <p:nvPicPr>
          <p:cNvPr id="338" name="Google Shape;338;p42"/>
          <p:cNvPicPr preferRelativeResize="0"/>
          <p:nvPr/>
        </p:nvPicPr>
        <p:blipFill rotWithShape="1">
          <a:blip r:embed="rId3">
            <a:alphaModFix/>
          </a:blip>
          <a:srcRect b="65294" l="0" r="0" t="0"/>
          <a:stretch/>
        </p:blipFill>
        <p:spPr>
          <a:xfrm>
            <a:off x="459826" y="3101801"/>
            <a:ext cx="3771624" cy="159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2"/>
          <p:cNvPicPr preferRelativeResize="0"/>
          <p:nvPr/>
        </p:nvPicPr>
        <p:blipFill rotWithShape="1">
          <a:blip r:embed="rId4">
            <a:alphaModFix/>
          </a:blip>
          <a:srcRect b="31999" l="17938" r="15274" t="36588"/>
          <a:stretch/>
        </p:blipFill>
        <p:spPr>
          <a:xfrm>
            <a:off x="5391551" y="3144949"/>
            <a:ext cx="2707501" cy="15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aphicFrame>
        <p:nvGraphicFramePr>
          <p:cNvPr id="345" name="Google Shape;345;p43"/>
          <p:cNvGraphicFramePr/>
          <p:nvPr/>
        </p:nvGraphicFramePr>
        <p:xfrm>
          <a:off x="73238" y="7587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{47D990C2-DC2F-4B17-A1FE-7A9CEA30972E}</a:tableStyleId>
              </a:tblPr>
              <a:tblGrid>
                <a:gridCol w="3734850"/>
                <a:gridCol w="5190775"/>
              </a:tblGrid>
              <a:tr h="198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Stage 4</a:t>
                      </a:r>
                      <a:endParaRPr b="1">
                        <a:solidFill>
                          <a:srgbClr val="FFFF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Return Of Midgut To Abdomen</a:t>
                      </a:r>
                      <a:endParaRPr b="1">
                        <a:solidFill>
                          <a:srgbClr val="FFFF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9E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Stage 5</a:t>
                      </a:r>
                      <a:endParaRPr b="1">
                        <a:solidFill>
                          <a:srgbClr val="FFFF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rgbClr val="FFFFF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Fixation Of Various Parts Of Intestines</a:t>
                      </a:r>
                      <a:endParaRPr b="1">
                        <a:solidFill>
                          <a:srgbClr val="FFFFF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9E7C"/>
                    </a:solidFill>
                  </a:tcPr>
                </a:tc>
              </a:tr>
              <a:tr h="3489325">
                <a:tc>
                  <a:txBody>
                    <a:bodyPr/>
                    <a:lstStyle/>
                    <a:p>
                      <a:pPr indent="-1587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Bree Serif"/>
                        <a:buChar char="❖"/>
                      </a:pPr>
                      <a:r>
                        <a:rPr b="1"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During 10th Week</a:t>
                      </a:r>
                      <a:endParaRPr b="1" sz="10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87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 intestines return to the abdomen due to regression of liver &amp; kidneys + expansion of abdominal cavity. 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87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 is called reduction of physiological midgut hernia.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87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Rotation is completed and the coiled intestinal loops lie in their final position in the left side.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8750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caecum </a:t>
                      </a:r>
                      <a:r>
                        <a:rPr lang="ar" sz="1000">
                          <a:solidFill>
                            <a:srgbClr val="B7B7B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(cecal bud)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at first lies below the liver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, but later it descends to lie in the right iliac fossa.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58750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 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mesentery of jejunoileal loops is at first continuous with The mesentery ascending colon.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8750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When the mesentery of ascending colon fuses with the posterior abdominal wall, the mesentery of small intestine becomes fan-shaped and acquires a new line of attachment that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passes from duodenojejunal junction to the ileocecal junction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8750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The enlarged colon presses the duodenum &amp; pancreas against the posterior abdominal wall.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8750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Most of duodenal mesentery is absorbed, so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most of duodenum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( except for about the first 2.5 cm derived from foregut) &amp; pancreas become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retroperitoneal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. 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6" name="Google Shape;346;p43"/>
          <p:cNvSpPr txBox="1"/>
          <p:nvPr>
            <p:ph type="ctrTitle"/>
          </p:nvPr>
        </p:nvSpPr>
        <p:spPr>
          <a:xfrm>
            <a:off x="126150" y="89528"/>
            <a:ext cx="85419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/>
              <a:t>Development Of Small Intestine : 5 stages </a:t>
            </a:r>
            <a:endParaRPr b="1"/>
          </a:p>
        </p:txBody>
      </p:sp>
      <p:pic>
        <p:nvPicPr>
          <p:cNvPr id="347" name="Google Shape;347;p43"/>
          <p:cNvPicPr preferRelativeResize="0"/>
          <p:nvPr/>
        </p:nvPicPr>
        <p:blipFill rotWithShape="1">
          <a:blip r:embed="rId3">
            <a:alphaModFix/>
          </a:blip>
          <a:srcRect b="0" l="51066" r="0" t="68300"/>
          <a:stretch/>
        </p:blipFill>
        <p:spPr>
          <a:xfrm>
            <a:off x="836438" y="2828649"/>
            <a:ext cx="2391125" cy="188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3"/>
          <p:cNvPicPr preferRelativeResize="0"/>
          <p:nvPr/>
        </p:nvPicPr>
        <p:blipFill rotWithShape="1">
          <a:blip r:embed="rId4">
            <a:alphaModFix/>
          </a:blip>
          <a:srcRect b="46741" l="0" r="0" t="8806"/>
          <a:stretch/>
        </p:blipFill>
        <p:spPr>
          <a:xfrm>
            <a:off x="4019588" y="3444431"/>
            <a:ext cx="2391124" cy="1227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3"/>
          <p:cNvPicPr preferRelativeResize="0"/>
          <p:nvPr/>
        </p:nvPicPr>
        <p:blipFill rotWithShape="1">
          <a:blip r:embed="rId5">
            <a:alphaModFix/>
          </a:blip>
          <a:srcRect b="0" l="0" r="3185" t="58592"/>
          <a:stretch/>
        </p:blipFill>
        <p:spPr>
          <a:xfrm>
            <a:off x="6450235" y="3486750"/>
            <a:ext cx="2485144" cy="12273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3"/>
          <p:cNvSpPr txBox="1"/>
          <p:nvPr/>
        </p:nvSpPr>
        <p:spPr>
          <a:xfrm>
            <a:off x="4420699" y="3049750"/>
            <a:ext cx="13575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B29E7C"/>
                </a:solidFill>
                <a:latin typeface="Bree Serif"/>
                <a:ea typeface="Bree Serif"/>
                <a:cs typeface="Bree Serif"/>
                <a:sym typeface="Bree Serif"/>
              </a:rPr>
              <a:t> Before Fixation</a:t>
            </a:r>
            <a:endParaRPr sz="1200">
              <a:solidFill>
                <a:srgbClr val="B29E7C"/>
              </a:solidFill>
            </a:endParaRPr>
          </a:p>
        </p:txBody>
      </p:sp>
      <p:sp>
        <p:nvSpPr>
          <p:cNvPr id="351" name="Google Shape;351;p43"/>
          <p:cNvSpPr txBox="1"/>
          <p:nvPr/>
        </p:nvSpPr>
        <p:spPr>
          <a:xfrm>
            <a:off x="7446605" y="3063557"/>
            <a:ext cx="13575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B29E7C"/>
                </a:solidFill>
                <a:latin typeface="Bree Serif"/>
                <a:ea typeface="Bree Serif"/>
                <a:cs typeface="Bree Serif"/>
                <a:sym typeface="Bree Serif"/>
              </a:rPr>
              <a:t> After Fixation</a:t>
            </a:r>
            <a:endParaRPr sz="1200">
              <a:solidFill>
                <a:srgbClr val="B29E7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/>
          <p:nvPr>
            <p:ph idx="12" type="sldNum"/>
          </p:nvPr>
        </p:nvSpPr>
        <p:spPr>
          <a:xfrm>
            <a:off x="8880299" y="4671825"/>
            <a:ext cx="263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57" name="Google Shape;357;p44"/>
          <p:cNvSpPr/>
          <p:nvPr/>
        </p:nvSpPr>
        <p:spPr>
          <a:xfrm>
            <a:off x="334600" y="3348350"/>
            <a:ext cx="7136100" cy="150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262626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26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one of the most common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(more in males)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anomalies of the digestive tract, present in about 2% -4% of people.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26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a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small pouch from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ileum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26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may contain small patches of  gastric &amp; pancreatic tissues causing ulceration, bleeding or even perforation.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26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the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remnant of proximal part non-obliterated part of yolk stalk (or vitelline duct).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arises from antimesenteric border of ileum, 1/2 meter from ileocecal junction.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26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sometimes becomes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inflamed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and causes </a:t>
            </a: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symptoms that mimic appendicitis.</a:t>
            </a:r>
            <a:endParaRPr sz="10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269999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❏"/>
            </a:pPr>
            <a:r>
              <a:rPr lang="ar"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It may be connected to the umbilicus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by a fibrous cord, and the middle portion forms a cyst or may remain patent forming the fistula so, faecal matter is carried through the duct into umbilicus.</a:t>
            </a:r>
            <a:endParaRPr b="1"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8" name="Google Shape;358;p44"/>
          <p:cNvSpPr txBox="1"/>
          <p:nvPr/>
        </p:nvSpPr>
        <p:spPr>
          <a:xfrm>
            <a:off x="222690" y="-12"/>
            <a:ext cx="66801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Congenital anomalies of the small intestine</a:t>
            </a:r>
            <a:endParaRPr sz="3000"/>
          </a:p>
        </p:txBody>
      </p:sp>
      <p:grpSp>
        <p:nvGrpSpPr>
          <p:cNvPr id="359" name="Google Shape;359;p44"/>
          <p:cNvGrpSpPr/>
          <p:nvPr/>
        </p:nvGrpSpPr>
        <p:grpSpPr>
          <a:xfrm>
            <a:off x="261013" y="674275"/>
            <a:ext cx="8678079" cy="1180522"/>
            <a:chOff x="323100" y="874958"/>
            <a:chExt cx="8678079" cy="1275000"/>
          </a:xfrm>
        </p:grpSpPr>
        <p:sp>
          <p:nvSpPr>
            <p:cNvPr id="360" name="Google Shape;360;p44"/>
            <p:cNvSpPr/>
            <p:nvPr/>
          </p:nvSpPr>
          <p:spPr>
            <a:xfrm>
              <a:off x="323100" y="874958"/>
              <a:ext cx="7136100" cy="127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DECD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262626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153499" lvl="0" marL="269999" rtl="0" algn="l"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Char char="➢"/>
              </a:pPr>
              <a:r>
                <a:rPr b="1"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It is a persistence of herniation of abdominal contents into proximal part of umbilical cord </a:t>
              </a:r>
              <a:r>
                <a:rPr lang="ar" sz="10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due to failure of reduction of physiological hernia </a:t>
              </a: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to abdominal cavity at 10th week.</a:t>
              </a:r>
              <a:endParaRPr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153499" lvl="0" marL="26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Bree Serif"/>
                <a:buChar char="➢"/>
              </a:pP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occurs in </a:t>
              </a: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intestines in 1 of 5000 births –  liver &amp; intestines occurs in 1 of 10,000 births.</a:t>
              </a:r>
              <a:endParaRPr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153499" lvl="0" marL="269999" rtl="0" algn="l"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Char char="➢"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accompanied by small abdominal cavity.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153499" lvl="0" marL="269999" rtl="0" algn="l"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Char char="➢"/>
              </a:pP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hernial sac is </a:t>
              </a:r>
              <a:r>
                <a:rPr lang="ar" sz="10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covered by the epithelium of the umbilical cord/ the amnion.</a:t>
              </a:r>
              <a:endParaRPr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153499" lvl="0" marL="269999" rtl="0" algn="l"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Char char="➢"/>
              </a:pPr>
              <a:r>
                <a:rPr lang="ar" sz="10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Immediate surgical </a:t>
              </a: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repair is required.</a:t>
              </a:r>
              <a:endParaRPr b="1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pic>
          <p:nvPicPr>
            <p:cNvPr id="361" name="Google Shape;361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623395" y="920256"/>
              <a:ext cx="1377784" cy="806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2" name="Google Shape;362;p44"/>
          <p:cNvGrpSpPr/>
          <p:nvPr/>
        </p:nvGrpSpPr>
        <p:grpSpPr>
          <a:xfrm>
            <a:off x="315750" y="2015307"/>
            <a:ext cx="8776099" cy="1180468"/>
            <a:chOff x="332800" y="2139045"/>
            <a:chExt cx="8776099" cy="1180468"/>
          </a:xfrm>
        </p:grpSpPr>
        <p:sp>
          <p:nvSpPr>
            <p:cNvPr id="363" name="Google Shape;363;p44"/>
            <p:cNvSpPr/>
            <p:nvPr/>
          </p:nvSpPr>
          <p:spPr>
            <a:xfrm>
              <a:off x="332800" y="2139313"/>
              <a:ext cx="7136100" cy="1180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262626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79999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153499" lvl="0" marL="17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Bree Serif"/>
                <a:buChar char="❖"/>
              </a:pP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The intestines return to abdominal cavity at 10th week, but herniated through an </a:t>
              </a:r>
              <a:r>
                <a:rPr lang="ar" sz="10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imperfectly closed umbilicus</a:t>
              </a:r>
              <a:endParaRPr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153499" lvl="0" marL="17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Bree Serif"/>
                <a:buChar char="❖"/>
              </a:pP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common type of hernia.</a:t>
              </a:r>
              <a:endParaRPr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153499" lvl="0" marL="17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Bree Serif"/>
                <a:buChar char="❖"/>
              </a:pP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herniated contents are usually the greater omentum &amp; small intestine.</a:t>
              </a:r>
              <a:endParaRPr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153499" lvl="0" marL="17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Bree Serif"/>
                <a:buChar char="❖"/>
              </a:pP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hernial sac is</a:t>
              </a:r>
              <a:r>
                <a:rPr lang="ar" sz="10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covered by skin &amp; subcutaneous tissue.</a:t>
              </a:r>
              <a:endParaRPr sz="10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153499" lvl="0" marL="17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Bree Serif"/>
                <a:buChar char="❖"/>
              </a:pP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protrudes during crying, straining or coughing and can</a:t>
              </a:r>
              <a:endParaRPr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153499" lvl="0" marL="179999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Bree Serif"/>
                <a:buChar char="❖"/>
              </a:pP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easily reduced through fibrous ring at umbilicus. and </a:t>
              </a:r>
              <a:r>
                <a:rPr lang="ar" sz="1000">
                  <a:solidFill>
                    <a:srgbClr val="FF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at age of 3-5 years surgery</a:t>
              </a: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is performed</a:t>
              </a:r>
              <a:endParaRPr b="1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pic>
          <p:nvPicPr>
            <p:cNvPr id="364" name="Google Shape;364;p44"/>
            <p:cNvPicPr preferRelativeResize="0"/>
            <p:nvPr/>
          </p:nvPicPr>
          <p:blipFill rotWithShape="1">
            <a:blip r:embed="rId4">
              <a:alphaModFix/>
            </a:blip>
            <a:srcRect b="0" l="0" r="0" t="10562"/>
            <a:stretch/>
          </p:blipFill>
          <p:spPr>
            <a:xfrm>
              <a:off x="7510425" y="2139045"/>
              <a:ext cx="1598474" cy="8963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5" name="Google Shape;365;p44"/>
          <p:cNvPicPr preferRelativeResize="0"/>
          <p:nvPr/>
        </p:nvPicPr>
        <p:blipFill rotWithShape="1">
          <a:blip r:embed="rId5">
            <a:alphaModFix/>
          </a:blip>
          <a:srcRect b="13449" l="0" r="0" t="0"/>
          <a:stretch/>
        </p:blipFill>
        <p:spPr>
          <a:xfrm>
            <a:off x="7602550" y="3272150"/>
            <a:ext cx="1145800" cy="86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52450" y="4233821"/>
            <a:ext cx="1246001" cy="5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4"/>
          <p:cNvSpPr/>
          <p:nvPr/>
        </p:nvSpPr>
        <p:spPr>
          <a:xfrm>
            <a:off x="204913" y="564250"/>
            <a:ext cx="3091200" cy="332700"/>
          </a:xfrm>
          <a:prstGeom prst="roundRect">
            <a:avLst>
              <a:gd fmla="val 16667" name="adj"/>
            </a:avLst>
          </a:prstGeom>
          <a:solidFill>
            <a:srgbClr val="FDECDB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Congenital Omphalocele</a:t>
            </a:r>
            <a:endParaRPr/>
          </a:p>
        </p:txBody>
      </p:sp>
      <p:sp>
        <p:nvSpPr>
          <p:cNvPr id="368" name="Google Shape;368;p44"/>
          <p:cNvSpPr/>
          <p:nvPr/>
        </p:nvSpPr>
        <p:spPr>
          <a:xfrm>
            <a:off x="222700" y="1931164"/>
            <a:ext cx="3147000" cy="332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Congenital Umbilical Hernia</a:t>
            </a:r>
            <a:endParaRPr/>
          </a:p>
        </p:txBody>
      </p:sp>
      <p:sp>
        <p:nvSpPr>
          <p:cNvPr id="369" name="Google Shape;369;p44"/>
          <p:cNvSpPr/>
          <p:nvPr/>
        </p:nvSpPr>
        <p:spPr>
          <a:xfrm>
            <a:off x="222700" y="3272152"/>
            <a:ext cx="3182400" cy="332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Ileal (Meckel’s) Diverticulum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5"/>
          <p:cNvSpPr txBox="1"/>
          <p:nvPr/>
        </p:nvSpPr>
        <p:spPr>
          <a:xfrm>
            <a:off x="68607" y="51975"/>
            <a:ext cx="25521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ar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QUIZ</a:t>
            </a:r>
            <a:endParaRPr b="1" i="0" sz="30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5" name="Google Shape;375;p45"/>
          <p:cNvSpPr txBox="1"/>
          <p:nvPr/>
        </p:nvSpPr>
        <p:spPr>
          <a:xfrm>
            <a:off x="12100" y="552700"/>
            <a:ext cx="5475300" cy="45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Q1: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Most of pancreas is derived from  ?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A ventral pancreatic bud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A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dorsal 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pancreatic bud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main pancreatic duct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accessory pancreatic duct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Q2:</a:t>
            </a: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Insulin secretion begins at: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5th month of pregnancy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4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th month of pregnancy</a:t>
            </a:r>
            <a:endParaRPr b="0" i="0" sz="9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after born 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 in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24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week of pregnancy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Q3: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total rotation Of The Midgut Loop during the physiological hernia is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200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degrees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180 degrees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90 degrees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270 degrees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Q4:</a:t>
            </a:r>
            <a:r>
              <a:rPr b="0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if a baby was born with Omphalocele what will be the covering of the herniated  sac?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subcutaneous tissue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the amnion.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 skin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E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pithelium of the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umbilicus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6" name="Google Shape;376;p45"/>
          <p:cNvSpPr txBox="1"/>
          <p:nvPr/>
        </p:nvSpPr>
        <p:spPr>
          <a:xfrm>
            <a:off x="5257800" y="628900"/>
            <a:ext cx="3846300" cy="4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Q5: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most of the small intestine develop from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Caudal part of foregut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midgut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 foregut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hindgut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Q6: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physiological umbilical herniation happen at 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A.in the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beginning of week 6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in the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beginning of week 7</a:t>
            </a:r>
            <a:b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in the last of week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7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in the week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5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Q7: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Anular pancreas; a flat band of pancreatic tissue surrounding ……..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the Uncinate process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the second part of the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Jejunum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the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first 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part of the duodenum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the second part of the duodenum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Q8</a:t>
            </a:r>
            <a:r>
              <a:rPr b="1"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Duodenal atresia is a ……………...  disease 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X-linked dominant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autosomal recessive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Autosomal dominant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Y-linked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7" name="Google Shape;377;p45"/>
          <p:cNvSpPr txBox="1"/>
          <p:nvPr>
            <p:ph idx="12" type="sldNum"/>
          </p:nvPr>
        </p:nvSpPr>
        <p:spPr>
          <a:xfrm>
            <a:off x="8892875" y="4687400"/>
            <a:ext cx="28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pic>
        <p:nvPicPr>
          <p:cNvPr id="378" name="Google Shape;378;p45"/>
          <p:cNvPicPr preferRelativeResize="0"/>
          <p:nvPr/>
        </p:nvPicPr>
        <p:blipFill rotWithShape="1">
          <a:blip r:embed="rId3">
            <a:alphaModFix/>
          </a:blip>
          <a:srcRect b="52062" l="18786" r="12423" t="8273"/>
          <a:stretch/>
        </p:blipFill>
        <p:spPr>
          <a:xfrm>
            <a:off x="1121465" y="90063"/>
            <a:ext cx="746709" cy="576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9" name="Google Shape;379;p45"/>
          <p:cNvGraphicFramePr/>
          <p:nvPr/>
        </p:nvGraphicFramePr>
        <p:xfrm>
          <a:off x="58956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{47D990C2-DC2F-4B17-A1FE-7A9CEA30972E}</a:tableStyleId>
              </a:tblPr>
              <a:tblGrid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</a:tblGrid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Q1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Q2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Q3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Q4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Q5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Q6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Q7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Q8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DECDB"/>
                    </a:solidFill>
                  </a:tcPr>
                </a:tc>
              </a:tr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29E7C"/>
      </a:lt2>
      <a:accent1>
        <a:srgbClr val="F3D6B8"/>
      </a:accent1>
      <a:accent2>
        <a:srgbClr val="F8C38E"/>
      </a:accent2>
      <a:accent3>
        <a:srgbClr val="E6B788"/>
      </a:accent3>
      <a:accent4>
        <a:srgbClr val="EEB276"/>
      </a:accent4>
      <a:accent5>
        <a:srgbClr val="D09551"/>
      </a:accent5>
      <a:accent6>
        <a:srgbClr val="CEAE7E"/>
      </a:accent6>
      <a:hlink>
        <a:srgbClr val="2626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