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1" r:id="rId6"/>
    <p:sldMasterId id="214748367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Lst>
  <p:sldSz cy="5143500" cx="9144000"/>
  <p:notesSz cx="6858000" cy="9144000"/>
  <p:embeddedFontLst>
    <p:embeddedFont>
      <p:font typeface="Muli"/>
      <p:regular r:id="rId27"/>
      <p:bold r:id="rId28"/>
      <p:italic r:id="rId29"/>
      <p:boldItalic r:id="rId30"/>
    </p:embeddedFont>
    <p:embeddedFont>
      <p:font typeface="Amiri"/>
      <p:regular r:id="rId31"/>
      <p:bold r:id="rId32"/>
      <p:italic r:id="rId33"/>
      <p:boldItalic r:id="rId34"/>
    </p:embeddedFont>
    <p:embeddedFont>
      <p:font typeface="Montserrat"/>
      <p:regular r:id="rId35"/>
      <p:bold r:id="rId36"/>
      <p:italic r:id="rId37"/>
      <p:boldItalic r:id="rId38"/>
    </p:embeddedFont>
    <p:embeddedFont>
      <p:font typeface="Fira Sans Extra Condensed Medium"/>
      <p:regular r:id="rId39"/>
      <p:bold r:id="rId40"/>
      <p:italic r:id="rId41"/>
      <p:boldItalic r:id="rId42"/>
    </p:embeddedFont>
    <p:embeddedFont>
      <p:font typeface="EB Garamond"/>
      <p:regular r:id="rId43"/>
      <p:bold r:id="rId44"/>
      <p:italic r:id="rId45"/>
      <p:boldItalic r:id="rId46"/>
    </p:embeddedFont>
    <p:embeddedFont>
      <p:font typeface="Squada One"/>
      <p:regular r:id="rId47"/>
    </p:embeddedFont>
    <p:embeddedFont>
      <p:font typeface="Montserrat ExtraBold"/>
      <p:bold r:id="rId48"/>
      <p:boldItalic r:id="rId49"/>
    </p:embeddedFont>
    <p:embeddedFont>
      <p:font typeface="Oswald"/>
      <p:regular r:id="rId50"/>
      <p:bold r:id="rId51"/>
    </p:embeddedFont>
    <p:embeddedFont>
      <p:font typeface="Dancing Script"/>
      <p:regular r:id="rId52"/>
      <p:bold r:id="rId53"/>
    </p:embeddedFont>
    <p:embeddedFont>
      <p:font typeface="Barlow Light"/>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4" name="Sari tube"/>
  <p:cmAuthor clrIdx="1" id="1" initials="" lastIdx="4" name="Elaf"/>
  <p:cmAuthor clrIdx="2" id="2" initials="" lastIdx="1" name="محمد الاسمري"/>
  <p:cmAuthor clrIdx="3" id="3" initials="" lastIdx="5" name="Academic Leader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89EC4DE9-81FD-49F4-B6F0-33705DE2BA82}">
  <a:tblStyle styleId="{89EC4DE9-81FD-49F4-B6F0-33705DE2BA8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E40C2D5-0CFD-4B7C-A7BB-C3E045F52C9C}" styleName="Table_1">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25400">
              <a:solidFill>
                <a:schemeClr val="dk1"/>
              </a:solidFill>
              <a:prstDash val="solid"/>
              <a:round/>
              <a:headEnd len="sm" w="sm" type="none"/>
              <a:tailEnd len="sm" w="sm" type="none"/>
            </a:ln>
          </a:top>
          <a:bottom>
            <a:ln cap="flat" cmpd="sng" w="25400">
              <a:solidFill>
                <a:schemeClr val="dk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a:tcStyle>
        <a:fill>
          <a:solidFill>
            <a:srgbClr val="E6E6E6"/>
          </a:solidFill>
        </a:fill>
      </a:tcStyle>
    </a:band1H>
    <a:band2H>
      <a:tcTxStyle/>
    </a:band2H>
    <a:band1V>
      <a:tcTxStyle/>
      <a:tcStyle>
        <a:fill>
          <a:solidFill>
            <a:srgbClr val="E6E6E6"/>
          </a:solidFill>
        </a:fill>
      </a:tcStyle>
    </a:band1V>
    <a:band2V>
      <a:tcTxStyle/>
    </a:band2V>
    <a:lastCol>
      <a:tcTxStyle b="on" i="off">
        <a:font>
          <a:latin typeface="Calibri"/>
          <a:ea typeface="Calibri"/>
          <a:cs typeface="Calibri"/>
        </a:font>
        <a:schemeClr val="lt1"/>
      </a:tcTxStyle>
      <a:tcStyle>
        <a:fill>
          <a:solidFill>
            <a:schemeClr val="accent2"/>
          </a:solidFill>
        </a:fill>
      </a:tcStyle>
    </a:lastCol>
    <a:firstCol>
      <a:tcTxStyle b="on" i="off">
        <a:font>
          <a:latin typeface="Calibri"/>
          <a:ea typeface="Calibri"/>
          <a:cs typeface="Calibri"/>
        </a:font>
        <a:schemeClr val="lt1"/>
      </a:tcTxStyle>
      <a:tcStyle>
        <a:fill>
          <a:solidFill>
            <a:schemeClr val="accent2"/>
          </a:solidFill>
        </a:fill>
      </a:tcStyle>
    </a:firstCol>
    <a:lastRow>
      <a:tcTxStyle b="on" i="off"/>
      <a:tcStyle>
        <a:tcBdr>
          <a:top>
            <a:ln cap="flat" cmpd="sng" w="50800">
              <a:solidFill>
                <a:schemeClr val="dk1"/>
              </a:solidFill>
              <a:prstDash val="solid"/>
              <a:round/>
              <a:headEnd len="sm" w="sm" type="none"/>
              <a:tailEnd len="sm" w="sm" type="none"/>
            </a:ln>
          </a:top>
        </a:tcBdr>
        <a:fill>
          <a:solidFill>
            <a:schemeClr val="lt1"/>
          </a:solidFill>
        </a:fill>
      </a:tcStyle>
    </a:lastRow>
    <a:seCell>
      <a:tcTxStyle b="on" i="off">
        <a:font>
          <a:latin typeface="Calibri"/>
          <a:ea typeface="Calibri"/>
          <a:cs typeface="Calibri"/>
        </a:font>
        <a:schemeClr val="dk1"/>
      </a:tcTxStyle>
    </a:seCell>
    <a:swCell>
      <a:tcTxStyle b="on" i="off">
        <a:font>
          <a:latin typeface="Calibri"/>
          <a:ea typeface="Calibri"/>
          <a:cs typeface="Calibri"/>
        </a:font>
        <a:schemeClr val="dk1"/>
      </a:tcTxStyle>
    </a:swCell>
    <a:firstRow>
      <a:tcTxStyle b="on" i="off">
        <a:font>
          <a:latin typeface="Calibri"/>
          <a:ea typeface="Calibri"/>
          <a:cs typeface="Calibri"/>
        </a:font>
        <a:schemeClr val="lt1"/>
      </a:tcTxStyle>
      <a:tcStyle>
        <a:tcBdr>
          <a:bottom>
            <a:ln cap="flat" cmpd="sng" w="25400">
              <a:solidFill>
                <a:schemeClr val="dk1"/>
              </a:solidFill>
              <a:prstDash val="solid"/>
              <a:round/>
              <a:headEnd len="sm" w="sm" type="none"/>
              <a:tailEnd len="sm" w="sm" type="none"/>
            </a:ln>
          </a:bottom>
        </a:tcBdr>
        <a:fill>
          <a:solidFill>
            <a:schemeClr val="accent2"/>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FiraSansExtraCondensedMedium-bold.fntdata"/><Relationship Id="rId42" Type="http://schemas.openxmlformats.org/officeDocument/2006/relationships/font" Target="fonts/FiraSansExtraCondensedMedium-boldItalic.fntdata"/><Relationship Id="rId41" Type="http://schemas.openxmlformats.org/officeDocument/2006/relationships/font" Target="fonts/FiraSansExtraCondensedMedium-italic.fntdata"/><Relationship Id="rId44" Type="http://schemas.openxmlformats.org/officeDocument/2006/relationships/font" Target="fonts/EBGaramond-bold.fntdata"/><Relationship Id="rId43" Type="http://schemas.openxmlformats.org/officeDocument/2006/relationships/font" Target="fonts/EBGaramond-regular.fntdata"/><Relationship Id="rId46" Type="http://schemas.openxmlformats.org/officeDocument/2006/relationships/font" Target="fonts/EBGaramond-boldItalic.fntdata"/><Relationship Id="rId45" Type="http://schemas.openxmlformats.org/officeDocument/2006/relationships/font" Target="fonts/EBGaramon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MontserratExtraBold-bold.fntdata"/><Relationship Id="rId47" Type="http://schemas.openxmlformats.org/officeDocument/2006/relationships/font" Target="fonts/SquadaOne-regular.fntdata"/><Relationship Id="rId49" Type="http://schemas.openxmlformats.org/officeDocument/2006/relationships/font" Target="fonts/MontserratExtraBold-boldItalic.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notesMaster" Target="notesMasters/notesMaster1.xml"/><Relationship Id="rId31" Type="http://schemas.openxmlformats.org/officeDocument/2006/relationships/font" Target="fonts/Amiri-regular.fntdata"/><Relationship Id="rId30" Type="http://schemas.openxmlformats.org/officeDocument/2006/relationships/font" Target="fonts/Muli-boldItalic.fntdata"/><Relationship Id="rId33" Type="http://schemas.openxmlformats.org/officeDocument/2006/relationships/font" Target="fonts/Amiri-italic.fntdata"/><Relationship Id="rId32" Type="http://schemas.openxmlformats.org/officeDocument/2006/relationships/font" Target="fonts/Amiri-bold.fntdata"/><Relationship Id="rId35" Type="http://schemas.openxmlformats.org/officeDocument/2006/relationships/font" Target="fonts/Montserrat-regular.fntdata"/><Relationship Id="rId34" Type="http://schemas.openxmlformats.org/officeDocument/2006/relationships/font" Target="fonts/Amiri-boldItalic.fntdata"/><Relationship Id="rId37" Type="http://schemas.openxmlformats.org/officeDocument/2006/relationships/font" Target="fonts/Montserrat-italic.fntdata"/><Relationship Id="rId36" Type="http://schemas.openxmlformats.org/officeDocument/2006/relationships/font" Target="fonts/Montserrat-bold.fntdata"/><Relationship Id="rId39" Type="http://schemas.openxmlformats.org/officeDocument/2006/relationships/font" Target="fonts/FiraSansExtraCondensedMedium-regular.fntdata"/><Relationship Id="rId38" Type="http://schemas.openxmlformats.org/officeDocument/2006/relationships/font" Target="fonts/Montserrat-boldItalic.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font" Target="fonts/Muli-bold.fntdata"/><Relationship Id="rId27" Type="http://schemas.openxmlformats.org/officeDocument/2006/relationships/font" Target="fonts/Muli-regular.fntdata"/><Relationship Id="rId29" Type="http://schemas.openxmlformats.org/officeDocument/2006/relationships/font" Target="fonts/Muli-italic.fntdata"/><Relationship Id="rId51" Type="http://schemas.openxmlformats.org/officeDocument/2006/relationships/font" Target="fonts/Oswald-bold.fntdata"/><Relationship Id="rId50" Type="http://schemas.openxmlformats.org/officeDocument/2006/relationships/font" Target="fonts/Oswald-regular.fntdata"/><Relationship Id="rId53" Type="http://schemas.openxmlformats.org/officeDocument/2006/relationships/font" Target="fonts/DancingScript-bold.fntdata"/><Relationship Id="rId52" Type="http://schemas.openxmlformats.org/officeDocument/2006/relationships/font" Target="fonts/DancingScript-regular.fntdata"/><Relationship Id="rId11" Type="http://schemas.openxmlformats.org/officeDocument/2006/relationships/slide" Target="slides/slide3.xml"/><Relationship Id="rId55" Type="http://schemas.openxmlformats.org/officeDocument/2006/relationships/font" Target="fonts/BarlowLight-bold.fntdata"/><Relationship Id="rId10" Type="http://schemas.openxmlformats.org/officeDocument/2006/relationships/slide" Target="slides/slide2.xml"/><Relationship Id="rId54" Type="http://schemas.openxmlformats.org/officeDocument/2006/relationships/font" Target="fonts/BarlowLight-regular.fntdata"/><Relationship Id="rId13" Type="http://schemas.openxmlformats.org/officeDocument/2006/relationships/slide" Target="slides/slide5.xml"/><Relationship Id="rId57" Type="http://schemas.openxmlformats.org/officeDocument/2006/relationships/font" Target="fonts/BarlowLight-boldItalic.fntdata"/><Relationship Id="rId12" Type="http://schemas.openxmlformats.org/officeDocument/2006/relationships/slide" Target="slides/slide4.xml"/><Relationship Id="rId56" Type="http://schemas.openxmlformats.org/officeDocument/2006/relationships/font" Target="fonts/BarlowLight-italic.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9-11-29T12:55:54.848">
    <p:pos x="6000" y="0"/>
    <p:text>اقترح في القيم الطبيعية تكون القيم للذكور و الاناث في النص احس افضل</p:text>
  </p:cm>
  <p:cm authorId="1" idx="1" dt="2019-11-27T15:50:25.323">
    <p:pos x="6000" y="0"/>
    <p:text>النص وين بالضبط</p:text>
  </p:cm>
  <p:cm authorId="0" idx="2" dt="2019-11-27T15:51:30.516">
    <p:pos x="6000" y="0"/>
    <p:text>يعني تصير مكان ال indices</p:text>
  </p:cm>
  <p:cm authorId="0" idx="3" dt="2019-11-27T15:52:29.855">
    <p:pos x="6000" y="0"/>
    <p:text>و في تركيب الهيموقلوبين الاوكسجين مرة اصفر و احس مو مرة واضح ولا ؟</p:text>
  </p:cm>
  <p:cm authorId="1" idx="2" dt="2019-11-27T15:54:58.219">
    <p:pos x="6000" y="0"/>
    <p:text>_Marked as resolved_</p:text>
  </p:cm>
  <p:cm authorId="0" idx="4" dt="2019-11-28T22:53:45.921">
    <p:pos x="6000" y="0"/>
    <p:text>_Re-opened_
ودك لو نشتغل عالنوتات الحين؟</p:text>
  </p:cm>
  <p:cm authorId="2" idx="1" dt="2019-11-29T12:55:54.848">
    <p:pos x="6000" y="0"/>
    <p:text>اذا عندك اي تعليق او تصحيح أفدنا بالله</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3" idx="1" dt="2019-12-02T21:31:09.673">
    <p:pos x="4071" y="1320"/>
    <p:text>Due to incompetence of compensatory mechanisms (dr note)</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3" idx="2" dt="2019-12-02T21:38:20.997">
    <p:pos x="4019" y="2449"/>
    <p:text>Put the normal pic for comparison</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3" idx="3" dt="2019-12-02T23:06:06.774">
    <p:pos x="52" y="413"/>
    <p:text>Change the qs format please. Avoid negative questions</p:text>
  </p:cm>
  <p:cm authorId="1" idx="3" dt="2019-12-02T23:06:06.774">
    <p:pos x="52" y="413"/>
    <p:text>طيب هي قالت نفس الصيغة بالضبط</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3" idx="4" dt="2019-12-03T16:32:21.806">
    <p:pos x="168" y="320"/>
    <p:text>Thanks guys, great work. But I have some comments. 
1- Please avoid using the color yellow and/or any other pale colors as they're not the best for studying 
2- Have a separate color for Dr notes and Extra notes 
3- It would be much better to have the dr notes integrated within the lecture (like most other teams do) rather than have them on the last page
4- No exam questions will come as negative questions so avoid them</p:text>
  </p:cm>
  <p:cm authorId="1" idx="4" dt="2019-12-02T23:05:10.075">
    <p:pos x="168" y="320"/>
    <p:text>Thank you for your comments and time 👍🏻 I really appreciate that 
1- we use the color “yellow” only in shapes 
2- inshallah 
3- we wanted that, but we couldn’t. عشان ما تصير السلايده مضغوطة ودكتورتنا كلامها كثير
4- inshallah</p:text>
  </p:cm>
  <p:cm authorId="3" idx="5" dt="2019-12-03T16:32:21.806">
    <p:pos x="168" y="320"/>
    <p:text>1- It's fine for this lecture, but even for shapes another color that's not pale would be much better 
2- Reiterating on that in future lectures 
3- Try to only write the notes that are of high importance and if they're a lot rephrase them in a much shorter or more concise manner that would fit the slides. It's doable. Let this lecture be uploaded as it is but work on that in future lectures please while keeping the dr notes under a separate color from the extra notes 
4- About that question i commented on in the quiz, she may have said it literally although in the exam it won't come like that, but you can keep it as it is it's fine.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77ed99a99f3969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77ed99a99f3969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8" name="Shape 578"/>
        <p:cNvGrpSpPr/>
        <p:nvPr/>
      </p:nvGrpSpPr>
      <p:grpSpPr>
        <a:xfrm>
          <a:off x="0" y="0"/>
          <a:ext cx="0" cy="0"/>
          <a:chOff x="0" y="0"/>
          <a:chExt cx="0" cy="0"/>
        </a:xfrm>
      </p:grpSpPr>
      <p:sp>
        <p:nvSpPr>
          <p:cNvPr id="579" name="Google Shape;579;g711772cd363c0077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711772cd363c0077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9" name="Shape 639"/>
        <p:cNvGrpSpPr/>
        <p:nvPr/>
      </p:nvGrpSpPr>
      <p:grpSpPr>
        <a:xfrm>
          <a:off x="0" y="0"/>
          <a:ext cx="0" cy="0"/>
          <a:chOff x="0" y="0"/>
          <a:chExt cx="0" cy="0"/>
        </a:xfrm>
      </p:grpSpPr>
      <p:sp>
        <p:nvSpPr>
          <p:cNvPr id="640" name="Google Shape;640;g23ecc8bb21500604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23ecc8bb21500604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Google Shape;668;g3248ed556c4fdc3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3248ed556c4fdc3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0" name="Shape 750"/>
        <p:cNvGrpSpPr/>
        <p:nvPr/>
      </p:nvGrpSpPr>
      <p:grpSpPr>
        <a:xfrm>
          <a:off x="0" y="0"/>
          <a:ext cx="0" cy="0"/>
          <a:chOff x="0" y="0"/>
          <a:chExt cx="0" cy="0"/>
        </a:xfrm>
      </p:grpSpPr>
      <p:sp>
        <p:nvSpPr>
          <p:cNvPr id="751" name="Google Shape;751;gceee7f573c25caf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ceee7f573c25caf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9" name="Shape 849"/>
        <p:cNvGrpSpPr/>
        <p:nvPr/>
      </p:nvGrpSpPr>
      <p:grpSpPr>
        <a:xfrm>
          <a:off x="0" y="0"/>
          <a:ext cx="0" cy="0"/>
          <a:chOff x="0" y="0"/>
          <a:chExt cx="0" cy="0"/>
        </a:xfrm>
      </p:grpSpPr>
      <p:sp>
        <p:nvSpPr>
          <p:cNvPr id="850" name="Google Shape;850;g56e6f4a3422fc4a8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56e6f4a3422fc4a8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5" name="Shape 955"/>
        <p:cNvGrpSpPr/>
        <p:nvPr/>
      </p:nvGrpSpPr>
      <p:grpSpPr>
        <a:xfrm>
          <a:off x="0" y="0"/>
          <a:ext cx="0" cy="0"/>
          <a:chOff x="0" y="0"/>
          <a:chExt cx="0" cy="0"/>
        </a:xfrm>
      </p:grpSpPr>
      <p:sp>
        <p:nvSpPr>
          <p:cNvPr id="956" name="Google Shape;956;g2a0f03ed3bfcf69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2a0f03ed3bfcf69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1" name="Shape 1011"/>
        <p:cNvGrpSpPr/>
        <p:nvPr/>
      </p:nvGrpSpPr>
      <p:grpSpPr>
        <a:xfrm>
          <a:off x="0" y="0"/>
          <a:ext cx="0" cy="0"/>
          <a:chOff x="0" y="0"/>
          <a:chExt cx="0" cy="0"/>
        </a:xfrm>
      </p:grpSpPr>
      <p:sp>
        <p:nvSpPr>
          <p:cNvPr id="1012" name="Google Shape;1012;g2a262ffd7e1c0b5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2a262ffd7e1c0b5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3" name="Shape 1023"/>
        <p:cNvGrpSpPr/>
        <p:nvPr/>
      </p:nvGrpSpPr>
      <p:grpSpPr>
        <a:xfrm>
          <a:off x="0" y="0"/>
          <a:ext cx="0" cy="0"/>
          <a:chOff x="0" y="0"/>
          <a:chExt cx="0" cy="0"/>
        </a:xfrm>
      </p:grpSpPr>
      <p:sp>
        <p:nvSpPr>
          <p:cNvPr id="1024" name="Google Shape;1024;g708fd79b2510a560_9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5" name="Google Shape;1025;g708fd79b2510a560_9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3" name="Shape 1033"/>
        <p:cNvGrpSpPr/>
        <p:nvPr/>
      </p:nvGrpSpPr>
      <p:grpSpPr>
        <a:xfrm>
          <a:off x="0" y="0"/>
          <a:ext cx="0" cy="0"/>
          <a:chOff x="0" y="0"/>
          <a:chExt cx="0" cy="0"/>
        </a:xfrm>
      </p:grpSpPr>
      <p:sp>
        <p:nvSpPr>
          <p:cNvPr id="1034" name="Google Shape;1034;g5826f4cf7b8d5c3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5" name="Google Shape;1035;g5826f4cf7b8d5c3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5b94616d77a0f49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5b94616d77a0f49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31b83c7437f726be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1b83c7437f726be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31b83c7437f726be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1b83c7437f726be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2a0f03ed3bfcf69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a0f03ed3bfcf69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23ecc8bb21500604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3ecc8bb21500604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7f33c73d8ec21c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7f33c73d8ec21c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4" name="Shape 524"/>
        <p:cNvGrpSpPr/>
        <p:nvPr/>
      </p:nvGrpSpPr>
      <p:grpSpPr>
        <a:xfrm>
          <a:off x="0" y="0"/>
          <a:ext cx="0" cy="0"/>
          <a:chOff x="0" y="0"/>
          <a:chExt cx="0" cy="0"/>
        </a:xfrm>
      </p:grpSpPr>
      <p:sp>
        <p:nvSpPr>
          <p:cNvPr id="525" name="Google Shape;525;g31b83c7437f726be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31b83c7437f726be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9" name="Shape 569"/>
        <p:cNvGrpSpPr/>
        <p:nvPr/>
      </p:nvGrpSpPr>
      <p:grpSpPr>
        <a:xfrm>
          <a:off x="0" y="0"/>
          <a:ext cx="0" cy="0"/>
          <a:chOff x="0" y="0"/>
          <a:chExt cx="0" cy="0"/>
        </a:xfrm>
      </p:grpSpPr>
      <p:sp>
        <p:nvSpPr>
          <p:cNvPr id="570" name="Google Shape;570;g31b83c7437f726be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1b83c7437f726be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pening title" type="title">
  <p:cSld name="TITLE">
    <p:bg>
      <p:bgPr>
        <a:solidFill>
          <a:srgbClr val="FFFFFF"/>
        </a:solidFill>
      </p:bgPr>
    </p:bg>
    <p:spTree>
      <p:nvGrpSpPr>
        <p:cNvPr id="53" name="Shape 53"/>
        <p:cNvGrpSpPr/>
        <p:nvPr/>
      </p:nvGrpSpPr>
      <p:grpSpPr>
        <a:xfrm>
          <a:off x="0" y="0"/>
          <a:ext cx="0" cy="0"/>
          <a:chOff x="0" y="0"/>
          <a:chExt cx="0" cy="0"/>
        </a:xfrm>
      </p:grpSpPr>
      <p:sp>
        <p:nvSpPr>
          <p:cNvPr id="54" name="Google Shape;54;p14"/>
          <p:cNvSpPr/>
          <p:nvPr/>
        </p:nvSpPr>
        <p:spPr>
          <a:xfrm>
            <a:off x="18639" y="1507984"/>
            <a:ext cx="176" cy="172"/>
          </a:xfrm>
          <a:custGeom>
            <a:rect b="b" l="l" r="r" t="t"/>
            <a:pathLst>
              <a:path extrusionOk="0" h="1" w="1">
                <a:moveTo>
                  <a:pt x="0" y="0"/>
                </a:moveTo>
                <a:lnTo>
                  <a:pt x="0" y="0"/>
                </a:ln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4"/>
          <p:cNvSpPr/>
          <p:nvPr/>
        </p:nvSpPr>
        <p:spPr>
          <a:xfrm>
            <a:off x="18639" y="2419108"/>
            <a:ext cx="176" cy="172"/>
          </a:xfrm>
          <a:custGeom>
            <a:rect b="b" l="l" r="r" t="t"/>
            <a:pathLst>
              <a:path extrusionOk="0" h="1" w="1">
                <a:moveTo>
                  <a:pt x="0" y="0"/>
                </a:move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p:nvPr/>
        </p:nvSpPr>
        <p:spPr>
          <a:xfrm flipH="1">
            <a:off x="1144517"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57" name="Google Shape;57;p14"/>
          <p:cNvSpPr/>
          <p:nvPr/>
        </p:nvSpPr>
        <p:spPr>
          <a:xfrm flipH="1">
            <a:off x="1144517"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58" name="Google Shape;58;p14"/>
          <p:cNvSpPr txBox="1"/>
          <p:nvPr>
            <p:ph type="ctrTitle"/>
          </p:nvPr>
        </p:nvSpPr>
        <p:spPr>
          <a:xfrm flipH="1">
            <a:off x="623625" y="2236500"/>
            <a:ext cx="3576900" cy="6705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Font typeface="Montserrat ExtraBold"/>
              <a:buNone/>
              <a:defRPr sz="3600">
                <a:latin typeface="Montserrat ExtraBold"/>
                <a:ea typeface="Montserrat ExtraBold"/>
                <a:cs typeface="Montserrat ExtraBold"/>
                <a:sym typeface="Montserrat ExtraBold"/>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9" name="Google Shape;59;p14"/>
          <p:cNvSpPr txBox="1"/>
          <p:nvPr>
            <p:ph idx="1" type="subTitle"/>
          </p:nvPr>
        </p:nvSpPr>
        <p:spPr>
          <a:xfrm flipH="1">
            <a:off x="623500" y="3116767"/>
            <a:ext cx="3629100" cy="670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EB Garamond"/>
              <a:buNone/>
              <a:defRPr sz="1400">
                <a:latin typeface="EB Garamond"/>
                <a:ea typeface="EB Garamond"/>
                <a:cs typeface="EB Garamond"/>
                <a:sym typeface="EB Garamond"/>
              </a:defRPr>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0" name="Google Shape;60;p14"/>
          <p:cNvSpPr/>
          <p:nvPr/>
        </p:nvSpPr>
        <p:spPr>
          <a:xfrm>
            <a:off x="4099510" y="-103020"/>
            <a:ext cx="5995571" cy="6199231"/>
          </a:xfrm>
          <a:custGeom>
            <a:rect b="b" l="l" r="r" t="t"/>
            <a:pathLst>
              <a:path extrusionOk="0" h="208325" w="201481">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F8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of contents">
  <p:cSld name="CUSTOM_1_1">
    <p:bg>
      <p:bgPr>
        <a:solidFill>
          <a:srgbClr val="FFFFFF"/>
        </a:solidFill>
      </p:bgPr>
    </p:bg>
    <p:spTree>
      <p:nvGrpSpPr>
        <p:cNvPr id="61" name="Shape 61"/>
        <p:cNvGrpSpPr/>
        <p:nvPr/>
      </p:nvGrpSpPr>
      <p:grpSpPr>
        <a:xfrm>
          <a:off x="0" y="0"/>
          <a:ext cx="0" cy="0"/>
          <a:chOff x="0" y="0"/>
          <a:chExt cx="0" cy="0"/>
        </a:xfrm>
      </p:grpSpPr>
      <p:sp>
        <p:nvSpPr>
          <p:cNvPr id="62" name="Google Shape;62;p15"/>
          <p:cNvSpPr txBox="1"/>
          <p:nvPr>
            <p:ph type="ctrTitle"/>
          </p:nvPr>
        </p:nvSpPr>
        <p:spPr>
          <a:xfrm>
            <a:off x="3414640" y="1853313"/>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63" name="Google Shape;63;p15"/>
          <p:cNvSpPr txBox="1"/>
          <p:nvPr>
            <p:ph idx="1" type="subTitle"/>
          </p:nvPr>
        </p:nvSpPr>
        <p:spPr>
          <a:xfrm>
            <a:off x="3622740" y="2314760"/>
            <a:ext cx="19065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64" name="Google Shape;64;p15"/>
          <p:cNvSpPr txBox="1"/>
          <p:nvPr>
            <p:ph hasCustomPrompt="1" idx="2" type="title"/>
          </p:nvPr>
        </p:nvSpPr>
        <p:spPr>
          <a:xfrm>
            <a:off x="3699102" y="1565141"/>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65" name="Google Shape;65;p15"/>
          <p:cNvSpPr txBox="1"/>
          <p:nvPr>
            <p:ph idx="3" type="ctrTitle"/>
          </p:nvPr>
        </p:nvSpPr>
        <p:spPr>
          <a:xfrm>
            <a:off x="3414853" y="3359411"/>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66" name="Google Shape;66;p15"/>
          <p:cNvSpPr txBox="1"/>
          <p:nvPr>
            <p:ph idx="4" type="subTitle"/>
          </p:nvPr>
        </p:nvSpPr>
        <p:spPr>
          <a:xfrm>
            <a:off x="3587640" y="3820858"/>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67" name="Google Shape;67;p15"/>
          <p:cNvSpPr txBox="1"/>
          <p:nvPr>
            <p:ph hasCustomPrompt="1" idx="5" type="title"/>
          </p:nvPr>
        </p:nvSpPr>
        <p:spPr>
          <a:xfrm>
            <a:off x="3699102" y="3091842"/>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68" name="Google Shape;68;p15"/>
          <p:cNvSpPr txBox="1"/>
          <p:nvPr>
            <p:ph idx="6" type="ctrTitle"/>
          </p:nvPr>
        </p:nvSpPr>
        <p:spPr>
          <a:xfrm>
            <a:off x="5582025" y="1853313"/>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69" name="Google Shape;69;p15"/>
          <p:cNvSpPr txBox="1"/>
          <p:nvPr>
            <p:ph idx="7" type="subTitle"/>
          </p:nvPr>
        </p:nvSpPr>
        <p:spPr>
          <a:xfrm>
            <a:off x="5789900" y="2314760"/>
            <a:ext cx="19065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0" name="Google Shape;70;p15"/>
          <p:cNvSpPr txBox="1"/>
          <p:nvPr>
            <p:ph hasCustomPrompt="1" idx="8" type="title"/>
          </p:nvPr>
        </p:nvSpPr>
        <p:spPr>
          <a:xfrm>
            <a:off x="5866262" y="1565141"/>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71" name="Google Shape;71;p15"/>
          <p:cNvSpPr txBox="1"/>
          <p:nvPr>
            <p:ph idx="9" type="ctrTitle"/>
          </p:nvPr>
        </p:nvSpPr>
        <p:spPr>
          <a:xfrm>
            <a:off x="5581987" y="3359411"/>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72" name="Google Shape;72;p15"/>
          <p:cNvSpPr/>
          <p:nvPr/>
        </p:nvSpPr>
        <p:spPr>
          <a:xfrm>
            <a:off x="742950" y="710350"/>
            <a:ext cx="8686800" cy="279600"/>
          </a:xfrm>
          <a:prstGeom prst="rect">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5"/>
          <p:cNvSpPr txBox="1"/>
          <p:nvPr>
            <p:ph idx="13" type="subTitle"/>
          </p:nvPr>
        </p:nvSpPr>
        <p:spPr>
          <a:xfrm>
            <a:off x="5754800" y="3820858"/>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4" name="Google Shape;74;p15"/>
          <p:cNvSpPr txBox="1"/>
          <p:nvPr>
            <p:ph hasCustomPrompt="1" idx="14" type="title"/>
          </p:nvPr>
        </p:nvSpPr>
        <p:spPr>
          <a:xfrm>
            <a:off x="5866262" y="3091842"/>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75" name="Google Shape;75;p15"/>
          <p:cNvSpPr txBox="1"/>
          <p:nvPr>
            <p:ph idx="15" type="ctrTitle"/>
          </p:nvPr>
        </p:nvSpPr>
        <p:spPr>
          <a:xfrm>
            <a:off x="790975" y="720000"/>
            <a:ext cx="5012400" cy="3141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1200"/>
              <a:buNone/>
              <a:defRPr sz="1200">
                <a:solidFill>
                  <a:srgbClr val="FFFFFF"/>
                </a:solidFill>
              </a:defRPr>
            </a:lvl1pPr>
            <a:lvl2pPr lvl="1" rtl="0" algn="ctr">
              <a:spcBef>
                <a:spcPts val="0"/>
              </a:spcBef>
              <a:spcAft>
                <a:spcPts val="0"/>
              </a:spcAft>
              <a:buClr>
                <a:srgbClr val="000000"/>
              </a:buClr>
              <a:buSzPts val="1100"/>
              <a:buNone/>
              <a:defRPr sz="1100">
                <a:solidFill>
                  <a:srgbClr val="000000"/>
                </a:solidFill>
              </a:defRPr>
            </a:lvl2pPr>
            <a:lvl3pPr lvl="2" rtl="0" algn="ctr">
              <a:spcBef>
                <a:spcPts val="0"/>
              </a:spcBef>
              <a:spcAft>
                <a:spcPts val="0"/>
              </a:spcAft>
              <a:buClr>
                <a:srgbClr val="000000"/>
              </a:buClr>
              <a:buSzPts val="1100"/>
              <a:buNone/>
              <a:defRPr sz="1100">
                <a:solidFill>
                  <a:srgbClr val="000000"/>
                </a:solidFill>
              </a:defRPr>
            </a:lvl3pPr>
            <a:lvl4pPr lvl="3" rtl="0" algn="ctr">
              <a:spcBef>
                <a:spcPts val="0"/>
              </a:spcBef>
              <a:spcAft>
                <a:spcPts val="0"/>
              </a:spcAft>
              <a:buClr>
                <a:srgbClr val="000000"/>
              </a:buClr>
              <a:buSzPts val="1100"/>
              <a:buNone/>
              <a:defRPr sz="1100">
                <a:solidFill>
                  <a:srgbClr val="000000"/>
                </a:solidFill>
              </a:defRPr>
            </a:lvl4pPr>
            <a:lvl5pPr lvl="4" rtl="0" algn="ctr">
              <a:spcBef>
                <a:spcPts val="0"/>
              </a:spcBef>
              <a:spcAft>
                <a:spcPts val="0"/>
              </a:spcAft>
              <a:buClr>
                <a:srgbClr val="000000"/>
              </a:buClr>
              <a:buSzPts val="1100"/>
              <a:buNone/>
              <a:defRPr sz="1100">
                <a:solidFill>
                  <a:srgbClr val="000000"/>
                </a:solidFill>
              </a:defRPr>
            </a:lvl5pPr>
            <a:lvl6pPr lvl="5" rtl="0" algn="ctr">
              <a:spcBef>
                <a:spcPts val="0"/>
              </a:spcBef>
              <a:spcAft>
                <a:spcPts val="0"/>
              </a:spcAft>
              <a:buClr>
                <a:srgbClr val="000000"/>
              </a:buClr>
              <a:buSzPts val="1100"/>
              <a:buNone/>
              <a:defRPr sz="1100">
                <a:solidFill>
                  <a:srgbClr val="000000"/>
                </a:solidFill>
              </a:defRPr>
            </a:lvl6pPr>
            <a:lvl7pPr lvl="6" rtl="0" algn="ctr">
              <a:spcBef>
                <a:spcPts val="0"/>
              </a:spcBef>
              <a:spcAft>
                <a:spcPts val="0"/>
              </a:spcAft>
              <a:buClr>
                <a:srgbClr val="000000"/>
              </a:buClr>
              <a:buSzPts val="1100"/>
              <a:buNone/>
              <a:defRPr sz="1100">
                <a:solidFill>
                  <a:srgbClr val="000000"/>
                </a:solidFill>
              </a:defRPr>
            </a:lvl7pPr>
            <a:lvl8pPr lvl="7" rtl="0" algn="ctr">
              <a:spcBef>
                <a:spcPts val="0"/>
              </a:spcBef>
              <a:spcAft>
                <a:spcPts val="0"/>
              </a:spcAft>
              <a:buClr>
                <a:srgbClr val="000000"/>
              </a:buClr>
              <a:buSzPts val="1100"/>
              <a:buNone/>
              <a:defRPr sz="1100">
                <a:solidFill>
                  <a:srgbClr val="000000"/>
                </a:solidFill>
              </a:defRPr>
            </a:lvl8pPr>
            <a:lvl9pPr lvl="8" rtl="0" algn="ctr">
              <a:spcBef>
                <a:spcPts val="0"/>
              </a:spcBef>
              <a:spcAft>
                <a:spcPts val="0"/>
              </a:spcAft>
              <a:buClr>
                <a:srgbClr val="000000"/>
              </a:buClr>
              <a:buSzPts val="1100"/>
              <a:buNone/>
              <a:defRPr sz="1100">
                <a:solidFill>
                  <a:srgbClr val="000000"/>
                </a:solidFill>
              </a:defRPr>
            </a:lvl9pPr>
          </a:lstStyle>
          <a:p/>
        </p:txBody>
      </p:sp>
      <p:sp>
        <p:nvSpPr>
          <p:cNvPr id="76" name="Google Shape;76;p15"/>
          <p:cNvSpPr txBox="1"/>
          <p:nvPr>
            <p:ph idx="16" type="ctrTitle"/>
          </p:nvPr>
        </p:nvSpPr>
        <p:spPr>
          <a:xfrm>
            <a:off x="1226125" y="1853313"/>
            <a:ext cx="23928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77" name="Google Shape;77;p15"/>
          <p:cNvSpPr txBox="1"/>
          <p:nvPr>
            <p:ph idx="17" type="subTitle"/>
          </p:nvPr>
        </p:nvSpPr>
        <p:spPr>
          <a:xfrm>
            <a:off x="1469325" y="2314760"/>
            <a:ext cx="19065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8" name="Google Shape;78;p15"/>
          <p:cNvSpPr txBox="1"/>
          <p:nvPr>
            <p:ph hasCustomPrompt="1" idx="18" type="title"/>
          </p:nvPr>
        </p:nvSpPr>
        <p:spPr>
          <a:xfrm>
            <a:off x="1545687" y="1565141"/>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79" name="Google Shape;79;p15"/>
          <p:cNvSpPr txBox="1"/>
          <p:nvPr>
            <p:ph idx="19" type="ctrTitle"/>
          </p:nvPr>
        </p:nvSpPr>
        <p:spPr>
          <a:xfrm>
            <a:off x="1261437" y="3359411"/>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80" name="Google Shape;80;p15"/>
          <p:cNvSpPr txBox="1"/>
          <p:nvPr>
            <p:ph idx="20" type="subTitle"/>
          </p:nvPr>
        </p:nvSpPr>
        <p:spPr>
          <a:xfrm>
            <a:off x="1434225" y="3820858"/>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81" name="Google Shape;81;p15"/>
          <p:cNvSpPr txBox="1"/>
          <p:nvPr>
            <p:ph hasCustomPrompt="1" idx="21" type="title"/>
          </p:nvPr>
        </p:nvSpPr>
        <p:spPr>
          <a:xfrm>
            <a:off x="1545687" y="3091842"/>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82" name="Google Shape;82;p15"/>
          <p:cNvSpPr/>
          <p:nvPr/>
        </p:nvSpPr>
        <p:spPr>
          <a:xfrm>
            <a:off x="419100" y="732400"/>
            <a:ext cx="235500" cy="235500"/>
          </a:xfrm>
          <a:prstGeom prst="ellipse">
            <a:avLst/>
          </a:prstGeom>
          <a:solidFill>
            <a:srgbClr val="FFCB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5"/>
          <p:cNvSpPr/>
          <p:nvPr/>
        </p:nvSpPr>
        <p:spPr>
          <a:xfrm>
            <a:off x="95250" y="732400"/>
            <a:ext cx="235500" cy="235500"/>
          </a:xfrm>
          <a:prstGeom prst="ellipse">
            <a:avLst/>
          </a:prstGeom>
          <a:solidFill>
            <a:srgbClr val="FFE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ext 1">
  <p:cSld name="CUSTOM_7">
    <p:spTree>
      <p:nvGrpSpPr>
        <p:cNvPr id="84" name="Shape 84"/>
        <p:cNvGrpSpPr/>
        <p:nvPr/>
      </p:nvGrpSpPr>
      <p:grpSpPr>
        <a:xfrm>
          <a:off x="0" y="0"/>
          <a:ext cx="0" cy="0"/>
          <a:chOff x="0" y="0"/>
          <a:chExt cx="0" cy="0"/>
        </a:xfrm>
      </p:grpSpPr>
      <p:sp>
        <p:nvSpPr>
          <p:cNvPr id="85" name="Google Shape;85;p16"/>
          <p:cNvSpPr/>
          <p:nvPr/>
        </p:nvSpPr>
        <p:spPr>
          <a:xfrm rot="-5400000">
            <a:off x="-101015" y="-226845"/>
            <a:ext cx="5995571" cy="6199231"/>
          </a:xfrm>
          <a:custGeom>
            <a:rect b="b" l="l" r="r" t="t"/>
            <a:pathLst>
              <a:path extrusionOk="0" h="208325" w="201481">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9AD7D2">
              <a:alpha val="120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6"/>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87" name="Google Shape;87;p16"/>
          <p:cNvSpPr txBox="1"/>
          <p:nvPr>
            <p:ph idx="1" type="subTitle"/>
          </p:nvPr>
        </p:nvSpPr>
        <p:spPr>
          <a:xfrm>
            <a:off x="831200" y="2314225"/>
            <a:ext cx="42249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CUSTOM_13">
    <p:spTree>
      <p:nvGrpSpPr>
        <p:cNvPr id="88" name="Shape 88"/>
        <p:cNvGrpSpPr/>
        <p:nvPr/>
      </p:nvGrpSpPr>
      <p:grpSpPr>
        <a:xfrm>
          <a:off x="0" y="0"/>
          <a:ext cx="0" cy="0"/>
          <a:chOff x="0" y="0"/>
          <a:chExt cx="0" cy="0"/>
        </a:xfrm>
      </p:grpSpPr>
      <p:sp>
        <p:nvSpPr>
          <p:cNvPr id="89" name="Google Shape;89;p17"/>
          <p:cNvSpPr/>
          <p:nvPr/>
        </p:nvSpPr>
        <p:spPr>
          <a:xfrm>
            <a:off x="3356560" y="-236370"/>
            <a:ext cx="5995571" cy="6199231"/>
          </a:xfrm>
          <a:custGeom>
            <a:rect b="b" l="l" r="r" t="t"/>
            <a:pathLst>
              <a:path extrusionOk="0" h="208325" w="201481">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F2CC">
              <a:alpha val="327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7"/>
          <p:cNvSpPr txBox="1"/>
          <p:nvPr>
            <p:ph idx="1" type="subTitle"/>
          </p:nvPr>
        </p:nvSpPr>
        <p:spPr>
          <a:xfrm>
            <a:off x="2286775" y="1780575"/>
            <a:ext cx="4717500" cy="6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91" name="Google Shape;91;p17"/>
          <p:cNvSpPr txBox="1"/>
          <p:nvPr>
            <p:ph type="ctrTitle"/>
          </p:nvPr>
        </p:nvSpPr>
        <p:spPr>
          <a:xfrm>
            <a:off x="3099175" y="2412374"/>
            <a:ext cx="3092700" cy="540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lumns ">
  <p:cSld name="CUSTOM_12">
    <p:spTree>
      <p:nvGrpSpPr>
        <p:cNvPr id="92" name="Shape 92"/>
        <p:cNvGrpSpPr/>
        <p:nvPr/>
      </p:nvGrpSpPr>
      <p:grpSpPr>
        <a:xfrm>
          <a:off x="0" y="0"/>
          <a:ext cx="0" cy="0"/>
          <a:chOff x="0" y="0"/>
          <a:chExt cx="0" cy="0"/>
        </a:xfrm>
      </p:grpSpPr>
      <p:sp>
        <p:nvSpPr>
          <p:cNvPr id="93" name="Google Shape;93;p18"/>
          <p:cNvSpPr txBox="1"/>
          <p:nvPr>
            <p:ph type="ctrTitle"/>
          </p:nvPr>
        </p:nvSpPr>
        <p:spPr>
          <a:xfrm>
            <a:off x="858475" y="2734950"/>
            <a:ext cx="2560200" cy="319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94" name="Google Shape;94;p18"/>
          <p:cNvSpPr txBox="1"/>
          <p:nvPr>
            <p:ph idx="1" type="subTitle"/>
          </p:nvPr>
        </p:nvSpPr>
        <p:spPr>
          <a:xfrm>
            <a:off x="1019574" y="2955100"/>
            <a:ext cx="2238000" cy="98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95" name="Google Shape;95;p18"/>
          <p:cNvSpPr/>
          <p:nvPr/>
        </p:nvSpPr>
        <p:spPr>
          <a:xfrm>
            <a:off x="742950" y="710350"/>
            <a:ext cx="8686800" cy="279600"/>
          </a:xfrm>
          <a:prstGeom prst="rect">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8"/>
          <p:cNvSpPr txBox="1"/>
          <p:nvPr>
            <p:ph idx="2" type="ctrTitle"/>
          </p:nvPr>
        </p:nvSpPr>
        <p:spPr>
          <a:xfrm>
            <a:off x="790975" y="720000"/>
            <a:ext cx="5012400" cy="3141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1200"/>
              <a:buNone/>
              <a:defRPr sz="1200">
                <a:solidFill>
                  <a:srgbClr val="FFFFFF"/>
                </a:solidFill>
              </a:defRPr>
            </a:lvl1pPr>
            <a:lvl2pPr lvl="1" rtl="0" algn="ctr">
              <a:spcBef>
                <a:spcPts val="0"/>
              </a:spcBef>
              <a:spcAft>
                <a:spcPts val="0"/>
              </a:spcAft>
              <a:buClr>
                <a:srgbClr val="000000"/>
              </a:buClr>
              <a:buSzPts val="1100"/>
              <a:buNone/>
              <a:defRPr sz="1100">
                <a:solidFill>
                  <a:srgbClr val="000000"/>
                </a:solidFill>
              </a:defRPr>
            </a:lvl2pPr>
            <a:lvl3pPr lvl="2" rtl="0" algn="ctr">
              <a:spcBef>
                <a:spcPts val="0"/>
              </a:spcBef>
              <a:spcAft>
                <a:spcPts val="0"/>
              </a:spcAft>
              <a:buClr>
                <a:srgbClr val="000000"/>
              </a:buClr>
              <a:buSzPts val="1100"/>
              <a:buNone/>
              <a:defRPr sz="1100">
                <a:solidFill>
                  <a:srgbClr val="000000"/>
                </a:solidFill>
              </a:defRPr>
            </a:lvl3pPr>
            <a:lvl4pPr lvl="3" rtl="0" algn="ctr">
              <a:spcBef>
                <a:spcPts val="0"/>
              </a:spcBef>
              <a:spcAft>
                <a:spcPts val="0"/>
              </a:spcAft>
              <a:buClr>
                <a:srgbClr val="000000"/>
              </a:buClr>
              <a:buSzPts val="1100"/>
              <a:buNone/>
              <a:defRPr sz="1100">
                <a:solidFill>
                  <a:srgbClr val="000000"/>
                </a:solidFill>
              </a:defRPr>
            </a:lvl4pPr>
            <a:lvl5pPr lvl="4" rtl="0" algn="ctr">
              <a:spcBef>
                <a:spcPts val="0"/>
              </a:spcBef>
              <a:spcAft>
                <a:spcPts val="0"/>
              </a:spcAft>
              <a:buClr>
                <a:srgbClr val="000000"/>
              </a:buClr>
              <a:buSzPts val="1100"/>
              <a:buNone/>
              <a:defRPr sz="1100">
                <a:solidFill>
                  <a:srgbClr val="000000"/>
                </a:solidFill>
              </a:defRPr>
            </a:lvl5pPr>
            <a:lvl6pPr lvl="5" rtl="0" algn="ctr">
              <a:spcBef>
                <a:spcPts val="0"/>
              </a:spcBef>
              <a:spcAft>
                <a:spcPts val="0"/>
              </a:spcAft>
              <a:buClr>
                <a:srgbClr val="000000"/>
              </a:buClr>
              <a:buSzPts val="1100"/>
              <a:buNone/>
              <a:defRPr sz="1100">
                <a:solidFill>
                  <a:srgbClr val="000000"/>
                </a:solidFill>
              </a:defRPr>
            </a:lvl6pPr>
            <a:lvl7pPr lvl="6" rtl="0" algn="ctr">
              <a:spcBef>
                <a:spcPts val="0"/>
              </a:spcBef>
              <a:spcAft>
                <a:spcPts val="0"/>
              </a:spcAft>
              <a:buClr>
                <a:srgbClr val="000000"/>
              </a:buClr>
              <a:buSzPts val="1100"/>
              <a:buNone/>
              <a:defRPr sz="1100">
                <a:solidFill>
                  <a:srgbClr val="000000"/>
                </a:solidFill>
              </a:defRPr>
            </a:lvl7pPr>
            <a:lvl8pPr lvl="7" rtl="0" algn="ctr">
              <a:spcBef>
                <a:spcPts val="0"/>
              </a:spcBef>
              <a:spcAft>
                <a:spcPts val="0"/>
              </a:spcAft>
              <a:buClr>
                <a:srgbClr val="000000"/>
              </a:buClr>
              <a:buSzPts val="1100"/>
              <a:buNone/>
              <a:defRPr sz="1100">
                <a:solidFill>
                  <a:srgbClr val="000000"/>
                </a:solidFill>
              </a:defRPr>
            </a:lvl8pPr>
            <a:lvl9pPr lvl="8" rtl="0" algn="ctr">
              <a:spcBef>
                <a:spcPts val="0"/>
              </a:spcBef>
              <a:spcAft>
                <a:spcPts val="0"/>
              </a:spcAft>
              <a:buClr>
                <a:srgbClr val="000000"/>
              </a:buClr>
              <a:buSzPts val="1100"/>
              <a:buNone/>
              <a:defRPr sz="1100">
                <a:solidFill>
                  <a:srgbClr val="000000"/>
                </a:solidFill>
              </a:defRPr>
            </a:lvl9pPr>
          </a:lstStyle>
          <a:p/>
        </p:txBody>
      </p:sp>
      <p:sp>
        <p:nvSpPr>
          <p:cNvPr id="97" name="Google Shape;97;p18"/>
          <p:cNvSpPr/>
          <p:nvPr/>
        </p:nvSpPr>
        <p:spPr>
          <a:xfrm>
            <a:off x="419100" y="732400"/>
            <a:ext cx="235500" cy="235500"/>
          </a:xfrm>
          <a:prstGeom prst="ellipse">
            <a:avLst/>
          </a:prstGeom>
          <a:solidFill>
            <a:srgbClr val="FFCB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8"/>
          <p:cNvSpPr/>
          <p:nvPr/>
        </p:nvSpPr>
        <p:spPr>
          <a:xfrm>
            <a:off x="95250" y="732400"/>
            <a:ext cx="235500" cy="235500"/>
          </a:xfrm>
          <a:prstGeom prst="ellipse">
            <a:avLst/>
          </a:prstGeom>
          <a:solidFill>
            <a:srgbClr val="FFE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8"/>
          <p:cNvSpPr txBox="1"/>
          <p:nvPr>
            <p:ph idx="3" type="subTitle"/>
          </p:nvPr>
        </p:nvSpPr>
        <p:spPr>
          <a:xfrm>
            <a:off x="5934474" y="2955100"/>
            <a:ext cx="2238000" cy="98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00" name="Google Shape;100;p18"/>
          <p:cNvSpPr txBox="1"/>
          <p:nvPr>
            <p:ph idx="4" type="ctrTitle"/>
          </p:nvPr>
        </p:nvSpPr>
        <p:spPr>
          <a:xfrm>
            <a:off x="5773375" y="2734950"/>
            <a:ext cx="2560200" cy="319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101" name="Google Shape;101;p18"/>
          <p:cNvSpPr txBox="1"/>
          <p:nvPr>
            <p:ph idx="5" type="subTitle"/>
          </p:nvPr>
        </p:nvSpPr>
        <p:spPr>
          <a:xfrm>
            <a:off x="3452999" y="2052750"/>
            <a:ext cx="2238000" cy="98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02" name="Google Shape;102;p18"/>
          <p:cNvSpPr txBox="1"/>
          <p:nvPr>
            <p:ph idx="6" type="ctrTitle"/>
          </p:nvPr>
        </p:nvSpPr>
        <p:spPr>
          <a:xfrm>
            <a:off x="3291900" y="1832600"/>
            <a:ext cx="2560200" cy="319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design">
  <p:cSld name="CUSTOM_6">
    <p:bg>
      <p:bgPr>
        <a:solidFill>
          <a:srgbClr val="FFFFFF"/>
        </a:solidFill>
      </p:bgPr>
    </p:bg>
    <p:spTree>
      <p:nvGrpSpPr>
        <p:cNvPr id="103" name="Shape 103"/>
        <p:cNvGrpSpPr/>
        <p:nvPr/>
      </p:nvGrpSpPr>
      <p:grpSpPr>
        <a:xfrm>
          <a:off x="0" y="0"/>
          <a:ext cx="0" cy="0"/>
          <a:chOff x="0" y="0"/>
          <a:chExt cx="0" cy="0"/>
        </a:xfrm>
      </p:grpSpPr>
      <p:sp>
        <p:nvSpPr>
          <p:cNvPr id="104" name="Google Shape;104;p19"/>
          <p:cNvSpPr/>
          <p:nvPr/>
        </p:nvSpPr>
        <p:spPr>
          <a:xfrm>
            <a:off x="742950" y="710350"/>
            <a:ext cx="8686800" cy="279600"/>
          </a:xfrm>
          <a:prstGeom prst="rect">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9"/>
          <p:cNvSpPr txBox="1"/>
          <p:nvPr>
            <p:ph type="ctrTitle"/>
          </p:nvPr>
        </p:nvSpPr>
        <p:spPr>
          <a:xfrm>
            <a:off x="790975" y="720000"/>
            <a:ext cx="5012400" cy="3141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1200"/>
              <a:buNone/>
              <a:defRPr sz="1200">
                <a:solidFill>
                  <a:srgbClr val="FFFFFF"/>
                </a:solidFill>
              </a:defRPr>
            </a:lvl1pPr>
            <a:lvl2pPr lvl="1" rtl="0" algn="ctr">
              <a:spcBef>
                <a:spcPts val="0"/>
              </a:spcBef>
              <a:spcAft>
                <a:spcPts val="0"/>
              </a:spcAft>
              <a:buClr>
                <a:srgbClr val="000000"/>
              </a:buClr>
              <a:buSzPts val="1100"/>
              <a:buNone/>
              <a:defRPr sz="1100">
                <a:solidFill>
                  <a:srgbClr val="000000"/>
                </a:solidFill>
              </a:defRPr>
            </a:lvl2pPr>
            <a:lvl3pPr lvl="2" rtl="0" algn="ctr">
              <a:spcBef>
                <a:spcPts val="0"/>
              </a:spcBef>
              <a:spcAft>
                <a:spcPts val="0"/>
              </a:spcAft>
              <a:buClr>
                <a:srgbClr val="000000"/>
              </a:buClr>
              <a:buSzPts val="1100"/>
              <a:buNone/>
              <a:defRPr sz="1100">
                <a:solidFill>
                  <a:srgbClr val="000000"/>
                </a:solidFill>
              </a:defRPr>
            </a:lvl3pPr>
            <a:lvl4pPr lvl="3" rtl="0" algn="ctr">
              <a:spcBef>
                <a:spcPts val="0"/>
              </a:spcBef>
              <a:spcAft>
                <a:spcPts val="0"/>
              </a:spcAft>
              <a:buClr>
                <a:srgbClr val="000000"/>
              </a:buClr>
              <a:buSzPts val="1100"/>
              <a:buNone/>
              <a:defRPr sz="1100">
                <a:solidFill>
                  <a:srgbClr val="000000"/>
                </a:solidFill>
              </a:defRPr>
            </a:lvl4pPr>
            <a:lvl5pPr lvl="4" rtl="0" algn="ctr">
              <a:spcBef>
                <a:spcPts val="0"/>
              </a:spcBef>
              <a:spcAft>
                <a:spcPts val="0"/>
              </a:spcAft>
              <a:buClr>
                <a:srgbClr val="000000"/>
              </a:buClr>
              <a:buSzPts val="1100"/>
              <a:buNone/>
              <a:defRPr sz="1100">
                <a:solidFill>
                  <a:srgbClr val="000000"/>
                </a:solidFill>
              </a:defRPr>
            </a:lvl5pPr>
            <a:lvl6pPr lvl="5" rtl="0" algn="ctr">
              <a:spcBef>
                <a:spcPts val="0"/>
              </a:spcBef>
              <a:spcAft>
                <a:spcPts val="0"/>
              </a:spcAft>
              <a:buClr>
                <a:srgbClr val="000000"/>
              </a:buClr>
              <a:buSzPts val="1100"/>
              <a:buNone/>
              <a:defRPr sz="1100">
                <a:solidFill>
                  <a:srgbClr val="000000"/>
                </a:solidFill>
              </a:defRPr>
            </a:lvl6pPr>
            <a:lvl7pPr lvl="6" rtl="0" algn="ctr">
              <a:spcBef>
                <a:spcPts val="0"/>
              </a:spcBef>
              <a:spcAft>
                <a:spcPts val="0"/>
              </a:spcAft>
              <a:buClr>
                <a:srgbClr val="000000"/>
              </a:buClr>
              <a:buSzPts val="1100"/>
              <a:buNone/>
              <a:defRPr sz="1100">
                <a:solidFill>
                  <a:srgbClr val="000000"/>
                </a:solidFill>
              </a:defRPr>
            </a:lvl7pPr>
            <a:lvl8pPr lvl="7" rtl="0" algn="ctr">
              <a:spcBef>
                <a:spcPts val="0"/>
              </a:spcBef>
              <a:spcAft>
                <a:spcPts val="0"/>
              </a:spcAft>
              <a:buClr>
                <a:srgbClr val="000000"/>
              </a:buClr>
              <a:buSzPts val="1100"/>
              <a:buNone/>
              <a:defRPr sz="1100">
                <a:solidFill>
                  <a:srgbClr val="000000"/>
                </a:solidFill>
              </a:defRPr>
            </a:lvl8pPr>
            <a:lvl9pPr lvl="8" rtl="0" algn="ctr">
              <a:spcBef>
                <a:spcPts val="0"/>
              </a:spcBef>
              <a:spcAft>
                <a:spcPts val="0"/>
              </a:spcAft>
              <a:buClr>
                <a:srgbClr val="000000"/>
              </a:buClr>
              <a:buSzPts val="1100"/>
              <a:buNone/>
              <a:defRPr sz="1100">
                <a:solidFill>
                  <a:srgbClr val="000000"/>
                </a:solidFill>
              </a:defRPr>
            </a:lvl9pPr>
          </a:lstStyle>
          <a:p/>
        </p:txBody>
      </p:sp>
      <p:sp>
        <p:nvSpPr>
          <p:cNvPr id="106" name="Google Shape;106;p19"/>
          <p:cNvSpPr/>
          <p:nvPr/>
        </p:nvSpPr>
        <p:spPr>
          <a:xfrm>
            <a:off x="419100" y="732400"/>
            <a:ext cx="235500" cy="235500"/>
          </a:xfrm>
          <a:prstGeom prst="ellipse">
            <a:avLst/>
          </a:prstGeom>
          <a:solidFill>
            <a:srgbClr val="FFCB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9"/>
          <p:cNvSpPr/>
          <p:nvPr/>
        </p:nvSpPr>
        <p:spPr>
          <a:xfrm>
            <a:off x="95250" y="732400"/>
            <a:ext cx="235500" cy="235500"/>
          </a:xfrm>
          <a:prstGeom prst="ellipse">
            <a:avLst/>
          </a:prstGeom>
          <a:solidFill>
            <a:srgbClr val="FFE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design 2">
  <p:cSld name="CUSTOM_6_2">
    <p:bg>
      <p:bgPr>
        <a:solidFill>
          <a:srgbClr val="FFFFFF"/>
        </a:solidFill>
      </p:bgPr>
    </p:bg>
    <p:spTree>
      <p:nvGrpSpPr>
        <p:cNvPr id="108" name="Shape 108"/>
        <p:cNvGrpSpPr/>
        <p:nvPr/>
      </p:nvGrpSpPr>
      <p:grpSpPr>
        <a:xfrm>
          <a:off x="0" y="0"/>
          <a:ext cx="0" cy="0"/>
          <a:chOff x="0" y="0"/>
          <a:chExt cx="0" cy="0"/>
        </a:xfrm>
      </p:grpSpPr>
      <p:sp>
        <p:nvSpPr>
          <p:cNvPr id="109" name="Google Shape;109;p20"/>
          <p:cNvSpPr/>
          <p:nvPr/>
        </p:nvSpPr>
        <p:spPr>
          <a:xfrm>
            <a:off x="2618169" y="-318351"/>
            <a:ext cx="6811569" cy="7337207"/>
          </a:xfrm>
          <a:custGeom>
            <a:rect b="b" l="l" r="r" t="t"/>
            <a:pathLst>
              <a:path extrusionOk="0" h="208325" w="201481">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E48D">
              <a:alpha val="20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0"/>
          <p:cNvSpPr/>
          <p:nvPr/>
        </p:nvSpPr>
        <p:spPr>
          <a:xfrm>
            <a:off x="742950" y="710350"/>
            <a:ext cx="8686800" cy="279600"/>
          </a:xfrm>
          <a:prstGeom prst="rect">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0"/>
          <p:cNvSpPr txBox="1"/>
          <p:nvPr>
            <p:ph type="ctrTitle"/>
          </p:nvPr>
        </p:nvSpPr>
        <p:spPr>
          <a:xfrm>
            <a:off x="790975" y="720000"/>
            <a:ext cx="5012400" cy="3141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1200"/>
              <a:buNone/>
              <a:defRPr sz="1200">
                <a:solidFill>
                  <a:srgbClr val="FFFFFF"/>
                </a:solidFill>
              </a:defRPr>
            </a:lvl1pPr>
            <a:lvl2pPr lvl="1" rtl="0" algn="ctr">
              <a:spcBef>
                <a:spcPts val="0"/>
              </a:spcBef>
              <a:spcAft>
                <a:spcPts val="0"/>
              </a:spcAft>
              <a:buClr>
                <a:srgbClr val="000000"/>
              </a:buClr>
              <a:buSzPts val="1100"/>
              <a:buNone/>
              <a:defRPr sz="1100">
                <a:solidFill>
                  <a:srgbClr val="000000"/>
                </a:solidFill>
              </a:defRPr>
            </a:lvl2pPr>
            <a:lvl3pPr lvl="2" rtl="0" algn="ctr">
              <a:spcBef>
                <a:spcPts val="0"/>
              </a:spcBef>
              <a:spcAft>
                <a:spcPts val="0"/>
              </a:spcAft>
              <a:buClr>
                <a:srgbClr val="000000"/>
              </a:buClr>
              <a:buSzPts val="1100"/>
              <a:buNone/>
              <a:defRPr sz="1100">
                <a:solidFill>
                  <a:srgbClr val="000000"/>
                </a:solidFill>
              </a:defRPr>
            </a:lvl3pPr>
            <a:lvl4pPr lvl="3" rtl="0" algn="ctr">
              <a:spcBef>
                <a:spcPts val="0"/>
              </a:spcBef>
              <a:spcAft>
                <a:spcPts val="0"/>
              </a:spcAft>
              <a:buClr>
                <a:srgbClr val="000000"/>
              </a:buClr>
              <a:buSzPts val="1100"/>
              <a:buNone/>
              <a:defRPr sz="1100">
                <a:solidFill>
                  <a:srgbClr val="000000"/>
                </a:solidFill>
              </a:defRPr>
            </a:lvl4pPr>
            <a:lvl5pPr lvl="4" rtl="0" algn="ctr">
              <a:spcBef>
                <a:spcPts val="0"/>
              </a:spcBef>
              <a:spcAft>
                <a:spcPts val="0"/>
              </a:spcAft>
              <a:buClr>
                <a:srgbClr val="000000"/>
              </a:buClr>
              <a:buSzPts val="1100"/>
              <a:buNone/>
              <a:defRPr sz="1100">
                <a:solidFill>
                  <a:srgbClr val="000000"/>
                </a:solidFill>
              </a:defRPr>
            </a:lvl5pPr>
            <a:lvl6pPr lvl="5" rtl="0" algn="ctr">
              <a:spcBef>
                <a:spcPts val="0"/>
              </a:spcBef>
              <a:spcAft>
                <a:spcPts val="0"/>
              </a:spcAft>
              <a:buClr>
                <a:srgbClr val="000000"/>
              </a:buClr>
              <a:buSzPts val="1100"/>
              <a:buNone/>
              <a:defRPr sz="1100">
                <a:solidFill>
                  <a:srgbClr val="000000"/>
                </a:solidFill>
              </a:defRPr>
            </a:lvl6pPr>
            <a:lvl7pPr lvl="6" rtl="0" algn="ctr">
              <a:spcBef>
                <a:spcPts val="0"/>
              </a:spcBef>
              <a:spcAft>
                <a:spcPts val="0"/>
              </a:spcAft>
              <a:buClr>
                <a:srgbClr val="000000"/>
              </a:buClr>
              <a:buSzPts val="1100"/>
              <a:buNone/>
              <a:defRPr sz="1100">
                <a:solidFill>
                  <a:srgbClr val="000000"/>
                </a:solidFill>
              </a:defRPr>
            </a:lvl7pPr>
            <a:lvl8pPr lvl="7" rtl="0" algn="ctr">
              <a:spcBef>
                <a:spcPts val="0"/>
              </a:spcBef>
              <a:spcAft>
                <a:spcPts val="0"/>
              </a:spcAft>
              <a:buClr>
                <a:srgbClr val="000000"/>
              </a:buClr>
              <a:buSzPts val="1100"/>
              <a:buNone/>
              <a:defRPr sz="1100">
                <a:solidFill>
                  <a:srgbClr val="000000"/>
                </a:solidFill>
              </a:defRPr>
            </a:lvl8pPr>
            <a:lvl9pPr lvl="8" rtl="0" algn="ctr">
              <a:spcBef>
                <a:spcPts val="0"/>
              </a:spcBef>
              <a:spcAft>
                <a:spcPts val="0"/>
              </a:spcAft>
              <a:buClr>
                <a:srgbClr val="000000"/>
              </a:buClr>
              <a:buSzPts val="1100"/>
              <a:buNone/>
              <a:defRPr sz="1100">
                <a:solidFill>
                  <a:srgbClr val="000000"/>
                </a:solidFill>
              </a:defRPr>
            </a:lvl9pPr>
          </a:lstStyle>
          <a:p/>
        </p:txBody>
      </p:sp>
      <p:sp>
        <p:nvSpPr>
          <p:cNvPr id="112" name="Google Shape;112;p20"/>
          <p:cNvSpPr/>
          <p:nvPr/>
        </p:nvSpPr>
        <p:spPr>
          <a:xfrm>
            <a:off x="419100" y="732400"/>
            <a:ext cx="235500" cy="235500"/>
          </a:xfrm>
          <a:prstGeom prst="ellipse">
            <a:avLst/>
          </a:prstGeom>
          <a:solidFill>
            <a:srgbClr val="FFCB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0"/>
          <p:cNvSpPr/>
          <p:nvPr/>
        </p:nvSpPr>
        <p:spPr>
          <a:xfrm>
            <a:off x="95250" y="732400"/>
            <a:ext cx="235500" cy="235500"/>
          </a:xfrm>
          <a:prstGeom prst="ellipse">
            <a:avLst/>
          </a:prstGeom>
          <a:solidFill>
            <a:srgbClr val="FFE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design 3">
  <p:cSld name="CUSTOM_6_2_1">
    <p:bg>
      <p:bgPr>
        <a:solidFill>
          <a:srgbClr val="FFFFFF"/>
        </a:solidFill>
      </p:bgPr>
    </p:bg>
    <p:spTree>
      <p:nvGrpSpPr>
        <p:cNvPr id="114" name="Shape 114"/>
        <p:cNvGrpSpPr/>
        <p:nvPr/>
      </p:nvGrpSpPr>
      <p:grpSpPr>
        <a:xfrm>
          <a:off x="0" y="0"/>
          <a:ext cx="0" cy="0"/>
          <a:chOff x="0" y="0"/>
          <a:chExt cx="0" cy="0"/>
        </a:xfrm>
      </p:grpSpPr>
      <p:sp>
        <p:nvSpPr>
          <p:cNvPr id="115" name="Google Shape;115;p21"/>
          <p:cNvSpPr/>
          <p:nvPr/>
        </p:nvSpPr>
        <p:spPr>
          <a:xfrm rot="5400000">
            <a:off x="3902197" y="260906"/>
            <a:ext cx="5602683" cy="6035175"/>
          </a:xfrm>
          <a:custGeom>
            <a:rect b="b" l="l" r="r" t="t"/>
            <a:pathLst>
              <a:path extrusionOk="0" h="208325" w="201481">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ADDBD7">
              <a:alpha val="20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1"/>
          <p:cNvSpPr/>
          <p:nvPr/>
        </p:nvSpPr>
        <p:spPr>
          <a:xfrm>
            <a:off x="742950" y="710350"/>
            <a:ext cx="8686800" cy="279600"/>
          </a:xfrm>
          <a:prstGeom prst="rect">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1"/>
          <p:cNvSpPr txBox="1"/>
          <p:nvPr>
            <p:ph type="ctrTitle"/>
          </p:nvPr>
        </p:nvSpPr>
        <p:spPr>
          <a:xfrm>
            <a:off x="790975" y="720000"/>
            <a:ext cx="5012400" cy="3141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1200"/>
              <a:buNone/>
              <a:defRPr sz="1200">
                <a:solidFill>
                  <a:srgbClr val="FFFFFF"/>
                </a:solidFill>
              </a:defRPr>
            </a:lvl1pPr>
            <a:lvl2pPr lvl="1" rtl="0" algn="ctr">
              <a:spcBef>
                <a:spcPts val="0"/>
              </a:spcBef>
              <a:spcAft>
                <a:spcPts val="0"/>
              </a:spcAft>
              <a:buClr>
                <a:srgbClr val="000000"/>
              </a:buClr>
              <a:buSzPts val="1100"/>
              <a:buNone/>
              <a:defRPr sz="1100">
                <a:solidFill>
                  <a:srgbClr val="000000"/>
                </a:solidFill>
              </a:defRPr>
            </a:lvl2pPr>
            <a:lvl3pPr lvl="2" rtl="0" algn="ctr">
              <a:spcBef>
                <a:spcPts val="0"/>
              </a:spcBef>
              <a:spcAft>
                <a:spcPts val="0"/>
              </a:spcAft>
              <a:buClr>
                <a:srgbClr val="000000"/>
              </a:buClr>
              <a:buSzPts val="1100"/>
              <a:buNone/>
              <a:defRPr sz="1100">
                <a:solidFill>
                  <a:srgbClr val="000000"/>
                </a:solidFill>
              </a:defRPr>
            </a:lvl3pPr>
            <a:lvl4pPr lvl="3" rtl="0" algn="ctr">
              <a:spcBef>
                <a:spcPts val="0"/>
              </a:spcBef>
              <a:spcAft>
                <a:spcPts val="0"/>
              </a:spcAft>
              <a:buClr>
                <a:srgbClr val="000000"/>
              </a:buClr>
              <a:buSzPts val="1100"/>
              <a:buNone/>
              <a:defRPr sz="1100">
                <a:solidFill>
                  <a:srgbClr val="000000"/>
                </a:solidFill>
              </a:defRPr>
            </a:lvl4pPr>
            <a:lvl5pPr lvl="4" rtl="0" algn="ctr">
              <a:spcBef>
                <a:spcPts val="0"/>
              </a:spcBef>
              <a:spcAft>
                <a:spcPts val="0"/>
              </a:spcAft>
              <a:buClr>
                <a:srgbClr val="000000"/>
              </a:buClr>
              <a:buSzPts val="1100"/>
              <a:buNone/>
              <a:defRPr sz="1100">
                <a:solidFill>
                  <a:srgbClr val="000000"/>
                </a:solidFill>
              </a:defRPr>
            </a:lvl5pPr>
            <a:lvl6pPr lvl="5" rtl="0" algn="ctr">
              <a:spcBef>
                <a:spcPts val="0"/>
              </a:spcBef>
              <a:spcAft>
                <a:spcPts val="0"/>
              </a:spcAft>
              <a:buClr>
                <a:srgbClr val="000000"/>
              </a:buClr>
              <a:buSzPts val="1100"/>
              <a:buNone/>
              <a:defRPr sz="1100">
                <a:solidFill>
                  <a:srgbClr val="000000"/>
                </a:solidFill>
              </a:defRPr>
            </a:lvl6pPr>
            <a:lvl7pPr lvl="6" rtl="0" algn="ctr">
              <a:spcBef>
                <a:spcPts val="0"/>
              </a:spcBef>
              <a:spcAft>
                <a:spcPts val="0"/>
              </a:spcAft>
              <a:buClr>
                <a:srgbClr val="000000"/>
              </a:buClr>
              <a:buSzPts val="1100"/>
              <a:buNone/>
              <a:defRPr sz="1100">
                <a:solidFill>
                  <a:srgbClr val="000000"/>
                </a:solidFill>
              </a:defRPr>
            </a:lvl7pPr>
            <a:lvl8pPr lvl="7" rtl="0" algn="ctr">
              <a:spcBef>
                <a:spcPts val="0"/>
              </a:spcBef>
              <a:spcAft>
                <a:spcPts val="0"/>
              </a:spcAft>
              <a:buClr>
                <a:srgbClr val="000000"/>
              </a:buClr>
              <a:buSzPts val="1100"/>
              <a:buNone/>
              <a:defRPr sz="1100">
                <a:solidFill>
                  <a:srgbClr val="000000"/>
                </a:solidFill>
              </a:defRPr>
            </a:lvl8pPr>
            <a:lvl9pPr lvl="8" rtl="0" algn="ctr">
              <a:spcBef>
                <a:spcPts val="0"/>
              </a:spcBef>
              <a:spcAft>
                <a:spcPts val="0"/>
              </a:spcAft>
              <a:buClr>
                <a:srgbClr val="000000"/>
              </a:buClr>
              <a:buSzPts val="1100"/>
              <a:buNone/>
              <a:defRPr sz="1100">
                <a:solidFill>
                  <a:srgbClr val="000000"/>
                </a:solidFill>
              </a:defRPr>
            </a:lvl9pPr>
          </a:lstStyle>
          <a:p/>
        </p:txBody>
      </p:sp>
      <p:sp>
        <p:nvSpPr>
          <p:cNvPr id="118" name="Google Shape;118;p21"/>
          <p:cNvSpPr/>
          <p:nvPr/>
        </p:nvSpPr>
        <p:spPr>
          <a:xfrm>
            <a:off x="419100" y="732400"/>
            <a:ext cx="235500" cy="235500"/>
          </a:xfrm>
          <a:prstGeom prst="ellipse">
            <a:avLst/>
          </a:prstGeom>
          <a:solidFill>
            <a:srgbClr val="FFCB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1"/>
          <p:cNvSpPr/>
          <p:nvPr/>
        </p:nvSpPr>
        <p:spPr>
          <a:xfrm>
            <a:off x="95250" y="732400"/>
            <a:ext cx="235500" cy="235500"/>
          </a:xfrm>
          <a:prstGeom prst="ellipse">
            <a:avLst/>
          </a:prstGeom>
          <a:solidFill>
            <a:srgbClr val="FFE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s">
  <p:cSld name="CUSTOM_6_1">
    <p:bg>
      <p:bgPr>
        <a:solidFill>
          <a:srgbClr val="FFFFFF"/>
        </a:solidFill>
      </p:bgPr>
    </p:bg>
    <p:spTree>
      <p:nvGrpSpPr>
        <p:cNvPr id="120" name="Shape 120"/>
        <p:cNvGrpSpPr/>
        <p:nvPr/>
      </p:nvGrpSpPr>
      <p:grpSpPr>
        <a:xfrm>
          <a:off x="0" y="0"/>
          <a:ext cx="0" cy="0"/>
          <a:chOff x="0" y="0"/>
          <a:chExt cx="0" cy="0"/>
        </a:xfrm>
      </p:grpSpPr>
      <p:sp>
        <p:nvSpPr>
          <p:cNvPr id="121" name="Google Shape;121;p22"/>
          <p:cNvSpPr/>
          <p:nvPr/>
        </p:nvSpPr>
        <p:spPr>
          <a:xfrm rot="-5400000">
            <a:off x="126769" y="-375501"/>
            <a:ext cx="6811569" cy="7337207"/>
          </a:xfrm>
          <a:custGeom>
            <a:rect b="b" l="l" r="r" t="t"/>
            <a:pathLst>
              <a:path extrusionOk="0" h="208325" w="201481">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ADDBD7">
              <a:alpha val="204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2"/>
          <p:cNvSpPr txBox="1"/>
          <p:nvPr>
            <p:ph type="ctrTitle"/>
          </p:nvPr>
        </p:nvSpPr>
        <p:spPr>
          <a:xfrm>
            <a:off x="477026" y="1557850"/>
            <a:ext cx="4209300" cy="8517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FFCB64"/>
              </a:buClr>
              <a:buSzPts val="4800"/>
              <a:buNone/>
              <a:defRPr sz="4800">
                <a:solidFill>
                  <a:srgbClr val="FFCB64"/>
                </a:solidFill>
              </a:defRPr>
            </a:lvl1pPr>
            <a:lvl2pPr lvl="1" rtl="0" algn="ctr">
              <a:spcBef>
                <a:spcPts val="0"/>
              </a:spcBef>
              <a:spcAft>
                <a:spcPts val="0"/>
              </a:spcAft>
              <a:buClr>
                <a:srgbClr val="000000"/>
              </a:buClr>
              <a:buSzPts val="4800"/>
              <a:buNone/>
              <a:defRPr sz="4800">
                <a:solidFill>
                  <a:srgbClr val="000000"/>
                </a:solidFill>
              </a:defRPr>
            </a:lvl2pPr>
            <a:lvl3pPr lvl="2" rtl="0" algn="ctr">
              <a:spcBef>
                <a:spcPts val="0"/>
              </a:spcBef>
              <a:spcAft>
                <a:spcPts val="0"/>
              </a:spcAft>
              <a:buClr>
                <a:srgbClr val="000000"/>
              </a:buClr>
              <a:buSzPts val="4800"/>
              <a:buNone/>
              <a:defRPr sz="4800">
                <a:solidFill>
                  <a:srgbClr val="000000"/>
                </a:solidFill>
              </a:defRPr>
            </a:lvl3pPr>
            <a:lvl4pPr lvl="3" rtl="0" algn="ctr">
              <a:spcBef>
                <a:spcPts val="0"/>
              </a:spcBef>
              <a:spcAft>
                <a:spcPts val="0"/>
              </a:spcAft>
              <a:buClr>
                <a:srgbClr val="000000"/>
              </a:buClr>
              <a:buSzPts val="4800"/>
              <a:buNone/>
              <a:defRPr sz="4800">
                <a:solidFill>
                  <a:srgbClr val="000000"/>
                </a:solidFill>
              </a:defRPr>
            </a:lvl4pPr>
            <a:lvl5pPr lvl="4" rtl="0" algn="ctr">
              <a:spcBef>
                <a:spcPts val="0"/>
              </a:spcBef>
              <a:spcAft>
                <a:spcPts val="0"/>
              </a:spcAft>
              <a:buClr>
                <a:srgbClr val="000000"/>
              </a:buClr>
              <a:buSzPts val="4800"/>
              <a:buNone/>
              <a:defRPr sz="4800">
                <a:solidFill>
                  <a:srgbClr val="000000"/>
                </a:solidFill>
              </a:defRPr>
            </a:lvl5pPr>
            <a:lvl6pPr lvl="5" rtl="0" algn="ctr">
              <a:spcBef>
                <a:spcPts val="0"/>
              </a:spcBef>
              <a:spcAft>
                <a:spcPts val="0"/>
              </a:spcAft>
              <a:buClr>
                <a:srgbClr val="000000"/>
              </a:buClr>
              <a:buSzPts val="4800"/>
              <a:buNone/>
              <a:defRPr sz="4800">
                <a:solidFill>
                  <a:srgbClr val="000000"/>
                </a:solidFill>
              </a:defRPr>
            </a:lvl6pPr>
            <a:lvl7pPr lvl="6" rtl="0" algn="ctr">
              <a:spcBef>
                <a:spcPts val="0"/>
              </a:spcBef>
              <a:spcAft>
                <a:spcPts val="0"/>
              </a:spcAft>
              <a:buClr>
                <a:srgbClr val="000000"/>
              </a:buClr>
              <a:buSzPts val="4800"/>
              <a:buNone/>
              <a:defRPr sz="4800">
                <a:solidFill>
                  <a:srgbClr val="000000"/>
                </a:solidFill>
              </a:defRPr>
            </a:lvl7pPr>
            <a:lvl8pPr lvl="7" rtl="0" algn="ctr">
              <a:spcBef>
                <a:spcPts val="0"/>
              </a:spcBef>
              <a:spcAft>
                <a:spcPts val="0"/>
              </a:spcAft>
              <a:buClr>
                <a:srgbClr val="000000"/>
              </a:buClr>
              <a:buSzPts val="4800"/>
              <a:buNone/>
              <a:defRPr sz="4800">
                <a:solidFill>
                  <a:srgbClr val="000000"/>
                </a:solidFill>
              </a:defRPr>
            </a:lvl8pPr>
            <a:lvl9pPr lvl="8" rtl="0" algn="ctr">
              <a:spcBef>
                <a:spcPts val="0"/>
              </a:spcBef>
              <a:spcAft>
                <a:spcPts val="0"/>
              </a:spcAft>
              <a:buClr>
                <a:srgbClr val="000000"/>
              </a:buClr>
              <a:buSzPts val="4800"/>
              <a:buNone/>
              <a:defRPr sz="4800">
                <a:solidFill>
                  <a:srgbClr val="000000"/>
                </a:solidFill>
              </a:defRPr>
            </a:lvl9pPr>
          </a:lstStyle>
          <a:p/>
        </p:txBody>
      </p:sp>
      <p:sp>
        <p:nvSpPr>
          <p:cNvPr id="123" name="Google Shape;123;p22"/>
          <p:cNvSpPr txBox="1"/>
          <p:nvPr>
            <p:ph idx="1" type="subTitle"/>
          </p:nvPr>
        </p:nvSpPr>
        <p:spPr>
          <a:xfrm flipH="1">
            <a:off x="1674026" y="2409550"/>
            <a:ext cx="3012300" cy="1671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Clr>
                <a:srgbClr val="000000"/>
              </a:buClr>
              <a:buSzPts val="1200"/>
              <a:buNone/>
              <a:defRPr>
                <a:solidFill>
                  <a:srgbClr val="000000"/>
                </a:solidFill>
              </a:defRPr>
            </a:lvl2pPr>
            <a:lvl3pPr lvl="2" rtl="0" algn="r">
              <a:lnSpc>
                <a:spcPct val="100000"/>
              </a:lnSpc>
              <a:spcBef>
                <a:spcPts val="0"/>
              </a:spcBef>
              <a:spcAft>
                <a:spcPts val="0"/>
              </a:spcAft>
              <a:buClr>
                <a:srgbClr val="000000"/>
              </a:buClr>
              <a:buSzPts val="1200"/>
              <a:buNone/>
              <a:defRPr>
                <a:solidFill>
                  <a:srgbClr val="000000"/>
                </a:solidFill>
              </a:defRPr>
            </a:lvl3pPr>
            <a:lvl4pPr lvl="3" rtl="0" algn="r">
              <a:lnSpc>
                <a:spcPct val="100000"/>
              </a:lnSpc>
              <a:spcBef>
                <a:spcPts val="0"/>
              </a:spcBef>
              <a:spcAft>
                <a:spcPts val="0"/>
              </a:spcAft>
              <a:buClr>
                <a:srgbClr val="000000"/>
              </a:buClr>
              <a:buSzPts val="1200"/>
              <a:buNone/>
              <a:defRPr>
                <a:solidFill>
                  <a:srgbClr val="000000"/>
                </a:solidFill>
              </a:defRPr>
            </a:lvl4pPr>
            <a:lvl5pPr lvl="4" rtl="0" algn="r">
              <a:lnSpc>
                <a:spcPct val="100000"/>
              </a:lnSpc>
              <a:spcBef>
                <a:spcPts val="0"/>
              </a:spcBef>
              <a:spcAft>
                <a:spcPts val="0"/>
              </a:spcAft>
              <a:buClr>
                <a:srgbClr val="000000"/>
              </a:buClr>
              <a:buSzPts val="1200"/>
              <a:buNone/>
              <a:defRPr>
                <a:solidFill>
                  <a:srgbClr val="000000"/>
                </a:solidFill>
              </a:defRPr>
            </a:lvl5pPr>
            <a:lvl6pPr lvl="5" rtl="0" algn="r">
              <a:lnSpc>
                <a:spcPct val="100000"/>
              </a:lnSpc>
              <a:spcBef>
                <a:spcPts val="0"/>
              </a:spcBef>
              <a:spcAft>
                <a:spcPts val="0"/>
              </a:spcAft>
              <a:buClr>
                <a:srgbClr val="000000"/>
              </a:buClr>
              <a:buSzPts val="1200"/>
              <a:buNone/>
              <a:defRPr>
                <a:solidFill>
                  <a:srgbClr val="000000"/>
                </a:solidFill>
              </a:defRPr>
            </a:lvl6pPr>
            <a:lvl7pPr lvl="6" rtl="0" algn="r">
              <a:lnSpc>
                <a:spcPct val="100000"/>
              </a:lnSpc>
              <a:spcBef>
                <a:spcPts val="0"/>
              </a:spcBef>
              <a:spcAft>
                <a:spcPts val="0"/>
              </a:spcAft>
              <a:buClr>
                <a:srgbClr val="000000"/>
              </a:buClr>
              <a:buSzPts val="1200"/>
              <a:buNone/>
              <a:defRPr>
                <a:solidFill>
                  <a:srgbClr val="000000"/>
                </a:solidFill>
              </a:defRPr>
            </a:lvl7pPr>
            <a:lvl8pPr lvl="7" rtl="0" algn="r">
              <a:lnSpc>
                <a:spcPct val="100000"/>
              </a:lnSpc>
              <a:spcBef>
                <a:spcPts val="0"/>
              </a:spcBef>
              <a:spcAft>
                <a:spcPts val="0"/>
              </a:spcAft>
              <a:buClr>
                <a:srgbClr val="000000"/>
              </a:buClr>
              <a:buSzPts val="1200"/>
              <a:buNone/>
              <a:defRPr>
                <a:solidFill>
                  <a:srgbClr val="000000"/>
                </a:solidFill>
              </a:defRPr>
            </a:lvl8pPr>
            <a:lvl9pPr lvl="8" rtl="0" algn="r">
              <a:lnSpc>
                <a:spcPct val="100000"/>
              </a:lnSpc>
              <a:spcBef>
                <a:spcPts val="0"/>
              </a:spcBef>
              <a:spcAft>
                <a:spcPts val="0"/>
              </a:spcAft>
              <a:buClr>
                <a:srgbClr val="000000"/>
              </a:buClr>
              <a:buSzPts val="1200"/>
              <a:buNone/>
              <a:defRPr>
                <a:solidFill>
                  <a:srgbClr val="000000"/>
                </a:solidFill>
              </a:defRPr>
            </a:lvl9pPr>
          </a:lstStyle>
          <a:p/>
        </p:txBody>
      </p:sp>
      <p:sp>
        <p:nvSpPr>
          <p:cNvPr id="124" name="Google Shape;124;p22"/>
          <p:cNvSpPr txBox="1"/>
          <p:nvPr/>
        </p:nvSpPr>
        <p:spPr>
          <a:xfrm>
            <a:off x="1263550" y="3683250"/>
            <a:ext cx="3398100" cy="17844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300"/>
              </a:spcBef>
              <a:spcAft>
                <a:spcPts val="0"/>
              </a:spcAft>
              <a:buNone/>
            </a:pPr>
            <a:r>
              <a:rPr lang="ar" sz="900">
                <a:solidFill>
                  <a:srgbClr val="434343"/>
                </a:solidFill>
                <a:latin typeface="EB Garamond"/>
                <a:ea typeface="EB Garamond"/>
                <a:cs typeface="EB Garamond"/>
                <a:sym typeface="EB Garamond"/>
              </a:rPr>
              <a:t>CREDITS: This presentation template was created by </a:t>
            </a:r>
            <a:r>
              <a:rPr b="1" lang="ar" sz="900">
                <a:solidFill>
                  <a:srgbClr val="434343"/>
                </a:solidFill>
                <a:uFill>
                  <a:noFill/>
                </a:uFill>
                <a:latin typeface="EB Garamond"/>
                <a:ea typeface="EB Garamond"/>
                <a:cs typeface="EB Garamond"/>
                <a:sym typeface="EB Garamond"/>
                <a:hlinkClick r:id="rId2"/>
              </a:rPr>
              <a:t>Slidesgo</a:t>
            </a:r>
            <a:r>
              <a:rPr lang="ar" sz="900">
                <a:solidFill>
                  <a:srgbClr val="434343"/>
                </a:solidFill>
                <a:latin typeface="EB Garamond"/>
                <a:ea typeface="EB Garamond"/>
                <a:cs typeface="EB Garamond"/>
                <a:sym typeface="EB Garamond"/>
              </a:rPr>
              <a:t>, including icons by </a:t>
            </a:r>
            <a:r>
              <a:rPr b="1" lang="ar" sz="900">
                <a:solidFill>
                  <a:srgbClr val="434343"/>
                </a:solidFill>
                <a:uFill>
                  <a:noFill/>
                </a:uFill>
                <a:latin typeface="EB Garamond"/>
                <a:ea typeface="EB Garamond"/>
                <a:cs typeface="EB Garamond"/>
                <a:sym typeface="EB Garamond"/>
                <a:hlinkClick r:id="rId3"/>
              </a:rPr>
              <a:t>Flaticon</a:t>
            </a:r>
            <a:r>
              <a:rPr lang="ar" sz="900">
                <a:solidFill>
                  <a:srgbClr val="434343"/>
                </a:solidFill>
                <a:latin typeface="EB Garamond"/>
                <a:ea typeface="EB Garamond"/>
                <a:cs typeface="EB Garamond"/>
                <a:sym typeface="EB Garamond"/>
              </a:rPr>
              <a:t>, and infographics &amp; images by </a:t>
            </a:r>
            <a:r>
              <a:rPr b="1" lang="ar" sz="900">
                <a:solidFill>
                  <a:srgbClr val="434343"/>
                </a:solidFill>
                <a:uFill>
                  <a:noFill/>
                </a:uFill>
                <a:latin typeface="EB Garamond"/>
                <a:ea typeface="EB Garamond"/>
                <a:cs typeface="EB Garamond"/>
                <a:sym typeface="EB Garamond"/>
                <a:hlinkClick r:id="rId4"/>
              </a:rPr>
              <a:t>Freepik</a:t>
            </a:r>
            <a:r>
              <a:rPr lang="ar" sz="900">
                <a:solidFill>
                  <a:srgbClr val="434343"/>
                </a:solidFill>
                <a:latin typeface="EB Garamond"/>
                <a:ea typeface="EB Garamond"/>
                <a:cs typeface="EB Garamond"/>
                <a:sym typeface="EB Garamond"/>
              </a:rPr>
              <a:t>. </a:t>
            </a:r>
            <a:endParaRPr sz="900">
              <a:solidFill>
                <a:srgbClr val="434343"/>
              </a:solidFill>
              <a:latin typeface="EB Garamond"/>
              <a:ea typeface="EB Garamond"/>
              <a:cs typeface="EB Garamond"/>
              <a:sym typeface="EB Garamond"/>
            </a:endParaRPr>
          </a:p>
          <a:p>
            <a:pPr indent="0" lvl="0" marL="0" rtl="0" algn="r">
              <a:lnSpc>
                <a:spcPct val="100000"/>
              </a:lnSpc>
              <a:spcBef>
                <a:spcPts val="300"/>
              </a:spcBef>
              <a:spcAft>
                <a:spcPts val="0"/>
              </a:spcAft>
              <a:buNone/>
            </a:pPr>
            <a:r>
              <a:rPr b="1" lang="ar" sz="900">
                <a:solidFill>
                  <a:srgbClr val="434343"/>
                </a:solidFill>
                <a:latin typeface="EB Garamond"/>
                <a:ea typeface="EB Garamond"/>
                <a:cs typeface="EB Garamond"/>
                <a:sym typeface="EB Garamond"/>
              </a:rPr>
              <a:t>Please keep this slide for attribution.</a:t>
            </a:r>
            <a:endParaRPr b="1" sz="900">
              <a:solidFill>
                <a:srgbClr val="434343"/>
              </a:solidFill>
              <a:latin typeface="EB Garamond"/>
              <a:ea typeface="EB Garamond"/>
              <a:cs typeface="EB Garamond"/>
              <a:sym typeface="EB Garamond"/>
            </a:endParaRPr>
          </a:p>
          <a:p>
            <a:pPr indent="0" lvl="0" marL="0" rtl="0" algn="r">
              <a:lnSpc>
                <a:spcPct val="115000"/>
              </a:lnSpc>
              <a:spcBef>
                <a:spcPts val="300"/>
              </a:spcBef>
              <a:spcAft>
                <a:spcPts val="0"/>
              </a:spcAft>
              <a:buNone/>
            </a:pPr>
            <a:r>
              <a:t/>
            </a:r>
            <a:endParaRPr>
              <a:latin typeface="Barlow Light"/>
              <a:ea typeface="Barlow Light"/>
              <a:cs typeface="Barlow Light"/>
              <a:sym typeface="Barlow Light"/>
            </a:endParaRPr>
          </a:p>
          <a:p>
            <a:pPr indent="0" lvl="0" marL="0" rtl="0" algn="r">
              <a:spcBef>
                <a:spcPts val="0"/>
              </a:spcBef>
              <a:spcAft>
                <a:spcPts val="0"/>
              </a:spcAft>
              <a:buNone/>
            </a:pPr>
            <a:r>
              <a:t/>
            </a:r>
            <a:endParaRPr>
              <a:latin typeface="Barlow Light"/>
              <a:ea typeface="Barlow Light"/>
              <a:cs typeface="Barlow Light"/>
              <a:sym typeface="Barlow L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esources">
  <p:cSld name="CUSTOM_10">
    <p:spTree>
      <p:nvGrpSpPr>
        <p:cNvPr id="125" name="Shape 125"/>
        <p:cNvGrpSpPr/>
        <p:nvPr/>
      </p:nvGrpSpPr>
      <p:grpSpPr>
        <a:xfrm>
          <a:off x="0" y="0"/>
          <a:ext cx="0" cy="0"/>
          <a:chOff x="0" y="0"/>
          <a:chExt cx="0" cy="0"/>
        </a:xfrm>
      </p:grpSpPr>
      <p:sp>
        <p:nvSpPr>
          <p:cNvPr id="126" name="Google Shape;126;p23"/>
          <p:cNvSpPr/>
          <p:nvPr/>
        </p:nvSpPr>
        <p:spPr>
          <a:xfrm rot="466977">
            <a:off x="4431599" y="-984378"/>
            <a:ext cx="5995900" cy="6457590"/>
          </a:xfrm>
          <a:custGeom>
            <a:rect b="b" l="l" r="r" t="t"/>
            <a:pathLst>
              <a:path extrusionOk="0" h="208325" w="201481">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66AAA2">
              <a:alpha val="15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3"/>
          <p:cNvSpPr txBox="1"/>
          <p:nvPr>
            <p:ph idx="1" type="body"/>
          </p:nvPr>
        </p:nvSpPr>
        <p:spPr>
          <a:xfrm>
            <a:off x="642050" y="12204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28" name="Google Shape;128;p23"/>
          <p:cNvSpPr txBox="1"/>
          <p:nvPr>
            <p:ph type="title"/>
          </p:nvPr>
        </p:nvSpPr>
        <p:spPr>
          <a:xfrm>
            <a:off x="4722997" y="1262675"/>
            <a:ext cx="3808200" cy="896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2800"/>
              <a:buNone/>
              <a:defRPr>
                <a:solidFill>
                  <a:srgbClr val="000000"/>
                </a:solidFill>
              </a:defRPr>
            </a:lvl2pPr>
            <a:lvl3pPr lvl="2" rtl="0" algn="r">
              <a:spcBef>
                <a:spcPts val="0"/>
              </a:spcBef>
              <a:spcAft>
                <a:spcPts val="0"/>
              </a:spcAft>
              <a:buClr>
                <a:srgbClr val="000000"/>
              </a:buClr>
              <a:buSzPts val="2800"/>
              <a:buNone/>
              <a:defRPr>
                <a:solidFill>
                  <a:srgbClr val="000000"/>
                </a:solidFill>
              </a:defRPr>
            </a:lvl3pPr>
            <a:lvl4pPr lvl="3" rtl="0" algn="r">
              <a:spcBef>
                <a:spcPts val="0"/>
              </a:spcBef>
              <a:spcAft>
                <a:spcPts val="0"/>
              </a:spcAft>
              <a:buClr>
                <a:srgbClr val="000000"/>
              </a:buClr>
              <a:buSzPts val="2800"/>
              <a:buNone/>
              <a:defRPr>
                <a:solidFill>
                  <a:srgbClr val="000000"/>
                </a:solidFill>
              </a:defRPr>
            </a:lvl4pPr>
            <a:lvl5pPr lvl="4" rtl="0" algn="r">
              <a:spcBef>
                <a:spcPts val="0"/>
              </a:spcBef>
              <a:spcAft>
                <a:spcPts val="0"/>
              </a:spcAft>
              <a:buClr>
                <a:srgbClr val="000000"/>
              </a:buClr>
              <a:buSzPts val="2800"/>
              <a:buNone/>
              <a:defRPr>
                <a:solidFill>
                  <a:srgbClr val="000000"/>
                </a:solidFill>
              </a:defRPr>
            </a:lvl5pPr>
            <a:lvl6pPr lvl="5" rtl="0" algn="r">
              <a:spcBef>
                <a:spcPts val="0"/>
              </a:spcBef>
              <a:spcAft>
                <a:spcPts val="0"/>
              </a:spcAft>
              <a:buClr>
                <a:srgbClr val="000000"/>
              </a:buClr>
              <a:buSzPts val="2800"/>
              <a:buNone/>
              <a:defRPr>
                <a:solidFill>
                  <a:srgbClr val="000000"/>
                </a:solidFill>
              </a:defRPr>
            </a:lvl6pPr>
            <a:lvl7pPr lvl="6" rtl="0" algn="r">
              <a:spcBef>
                <a:spcPts val="0"/>
              </a:spcBef>
              <a:spcAft>
                <a:spcPts val="0"/>
              </a:spcAft>
              <a:buClr>
                <a:srgbClr val="000000"/>
              </a:buClr>
              <a:buSzPts val="2800"/>
              <a:buNone/>
              <a:defRPr>
                <a:solidFill>
                  <a:srgbClr val="000000"/>
                </a:solidFill>
              </a:defRPr>
            </a:lvl7pPr>
            <a:lvl8pPr lvl="7" rtl="0" algn="r">
              <a:spcBef>
                <a:spcPts val="0"/>
              </a:spcBef>
              <a:spcAft>
                <a:spcPts val="0"/>
              </a:spcAft>
              <a:buClr>
                <a:srgbClr val="000000"/>
              </a:buClr>
              <a:buSzPts val="2800"/>
              <a:buNone/>
              <a:defRPr>
                <a:solidFill>
                  <a:srgbClr val="000000"/>
                </a:solidFill>
              </a:defRPr>
            </a:lvl8pPr>
            <a:lvl9pPr lvl="8" rtl="0" algn="r">
              <a:spcBef>
                <a:spcPts val="0"/>
              </a:spcBef>
              <a:spcAft>
                <a:spcPts val="0"/>
              </a:spcAft>
              <a:buClr>
                <a:srgbClr val="000000"/>
              </a:buClr>
              <a:buSzPts val="2800"/>
              <a:buNone/>
              <a:defRPr>
                <a:solidFill>
                  <a:srgbClr val="000000"/>
                </a:solidFill>
              </a:defRPr>
            </a:lvl9pPr>
          </a:lstStyle>
          <a:p/>
        </p:txBody>
      </p:sp>
      <p:sp>
        <p:nvSpPr>
          <p:cNvPr id="129" name="Google Shape;129;p23"/>
          <p:cNvSpPr txBox="1"/>
          <p:nvPr>
            <p:ph idx="2" type="subTitle"/>
          </p:nvPr>
        </p:nvSpPr>
        <p:spPr>
          <a:xfrm>
            <a:off x="562250" y="914850"/>
            <a:ext cx="2843700" cy="393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Montserrat ExtraBold"/>
                <a:ea typeface="Montserrat ExtraBold"/>
                <a:cs typeface="Montserrat ExtraBold"/>
                <a:sym typeface="Montserrat ExtraBold"/>
              </a:defRPr>
            </a:lvl1pPr>
            <a:lvl2pPr lvl="1" rtl="0">
              <a:spcBef>
                <a:spcPts val="1600"/>
              </a:spcBef>
              <a:spcAft>
                <a:spcPts val="0"/>
              </a:spcAft>
              <a:buNone/>
              <a:defRPr b="1">
                <a:solidFill>
                  <a:srgbClr val="000000"/>
                </a:solidFill>
                <a:latin typeface="Oswald"/>
                <a:ea typeface="Oswald"/>
                <a:cs typeface="Oswald"/>
                <a:sym typeface="Oswald"/>
              </a:defRPr>
            </a:lvl2pPr>
            <a:lvl3pPr lvl="2" rtl="0">
              <a:spcBef>
                <a:spcPts val="1600"/>
              </a:spcBef>
              <a:spcAft>
                <a:spcPts val="0"/>
              </a:spcAft>
              <a:buNone/>
              <a:defRPr b="1">
                <a:solidFill>
                  <a:srgbClr val="000000"/>
                </a:solidFill>
                <a:latin typeface="Oswald"/>
                <a:ea typeface="Oswald"/>
                <a:cs typeface="Oswald"/>
                <a:sym typeface="Oswald"/>
              </a:defRPr>
            </a:lvl3pPr>
            <a:lvl4pPr lvl="3" rtl="0">
              <a:spcBef>
                <a:spcPts val="1600"/>
              </a:spcBef>
              <a:spcAft>
                <a:spcPts val="0"/>
              </a:spcAft>
              <a:buNone/>
              <a:defRPr b="1">
                <a:solidFill>
                  <a:srgbClr val="000000"/>
                </a:solidFill>
                <a:latin typeface="Oswald"/>
                <a:ea typeface="Oswald"/>
                <a:cs typeface="Oswald"/>
                <a:sym typeface="Oswald"/>
              </a:defRPr>
            </a:lvl4pPr>
            <a:lvl5pPr lvl="4" rtl="0">
              <a:spcBef>
                <a:spcPts val="1600"/>
              </a:spcBef>
              <a:spcAft>
                <a:spcPts val="0"/>
              </a:spcAft>
              <a:buNone/>
              <a:defRPr b="1">
                <a:solidFill>
                  <a:srgbClr val="000000"/>
                </a:solidFill>
                <a:latin typeface="Oswald"/>
                <a:ea typeface="Oswald"/>
                <a:cs typeface="Oswald"/>
                <a:sym typeface="Oswald"/>
              </a:defRPr>
            </a:lvl5pPr>
            <a:lvl6pPr lvl="5" rtl="0">
              <a:spcBef>
                <a:spcPts val="1600"/>
              </a:spcBef>
              <a:spcAft>
                <a:spcPts val="0"/>
              </a:spcAft>
              <a:buNone/>
              <a:defRPr b="1">
                <a:solidFill>
                  <a:srgbClr val="000000"/>
                </a:solidFill>
                <a:latin typeface="Oswald"/>
                <a:ea typeface="Oswald"/>
                <a:cs typeface="Oswald"/>
                <a:sym typeface="Oswald"/>
              </a:defRPr>
            </a:lvl6pPr>
            <a:lvl7pPr lvl="6" rtl="0">
              <a:spcBef>
                <a:spcPts val="1600"/>
              </a:spcBef>
              <a:spcAft>
                <a:spcPts val="0"/>
              </a:spcAft>
              <a:buNone/>
              <a:defRPr b="1">
                <a:solidFill>
                  <a:srgbClr val="000000"/>
                </a:solidFill>
                <a:latin typeface="Oswald"/>
                <a:ea typeface="Oswald"/>
                <a:cs typeface="Oswald"/>
                <a:sym typeface="Oswald"/>
              </a:defRPr>
            </a:lvl7pPr>
            <a:lvl8pPr lvl="7" rtl="0">
              <a:spcBef>
                <a:spcPts val="1600"/>
              </a:spcBef>
              <a:spcAft>
                <a:spcPts val="0"/>
              </a:spcAft>
              <a:buNone/>
              <a:defRPr b="1">
                <a:solidFill>
                  <a:srgbClr val="000000"/>
                </a:solidFill>
                <a:latin typeface="Oswald"/>
                <a:ea typeface="Oswald"/>
                <a:cs typeface="Oswald"/>
                <a:sym typeface="Oswald"/>
              </a:defRPr>
            </a:lvl8pPr>
            <a:lvl9pPr lvl="8" rtl="0">
              <a:spcBef>
                <a:spcPts val="1600"/>
              </a:spcBef>
              <a:spcAft>
                <a:spcPts val="1600"/>
              </a:spcAft>
              <a:buNone/>
              <a:defRPr b="1">
                <a:solidFill>
                  <a:srgbClr val="000000"/>
                </a:solidFill>
                <a:latin typeface="Oswald"/>
                <a:ea typeface="Oswald"/>
                <a:cs typeface="Oswald"/>
                <a:sym typeface="Oswald"/>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of contents 1">
  <p:cSld name="BIG_NUMBER_1">
    <p:spTree>
      <p:nvGrpSpPr>
        <p:cNvPr id="130" name="Shape 130"/>
        <p:cNvGrpSpPr/>
        <p:nvPr/>
      </p:nvGrpSpPr>
      <p:grpSpPr>
        <a:xfrm>
          <a:off x="0" y="0"/>
          <a:ext cx="0" cy="0"/>
          <a:chOff x="0" y="0"/>
          <a:chExt cx="0" cy="0"/>
        </a:xfrm>
      </p:grpSpPr>
      <p:sp>
        <p:nvSpPr>
          <p:cNvPr id="131" name="Google Shape;131;p24"/>
          <p:cNvSpPr txBox="1"/>
          <p:nvPr>
            <p:ph hasCustomPrompt="1" type="title"/>
          </p:nvPr>
        </p:nvSpPr>
        <p:spPr>
          <a:xfrm>
            <a:off x="2548300" y="458511"/>
            <a:ext cx="1295700" cy="5328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132" name="Google Shape;132;p24"/>
          <p:cNvSpPr txBox="1"/>
          <p:nvPr>
            <p:ph idx="2" type="title"/>
          </p:nvPr>
        </p:nvSpPr>
        <p:spPr>
          <a:xfrm>
            <a:off x="2548300" y="1177611"/>
            <a:ext cx="3153300" cy="6339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Muli"/>
                <a:ea typeface="Muli"/>
                <a:cs typeface="Muli"/>
                <a:sym typeface="Muli"/>
              </a:defRPr>
            </a:lvl2pPr>
            <a:lvl3pPr lvl="2" rtl="0">
              <a:spcBef>
                <a:spcPts val="0"/>
              </a:spcBef>
              <a:spcAft>
                <a:spcPts val="0"/>
              </a:spcAft>
              <a:buNone/>
              <a:defRPr>
                <a:latin typeface="Muli"/>
                <a:ea typeface="Muli"/>
                <a:cs typeface="Muli"/>
                <a:sym typeface="Muli"/>
              </a:defRPr>
            </a:lvl3pPr>
            <a:lvl4pPr lvl="3" rtl="0">
              <a:spcBef>
                <a:spcPts val="0"/>
              </a:spcBef>
              <a:spcAft>
                <a:spcPts val="0"/>
              </a:spcAft>
              <a:buNone/>
              <a:defRPr>
                <a:latin typeface="Muli"/>
                <a:ea typeface="Muli"/>
                <a:cs typeface="Muli"/>
                <a:sym typeface="Muli"/>
              </a:defRPr>
            </a:lvl4pPr>
            <a:lvl5pPr lvl="4" rtl="0">
              <a:spcBef>
                <a:spcPts val="0"/>
              </a:spcBef>
              <a:spcAft>
                <a:spcPts val="0"/>
              </a:spcAft>
              <a:buNone/>
              <a:defRPr>
                <a:latin typeface="Muli"/>
                <a:ea typeface="Muli"/>
                <a:cs typeface="Muli"/>
                <a:sym typeface="Muli"/>
              </a:defRPr>
            </a:lvl5pPr>
            <a:lvl6pPr lvl="5" rtl="0">
              <a:spcBef>
                <a:spcPts val="0"/>
              </a:spcBef>
              <a:spcAft>
                <a:spcPts val="0"/>
              </a:spcAft>
              <a:buNone/>
              <a:defRPr>
                <a:latin typeface="Muli"/>
                <a:ea typeface="Muli"/>
                <a:cs typeface="Muli"/>
                <a:sym typeface="Muli"/>
              </a:defRPr>
            </a:lvl6pPr>
            <a:lvl7pPr lvl="6" rtl="0">
              <a:spcBef>
                <a:spcPts val="0"/>
              </a:spcBef>
              <a:spcAft>
                <a:spcPts val="0"/>
              </a:spcAft>
              <a:buNone/>
              <a:defRPr>
                <a:latin typeface="Muli"/>
                <a:ea typeface="Muli"/>
                <a:cs typeface="Muli"/>
                <a:sym typeface="Muli"/>
              </a:defRPr>
            </a:lvl7pPr>
            <a:lvl8pPr lvl="7" rtl="0">
              <a:spcBef>
                <a:spcPts val="0"/>
              </a:spcBef>
              <a:spcAft>
                <a:spcPts val="0"/>
              </a:spcAft>
              <a:buNone/>
              <a:defRPr>
                <a:latin typeface="Muli"/>
                <a:ea typeface="Muli"/>
                <a:cs typeface="Muli"/>
                <a:sym typeface="Muli"/>
              </a:defRPr>
            </a:lvl8pPr>
            <a:lvl9pPr lvl="8" rtl="0">
              <a:spcBef>
                <a:spcPts val="0"/>
              </a:spcBef>
              <a:spcAft>
                <a:spcPts val="0"/>
              </a:spcAft>
              <a:buNone/>
              <a:defRPr>
                <a:latin typeface="Muli"/>
                <a:ea typeface="Muli"/>
                <a:cs typeface="Muli"/>
                <a:sym typeface="Muli"/>
              </a:defRPr>
            </a:lvl9pPr>
          </a:lstStyle>
          <a:p/>
        </p:txBody>
      </p:sp>
      <p:sp>
        <p:nvSpPr>
          <p:cNvPr id="133" name="Google Shape;133;p24"/>
          <p:cNvSpPr txBox="1"/>
          <p:nvPr>
            <p:ph idx="1" type="subTitle"/>
          </p:nvPr>
        </p:nvSpPr>
        <p:spPr>
          <a:xfrm>
            <a:off x="2548300" y="1709575"/>
            <a:ext cx="2015700" cy="43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34" name="Google Shape;134;p24"/>
          <p:cNvSpPr txBox="1"/>
          <p:nvPr>
            <p:ph hasCustomPrompt="1" idx="3" type="title"/>
          </p:nvPr>
        </p:nvSpPr>
        <p:spPr>
          <a:xfrm>
            <a:off x="2548300" y="2797500"/>
            <a:ext cx="1295700" cy="5328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135" name="Google Shape;135;p24"/>
          <p:cNvSpPr txBox="1"/>
          <p:nvPr>
            <p:ph idx="4" type="title"/>
          </p:nvPr>
        </p:nvSpPr>
        <p:spPr>
          <a:xfrm>
            <a:off x="2548300" y="3516600"/>
            <a:ext cx="3153300" cy="6339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Muli"/>
                <a:ea typeface="Muli"/>
                <a:cs typeface="Muli"/>
                <a:sym typeface="Muli"/>
              </a:defRPr>
            </a:lvl2pPr>
            <a:lvl3pPr lvl="2" rtl="0">
              <a:spcBef>
                <a:spcPts val="0"/>
              </a:spcBef>
              <a:spcAft>
                <a:spcPts val="0"/>
              </a:spcAft>
              <a:buNone/>
              <a:defRPr>
                <a:latin typeface="Muli"/>
                <a:ea typeface="Muli"/>
                <a:cs typeface="Muli"/>
                <a:sym typeface="Muli"/>
              </a:defRPr>
            </a:lvl3pPr>
            <a:lvl4pPr lvl="3" rtl="0">
              <a:spcBef>
                <a:spcPts val="0"/>
              </a:spcBef>
              <a:spcAft>
                <a:spcPts val="0"/>
              </a:spcAft>
              <a:buNone/>
              <a:defRPr>
                <a:latin typeface="Muli"/>
                <a:ea typeface="Muli"/>
                <a:cs typeface="Muli"/>
                <a:sym typeface="Muli"/>
              </a:defRPr>
            </a:lvl4pPr>
            <a:lvl5pPr lvl="4" rtl="0">
              <a:spcBef>
                <a:spcPts val="0"/>
              </a:spcBef>
              <a:spcAft>
                <a:spcPts val="0"/>
              </a:spcAft>
              <a:buNone/>
              <a:defRPr>
                <a:latin typeface="Muli"/>
                <a:ea typeface="Muli"/>
                <a:cs typeface="Muli"/>
                <a:sym typeface="Muli"/>
              </a:defRPr>
            </a:lvl5pPr>
            <a:lvl6pPr lvl="5" rtl="0">
              <a:spcBef>
                <a:spcPts val="0"/>
              </a:spcBef>
              <a:spcAft>
                <a:spcPts val="0"/>
              </a:spcAft>
              <a:buNone/>
              <a:defRPr>
                <a:latin typeface="Muli"/>
                <a:ea typeface="Muli"/>
                <a:cs typeface="Muli"/>
                <a:sym typeface="Muli"/>
              </a:defRPr>
            </a:lvl6pPr>
            <a:lvl7pPr lvl="6" rtl="0">
              <a:spcBef>
                <a:spcPts val="0"/>
              </a:spcBef>
              <a:spcAft>
                <a:spcPts val="0"/>
              </a:spcAft>
              <a:buNone/>
              <a:defRPr>
                <a:latin typeface="Muli"/>
                <a:ea typeface="Muli"/>
                <a:cs typeface="Muli"/>
                <a:sym typeface="Muli"/>
              </a:defRPr>
            </a:lvl7pPr>
            <a:lvl8pPr lvl="7" rtl="0">
              <a:spcBef>
                <a:spcPts val="0"/>
              </a:spcBef>
              <a:spcAft>
                <a:spcPts val="0"/>
              </a:spcAft>
              <a:buNone/>
              <a:defRPr>
                <a:latin typeface="Muli"/>
                <a:ea typeface="Muli"/>
                <a:cs typeface="Muli"/>
                <a:sym typeface="Muli"/>
              </a:defRPr>
            </a:lvl8pPr>
            <a:lvl9pPr lvl="8" rtl="0">
              <a:spcBef>
                <a:spcPts val="0"/>
              </a:spcBef>
              <a:spcAft>
                <a:spcPts val="0"/>
              </a:spcAft>
              <a:buNone/>
              <a:defRPr>
                <a:latin typeface="Muli"/>
                <a:ea typeface="Muli"/>
                <a:cs typeface="Muli"/>
                <a:sym typeface="Muli"/>
              </a:defRPr>
            </a:lvl9pPr>
          </a:lstStyle>
          <a:p/>
        </p:txBody>
      </p:sp>
      <p:sp>
        <p:nvSpPr>
          <p:cNvPr id="136" name="Google Shape;136;p24"/>
          <p:cNvSpPr txBox="1"/>
          <p:nvPr>
            <p:ph idx="5" type="subTitle"/>
          </p:nvPr>
        </p:nvSpPr>
        <p:spPr>
          <a:xfrm>
            <a:off x="2548300" y="4048575"/>
            <a:ext cx="2015700" cy="43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37" name="Google Shape;137;p24"/>
          <p:cNvSpPr txBox="1"/>
          <p:nvPr>
            <p:ph hasCustomPrompt="1" idx="6" type="title"/>
          </p:nvPr>
        </p:nvSpPr>
        <p:spPr>
          <a:xfrm>
            <a:off x="6376149" y="458511"/>
            <a:ext cx="1295700" cy="5328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138" name="Google Shape;138;p24"/>
          <p:cNvSpPr txBox="1"/>
          <p:nvPr>
            <p:ph idx="7" type="title"/>
          </p:nvPr>
        </p:nvSpPr>
        <p:spPr>
          <a:xfrm>
            <a:off x="6376149" y="1177611"/>
            <a:ext cx="3153300" cy="6339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Muli"/>
                <a:ea typeface="Muli"/>
                <a:cs typeface="Muli"/>
                <a:sym typeface="Muli"/>
              </a:defRPr>
            </a:lvl2pPr>
            <a:lvl3pPr lvl="2" rtl="0">
              <a:spcBef>
                <a:spcPts val="0"/>
              </a:spcBef>
              <a:spcAft>
                <a:spcPts val="0"/>
              </a:spcAft>
              <a:buNone/>
              <a:defRPr>
                <a:latin typeface="Muli"/>
                <a:ea typeface="Muli"/>
                <a:cs typeface="Muli"/>
                <a:sym typeface="Muli"/>
              </a:defRPr>
            </a:lvl3pPr>
            <a:lvl4pPr lvl="3" rtl="0">
              <a:spcBef>
                <a:spcPts val="0"/>
              </a:spcBef>
              <a:spcAft>
                <a:spcPts val="0"/>
              </a:spcAft>
              <a:buNone/>
              <a:defRPr>
                <a:latin typeface="Muli"/>
                <a:ea typeface="Muli"/>
                <a:cs typeface="Muli"/>
                <a:sym typeface="Muli"/>
              </a:defRPr>
            </a:lvl4pPr>
            <a:lvl5pPr lvl="4" rtl="0">
              <a:spcBef>
                <a:spcPts val="0"/>
              </a:spcBef>
              <a:spcAft>
                <a:spcPts val="0"/>
              </a:spcAft>
              <a:buNone/>
              <a:defRPr>
                <a:latin typeface="Muli"/>
                <a:ea typeface="Muli"/>
                <a:cs typeface="Muli"/>
                <a:sym typeface="Muli"/>
              </a:defRPr>
            </a:lvl5pPr>
            <a:lvl6pPr lvl="5" rtl="0">
              <a:spcBef>
                <a:spcPts val="0"/>
              </a:spcBef>
              <a:spcAft>
                <a:spcPts val="0"/>
              </a:spcAft>
              <a:buNone/>
              <a:defRPr>
                <a:latin typeface="Muli"/>
                <a:ea typeface="Muli"/>
                <a:cs typeface="Muli"/>
                <a:sym typeface="Muli"/>
              </a:defRPr>
            </a:lvl6pPr>
            <a:lvl7pPr lvl="6" rtl="0">
              <a:spcBef>
                <a:spcPts val="0"/>
              </a:spcBef>
              <a:spcAft>
                <a:spcPts val="0"/>
              </a:spcAft>
              <a:buNone/>
              <a:defRPr>
                <a:latin typeface="Muli"/>
                <a:ea typeface="Muli"/>
                <a:cs typeface="Muli"/>
                <a:sym typeface="Muli"/>
              </a:defRPr>
            </a:lvl7pPr>
            <a:lvl8pPr lvl="7" rtl="0">
              <a:spcBef>
                <a:spcPts val="0"/>
              </a:spcBef>
              <a:spcAft>
                <a:spcPts val="0"/>
              </a:spcAft>
              <a:buNone/>
              <a:defRPr>
                <a:latin typeface="Muli"/>
                <a:ea typeface="Muli"/>
                <a:cs typeface="Muli"/>
                <a:sym typeface="Muli"/>
              </a:defRPr>
            </a:lvl8pPr>
            <a:lvl9pPr lvl="8" rtl="0">
              <a:spcBef>
                <a:spcPts val="0"/>
              </a:spcBef>
              <a:spcAft>
                <a:spcPts val="0"/>
              </a:spcAft>
              <a:buNone/>
              <a:defRPr>
                <a:latin typeface="Muli"/>
                <a:ea typeface="Muli"/>
                <a:cs typeface="Muli"/>
                <a:sym typeface="Muli"/>
              </a:defRPr>
            </a:lvl9pPr>
          </a:lstStyle>
          <a:p/>
        </p:txBody>
      </p:sp>
      <p:sp>
        <p:nvSpPr>
          <p:cNvPr id="139" name="Google Shape;139;p24"/>
          <p:cNvSpPr txBox="1"/>
          <p:nvPr>
            <p:ph idx="8" type="subTitle"/>
          </p:nvPr>
        </p:nvSpPr>
        <p:spPr>
          <a:xfrm>
            <a:off x="6376149" y="1709575"/>
            <a:ext cx="2015700" cy="43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40" name="Google Shape;140;p24"/>
          <p:cNvSpPr txBox="1"/>
          <p:nvPr>
            <p:ph hasCustomPrompt="1" idx="9" type="title"/>
          </p:nvPr>
        </p:nvSpPr>
        <p:spPr>
          <a:xfrm>
            <a:off x="6376149" y="2797500"/>
            <a:ext cx="1295700" cy="5328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141" name="Google Shape;141;p24"/>
          <p:cNvSpPr/>
          <p:nvPr/>
        </p:nvSpPr>
        <p:spPr>
          <a:xfrm>
            <a:off x="294800" y="-8250"/>
            <a:ext cx="58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4"/>
          <p:cNvSpPr txBox="1"/>
          <p:nvPr>
            <p:ph idx="13" type="title"/>
          </p:nvPr>
        </p:nvSpPr>
        <p:spPr>
          <a:xfrm>
            <a:off x="6376149" y="3516600"/>
            <a:ext cx="3153300" cy="6339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Muli"/>
                <a:ea typeface="Muli"/>
                <a:cs typeface="Muli"/>
                <a:sym typeface="Muli"/>
              </a:defRPr>
            </a:lvl2pPr>
            <a:lvl3pPr lvl="2" rtl="0">
              <a:spcBef>
                <a:spcPts val="0"/>
              </a:spcBef>
              <a:spcAft>
                <a:spcPts val="0"/>
              </a:spcAft>
              <a:buNone/>
              <a:defRPr>
                <a:latin typeface="Muli"/>
                <a:ea typeface="Muli"/>
                <a:cs typeface="Muli"/>
                <a:sym typeface="Muli"/>
              </a:defRPr>
            </a:lvl3pPr>
            <a:lvl4pPr lvl="3" rtl="0">
              <a:spcBef>
                <a:spcPts val="0"/>
              </a:spcBef>
              <a:spcAft>
                <a:spcPts val="0"/>
              </a:spcAft>
              <a:buNone/>
              <a:defRPr>
                <a:latin typeface="Muli"/>
                <a:ea typeface="Muli"/>
                <a:cs typeface="Muli"/>
                <a:sym typeface="Muli"/>
              </a:defRPr>
            </a:lvl4pPr>
            <a:lvl5pPr lvl="4" rtl="0">
              <a:spcBef>
                <a:spcPts val="0"/>
              </a:spcBef>
              <a:spcAft>
                <a:spcPts val="0"/>
              </a:spcAft>
              <a:buNone/>
              <a:defRPr>
                <a:latin typeface="Muli"/>
                <a:ea typeface="Muli"/>
                <a:cs typeface="Muli"/>
                <a:sym typeface="Muli"/>
              </a:defRPr>
            </a:lvl5pPr>
            <a:lvl6pPr lvl="5" rtl="0">
              <a:spcBef>
                <a:spcPts val="0"/>
              </a:spcBef>
              <a:spcAft>
                <a:spcPts val="0"/>
              </a:spcAft>
              <a:buNone/>
              <a:defRPr>
                <a:latin typeface="Muli"/>
                <a:ea typeface="Muli"/>
                <a:cs typeface="Muli"/>
                <a:sym typeface="Muli"/>
              </a:defRPr>
            </a:lvl6pPr>
            <a:lvl7pPr lvl="6" rtl="0">
              <a:spcBef>
                <a:spcPts val="0"/>
              </a:spcBef>
              <a:spcAft>
                <a:spcPts val="0"/>
              </a:spcAft>
              <a:buNone/>
              <a:defRPr>
                <a:latin typeface="Muli"/>
                <a:ea typeface="Muli"/>
                <a:cs typeface="Muli"/>
                <a:sym typeface="Muli"/>
              </a:defRPr>
            </a:lvl7pPr>
            <a:lvl8pPr lvl="7" rtl="0">
              <a:spcBef>
                <a:spcPts val="0"/>
              </a:spcBef>
              <a:spcAft>
                <a:spcPts val="0"/>
              </a:spcAft>
              <a:buNone/>
              <a:defRPr>
                <a:latin typeface="Muli"/>
                <a:ea typeface="Muli"/>
                <a:cs typeface="Muli"/>
                <a:sym typeface="Muli"/>
              </a:defRPr>
            </a:lvl8pPr>
            <a:lvl9pPr lvl="8" rtl="0">
              <a:spcBef>
                <a:spcPts val="0"/>
              </a:spcBef>
              <a:spcAft>
                <a:spcPts val="0"/>
              </a:spcAft>
              <a:buNone/>
              <a:defRPr>
                <a:latin typeface="Muli"/>
                <a:ea typeface="Muli"/>
                <a:cs typeface="Muli"/>
                <a:sym typeface="Muli"/>
              </a:defRPr>
            </a:lvl9pPr>
          </a:lstStyle>
          <a:p/>
        </p:txBody>
      </p:sp>
      <p:sp>
        <p:nvSpPr>
          <p:cNvPr id="143" name="Google Shape;143;p24"/>
          <p:cNvSpPr txBox="1"/>
          <p:nvPr>
            <p:ph idx="14" type="subTitle"/>
          </p:nvPr>
        </p:nvSpPr>
        <p:spPr>
          <a:xfrm>
            <a:off x="6376149" y="4048573"/>
            <a:ext cx="2015700" cy="43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44" name="Google Shape;144;p24"/>
          <p:cNvSpPr txBox="1"/>
          <p:nvPr>
            <p:ph idx="15" type="title"/>
          </p:nvPr>
        </p:nvSpPr>
        <p:spPr>
          <a:xfrm rot="-5400000">
            <a:off x="-2058950" y="2150850"/>
            <a:ext cx="52824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3F3F3"/>
              </a:buClr>
              <a:buSzPts val="1400"/>
              <a:buNone/>
              <a:defRPr sz="1400">
                <a:solidFill>
                  <a:srgbClr val="F3F3F3"/>
                </a:solidFill>
              </a:defRPr>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blipFill>
          <a:blip r:embed="rId2">
            <a:alphaModFix/>
          </a:blip>
          <a:stretch>
            <a:fillRect/>
          </a:stretch>
        </a:blipFill>
      </p:bgPr>
    </p:bg>
    <p:spTree>
      <p:nvGrpSpPr>
        <p:cNvPr id="145" name="Shape 145"/>
        <p:cNvGrpSpPr/>
        <p:nvPr/>
      </p:nvGrpSpPr>
      <p:grpSpPr>
        <a:xfrm>
          <a:off x="0" y="0"/>
          <a:ext cx="0" cy="0"/>
          <a:chOff x="0" y="0"/>
          <a:chExt cx="0" cy="0"/>
        </a:xfrm>
      </p:grpSpPr>
      <p:sp>
        <p:nvSpPr>
          <p:cNvPr id="146" name="Google Shape;146;p25"/>
          <p:cNvSpPr txBox="1"/>
          <p:nvPr>
            <p:ph type="title"/>
          </p:nvPr>
        </p:nvSpPr>
        <p:spPr>
          <a:xfrm>
            <a:off x="3050750" y="376125"/>
            <a:ext cx="3042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3.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Montserrat ExtraBold"/>
              <a:buNone/>
              <a:defRPr sz="2800">
                <a:solidFill>
                  <a:srgbClr val="434343"/>
                </a:solidFill>
                <a:latin typeface="Montserrat ExtraBold"/>
                <a:ea typeface="Montserrat ExtraBold"/>
                <a:cs typeface="Montserrat ExtraBold"/>
                <a:sym typeface="Montserrat ExtraBold"/>
              </a:defRPr>
            </a:lvl1pPr>
            <a:lvl2pPr lvl="1"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2pPr>
            <a:lvl3pPr lvl="2"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3pPr>
            <a:lvl4pPr lvl="3"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4pPr>
            <a:lvl5pPr lvl="4"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5pPr>
            <a:lvl6pPr lvl="5"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6pPr>
            <a:lvl7pPr lvl="6"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7pPr>
            <a:lvl8pPr lvl="7"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8pPr>
            <a:lvl9pPr lvl="8"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1pPr>
            <a:lvl2pPr indent="-304800" lvl="1" marL="9144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2pPr>
            <a:lvl3pPr indent="-304800" lvl="2" marL="13716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3pPr>
            <a:lvl4pPr indent="-304800" lvl="3" marL="1828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4pPr>
            <a:lvl5pPr indent="-304800" lvl="4" marL="22860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5pPr>
            <a:lvl6pPr indent="-304800" lvl="5" marL="27432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6pPr>
            <a:lvl7pPr indent="-304800" lvl="6" marL="32004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7pPr>
            <a:lvl8pPr indent="-304800" lvl="7" marL="36576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8pPr>
            <a:lvl9pPr indent="-304800" lvl="8" marL="4114800" rtl="0">
              <a:lnSpc>
                <a:spcPct val="115000"/>
              </a:lnSpc>
              <a:spcBef>
                <a:spcPts val="1600"/>
              </a:spcBef>
              <a:spcAft>
                <a:spcPts val="1600"/>
              </a:spcAft>
              <a:buClr>
                <a:srgbClr val="434343"/>
              </a:buClr>
              <a:buSzPts val="1200"/>
              <a:buFont typeface="EB Garamond"/>
              <a:buChar char="■"/>
              <a:defRPr sz="1200">
                <a:solidFill>
                  <a:srgbClr val="434343"/>
                </a:solidFill>
                <a:latin typeface="EB Garamond"/>
                <a:ea typeface="EB Garamond"/>
                <a:cs typeface="EB Garamond"/>
                <a:sym typeface="EB Garamond"/>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hyperlink" Target="https://docs.google.com/presentation/d/1y33yAI9THFTQ_9rsdpYq_R3rKz4776kbIDuFGpojIJE"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slide" Target="/ppt/slides/slide16.xml"/><Relationship Id="rId5" Type="http://schemas.openxmlformats.org/officeDocument/2006/relationships/image" Target="../media/image11.jpg"/><Relationship Id="rId6" Type="http://schemas.openxmlformats.org/officeDocument/2006/relationships/image" Target="../media/image19.png"/><Relationship Id="rId7" Type="http://schemas.openxmlformats.org/officeDocument/2006/relationships/slide" Target="/ppt/slides/slide16.xml"/><Relationship Id="rId8" Type="http://schemas.openxmlformats.org/officeDocument/2006/relationships/slide" Target="/ppt/slides/slide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comments" Target="../comments/comment3.xml"/><Relationship Id="rId4" Type="http://schemas.openxmlformats.org/officeDocument/2006/relationships/image" Target="../media/image23.png"/><Relationship Id="rId9" Type="http://schemas.openxmlformats.org/officeDocument/2006/relationships/image" Target="../media/image21.png"/><Relationship Id="rId5" Type="http://schemas.openxmlformats.org/officeDocument/2006/relationships/image" Target="../media/image26.png"/><Relationship Id="rId6" Type="http://schemas.openxmlformats.org/officeDocument/2006/relationships/slide" Target="/ppt/slides/slide16.xml"/><Relationship Id="rId7" Type="http://schemas.openxmlformats.org/officeDocument/2006/relationships/image" Target="../media/image14.jpg"/><Relationship Id="rId8"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jpg"/><Relationship Id="rId4" Type="http://schemas.openxmlformats.org/officeDocument/2006/relationships/image" Target="../media/image15.jpg"/><Relationship Id="rId5" Type="http://schemas.openxmlformats.org/officeDocument/2006/relationships/image" Target="../media/image22.jpg"/><Relationship Id="rId6" Type="http://schemas.openxmlformats.org/officeDocument/2006/relationships/image" Target="../media/image28.png"/><Relationship Id="rId7"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jpg"/><Relationship Id="rId4" Type="http://schemas.openxmlformats.org/officeDocument/2006/relationships/image" Target="../media/image20.jp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comments" Target="../comments/commen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comments" Target="../comments/commen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1" Type="http://schemas.openxmlformats.org/officeDocument/2006/relationships/image" Target="../media/image8.jpg"/><Relationship Id="rId10"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comments" Target="../comments/comment1.xml"/><Relationship Id="rId4" Type="http://schemas.openxmlformats.org/officeDocument/2006/relationships/slide" Target="/ppt/slides/slide16.xml"/><Relationship Id="rId9" Type="http://schemas.openxmlformats.org/officeDocument/2006/relationships/slide" Target="/ppt/slides/slide16.xml"/><Relationship Id="rId5" Type="http://schemas.openxmlformats.org/officeDocument/2006/relationships/image" Target="../media/image6.png"/><Relationship Id="rId6" Type="http://schemas.openxmlformats.org/officeDocument/2006/relationships/slide" Target="/ppt/slides/slide16.xml"/><Relationship Id="rId7" Type="http://schemas.openxmlformats.org/officeDocument/2006/relationships/slide" Target="/ppt/slides/slide16.xml"/><Relationship Id="rId8" Type="http://schemas.openxmlformats.org/officeDocument/2006/relationships/slide" Target="/ppt/slides/slide16.xml"/></Relationships>
</file>

<file path=ppt/slides/_rels/slide6.xml.rels><?xml version="1.0" encoding="UTF-8" standalone="yes"?><Relationships xmlns="http://schemas.openxmlformats.org/package/2006/relationships"><Relationship Id="rId11" Type="http://schemas.openxmlformats.org/officeDocument/2006/relationships/image" Target="../media/image7.jpg"/><Relationship Id="rId10" Type="http://schemas.openxmlformats.org/officeDocument/2006/relationships/image" Target="../media/image33.jp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slide" Target="/ppt/slides/slide16.xml"/><Relationship Id="rId4" Type="http://schemas.openxmlformats.org/officeDocument/2006/relationships/slide" Target="/ppt/slides/slide16.xml"/><Relationship Id="rId9" Type="http://schemas.openxmlformats.org/officeDocument/2006/relationships/image" Target="../media/image9.jpg"/><Relationship Id="rId5" Type="http://schemas.openxmlformats.org/officeDocument/2006/relationships/slide" Target="/ppt/slides/slide16.xml"/><Relationship Id="rId6" Type="http://schemas.openxmlformats.org/officeDocument/2006/relationships/slide" Target="/ppt/slides/slide16.xml"/><Relationship Id="rId7" Type="http://schemas.openxmlformats.org/officeDocument/2006/relationships/slide" Target="/ppt/slides/slide16.xml"/><Relationship Id="rId8" Type="http://schemas.openxmlformats.org/officeDocument/2006/relationships/slide" Target="/ppt/slides/slide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comments" Target="../comments/comment2.xml"/><Relationship Id="rId4" Type="http://schemas.openxmlformats.org/officeDocument/2006/relationships/slide" Target="/ppt/slides/slide16.xml"/><Relationship Id="rId5" Type="http://schemas.openxmlformats.org/officeDocument/2006/relationships/slide" Target="/ppt/slides/slide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slide" Target="/ppt/slides/slide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6"/>
          <p:cNvSpPr txBox="1"/>
          <p:nvPr/>
        </p:nvSpPr>
        <p:spPr>
          <a:xfrm>
            <a:off x="7893627" y="4190869"/>
            <a:ext cx="1375800" cy="95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FFF2CC"/>
                </a:solidFill>
                <a:latin typeface="EB Garamond"/>
                <a:ea typeface="EB Garamond"/>
                <a:cs typeface="EB Garamond"/>
                <a:sym typeface="EB Garamond"/>
              </a:rPr>
              <a:t>Color index: </a:t>
            </a:r>
            <a:endParaRPr b="1" sz="1200">
              <a:solidFill>
                <a:srgbClr val="FFF2CC"/>
              </a:solidFill>
              <a:latin typeface="EB Garamond"/>
              <a:ea typeface="EB Garamond"/>
              <a:cs typeface="EB Garamond"/>
              <a:sym typeface="EB Garamond"/>
            </a:endParaRPr>
          </a:p>
          <a:p>
            <a:pPr indent="0" lvl="0" marL="0" rtl="0" algn="l">
              <a:spcBef>
                <a:spcPts val="0"/>
              </a:spcBef>
              <a:spcAft>
                <a:spcPts val="0"/>
              </a:spcAft>
              <a:buNone/>
            </a:pPr>
            <a:r>
              <a:rPr lang="ar" sz="1200">
                <a:solidFill>
                  <a:srgbClr val="CC0000"/>
                </a:solidFill>
                <a:latin typeface="EB Garamond"/>
                <a:ea typeface="EB Garamond"/>
                <a:cs typeface="EB Garamond"/>
                <a:sym typeface="EB Garamond"/>
              </a:rPr>
              <a:t>Red: Important </a:t>
            </a:r>
            <a:endParaRPr sz="1200">
              <a:solidFill>
                <a:srgbClr val="CC0000"/>
              </a:solidFill>
              <a:latin typeface="EB Garamond"/>
              <a:ea typeface="EB Garamond"/>
              <a:cs typeface="EB Garamond"/>
              <a:sym typeface="EB Garamond"/>
            </a:endParaRPr>
          </a:p>
          <a:p>
            <a:pPr indent="0" lvl="0" marL="0" rtl="0" algn="l">
              <a:spcBef>
                <a:spcPts val="0"/>
              </a:spcBef>
              <a:spcAft>
                <a:spcPts val="0"/>
              </a:spcAft>
              <a:buNone/>
            </a:pPr>
            <a:r>
              <a:rPr lang="ar" sz="1200">
                <a:solidFill>
                  <a:srgbClr val="B7B7B7"/>
                </a:solidFill>
                <a:latin typeface="EB Garamond"/>
                <a:ea typeface="EB Garamond"/>
                <a:cs typeface="EB Garamond"/>
                <a:sym typeface="EB Garamond"/>
              </a:rPr>
              <a:t>Gray: Extra, notes </a:t>
            </a:r>
            <a:endParaRPr sz="1200">
              <a:solidFill>
                <a:srgbClr val="B7B7B7"/>
              </a:solidFill>
              <a:latin typeface="EB Garamond"/>
              <a:ea typeface="EB Garamond"/>
              <a:cs typeface="EB Garamond"/>
              <a:sym typeface="EB Garamond"/>
            </a:endParaRPr>
          </a:p>
        </p:txBody>
      </p:sp>
      <p:sp>
        <p:nvSpPr>
          <p:cNvPr id="152" name="Google Shape;152;p26"/>
          <p:cNvSpPr txBox="1"/>
          <p:nvPr/>
        </p:nvSpPr>
        <p:spPr>
          <a:xfrm>
            <a:off x="8185901" y="4772288"/>
            <a:ext cx="986100" cy="39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ar" sz="1200" u="sng">
                <a:solidFill>
                  <a:schemeClr val="hlink"/>
                </a:solidFill>
                <a:latin typeface="EB Garamond"/>
                <a:ea typeface="EB Garamond"/>
                <a:cs typeface="EB Garamond"/>
                <a:sym typeface="EB Garamond"/>
                <a:hlinkClick r:id="rId3"/>
              </a:rPr>
              <a:t>Editing file </a:t>
            </a:r>
            <a:endParaRPr i="1" sz="1200" u="sng">
              <a:solidFill>
                <a:srgbClr val="C9DAF8"/>
              </a:solidFill>
              <a:latin typeface="EB Garamond"/>
              <a:ea typeface="EB Garamond"/>
              <a:cs typeface="EB Garamond"/>
              <a:sym typeface="EB Garamond"/>
            </a:endParaRPr>
          </a:p>
        </p:txBody>
      </p:sp>
      <p:pic>
        <p:nvPicPr>
          <p:cNvPr id="153" name="Google Shape;153;p26"/>
          <p:cNvPicPr preferRelativeResize="0"/>
          <p:nvPr/>
        </p:nvPicPr>
        <p:blipFill>
          <a:blip r:embed="rId4">
            <a:alphaModFix/>
          </a:blip>
          <a:stretch>
            <a:fillRect/>
          </a:stretch>
        </p:blipFill>
        <p:spPr>
          <a:xfrm>
            <a:off x="93150" y="4549348"/>
            <a:ext cx="524350" cy="524337"/>
          </a:xfrm>
          <a:prstGeom prst="rect">
            <a:avLst/>
          </a:prstGeom>
          <a:noFill/>
          <a:ln>
            <a:noFill/>
          </a:ln>
        </p:spPr>
      </p:pic>
      <p:sp>
        <p:nvSpPr>
          <p:cNvPr id="154" name="Google Shape;154;p26"/>
          <p:cNvSpPr/>
          <p:nvPr/>
        </p:nvSpPr>
        <p:spPr>
          <a:xfrm>
            <a:off x="1107625" y="2373788"/>
            <a:ext cx="531615" cy="214727"/>
          </a:xfrm>
          <a:custGeom>
            <a:rect b="b" l="l" r="r" t="t"/>
            <a:pathLst>
              <a:path extrusionOk="0" h="26485" w="53228">
                <a:moveTo>
                  <a:pt x="26613" y="1"/>
                </a:moveTo>
                <a:cubicBezTo>
                  <a:pt x="19555" y="1"/>
                  <a:pt x="12785" y="1397"/>
                  <a:pt x="7794" y="3880"/>
                </a:cubicBezTo>
                <a:cubicBezTo>
                  <a:pt x="2803" y="6363"/>
                  <a:pt x="0" y="9731"/>
                  <a:pt x="0" y="13243"/>
                </a:cubicBezTo>
                <a:cubicBezTo>
                  <a:pt x="0" y="16754"/>
                  <a:pt x="2803" y="20122"/>
                  <a:pt x="7794" y="22605"/>
                </a:cubicBezTo>
                <a:cubicBezTo>
                  <a:pt x="12785" y="25088"/>
                  <a:pt x="19555" y="26484"/>
                  <a:pt x="26613" y="26484"/>
                </a:cubicBezTo>
                <a:cubicBezTo>
                  <a:pt x="33671" y="26484"/>
                  <a:pt x="40441" y="25088"/>
                  <a:pt x="45432" y="22605"/>
                </a:cubicBezTo>
                <a:cubicBezTo>
                  <a:pt x="50423" y="20122"/>
                  <a:pt x="53227" y="16754"/>
                  <a:pt x="53227" y="13243"/>
                </a:cubicBezTo>
                <a:cubicBezTo>
                  <a:pt x="53227" y="9731"/>
                  <a:pt x="50423" y="6363"/>
                  <a:pt x="45432" y="3880"/>
                </a:cubicBezTo>
                <a:cubicBezTo>
                  <a:pt x="40441" y="1397"/>
                  <a:pt x="33671" y="1"/>
                  <a:pt x="26613"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6"/>
          <p:cNvSpPr/>
          <p:nvPr/>
        </p:nvSpPr>
        <p:spPr>
          <a:xfrm>
            <a:off x="325586" y="1036353"/>
            <a:ext cx="573244" cy="1148056"/>
          </a:xfrm>
          <a:custGeom>
            <a:rect b="b" l="l" r="r" t="t"/>
            <a:pathLst>
              <a:path extrusionOk="0" h="107295" w="43510">
                <a:moveTo>
                  <a:pt x="21755" y="0"/>
                </a:moveTo>
                <a:cubicBezTo>
                  <a:pt x="16187" y="0"/>
                  <a:pt x="10620" y="1227"/>
                  <a:pt x="6372" y="3679"/>
                </a:cubicBezTo>
                <a:cubicBezTo>
                  <a:pt x="2124" y="6132"/>
                  <a:pt x="0" y="9345"/>
                  <a:pt x="0" y="12560"/>
                </a:cubicBezTo>
                <a:lnTo>
                  <a:pt x="0" y="95452"/>
                </a:lnTo>
                <a:lnTo>
                  <a:pt x="59" y="95452"/>
                </a:lnTo>
                <a:cubicBezTo>
                  <a:pt x="353" y="98424"/>
                  <a:pt x="2440" y="101345"/>
                  <a:pt x="6372" y="103616"/>
                </a:cubicBezTo>
                <a:cubicBezTo>
                  <a:pt x="10620" y="106068"/>
                  <a:pt x="16187" y="107294"/>
                  <a:pt x="21755" y="107294"/>
                </a:cubicBezTo>
                <a:cubicBezTo>
                  <a:pt x="27322" y="107294"/>
                  <a:pt x="32890" y="106068"/>
                  <a:pt x="37138" y="103616"/>
                </a:cubicBezTo>
                <a:cubicBezTo>
                  <a:pt x="41068" y="101346"/>
                  <a:pt x="43157" y="98424"/>
                  <a:pt x="43449" y="95452"/>
                </a:cubicBezTo>
                <a:lnTo>
                  <a:pt x="43509" y="95452"/>
                </a:lnTo>
                <a:lnTo>
                  <a:pt x="43509" y="12561"/>
                </a:lnTo>
                <a:cubicBezTo>
                  <a:pt x="43509" y="9347"/>
                  <a:pt x="41385" y="6132"/>
                  <a:pt x="37138" y="3679"/>
                </a:cubicBezTo>
                <a:cubicBezTo>
                  <a:pt x="32890" y="1227"/>
                  <a:pt x="27322" y="0"/>
                  <a:pt x="21755" y="0"/>
                </a:cubicBez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6"/>
          <p:cNvSpPr/>
          <p:nvPr/>
        </p:nvSpPr>
        <p:spPr>
          <a:xfrm>
            <a:off x="325586" y="1036353"/>
            <a:ext cx="573244" cy="268795"/>
          </a:xfrm>
          <a:custGeom>
            <a:rect b="b" l="l" r="r" t="t"/>
            <a:pathLst>
              <a:path extrusionOk="0" h="25121" w="43510">
                <a:moveTo>
                  <a:pt x="21755" y="0"/>
                </a:moveTo>
                <a:cubicBezTo>
                  <a:pt x="15985" y="0"/>
                  <a:pt x="10452" y="1324"/>
                  <a:pt x="6372" y="3679"/>
                </a:cubicBezTo>
                <a:cubicBezTo>
                  <a:pt x="2292" y="6034"/>
                  <a:pt x="0" y="9229"/>
                  <a:pt x="0" y="12560"/>
                </a:cubicBezTo>
                <a:cubicBezTo>
                  <a:pt x="0" y="15891"/>
                  <a:pt x="2292" y="19086"/>
                  <a:pt x="6372" y="21441"/>
                </a:cubicBezTo>
                <a:cubicBezTo>
                  <a:pt x="10452" y="23798"/>
                  <a:pt x="15985" y="25120"/>
                  <a:pt x="21755" y="25120"/>
                </a:cubicBezTo>
                <a:cubicBezTo>
                  <a:pt x="27524" y="25120"/>
                  <a:pt x="33057" y="23798"/>
                  <a:pt x="37138" y="21441"/>
                </a:cubicBezTo>
                <a:cubicBezTo>
                  <a:pt x="41217" y="19086"/>
                  <a:pt x="43509" y="15891"/>
                  <a:pt x="43509" y="12560"/>
                </a:cubicBezTo>
                <a:cubicBezTo>
                  <a:pt x="43509" y="9229"/>
                  <a:pt x="41217" y="6034"/>
                  <a:pt x="37138" y="3679"/>
                </a:cubicBezTo>
                <a:cubicBezTo>
                  <a:pt x="33057" y="1324"/>
                  <a:pt x="27524" y="0"/>
                  <a:pt x="21755"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6"/>
          <p:cNvSpPr/>
          <p:nvPr/>
        </p:nvSpPr>
        <p:spPr>
          <a:xfrm>
            <a:off x="297582" y="2266925"/>
            <a:ext cx="629225" cy="268805"/>
          </a:xfrm>
          <a:custGeom>
            <a:rect b="b" l="l" r="r" t="t"/>
            <a:pathLst>
              <a:path extrusionOk="0" h="25122" w="47759">
                <a:moveTo>
                  <a:pt x="23880" y="1"/>
                </a:moveTo>
                <a:cubicBezTo>
                  <a:pt x="18312" y="1"/>
                  <a:pt x="12745" y="1227"/>
                  <a:pt x="8497" y="3679"/>
                </a:cubicBezTo>
                <a:cubicBezTo>
                  <a:pt x="1" y="8584"/>
                  <a:pt x="1" y="16537"/>
                  <a:pt x="8497" y="21443"/>
                </a:cubicBezTo>
                <a:cubicBezTo>
                  <a:pt x="12744" y="23896"/>
                  <a:pt x="18311" y="25122"/>
                  <a:pt x="23879" y="25122"/>
                </a:cubicBezTo>
                <a:cubicBezTo>
                  <a:pt x="29447" y="25122"/>
                  <a:pt x="35015" y="23895"/>
                  <a:pt x="39263" y="21443"/>
                </a:cubicBezTo>
                <a:cubicBezTo>
                  <a:pt x="47759" y="16537"/>
                  <a:pt x="47757" y="8584"/>
                  <a:pt x="39263" y="3679"/>
                </a:cubicBezTo>
                <a:cubicBezTo>
                  <a:pt x="35015" y="1227"/>
                  <a:pt x="29447" y="1"/>
                  <a:pt x="23880" y="1"/>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6"/>
          <p:cNvSpPr/>
          <p:nvPr/>
        </p:nvSpPr>
        <p:spPr>
          <a:xfrm>
            <a:off x="297582" y="2267043"/>
            <a:ext cx="309810" cy="268581"/>
          </a:xfrm>
          <a:custGeom>
            <a:rect b="b" l="l" r="r" t="t"/>
            <a:pathLst>
              <a:path extrusionOk="0" h="25101" w="23515">
                <a:moveTo>
                  <a:pt x="23515" y="1"/>
                </a:moveTo>
                <a:cubicBezTo>
                  <a:pt x="18070" y="52"/>
                  <a:pt x="12652" y="1271"/>
                  <a:pt x="8497" y="3668"/>
                </a:cubicBezTo>
                <a:cubicBezTo>
                  <a:pt x="1" y="8573"/>
                  <a:pt x="1" y="16526"/>
                  <a:pt x="8497" y="21432"/>
                </a:cubicBezTo>
                <a:cubicBezTo>
                  <a:pt x="12652" y="23831"/>
                  <a:pt x="18070" y="25048"/>
                  <a:pt x="23515" y="25101"/>
                </a:cubicBezTo>
                <a:lnTo>
                  <a:pt x="23515"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6"/>
          <p:cNvSpPr/>
          <p:nvPr/>
        </p:nvSpPr>
        <p:spPr>
          <a:xfrm>
            <a:off x="325586" y="2239430"/>
            <a:ext cx="573244" cy="268795"/>
          </a:xfrm>
          <a:custGeom>
            <a:rect b="b" l="l" r="r" t="t"/>
            <a:pathLst>
              <a:path extrusionOk="0" h="25121" w="43510">
                <a:moveTo>
                  <a:pt x="21755" y="1"/>
                </a:moveTo>
                <a:cubicBezTo>
                  <a:pt x="15985" y="1"/>
                  <a:pt x="10452" y="1324"/>
                  <a:pt x="6372" y="3679"/>
                </a:cubicBezTo>
                <a:cubicBezTo>
                  <a:pt x="2292" y="6035"/>
                  <a:pt x="0" y="9230"/>
                  <a:pt x="0" y="12561"/>
                </a:cubicBezTo>
                <a:cubicBezTo>
                  <a:pt x="0" y="15892"/>
                  <a:pt x="2292" y="19086"/>
                  <a:pt x="6372" y="21443"/>
                </a:cubicBezTo>
                <a:cubicBezTo>
                  <a:pt x="10452" y="23798"/>
                  <a:pt x="15985" y="25121"/>
                  <a:pt x="21755" y="25121"/>
                </a:cubicBezTo>
                <a:cubicBezTo>
                  <a:pt x="27524" y="25121"/>
                  <a:pt x="33057" y="23798"/>
                  <a:pt x="37138" y="21443"/>
                </a:cubicBezTo>
                <a:cubicBezTo>
                  <a:pt x="41217" y="19086"/>
                  <a:pt x="43509" y="15892"/>
                  <a:pt x="43509" y="12561"/>
                </a:cubicBezTo>
                <a:cubicBezTo>
                  <a:pt x="43509" y="9230"/>
                  <a:pt x="41217" y="6035"/>
                  <a:pt x="37138" y="3679"/>
                </a:cubicBezTo>
                <a:cubicBezTo>
                  <a:pt x="33057" y="1324"/>
                  <a:pt x="27524" y="1"/>
                  <a:pt x="21755" y="1"/>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6"/>
          <p:cNvSpPr/>
          <p:nvPr/>
        </p:nvSpPr>
        <p:spPr>
          <a:xfrm>
            <a:off x="516712" y="2012375"/>
            <a:ext cx="192144" cy="406375"/>
          </a:xfrm>
          <a:custGeom>
            <a:rect b="b" l="l" r="r" t="t"/>
            <a:pathLst>
              <a:path extrusionOk="0" h="37979" w="14584">
                <a:moveTo>
                  <a:pt x="7252" y="1"/>
                </a:moveTo>
                <a:cubicBezTo>
                  <a:pt x="5396" y="1"/>
                  <a:pt x="3540" y="410"/>
                  <a:pt x="2124" y="1227"/>
                </a:cubicBezTo>
                <a:cubicBezTo>
                  <a:pt x="708" y="2045"/>
                  <a:pt x="1" y="3117"/>
                  <a:pt x="1" y="4188"/>
                </a:cubicBezTo>
                <a:lnTo>
                  <a:pt x="1" y="33793"/>
                </a:lnTo>
                <a:cubicBezTo>
                  <a:pt x="1" y="34864"/>
                  <a:pt x="708" y="35935"/>
                  <a:pt x="2125" y="36753"/>
                </a:cubicBezTo>
                <a:cubicBezTo>
                  <a:pt x="3541" y="37570"/>
                  <a:pt x="5397" y="37979"/>
                  <a:pt x="7252" y="37979"/>
                </a:cubicBezTo>
                <a:cubicBezTo>
                  <a:pt x="9108" y="37979"/>
                  <a:pt x="10964" y="37570"/>
                  <a:pt x="12380" y="36753"/>
                </a:cubicBezTo>
                <a:cubicBezTo>
                  <a:pt x="13908" y="35871"/>
                  <a:pt x="14583" y="34694"/>
                  <a:pt x="14461" y="33538"/>
                </a:cubicBezTo>
                <a:lnTo>
                  <a:pt x="14461" y="4442"/>
                </a:lnTo>
                <a:cubicBezTo>
                  <a:pt x="14582" y="3286"/>
                  <a:pt x="13908" y="2109"/>
                  <a:pt x="12379" y="1227"/>
                </a:cubicBezTo>
                <a:cubicBezTo>
                  <a:pt x="10963" y="410"/>
                  <a:pt x="9107" y="1"/>
                  <a:pt x="7252" y="1"/>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6"/>
          <p:cNvSpPr/>
          <p:nvPr/>
        </p:nvSpPr>
        <p:spPr>
          <a:xfrm>
            <a:off x="522049" y="1972244"/>
            <a:ext cx="181472" cy="398917"/>
          </a:xfrm>
          <a:custGeom>
            <a:rect b="b" l="l" r="r" t="t"/>
            <a:pathLst>
              <a:path extrusionOk="0" h="37282" w="13774">
                <a:moveTo>
                  <a:pt x="3248" y="1"/>
                </a:moveTo>
                <a:cubicBezTo>
                  <a:pt x="2860" y="147"/>
                  <a:pt x="2484" y="324"/>
                  <a:pt x="2124" y="530"/>
                </a:cubicBezTo>
                <a:cubicBezTo>
                  <a:pt x="708" y="1348"/>
                  <a:pt x="1" y="2420"/>
                  <a:pt x="1" y="3491"/>
                </a:cubicBezTo>
                <a:lnTo>
                  <a:pt x="1" y="33096"/>
                </a:lnTo>
                <a:cubicBezTo>
                  <a:pt x="1" y="34167"/>
                  <a:pt x="708" y="35239"/>
                  <a:pt x="2125" y="36056"/>
                </a:cubicBezTo>
                <a:cubicBezTo>
                  <a:pt x="3541" y="36873"/>
                  <a:pt x="5397" y="37282"/>
                  <a:pt x="7252" y="37282"/>
                </a:cubicBezTo>
                <a:cubicBezTo>
                  <a:pt x="9108" y="37282"/>
                  <a:pt x="10964" y="36873"/>
                  <a:pt x="12380" y="36056"/>
                </a:cubicBezTo>
                <a:cubicBezTo>
                  <a:pt x="12493" y="35991"/>
                  <a:pt x="12591" y="35921"/>
                  <a:pt x="12695" y="35852"/>
                </a:cubicBezTo>
                <a:cubicBezTo>
                  <a:pt x="13368" y="35300"/>
                  <a:pt x="13774" y="34912"/>
                  <a:pt x="13774" y="34911"/>
                </a:cubicBezTo>
                <a:lnTo>
                  <a:pt x="13774" y="34911"/>
                </a:lnTo>
                <a:cubicBezTo>
                  <a:pt x="12815" y="35583"/>
                  <a:pt x="11026" y="35935"/>
                  <a:pt x="9211" y="35935"/>
                </a:cubicBezTo>
                <a:cubicBezTo>
                  <a:pt x="6877" y="35935"/>
                  <a:pt x="4500" y="35354"/>
                  <a:pt x="3790" y="34123"/>
                </a:cubicBezTo>
                <a:cubicBezTo>
                  <a:pt x="2932" y="32638"/>
                  <a:pt x="3248" y="27140"/>
                  <a:pt x="3248" y="21254"/>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6"/>
          <p:cNvSpPr/>
          <p:nvPr/>
        </p:nvSpPr>
        <p:spPr>
          <a:xfrm>
            <a:off x="516712" y="2012375"/>
            <a:ext cx="192118" cy="171371"/>
          </a:xfrm>
          <a:custGeom>
            <a:rect b="b" l="l" r="r" t="t"/>
            <a:pathLst>
              <a:path extrusionOk="0" h="16016" w="14582">
                <a:moveTo>
                  <a:pt x="7252" y="1"/>
                </a:moveTo>
                <a:cubicBezTo>
                  <a:pt x="5397" y="1"/>
                  <a:pt x="3541" y="410"/>
                  <a:pt x="2125" y="1227"/>
                </a:cubicBezTo>
                <a:cubicBezTo>
                  <a:pt x="708" y="2045"/>
                  <a:pt x="1" y="3117"/>
                  <a:pt x="1" y="4188"/>
                </a:cubicBezTo>
                <a:lnTo>
                  <a:pt x="1" y="15298"/>
                </a:lnTo>
                <a:cubicBezTo>
                  <a:pt x="2344" y="15776"/>
                  <a:pt x="4798" y="16015"/>
                  <a:pt x="7252" y="16015"/>
                </a:cubicBezTo>
                <a:cubicBezTo>
                  <a:pt x="9691" y="16015"/>
                  <a:pt x="12130" y="15779"/>
                  <a:pt x="14461" y="15307"/>
                </a:cubicBezTo>
                <a:lnTo>
                  <a:pt x="14461" y="4442"/>
                </a:lnTo>
                <a:cubicBezTo>
                  <a:pt x="14582" y="3286"/>
                  <a:pt x="13908" y="2109"/>
                  <a:pt x="12380" y="1227"/>
                </a:cubicBezTo>
                <a:cubicBezTo>
                  <a:pt x="10964" y="410"/>
                  <a:pt x="9108" y="1"/>
                  <a:pt x="7252" y="1"/>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6"/>
          <p:cNvSpPr/>
          <p:nvPr/>
        </p:nvSpPr>
        <p:spPr>
          <a:xfrm>
            <a:off x="516712" y="2019829"/>
            <a:ext cx="42792" cy="161549"/>
          </a:xfrm>
          <a:custGeom>
            <a:rect b="b" l="l" r="r" t="t"/>
            <a:pathLst>
              <a:path extrusionOk="0" h="15098" w="3248">
                <a:moveTo>
                  <a:pt x="3248" y="1"/>
                </a:moveTo>
                <a:lnTo>
                  <a:pt x="3248" y="1"/>
                </a:lnTo>
                <a:cubicBezTo>
                  <a:pt x="2860" y="147"/>
                  <a:pt x="2484" y="324"/>
                  <a:pt x="2124" y="530"/>
                </a:cubicBezTo>
                <a:cubicBezTo>
                  <a:pt x="708" y="1348"/>
                  <a:pt x="1" y="2420"/>
                  <a:pt x="1" y="3491"/>
                </a:cubicBezTo>
                <a:lnTo>
                  <a:pt x="1" y="14602"/>
                </a:lnTo>
                <a:cubicBezTo>
                  <a:pt x="1063" y="14818"/>
                  <a:pt x="2149" y="14980"/>
                  <a:pt x="3247" y="15098"/>
                </a:cubicBezTo>
                <a:lnTo>
                  <a:pt x="3248" y="1"/>
                </a:lnTo>
                <a:close/>
              </a:path>
            </a:pathLst>
          </a:custGeom>
          <a:solidFill>
            <a:srgbClr val="76D3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6"/>
          <p:cNvSpPr/>
          <p:nvPr/>
        </p:nvSpPr>
        <p:spPr>
          <a:xfrm>
            <a:off x="516712" y="1872352"/>
            <a:ext cx="42792" cy="309102"/>
          </a:xfrm>
          <a:custGeom>
            <a:rect b="b" l="l" r="r" t="t"/>
            <a:pathLst>
              <a:path extrusionOk="0" h="28888" w="3248">
                <a:moveTo>
                  <a:pt x="3248" y="1"/>
                </a:moveTo>
                <a:lnTo>
                  <a:pt x="3248" y="1"/>
                </a:lnTo>
                <a:cubicBezTo>
                  <a:pt x="2860" y="148"/>
                  <a:pt x="2484" y="326"/>
                  <a:pt x="2124" y="532"/>
                </a:cubicBezTo>
                <a:cubicBezTo>
                  <a:pt x="708" y="1349"/>
                  <a:pt x="1" y="2420"/>
                  <a:pt x="1" y="3492"/>
                </a:cubicBezTo>
                <a:lnTo>
                  <a:pt x="1" y="28391"/>
                </a:lnTo>
                <a:cubicBezTo>
                  <a:pt x="1063" y="28608"/>
                  <a:pt x="2149" y="28769"/>
                  <a:pt x="3247" y="28888"/>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6"/>
          <p:cNvSpPr/>
          <p:nvPr/>
        </p:nvSpPr>
        <p:spPr>
          <a:xfrm>
            <a:off x="516712" y="1822419"/>
            <a:ext cx="192144" cy="279677"/>
          </a:xfrm>
          <a:custGeom>
            <a:rect b="b" l="l" r="r" t="t"/>
            <a:pathLst>
              <a:path extrusionOk="0" h="26138" w="14584">
                <a:moveTo>
                  <a:pt x="7252" y="1"/>
                </a:moveTo>
                <a:cubicBezTo>
                  <a:pt x="5396" y="1"/>
                  <a:pt x="3540" y="410"/>
                  <a:pt x="2124" y="1227"/>
                </a:cubicBezTo>
                <a:cubicBezTo>
                  <a:pt x="708" y="2045"/>
                  <a:pt x="1" y="3117"/>
                  <a:pt x="1" y="4188"/>
                </a:cubicBezTo>
                <a:lnTo>
                  <a:pt x="1" y="21950"/>
                </a:lnTo>
                <a:cubicBezTo>
                  <a:pt x="1" y="23022"/>
                  <a:pt x="708" y="24093"/>
                  <a:pt x="2125" y="24912"/>
                </a:cubicBezTo>
                <a:cubicBezTo>
                  <a:pt x="3541" y="25729"/>
                  <a:pt x="5397" y="26138"/>
                  <a:pt x="7252" y="26138"/>
                </a:cubicBezTo>
                <a:cubicBezTo>
                  <a:pt x="9108" y="26138"/>
                  <a:pt x="10964" y="25729"/>
                  <a:pt x="12380" y="24912"/>
                </a:cubicBezTo>
                <a:cubicBezTo>
                  <a:pt x="13908" y="24028"/>
                  <a:pt x="14583" y="22851"/>
                  <a:pt x="14461" y="21697"/>
                </a:cubicBezTo>
                <a:lnTo>
                  <a:pt x="14461" y="4442"/>
                </a:lnTo>
                <a:cubicBezTo>
                  <a:pt x="14582" y="3287"/>
                  <a:pt x="13908" y="2110"/>
                  <a:pt x="12379" y="1227"/>
                </a:cubicBezTo>
                <a:cubicBezTo>
                  <a:pt x="10963" y="410"/>
                  <a:pt x="9107" y="1"/>
                  <a:pt x="7252" y="1"/>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6"/>
          <p:cNvSpPr/>
          <p:nvPr/>
        </p:nvSpPr>
        <p:spPr>
          <a:xfrm>
            <a:off x="516712" y="1872352"/>
            <a:ext cx="42792" cy="222271"/>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6"/>
          <p:cNvSpPr/>
          <p:nvPr/>
        </p:nvSpPr>
        <p:spPr>
          <a:xfrm>
            <a:off x="350005" y="1755258"/>
            <a:ext cx="524365" cy="223994"/>
          </a:xfrm>
          <a:custGeom>
            <a:rect b="b" l="l" r="r" t="t"/>
            <a:pathLst>
              <a:path extrusionOk="0" h="20934" w="39800">
                <a:moveTo>
                  <a:pt x="19901" y="1"/>
                </a:moveTo>
                <a:cubicBezTo>
                  <a:pt x="15262" y="1"/>
                  <a:pt x="10623" y="1023"/>
                  <a:pt x="7083" y="3066"/>
                </a:cubicBezTo>
                <a:cubicBezTo>
                  <a:pt x="3" y="7154"/>
                  <a:pt x="0" y="13781"/>
                  <a:pt x="7076" y="17869"/>
                </a:cubicBezTo>
                <a:cubicBezTo>
                  <a:pt x="10613" y="19912"/>
                  <a:pt x="15252" y="20934"/>
                  <a:pt x="19891" y="20934"/>
                </a:cubicBezTo>
                <a:cubicBezTo>
                  <a:pt x="24531" y="20934"/>
                  <a:pt x="29171" y="19912"/>
                  <a:pt x="32713" y="17869"/>
                </a:cubicBezTo>
                <a:cubicBezTo>
                  <a:pt x="39796" y="13782"/>
                  <a:pt x="39799" y="7154"/>
                  <a:pt x="32720" y="3066"/>
                </a:cubicBezTo>
                <a:cubicBezTo>
                  <a:pt x="29180" y="1023"/>
                  <a:pt x="24540" y="1"/>
                  <a:pt x="19901" y="1"/>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6"/>
          <p:cNvSpPr/>
          <p:nvPr/>
        </p:nvSpPr>
        <p:spPr>
          <a:xfrm>
            <a:off x="339020" y="1737800"/>
            <a:ext cx="524365" cy="223994"/>
          </a:xfrm>
          <a:custGeom>
            <a:rect b="b" l="l" r="r" t="t"/>
            <a:pathLst>
              <a:path extrusionOk="0" h="20934" w="39800">
                <a:moveTo>
                  <a:pt x="19902" y="1"/>
                </a:moveTo>
                <a:cubicBezTo>
                  <a:pt x="15262" y="1"/>
                  <a:pt x="10623" y="1023"/>
                  <a:pt x="7083" y="3067"/>
                </a:cubicBezTo>
                <a:cubicBezTo>
                  <a:pt x="3" y="7153"/>
                  <a:pt x="0" y="13781"/>
                  <a:pt x="7076" y="17868"/>
                </a:cubicBezTo>
                <a:cubicBezTo>
                  <a:pt x="10613" y="19912"/>
                  <a:pt x="15252" y="20934"/>
                  <a:pt x="19891" y="20934"/>
                </a:cubicBezTo>
                <a:cubicBezTo>
                  <a:pt x="24531" y="20934"/>
                  <a:pt x="29171" y="19912"/>
                  <a:pt x="32713" y="17868"/>
                </a:cubicBezTo>
                <a:cubicBezTo>
                  <a:pt x="39796" y="13781"/>
                  <a:pt x="39799" y="7153"/>
                  <a:pt x="32720" y="3067"/>
                </a:cubicBezTo>
                <a:cubicBezTo>
                  <a:pt x="29181" y="1023"/>
                  <a:pt x="24541" y="1"/>
                  <a:pt x="19902"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6"/>
          <p:cNvSpPr/>
          <p:nvPr/>
        </p:nvSpPr>
        <p:spPr>
          <a:xfrm>
            <a:off x="373318" y="1067816"/>
            <a:ext cx="477726" cy="880118"/>
          </a:xfrm>
          <a:custGeom>
            <a:rect b="b" l="l" r="r" t="t"/>
            <a:pathLst>
              <a:path extrusionOk="0" h="82254" w="36260">
                <a:moveTo>
                  <a:pt x="18133" y="1"/>
                </a:moveTo>
                <a:cubicBezTo>
                  <a:pt x="13493" y="1"/>
                  <a:pt x="8854" y="940"/>
                  <a:pt x="5314" y="2817"/>
                </a:cubicBezTo>
                <a:cubicBezTo>
                  <a:pt x="1773" y="4696"/>
                  <a:pt x="3" y="7158"/>
                  <a:pt x="2" y="9618"/>
                </a:cubicBezTo>
                <a:lnTo>
                  <a:pt x="2" y="71787"/>
                </a:lnTo>
                <a:cubicBezTo>
                  <a:pt x="0" y="74466"/>
                  <a:pt x="1768" y="77145"/>
                  <a:pt x="5307" y="79189"/>
                </a:cubicBezTo>
                <a:cubicBezTo>
                  <a:pt x="8844" y="81232"/>
                  <a:pt x="13483" y="82254"/>
                  <a:pt x="18123" y="82254"/>
                </a:cubicBezTo>
                <a:cubicBezTo>
                  <a:pt x="22762" y="82254"/>
                  <a:pt x="27403" y="81232"/>
                  <a:pt x="30944" y="79189"/>
                </a:cubicBezTo>
                <a:cubicBezTo>
                  <a:pt x="34486" y="77145"/>
                  <a:pt x="36257" y="74466"/>
                  <a:pt x="36259" y="71787"/>
                </a:cubicBezTo>
                <a:lnTo>
                  <a:pt x="36259" y="9619"/>
                </a:lnTo>
                <a:cubicBezTo>
                  <a:pt x="36260" y="7156"/>
                  <a:pt x="34492" y="4696"/>
                  <a:pt x="30951" y="2817"/>
                </a:cubicBezTo>
                <a:cubicBezTo>
                  <a:pt x="27412" y="940"/>
                  <a:pt x="22772" y="1"/>
                  <a:pt x="18133"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6"/>
          <p:cNvSpPr/>
          <p:nvPr/>
        </p:nvSpPr>
        <p:spPr>
          <a:xfrm>
            <a:off x="373331" y="1067816"/>
            <a:ext cx="477712" cy="237315"/>
          </a:xfrm>
          <a:custGeom>
            <a:rect b="b" l="l" r="r" t="t"/>
            <a:pathLst>
              <a:path extrusionOk="0" h="22179" w="36259">
                <a:moveTo>
                  <a:pt x="18132" y="1"/>
                </a:moveTo>
                <a:cubicBezTo>
                  <a:pt x="13492" y="1"/>
                  <a:pt x="8853" y="940"/>
                  <a:pt x="5313" y="2817"/>
                </a:cubicBezTo>
                <a:cubicBezTo>
                  <a:pt x="1772" y="4696"/>
                  <a:pt x="2" y="7158"/>
                  <a:pt x="1" y="9618"/>
                </a:cubicBezTo>
                <a:lnTo>
                  <a:pt x="1" y="16561"/>
                </a:lnTo>
                <a:cubicBezTo>
                  <a:pt x="790" y="17246"/>
                  <a:pt x="1703" y="17896"/>
                  <a:pt x="2749" y="18499"/>
                </a:cubicBezTo>
                <a:cubicBezTo>
                  <a:pt x="6997" y="20952"/>
                  <a:pt x="12564" y="22179"/>
                  <a:pt x="18132" y="22179"/>
                </a:cubicBezTo>
                <a:cubicBezTo>
                  <a:pt x="23699" y="22179"/>
                  <a:pt x="29267" y="20952"/>
                  <a:pt x="33515" y="18499"/>
                </a:cubicBezTo>
                <a:cubicBezTo>
                  <a:pt x="34559" y="17897"/>
                  <a:pt x="35471" y="17247"/>
                  <a:pt x="36258" y="16564"/>
                </a:cubicBezTo>
                <a:lnTo>
                  <a:pt x="36258" y="9619"/>
                </a:lnTo>
                <a:cubicBezTo>
                  <a:pt x="36259" y="7156"/>
                  <a:pt x="34491" y="4696"/>
                  <a:pt x="30950" y="2817"/>
                </a:cubicBezTo>
                <a:cubicBezTo>
                  <a:pt x="27411" y="940"/>
                  <a:pt x="22771" y="1"/>
                  <a:pt x="18132"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6"/>
          <p:cNvSpPr/>
          <p:nvPr/>
        </p:nvSpPr>
        <p:spPr>
          <a:xfrm>
            <a:off x="373318" y="1126401"/>
            <a:ext cx="371640" cy="821482"/>
          </a:xfrm>
          <a:custGeom>
            <a:rect b="b" l="l" r="r" t="t"/>
            <a:pathLst>
              <a:path extrusionOk="0" h="76774" w="28208">
                <a:moveTo>
                  <a:pt x="1787" y="1"/>
                </a:moveTo>
                <a:cubicBezTo>
                  <a:pt x="610" y="1307"/>
                  <a:pt x="3" y="2722"/>
                  <a:pt x="2" y="4140"/>
                </a:cubicBezTo>
                <a:lnTo>
                  <a:pt x="2" y="66309"/>
                </a:lnTo>
                <a:cubicBezTo>
                  <a:pt x="0" y="68988"/>
                  <a:pt x="1768" y="71667"/>
                  <a:pt x="5307" y="73711"/>
                </a:cubicBezTo>
                <a:cubicBezTo>
                  <a:pt x="8843" y="75753"/>
                  <a:pt x="13478" y="76774"/>
                  <a:pt x="18115" y="76774"/>
                </a:cubicBezTo>
                <a:cubicBezTo>
                  <a:pt x="21639" y="76774"/>
                  <a:pt x="25163" y="76184"/>
                  <a:pt x="28207" y="75006"/>
                </a:cubicBezTo>
                <a:lnTo>
                  <a:pt x="28207" y="75006"/>
                </a:lnTo>
                <a:cubicBezTo>
                  <a:pt x="26355" y="75441"/>
                  <a:pt x="24609" y="75638"/>
                  <a:pt x="22977" y="75638"/>
                </a:cubicBezTo>
                <a:cubicBezTo>
                  <a:pt x="13385" y="75638"/>
                  <a:pt x="7733" y="68847"/>
                  <a:pt x="7733" y="63916"/>
                </a:cubicBezTo>
                <a:lnTo>
                  <a:pt x="7733" y="7695"/>
                </a:lnTo>
                <a:lnTo>
                  <a:pt x="1787"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6"/>
          <p:cNvSpPr/>
          <p:nvPr/>
        </p:nvSpPr>
        <p:spPr>
          <a:xfrm>
            <a:off x="350005" y="1067816"/>
            <a:ext cx="524365" cy="205825"/>
          </a:xfrm>
          <a:custGeom>
            <a:rect b="b" l="l" r="r" t="t"/>
            <a:pathLst>
              <a:path extrusionOk="0" h="19236" w="39800">
                <a:moveTo>
                  <a:pt x="19902" y="1"/>
                </a:moveTo>
                <a:cubicBezTo>
                  <a:pt x="15262" y="1"/>
                  <a:pt x="10623" y="940"/>
                  <a:pt x="7083" y="2817"/>
                </a:cubicBezTo>
                <a:cubicBezTo>
                  <a:pt x="3" y="6574"/>
                  <a:pt x="0" y="12663"/>
                  <a:pt x="7076" y="16419"/>
                </a:cubicBezTo>
                <a:cubicBezTo>
                  <a:pt x="10613" y="18297"/>
                  <a:pt x="15252" y="19235"/>
                  <a:pt x="19891" y="19235"/>
                </a:cubicBezTo>
                <a:cubicBezTo>
                  <a:pt x="24531" y="19235"/>
                  <a:pt x="29171" y="18297"/>
                  <a:pt x="32713" y="16419"/>
                </a:cubicBezTo>
                <a:cubicBezTo>
                  <a:pt x="39796" y="12663"/>
                  <a:pt x="39799" y="6574"/>
                  <a:pt x="32720" y="2817"/>
                </a:cubicBezTo>
                <a:cubicBezTo>
                  <a:pt x="29181" y="940"/>
                  <a:pt x="24541" y="1"/>
                  <a:pt x="19902"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6"/>
          <p:cNvSpPr/>
          <p:nvPr/>
        </p:nvSpPr>
        <p:spPr>
          <a:xfrm>
            <a:off x="468927" y="976866"/>
            <a:ext cx="286635" cy="176304"/>
          </a:xfrm>
          <a:custGeom>
            <a:rect b="b" l="l" r="r" t="t"/>
            <a:pathLst>
              <a:path extrusionOk="0" h="24402" w="21756">
                <a:moveTo>
                  <a:pt x="10877" y="1"/>
                </a:moveTo>
                <a:cubicBezTo>
                  <a:pt x="8093" y="1"/>
                  <a:pt x="5310" y="614"/>
                  <a:pt x="3186" y="1841"/>
                </a:cubicBezTo>
                <a:cubicBezTo>
                  <a:pt x="1063" y="3066"/>
                  <a:pt x="0" y="4674"/>
                  <a:pt x="0" y="6280"/>
                </a:cubicBezTo>
                <a:lnTo>
                  <a:pt x="0" y="18122"/>
                </a:lnTo>
                <a:cubicBezTo>
                  <a:pt x="0" y="19729"/>
                  <a:pt x="1062" y="21337"/>
                  <a:pt x="3186" y="22563"/>
                </a:cubicBezTo>
                <a:cubicBezTo>
                  <a:pt x="5310" y="23789"/>
                  <a:pt x="8093" y="24401"/>
                  <a:pt x="10877" y="24401"/>
                </a:cubicBezTo>
                <a:cubicBezTo>
                  <a:pt x="13661" y="24401"/>
                  <a:pt x="16445" y="23789"/>
                  <a:pt x="18569" y="22563"/>
                </a:cubicBezTo>
                <a:cubicBezTo>
                  <a:pt x="20692" y="21337"/>
                  <a:pt x="21755" y="19729"/>
                  <a:pt x="21755" y="18122"/>
                </a:cubicBezTo>
                <a:lnTo>
                  <a:pt x="21755" y="6280"/>
                </a:lnTo>
                <a:cubicBezTo>
                  <a:pt x="21755" y="4674"/>
                  <a:pt x="20692" y="3066"/>
                  <a:pt x="18569" y="1841"/>
                </a:cubicBezTo>
                <a:cubicBezTo>
                  <a:pt x="16445" y="614"/>
                  <a:pt x="13661" y="1"/>
                  <a:pt x="10877" y="1"/>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6"/>
          <p:cNvSpPr/>
          <p:nvPr/>
        </p:nvSpPr>
        <p:spPr>
          <a:xfrm>
            <a:off x="468927" y="1006617"/>
            <a:ext cx="264633" cy="171400"/>
          </a:xfrm>
          <a:custGeom>
            <a:rect b="b" l="l" r="r" t="t"/>
            <a:pathLst>
              <a:path extrusionOk="0" h="21621" w="20086">
                <a:moveTo>
                  <a:pt x="1846" y="1"/>
                </a:moveTo>
                <a:cubicBezTo>
                  <a:pt x="619" y="1056"/>
                  <a:pt x="0" y="2277"/>
                  <a:pt x="0" y="3499"/>
                </a:cubicBezTo>
                <a:lnTo>
                  <a:pt x="0" y="15340"/>
                </a:lnTo>
                <a:cubicBezTo>
                  <a:pt x="0" y="16947"/>
                  <a:pt x="1062" y="18555"/>
                  <a:pt x="3186" y="19781"/>
                </a:cubicBezTo>
                <a:cubicBezTo>
                  <a:pt x="5310" y="21007"/>
                  <a:pt x="8093" y="21620"/>
                  <a:pt x="10877" y="21620"/>
                </a:cubicBezTo>
                <a:cubicBezTo>
                  <a:pt x="13661" y="21620"/>
                  <a:pt x="16445" y="21007"/>
                  <a:pt x="18569" y="19781"/>
                </a:cubicBezTo>
                <a:cubicBezTo>
                  <a:pt x="19114" y="19469"/>
                  <a:pt x="19622" y="19099"/>
                  <a:pt x="20085" y="18676"/>
                </a:cubicBezTo>
                <a:lnTo>
                  <a:pt x="20085" y="18676"/>
                </a:lnTo>
                <a:cubicBezTo>
                  <a:pt x="17873" y="19935"/>
                  <a:pt x="15417" y="20450"/>
                  <a:pt x="13100" y="20450"/>
                </a:cubicBezTo>
                <a:cubicBezTo>
                  <a:pt x="8193" y="20450"/>
                  <a:pt x="3914" y="18139"/>
                  <a:pt x="3914" y="15680"/>
                </a:cubicBezTo>
                <a:lnTo>
                  <a:pt x="3914" y="6459"/>
                </a:lnTo>
                <a:lnTo>
                  <a:pt x="1846"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6"/>
          <p:cNvSpPr/>
          <p:nvPr/>
        </p:nvSpPr>
        <p:spPr>
          <a:xfrm>
            <a:off x="533685" y="871599"/>
            <a:ext cx="135149" cy="190064"/>
          </a:xfrm>
          <a:custGeom>
            <a:rect b="b" l="l" r="r" t="t"/>
            <a:pathLst>
              <a:path extrusionOk="0" h="17763" w="10258">
                <a:moveTo>
                  <a:pt x="5129" y="0"/>
                </a:moveTo>
                <a:cubicBezTo>
                  <a:pt x="3817" y="0"/>
                  <a:pt x="2505" y="289"/>
                  <a:pt x="1504" y="868"/>
                </a:cubicBezTo>
                <a:cubicBezTo>
                  <a:pt x="500" y="1446"/>
                  <a:pt x="0" y="2205"/>
                  <a:pt x="2" y="2965"/>
                </a:cubicBezTo>
                <a:lnTo>
                  <a:pt x="2" y="14799"/>
                </a:lnTo>
                <a:cubicBezTo>
                  <a:pt x="0" y="15558"/>
                  <a:pt x="501" y="16318"/>
                  <a:pt x="1504" y="16896"/>
                </a:cubicBezTo>
                <a:cubicBezTo>
                  <a:pt x="2505" y="17474"/>
                  <a:pt x="3817" y="17763"/>
                  <a:pt x="5130" y="17763"/>
                </a:cubicBezTo>
                <a:cubicBezTo>
                  <a:pt x="6442" y="17763"/>
                  <a:pt x="7754" y="17474"/>
                  <a:pt x="8755" y="16896"/>
                </a:cubicBezTo>
                <a:cubicBezTo>
                  <a:pt x="9756" y="16318"/>
                  <a:pt x="10257" y="15560"/>
                  <a:pt x="10257" y="14802"/>
                </a:cubicBezTo>
                <a:lnTo>
                  <a:pt x="10257" y="2965"/>
                </a:lnTo>
                <a:cubicBezTo>
                  <a:pt x="10258" y="2205"/>
                  <a:pt x="9758" y="1448"/>
                  <a:pt x="8755" y="868"/>
                </a:cubicBezTo>
                <a:cubicBezTo>
                  <a:pt x="7753" y="289"/>
                  <a:pt x="6441" y="0"/>
                  <a:pt x="5129" y="0"/>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6"/>
          <p:cNvSpPr/>
          <p:nvPr/>
        </p:nvSpPr>
        <p:spPr>
          <a:xfrm>
            <a:off x="538085" y="885728"/>
            <a:ext cx="135209" cy="63365"/>
          </a:xfrm>
          <a:custGeom>
            <a:rect b="b" l="l" r="r" t="t"/>
            <a:pathLst>
              <a:path extrusionOk="0" h="5922" w="11258">
                <a:moveTo>
                  <a:pt x="5629" y="0"/>
                </a:moveTo>
                <a:cubicBezTo>
                  <a:pt x="4317" y="0"/>
                  <a:pt x="3005" y="289"/>
                  <a:pt x="2004" y="868"/>
                </a:cubicBezTo>
                <a:cubicBezTo>
                  <a:pt x="1" y="2023"/>
                  <a:pt x="1" y="3898"/>
                  <a:pt x="2004" y="5054"/>
                </a:cubicBezTo>
                <a:cubicBezTo>
                  <a:pt x="3005" y="5632"/>
                  <a:pt x="4317" y="5921"/>
                  <a:pt x="5629" y="5921"/>
                </a:cubicBezTo>
                <a:cubicBezTo>
                  <a:pt x="6941" y="5921"/>
                  <a:pt x="8253" y="5632"/>
                  <a:pt x="9255" y="5054"/>
                </a:cubicBezTo>
                <a:cubicBezTo>
                  <a:pt x="11257" y="3898"/>
                  <a:pt x="11257" y="2023"/>
                  <a:pt x="9255" y="868"/>
                </a:cubicBezTo>
                <a:cubicBezTo>
                  <a:pt x="8253" y="289"/>
                  <a:pt x="6941" y="0"/>
                  <a:pt x="5629" y="0"/>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6"/>
          <p:cNvSpPr/>
          <p:nvPr/>
        </p:nvSpPr>
        <p:spPr>
          <a:xfrm>
            <a:off x="604782" y="347511"/>
            <a:ext cx="14967" cy="570182"/>
          </a:xfrm>
          <a:custGeom>
            <a:rect b="b" l="l" r="r" t="t"/>
            <a:pathLst>
              <a:path extrusionOk="0" h="53288" w="1136">
                <a:moveTo>
                  <a:pt x="569" y="0"/>
                </a:moveTo>
                <a:lnTo>
                  <a:pt x="550" y="13"/>
                </a:lnTo>
                <a:cubicBezTo>
                  <a:pt x="546" y="16"/>
                  <a:pt x="541" y="21"/>
                  <a:pt x="537" y="25"/>
                </a:cubicBezTo>
                <a:cubicBezTo>
                  <a:pt x="534" y="29"/>
                  <a:pt x="531" y="34"/>
                  <a:pt x="529" y="39"/>
                </a:cubicBezTo>
                <a:cubicBezTo>
                  <a:pt x="525" y="43"/>
                  <a:pt x="524" y="46"/>
                  <a:pt x="521" y="51"/>
                </a:cubicBezTo>
                <a:cubicBezTo>
                  <a:pt x="516" y="69"/>
                  <a:pt x="511" y="87"/>
                  <a:pt x="506" y="104"/>
                </a:cubicBezTo>
                <a:cubicBezTo>
                  <a:pt x="497" y="138"/>
                  <a:pt x="491" y="173"/>
                  <a:pt x="486" y="207"/>
                </a:cubicBezTo>
                <a:cubicBezTo>
                  <a:pt x="481" y="242"/>
                  <a:pt x="477" y="277"/>
                  <a:pt x="473" y="311"/>
                </a:cubicBezTo>
                <a:cubicBezTo>
                  <a:pt x="470" y="346"/>
                  <a:pt x="466" y="381"/>
                  <a:pt x="463" y="415"/>
                </a:cubicBezTo>
                <a:cubicBezTo>
                  <a:pt x="461" y="486"/>
                  <a:pt x="461" y="555"/>
                  <a:pt x="461" y="624"/>
                </a:cubicBezTo>
                <a:lnTo>
                  <a:pt x="458" y="832"/>
                </a:lnTo>
                <a:lnTo>
                  <a:pt x="451" y="1665"/>
                </a:lnTo>
                <a:lnTo>
                  <a:pt x="434" y="3330"/>
                </a:lnTo>
                <a:lnTo>
                  <a:pt x="399" y="6660"/>
                </a:lnTo>
                <a:lnTo>
                  <a:pt x="362" y="9992"/>
                </a:lnTo>
                <a:lnTo>
                  <a:pt x="319" y="13323"/>
                </a:lnTo>
                <a:lnTo>
                  <a:pt x="145" y="26645"/>
                </a:lnTo>
                <a:cubicBezTo>
                  <a:pt x="86" y="31085"/>
                  <a:pt x="45" y="35526"/>
                  <a:pt x="23" y="39966"/>
                </a:cubicBezTo>
                <a:cubicBezTo>
                  <a:pt x="10" y="42187"/>
                  <a:pt x="3" y="44407"/>
                  <a:pt x="0" y="46628"/>
                </a:cubicBezTo>
                <a:lnTo>
                  <a:pt x="0" y="49958"/>
                </a:lnTo>
                <a:lnTo>
                  <a:pt x="2" y="51623"/>
                </a:lnTo>
                <a:lnTo>
                  <a:pt x="4" y="52456"/>
                </a:lnTo>
                <a:cubicBezTo>
                  <a:pt x="9" y="52603"/>
                  <a:pt x="53" y="52747"/>
                  <a:pt x="132" y="52872"/>
                </a:cubicBezTo>
                <a:cubicBezTo>
                  <a:pt x="180" y="52948"/>
                  <a:pt x="235" y="53017"/>
                  <a:pt x="299" y="53079"/>
                </a:cubicBezTo>
                <a:lnTo>
                  <a:pt x="355" y="53131"/>
                </a:lnTo>
                <a:lnTo>
                  <a:pt x="384" y="53157"/>
                </a:lnTo>
                <a:cubicBezTo>
                  <a:pt x="388" y="53162"/>
                  <a:pt x="394" y="53166"/>
                  <a:pt x="399" y="53171"/>
                </a:cubicBezTo>
                <a:lnTo>
                  <a:pt x="417" y="53184"/>
                </a:lnTo>
                <a:lnTo>
                  <a:pt x="451" y="53210"/>
                </a:lnTo>
                <a:lnTo>
                  <a:pt x="467" y="53223"/>
                </a:lnTo>
                <a:cubicBezTo>
                  <a:pt x="473" y="53226"/>
                  <a:pt x="478" y="53231"/>
                  <a:pt x="486" y="53235"/>
                </a:cubicBezTo>
                <a:lnTo>
                  <a:pt x="569" y="53288"/>
                </a:lnTo>
                <a:lnTo>
                  <a:pt x="650" y="53235"/>
                </a:lnTo>
                <a:cubicBezTo>
                  <a:pt x="658" y="53231"/>
                  <a:pt x="663" y="53226"/>
                  <a:pt x="669" y="53223"/>
                </a:cubicBezTo>
                <a:lnTo>
                  <a:pt x="685" y="53210"/>
                </a:lnTo>
                <a:lnTo>
                  <a:pt x="719" y="53184"/>
                </a:lnTo>
                <a:lnTo>
                  <a:pt x="737" y="53171"/>
                </a:lnTo>
                <a:cubicBezTo>
                  <a:pt x="742" y="53166"/>
                  <a:pt x="747" y="53162"/>
                  <a:pt x="752" y="53157"/>
                </a:cubicBezTo>
                <a:lnTo>
                  <a:pt x="781" y="53131"/>
                </a:lnTo>
                <a:lnTo>
                  <a:pt x="837" y="53079"/>
                </a:lnTo>
                <a:cubicBezTo>
                  <a:pt x="900" y="53017"/>
                  <a:pt x="956" y="52946"/>
                  <a:pt x="1004" y="52871"/>
                </a:cubicBezTo>
                <a:cubicBezTo>
                  <a:pt x="1082" y="52746"/>
                  <a:pt x="1126" y="52603"/>
                  <a:pt x="1132" y="52455"/>
                </a:cubicBezTo>
                <a:lnTo>
                  <a:pt x="1133" y="51623"/>
                </a:lnTo>
                <a:lnTo>
                  <a:pt x="1136" y="49958"/>
                </a:lnTo>
                <a:lnTo>
                  <a:pt x="1136" y="46626"/>
                </a:lnTo>
                <a:cubicBezTo>
                  <a:pt x="1135" y="44407"/>
                  <a:pt x="1127" y="42186"/>
                  <a:pt x="1113" y="39966"/>
                </a:cubicBezTo>
                <a:cubicBezTo>
                  <a:pt x="1087" y="35526"/>
                  <a:pt x="1047" y="31085"/>
                  <a:pt x="992" y="26643"/>
                </a:cubicBezTo>
                <a:lnTo>
                  <a:pt x="816" y="13322"/>
                </a:lnTo>
                <a:lnTo>
                  <a:pt x="774" y="9992"/>
                </a:lnTo>
                <a:lnTo>
                  <a:pt x="736" y="6661"/>
                </a:lnTo>
                <a:lnTo>
                  <a:pt x="700" y="3330"/>
                </a:lnTo>
                <a:lnTo>
                  <a:pt x="685" y="1665"/>
                </a:lnTo>
                <a:lnTo>
                  <a:pt x="677" y="833"/>
                </a:lnTo>
                <a:lnTo>
                  <a:pt x="675" y="625"/>
                </a:lnTo>
                <a:cubicBezTo>
                  <a:pt x="674" y="555"/>
                  <a:pt x="675" y="486"/>
                  <a:pt x="672" y="417"/>
                </a:cubicBezTo>
                <a:cubicBezTo>
                  <a:pt x="670" y="381"/>
                  <a:pt x="667" y="348"/>
                  <a:pt x="663" y="312"/>
                </a:cubicBezTo>
                <a:cubicBezTo>
                  <a:pt x="659" y="277"/>
                  <a:pt x="655" y="243"/>
                  <a:pt x="650" y="208"/>
                </a:cubicBezTo>
                <a:cubicBezTo>
                  <a:pt x="645" y="173"/>
                  <a:pt x="638" y="138"/>
                  <a:pt x="629" y="104"/>
                </a:cubicBezTo>
                <a:cubicBezTo>
                  <a:pt x="624" y="87"/>
                  <a:pt x="620" y="69"/>
                  <a:pt x="614" y="53"/>
                </a:cubicBezTo>
                <a:cubicBezTo>
                  <a:pt x="613" y="48"/>
                  <a:pt x="610" y="43"/>
                  <a:pt x="608" y="39"/>
                </a:cubicBezTo>
                <a:cubicBezTo>
                  <a:pt x="605" y="34"/>
                  <a:pt x="601" y="30"/>
                  <a:pt x="598" y="26"/>
                </a:cubicBezTo>
                <a:cubicBezTo>
                  <a:pt x="594" y="21"/>
                  <a:pt x="590" y="18"/>
                  <a:pt x="585" y="13"/>
                </a:cubicBezTo>
                <a:lnTo>
                  <a:pt x="569" y="0"/>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6"/>
          <p:cNvSpPr/>
          <p:nvPr/>
        </p:nvSpPr>
        <p:spPr>
          <a:xfrm>
            <a:off x="791651" y="1638571"/>
            <a:ext cx="635944" cy="950428"/>
          </a:xfrm>
          <a:custGeom>
            <a:rect b="b" l="l" r="r" t="t"/>
            <a:pathLst>
              <a:path extrusionOk="0" h="88825" w="48269">
                <a:moveTo>
                  <a:pt x="13895" y="1"/>
                </a:moveTo>
                <a:lnTo>
                  <a:pt x="13895" y="11033"/>
                </a:lnTo>
                <a:cubicBezTo>
                  <a:pt x="13895" y="13320"/>
                  <a:pt x="12461" y="15324"/>
                  <a:pt x="10337" y="16172"/>
                </a:cubicBezTo>
                <a:cubicBezTo>
                  <a:pt x="9187" y="16630"/>
                  <a:pt x="8092" y="17153"/>
                  <a:pt x="7069" y="17744"/>
                </a:cubicBezTo>
                <a:cubicBezTo>
                  <a:pt x="2357" y="20464"/>
                  <a:pt x="0" y="24032"/>
                  <a:pt x="0" y="27598"/>
                </a:cubicBezTo>
                <a:lnTo>
                  <a:pt x="0" y="74889"/>
                </a:lnTo>
                <a:cubicBezTo>
                  <a:pt x="0" y="78456"/>
                  <a:pt x="2357" y="82022"/>
                  <a:pt x="7069" y="84744"/>
                </a:cubicBezTo>
                <a:cubicBezTo>
                  <a:pt x="11782" y="87464"/>
                  <a:pt x="17959" y="88824"/>
                  <a:pt x="24135" y="88824"/>
                </a:cubicBezTo>
                <a:cubicBezTo>
                  <a:pt x="30312" y="88824"/>
                  <a:pt x="36488" y="87464"/>
                  <a:pt x="41201" y="84744"/>
                </a:cubicBezTo>
                <a:cubicBezTo>
                  <a:pt x="45912" y="82022"/>
                  <a:pt x="48269" y="78456"/>
                  <a:pt x="48269" y="74890"/>
                </a:cubicBezTo>
                <a:lnTo>
                  <a:pt x="48269" y="27596"/>
                </a:lnTo>
                <a:cubicBezTo>
                  <a:pt x="48269" y="24030"/>
                  <a:pt x="45912" y="20464"/>
                  <a:pt x="41201" y="17744"/>
                </a:cubicBezTo>
                <a:cubicBezTo>
                  <a:pt x="40177" y="17153"/>
                  <a:pt x="39083" y="16630"/>
                  <a:pt x="37934" y="16172"/>
                </a:cubicBezTo>
                <a:cubicBezTo>
                  <a:pt x="35809" y="15324"/>
                  <a:pt x="34374" y="13320"/>
                  <a:pt x="34374" y="11033"/>
                </a:cubicBezTo>
                <a:lnTo>
                  <a:pt x="34374" y="1"/>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6"/>
          <p:cNvSpPr/>
          <p:nvPr/>
        </p:nvSpPr>
        <p:spPr>
          <a:xfrm>
            <a:off x="792047" y="2293587"/>
            <a:ext cx="635549" cy="295074"/>
          </a:xfrm>
          <a:custGeom>
            <a:rect b="b" l="l" r="r" t="t"/>
            <a:pathLst>
              <a:path extrusionOk="0" h="27577" w="48239">
                <a:moveTo>
                  <a:pt x="24120" y="1"/>
                </a:moveTo>
                <a:cubicBezTo>
                  <a:pt x="17722" y="1"/>
                  <a:pt x="11588" y="1454"/>
                  <a:pt x="7064" y="4040"/>
                </a:cubicBezTo>
                <a:cubicBezTo>
                  <a:pt x="2541" y="6626"/>
                  <a:pt x="0" y="10132"/>
                  <a:pt x="0" y="13789"/>
                </a:cubicBezTo>
                <a:cubicBezTo>
                  <a:pt x="0" y="17445"/>
                  <a:pt x="2541" y="20952"/>
                  <a:pt x="7064" y="23538"/>
                </a:cubicBezTo>
                <a:cubicBezTo>
                  <a:pt x="11588" y="26123"/>
                  <a:pt x="17722" y="27576"/>
                  <a:pt x="24120" y="27576"/>
                </a:cubicBezTo>
                <a:cubicBezTo>
                  <a:pt x="30517" y="27576"/>
                  <a:pt x="36651" y="26123"/>
                  <a:pt x="41175" y="23538"/>
                </a:cubicBezTo>
                <a:cubicBezTo>
                  <a:pt x="45698" y="20952"/>
                  <a:pt x="48239" y="17445"/>
                  <a:pt x="48239" y="13789"/>
                </a:cubicBezTo>
                <a:cubicBezTo>
                  <a:pt x="48239" y="10132"/>
                  <a:pt x="45698" y="6626"/>
                  <a:pt x="41175" y="4040"/>
                </a:cubicBezTo>
                <a:cubicBezTo>
                  <a:pt x="36651" y="1454"/>
                  <a:pt x="30517" y="1"/>
                  <a:pt x="24120" y="1"/>
                </a:cubicBez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6"/>
          <p:cNvSpPr/>
          <p:nvPr/>
        </p:nvSpPr>
        <p:spPr>
          <a:xfrm>
            <a:off x="841602" y="1956139"/>
            <a:ext cx="536209" cy="525601"/>
          </a:xfrm>
          <a:custGeom>
            <a:rect b="b" l="l" r="r" t="t"/>
            <a:pathLst>
              <a:path extrusionOk="0" h="55341" w="40699">
                <a:moveTo>
                  <a:pt x="20344" y="0"/>
                </a:moveTo>
                <a:cubicBezTo>
                  <a:pt x="15137" y="0"/>
                  <a:pt x="9930" y="1149"/>
                  <a:pt x="5959" y="3447"/>
                </a:cubicBezTo>
                <a:cubicBezTo>
                  <a:pt x="1983" y="5745"/>
                  <a:pt x="1" y="8748"/>
                  <a:pt x="1" y="11754"/>
                </a:cubicBezTo>
                <a:lnTo>
                  <a:pt x="1" y="43766"/>
                </a:lnTo>
                <a:cubicBezTo>
                  <a:pt x="1" y="46771"/>
                  <a:pt x="1983" y="49775"/>
                  <a:pt x="5959" y="52072"/>
                </a:cubicBezTo>
                <a:cubicBezTo>
                  <a:pt x="6691" y="52500"/>
                  <a:pt x="7461" y="52879"/>
                  <a:pt x="8269" y="53233"/>
                </a:cubicBezTo>
                <a:cubicBezTo>
                  <a:pt x="8320" y="53245"/>
                  <a:pt x="8370" y="53258"/>
                  <a:pt x="8409" y="53283"/>
                </a:cubicBezTo>
                <a:cubicBezTo>
                  <a:pt x="11881" y="54609"/>
                  <a:pt x="16058" y="55341"/>
                  <a:pt x="20350" y="55341"/>
                </a:cubicBezTo>
                <a:cubicBezTo>
                  <a:pt x="24275" y="55341"/>
                  <a:pt x="28112" y="54722"/>
                  <a:pt x="31407" y="53612"/>
                </a:cubicBezTo>
                <a:lnTo>
                  <a:pt x="31938" y="53422"/>
                </a:lnTo>
                <a:cubicBezTo>
                  <a:pt x="32088" y="53360"/>
                  <a:pt x="32228" y="53296"/>
                  <a:pt x="32367" y="53245"/>
                </a:cubicBezTo>
                <a:cubicBezTo>
                  <a:pt x="33187" y="52892"/>
                  <a:pt x="33983" y="52500"/>
                  <a:pt x="34727" y="52071"/>
                </a:cubicBezTo>
                <a:cubicBezTo>
                  <a:pt x="38703" y="49774"/>
                  <a:pt x="40686" y="46770"/>
                  <a:pt x="40698" y="43766"/>
                </a:cubicBezTo>
                <a:lnTo>
                  <a:pt x="40698" y="11754"/>
                </a:lnTo>
                <a:cubicBezTo>
                  <a:pt x="40698" y="8748"/>
                  <a:pt x="38703" y="5745"/>
                  <a:pt x="34728" y="3447"/>
                </a:cubicBezTo>
                <a:cubicBezTo>
                  <a:pt x="30758" y="1149"/>
                  <a:pt x="25551" y="0"/>
                  <a:pt x="20344" y="0"/>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6"/>
          <p:cNvSpPr/>
          <p:nvPr/>
        </p:nvSpPr>
        <p:spPr>
          <a:xfrm>
            <a:off x="841602" y="2298489"/>
            <a:ext cx="536209" cy="231328"/>
          </a:xfrm>
          <a:custGeom>
            <a:rect b="b" l="l" r="r" t="t"/>
            <a:pathLst>
              <a:path extrusionOk="0" h="23497" w="40699">
                <a:moveTo>
                  <a:pt x="20343" y="1"/>
                </a:moveTo>
                <a:cubicBezTo>
                  <a:pt x="15135" y="1"/>
                  <a:pt x="9928" y="1150"/>
                  <a:pt x="5958" y="3448"/>
                </a:cubicBezTo>
                <a:cubicBezTo>
                  <a:pt x="1982" y="5733"/>
                  <a:pt x="1" y="8736"/>
                  <a:pt x="1" y="11753"/>
                </a:cubicBezTo>
                <a:cubicBezTo>
                  <a:pt x="1" y="14758"/>
                  <a:pt x="1982" y="17762"/>
                  <a:pt x="5958" y="20059"/>
                </a:cubicBezTo>
                <a:cubicBezTo>
                  <a:pt x="6691" y="20487"/>
                  <a:pt x="7461" y="20866"/>
                  <a:pt x="8268" y="21220"/>
                </a:cubicBezTo>
                <a:cubicBezTo>
                  <a:pt x="8320" y="21232"/>
                  <a:pt x="8370" y="21245"/>
                  <a:pt x="8407" y="21270"/>
                </a:cubicBezTo>
                <a:cubicBezTo>
                  <a:pt x="11953" y="22754"/>
                  <a:pt x="16141" y="23497"/>
                  <a:pt x="20327" y="23497"/>
                </a:cubicBezTo>
                <a:cubicBezTo>
                  <a:pt x="24189" y="23497"/>
                  <a:pt x="28051" y="22865"/>
                  <a:pt x="31407" y="21599"/>
                </a:cubicBezTo>
                <a:lnTo>
                  <a:pt x="31938" y="21409"/>
                </a:lnTo>
                <a:cubicBezTo>
                  <a:pt x="32088" y="21347"/>
                  <a:pt x="32228" y="21283"/>
                  <a:pt x="32367" y="21232"/>
                </a:cubicBezTo>
                <a:cubicBezTo>
                  <a:pt x="33187" y="20879"/>
                  <a:pt x="33983" y="20487"/>
                  <a:pt x="34727" y="20058"/>
                </a:cubicBezTo>
                <a:cubicBezTo>
                  <a:pt x="38703" y="17761"/>
                  <a:pt x="40686" y="14757"/>
                  <a:pt x="40698" y="11753"/>
                </a:cubicBezTo>
                <a:cubicBezTo>
                  <a:pt x="40698" y="8735"/>
                  <a:pt x="38703" y="5731"/>
                  <a:pt x="34727" y="3448"/>
                </a:cubicBezTo>
                <a:cubicBezTo>
                  <a:pt x="30757" y="1150"/>
                  <a:pt x="25550" y="1"/>
                  <a:pt x="20343"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6"/>
          <p:cNvSpPr/>
          <p:nvPr/>
        </p:nvSpPr>
        <p:spPr>
          <a:xfrm>
            <a:off x="841545" y="1954593"/>
            <a:ext cx="536170" cy="254553"/>
          </a:xfrm>
          <a:custGeom>
            <a:rect b="b" l="l" r="r" t="t"/>
            <a:pathLst>
              <a:path extrusionOk="0" h="23790" w="40696">
                <a:moveTo>
                  <a:pt x="20347" y="1"/>
                </a:moveTo>
                <a:cubicBezTo>
                  <a:pt x="17345" y="1"/>
                  <a:pt x="14343" y="431"/>
                  <a:pt x="11447" y="1292"/>
                </a:cubicBezTo>
                <a:cubicBezTo>
                  <a:pt x="3818" y="3562"/>
                  <a:pt x="2" y="7729"/>
                  <a:pt x="2" y="11895"/>
                </a:cubicBezTo>
                <a:cubicBezTo>
                  <a:pt x="1" y="16061"/>
                  <a:pt x="3817" y="20228"/>
                  <a:pt x="11447" y="22498"/>
                </a:cubicBezTo>
                <a:cubicBezTo>
                  <a:pt x="14343" y="23359"/>
                  <a:pt x="17346" y="23790"/>
                  <a:pt x="20349" y="23790"/>
                </a:cubicBezTo>
                <a:cubicBezTo>
                  <a:pt x="23352" y="23790"/>
                  <a:pt x="26354" y="23359"/>
                  <a:pt x="29250" y="22498"/>
                </a:cubicBezTo>
                <a:cubicBezTo>
                  <a:pt x="36880" y="20228"/>
                  <a:pt x="40695" y="16062"/>
                  <a:pt x="40696" y="11896"/>
                </a:cubicBezTo>
                <a:cubicBezTo>
                  <a:pt x="40696" y="7729"/>
                  <a:pt x="36880" y="3564"/>
                  <a:pt x="29250" y="1294"/>
                </a:cubicBezTo>
                <a:cubicBezTo>
                  <a:pt x="26354" y="432"/>
                  <a:pt x="23351" y="1"/>
                  <a:pt x="20347"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6"/>
          <p:cNvSpPr/>
          <p:nvPr/>
        </p:nvSpPr>
        <p:spPr>
          <a:xfrm>
            <a:off x="791651" y="1638571"/>
            <a:ext cx="423405" cy="950299"/>
          </a:xfrm>
          <a:custGeom>
            <a:rect b="b" l="l" r="r" t="t"/>
            <a:pathLst>
              <a:path extrusionOk="0" h="88813" w="32137">
                <a:moveTo>
                  <a:pt x="13895" y="1"/>
                </a:moveTo>
                <a:lnTo>
                  <a:pt x="13895" y="11033"/>
                </a:lnTo>
                <a:cubicBezTo>
                  <a:pt x="13895" y="13320"/>
                  <a:pt x="12461" y="15324"/>
                  <a:pt x="10337" y="16172"/>
                </a:cubicBezTo>
                <a:cubicBezTo>
                  <a:pt x="9187" y="16630"/>
                  <a:pt x="8092" y="17153"/>
                  <a:pt x="7069" y="17744"/>
                </a:cubicBezTo>
                <a:cubicBezTo>
                  <a:pt x="2357" y="20464"/>
                  <a:pt x="0" y="24032"/>
                  <a:pt x="0" y="27598"/>
                </a:cubicBezTo>
                <a:lnTo>
                  <a:pt x="0" y="74889"/>
                </a:lnTo>
                <a:cubicBezTo>
                  <a:pt x="0" y="78455"/>
                  <a:pt x="2357" y="82022"/>
                  <a:pt x="7069" y="84744"/>
                </a:cubicBezTo>
                <a:cubicBezTo>
                  <a:pt x="11773" y="87460"/>
                  <a:pt x="17933" y="88812"/>
                  <a:pt x="24097" y="88812"/>
                </a:cubicBezTo>
                <a:cubicBezTo>
                  <a:pt x="26817" y="88812"/>
                  <a:pt x="29539" y="88549"/>
                  <a:pt x="32137" y="88022"/>
                </a:cubicBezTo>
                <a:lnTo>
                  <a:pt x="32137" y="88022"/>
                </a:lnTo>
                <a:cubicBezTo>
                  <a:pt x="30701" y="88121"/>
                  <a:pt x="29346" y="88168"/>
                  <a:pt x="28066" y="88168"/>
                </a:cubicBezTo>
                <a:cubicBezTo>
                  <a:pt x="11856" y="88168"/>
                  <a:pt x="7782" y="80613"/>
                  <a:pt x="7782" y="75037"/>
                </a:cubicBezTo>
                <a:lnTo>
                  <a:pt x="7782" y="29048"/>
                </a:lnTo>
                <a:cubicBezTo>
                  <a:pt x="7782" y="26087"/>
                  <a:pt x="8406" y="23841"/>
                  <a:pt x="11954" y="22044"/>
                </a:cubicBezTo>
                <a:cubicBezTo>
                  <a:pt x="19032" y="18459"/>
                  <a:pt x="19932" y="15563"/>
                  <a:pt x="19932" y="11930"/>
                </a:cubicBezTo>
                <a:lnTo>
                  <a:pt x="19932" y="1"/>
                </a:ln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6"/>
          <p:cNvSpPr/>
          <p:nvPr/>
        </p:nvSpPr>
        <p:spPr>
          <a:xfrm>
            <a:off x="1116182" y="1436541"/>
            <a:ext cx="48603" cy="39472"/>
          </a:xfrm>
          <a:custGeom>
            <a:rect b="b" l="l" r="r" t="t"/>
            <a:pathLst>
              <a:path extrusionOk="0" h="3689" w="3689">
                <a:moveTo>
                  <a:pt x="1844" y="0"/>
                </a:moveTo>
                <a:cubicBezTo>
                  <a:pt x="827" y="0"/>
                  <a:pt x="1" y="826"/>
                  <a:pt x="1" y="1845"/>
                </a:cubicBezTo>
                <a:cubicBezTo>
                  <a:pt x="1" y="2862"/>
                  <a:pt x="827" y="3688"/>
                  <a:pt x="1844" y="3688"/>
                </a:cubicBezTo>
                <a:cubicBezTo>
                  <a:pt x="2863" y="3688"/>
                  <a:pt x="3689" y="2862"/>
                  <a:pt x="3689" y="1845"/>
                </a:cubicBezTo>
                <a:cubicBezTo>
                  <a:pt x="3689" y="826"/>
                  <a:pt x="2863" y="0"/>
                  <a:pt x="1844" y="0"/>
                </a:cubicBezTo>
                <a:close/>
              </a:path>
            </a:pathLst>
          </a:custGeom>
          <a:solidFill>
            <a:srgbClr val="3E65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6"/>
          <p:cNvSpPr/>
          <p:nvPr/>
        </p:nvSpPr>
        <p:spPr>
          <a:xfrm>
            <a:off x="938577" y="1523337"/>
            <a:ext cx="342787" cy="195585"/>
          </a:xfrm>
          <a:custGeom>
            <a:rect b="b" l="l" r="r" t="t"/>
            <a:pathLst>
              <a:path extrusionOk="0" h="18279" w="26018">
                <a:moveTo>
                  <a:pt x="13005" y="1"/>
                </a:moveTo>
                <a:cubicBezTo>
                  <a:pt x="9758" y="1"/>
                  <a:pt x="6509" y="698"/>
                  <a:pt x="3990" y="2095"/>
                </a:cubicBezTo>
                <a:cubicBezTo>
                  <a:pt x="3924" y="2124"/>
                  <a:pt x="3862" y="2158"/>
                  <a:pt x="3800" y="2196"/>
                </a:cubicBezTo>
                <a:cubicBezTo>
                  <a:pt x="1655" y="3433"/>
                  <a:pt x="417" y="5012"/>
                  <a:pt x="102" y="6640"/>
                </a:cubicBezTo>
                <a:cubicBezTo>
                  <a:pt x="26" y="6930"/>
                  <a:pt x="1" y="7220"/>
                  <a:pt x="1" y="7511"/>
                </a:cubicBezTo>
                <a:lnTo>
                  <a:pt x="1" y="10780"/>
                </a:lnTo>
                <a:cubicBezTo>
                  <a:pt x="1" y="11739"/>
                  <a:pt x="317" y="12698"/>
                  <a:pt x="948" y="13595"/>
                </a:cubicBezTo>
                <a:cubicBezTo>
                  <a:pt x="1579" y="14504"/>
                  <a:pt x="2538" y="15349"/>
                  <a:pt x="3800" y="16082"/>
                </a:cubicBezTo>
                <a:cubicBezTo>
                  <a:pt x="6344" y="17546"/>
                  <a:pt x="9674" y="18279"/>
                  <a:pt x="13001" y="18279"/>
                </a:cubicBezTo>
                <a:cubicBezTo>
                  <a:pt x="16329" y="18279"/>
                  <a:pt x="19655" y="17546"/>
                  <a:pt x="22192" y="16082"/>
                </a:cubicBezTo>
                <a:cubicBezTo>
                  <a:pt x="24743" y="14605"/>
                  <a:pt x="26018" y="12673"/>
                  <a:pt x="26005" y="10754"/>
                </a:cubicBezTo>
                <a:lnTo>
                  <a:pt x="26005" y="7536"/>
                </a:lnTo>
                <a:cubicBezTo>
                  <a:pt x="26005" y="7232"/>
                  <a:pt x="25979" y="6930"/>
                  <a:pt x="25904" y="6626"/>
                </a:cubicBezTo>
                <a:cubicBezTo>
                  <a:pt x="25589" y="5012"/>
                  <a:pt x="24339" y="3433"/>
                  <a:pt x="22192" y="2196"/>
                </a:cubicBezTo>
                <a:cubicBezTo>
                  <a:pt x="19656" y="733"/>
                  <a:pt x="16332" y="1"/>
                  <a:pt x="13005"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6"/>
          <p:cNvSpPr/>
          <p:nvPr/>
        </p:nvSpPr>
        <p:spPr>
          <a:xfrm>
            <a:off x="938577" y="1545742"/>
            <a:ext cx="292393" cy="173169"/>
          </a:xfrm>
          <a:custGeom>
            <a:rect b="b" l="l" r="r" t="t"/>
            <a:pathLst>
              <a:path extrusionOk="0" h="16184" w="22193">
                <a:moveTo>
                  <a:pt x="3990" y="0"/>
                </a:moveTo>
                <a:cubicBezTo>
                  <a:pt x="3924" y="29"/>
                  <a:pt x="3860" y="63"/>
                  <a:pt x="3800" y="101"/>
                </a:cubicBezTo>
                <a:cubicBezTo>
                  <a:pt x="1655" y="1338"/>
                  <a:pt x="417" y="2917"/>
                  <a:pt x="101" y="4544"/>
                </a:cubicBezTo>
                <a:cubicBezTo>
                  <a:pt x="26" y="4835"/>
                  <a:pt x="1" y="5125"/>
                  <a:pt x="1" y="5416"/>
                </a:cubicBezTo>
                <a:lnTo>
                  <a:pt x="1" y="8685"/>
                </a:lnTo>
                <a:cubicBezTo>
                  <a:pt x="1" y="9644"/>
                  <a:pt x="316" y="10603"/>
                  <a:pt x="947" y="11500"/>
                </a:cubicBezTo>
                <a:cubicBezTo>
                  <a:pt x="1578" y="12409"/>
                  <a:pt x="2538" y="13254"/>
                  <a:pt x="3800" y="13987"/>
                </a:cubicBezTo>
                <a:cubicBezTo>
                  <a:pt x="6344" y="15451"/>
                  <a:pt x="9673" y="16184"/>
                  <a:pt x="13001" y="16184"/>
                </a:cubicBezTo>
                <a:cubicBezTo>
                  <a:pt x="16329" y="16184"/>
                  <a:pt x="19655" y="15451"/>
                  <a:pt x="22192" y="13987"/>
                </a:cubicBezTo>
                <a:lnTo>
                  <a:pt x="22192" y="13987"/>
                </a:lnTo>
                <a:cubicBezTo>
                  <a:pt x="20870" y="14508"/>
                  <a:pt x="19417" y="14745"/>
                  <a:pt x="18110" y="14745"/>
                </a:cubicBezTo>
                <a:cubicBezTo>
                  <a:pt x="15874" y="14745"/>
                  <a:pt x="14064" y="14053"/>
                  <a:pt x="14064" y="12914"/>
                </a:cubicBezTo>
                <a:lnTo>
                  <a:pt x="14064" y="8130"/>
                </a:lnTo>
                <a:cubicBezTo>
                  <a:pt x="14064" y="6237"/>
                  <a:pt x="14543" y="3358"/>
                  <a:pt x="11223" y="3358"/>
                </a:cubicBezTo>
                <a:cubicBezTo>
                  <a:pt x="8345" y="3358"/>
                  <a:pt x="5783" y="2159"/>
                  <a:pt x="3990"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6"/>
          <p:cNvSpPr/>
          <p:nvPr/>
        </p:nvSpPr>
        <p:spPr>
          <a:xfrm>
            <a:off x="938551" y="1523348"/>
            <a:ext cx="342616" cy="160650"/>
          </a:xfrm>
          <a:custGeom>
            <a:rect b="b" l="l" r="r" t="t"/>
            <a:pathLst>
              <a:path extrusionOk="0" h="15014" w="26005">
                <a:moveTo>
                  <a:pt x="13003" y="0"/>
                </a:moveTo>
                <a:cubicBezTo>
                  <a:pt x="9554" y="0"/>
                  <a:pt x="6248" y="791"/>
                  <a:pt x="3808" y="2199"/>
                </a:cubicBezTo>
                <a:cubicBezTo>
                  <a:pt x="1370" y="3606"/>
                  <a:pt x="0" y="5516"/>
                  <a:pt x="0" y="7506"/>
                </a:cubicBezTo>
                <a:cubicBezTo>
                  <a:pt x="0" y="9497"/>
                  <a:pt x="1370" y="11407"/>
                  <a:pt x="3808" y="12815"/>
                </a:cubicBezTo>
                <a:cubicBezTo>
                  <a:pt x="6248" y="14223"/>
                  <a:pt x="9554" y="15013"/>
                  <a:pt x="13003" y="15013"/>
                </a:cubicBezTo>
                <a:cubicBezTo>
                  <a:pt x="16451" y="15013"/>
                  <a:pt x="19759" y="14223"/>
                  <a:pt x="22197" y="12815"/>
                </a:cubicBezTo>
                <a:cubicBezTo>
                  <a:pt x="24635" y="11407"/>
                  <a:pt x="26005" y="9497"/>
                  <a:pt x="26005" y="7506"/>
                </a:cubicBezTo>
                <a:cubicBezTo>
                  <a:pt x="26005" y="5516"/>
                  <a:pt x="24635" y="3606"/>
                  <a:pt x="22197" y="2199"/>
                </a:cubicBezTo>
                <a:cubicBezTo>
                  <a:pt x="19759" y="791"/>
                  <a:pt x="16451" y="0"/>
                  <a:pt x="13003"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6"/>
          <p:cNvSpPr/>
          <p:nvPr/>
        </p:nvSpPr>
        <p:spPr>
          <a:xfrm>
            <a:off x="938577" y="1416927"/>
            <a:ext cx="342787" cy="248165"/>
          </a:xfrm>
          <a:custGeom>
            <a:rect b="b" l="l" r="r" t="t"/>
            <a:pathLst>
              <a:path extrusionOk="0" h="23193" w="26018">
                <a:moveTo>
                  <a:pt x="13005" y="0"/>
                </a:moveTo>
                <a:cubicBezTo>
                  <a:pt x="9970" y="0"/>
                  <a:pt x="6933" y="611"/>
                  <a:pt x="4494" y="1833"/>
                </a:cubicBezTo>
                <a:cubicBezTo>
                  <a:pt x="4256" y="1946"/>
                  <a:pt x="4027" y="2073"/>
                  <a:pt x="3800" y="2200"/>
                </a:cubicBezTo>
                <a:cubicBezTo>
                  <a:pt x="1263" y="3664"/>
                  <a:pt x="1" y="5582"/>
                  <a:pt x="1" y="7513"/>
                </a:cubicBezTo>
                <a:lnTo>
                  <a:pt x="1" y="15706"/>
                </a:lnTo>
                <a:cubicBezTo>
                  <a:pt x="1" y="15997"/>
                  <a:pt x="26" y="16299"/>
                  <a:pt x="101" y="16590"/>
                </a:cubicBezTo>
                <a:cubicBezTo>
                  <a:pt x="228" y="17246"/>
                  <a:pt x="505" y="17903"/>
                  <a:pt x="947" y="18521"/>
                </a:cubicBezTo>
                <a:cubicBezTo>
                  <a:pt x="1592" y="19430"/>
                  <a:pt x="2538" y="20263"/>
                  <a:pt x="3800" y="20996"/>
                </a:cubicBezTo>
                <a:cubicBezTo>
                  <a:pt x="6338" y="22463"/>
                  <a:pt x="9655" y="23192"/>
                  <a:pt x="12976" y="23192"/>
                </a:cubicBezTo>
                <a:cubicBezTo>
                  <a:pt x="13339" y="23192"/>
                  <a:pt x="13702" y="23184"/>
                  <a:pt x="14064" y="23166"/>
                </a:cubicBezTo>
                <a:cubicBezTo>
                  <a:pt x="17016" y="23040"/>
                  <a:pt x="19921" y="22321"/>
                  <a:pt x="22192" y="21008"/>
                </a:cubicBezTo>
                <a:cubicBezTo>
                  <a:pt x="24339" y="19771"/>
                  <a:pt x="25589" y="18192"/>
                  <a:pt x="25904" y="16576"/>
                </a:cubicBezTo>
                <a:cubicBezTo>
                  <a:pt x="25979" y="16274"/>
                  <a:pt x="26005" y="15972"/>
                  <a:pt x="26005" y="15668"/>
                </a:cubicBezTo>
                <a:lnTo>
                  <a:pt x="26005" y="7538"/>
                </a:lnTo>
                <a:cubicBezTo>
                  <a:pt x="26018" y="5607"/>
                  <a:pt x="24743" y="3676"/>
                  <a:pt x="22192" y="2200"/>
                </a:cubicBezTo>
                <a:cubicBezTo>
                  <a:pt x="19658" y="734"/>
                  <a:pt x="16332" y="0"/>
                  <a:pt x="13005"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6"/>
          <p:cNvSpPr/>
          <p:nvPr/>
        </p:nvSpPr>
        <p:spPr>
          <a:xfrm>
            <a:off x="1016500" y="1226982"/>
            <a:ext cx="186782" cy="314173"/>
          </a:xfrm>
          <a:custGeom>
            <a:rect b="b" l="l" r="r" t="t"/>
            <a:pathLst>
              <a:path extrusionOk="0" h="29362" w="14177">
                <a:moveTo>
                  <a:pt x="7088" y="0"/>
                </a:moveTo>
                <a:cubicBezTo>
                  <a:pt x="3173" y="0"/>
                  <a:pt x="0" y="3175"/>
                  <a:pt x="0" y="7088"/>
                </a:cubicBezTo>
                <a:lnTo>
                  <a:pt x="0" y="25269"/>
                </a:lnTo>
                <a:cubicBezTo>
                  <a:pt x="0" y="26317"/>
                  <a:pt x="691" y="27365"/>
                  <a:pt x="2075" y="28164"/>
                </a:cubicBezTo>
                <a:cubicBezTo>
                  <a:pt x="3459" y="28963"/>
                  <a:pt x="5273" y="29362"/>
                  <a:pt x="7088" y="29362"/>
                </a:cubicBezTo>
                <a:cubicBezTo>
                  <a:pt x="8902" y="29362"/>
                  <a:pt x="10716" y="28963"/>
                  <a:pt x="12100" y="28164"/>
                </a:cubicBezTo>
                <a:cubicBezTo>
                  <a:pt x="13484" y="27365"/>
                  <a:pt x="14175" y="26317"/>
                  <a:pt x="14175" y="25269"/>
                </a:cubicBezTo>
                <a:lnTo>
                  <a:pt x="14175" y="7088"/>
                </a:lnTo>
                <a:cubicBezTo>
                  <a:pt x="14176" y="3175"/>
                  <a:pt x="11002" y="0"/>
                  <a:pt x="7088"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6"/>
          <p:cNvSpPr/>
          <p:nvPr/>
        </p:nvSpPr>
        <p:spPr>
          <a:xfrm>
            <a:off x="1016501" y="1226982"/>
            <a:ext cx="181617" cy="314173"/>
          </a:xfrm>
          <a:custGeom>
            <a:rect b="b" l="l" r="r" t="t"/>
            <a:pathLst>
              <a:path extrusionOk="0" h="29362" w="13785">
                <a:moveTo>
                  <a:pt x="7088" y="0"/>
                </a:moveTo>
                <a:cubicBezTo>
                  <a:pt x="3173" y="0"/>
                  <a:pt x="0" y="3173"/>
                  <a:pt x="0" y="7088"/>
                </a:cubicBezTo>
                <a:lnTo>
                  <a:pt x="0" y="25269"/>
                </a:lnTo>
                <a:cubicBezTo>
                  <a:pt x="0" y="26317"/>
                  <a:pt x="691" y="27365"/>
                  <a:pt x="2075" y="28164"/>
                </a:cubicBezTo>
                <a:cubicBezTo>
                  <a:pt x="3459" y="28963"/>
                  <a:pt x="5273" y="29362"/>
                  <a:pt x="7088" y="29362"/>
                </a:cubicBezTo>
                <a:cubicBezTo>
                  <a:pt x="8902" y="29362"/>
                  <a:pt x="10716" y="28963"/>
                  <a:pt x="12100" y="28164"/>
                </a:cubicBezTo>
                <a:cubicBezTo>
                  <a:pt x="12906" y="27697"/>
                  <a:pt x="13448" y="27144"/>
                  <a:pt x="13785" y="26559"/>
                </a:cubicBezTo>
                <a:lnTo>
                  <a:pt x="13785" y="26559"/>
                </a:lnTo>
                <a:cubicBezTo>
                  <a:pt x="13163" y="26977"/>
                  <a:pt x="11830" y="27707"/>
                  <a:pt x="10104" y="27707"/>
                </a:cubicBezTo>
                <a:cubicBezTo>
                  <a:pt x="9407" y="27707"/>
                  <a:pt x="8645" y="27588"/>
                  <a:pt x="7840" y="27281"/>
                </a:cubicBezTo>
                <a:cubicBezTo>
                  <a:pt x="4958" y="26180"/>
                  <a:pt x="4132" y="23415"/>
                  <a:pt x="4132" y="19595"/>
                </a:cubicBezTo>
                <a:lnTo>
                  <a:pt x="4132" y="7753"/>
                </a:lnTo>
                <a:cubicBezTo>
                  <a:pt x="4132" y="3959"/>
                  <a:pt x="6602" y="673"/>
                  <a:pt x="9241" y="673"/>
                </a:cubicBezTo>
                <a:cubicBezTo>
                  <a:pt x="9884" y="673"/>
                  <a:pt x="10537" y="868"/>
                  <a:pt x="11166" y="1297"/>
                </a:cubicBezTo>
                <a:cubicBezTo>
                  <a:pt x="9973" y="453"/>
                  <a:pt x="8549" y="0"/>
                  <a:pt x="7088" y="0"/>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6"/>
          <p:cNvSpPr txBox="1"/>
          <p:nvPr/>
        </p:nvSpPr>
        <p:spPr>
          <a:xfrm>
            <a:off x="1510479" y="1822406"/>
            <a:ext cx="2865300" cy="6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800">
                <a:solidFill>
                  <a:srgbClr val="66AAA2"/>
                </a:solidFill>
                <a:latin typeface="Dancing Script"/>
                <a:ea typeface="Dancing Script"/>
                <a:cs typeface="Dancing Script"/>
                <a:sym typeface="Dancing Script"/>
              </a:rPr>
              <a:t>Hematology</a:t>
            </a:r>
            <a:r>
              <a:rPr lang="ar" sz="2800">
                <a:latin typeface="Dancing Script"/>
                <a:ea typeface="Dancing Script"/>
                <a:cs typeface="Dancing Script"/>
                <a:sym typeface="Dancing Script"/>
              </a:rPr>
              <a:t> </a:t>
            </a:r>
            <a:endParaRPr sz="2800">
              <a:latin typeface="Dancing Script"/>
              <a:ea typeface="Dancing Script"/>
              <a:cs typeface="Dancing Script"/>
              <a:sym typeface="Dancing Script"/>
            </a:endParaRPr>
          </a:p>
          <a:p>
            <a:pPr indent="0" lvl="0" marL="0" rtl="0" algn="l">
              <a:spcBef>
                <a:spcPts val="0"/>
              </a:spcBef>
              <a:spcAft>
                <a:spcPts val="0"/>
              </a:spcAft>
              <a:buNone/>
            </a:pPr>
            <a:r>
              <a:t/>
            </a:r>
            <a:endParaRPr sz="2800">
              <a:latin typeface="Dancing Script"/>
              <a:ea typeface="Dancing Script"/>
              <a:cs typeface="Dancing Script"/>
              <a:sym typeface="Dancing Script"/>
            </a:endParaRPr>
          </a:p>
        </p:txBody>
      </p:sp>
      <p:sp>
        <p:nvSpPr>
          <p:cNvPr id="192" name="Google Shape;192;p26"/>
          <p:cNvSpPr txBox="1"/>
          <p:nvPr/>
        </p:nvSpPr>
        <p:spPr>
          <a:xfrm>
            <a:off x="1669902" y="2256541"/>
            <a:ext cx="2009700" cy="5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ar" sz="1000">
                <a:solidFill>
                  <a:srgbClr val="FFFFFF"/>
                </a:solidFill>
                <a:highlight>
                  <a:srgbClr val="F3F3F3"/>
                </a:highlight>
                <a:latin typeface="Amiri"/>
                <a:ea typeface="Amiri"/>
                <a:cs typeface="Amiri"/>
                <a:sym typeface="Amiri"/>
              </a:rPr>
              <a:t>438 teamwork</a:t>
            </a:r>
            <a:endParaRPr b="1" i="1" sz="1000">
              <a:solidFill>
                <a:srgbClr val="FFFFFF"/>
              </a:solidFill>
              <a:highlight>
                <a:srgbClr val="F3F3F3"/>
              </a:highlight>
              <a:latin typeface="Amiri"/>
              <a:ea typeface="Amiri"/>
              <a:cs typeface="Amiri"/>
              <a:sym typeface="Amiri"/>
            </a:endParaRPr>
          </a:p>
        </p:txBody>
      </p:sp>
      <p:sp>
        <p:nvSpPr>
          <p:cNvPr id="193" name="Google Shape;193;p26"/>
          <p:cNvSpPr/>
          <p:nvPr/>
        </p:nvSpPr>
        <p:spPr>
          <a:xfrm>
            <a:off x="544676" y="899485"/>
            <a:ext cx="127679" cy="176315"/>
          </a:xfrm>
          <a:custGeom>
            <a:rect b="b" l="l" r="r" t="t"/>
            <a:pathLst>
              <a:path extrusionOk="0" h="16478" w="9691">
                <a:moveTo>
                  <a:pt x="910" y="1"/>
                </a:moveTo>
                <a:cubicBezTo>
                  <a:pt x="309" y="505"/>
                  <a:pt x="0" y="1091"/>
                  <a:pt x="2" y="1680"/>
                </a:cubicBezTo>
                <a:lnTo>
                  <a:pt x="2" y="13515"/>
                </a:lnTo>
                <a:cubicBezTo>
                  <a:pt x="2" y="14272"/>
                  <a:pt x="501" y="15032"/>
                  <a:pt x="1504" y="15610"/>
                </a:cubicBezTo>
                <a:cubicBezTo>
                  <a:pt x="2505" y="16188"/>
                  <a:pt x="3817" y="16478"/>
                  <a:pt x="5130" y="16478"/>
                </a:cubicBezTo>
                <a:cubicBezTo>
                  <a:pt x="6442" y="16478"/>
                  <a:pt x="7755" y="16188"/>
                  <a:pt x="8756" y="15610"/>
                </a:cubicBezTo>
                <a:cubicBezTo>
                  <a:pt x="9109" y="15408"/>
                  <a:pt x="9425" y="15147"/>
                  <a:pt x="9691" y="14840"/>
                </a:cubicBezTo>
                <a:lnTo>
                  <a:pt x="9691" y="14840"/>
                </a:lnTo>
                <a:cubicBezTo>
                  <a:pt x="8933" y="15481"/>
                  <a:pt x="7776" y="15811"/>
                  <a:pt x="6600" y="15811"/>
                </a:cubicBezTo>
                <a:cubicBezTo>
                  <a:pt x="5557" y="15811"/>
                  <a:pt x="4500" y="15552"/>
                  <a:pt x="3693" y="15019"/>
                </a:cubicBezTo>
                <a:cubicBezTo>
                  <a:pt x="1958" y="13873"/>
                  <a:pt x="2118" y="12600"/>
                  <a:pt x="2118" y="10556"/>
                </a:cubicBezTo>
                <a:lnTo>
                  <a:pt x="2118" y="1335"/>
                </a:lnTo>
                <a:lnTo>
                  <a:pt x="910"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6"/>
          <p:cNvSpPr/>
          <p:nvPr/>
        </p:nvSpPr>
        <p:spPr>
          <a:xfrm>
            <a:off x="7991054" y="4860650"/>
            <a:ext cx="220800" cy="222300"/>
          </a:xfrm>
          <a:prstGeom prst="ellipse">
            <a:avLst/>
          </a:prstGeom>
          <a:solidFill>
            <a:srgbClr val="9AD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5" name="Google Shape;195;p26"/>
          <p:cNvGrpSpPr/>
          <p:nvPr/>
        </p:nvGrpSpPr>
        <p:grpSpPr>
          <a:xfrm>
            <a:off x="8011627" y="4874494"/>
            <a:ext cx="179584" cy="194606"/>
            <a:chOff x="5621097" y="1500761"/>
            <a:chExt cx="371424" cy="355446"/>
          </a:xfrm>
        </p:grpSpPr>
        <p:sp>
          <p:nvSpPr>
            <p:cNvPr id="196" name="Google Shape;196;p26"/>
            <p:cNvSpPr/>
            <p:nvPr/>
          </p:nvSpPr>
          <p:spPr>
            <a:xfrm>
              <a:off x="5621097" y="1539721"/>
              <a:ext cx="324061" cy="316486"/>
            </a:xfrm>
            <a:custGeom>
              <a:rect b="b" l="l" r="r" t="t"/>
              <a:pathLst>
                <a:path extrusionOk="0" h="9943" w="10181">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97" name="Google Shape;197;p26"/>
            <p:cNvSpPr/>
            <p:nvPr/>
          </p:nvSpPr>
          <p:spPr>
            <a:xfrm>
              <a:off x="5669606" y="1500761"/>
              <a:ext cx="322915" cy="316390"/>
            </a:xfrm>
            <a:custGeom>
              <a:rect b="b" l="l" r="r" t="t"/>
              <a:pathLst>
                <a:path extrusionOk="0" h="9940" w="10145">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grpSp>
      <p:sp>
        <p:nvSpPr>
          <p:cNvPr id="198" name="Google Shape;198;p26"/>
          <p:cNvSpPr txBox="1"/>
          <p:nvPr/>
        </p:nvSpPr>
        <p:spPr>
          <a:xfrm>
            <a:off x="4951161" y="998800"/>
            <a:ext cx="3923700" cy="21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3400">
                <a:solidFill>
                  <a:srgbClr val="EA9999"/>
                </a:solidFill>
                <a:latin typeface="Montserrat"/>
                <a:ea typeface="Montserrat"/>
                <a:cs typeface="Montserrat"/>
                <a:sym typeface="Montserrat"/>
              </a:rPr>
              <a:t>|</a:t>
            </a:r>
            <a:r>
              <a:rPr b="1" lang="ar" sz="3400">
                <a:solidFill>
                  <a:srgbClr val="74C1B9"/>
                </a:solidFill>
                <a:latin typeface="Montserrat"/>
                <a:ea typeface="Montserrat"/>
                <a:cs typeface="Montserrat"/>
                <a:sym typeface="Montserrat"/>
              </a:rPr>
              <a:t> Anemia</a:t>
            </a:r>
            <a:endParaRPr b="1" sz="3400">
              <a:solidFill>
                <a:srgbClr val="74C1B9"/>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1" name="Shape 581"/>
        <p:cNvGrpSpPr/>
        <p:nvPr/>
      </p:nvGrpSpPr>
      <p:grpSpPr>
        <a:xfrm>
          <a:off x="0" y="0"/>
          <a:ext cx="0" cy="0"/>
          <a:chOff x="0" y="0"/>
          <a:chExt cx="0" cy="0"/>
        </a:xfrm>
      </p:grpSpPr>
      <p:sp>
        <p:nvSpPr>
          <p:cNvPr id="582" name="Google Shape;582;p35"/>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5"/>
          <p:cNvSpPr txBox="1"/>
          <p:nvPr/>
        </p:nvSpPr>
        <p:spPr>
          <a:xfrm>
            <a:off x="86525" y="64550"/>
            <a:ext cx="4928400" cy="67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a:t>
            </a:r>
            <a:r>
              <a:rPr b="1" lang="ar" sz="2700">
                <a:solidFill>
                  <a:srgbClr val="74C1B9"/>
                </a:solidFill>
                <a:latin typeface="Montserrat"/>
                <a:ea typeface="Montserrat"/>
                <a:cs typeface="Montserrat"/>
                <a:sym typeface="Montserrat"/>
              </a:rPr>
              <a:t>Iron Absorption</a:t>
            </a:r>
            <a:r>
              <a:rPr b="1" lang="ar" sz="2700">
                <a:solidFill>
                  <a:srgbClr val="74C1B9"/>
                </a:solidFill>
                <a:latin typeface="Montserrat"/>
                <a:ea typeface="Montserrat"/>
                <a:cs typeface="Montserrat"/>
                <a:sym typeface="Montserrat"/>
              </a:rPr>
              <a:t> </a:t>
            </a:r>
            <a:endParaRPr b="1" sz="2700">
              <a:solidFill>
                <a:srgbClr val="74C1B9"/>
              </a:solidFill>
              <a:latin typeface="Montserrat"/>
              <a:ea typeface="Montserrat"/>
              <a:cs typeface="Montserrat"/>
              <a:sym typeface="Montserrat"/>
            </a:endParaRPr>
          </a:p>
        </p:txBody>
      </p:sp>
      <p:grpSp>
        <p:nvGrpSpPr>
          <p:cNvPr id="584" name="Google Shape;584;p35"/>
          <p:cNvGrpSpPr/>
          <p:nvPr/>
        </p:nvGrpSpPr>
        <p:grpSpPr>
          <a:xfrm>
            <a:off x="5184927" y="5501740"/>
            <a:ext cx="1994142" cy="478373"/>
            <a:chOff x="3515000" y="3112625"/>
            <a:chExt cx="282025" cy="67650"/>
          </a:xfrm>
        </p:grpSpPr>
        <p:sp>
          <p:nvSpPr>
            <p:cNvPr id="585" name="Google Shape;585;p35"/>
            <p:cNvSpPr/>
            <p:nvPr/>
          </p:nvSpPr>
          <p:spPr>
            <a:xfrm>
              <a:off x="3515000" y="3112625"/>
              <a:ext cx="282025" cy="67650"/>
            </a:xfrm>
            <a:custGeom>
              <a:rect b="b" l="l" r="r" t="t"/>
              <a:pathLst>
                <a:path extrusionOk="0" h="2706" w="11281">
                  <a:moveTo>
                    <a:pt x="1349" y="0"/>
                  </a:moveTo>
                  <a:cubicBezTo>
                    <a:pt x="606" y="0"/>
                    <a:pt x="0" y="606"/>
                    <a:pt x="0" y="1356"/>
                  </a:cubicBezTo>
                  <a:cubicBezTo>
                    <a:pt x="0" y="2099"/>
                    <a:pt x="606" y="2705"/>
                    <a:pt x="1349" y="2705"/>
                  </a:cubicBezTo>
                  <a:lnTo>
                    <a:pt x="9924" y="2705"/>
                  </a:lnTo>
                  <a:cubicBezTo>
                    <a:pt x="10674" y="2705"/>
                    <a:pt x="11280" y="2099"/>
                    <a:pt x="11280" y="1356"/>
                  </a:cubicBezTo>
                  <a:cubicBezTo>
                    <a:pt x="11280" y="606"/>
                    <a:pt x="10674" y="0"/>
                    <a:pt x="9924" y="0"/>
                  </a:cubicBezTo>
                  <a:close/>
                </a:path>
              </a:pathLst>
            </a:custGeom>
            <a:solidFill>
              <a:srgbClr val="66AA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5"/>
            <p:cNvSpPr/>
            <p:nvPr/>
          </p:nvSpPr>
          <p:spPr>
            <a:xfrm>
              <a:off x="3521850" y="3118313"/>
              <a:ext cx="56275" cy="56275"/>
            </a:xfrm>
            <a:custGeom>
              <a:rect b="b" l="l" r="r" t="t"/>
              <a:pathLst>
                <a:path extrusionOk="0" h="2251" w="2251">
                  <a:moveTo>
                    <a:pt x="1125" y="1"/>
                  </a:moveTo>
                  <a:cubicBezTo>
                    <a:pt x="505" y="1"/>
                    <a:pt x="0" y="506"/>
                    <a:pt x="0" y="1126"/>
                  </a:cubicBezTo>
                  <a:cubicBezTo>
                    <a:pt x="0" y="1746"/>
                    <a:pt x="505" y="2251"/>
                    <a:pt x="1125" y="2251"/>
                  </a:cubicBezTo>
                  <a:cubicBezTo>
                    <a:pt x="1745" y="2251"/>
                    <a:pt x="2250" y="1746"/>
                    <a:pt x="2250" y="1126"/>
                  </a:cubicBezTo>
                  <a:cubicBezTo>
                    <a:pt x="2250" y="506"/>
                    <a:pt x="1745" y="1"/>
                    <a:pt x="1125" y="1"/>
                  </a:cubicBezTo>
                  <a:close/>
                </a:path>
              </a:pathLst>
            </a:custGeom>
            <a:solidFill>
              <a:srgbClr val="9AD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7" name="Google Shape;587;p35"/>
          <p:cNvGrpSpPr/>
          <p:nvPr/>
        </p:nvGrpSpPr>
        <p:grpSpPr>
          <a:xfrm>
            <a:off x="5184927" y="7010577"/>
            <a:ext cx="1994142" cy="478373"/>
            <a:chOff x="3515000" y="3112625"/>
            <a:chExt cx="282025" cy="67650"/>
          </a:xfrm>
        </p:grpSpPr>
        <p:sp>
          <p:nvSpPr>
            <p:cNvPr id="588" name="Google Shape;588;p35"/>
            <p:cNvSpPr/>
            <p:nvPr/>
          </p:nvSpPr>
          <p:spPr>
            <a:xfrm>
              <a:off x="3515000" y="3112625"/>
              <a:ext cx="282025" cy="67650"/>
            </a:xfrm>
            <a:custGeom>
              <a:rect b="b" l="l" r="r" t="t"/>
              <a:pathLst>
                <a:path extrusionOk="0" h="2706" w="11281">
                  <a:moveTo>
                    <a:pt x="1349" y="0"/>
                  </a:moveTo>
                  <a:cubicBezTo>
                    <a:pt x="606" y="0"/>
                    <a:pt x="0" y="606"/>
                    <a:pt x="0" y="1356"/>
                  </a:cubicBezTo>
                  <a:cubicBezTo>
                    <a:pt x="0" y="2099"/>
                    <a:pt x="606" y="2705"/>
                    <a:pt x="1349" y="2705"/>
                  </a:cubicBezTo>
                  <a:lnTo>
                    <a:pt x="9924" y="2705"/>
                  </a:lnTo>
                  <a:cubicBezTo>
                    <a:pt x="10674" y="2705"/>
                    <a:pt x="11280" y="2099"/>
                    <a:pt x="11280" y="1356"/>
                  </a:cubicBezTo>
                  <a:cubicBezTo>
                    <a:pt x="11280" y="606"/>
                    <a:pt x="10674" y="0"/>
                    <a:pt x="9924" y="0"/>
                  </a:cubicBezTo>
                  <a:close/>
                </a:path>
              </a:pathLst>
            </a:custGeom>
            <a:solidFill>
              <a:srgbClr val="66AA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5"/>
            <p:cNvSpPr/>
            <p:nvPr/>
          </p:nvSpPr>
          <p:spPr>
            <a:xfrm>
              <a:off x="3521850" y="3118313"/>
              <a:ext cx="56275" cy="56275"/>
            </a:xfrm>
            <a:custGeom>
              <a:rect b="b" l="l" r="r" t="t"/>
              <a:pathLst>
                <a:path extrusionOk="0" h="2251" w="2251">
                  <a:moveTo>
                    <a:pt x="1125" y="1"/>
                  </a:moveTo>
                  <a:cubicBezTo>
                    <a:pt x="505" y="1"/>
                    <a:pt x="0" y="506"/>
                    <a:pt x="0" y="1126"/>
                  </a:cubicBezTo>
                  <a:cubicBezTo>
                    <a:pt x="0" y="1746"/>
                    <a:pt x="505" y="2251"/>
                    <a:pt x="1125" y="2251"/>
                  </a:cubicBezTo>
                  <a:cubicBezTo>
                    <a:pt x="1745" y="2251"/>
                    <a:pt x="2250" y="1746"/>
                    <a:pt x="2250" y="1126"/>
                  </a:cubicBezTo>
                  <a:cubicBezTo>
                    <a:pt x="2250" y="506"/>
                    <a:pt x="1745" y="1"/>
                    <a:pt x="1125" y="1"/>
                  </a:cubicBezTo>
                  <a:close/>
                </a:path>
              </a:pathLst>
            </a:custGeom>
            <a:solidFill>
              <a:srgbClr val="9AD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0" name="Google Shape;590;p35"/>
          <p:cNvGrpSpPr/>
          <p:nvPr/>
        </p:nvGrpSpPr>
        <p:grpSpPr>
          <a:xfrm rot="10800000">
            <a:off x="2003577" y="7010577"/>
            <a:ext cx="1994142" cy="478373"/>
            <a:chOff x="3515000" y="3112625"/>
            <a:chExt cx="282025" cy="67650"/>
          </a:xfrm>
        </p:grpSpPr>
        <p:sp>
          <p:nvSpPr>
            <p:cNvPr id="591" name="Google Shape;591;p35"/>
            <p:cNvSpPr/>
            <p:nvPr/>
          </p:nvSpPr>
          <p:spPr>
            <a:xfrm>
              <a:off x="3515000" y="3112625"/>
              <a:ext cx="282025" cy="67650"/>
            </a:xfrm>
            <a:custGeom>
              <a:rect b="b" l="l" r="r" t="t"/>
              <a:pathLst>
                <a:path extrusionOk="0" h="2706" w="11281">
                  <a:moveTo>
                    <a:pt x="1349" y="0"/>
                  </a:moveTo>
                  <a:cubicBezTo>
                    <a:pt x="606" y="0"/>
                    <a:pt x="0" y="606"/>
                    <a:pt x="0" y="1356"/>
                  </a:cubicBezTo>
                  <a:cubicBezTo>
                    <a:pt x="0" y="2099"/>
                    <a:pt x="606" y="2705"/>
                    <a:pt x="1349" y="2705"/>
                  </a:cubicBezTo>
                  <a:lnTo>
                    <a:pt x="9924" y="2705"/>
                  </a:lnTo>
                  <a:cubicBezTo>
                    <a:pt x="10674" y="2705"/>
                    <a:pt x="11280" y="2099"/>
                    <a:pt x="11280" y="1356"/>
                  </a:cubicBezTo>
                  <a:cubicBezTo>
                    <a:pt x="11280" y="606"/>
                    <a:pt x="10674" y="0"/>
                    <a:pt x="9924" y="0"/>
                  </a:cubicBezTo>
                  <a:close/>
                </a:path>
              </a:pathLst>
            </a:custGeom>
            <a:solidFill>
              <a:srgbClr val="66AA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5"/>
            <p:cNvSpPr/>
            <p:nvPr/>
          </p:nvSpPr>
          <p:spPr>
            <a:xfrm>
              <a:off x="3521850" y="3118313"/>
              <a:ext cx="56275" cy="56275"/>
            </a:xfrm>
            <a:custGeom>
              <a:rect b="b" l="l" r="r" t="t"/>
              <a:pathLst>
                <a:path extrusionOk="0" h="2251" w="2251">
                  <a:moveTo>
                    <a:pt x="1125" y="1"/>
                  </a:moveTo>
                  <a:cubicBezTo>
                    <a:pt x="505" y="1"/>
                    <a:pt x="0" y="506"/>
                    <a:pt x="0" y="1126"/>
                  </a:cubicBezTo>
                  <a:cubicBezTo>
                    <a:pt x="0" y="1746"/>
                    <a:pt x="505" y="2251"/>
                    <a:pt x="1125" y="2251"/>
                  </a:cubicBezTo>
                  <a:cubicBezTo>
                    <a:pt x="1745" y="2251"/>
                    <a:pt x="2250" y="1746"/>
                    <a:pt x="2250" y="1126"/>
                  </a:cubicBezTo>
                  <a:cubicBezTo>
                    <a:pt x="2250" y="506"/>
                    <a:pt x="1745" y="1"/>
                    <a:pt x="1125" y="1"/>
                  </a:cubicBezTo>
                  <a:close/>
                </a:path>
              </a:pathLst>
            </a:custGeom>
            <a:solidFill>
              <a:srgbClr val="9AD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3" name="Google Shape;593;p35"/>
          <p:cNvGrpSpPr/>
          <p:nvPr/>
        </p:nvGrpSpPr>
        <p:grpSpPr>
          <a:xfrm rot="10800000">
            <a:off x="2003577" y="5501740"/>
            <a:ext cx="1994142" cy="478373"/>
            <a:chOff x="3515000" y="3112625"/>
            <a:chExt cx="282025" cy="67650"/>
          </a:xfrm>
        </p:grpSpPr>
        <p:sp>
          <p:nvSpPr>
            <p:cNvPr id="594" name="Google Shape;594;p35"/>
            <p:cNvSpPr/>
            <p:nvPr/>
          </p:nvSpPr>
          <p:spPr>
            <a:xfrm>
              <a:off x="3515000" y="3112625"/>
              <a:ext cx="282025" cy="67650"/>
            </a:xfrm>
            <a:custGeom>
              <a:rect b="b" l="l" r="r" t="t"/>
              <a:pathLst>
                <a:path extrusionOk="0" h="2706" w="11281">
                  <a:moveTo>
                    <a:pt x="1349" y="0"/>
                  </a:moveTo>
                  <a:cubicBezTo>
                    <a:pt x="606" y="0"/>
                    <a:pt x="0" y="606"/>
                    <a:pt x="0" y="1356"/>
                  </a:cubicBezTo>
                  <a:cubicBezTo>
                    <a:pt x="0" y="2099"/>
                    <a:pt x="606" y="2705"/>
                    <a:pt x="1349" y="2705"/>
                  </a:cubicBezTo>
                  <a:lnTo>
                    <a:pt x="9924" y="2705"/>
                  </a:lnTo>
                  <a:cubicBezTo>
                    <a:pt x="10674" y="2705"/>
                    <a:pt x="11280" y="2099"/>
                    <a:pt x="11280" y="1356"/>
                  </a:cubicBezTo>
                  <a:cubicBezTo>
                    <a:pt x="11280" y="606"/>
                    <a:pt x="10674" y="0"/>
                    <a:pt x="9924" y="0"/>
                  </a:cubicBezTo>
                  <a:close/>
                </a:path>
              </a:pathLst>
            </a:custGeom>
            <a:solidFill>
              <a:srgbClr val="66AA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5"/>
            <p:cNvSpPr/>
            <p:nvPr/>
          </p:nvSpPr>
          <p:spPr>
            <a:xfrm>
              <a:off x="3521850" y="3118313"/>
              <a:ext cx="56275" cy="56275"/>
            </a:xfrm>
            <a:custGeom>
              <a:rect b="b" l="l" r="r" t="t"/>
              <a:pathLst>
                <a:path extrusionOk="0" h="2251" w="2251">
                  <a:moveTo>
                    <a:pt x="1125" y="1"/>
                  </a:moveTo>
                  <a:cubicBezTo>
                    <a:pt x="505" y="1"/>
                    <a:pt x="0" y="506"/>
                    <a:pt x="0" y="1126"/>
                  </a:cubicBezTo>
                  <a:cubicBezTo>
                    <a:pt x="0" y="1746"/>
                    <a:pt x="505" y="2251"/>
                    <a:pt x="1125" y="2251"/>
                  </a:cubicBezTo>
                  <a:cubicBezTo>
                    <a:pt x="1745" y="2251"/>
                    <a:pt x="2250" y="1746"/>
                    <a:pt x="2250" y="1126"/>
                  </a:cubicBezTo>
                  <a:cubicBezTo>
                    <a:pt x="2250" y="506"/>
                    <a:pt x="1745" y="1"/>
                    <a:pt x="1125" y="1"/>
                  </a:cubicBezTo>
                  <a:close/>
                </a:path>
              </a:pathLst>
            </a:custGeom>
            <a:solidFill>
              <a:srgbClr val="9AD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6" name="Google Shape;596;p35"/>
          <p:cNvSpPr txBox="1"/>
          <p:nvPr/>
        </p:nvSpPr>
        <p:spPr>
          <a:xfrm>
            <a:off x="5544375" y="5574351"/>
            <a:ext cx="1634700" cy="31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100">
                <a:solidFill>
                  <a:srgbClr val="FFFFFF"/>
                </a:solidFill>
                <a:latin typeface="Montserrat ExtraBold"/>
                <a:ea typeface="Montserrat ExtraBold"/>
                <a:cs typeface="Montserrat ExtraBold"/>
                <a:sym typeface="Montserrat ExtraBold"/>
              </a:rPr>
              <a:t>Content and form of dietary iron:</a:t>
            </a:r>
            <a:endParaRPr sz="1100">
              <a:solidFill>
                <a:srgbClr val="FFFFFF"/>
              </a:solidFill>
              <a:latin typeface="Montserrat ExtraBold"/>
              <a:ea typeface="Montserrat ExtraBold"/>
              <a:cs typeface="Montserrat ExtraBold"/>
              <a:sym typeface="Montserrat ExtraBold"/>
            </a:endParaRPr>
          </a:p>
        </p:txBody>
      </p:sp>
      <p:sp>
        <p:nvSpPr>
          <p:cNvPr id="597" name="Google Shape;597;p35"/>
          <p:cNvSpPr txBox="1"/>
          <p:nvPr/>
        </p:nvSpPr>
        <p:spPr>
          <a:xfrm>
            <a:off x="1965475" y="5574351"/>
            <a:ext cx="1667400" cy="3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100">
                <a:solidFill>
                  <a:srgbClr val="FFFFFF"/>
                </a:solidFill>
                <a:latin typeface="Montserrat ExtraBold"/>
                <a:ea typeface="Montserrat ExtraBold"/>
                <a:cs typeface="Montserrat ExtraBold"/>
                <a:sym typeface="Montserrat ExtraBold"/>
              </a:rPr>
              <a:t>Body Iron status:</a:t>
            </a:r>
            <a:endParaRPr sz="1100">
              <a:solidFill>
                <a:srgbClr val="FFFFFF"/>
              </a:solidFill>
              <a:latin typeface="Montserrat ExtraBold"/>
              <a:ea typeface="Montserrat ExtraBold"/>
              <a:cs typeface="Montserrat ExtraBold"/>
              <a:sym typeface="Montserrat ExtraBold"/>
            </a:endParaRPr>
          </a:p>
        </p:txBody>
      </p:sp>
      <p:sp>
        <p:nvSpPr>
          <p:cNvPr id="598" name="Google Shape;598;p35"/>
          <p:cNvSpPr txBox="1"/>
          <p:nvPr/>
        </p:nvSpPr>
        <p:spPr>
          <a:xfrm>
            <a:off x="1965475" y="7082663"/>
            <a:ext cx="1754100" cy="31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000">
                <a:solidFill>
                  <a:srgbClr val="FFFFFF"/>
                </a:solidFill>
                <a:latin typeface="Montserrat ExtraBold"/>
                <a:ea typeface="Montserrat ExtraBold"/>
                <a:cs typeface="Montserrat ExtraBold"/>
                <a:sym typeface="Montserrat ExtraBold"/>
              </a:rPr>
              <a:t>Balance between dietary enhancers &amp; Inhibitory factors:</a:t>
            </a:r>
            <a:endParaRPr sz="1000">
              <a:solidFill>
                <a:srgbClr val="FFFFFF"/>
              </a:solidFill>
              <a:latin typeface="Montserrat ExtraBold"/>
              <a:ea typeface="Montserrat ExtraBold"/>
              <a:cs typeface="Montserrat ExtraBold"/>
              <a:sym typeface="Montserrat ExtraBold"/>
            </a:endParaRPr>
          </a:p>
        </p:txBody>
      </p:sp>
      <p:sp>
        <p:nvSpPr>
          <p:cNvPr id="599" name="Google Shape;599;p35"/>
          <p:cNvSpPr txBox="1"/>
          <p:nvPr/>
        </p:nvSpPr>
        <p:spPr>
          <a:xfrm>
            <a:off x="5639075" y="7093513"/>
            <a:ext cx="1479600" cy="31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100">
                <a:solidFill>
                  <a:srgbClr val="FFFFFF"/>
                </a:solidFill>
                <a:latin typeface="Montserrat ExtraBold"/>
                <a:ea typeface="Montserrat ExtraBold"/>
                <a:cs typeface="Montserrat ExtraBold"/>
                <a:sym typeface="Montserrat ExtraBold"/>
              </a:rPr>
              <a:t>Factors affecting absorption:</a:t>
            </a:r>
            <a:endParaRPr sz="1100">
              <a:solidFill>
                <a:srgbClr val="FFFFFF"/>
              </a:solidFill>
              <a:latin typeface="Montserrat ExtraBold"/>
              <a:ea typeface="Montserrat ExtraBold"/>
              <a:cs typeface="Montserrat ExtraBold"/>
              <a:sym typeface="Montserrat ExtraBold"/>
            </a:endParaRPr>
          </a:p>
        </p:txBody>
      </p:sp>
      <p:grpSp>
        <p:nvGrpSpPr>
          <p:cNvPr id="600" name="Google Shape;600;p35"/>
          <p:cNvGrpSpPr/>
          <p:nvPr/>
        </p:nvGrpSpPr>
        <p:grpSpPr>
          <a:xfrm>
            <a:off x="887550" y="1144200"/>
            <a:ext cx="4127400" cy="673800"/>
            <a:chOff x="887550" y="1144200"/>
            <a:chExt cx="4127400" cy="673800"/>
          </a:xfrm>
        </p:grpSpPr>
        <p:sp>
          <p:nvSpPr>
            <p:cNvPr id="601" name="Google Shape;601;p35"/>
            <p:cNvSpPr txBox="1"/>
            <p:nvPr/>
          </p:nvSpPr>
          <p:spPr>
            <a:xfrm>
              <a:off x="887550" y="1144200"/>
              <a:ext cx="4127400" cy="673800"/>
            </a:xfrm>
            <a:prstGeom prst="rect">
              <a:avLst/>
            </a:prstGeom>
            <a:noFill/>
            <a:ln>
              <a:noFill/>
            </a:ln>
          </p:spPr>
          <p:txBody>
            <a:bodyPr anchorCtr="0" anchor="t" bIns="0" lIns="0" spcFirstLastPara="1" rIns="0" wrap="square" tIns="6350">
              <a:noAutofit/>
            </a:bodyPr>
            <a:lstStyle/>
            <a:p>
              <a:pPr indent="-292100" lvl="0" marL="457200" rtl="0" algn="l">
                <a:spcBef>
                  <a:spcPts val="0"/>
                </a:spcBef>
                <a:spcAft>
                  <a:spcPts val="0"/>
                </a:spcAft>
                <a:buClr>
                  <a:srgbClr val="EA9999"/>
                </a:buClr>
                <a:buSzPts val="1000"/>
                <a:buFont typeface="EB Garamond"/>
                <a:buChar char="➔"/>
              </a:pPr>
              <a:r>
                <a:rPr lang="ar" sz="1000">
                  <a:solidFill>
                    <a:srgbClr val="434343"/>
                  </a:solidFill>
                  <a:latin typeface="EB Garamond"/>
                  <a:ea typeface="EB Garamond"/>
                  <a:cs typeface="EB Garamond"/>
                  <a:sym typeface="EB Garamond"/>
                </a:rPr>
                <a:t>Increased demands (iron def., pregnancy)         Low iron in stores         High iron absorption</a:t>
              </a:r>
              <a:endParaRPr sz="1000">
                <a:solidFill>
                  <a:srgbClr val="434343"/>
                </a:solidFill>
                <a:latin typeface="EB Garamond"/>
                <a:ea typeface="EB Garamond"/>
                <a:cs typeface="EB Garamond"/>
                <a:sym typeface="EB Garamond"/>
              </a:endParaRPr>
            </a:p>
            <a:p>
              <a:pPr indent="-292100" lvl="0" marL="457200" rtl="0" algn="l">
                <a:spcBef>
                  <a:spcPts val="0"/>
                </a:spcBef>
                <a:spcAft>
                  <a:spcPts val="0"/>
                </a:spcAft>
                <a:buClr>
                  <a:srgbClr val="EA9999"/>
                </a:buClr>
                <a:buSzPts val="1000"/>
                <a:buFont typeface="EB Garamond"/>
                <a:buChar char="➔"/>
              </a:pPr>
              <a:r>
                <a:rPr lang="ar" sz="1000">
                  <a:solidFill>
                    <a:srgbClr val="434343"/>
                  </a:solidFill>
                  <a:latin typeface="EB Garamond"/>
                  <a:ea typeface="EB Garamond"/>
                  <a:cs typeface="EB Garamond"/>
                  <a:sym typeface="EB Garamond"/>
                </a:rPr>
                <a:t>Iron overload           Full iron stores          Low iron absorption</a:t>
              </a:r>
              <a:endParaRPr sz="1000">
                <a:solidFill>
                  <a:srgbClr val="434343"/>
                </a:solidFill>
                <a:latin typeface="EB Garamond"/>
                <a:ea typeface="EB Garamond"/>
                <a:cs typeface="EB Garamond"/>
                <a:sym typeface="EB Garamond"/>
              </a:endParaRPr>
            </a:p>
          </p:txBody>
        </p:sp>
        <p:cxnSp>
          <p:nvCxnSpPr>
            <p:cNvPr id="602" name="Google Shape;602;p35"/>
            <p:cNvCxnSpPr/>
            <p:nvPr/>
          </p:nvCxnSpPr>
          <p:spPr>
            <a:xfrm flipH="1" rot="10800000">
              <a:off x="3346817" y="1249672"/>
              <a:ext cx="187800" cy="2700"/>
            </a:xfrm>
            <a:prstGeom prst="straightConnector1">
              <a:avLst/>
            </a:prstGeom>
            <a:noFill/>
            <a:ln cap="flat" cmpd="sng" w="9525">
              <a:solidFill>
                <a:srgbClr val="EFEFEF"/>
              </a:solidFill>
              <a:prstDash val="solid"/>
              <a:round/>
              <a:headEnd len="sm" w="sm" type="none"/>
              <a:tailEnd len="med" w="med" type="stealth"/>
            </a:ln>
          </p:spPr>
        </p:cxnSp>
        <p:cxnSp>
          <p:nvCxnSpPr>
            <p:cNvPr id="603" name="Google Shape;603;p35"/>
            <p:cNvCxnSpPr/>
            <p:nvPr/>
          </p:nvCxnSpPr>
          <p:spPr>
            <a:xfrm flipH="1" rot="10800000">
              <a:off x="4478842" y="1249672"/>
              <a:ext cx="187800" cy="2700"/>
            </a:xfrm>
            <a:prstGeom prst="straightConnector1">
              <a:avLst/>
            </a:prstGeom>
            <a:noFill/>
            <a:ln cap="flat" cmpd="sng" w="9525">
              <a:solidFill>
                <a:srgbClr val="EFEFEF"/>
              </a:solidFill>
              <a:prstDash val="solid"/>
              <a:round/>
              <a:headEnd len="sm" w="sm" type="none"/>
              <a:tailEnd len="med" w="med" type="stealth"/>
            </a:ln>
          </p:spPr>
        </p:cxnSp>
        <p:cxnSp>
          <p:nvCxnSpPr>
            <p:cNvPr id="604" name="Google Shape;604;p35"/>
            <p:cNvCxnSpPr/>
            <p:nvPr/>
          </p:nvCxnSpPr>
          <p:spPr>
            <a:xfrm flipH="1" rot="10800000">
              <a:off x="2051684" y="1537894"/>
              <a:ext cx="187800" cy="2700"/>
            </a:xfrm>
            <a:prstGeom prst="straightConnector1">
              <a:avLst/>
            </a:prstGeom>
            <a:noFill/>
            <a:ln cap="flat" cmpd="sng" w="9525">
              <a:solidFill>
                <a:srgbClr val="EFEFEF"/>
              </a:solidFill>
              <a:prstDash val="solid"/>
              <a:round/>
              <a:headEnd len="sm" w="sm" type="none"/>
              <a:tailEnd len="med" w="med" type="stealth"/>
            </a:ln>
          </p:spPr>
        </p:cxnSp>
        <p:cxnSp>
          <p:nvCxnSpPr>
            <p:cNvPr id="605" name="Google Shape;605;p35"/>
            <p:cNvCxnSpPr/>
            <p:nvPr/>
          </p:nvCxnSpPr>
          <p:spPr>
            <a:xfrm flipH="1" rot="10800000">
              <a:off x="3013437" y="1552647"/>
              <a:ext cx="187800" cy="2700"/>
            </a:xfrm>
            <a:prstGeom prst="straightConnector1">
              <a:avLst/>
            </a:prstGeom>
            <a:noFill/>
            <a:ln cap="flat" cmpd="sng" w="9525">
              <a:solidFill>
                <a:srgbClr val="EFEFEF"/>
              </a:solidFill>
              <a:prstDash val="solid"/>
              <a:round/>
              <a:headEnd len="sm" w="sm" type="none"/>
              <a:tailEnd len="med" w="med" type="stealth"/>
            </a:ln>
          </p:spPr>
        </p:cxnSp>
      </p:grpSp>
      <p:grpSp>
        <p:nvGrpSpPr>
          <p:cNvPr id="606" name="Google Shape;606;p35"/>
          <p:cNvGrpSpPr/>
          <p:nvPr/>
        </p:nvGrpSpPr>
        <p:grpSpPr>
          <a:xfrm>
            <a:off x="887550" y="2413217"/>
            <a:ext cx="4287300" cy="523506"/>
            <a:chOff x="4638625" y="6090642"/>
            <a:chExt cx="4287300" cy="523506"/>
          </a:xfrm>
        </p:grpSpPr>
        <p:sp>
          <p:nvSpPr>
            <p:cNvPr id="607" name="Google Shape;607;p35"/>
            <p:cNvSpPr txBox="1"/>
            <p:nvPr/>
          </p:nvSpPr>
          <p:spPr>
            <a:xfrm>
              <a:off x="4638625" y="6094248"/>
              <a:ext cx="4287300" cy="519900"/>
            </a:xfrm>
            <a:prstGeom prst="rect">
              <a:avLst/>
            </a:prstGeom>
            <a:noFill/>
            <a:ln>
              <a:noFill/>
            </a:ln>
          </p:spPr>
          <p:txBody>
            <a:bodyPr anchorCtr="0" anchor="t" bIns="0" lIns="0" spcFirstLastPara="1" rIns="0" wrap="square" tIns="6350">
              <a:noAutofit/>
            </a:bodyPr>
            <a:lstStyle/>
            <a:p>
              <a:pPr indent="-292100" lvl="0" marL="457200" rtl="0" algn="l">
                <a:spcBef>
                  <a:spcPts val="0"/>
                </a:spcBef>
                <a:spcAft>
                  <a:spcPts val="0"/>
                </a:spcAft>
                <a:buClr>
                  <a:srgbClr val="EA9999"/>
                </a:buClr>
                <a:buSzPts val="1000"/>
                <a:buFont typeface="EB Garamond"/>
                <a:buChar char="➔"/>
              </a:pPr>
              <a:r>
                <a:rPr lang="ar" sz="1000">
                  <a:solidFill>
                    <a:srgbClr val="434343"/>
                  </a:solidFill>
                  <a:latin typeface="EB Garamond"/>
                  <a:ea typeface="EB Garamond"/>
                  <a:cs typeface="EB Garamond"/>
                  <a:sym typeface="EB Garamond"/>
                </a:rPr>
                <a:t>More iron </a:t>
              </a:r>
              <a:endParaRPr sz="1000">
                <a:solidFill>
                  <a:srgbClr val="434343"/>
                </a:solidFill>
                <a:latin typeface="EB Garamond"/>
                <a:ea typeface="EB Garamond"/>
                <a:cs typeface="EB Garamond"/>
                <a:sym typeface="EB Garamond"/>
              </a:endParaRPr>
            </a:p>
            <a:p>
              <a:pPr indent="-292100" lvl="0" marL="457200" rtl="0" algn="l">
                <a:spcBef>
                  <a:spcPts val="0"/>
                </a:spcBef>
                <a:spcAft>
                  <a:spcPts val="0"/>
                </a:spcAft>
                <a:buClr>
                  <a:srgbClr val="EA9999"/>
                </a:buClr>
                <a:buSzPts val="1000"/>
                <a:buFont typeface="EB Garamond"/>
                <a:buChar char="➔"/>
              </a:pPr>
              <a:r>
                <a:rPr lang="ar" sz="1000">
                  <a:solidFill>
                    <a:srgbClr val="434343"/>
                  </a:solidFill>
                  <a:latin typeface="EB Garamond"/>
                  <a:ea typeface="EB Garamond"/>
                  <a:cs typeface="EB Garamond"/>
                  <a:sym typeface="EB Garamond"/>
                </a:rPr>
                <a:t>Heam iron                     </a:t>
              </a:r>
              <a:r>
                <a:rPr lang="ar" sz="1000">
                  <a:solidFill>
                    <a:srgbClr val="434343"/>
                  </a:solidFill>
                  <a:latin typeface="EB Garamond"/>
                  <a:ea typeface="EB Garamond"/>
                  <a:cs typeface="EB Garamond"/>
                  <a:sym typeface="EB Garamond"/>
                </a:rPr>
                <a:t>More absorption</a:t>
              </a:r>
              <a:endParaRPr sz="1000">
                <a:solidFill>
                  <a:srgbClr val="434343"/>
                </a:solidFill>
                <a:latin typeface="EB Garamond"/>
                <a:ea typeface="EB Garamond"/>
                <a:cs typeface="EB Garamond"/>
                <a:sym typeface="EB Garamond"/>
              </a:endParaRPr>
            </a:p>
            <a:p>
              <a:pPr indent="-292100" lvl="0" marL="457200" rtl="0" algn="l">
                <a:spcBef>
                  <a:spcPts val="0"/>
                </a:spcBef>
                <a:spcAft>
                  <a:spcPts val="0"/>
                </a:spcAft>
                <a:buClr>
                  <a:srgbClr val="EA9999"/>
                </a:buClr>
                <a:buSzPts val="1000"/>
                <a:buFont typeface="EB Garamond"/>
                <a:buChar char="➔"/>
              </a:pPr>
              <a:r>
                <a:rPr lang="ar" sz="1000">
                  <a:solidFill>
                    <a:srgbClr val="434343"/>
                  </a:solidFill>
                  <a:latin typeface="EB Garamond"/>
                  <a:ea typeface="EB Garamond"/>
                  <a:cs typeface="EB Garamond"/>
                  <a:sym typeface="EB Garamond"/>
                </a:rPr>
                <a:t>Ferrous iron</a:t>
              </a:r>
              <a:endParaRPr sz="1000">
                <a:solidFill>
                  <a:srgbClr val="434343"/>
                </a:solidFill>
                <a:latin typeface="EB Garamond"/>
                <a:ea typeface="EB Garamond"/>
                <a:cs typeface="EB Garamond"/>
                <a:sym typeface="EB Garamond"/>
              </a:endParaRPr>
            </a:p>
          </p:txBody>
        </p:sp>
        <p:grpSp>
          <p:nvGrpSpPr>
            <p:cNvPr id="608" name="Google Shape;608;p35"/>
            <p:cNvGrpSpPr/>
            <p:nvPr/>
          </p:nvGrpSpPr>
          <p:grpSpPr>
            <a:xfrm>
              <a:off x="5544366" y="6090642"/>
              <a:ext cx="618306" cy="519906"/>
              <a:chOff x="5534566" y="2176517"/>
              <a:chExt cx="618306" cy="519906"/>
            </a:xfrm>
          </p:grpSpPr>
          <p:cxnSp>
            <p:nvCxnSpPr>
              <p:cNvPr id="609" name="Google Shape;609;p35"/>
              <p:cNvCxnSpPr/>
              <p:nvPr/>
            </p:nvCxnSpPr>
            <p:spPr>
              <a:xfrm>
                <a:off x="5732273" y="2435436"/>
                <a:ext cx="420600" cy="2100"/>
              </a:xfrm>
              <a:prstGeom prst="straightConnector1">
                <a:avLst/>
              </a:prstGeom>
              <a:noFill/>
              <a:ln cap="flat" cmpd="sng" w="19050">
                <a:solidFill>
                  <a:srgbClr val="EFEFEF"/>
                </a:solidFill>
                <a:prstDash val="solid"/>
                <a:round/>
                <a:headEnd len="sm" w="sm" type="none"/>
                <a:tailEnd len="med" w="med" type="stealth"/>
              </a:ln>
            </p:spPr>
          </p:cxnSp>
          <p:cxnSp>
            <p:nvCxnSpPr>
              <p:cNvPr id="610" name="Google Shape;610;p35"/>
              <p:cNvCxnSpPr/>
              <p:nvPr/>
            </p:nvCxnSpPr>
            <p:spPr>
              <a:xfrm>
                <a:off x="5534566" y="2176517"/>
                <a:ext cx="197700" cy="300"/>
              </a:xfrm>
              <a:prstGeom prst="straightConnector1">
                <a:avLst/>
              </a:prstGeom>
              <a:noFill/>
              <a:ln cap="flat" cmpd="sng" w="9525">
                <a:solidFill>
                  <a:srgbClr val="EFEFEF"/>
                </a:solidFill>
                <a:prstDash val="solid"/>
                <a:round/>
                <a:headEnd len="med" w="med" type="none"/>
                <a:tailEnd len="med" w="med" type="none"/>
              </a:ln>
            </p:spPr>
          </p:cxnSp>
          <p:cxnSp>
            <p:nvCxnSpPr>
              <p:cNvPr id="611" name="Google Shape;611;p35"/>
              <p:cNvCxnSpPr/>
              <p:nvPr/>
            </p:nvCxnSpPr>
            <p:spPr>
              <a:xfrm>
                <a:off x="5727782" y="2176523"/>
                <a:ext cx="1200" cy="519900"/>
              </a:xfrm>
              <a:prstGeom prst="straightConnector1">
                <a:avLst/>
              </a:prstGeom>
              <a:noFill/>
              <a:ln cap="flat" cmpd="sng" w="9525">
                <a:solidFill>
                  <a:srgbClr val="EFEFEF"/>
                </a:solidFill>
                <a:prstDash val="solid"/>
                <a:round/>
                <a:headEnd len="med" w="med" type="none"/>
                <a:tailEnd len="med" w="med" type="none"/>
              </a:ln>
            </p:spPr>
          </p:cxnSp>
          <p:cxnSp>
            <p:nvCxnSpPr>
              <p:cNvPr id="612" name="Google Shape;612;p35"/>
              <p:cNvCxnSpPr/>
              <p:nvPr/>
            </p:nvCxnSpPr>
            <p:spPr>
              <a:xfrm>
                <a:off x="5534566" y="2687542"/>
                <a:ext cx="197700" cy="300"/>
              </a:xfrm>
              <a:prstGeom prst="straightConnector1">
                <a:avLst/>
              </a:prstGeom>
              <a:noFill/>
              <a:ln cap="flat" cmpd="sng" w="9525">
                <a:solidFill>
                  <a:srgbClr val="EFEFEF"/>
                </a:solidFill>
                <a:prstDash val="solid"/>
                <a:round/>
                <a:headEnd len="med" w="med" type="none"/>
                <a:tailEnd len="med" w="med" type="none"/>
              </a:ln>
            </p:spPr>
          </p:cxnSp>
        </p:grpSp>
      </p:grpSp>
      <p:graphicFrame>
        <p:nvGraphicFramePr>
          <p:cNvPr id="613" name="Google Shape;613;p35"/>
          <p:cNvGraphicFramePr/>
          <p:nvPr/>
        </p:nvGraphicFramePr>
        <p:xfrm>
          <a:off x="1790096" y="7572738"/>
          <a:ext cx="3000000" cy="3000000"/>
        </p:xfrm>
        <a:graphic>
          <a:graphicData uri="http://schemas.openxmlformats.org/drawingml/2006/table">
            <a:tbl>
              <a:tblPr>
                <a:noFill/>
                <a:tableStyleId>{89EC4DE9-81FD-49F4-B6F0-33705DE2BA82}</a:tableStyleId>
              </a:tblPr>
              <a:tblGrid>
                <a:gridCol w="1161150"/>
                <a:gridCol w="1161150"/>
              </a:tblGrid>
              <a:tr h="144650">
                <a:tc>
                  <a:txBody>
                    <a:bodyPr/>
                    <a:lstStyle/>
                    <a:p>
                      <a:pPr indent="0" lvl="0" marL="0" rtl="0" algn="ctr">
                        <a:spcBef>
                          <a:spcPts val="0"/>
                        </a:spcBef>
                        <a:spcAft>
                          <a:spcPts val="0"/>
                        </a:spcAft>
                        <a:buNone/>
                      </a:pPr>
                      <a:r>
                        <a:rPr b="1" lang="ar" sz="900">
                          <a:solidFill>
                            <a:srgbClr val="434343"/>
                          </a:solidFill>
                          <a:latin typeface="EB Garamond"/>
                          <a:ea typeface="EB Garamond"/>
                          <a:cs typeface="EB Garamond"/>
                          <a:sym typeface="EB Garamond"/>
                        </a:rPr>
                        <a:t>Enhancers</a:t>
                      </a:r>
                      <a:endParaRPr b="1" sz="900">
                        <a:solidFill>
                          <a:srgbClr val="434343"/>
                        </a:solidFill>
                        <a:latin typeface="EB Garamond"/>
                        <a:ea typeface="EB Garamond"/>
                        <a:cs typeface="EB Garamond"/>
                        <a:sym typeface="EB Garamond"/>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4CCCC">
                        <a:alpha val="50280"/>
                      </a:srgbClr>
                    </a:solidFill>
                  </a:tcPr>
                </a:tc>
                <a:tc>
                  <a:txBody>
                    <a:bodyPr/>
                    <a:lstStyle/>
                    <a:p>
                      <a:pPr indent="0" lvl="0" marL="0" rtl="0" algn="ctr">
                        <a:spcBef>
                          <a:spcPts val="0"/>
                        </a:spcBef>
                        <a:spcAft>
                          <a:spcPts val="0"/>
                        </a:spcAft>
                        <a:buNone/>
                      </a:pPr>
                      <a:r>
                        <a:rPr b="1" lang="ar" sz="900">
                          <a:solidFill>
                            <a:srgbClr val="434343"/>
                          </a:solidFill>
                          <a:latin typeface="EB Garamond"/>
                          <a:ea typeface="EB Garamond"/>
                          <a:cs typeface="EB Garamond"/>
                          <a:sym typeface="EB Garamond"/>
                        </a:rPr>
                        <a:t>Inhibitors</a:t>
                      </a:r>
                      <a:endParaRPr b="1" sz="900">
                        <a:solidFill>
                          <a:srgbClr val="434343"/>
                        </a:solidFill>
                        <a:latin typeface="EB Garamond"/>
                        <a:ea typeface="EB Garamond"/>
                        <a:cs typeface="EB Garamond"/>
                        <a:sym typeface="EB Garamond"/>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9AD7D2">
                        <a:alpha val="51959"/>
                      </a:srgbClr>
                    </a:solidFill>
                  </a:tcPr>
                </a:tc>
              </a:tr>
              <a:tr h="302750">
                <a:tc>
                  <a:txBody>
                    <a:bodyPr/>
                    <a:lstStyle/>
                    <a:p>
                      <a:pPr indent="0" lvl="0" marL="0" rtl="0" algn="l">
                        <a:spcBef>
                          <a:spcPts val="0"/>
                        </a:spcBef>
                        <a:spcAft>
                          <a:spcPts val="0"/>
                        </a:spcAft>
                        <a:buNone/>
                      </a:pPr>
                      <a:r>
                        <a:rPr lang="ar" sz="700">
                          <a:solidFill>
                            <a:srgbClr val="434343"/>
                          </a:solidFill>
                          <a:latin typeface="EB Garamond"/>
                          <a:ea typeface="EB Garamond"/>
                          <a:cs typeface="EB Garamond"/>
                          <a:sym typeface="EB Garamond"/>
                        </a:rPr>
                        <a:t>Meat (haem iron) </a:t>
                      </a:r>
                      <a:endParaRPr sz="7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700">
                          <a:solidFill>
                            <a:srgbClr val="434343"/>
                          </a:solidFill>
                          <a:latin typeface="EB Garamond"/>
                          <a:ea typeface="EB Garamond"/>
                          <a:cs typeface="EB Garamond"/>
                          <a:sym typeface="EB Garamond"/>
                        </a:rPr>
                        <a:t>Fruit (Vitamin C)</a:t>
                      </a:r>
                      <a:endParaRPr sz="7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700">
                          <a:solidFill>
                            <a:srgbClr val="434343"/>
                          </a:solidFill>
                          <a:latin typeface="EB Garamond"/>
                          <a:ea typeface="EB Garamond"/>
                          <a:cs typeface="EB Garamond"/>
                          <a:sym typeface="EB Garamond"/>
                        </a:rPr>
                        <a:t>Sugar (Solubilizing agent) </a:t>
                      </a:r>
                      <a:endParaRPr sz="7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700">
                          <a:solidFill>
                            <a:srgbClr val="434343"/>
                          </a:solidFill>
                          <a:latin typeface="EB Garamond"/>
                          <a:ea typeface="EB Garamond"/>
                          <a:cs typeface="EB Garamond"/>
                          <a:sym typeface="EB Garamond"/>
                        </a:rPr>
                        <a:t>Acids</a:t>
                      </a:r>
                      <a:endParaRPr sz="700">
                        <a:solidFill>
                          <a:srgbClr val="434343"/>
                        </a:solidFill>
                        <a:latin typeface="EB Garamond"/>
                        <a:ea typeface="EB Garamond"/>
                        <a:cs typeface="EB Garamond"/>
                        <a:sym typeface="EB Garamond"/>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ar" sz="700">
                          <a:solidFill>
                            <a:srgbClr val="434343"/>
                          </a:solidFill>
                          <a:latin typeface="EB Garamond"/>
                          <a:ea typeface="EB Garamond"/>
                          <a:cs typeface="EB Garamond"/>
                          <a:sym typeface="EB Garamond"/>
                        </a:rPr>
                        <a:t>Dairy foods (calcium) </a:t>
                      </a:r>
                      <a:endParaRPr sz="7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700">
                          <a:solidFill>
                            <a:srgbClr val="434343"/>
                          </a:solidFill>
                          <a:latin typeface="EB Garamond"/>
                          <a:ea typeface="EB Garamond"/>
                          <a:cs typeface="EB Garamond"/>
                          <a:sym typeface="EB Garamond"/>
                        </a:rPr>
                        <a:t>High fiber foods (phytate)</a:t>
                      </a:r>
                      <a:endParaRPr sz="7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700">
                          <a:solidFill>
                            <a:srgbClr val="434343"/>
                          </a:solidFill>
                          <a:latin typeface="EB Garamond"/>
                          <a:ea typeface="EB Garamond"/>
                          <a:cs typeface="EB Garamond"/>
                          <a:sym typeface="EB Garamond"/>
                        </a:rPr>
                        <a:t>Coffee &amp; tea (polyphenoles)</a:t>
                      </a:r>
                      <a:endParaRPr sz="7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700">
                          <a:solidFill>
                            <a:srgbClr val="434343"/>
                          </a:solidFill>
                          <a:latin typeface="EB Garamond"/>
                          <a:ea typeface="EB Garamond"/>
                          <a:cs typeface="EB Garamond"/>
                          <a:sym typeface="EB Garamond"/>
                        </a:rPr>
                        <a:t>Anti -Acids</a:t>
                      </a:r>
                      <a:endParaRPr sz="700">
                        <a:solidFill>
                          <a:srgbClr val="434343"/>
                        </a:solidFill>
                        <a:latin typeface="EB Garamond"/>
                        <a:ea typeface="EB Garamond"/>
                        <a:cs typeface="EB Garamond"/>
                        <a:sym typeface="EB Garamond"/>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pic>
        <p:nvPicPr>
          <p:cNvPr id="614" name="Google Shape;614;p35"/>
          <p:cNvPicPr preferRelativeResize="0"/>
          <p:nvPr/>
        </p:nvPicPr>
        <p:blipFill>
          <a:blip r:embed="rId3">
            <a:alphaModFix/>
          </a:blip>
          <a:stretch>
            <a:fillRect/>
          </a:stretch>
        </p:blipFill>
        <p:spPr>
          <a:xfrm>
            <a:off x="3608628" y="5574351"/>
            <a:ext cx="284254" cy="314100"/>
          </a:xfrm>
          <a:prstGeom prst="rect">
            <a:avLst/>
          </a:prstGeom>
          <a:noFill/>
          <a:ln>
            <a:noFill/>
          </a:ln>
        </p:spPr>
      </p:pic>
      <p:pic>
        <p:nvPicPr>
          <p:cNvPr id="615" name="Google Shape;615;p35"/>
          <p:cNvPicPr preferRelativeResize="0"/>
          <p:nvPr/>
        </p:nvPicPr>
        <p:blipFill rotWithShape="1">
          <a:blip r:embed="rId4">
            <a:alphaModFix/>
          </a:blip>
          <a:srcRect b="0" l="5311" r="11048" t="0"/>
          <a:stretch/>
        </p:blipFill>
        <p:spPr>
          <a:xfrm>
            <a:off x="5226575" y="5540301"/>
            <a:ext cx="412500" cy="396600"/>
          </a:xfrm>
          <a:prstGeom prst="ellipse">
            <a:avLst/>
          </a:prstGeom>
          <a:noFill/>
          <a:ln>
            <a:noFill/>
          </a:ln>
        </p:spPr>
      </p:pic>
      <p:pic>
        <p:nvPicPr>
          <p:cNvPr id="616" name="Google Shape;616;p35"/>
          <p:cNvPicPr preferRelativeResize="0"/>
          <p:nvPr/>
        </p:nvPicPr>
        <p:blipFill rotWithShape="1">
          <a:blip r:embed="rId5">
            <a:alphaModFix/>
          </a:blip>
          <a:srcRect b="12066" l="6964" r="7058" t="7760"/>
          <a:stretch/>
        </p:blipFill>
        <p:spPr>
          <a:xfrm>
            <a:off x="3555150" y="7062138"/>
            <a:ext cx="391200" cy="375900"/>
          </a:xfrm>
          <a:prstGeom prst="ellipse">
            <a:avLst/>
          </a:prstGeom>
          <a:noFill/>
          <a:ln>
            <a:noFill/>
          </a:ln>
        </p:spPr>
      </p:pic>
      <p:graphicFrame>
        <p:nvGraphicFramePr>
          <p:cNvPr id="617" name="Google Shape;617;p35"/>
          <p:cNvGraphicFramePr/>
          <p:nvPr/>
        </p:nvGraphicFramePr>
        <p:xfrm>
          <a:off x="4911432" y="7572751"/>
          <a:ext cx="3000000" cy="3000000"/>
        </p:xfrm>
        <a:graphic>
          <a:graphicData uri="http://schemas.openxmlformats.org/drawingml/2006/table">
            <a:tbl>
              <a:tblPr>
                <a:noFill/>
                <a:tableStyleId>{89EC4DE9-81FD-49F4-B6F0-33705DE2BA82}</a:tableStyleId>
              </a:tblPr>
              <a:tblGrid>
                <a:gridCol w="1870850"/>
                <a:gridCol w="1870850"/>
              </a:tblGrid>
              <a:tr h="212550">
                <a:tc>
                  <a:txBody>
                    <a:bodyPr/>
                    <a:lstStyle/>
                    <a:p>
                      <a:pPr indent="0" lvl="0" marL="0" rtl="0" algn="ctr">
                        <a:spcBef>
                          <a:spcPts val="0"/>
                        </a:spcBef>
                        <a:spcAft>
                          <a:spcPts val="0"/>
                        </a:spcAft>
                        <a:buNone/>
                      </a:pPr>
                      <a:r>
                        <a:rPr b="1" lang="ar" sz="900">
                          <a:solidFill>
                            <a:srgbClr val="434343"/>
                          </a:solidFill>
                          <a:latin typeface="EB Garamond"/>
                          <a:ea typeface="EB Garamond"/>
                          <a:cs typeface="EB Garamond"/>
                          <a:sym typeface="EB Garamond"/>
                        </a:rPr>
                        <a:t>Favoring absorption</a:t>
                      </a:r>
                      <a:endParaRPr b="1" sz="900">
                        <a:solidFill>
                          <a:srgbClr val="434343"/>
                        </a:solidFill>
                        <a:latin typeface="EB Garamond"/>
                        <a:ea typeface="EB Garamond"/>
                        <a:cs typeface="EB Garamond"/>
                        <a:sym typeface="EB Garamond"/>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4CCCC">
                        <a:alpha val="50280"/>
                      </a:srgbClr>
                    </a:solidFill>
                  </a:tcPr>
                </a:tc>
                <a:tc>
                  <a:txBody>
                    <a:bodyPr/>
                    <a:lstStyle/>
                    <a:p>
                      <a:pPr indent="0" lvl="0" marL="0" rtl="0" algn="ctr">
                        <a:spcBef>
                          <a:spcPts val="0"/>
                        </a:spcBef>
                        <a:spcAft>
                          <a:spcPts val="0"/>
                        </a:spcAft>
                        <a:buNone/>
                      </a:pPr>
                      <a:r>
                        <a:rPr b="1" lang="ar" sz="900">
                          <a:solidFill>
                            <a:srgbClr val="434343"/>
                          </a:solidFill>
                          <a:latin typeface="EB Garamond"/>
                          <a:ea typeface="EB Garamond"/>
                          <a:cs typeface="EB Garamond"/>
                          <a:sym typeface="EB Garamond"/>
                        </a:rPr>
                        <a:t>Reducing absorption</a:t>
                      </a:r>
                      <a:endParaRPr b="1" sz="900">
                        <a:solidFill>
                          <a:srgbClr val="434343"/>
                        </a:solidFill>
                        <a:latin typeface="EB Garamond"/>
                        <a:ea typeface="EB Garamond"/>
                        <a:cs typeface="EB Garamond"/>
                        <a:sym typeface="EB Garamond"/>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9AD7D2">
                        <a:alpha val="51959"/>
                      </a:srgbClr>
                    </a:solidFill>
                  </a:tcPr>
                </a:tc>
              </a:tr>
              <a:tr h="705600">
                <a:tc>
                  <a:txBody>
                    <a:bodyPr/>
                    <a:lstStyle/>
                    <a:p>
                      <a:pPr indent="-279400" lvl="0" marL="457200" rtl="0" algn="l">
                        <a:spcBef>
                          <a:spcPts val="0"/>
                        </a:spcBef>
                        <a:spcAft>
                          <a:spcPts val="0"/>
                        </a:spcAft>
                        <a:buClr>
                          <a:schemeClr val="dk2"/>
                        </a:buClr>
                        <a:buSzPts val="800"/>
                        <a:buFont typeface="EB Garamond"/>
                        <a:buAutoNum type="arabicPeriod"/>
                      </a:pPr>
                      <a:r>
                        <a:rPr lang="ar" sz="800">
                          <a:solidFill>
                            <a:schemeClr val="dk2"/>
                          </a:solidFill>
                          <a:latin typeface="EB Garamond"/>
                          <a:ea typeface="EB Garamond"/>
                          <a:cs typeface="EB Garamond"/>
                          <a:sym typeface="EB Garamond"/>
                        </a:rPr>
                        <a:t>Heam iron</a:t>
                      </a:r>
                      <a:endParaRPr sz="800">
                        <a:solidFill>
                          <a:schemeClr val="dk2"/>
                        </a:solidFill>
                        <a:latin typeface="EB Garamond"/>
                        <a:ea typeface="EB Garamond"/>
                        <a:cs typeface="EB Garamond"/>
                        <a:sym typeface="EB Garamond"/>
                      </a:endParaRPr>
                    </a:p>
                    <a:p>
                      <a:pPr indent="-279400" lvl="0" marL="457200" rtl="0" algn="l">
                        <a:spcBef>
                          <a:spcPts val="0"/>
                        </a:spcBef>
                        <a:spcAft>
                          <a:spcPts val="0"/>
                        </a:spcAft>
                        <a:buClr>
                          <a:schemeClr val="dk2"/>
                        </a:buClr>
                        <a:buSzPts val="800"/>
                        <a:buFont typeface="EB Garamond"/>
                        <a:buAutoNum type="arabicPeriod"/>
                      </a:pPr>
                      <a:r>
                        <a:rPr lang="ar" sz="800">
                          <a:solidFill>
                            <a:schemeClr val="dk2"/>
                          </a:solidFill>
                          <a:latin typeface="EB Garamond"/>
                          <a:ea typeface="EB Garamond"/>
                          <a:cs typeface="EB Garamond"/>
                          <a:sym typeface="EB Garamond"/>
                        </a:rPr>
                        <a:t>Ferrous Iron (Fe++)</a:t>
                      </a:r>
                      <a:endParaRPr sz="800">
                        <a:solidFill>
                          <a:schemeClr val="dk2"/>
                        </a:solidFill>
                        <a:latin typeface="EB Garamond"/>
                        <a:ea typeface="EB Garamond"/>
                        <a:cs typeface="EB Garamond"/>
                        <a:sym typeface="EB Garamond"/>
                      </a:endParaRPr>
                    </a:p>
                    <a:p>
                      <a:pPr indent="-279400" lvl="0" marL="457200" rtl="0" algn="l">
                        <a:spcBef>
                          <a:spcPts val="0"/>
                        </a:spcBef>
                        <a:spcAft>
                          <a:spcPts val="0"/>
                        </a:spcAft>
                        <a:buClr>
                          <a:schemeClr val="dk2"/>
                        </a:buClr>
                        <a:buSzPts val="800"/>
                        <a:buFont typeface="EB Garamond"/>
                        <a:buAutoNum type="arabicPeriod"/>
                      </a:pPr>
                      <a:r>
                        <a:rPr lang="ar" sz="800">
                          <a:solidFill>
                            <a:schemeClr val="dk2"/>
                          </a:solidFill>
                          <a:latin typeface="EB Garamond"/>
                          <a:ea typeface="EB Garamond"/>
                          <a:cs typeface="EB Garamond"/>
                          <a:sym typeface="EB Garamond"/>
                        </a:rPr>
                        <a:t>Acid</a:t>
                      </a:r>
                      <a:endParaRPr sz="800">
                        <a:solidFill>
                          <a:schemeClr val="dk2"/>
                        </a:solidFill>
                        <a:latin typeface="EB Garamond"/>
                        <a:ea typeface="EB Garamond"/>
                        <a:cs typeface="EB Garamond"/>
                        <a:sym typeface="EB Garamond"/>
                      </a:endParaRPr>
                    </a:p>
                    <a:p>
                      <a:pPr indent="-279400" lvl="0" marL="457200" rtl="0" algn="l">
                        <a:spcBef>
                          <a:spcPts val="0"/>
                        </a:spcBef>
                        <a:spcAft>
                          <a:spcPts val="0"/>
                        </a:spcAft>
                        <a:buClr>
                          <a:schemeClr val="dk2"/>
                        </a:buClr>
                        <a:buSzPts val="800"/>
                        <a:buFont typeface="EB Garamond"/>
                        <a:buAutoNum type="arabicPeriod"/>
                      </a:pPr>
                      <a:r>
                        <a:rPr lang="ar" sz="800">
                          <a:solidFill>
                            <a:schemeClr val="dk2"/>
                          </a:solidFill>
                          <a:latin typeface="EB Garamond"/>
                          <a:ea typeface="EB Garamond"/>
                          <a:cs typeface="EB Garamond"/>
                          <a:sym typeface="EB Garamond"/>
                        </a:rPr>
                        <a:t>Iron def.</a:t>
                      </a:r>
                      <a:endParaRPr sz="800">
                        <a:solidFill>
                          <a:schemeClr val="dk2"/>
                        </a:solidFill>
                        <a:latin typeface="EB Garamond"/>
                        <a:ea typeface="EB Garamond"/>
                        <a:cs typeface="EB Garamond"/>
                        <a:sym typeface="EB Garamond"/>
                      </a:endParaRPr>
                    </a:p>
                    <a:p>
                      <a:pPr indent="-279400" lvl="0" marL="457200" rtl="0" algn="l">
                        <a:spcBef>
                          <a:spcPts val="0"/>
                        </a:spcBef>
                        <a:spcAft>
                          <a:spcPts val="0"/>
                        </a:spcAft>
                        <a:buClr>
                          <a:schemeClr val="dk2"/>
                        </a:buClr>
                        <a:buSzPts val="800"/>
                        <a:buFont typeface="EB Garamond"/>
                        <a:buAutoNum type="arabicPeriod"/>
                      </a:pPr>
                      <a:r>
                        <a:rPr lang="ar" sz="800">
                          <a:solidFill>
                            <a:schemeClr val="dk2"/>
                          </a:solidFill>
                          <a:latin typeface="EB Garamond"/>
                          <a:ea typeface="EB Garamond"/>
                          <a:cs typeface="EB Garamond"/>
                          <a:sym typeface="EB Garamond"/>
                        </a:rPr>
                        <a:t>Pregnancy</a:t>
                      </a:r>
                      <a:endParaRPr sz="800">
                        <a:solidFill>
                          <a:schemeClr val="dk2"/>
                        </a:solidFill>
                        <a:latin typeface="EB Garamond"/>
                        <a:ea typeface="EB Garamond"/>
                        <a:cs typeface="EB Garamond"/>
                        <a:sym typeface="EB Garamond"/>
                      </a:endParaRPr>
                    </a:p>
                    <a:p>
                      <a:pPr indent="-279400" lvl="0" marL="457200" rtl="0" algn="l">
                        <a:spcBef>
                          <a:spcPts val="0"/>
                        </a:spcBef>
                        <a:spcAft>
                          <a:spcPts val="0"/>
                        </a:spcAft>
                        <a:buClr>
                          <a:schemeClr val="dk2"/>
                        </a:buClr>
                        <a:buSzPts val="800"/>
                        <a:buFont typeface="EB Garamond"/>
                        <a:buAutoNum type="arabicPeriod"/>
                      </a:pPr>
                      <a:r>
                        <a:rPr lang="ar" sz="800">
                          <a:solidFill>
                            <a:schemeClr val="dk2"/>
                          </a:solidFill>
                          <a:latin typeface="EB Garamond"/>
                          <a:ea typeface="EB Garamond"/>
                          <a:cs typeface="EB Garamond"/>
                          <a:sym typeface="EB Garamond"/>
                        </a:rPr>
                        <a:t>Hemochromatosis</a:t>
                      </a:r>
                      <a:endParaRPr sz="800">
                        <a:solidFill>
                          <a:schemeClr val="dk2"/>
                        </a:solidFill>
                        <a:latin typeface="EB Garamond"/>
                        <a:ea typeface="EB Garamond"/>
                        <a:cs typeface="EB Garamond"/>
                        <a:sym typeface="EB Garamond"/>
                      </a:endParaRPr>
                    </a:p>
                    <a:p>
                      <a:pPr indent="-279400" lvl="0" marL="457200" rtl="0" algn="l">
                        <a:spcBef>
                          <a:spcPts val="0"/>
                        </a:spcBef>
                        <a:spcAft>
                          <a:spcPts val="0"/>
                        </a:spcAft>
                        <a:buClr>
                          <a:schemeClr val="dk2"/>
                        </a:buClr>
                        <a:buSzPts val="800"/>
                        <a:buFont typeface="EB Garamond"/>
                        <a:buAutoNum type="arabicPeriod"/>
                      </a:pPr>
                      <a:r>
                        <a:rPr lang="ar" sz="800">
                          <a:solidFill>
                            <a:schemeClr val="dk2"/>
                          </a:solidFill>
                          <a:latin typeface="EB Garamond"/>
                          <a:ea typeface="EB Garamond"/>
                          <a:cs typeface="EB Garamond"/>
                          <a:sym typeface="EB Garamond"/>
                        </a:rPr>
                        <a:t>Solubilizing agent (sugar)</a:t>
                      </a:r>
                      <a:endParaRPr sz="800">
                        <a:solidFill>
                          <a:schemeClr val="dk2"/>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279400" lvl="0" marL="457200" rtl="0" algn="l">
                        <a:spcBef>
                          <a:spcPts val="0"/>
                        </a:spcBef>
                        <a:spcAft>
                          <a:spcPts val="0"/>
                        </a:spcAft>
                        <a:buClr>
                          <a:schemeClr val="dk2"/>
                        </a:buClr>
                        <a:buSzPts val="800"/>
                        <a:buFont typeface="EB Garamond"/>
                        <a:buAutoNum type="arabicPeriod"/>
                      </a:pPr>
                      <a:r>
                        <a:rPr lang="ar" sz="800">
                          <a:solidFill>
                            <a:schemeClr val="dk2"/>
                          </a:solidFill>
                          <a:latin typeface="EB Garamond"/>
                          <a:ea typeface="EB Garamond"/>
                          <a:cs typeface="EB Garamond"/>
                          <a:sym typeface="EB Garamond"/>
                        </a:rPr>
                        <a:t>Inorganic iron </a:t>
                      </a:r>
                      <a:endParaRPr sz="800">
                        <a:solidFill>
                          <a:schemeClr val="dk2"/>
                        </a:solidFill>
                        <a:latin typeface="EB Garamond"/>
                        <a:ea typeface="EB Garamond"/>
                        <a:cs typeface="EB Garamond"/>
                        <a:sym typeface="EB Garamond"/>
                      </a:endParaRPr>
                    </a:p>
                    <a:p>
                      <a:pPr indent="-279400" lvl="0" marL="457200" rtl="0" algn="l">
                        <a:spcBef>
                          <a:spcPts val="0"/>
                        </a:spcBef>
                        <a:spcAft>
                          <a:spcPts val="0"/>
                        </a:spcAft>
                        <a:buClr>
                          <a:schemeClr val="dk2"/>
                        </a:buClr>
                        <a:buSzPts val="800"/>
                        <a:buFont typeface="EB Garamond"/>
                        <a:buAutoNum type="arabicPeriod"/>
                      </a:pPr>
                      <a:r>
                        <a:rPr lang="ar" sz="800">
                          <a:solidFill>
                            <a:schemeClr val="dk2"/>
                          </a:solidFill>
                          <a:latin typeface="EB Garamond"/>
                          <a:ea typeface="EB Garamond"/>
                          <a:cs typeface="EB Garamond"/>
                          <a:sym typeface="EB Garamond"/>
                        </a:rPr>
                        <a:t>Ferric iron Fe+++</a:t>
                      </a:r>
                      <a:endParaRPr sz="800">
                        <a:solidFill>
                          <a:schemeClr val="dk2"/>
                        </a:solidFill>
                        <a:latin typeface="EB Garamond"/>
                        <a:ea typeface="EB Garamond"/>
                        <a:cs typeface="EB Garamond"/>
                        <a:sym typeface="EB Garamond"/>
                      </a:endParaRPr>
                    </a:p>
                    <a:p>
                      <a:pPr indent="-279400" lvl="0" marL="457200" rtl="0" algn="l">
                        <a:spcBef>
                          <a:spcPts val="0"/>
                        </a:spcBef>
                        <a:spcAft>
                          <a:spcPts val="0"/>
                        </a:spcAft>
                        <a:buClr>
                          <a:schemeClr val="dk2"/>
                        </a:buClr>
                        <a:buSzPts val="800"/>
                        <a:buFont typeface="EB Garamond"/>
                        <a:buAutoNum type="arabicPeriod"/>
                      </a:pPr>
                      <a:r>
                        <a:rPr lang="ar" sz="800">
                          <a:solidFill>
                            <a:schemeClr val="dk2"/>
                          </a:solidFill>
                          <a:latin typeface="EB Garamond"/>
                          <a:ea typeface="EB Garamond"/>
                          <a:cs typeface="EB Garamond"/>
                          <a:sym typeface="EB Garamond"/>
                        </a:rPr>
                        <a:t>Alkalines</a:t>
                      </a:r>
                      <a:endParaRPr sz="800">
                        <a:solidFill>
                          <a:schemeClr val="dk2"/>
                        </a:solidFill>
                        <a:latin typeface="EB Garamond"/>
                        <a:ea typeface="EB Garamond"/>
                        <a:cs typeface="EB Garamond"/>
                        <a:sym typeface="EB Garamond"/>
                      </a:endParaRPr>
                    </a:p>
                    <a:p>
                      <a:pPr indent="-279400" lvl="0" marL="457200" rtl="0" algn="l">
                        <a:spcBef>
                          <a:spcPts val="0"/>
                        </a:spcBef>
                        <a:spcAft>
                          <a:spcPts val="0"/>
                        </a:spcAft>
                        <a:buClr>
                          <a:schemeClr val="dk2"/>
                        </a:buClr>
                        <a:buSzPts val="800"/>
                        <a:buFont typeface="EB Garamond"/>
                        <a:buAutoNum type="arabicPeriod"/>
                      </a:pPr>
                      <a:r>
                        <a:rPr lang="ar" sz="800">
                          <a:solidFill>
                            <a:schemeClr val="dk2"/>
                          </a:solidFill>
                          <a:latin typeface="EB Garamond"/>
                          <a:ea typeface="EB Garamond"/>
                          <a:cs typeface="EB Garamond"/>
                          <a:sym typeface="EB Garamond"/>
                        </a:rPr>
                        <a:t>Iron overload </a:t>
                      </a:r>
                      <a:endParaRPr sz="800">
                        <a:solidFill>
                          <a:schemeClr val="dk2"/>
                        </a:solidFill>
                        <a:latin typeface="EB Garamond"/>
                        <a:ea typeface="EB Garamond"/>
                        <a:cs typeface="EB Garamond"/>
                        <a:sym typeface="EB Garamond"/>
                      </a:endParaRPr>
                    </a:p>
                    <a:p>
                      <a:pPr indent="-279400" lvl="0" marL="457200" rtl="0" algn="l">
                        <a:spcBef>
                          <a:spcPts val="0"/>
                        </a:spcBef>
                        <a:spcAft>
                          <a:spcPts val="0"/>
                        </a:spcAft>
                        <a:buClr>
                          <a:schemeClr val="dk2"/>
                        </a:buClr>
                        <a:buSzPts val="800"/>
                        <a:buFont typeface="EB Garamond"/>
                        <a:buAutoNum type="arabicPeriod"/>
                      </a:pPr>
                      <a:r>
                        <a:rPr lang="ar" sz="800">
                          <a:solidFill>
                            <a:schemeClr val="dk2"/>
                          </a:solidFill>
                          <a:latin typeface="EB Garamond"/>
                          <a:ea typeface="EB Garamond"/>
                          <a:cs typeface="EB Garamond"/>
                          <a:sym typeface="EB Garamond"/>
                        </a:rPr>
                        <a:t>Tea</a:t>
                      </a:r>
                      <a:endParaRPr sz="800">
                        <a:solidFill>
                          <a:schemeClr val="dk2"/>
                        </a:solidFill>
                        <a:latin typeface="EB Garamond"/>
                        <a:ea typeface="EB Garamond"/>
                        <a:cs typeface="EB Garamond"/>
                        <a:sym typeface="EB Garamond"/>
                      </a:endParaRPr>
                    </a:p>
                    <a:p>
                      <a:pPr indent="-279400" lvl="0" marL="457200" rtl="0" algn="l">
                        <a:spcBef>
                          <a:spcPts val="0"/>
                        </a:spcBef>
                        <a:spcAft>
                          <a:spcPts val="0"/>
                        </a:spcAft>
                        <a:buClr>
                          <a:schemeClr val="dk2"/>
                        </a:buClr>
                        <a:buSzPts val="800"/>
                        <a:buFont typeface="EB Garamond"/>
                        <a:buAutoNum type="arabicPeriod"/>
                      </a:pPr>
                      <a:r>
                        <a:rPr lang="ar" sz="800">
                          <a:solidFill>
                            <a:schemeClr val="dk2"/>
                          </a:solidFill>
                          <a:latin typeface="EB Garamond"/>
                          <a:ea typeface="EB Garamond"/>
                          <a:cs typeface="EB Garamond"/>
                          <a:sym typeface="EB Garamond"/>
                        </a:rPr>
                        <a:t>Increased hepcidin</a:t>
                      </a:r>
                      <a:endParaRPr sz="800">
                        <a:solidFill>
                          <a:schemeClr val="dk2"/>
                        </a:solidFill>
                        <a:latin typeface="EB Garamond"/>
                        <a:ea typeface="EB Garamond"/>
                        <a:cs typeface="EB Garamond"/>
                        <a:sym typeface="EB Garamond"/>
                      </a:endParaRPr>
                    </a:p>
                    <a:p>
                      <a:pPr indent="-279400" lvl="0" marL="457200" rtl="0" algn="l">
                        <a:spcBef>
                          <a:spcPts val="0"/>
                        </a:spcBef>
                        <a:spcAft>
                          <a:spcPts val="0"/>
                        </a:spcAft>
                        <a:buClr>
                          <a:schemeClr val="dk2"/>
                        </a:buClr>
                        <a:buSzPts val="800"/>
                        <a:buFont typeface="EB Garamond"/>
                        <a:buAutoNum type="arabicPeriod"/>
                      </a:pPr>
                      <a:r>
                        <a:rPr lang="ar" sz="800">
                          <a:solidFill>
                            <a:schemeClr val="dk2"/>
                          </a:solidFill>
                          <a:latin typeface="EB Garamond"/>
                          <a:ea typeface="EB Garamond"/>
                          <a:cs typeface="EB Garamond"/>
                          <a:sym typeface="EB Garamond"/>
                        </a:rPr>
                        <a:t>Precipitating agent (phenol)</a:t>
                      </a:r>
                      <a:endParaRPr sz="800">
                        <a:solidFill>
                          <a:schemeClr val="dk2"/>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pic>
        <p:nvPicPr>
          <p:cNvPr id="618" name="Google Shape;618;p35"/>
          <p:cNvPicPr preferRelativeResize="0"/>
          <p:nvPr/>
        </p:nvPicPr>
        <p:blipFill rotWithShape="1">
          <a:blip r:embed="rId6">
            <a:alphaModFix/>
          </a:blip>
          <a:srcRect b="8179" l="16090" r="11166" t="20007"/>
          <a:stretch/>
        </p:blipFill>
        <p:spPr>
          <a:xfrm>
            <a:off x="5226575" y="7041451"/>
            <a:ext cx="412500" cy="419400"/>
          </a:xfrm>
          <a:prstGeom prst="ellipse">
            <a:avLst/>
          </a:prstGeom>
          <a:noFill/>
          <a:ln>
            <a:noFill/>
          </a:ln>
        </p:spPr>
      </p:pic>
      <p:grpSp>
        <p:nvGrpSpPr>
          <p:cNvPr id="619" name="Google Shape;619;p35"/>
          <p:cNvGrpSpPr/>
          <p:nvPr/>
        </p:nvGrpSpPr>
        <p:grpSpPr>
          <a:xfrm>
            <a:off x="218853" y="2154016"/>
            <a:ext cx="668925" cy="835448"/>
            <a:chOff x="2391948" y="1635646"/>
            <a:chExt cx="805546" cy="1584088"/>
          </a:xfrm>
        </p:grpSpPr>
        <p:sp>
          <p:nvSpPr>
            <p:cNvPr id="620" name="Google Shape;620;p35"/>
            <p:cNvSpPr/>
            <p:nvPr/>
          </p:nvSpPr>
          <p:spPr>
            <a:xfrm>
              <a:off x="2391994" y="1635646"/>
              <a:ext cx="805500" cy="792000"/>
            </a:xfrm>
            <a:prstGeom prst="rect">
              <a:avLst/>
            </a:prstGeom>
            <a:solidFill>
              <a:srgbClr val="F4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200" u="none" cap="none" strike="noStrike">
                <a:solidFill>
                  <a:srgbClr val="FFFFFF"/>
                </a:solidFill>
                <a:latin typeface="EB Garamond"/>
                <a:ea typeface="EB Garamond"/>
                <a:cs typeface="EB Garamond"/>
                <a:sym typeface="EB Garamond"/>
              </a:endParaRPr>
            </a:p>
          </p:txBody>
        </p:sp>
        <p:sp>
          <p:nvSpPr>
            <p:cNvPr id="621" name="Google Shape;621;p35"/>
            <p:cNvSpPr/>
            <p:nvPr/>
          </p:nvSpPr>
          <p:spPr>
            <a:xfrm rot="10800000">
              <a:off x="2391948" y="2427734"/>
              <a:ext cx="805500" cy="792000"/>
            </a:xfrm>
            <a:prstGeom prst="triangle">
              <a:avLst>
                <a:gd fmla="val 0" name="adj"/>
              </a:avLst>
            </a:prstGeom>
            <a:solidFill>
              <a:srgbClr val="F4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200" u="none" cap="none" strike="noStrike">
                <a:solidFill>
                  <a:srgbClr val="FFFFFF"/>
                </a:solidFill>
                <a:latin typeface="EB Garamond"/>
                <a:ea typeface="EB Garamond"/>
                <a:cs typeface="EB Garamond"/>
                <a:sym typeface="EB Garamond"/>
              </a:endParaRPr>
            </a:p>
          </p:txBody>
        </p:sp>
      </p:grpSp>
      <p:sp>
        <p:nvSpPr>
          <p:cNvPr id="622" name="Google Shape;622;p35"/>
          <p:cNvSpPr txBox="1"/>
          <p:nvPr/>
        </p:nvSpPr>
        <p:spPr>
          <a:xfrm>
            <a:off x="279055" y="2184137"/>
            <a:ext cx="549000" cy="454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2200">
                <a:solidFill>
                  <a:srgbClr val="FFFFFF"/>
                </a:solidFill>
                <a:latin typeface="EB Garamond"/>
                <a:ea typeface="EB Garamond"/>
                <a:cs typeface="EB Garamond"/>
                <a:sym typeface="EB Garamond"/>
              </a:rPr>
              <a:t>02</a:t>
            </a:r>
            <a:endParaRPr b="1" sz="2200">
              <a:solidFill>
                <a:srgbClr val="FFFFFF"/>
              </a:solidFill>
              <a:latin typeface="EB Garamond"/>
              <a:ea typeface="EB Garamond"/>
              <a:cs typeface="EB Garamond"/>
              <a:sym typeface="EB Garamond"/>
            </a:endParaRPr>
          </a:p>
        </p:txBody>
      </p:sp>
      <p:grpSp>
        <p:nvGrpSpPr>
          <p:cNvPr id="623" name="Google Shape;623;p35"/>
          <p:cNvGrpSpPr/>
          <p:nvPr/>
        </p:nvGrpSpPr>
        <p:grpSpPr>
          <a:xfrm>
            <a:off x="218629" y="982542"/>
            <a:ext cx="668925" cy="835448"/>
            <a:chOff x="2391948" y="1635646"/>
            <a:chExt cx="805546" cy="1584088"/>
          </a:xfrm>
        </p:grpSpPr>
        <p:sp>
          <p:nvSpPr>
            <p:cNvPr id="624" name="Google Shape;624;p35"/>
            <p:cNvSpPr/>
            <p:nvPr/>
          </p:nvSpPr>
          <p:spPr>
            <a:xfrm>
              <a:off x="2391994" y="1635646"/>
              <a:ext cx="805500" cy="792000"/>
            </a:xfrm>
            <a:prstGeom prst="rect">
              <a:avLst/>
            </a:prstGeom>
            <a:solidFill>
              <a:srgbClr val="74C1B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200">
                <a:solidFill>
                  <a:srgbClr val="FFFFFF"/>
                </a:solidFill>
                <a:latin typeface="EB Garamond"/>
                <a:ea typeface="EB Garamond"/>
                <a:cs typeface="EB Garamond"/>
                <a:sym typeface="EB Garamond"/>
              </a:endParaRPr>
            </a:p>
          </p:txBody>
        </p:sp>
        <p:sp>
          <p:nvSpPr>
            <p:cNvPr id="625" name="Google Shape;625;p35"/>
            <p:cNvSpPr/>
            <p:nvPr/>
          </p:nvSpPr>
          <p:spPr>
            <a:xfrm rot="10800000">
              <a:off x="2391948" y="2427734"/>
              <a:ext cx="805500" cy="792000"/>
            </a:xfrm>
            <a:prstGeom prst="triangle">
              <a:avLst>
                <a:gd fmla="val 0" name="adj"/>
              </a:avLst>
            </a:prstGeom>
            <a:solidFill>
              <a:srgbClr val="74C1B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200">
                <a:solidFill>
                  <a:srgbClr val="FFFFFF"/>
                </a:solidFill>
                <a:latin typeface="EB Garamond"/>
                <a:ea typeface="EB Garamond"/>
                <a:cs typeface="EB Garamond"/>
                <a:sym typeface="EB Garamond"/>
              </a:endParaRPr>
            </a:p>
          </p:txBody>
        </p:sp>
      </p:grpSp>
      <p:sp>
        <p:nvSpPr>
          <p:cNvPr id="626" name="Google Shape;626;p35"/>
          <p:cNvSpPr txBox="1"/>
          <p:nvPr/>
        </p:nvSpPr>
        <p:spPr>
          <a:xfrm>
            <a:off x="278831" y="1012664"/>
            <a:ext cx="549000" cy="454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2200">
                <a:solidFill>
                  <a:srgbClr val="FFFFFF"/>
                </a:solidFill>
                <a:latin typeface="EB Garamond"/>
                <a:ea typeface="EB Garamond"/>
                <a:cs typeface="EB Garamond"/>
                <a:sym typeface="EB Garamond"/>
              </a:rPr>
              <a:t>01</a:t>
            </a:r>
            <a:endParaRPr b="1" sz="2200">
              <a:solidFill>
                <a:srgbClr val="FFFFFF"/>
              </a:solidFill>
              <a:latin typeface="EB Garamond"/>
              <a:ea typeface="EB Garamond"/>
              <a:cs typeface="EB Garamond"/>
              <a:sym typeface="EB Garamond"/>
            </a:endParaRPr>
          </a:p>
        </p:txBody>
      </p:sp>
      <p:grpSp>
        <p:nvGrpSpPr>
          <p:cNvPr id="627" name="Google Shape;627;p35"/>
          <p:cNvGrpSpPr/>
          <p:nvPr/>
        </p:nvGrpSpPr>
        <p:grpSpPr>
          <a:xfrm>
            <a:off x="218616" y="3325490"/>
            <a:ext cx="668925" cy="835448"/>
            <a:chOff x="2391948" y="1635646"/>
            <a:chExt cx="805546" cy="1584088"/>
          </a:xfrm>
        </p:grpSpPr>
        <p:sp>
          <p:nvSpPr>
            <p:cNvPr id="628" name="Google Shape;628;p35"/>
            <p:cNvSpPr/>
            <p:nvPr/>
          </p:nvSpPr>
          <p:spPr>
            <a:xfrm>
              <a:off x="2391994" y="1635646"/>
              <a:ext cx="805500" cy="792000"/>
            </a:xfrm>
            <a:prstGeom prst="rect">
              <a:avLst/>
            </a:prstGeom>
            <a:solidFill>
              <a:srgbClr val="EFEF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200">
                <a:solidFill>
                  <a:srgbClr val="FFFFFF"/>
                </a:solidFill>
                <a:latin typeface="EB Garamond"/>
                <a:ea typeface="EB Garamond"/>
                <a:cs typeface="EB Garamond"/>
                <a:sym typeface="EB Garamond"/>
              </a:endParaRPr>
            </a:p>
          </p:txBody>
        </p:sp>
        <p:sp>
          <p:nvSpPr>
            <p:cNvPr id="629" name="Google Shape;629;p35"/>
            <p:cNvSpPr/>
            <p:nvPr/>
          </p:nvSpPr>
          <p:spPr>
            <a:xfrm rot="10800000">
              <a:off x="2391948" y="2427734"/>
              <a:ext cx="805500" cy="792000"/>
            </a:xfrm>
            <a:prstGeom prst="triangle">
              <a:avLst>
                <a:gd fmla="val 0" name="adj"/>
              </a:avLst>
            </a:prstGeom>
            <a:solidFill>
              <a:srgbClr val="EFEF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200">
                <a:solidFill>
                  <a:srgbClr val="FFFFFF"/>
                </a:solidFill>
                <a:latin typeface="EB Garamond"/>
                <a:ea typeface="EB Garamond"/>
                <a:cs typeface="EB Garamond"/>
                <a:sym typeface="EB Garamond"/>
              </a:endParaRPr>
            </a:p>
          </p:txBody>
        </p:sp>
      </p:grpSp>
      <p:sp>
        <p:nvSpPr>
          <p:cNvPr id="630" name="Google Shape;630;p35"/>
          <p:cNvSpPr txBox="1"/>
          <p:nvPr/>
        </p:nvSpPr>
        <p:spPr>
          <a:xfrm>
            <a:off x="278818" y="3355612"/>
            <a:ext cx="549000" cy="454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2200">
                <a:solidFill>
                  <a:srgbClr val="FFFFFF"/>
                </a:solidFill>
                <a:latin typeface="EB Garamond"/>
                <a:ea typeface="EB Garamond"/>
                <a:cs typeface="EB Garamond"/>
                <a:sym typeface="EB Garamond"/>
              </a:rPr>
              <a:t>03</a:t>
            </a:r>
            <a:endParaRPr b="1" sz="2200">
              <a:solidFill>
                <a:srgbClr val="FFFFFF"/>
              </a:solidFill>
              <a:latin typeface="EB Garamond"/>
              <a:ea typeface="EB Garamond"/>
              <a:cs typeface="EB Garamond"/>
              <a:sym typeface="EB Garamond"/>
            </a:endParaRPr>
          </a:p>
        </p:txBody>
      </p:sp>
      <p:sp>
        <p:nvSpPr>
          <p:cNvPr id="631" name="Google Shape;631;p35"/>
          <p:cNvSpPr txBox="1"/>
          <p:nvPr/>
        </p:nvSpPr>
        <p:spPr>
          <a:xfrm>
            <a:off x="887549" y="885339"/>
            <a:ext cx="26646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Font typeface="Arial"/>
              <a:buNone/>
            </a:pPr>
            <a:r>
              <a:rPr lang="ar" sz="1100">
                <a:solidFill>
                  <a:srgbClr val="74C1B9"/>
                </a:solidFill>
                <a:latin typeface="Montserrat ExtraBold"/>
                <a:ea typeface="Montserrat ExtraBold"/>
                <a:cs typeface="Montserrat ExtraBold"/>
                <a:sym typeface="Montserrat ExtraBold"/>
              </a:rPr>
              <a:t>Body Iron status:</a:t>
            </a:r>
            <a:endParaRPr b="1">
              <a:solidFill>
                <a:srgbClr val="74C1B9"/>
              </a:solidFill>
              <a:latin typeface="EB Garamond"/>
              <a:ea typeface="EB Garamond"/>
              <a:cs typeface="EB Garamond"/>
              <a:sym typeface="EB Garamond"/>
            </a:endParaRPr>
          </a:p>
        </p:txBody>
      </p:sp>
      <p:sp>
        <p:nvSpPr>
          <p:cNvPr id="632" name="Google Shape;632;p35"/>
          <p:cNvSpPr txBox="1"/>
          <p:nvPr/>
        </p:nvSpPr>
        <p:spPr>
          <a:xfrm>
            <a:off x="887550" y="2105425"/>
            <a:ext cx="2924400" cy="307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ar" sz="1100">
                <a:solidFill>
                  <a:srgbClr val="F4CCCC"/>
                </a:solidFill>
                <a:latin typeface="Montserrat ExtraBold"/>
                <a:ea typeface="Montserrat ExtraBold"/>
                <a:cs typeface="Montserrat ExtraBold"/>
                <a:sym typeface="Montserrat ExtraBold"/>
              </a:rPr>
              <a:t>Content and form of dietary iron:</a:t>
            </a:r>
            <a:endParaRPr b="1">
              <a:solidFill>
                <a:srgbClr val="F4CCCC"/>
              </a:solidFill>
              <a:latin typeface="EB Garamond"/>
              <a:ea typeface="EB Garamond"/>
              <a:cs typeface="EB Garamond"/>
              <a:sym typeface="EB Garamond"/>
            </a:endParaRPr>
          </a:p>
        </p:txBody>
      </p:sp>
      <p:sp>
        <p:nvSpPr>
          <p:cNvPr id="633" name="Google Shape;633;p35"/>
          <p:cNvSpPr txBox="1"/>
          <p:nvPr/>
        </p:nvSpPr>
        <p:spPr>
          <a:xfrm>
            <a:off x="887550" y="3269925"/>
            <a:ext cx="2573100" cy="307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ar" sz="1000">
                <a:solidFill>
                  <a:srgbClr val="D9D9D9"/>
                </a:solidFill>
                <a:latin typeface="Montserrat ExtraBold"/>
                <a:ea typeface="Montserrat ExtraBold"/>
                <a:cs typeface="Montserrat ExtraBold"/>
                <a:sym typeface="Montserrat ExtraBold"/>
              </a:rPr>
              <a:t>Balance between dietary enhancers &amp; Inhibitory factors:</a:t>
            </a:r>
            <a:endParaRPr b="1">
              <a:solidFill>
                <a:srgbClr val="D9D9D9"/>
              </a:solidFill>
              <a:latin typeface="EB Garamond"/>
              <a:ea typeface="EB Garamond"/>
              <a:cs typeface="EB Garamond"/>
              <a:sym typeface="EB Garamond"/>
            </a:endParaRPr>
          </a:p>
        </p:txBody>
      </p:sp>
      <p:sp>
        <p:nvSpPr>
          <p:cNvPr id="634" name="Google Shape;634;p35"/>
          <p:cNvSpPr txBox="1"/>
          <p:nvPr/>
        </p:nvSpPr>
        <p:spPr>
          <a:xfrm>
            <a:off x="926445" y="3626800"/>
            <a:ext cx="1444500" cy="791400"/>
          </a:xfrm>
          <a:prstGeom prst="rect">
            <a:avLst/>
          </a:prstGeom>
          <a:noFill/>
          <a:ln>
            <a:noFill/>
          </a:ln>
        </p:spPr>
        <p:txBody>
          <a:bodyPr anchorCtr="0" anchor="t" bIns="0" lIns="0" spcFirstLastPara="1" rIns="0" wrap="square" tIns="6350">
            <a:noAutofit/>
          </a:bodyPr>
          <a:lstStyle/>
          <a:p>
            <a:pPr indent="0" lvl="0" marL="0" rtl="0" algn="l">
              <a:spcBef>
                <a:spcPts val="0"/>
              </a:spcBef>
              <a:spcAft>
                <a:spcPts val="0"/>
              </a:spcAft>
              <a:buNone/>
            </a:pPr>
            <a:r>
              <a:rPr b="1" lang="ar" sz="1000">
                <a:solidFill>
                  <a:srgbClr val="434343"/>
                </a:solidFill>
                <a:latin typeface="EB Garamond"/>
                <a:ea typeface="EB Garamond"/>
                <a:cs typeface="EB Garamond"/>
                <a:sym typeface="EB Garamond"/>
              </a:rPr>
              <a:t>Enhancers: </a:t>
            </a:r>
            <a:endParaRPr b="1" sz="1000">
              <a:solidFill>
                <a:srgbClr val="434343"/>
              </a:solidFill>
              <a:latin typeface="EB Garamond"/>
              <a:ea typeface="EB Garamond"/>
              <a:cs typeface="EB Garamond"/>
              <a:sym typeface="EB Garamond"/>
            </a:endParaRPr>
          </a:p>
          <a:p>
            <a:pPr indent="-292100" lvl="0" marL="457200" rtl="0" algn="l">
              <a:spcBef>
                <a:spcPts val="0"/>
              </a:spcBef>
              <a:spcAft>
                <a:spcPts val="0"/>
              </a:spcAft>
              <a:buClr>
                <a:srgbClr val="EA9999"/>
              </a:buClr>
              <a:buSzPts val="1000"/>
              <a:buFont typeface="EB Garamond"/>
              <a:buChar char="➔"/>
            </a:pPr>
            <a:r>
              <a:rPr lang="ar" sz="700">
                <a:solidFill>
                  <a:srgbClr val="434343"/>
                </a:solidFill>
                <a:latin typeface="EB Garamond"/>
                <a:ea typeface="EB Garamond"/>
                <a:cs typeface="EB Garamond"/>
                <a:sym typeface="EB Garamond"/>
              </a:rPr>
              <a:t>Meat (haem iron) </a:t>
            </a:r>
            <a:endParaRPr sz="700">
              <a:solidFill>
                <a:srgbClr val="434343"/>
              </a:solidFill>
              <a:latin typeface="EB Garamond"/>
              <a:ea typeface="EB Garamond"/>
              <a:cs typeface="EB Garamond"/>
              <a:sym typeface="EB Garamond"/>
            </a:endParaRPr>
          </a:p>
          <a:p>
            <a:pPr indent="-292100" lvl="0" marL="457200" rtl="0" algn="l">
              <a:spcBef>
                <a:spcPts val="0"/>
              </a:spcBef>
              <a:spcAft>
                <a:spcPts val="0"/>
              </a:spcAft>
              <a:buClr>
                <a:srgbClr val="EA9999"/>
              </a:buClr>
              <a:buSzPts val="1000"/>
              <a:buFont typeface="EB Garamond"/>
              <a:buChar char="➔"/>
            </a:pPr>
            <a:r>
              <a:rPr lang="ar" sz="700">
                <a:solidFill>
                  <a:srgbClr val="CC0000"/>
                </a:solidFill>
                <a:latin typeface="EB Garamond"/>
                <a:ea typeface="EB Garamond"/>
                <a:cs typeface="EB Garamond"/>
                <a:sym typeface="EB Garamond"/>
              </a:rPr>
              <a:t>Fruit (Vitamin C)</a:t>
            </a:r>
            <a:endParaRPr sz="700">
              <a:solidFill>
                <a:srgbClr val="CC0000"/>
              </a:solidFill>
              <a:latin typeface="EB Garamond"/>
              <a:ea typeface="EB Garamond"/>
              <a:cs typeface="EB Garamond"/>
              <a:sym typeface="EB Garamond"/>
            </a:endParaRPr>
          </a:p>
          <a:p>
            <a:pPr indent="-292100" lvl="0" marL="457200" rtl="0" algn="l">
              <a:spcBef>
                <a:spcPts val="0"/>
              </a:spcBef>
              <a:spcAft>
                <a:spcPts val="0"/>
              </a:spcAft>
              <a:buClr>
                <a:srgbClr val="EA9999"/>
              </a:buClr>
              <a:buSzPts val="1000"/>
              <a:buFont typeface="EB Garamond"/>
              <a:buChar char="➔"/>
            </a:pPr>
            <a:r>
              <a:rPr lang="ar" sz="700">
                <a:solidFill>
                  <a:srgbClr val="434343"/>
                </a:solidFill>
                <a:latin typeface="EB Garamond"/>
                <a:ea typeface="EB Garamond"/>
                <a:cs typeface="EB Garamond"/>
                <a:sym typeface="EB Garamond"/>
              </a:rPr>
              <a:t>Sugar (Solubilizing agent)</a:t>
            </a:r>
            <a:endParaRPr sz="700">
              <a:solidFill>
                <a:srgbClr val="434343"/>
              </a:solidFill>
              <a:latin typeface="EB Garamond"/>
              <a:ea typeface="EB Garamond"/>
              <a:cs typeface="EB Garamond"/>
              <a:sym typeface="EB Garamond"/>
            </a:endParaRPr>
          </a:p>
          <a:p>
            <a:pPr indent="-292100" lvl="0" marL="457200" rtl="0" algn="l">
              <a:spcBef>
                <a:spcPts val="0"/>
              </a:spcBef>
              <a:spcAft>
                <a:spcPts val="0"/>
              </a:spcAft>
              <a:buClr>
                <a:srgbClr val="EA9999"/>
              </a:buClr>
              <a:buSzPts val="1000"/>
              <a:buFont typeface="EB Garamond"/>
              <a:buChar char="➔"/>
            </a:pPr>
            <a:r>
              <a:rPr lang="ar" sz="700">
                <a:solidFill>
                  <a:srgbClr val="434343"/>
                </a:solidFill>
                <a:latin typeface="EB Garamond"/>
                <a:ea typeface="EB Garamond"/>
                <a:cs typeface="EB Garamond"/>
                <a:sym typeface="EB Garamond"/>
              </a:rPr>
              <a:t>Acids</a:t>
            </a:r>
            <a:endParaRPr sz="700">
              <a:solidFill>
                <a:srgbClr val="434343"/>
              </a:solidFill>
              <a:latin typeface="EB Garamond"/>
              <a:ea typeface="EB Garamond"/>
              <a:cs typeface="EB Garamond"/>
              <a:sym typeface="EB Garamond"/>
            </a:endParaRPr>
          </a:p>
        </p:txBody>
      </p:sp>
      <p:sp>
        <p:nvSpPr>
          <p:cNvPr id="635" name="Google Shape;635;p35"/>
          <p:cNvSpPr txBox="1"/>
          <p:nvPr/>
        </p:nvSpPr>
        <p:spPr>
          <a:xfrm>
            <a:off x="2308945" y="3626788"/>
            <a:ext cx="1444500" cy="791400"/>
          </a:xfrm>
          <a:prstGeom prst="rect">
            <a:avLst/>
          </a:prstGeom>
          <a:noFill/>
          <a:ln>
            <a:noFill/>
          </a:ln>
        </p:spPr>
        <p:txBody>
          <a:bodyPr anchorCtr="0" anchor="t" bIns="0" lIns="0" spcFirstLastPara="1" rIns="0" wrap="square" tIns="6350">
            <a:noAutofit/>
          </a:bodyPr>
          <a:lstStyle/>
          <a:p>
            <a:pPr indent="0" lvl="0" marL="0" rtl="0" algn="l">
              <a:spcBef>
                <a:spcPts val="0"/>
              </a:spcBef>
              <a:spcAft>
                <a:spcPts val="0"/>
              </a:spcAft>
              <a:buNone/>
            </a:pPr>
            <a:r>
              <a:rPr b="1" lang="ar" sz="1000">
                <a:solidFill>
                  <a:srgbClr val="434343"/>
                </a:solidFill>
                <a:latin typeface="EB Garamond"/>
                <a:ea typeface="EB Garamond"/>
                <a:cs typeface="EB Garamond"/>
                <a:sym typeface="EB Garamond"/>
              </a:rPr>
              <a:t>Inhibitors:</a:t>
            </a:r>
            <a:endParaRPr b="1" sz="1000">
              <a:solidFill>
                <a:srgbClr val="434343"/>
              </a:solidFill>
              <a:latin typeface="EB Garamond"/>
              <a:ea typeface="EB Garamond"/>
              <a:cs typeface="EB Garamond"/>
              <a:sym typeface="EB Garamond"/>
            </a:endParaRPr>
          </a:p>
          <a:p>
            <a:pPr indent="-292100" lvl="0" marL="457200" rtl="0" algn="l">
              <a:spcBef>
                <a:spcPts val="0"/>
              </a:spcBef>
              <a:spcAft>
                <a:spcPts val="0"/>
              </a:spcAft>
              <a:buClr>
                <a:srgbClr val="EA9999"/>
              </a:buClr>
              <a:buSzPts val="1000"/>
              <a:buFont typeface="EB Garamond"/>
              <a:buChar char="➔"/>
            </a:pPr>
            <a:r>
              <a:rPr lang="ar" sz="700">
                <a:solidFill>
                  <a:srgbClr val="434343"/>
                </a:solidFill>
                <a:latin typeface="EB Garamond"/>
                <a:ea typeface="EB Garamond"/>
                <a:cs typeface="EB Garamond"/>
                <a:sym typeface="EB Garamond"/>
              </a:rPr>
              <a:t>Dairy foods (calcium) </a:t>
            </a:r>
            <a:endParaRPr sz="700">
              <a:solidFill>
                <a:srgbClr val="434343"/>
              </a:solidFill>
              <a:latin typeface="EB Garamond"/>
              <a:ea typeface="EB Garamond"/>
              <a:cs typeface="EB Garamond"/>
              <a:sym typeface="EB Garamond"/>
            </a:endParaRPr>
          </a:p>
          <a:p>
            <a:pPr indent="-292100" lvl="0" marL="457200" rtl="0" algn="l">
              <a:spcBef>
                <a:spcPts val="0"/>
              </a:spcBef>
              <a:spcAft>
                <a:spcPts val="0"/>
              </a:spcAft>
              <a:buClr>
                <a:srgbClr val="EA9999"/>
              </a:buClr>
              <a:buSzPts val="1000"/>
              <a:buFont typeface="EB Garamond"/>
              <a:buChar char="➔"/>
            </a:pPr>
            <a:r>
              <a:rPr lang="ar" sz="700">
                <a:solidFill>
                  <a:srgbClr val="434343"/>
                </a:solidFill>
                <a:latin typeface="EB Garamond"/>
                <a:ea typeface="EB Garamond"/>
                <a:cs typeface="EB Garamond"/>
                <a:sym typeface="EB Garamond"/>
              </a:rPr>
              <a:t>High fiber foods (phytate)</a:t>
            </a:r>
            <a:endParaRPr sz="700">
              <a:solidFill>
                <a:srgbClr val="434343"/>
              </a:solidFill>
              <a:latin typeface="EB Garamond"/>
              <a:ea typeface="EB Garamond"/>
              <a:cs typeface="EB Garamond"/>
              <a:sym typeface="EB Garamond"/>
            </a:endParaRPr>
          </a:p>
          <a:p>
            <a:pPr indent="-292100" lvl="0" marL="457200" rtl="0" algn="l">
              <a:spcBef>
                <a:spcPts val="0"/>
              </a:spcBef>
              <a:spcAft>
                <a:spcPts val="0"/>
              </a:spcAft>
              <a:buClr>
                <a:srgbClr val="EA9999"/>
              </a:buClr>
              <a:buSzPts val="1000"/>
              <a:buFont typeface="EB Garamond"/>
              <a:buChar char="➔"/>
            </a:pPr>
            <a:r>
              <a:rPr lang="ar" sz="700">
                <a:solidFill>
                  <a:srgbClr val="CC0000"/>
                </a:solidFill>
                <a:latin typeface="EB Garamond"/>
                <a:ea typeface="EB Garamond"/>
                <a:cs typeface="EB Garamond"/>
                <a:sym typeface="EB Garamond"/>
              </a:rPr>
              <a:t>Coffee &amp; tea (polyphenols)</a:t>
            </a:r>
            <a:endParaRPr sz="700">
              <a:solidFill>
                <a:srgbClr val="434343"/>
              </a:solidFill>
              <a:latin typeface="EB Garamond"/>
              <a:ea typeface="EB Garamond"/>
              <a:cs typeface="EB Garamond"/>
              <a:sym typeface="EB Garamond"/>
            </a:endParaRPr>
          </a:p>
          <a:p>
            <a:pPr indent="-292100" lvl="0" marL="457200" rtl="0" algn="l">
              <a:spcBef>
                <a:spcPts val="0"/>
              </a:spcBef>
              <a:spcAft>
                <a:spcPts val="0"/>
              </a:spcAft>
              <a:buClr>
                <a:srgbClr val="EA9999"/>
              </a:buClr>
              <a:buSzPts val="1000"/>
              <a:buFont typeface="EB Garamond"/>
              <a:buChar char="➔"/>
            </a:pPr>
            <a:r>
              <a:rPr lang="ar" sz="700">
                <a:solidFill>
                  <a:srgbClr val="434343"/>
                </a:solidFill>
                <a:latin typeface="EB Garamond"/>
                <a:ea typeface="EB Garamond"/>
                <a:cs typeface="EB Garamond"/>
                <a:sym typeface="EB Garamond"/>
              </a:rPr>
              <a:t>Anti -Acids</a:t>
            </a:r>
            <a:endParaRPr sz="700">
              <a:solidFill>
                <a:srgbClr val="434343"/>
              </a:solidFill>
              <a:latin typeface="EB Garamond"/>
              <a:ea typeface="EB Garamond"/>
              <a:cs typeface="EB Garamond"/>
              <a:sym typeface="EB Garamond"/>
            </a:endParaRPr>
          </a:p>
        </p:txBody>
      </p:sp>
      <p:sp>
        <p:nvSpPr>
          <p:cNvPr id="636" name="Google Shape;636;p35"/>
          <p:cNvSpPr txBox="1"/>
          <p:nvPr/>
        </p:nvSpPr>
        <p:spPr>
          <a:xfrm>
            <a:off x="5174850" y="211550"/>
            <a:ext cx="3389400" cy="67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200">
                <a:solidFill>
                  <a:srgbClr val="EA9999"/>
                </a:solidFill>
                <a:latin typeface="Montserrat"/>
                <a:ea typeface="Montserrat"/>
                <a:cs typeface="Montserrat"/>
                <a:sym typeface="Montserrat"/>
              </a:rPr>
              <a:t>|</a:t>
            </a:r>
            <a:r>
              <a:rPr b="1" lang="ar" sz="2200">
                <a:solidFill>
                  <a:srgbClr val="74C1B9"/>
                </a:solidFill>
                <a:latin typeface="Montserrat"/>
                <a:ea typeface="Montserrat"/>
                <a:cs typeface="Montserrat"/>
                <a:sym typeface="Montserrat"/>
              </a:rPr>
              <a:t> </a:t>
            </a:r>
            <a:r>
              <a:rPr lang="ar" sz="2200">
                <a:solidFill>
                  <a:srgbClr val="74C1B9"/>
                </a:solidFill>
                <a:latin typeface="Montserrat ExtraBold"/>
                <a:ea typeface="Montserrat ExtraBold"/>
                <a:cs typeface="Montserrat ExtraBold"/>
                <a:sym typeface="Montserrat ExtraBold"/>
              </a:rPr>
              <a:t>Factors affecting        absorption</a:t>
            </a:r>
            <a:endParaRPr b="1" sz="2200">
              <a:solidFill>
                <a:srgbClr val="74C1B9"/>
              </a:solidFill>
              <a:latin typeface="Montserrat"/>
              <a:ea typeface="Montserrat"/>
              <a:cs typeface="Montserrat"/>
              <a:sym typeface="Montserrat"/>
            </a:endParaRPr>
          </a:p>
        </p:txBody>
      </p:sp>
      <p:graphicFrame>
        <p:nvGraphicFramePr>
          <p:cNvPr id="637" name="Google Shape;637;p35"/>
          <p:cNvGraphicFramePr/>
          <p:nvPr/>
        </p:nvGraphicFramePr>
        <p:xfrm>
          <a:off x="5639707" y="1144201"/>
          <a:ext cx="3000000" cy="3000000"/>
        </p:xfrm>
        <a:graphic>
          <a:graphicData uri="http://schemas.openxmlformats.org/drawingml/2006/table">
            <a:tbl>
              <a:tblPr>
                <a:noFill/>
                <a:tableStyleId>{89EC4DE9-81FD-49F4-B6F0-33705DE2BA82}</a:tableStyleId>
              </a:tblPr>
              <a:tblGrid>
                <a:gridCol w="2924400"/>
              </a:tblGrid>
              <a:tr h="427175">
                <a:tc>
                  <a:txBody>
                    <a:bodyPr/>
                    <a:lstStyle/>
                    <a:p>
                      <a:pPr indent="0" lvl="0" marL="0" rtl="0" algn="ctr">
                        <a:spcBef>
                          <a:spcPts val="0"/>
                        </a:spcBef>
                        <a:spcAft>
                          <a:spcPts val="0"/>
                        </a:spcAft>
                        <a:buNone/>
                      </a:pPr>
                      <a:r>
                        <a:rPr b="1" lang="ar">
                          <a:solidFill>
                            <a:srgbClr val="434343"/>
                          </a:solidFill>
                          <a:latin typeface="EB Garamond"/>
                          <a:ea typeface="EB Garamond"/>
                          <a:cs typeface="EB Garamond"/>
                          <a:sym typeface="EB Garamond"/>
                        </a:rPr>
                        <a:t>Favoring absorption</a:t>
                      </a:r>
                      <a:endParaRPr b="1">
                        <a:solidFill>
                          <a:srgbClr val="434343"/>
                        </a:solidFill>
                        <a:latin typeface="EB Garamond"/>
                        <a:ea typeface="EB Garamond"/>
                        <a:cs typeface="EB Garamond"/>
                        <a:sym typeface="EB Garamond"/>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4CCCC">
                        <a:alpha val="50280"/>
                      </a:srgbClr>
                    </a:solidFill>
                  </a:tcPr>
                </a:tc>
              </a:tr>
              <a:tr h="1418100">
                <a:tc>
                  <a:txBody>
                    <a:bodyPr/>
                    <a:lstStyle/>
                    <a:p>
                      <a:pPr indent="-292100" lvl="0" marL="457200" rtl="0" algn="l">
                        <a:spcBef>
                          <a:spcPts val="0"/>
                        </a:spcBef>
                        <a:spcAft>
                          <a:spcPts val="0"/>
                        </a:spcAft>
                        <a:buClr>
                          <a:schemeClr val="dk2"/>
                        </a:buClr>
                        <a:buSzPts val="1000"/>
                        <a:buFont typeface="EB Garamond"/>
                        <a:buAutoNum type="arabicPeriod"/>
                      </a:pPr>
                      <a:r>
                        <a:rPr lang="ar" sz="1000">
                          <a:solidFill>
                            <a:schemeClr val="dk2"/>
                          </a:solidFill>
                          <a:latin typeface="EB Garamond"/>
                          <a:ea typeface="EB Garamond"/>
                          <a:cs typeface="EB Garamond"/>
                          <a:sym typeface="EB Garamond"/>
                        </a:rPr>
                        <a:t>Heam iron</a:t>
                      </a:r>
                      <a:r>
                        <a:rPr baseline="30000" lang="ar" sz="1000">
                          <a:solidFill>
                            <a:schemeClr val="hlink"/>
                          </a:solidFill>
                          <a:uFill>
                            <a:noFill/>
                          </a:uFill>
                          <a:latin typeface="EB Garamond"/>
                          <a:ea typeface="EB Garamond"/>
                          <a:cs typeface="EB Garamond"/>
                          <a:sym typeface="EB Garamond"/>
                          <a:hlinkClick action="ppaction://hlinksldjump" r:id="rId7"/>
                        </a:rPr>
                        <a:t>15</a:t>
                      </a:r>
                      <a:endParaRPr baseline="30000" sz="1000">
                        <a:solidFill>
                          <a:schemeClr val="dk2"/>
                        </a:solidFill>
                        <a:latin typeface="EB Garamond"/>
                        <a:ea typeface="EB Garamond"/>
                        <a:cs typeface="EB Garamond"/>
                        <a:sym typeface="EB Garamond"/>
                      </a:endParaRPr>
                    </a:p>
                    <a:p>
                      <a:pPr indent="-292100" lvl="0" marL="457200" rtl="0" algn="l">
                        <a:spcBef>
                          <a:spcPts val="0"/>
                        </a:spcBef>
                        <a:spcAft>
                          <a:spcPts val="0"/>
                        </a:spcAft>
                        <a:buClr>
                          <a:schemeClr val="dk2"/>
                        </a:buClr>
                        <a:buSzPts val="1000"/>
                        <a:buFont typeface="EB Garamond"/>
                        <a:buAutoNum type="arabicPeriod"/>
                      </a:pPr>
                      <a:r>
                        <a:rPr lang="ar" sz="1000">
                          <a:solidFill>
                            <a:schemeClr val="dk2"/>
                          </a:solidFill>
                          <a:latin typeface="EB Garamond"/>
                          <a:ea typeface="EB Garamond"/>
                          <a:cs typeface="EB Garamond"/>
                          <a:sym typeface="EB Garamond"/>
                        </a:rPr>
                        <a:t>Ferrous Iron (Fe</a:t>
                      </a:r>
                      <a:r>
                        <a:rPr baseline="30000" lang="ar" sz="1000">
                          <a:solidFill>
                            <a:schemeClr val="dk2"/>
                          </a:solidFill>
                          <a:latin typeface="EB Garamond"/>
                          <a:ea typeface="EB Garamond"/>
                          <a:cs typeface="EB Garamond"/>
                          <a:sym typeface="EB Garamond"/>
                        </a:rPr>
                        <a:t>2+</a:t>
                      </a:r>
                      <a:r>
                        <a:rPr lang="ar" sz="1000">
                          <a:solidFill>
                            <a:schemeClr val="dk2"/>
                          </a:solidFill>
                          <a:latin typeface="EB Garamond"/>
                          <a:ea typeface="EB Garamond"/>
                          <a:cs typeface="EB Garamond"/>
                          <a:sym typeface="EB Garamond"/>
                        </a:rPr>
                        <a:t>)</a:t>
                      </a:r>
                      <a:endParaRPr sz="1000">
                        <a:solidFill>
                          <a:schemeClr val="dk2"/>
                        </a:solidFill>
                        <a:latin typeface="EB Garamond"/>
                        <a:ea typeface="EB Garamond"/>
                        <a:cs typeface="EB Garamond"/>
                        <a:sym typeface="EB Garamond"/>
                      </a:endParaRPr>
                    </a:p>
                    <a:p>
                      <a:pPr indent="-292100" lvl="0" marL="457200" rtl="0" algn="l">
                        <a:spcBef>
                          <a:spcPts val="0"/>
                        </a:spcBef>
                        <a:spcAft>
                          <a:spcPts val="0"/>
                        </a:spcAft>
                        <a:buClr>
                          <a:schemeClr val="dk2"/>
                        </a:buClr>
                        <a:buSzPts val="1000"/>
                        <a:buFont typeface="EB Garamond"/>
                        <a:buAutoNum type="arabicPeriod"/>
                      </a:pPr>
                      <a:r>
                        <a:rPr lang="ar" sz="1000">
                          <a:solidFill>
                            <a:schemeClr val="dk2"/>
                          </a:solidFill>
                          <a:latin typeface="EB Garamond"/>
                          <a:ea typeface="EB Garamond"/>
                          <a:cs typeface="EB Garamond"/>
                          <a:sym typeface="EB Garamond"/>
                        </a:rPr>
                        <a:t>Acid</a:t>
                      </a:r>
                      <a:endParaRPr sz="1000">
                        <a:solidFill>
                          <a:schemeClr val="dk2"/>
                        </a:solidFill>
                        <a:latin typeface="EB Garamond"/>
                        <a:ea typeface="EB Garamond"/>
                        <a:cs typeface="EB Garamond"/>
                        <a:sym typeface="EB Garamond"/>
                      </a:endParaRPr>
                    </a:p>
                    <a:p>
                      <a:pPr indent="-292100" lvl="0" marL="457200" rtl="0" algn="l">
                        <a:spcBef>
                          <a:spcPts val="0"/>
                        </a:spcBef>
                        <a:spcAft>
                          <a:spcPts val="0"/>
                        </a:spcAft>
                        <a:buClr>
                          <a:schemeClr val="dk2"/>
                        </a:buClr>
                        <a:buSzPts val="1000"/>
                        <a:buFont typeface="EB Garamond"/>
                        <a:buAutoNum type="arabicPeriod"/>
                      </a:pPr>
                      <a:r>
                        <a:rPr lang="ar" sz="1000">
                          <a:solidFill>
                            <a:schemeClr val="dk2"/>
                          </a:solidFill>
                          <a:latin typeface="EB Garamond"/>
                          <a:ea typeface="EB Garamond"/>
                          <a:cs typeface="EB Garamond"/>
                          <a:sym typeface="EB Garamond"/>
                        </a:rPr>
                        <a:t>Iron def.</a:t>
                      </a:r>
                      <a:endParaRPr sz="1000">
                        <a:solidFill>
                          <a:schemeClr val="dk2"/>
                        </a:solidFill>
                        <a:latin typeface="EB Garamond"/>
                        <a:ea typeface="EB Garamond"/>
                        <a:cs typeface="EB Garamond"/>
                        <a:sym typeface="EB Garamond"/>
                      </a:endParaRPr>
                    </a:p>
                    <a:p>
                      <a:pPr indent="-292100" lvl="0" marL="457200" rtl="0" algn="l">
                        <a:spcBef>
                          <a:spcPts val="0"/>
                        </a:spcBef>
                        <a:spcAft>
                          <a:spcPts val="0"/>
                        </a:spcAft>
                        <a:buClr>
                          <a:schemeClr val="dk2"/>
                        </a:buClr>
                        <a:buSzPts val="1000"/>
                        <a:buFont typeface="EB Garamond"/>
                        <a:buAutoNum type="arabicPeriod"/>
                      </a:pPr>
                      <a:r>
                        <a:rPr lang="ar" sz="1000">
                          <a:solidFill>
                            <a:schemeClr val="dk2"/>
                          </a:solidFill>
                          <a:latin typeface="EB Garamond"/>
                          <a:ea typeface="EB Garamond"/>
                          <a:cs typeface="EB Garamond"/>
                          <a:sym typeface="EB Garamond"/>
                        </a:rPr>
                        <a:t>Pregnancy</a:t>
                      </a:r>
                      <a:endParaRPr sz="1000">
                        <a:solidFill>
                          <a:schemeClr val="dk2"/>
                        </a:solidFill>
                        <a:latin typeface="EB Garamond"/>
                        <a:ea typeface="EB Garamond"/>
                        <a:cs typeface="EB Garamond"/>
                        <a:sym typeface="EB Garamond"/>
                      </a:endParaRPr>
                    </a:p>
                    <a:p>
                      <a:pPr indent="-292100" lvl="0" marL="457200" rtl="0" algn="l">
                        <a:spcBef>
                          <a:spcPts val="0"/>
                        </a:spcBef>
                        <a:spcAft>
                          <a:spcPts val="0"/>
                        </a:spcAft>
                        <a:buClr>
                          <a:schemeClr val="dk2"/>
                        </a:buClr>
                        <a:buSzPts val="1000"/>
                        <a:buFont typeface="EB Garamond"/>
                        <a:buAutoNum type="arabicPeriod"/>
                      </a:pPr>
                      <a:r>
                        <a:rPr lang="ar" sz="1000">
                          <a:solidFill>
                            <a:schemeClr val="dk2"/>
                          </a:solidFill>
                          <a:latin typeface="EB Garamond"/>
                          <a:ea typeface="EB Garamond"/>
                          <a:cs typeface="EB Garamond"/>
                          <a:sym typeface="EB Garamond"/>
                        </a:rPr>
                        <a:t>Hemochromatosis</a:t>
                      </a:r>
                      <a:r>
                        <a:rPr baseline="30000" lang="ar" sz="1000">
                          <a:solidFill>
                            <a:schemeClr val="hlink"/>
                          </a:solidFill>
                          <a:uFill>
                            <a:noFill/>
                          </a:uFill>
                          <a:latin typeface="EB Garamond"/>
                          <a:ea typeface="EB Garamond"/>
                          <a:cs typeface="EB Garamond"/>
                          <a:sym typeface="EB Garamond"/>
                          <a:hlinkClick action="ppaction://hlinksldjump" r:id="rId8"/>
                        </a:rPr>
                        <a:t>16</a:t>
                      </a:r>
                      <a:endParaRPr baseline="30000" sz="1000">
                        <a:solidFill>
                          <a:schemeClr val="dk2"/>
                        </a:solidFill>
                        <a:latin typeface="EB Garamond"/>
                        <a:ea typeface="EB Garamond"/>
                        <a:cs typeface="EB Garamond"/>
                        <a:sym typeface="EB Garamond"/>
                      </a:endParaRPr>
                    </a:p>
                    <a:p>
                      <a:pPr indent="-292100" lvl="0" marL="457200" rtl="0" algn="l">
                        <a:spcBef>
                          <a:spcPts val="0"/>
                        </a:spcBef>
                        <a:spcAft>
                          <a:spcPts val="0"/>
                        </a:spcAft>
                        <a:buClr>
                          <a:schemeClr val="dk2"/>
                        </a:buClr>
                        <a:buSzPts val="1000"/>
                        <a:buFont typeface="EB Garamond"/>
                        <a:buAutoNum type="arabicPeriod"/>
                      </a:pPr>
                      <a:r>
                        <a:rPr lang="ar" sz="1000">
                          <a:solidFill>
                            <a:schemeClr val="dk2"/>
                          </a:solidFill>
                          <a:latin typeface="EB Garamond"/>
                          <a:ea typeface="EB Garamond"/>
                          <a:cs typeface="EB Garamond"/>
                          <a:sym typeface="EB Garamond"/>
                        </a:rPr>
                        <a:t>Solubilizing agent (sugar)</a:t>
                      </a:r>
                      <a:endParaRPr sz="1000">
                        <a:solidFill>
                          <a:schemeClr val="dk2"/>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graphicFrame>
        <p:nvGraphicFramePr>
          <p:cNvPr id="638" name="Google Shape;638;p35"/>
          <p:cNvGraphicFramePr/>
          <p:nvPr/>
        </p:nvGraphicFramePr>
        <p:xfrm>
          <a:off x="5639932" y="2989476"/>
          <a:ext cx="3000000" cy="3000000"/>
        </p:xfrm>
        <a:graphic>
          <a:graphicData uri="http://schemas.openxmlformats.org/drawingml/2006/table">
            <a:tbl>
              <a:tblPr>
                <a:noFill/>
                <a:tableStyleId>{89EC4DE9-81FD-49F4-B6F0-33705DE2BA82}</a:tableStyleId>
              </a:tblPr>
              <a:tblGrid>
                <a:gridCol w="2924400"/>
              </a:tblGrid>
              <a:tr h="434500">
                <a:tc>
                  <a:txBody>
                    <a:bodyPr/>
                    <a:lstStyle/>
                    <a:p>
                      <a:pPr indent="0" lvl="0" marL="0" rtl="0" algn="ctr">
                        <a:spcBef>
                          <a:spcPts val="0"/>
                        </a:spcBef>
                        <a:spcAft>
                          <a:spcPts val="0"/>
                        </a:spcAft>
                        <a:buNone/>
                      </a:pPr>
                      <a:r>
                        <a:rPr b="1" lang="ar">
                          <a:solidFill>
                            <a:srgbClr val="434343"/>
                          </a:solidFill>
                          <a:latin typeface="EB Garamond"/>
                          <a:ea typeface="EB Garamond"/>
                          <a:cs typeface="EB Garamond"/>
                          <a:sym typeface="EB Garamond"/>
                        </a:rPr>
                        <a:t>Reducing absorption</a:t>
                      </a:r>
                      <a:endParaRPr b="1">
                        <a:solidFill>
                          <a:srgbClr val="434343"/>
                        </a:solidFill>
                        <a:latin typeface="EB Garamond"/>
                        <a:ea typeface="EB Garamond"/>
                        <a:cs typeface="EB Garamond"/>
                        <a:sym typeface="EB Garamond"/>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9AD7D2">
                        <a:alpha val="51959"/>
                      </a:srgbClr>
                    </a:solidFill>
                  </a:tcPr>
                </a:tc>
              </a:tr>
              <a:tr h="1442350">
                <a:tc>
                  <a:txBody>
                    <a:bodyPr/>
                    <a:lstStyle/>
                    <a:p>
                      <a:pPr indent="-292100" lvl="0" marL="457200" rtl="0" algn="l">
                        <a:spcBef>
                          <a:spcPts val="0"/>
                        </a:spcBef>
                        <a:spcAft>
                          <a:spcPts val="0"/>
                        </a:spcAft>
                        <a:buClr>
                          <a:schemeClr val="dk2"/>
                        </a:buClr>
                        <a:buSzPts val="1000"/>
                        <a:buFont typeface="EB Garamond"/>
                        <a:buAutoNum type="arabicPeriod"/>
                      </a:pPr>
                      <a:r>
                        <a:rPr lang="ar" sz="1000">
                          <a:solidFill>
                            <a:schemeClr val="dk2"/>
                          </a:solidFill>
                          <a:latin typeface="EB Garamond"/>
                          <a:ea typeface="EB Garamond"/>
                          <a:cs typeface="EB Garamond"/>
                          <a:sym typeface="EB Garamond"/>
                        </a:rPr>
                        <a:t>Inorganic iron</a:t>
                      </a:r>
                      <a:r>
                        <a:rPr baseline="30000" lang="ar" sz="1000">
                          <a:solidFill>
                            <a:schemeClr val="hlink"/>
                          </a:solidFill>
                          <a:uFill>
                            <a:noFill/>
                          </a:uFill>
                          <a:latin typeface="EB Garamond"/>
                          <a:ea typeface="EB Garamond"/>
                          <a:cs typeface="EB Garamond"/>
                          <a:sym typeface="EB Garamond"/>
                          <a:hlinkClick action="ppaction://hlinksldjump" r:id="rId9"/>
                        </a:rPr>
                        <a:t>17</a:t>
                      </a:r>
                      <a:r>
                        <a:rPr lang="ar" sz="1000">
                          <a:solidFill>
                            <a:schemeClr val="dk2"/>
                          </a:solidFill>
                          <a:latin typeface="EB Garamond"/>
                          <a:ea typeface="EB Garamond"/>
                          <a:cs typeface="EB Garamond"/>
                          <a:sym typeface="EB Garamond"/>
                        </a:rPr>
                        <a:t> </a:t>
                      </a:r>
                      <a:endParaRPr sz="1000">
                        <a:solidFill>
                          <a:schemeClr val="dk2"/>
                        </a:solidFill>
                        <a:latin typeface="EB Garamond"/>
                        <a:ea typeface="EB Garamond"/>
                        <a:cs typeface="EB Garamond"/>
                        <a:sym typeface="EB Garamond"/>
                      </a:endParaRPr>
                    </a:p>
                    <a:p>
                      <a:pPr indent="-292100" lvl="0" marL="457200" rtl="0" algn="l">
                        <a:spcBef>
                          <a:spcPts val="0"/>
                        </a:spcBef>
                        <a:spcAft>
                          <a:spcPts val="0"/>
                        </a:spcAft>
                        <a:buClr>
                          <a:schemeClr val="dk2"/>
                        </a:buClr>
                        <a:buSzPts val="1000"/>
                        <a:buFont typeface="EB Garamond"/>
                        <a:buAutoNum type="arabicPeriod"/>
                      </a:pPr>
                      <a:r>
                        <a:rPr lang="ar" sz="1000">
                          <a:solidFill>
                            <a:schemeClr val="dk2"/>
                          </a:solidFill>
                          <a:latin typeface="EB Garamond"/>
                          <a:ea typeface="EB Garamond"/>
                          <a:cs typeface="EB Garamond"/>
                          <a:sym typeface="EB Garamond"/>
                        </a:rPr>
                        <a:t>Ferric iron Fe</a:t>
                      </a:r>
                      <a:r>
                        <a:rPr baseline="30000" lang="ar" sz="1000">
                          <a:solidFill>
                            <a:schemeClr val="dk2"/>
                          </a:solidFill>
                          <a:latin typeface="EB Garamond"/>
                          <a:ea typeface="EB Garamond"/>
                          <a:cs typeface="EB Garamond"/>
                          <a:sym typeface="EB Garamond"/>
                        </a:rPr>
                        <a:t>3+</a:t>
                      </a:r>
                      <a:endParaRPr baseline="30000" sz="1000">
                        <a:solidFill>
                          <a:schemeClr val="dk2"/>
                        </a:solidFill>
                        <a:latin typeface="EB Garamond"/>
                        <a:ea typeface="EB Garamond"/>
                        <a:cs typeface="EB Garamond"/>
                        <a:sym typeface="EB Garamond"/>
                      </a:endParaRPr>
                    </a:p>
                    <a:p>
                      <a:pPr indent="-292100" lvl="0" marL="457200" rtl="0" algn="l">
                        <a:spcBef>
                          <a:spcPts val="0"/>
                        </a:spcBef>
                        <a:spcAft>
                          <a:spcPts val="0"/>
                        </a:spcAft>
                        <a:buClr>
                          <a:schemeClr val="dk2"/>
                        </a:buClr>
                        <a:buSzPts val="1000"/>
                        <a:buFont typeface="EB Garamond"/>
                        <a:buAutoNum type="arabicPeriod"/>
                      </a:pPr>
                      <a:r>
                        <a:rPr lang="ar" sz="1000">
                          <a:solidFill>
                            <a:schemeClr val="dk2"/>
                          </a:solidFill>
                          <a:latin typeface="EB Garamond"/>
                          <a:ea typeface="EB Garamond"/>
                          <a:cs typeface="EB Garamond"/>
                          <a:sym typeface="EB Garamond"/>
                        </a:rPr>
                        <a:t>Alkalines</a:t>
                      </a:r>
                      <a:endParaRPr sz="1000">
                        <a:solidFill>
                          <a:schemeClr val="dk2"/>
                        </a:solidFill>
                        <a:latin typeface="EB Garamond"/>
                        <a:ea typeface="EB Garamond"/>
                        <a:cs typeface="EB Garamond"/>
                        <a:sym typeface="EB Garamond"/>
                      </a:endParaRPr>
                    </a:p>
                    <a:p>
                      <a:pPr indent="-292100" lvl="0" marL="457200" rtl="0" algn="l">
                        <a:spcBef>
                          <a:spcPts val="0"/>
                        </a:spcBef>
                        <a:spcAft>
                          <a:spcPts val="0"/>
                        </a:spcAft>
                        <a:buClr>
                          <a:schemeClr val="dk2"/>
                        </a:buClr>
                        <a:buSzPts val="1000"/>
                        <a:buFont typeface="EB Garamond"/>
                        <a:buAutoNum type="arabicPeriod"/>
                      </a:pPr>
                      <a:r>
                        <a:rPr lang="ar" sz="1000">
                          <a:solidFill>
                            <a:schemeClr val="dk2"/>
                          </a:solidFill>
                          <a:latin typeface="EB Garamond"/>
                          <a:ea typeface="EB Garamond"/>
                          <a:cs typeface="EB Garamond"/>
                          <a:sym typeface="EB Garamond"/>
                        </a:rPr>
                        <a:t>Iron overload </a:t>
                      </a:r>
                      <a:endParaRPr sz="1000">
                        <a:solidFill>
                          <a:schemeClr val="dk2"/>
                        </a:solidFill>
                        <a:latin typeface="EB Garamond"/>
                        <a:ea typeface="EB Garamond"/>
                        <a:cs typeface="EB Garamond"/>
                        <a:sym typeface="EB Garamond"/>
                      </a:endParaRPr>
                    </a:p>
                    <a:p>
                      <a:pPr indent="-292100" lvl="0" marL="457200" rtl="0" algn="l">
                        <a:spcBef>
                          <a:spcPts val="0"/>
                        </a:spcBef>
                        <a:spcAft>
                          <a:spcPts val="0"/>
                        </a:spcAft>
                        <a:buClr>
                          <a:schemeClr val="dk2"/>
                        </a:buClr>
                        <a:buSzPts val="1000"/>
                        <a:buFont typeface="EB Garamond"/>
                        <a:buAutoNum type="arabicPeriod"/>
                      </a:pPr>
                      <a:r>
                        <a:rPr lang="ar" sz="1000">
                          <a:solidFill>
                            <a:schemeClr val="dk2"/>
                          </a:solidFill>
                          <a:latin typeface="EB Garamond"/>
                          <a:ea typeface="EB Garamond"/>
                          <a:cs typeface="EB Garamond"/>
                          <a:sym typeface="EB Garamond"/>
                        </a:rPr>
                        <a:t>Tea</a:t>
                      </a:r>
                      <a:endParaRPr baseline="30000" sz="1000">
                        <a:solidFill>
                          <a:schemeClr val="dk2"/>
                        </a:solidFill>
                        <a:latin typeface="EB Garamond"/>
                        <a:ea typeface="EB Garamond"/>
                        <a:cs typeface="EB Garamond"/>
                        <a:sym typeface="EB Garamond"/>
                      </a:endParaRPr>
                    </a:p>
                    <a:p>
                      <a:pPr indent="-292100" lvl="0" marL="457200" rtl="0" algn="l">
                        <a:spcBef>
                          <a:spcPts val="0"/>
                        </a:spcBef>
                        <a:spcAft>
                          <a:spcPts val="0"/>
                        </a:spcAft>
                        <a:buClr>
                          <a:schemeClr val="dk2"/>
                        </a:buClr>
                        <a:buSzPts val="1000"/>
                        <a:buFont typeface="EB Garamond"/>
                        <a:buAutoNum type="arabicPeriod"/>
                      </a:pPr>
                      <a:r>
                        <a:rPr lang="ar" sz="1000">
                          <a:solidFill>
                            <a:schemeClr val="dk2"/>
                          </a:solidFill>
                          <a:latin typeface="EB Garamond"/>
                          <a:ea typeface="EB Garamond"/>
                          <a:cs typeface="EB Garamond"/>
                          <a:sym typeface="EB Garamond"/>
                        </a:rPr>
                        <a:t>Increased hepcidin</a:t>
                      </a:r>
                      <a:endParaRPr sz="1000">
                        <a:solidFill>
                          <a:schemeClr val="dk2"/>
                        </a:solidFill>
                        <a:latin typeface="EB Garamond"/>
                        <a:ea typeface="EB Garamond"/>
                        <a:cs typeface="EB Garamond"/>
                        <a:sym typeface="EB Garamond"/>
                      </a:endParaRPr>
                    </a:p>
                    <a:p>
                      <a:pPr indent="-292100" lvl="0" marL="457200" rtl="0" algn="l">
                        <a:spcBef>
                          <a:spcPts val="0"/>
                        </a:spcBef>
                        <a:spcAft>
                          <a:spcPts val="0"/>
                        </a:spcAft>
                        <a:buClr>
                          <a:schemeClr val="dk2"/>
                        </a:buClr>
                        <a:buSzPts val="1000"/>
                        <a:buFont typeface="EB Garamond"/>
                        <a:buAutoNum type="arabicPeriod"/>
                      </a:pPr>
                      <a:r>
                        <a:rPr lang="ar" sz="1000">
                          <a:solidFill>
                            <a:schemeClr val="dk2"/>
                          </a:solidFill>
                          <a:latin typeface="EB Garamond"/>
                          <a:ea typeface="EB Garamond"/>
                          <a:cs typeface="EB Garamond"/>
                          <a:sym typeface="EB Garamond"/>
                        </a:rPr>
                        <a:t>Precipitating agent (phenol)</a:t>
                      </a:r>
                      <a:endParaRPr sz="1000">
                        <a:solidFill>
                          <a:schemeClr val="dk2"/>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2" name="Shape 642"/>
        <p:cNvGrpSpPr/>
        <p:nvPr/>
      </p:nvGrpSpPr>
      <p:grpSpPr>
        <a:xfrm>
          <a:off x="0" y="0"/>
          <a:ext cx="0" cy="0"/>
          <a:chOff x="0" y="0"/>
          <a:chExt cx="0" cy="0"/>
        </a:xfrm>
      </p:grpSpPr>
      <p:sp>
        <p:nvSpPr>
          <p:cNvPr id="643" name="Google Shape;643;p36"/>
          <p:cNvSpPr/>
          <p:nvPr/>
        </p:nvSpPr>
        <p:spPr>
          <a:xfrm>
            <a:off x="1903082" y="813365"/>
            <a:ext cx="552000" cy="1524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6"/>
          <p:cNvSpPr/>
          <p:nvPr/>
        </p:nvSpPr>
        <p:spPr>
          <a:xfrm>
            <a:off x="1903082" y="3157115"/>
            <a:ext cx="552000" cy="1524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6"/>
          <p:cNvSpPr/>
          <p:nvPr/>
        </p:nvSpPr>
        <p:spPr>
          <a:xfrm>
            <a:off x="5726932" y="813365"/>
            <a:ext cx="552000" cy="1524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6"/>
          <p:cNvSpPr/>
          <p:nvPr/>
        </p:nvSpPr>
        <p:spPr>
          <a:xfrm>
            <a:off x="5726932" y="3157115"/>
            <a:ext cx="552000" cy="1524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6"/>
          <p:cNvSpPr txBox="1"/>
          <p:nvPr>
            <p:ph idx="4294967295" type="title"/>
          </p:nvPr>
        </p:nvSpPr>
        <p:spPr>
          <a:xfrm>
            <a:off x="1903075" y="562575"/>
            <a:ext cx="1295700" cy="11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ar"/>
              <a:t>01</a:t>
            </a:r>
            <a:endParaRPr/>
          </a:p>
        </p:txBody>
      </p:sp>
      <p:sp>
        <p:nvSpPr>
          <p:cNvPr id="648" name="Google Shape;648;p36"/>
          <p:cNvSpPr txBox="1"/>
          <p:nvPr>
            <p:ph idx="4294967295" type="title"/>
          </p:nvPr>
        </p:nvSpPr>
        <p:spPr>
          <a:xfrm>
            <a:off x="1751400" y="995400"/>
            <a:ext cx="3349500" cy="63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ar" sz="2300"/>
              <a:t>Chronic blood loss:</a:t>
            </a:r>
            <a:endParaRPr sz="2300"/>
          </a:p>
        </p:txBody>
      </p:sp>
      <p:sp>
        <p:nvSpPr>
          <p:cNvPr id="649" name="Google Shape;649;p36"/>
          <p:cNvSpPr txBox="1"/>
          <p:nvPr>
            <p:ph idx="4294967295" type="title"/>
          </p:nvPr>
        </p:nvSpPr>
        <p:spPr>
          <a:xfrm>
            <a:off x="1903075" y="2893050"/>
            <a:ext cx="1137300" cy="26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ar"/>
              <a:t>02</a:t>
            </a:r>
            <a:endParaRPr/>
          </a:p>
        </p:txBody>
      </p:sp>
      <p:sp>
        <p:nvSpPr>
          <p:cNvPr id="650" name="Google Shape;650;p36"/>
          <p:cNvSpPr txBox="1"/>
          <p:nvPr>
            <p:ph idx="4294967295" type="title"/>
          </p:nvPr>
        </p:nvSpPr>
        <p:spPr>
          <a:xfrm>
            <a:off x="1794475" y="3373625"/>
            <a:ext cx="3635100" cy="59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ar" sz="2300"/>
              <a:t>Increased demands:</a:t>
            </a:r>
            <a:endParaRPr sz="2300"/>
          </a:p>
        </p:txBody>
      </p:sp>
      <p:sp>
        <p:nvSpPr>
          <p:cNvPr id="651" name="Google Shape;651;p36"/>
          <p:cNvSpPr txBox="1"/>
          <p:nvPr>
            <p:ph idx="4294967295" type="title"/>
          </p:nvPr>
        </p:nvSpPr>
        <p:spPr>
          <a:xfrm>
            <a:off x="5726925" y="544425"/>
            <a:ext cx="1295700" cy="23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ar"/>
              <a:t>03</a:t>
            </a:r>
            <a:endParaRPr/>
          </a:p>
        </p:txBody>
      </p:sp>
      <p:sp>
        <p:nvSpPr>
          <p:cNvPr id="652" name="Google Shape;652;p36"/>
          <p:cNvSpPr txBox="1"/>
          <p:nvPr>
            <p:ph idx="4294967295" type="title"/>
          </p:nvPr>
        </p:nvSpPr>
        <p:spPr>
          <a:xfrm>
            <a:off x="5622325" y="995400"/>
            <a:ext cx="3153300" cy="63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ar" sz="2300"/>
              <a:t>Malabsorption:</a:t>
            </a:r>
            <a:endParaRPr sz="2300"/>
          </a:p>
        </p:txBody>
      </p:sp>
      <p:sp>
        <p:nvSpPr>
          <p:cNvPr id="653" name="Google Shape;653;p36"/>
          <p:cNvSpPr txBox="1"/>
          <p:nvPr>
            <p:ph idx="4294967295" type="title"/>
          </p:nvPr>
        </p:nvSpPr>
        <p:spPr>
          <a:xfrm flipH="1">
            <a:off x="5726925" y="2893051"/>
            <a:ext cx="1295700" cy="26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ar"/>
              <a:t>04</a:t>
            </a:r>
            <a:endParaRPr/>
          </a:p>
        </p:txBody>
      </p:sp>
      <p:sp>
        <p:nvSpPr>
          <p:cNvPr id="654" name="Google Shape;654;p36"/>
          <p:cNvSpPr txBox="1"/>
          <p:nvPr>
            <p:ph idx="4294967295" type="title"/>
          </p:nvPr>
        </p:nvSpPr>
        <p:spPr>
          <a:xfrm>
            <a:off x="5622325" y="3373628"/>
            <a:ext cx="3153300" cy="4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ar" sz="2300"/>
              <a:t>Poor diet:</a:t>
            </a:r>
            <a:endParaRPr sz="2300"/>
          </a:p>
        </p:txBody>
      </p:sp>
      <p:sp>
        <p:nvSpPr>
          <p:cNvPr id="655" name="Google Shape;655;p36"/>
          <p:cNvSpPr/>
          <p:nvPr/>
        </p:nvSpPr>
        <p:spPr>
          <a:xfrm>
            <a:off x="1713607" y="13965"/>
            <a:ext cx="37800" cy="20772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6"/>
          <p:cNvSpPr/>
          <p:nvPr/>
        </p:nvSpPr>
        <p:spPr>
          <a:xfrm>
            <a:off x="5533132" y="15990"/>
            <a:ext cx="37800" cy="20772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6"/>
          <p:cNvSpPr/>
          <p:nvPr/>
        </p:nvSpPr>
        <p:spPr>
          <a:xfrm>
            <a:off x="5533132" y="3080265"/>
            <a:ext cx="37800" cy="20772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6"/>
          <p:cNvSpPr/>
          <p:nvPr/>
        </p:nvSpPr>
        <p:spPr>
          <a:xfrm>
            <a:off x="1713607" y="3080265"/>
            <a:ext cx="37800" cy="20772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6"/>
          <p:cNvSpPr txBox="1"/>
          <p:nvPr>
            <p:ph idx="4294967295" type="title"/>
          </p:nvPr>
        </p:nvSpPr>
        <p:spPr>
          <a:xfrm flipH="1" rot="-5400000">
            <a:off x="-1728250" y="2060875"/>
            <a:ext cx="5136000" cy="104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ar">
                <a:solidFill>
                  <a:srgbClr val="66AAA2"/>
                </a:solidFill>
              </a:rPr>
              <a:t>Causes of IDA</a:t>
            </a:r>
            <a:endParaRPr>
              <a:solidFill>
                <a:srgbClr val="66AAA2"/>
              </a:solidFill>
            </a:endParaRPr>
          </a:p>
        </p:txBody>
      </p:sp>
      <p:sp>
        <p:nvSpPr>
          <p:cNvPr id="660" name="Google Shape;660;p36"/>
          <p:cNvSpPr txBox="1"/>
          <p:nvPr/>
        </p:nvSpPr>
        <p:spPr>
          <a:xfrm>
            <a:off x="1916825" y="1480750"/>
            <a:ext cx="3153300" cy="9900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b="1" lang="ar" sz="1300">
                <a:solidFill>
                  <a:srgbClr val="EA9999"/>
                </a:solidFill>
                <a:latin typeface="EB Garamond"/>
                <a:ea typeface="EB Garamond"/>
                <a:cs typeface="EB Garamond"/>
                <a:sym typeface="EB Garamond"/>
              </a:rPr>
              <a:t>•</a:t>
            </a:r>
            <a:r>
              <a:rPr lang="ar" sz="1100">
                <a:solidFill>
                  <a:srgbClr val="434343"/>
                </a:solidFill>
                <a:latin typeface="EB Garamond"/>
                <a:ea typeface="EB Garamond"/>
                <a:cs typeface="EB Garamond"/>
                <a:sym typeface="EB Garamond"/>
              </a:rPr>
              <a:t> GIT Bleeding: peptic ulcer, esophageal varices , hookworm &amp; cancer</a:t>
            </a:r>
            <a:endParaRPr sz="1100">
              <a:solidFill>
                <a:srgbClr val="434343"/>
              </a:solidFill>
              <a:latin typeface="EB Garamond"/>
              <a:ea typeface="EB Garamond"/>
              <a:cs typeface="EB Garamond"/>
              <a:sym typeface="EB Garamond"/>
            </a:endParaRPr>
          </a:p>
          <a:p>
            <a:pPr indent="0" lvl="0" marL="0" marR="0" rtl="0" algn="l">
              <a:lnSpc>
                <a:spcPct val="100000"/>
              </a:lnSpc>
              <a:spcBef>
                <a:spcPts val="0"/>
              </a:spcBef>
              <a:spcAft>
                <a:spcPts val="0"/>
              </a:spcAft>
              <a:buNone/>
            </a:pPr>
            <a:r>
              <a:rPr b="1" lang="ar" sz="1300">
                <a:solidFill>
                  <a:srgbClr val="EA9999"/>
                </a:solidFill>
                <a:latin typeface="EB Garamond"/>
                <a:ea typeface="EB Garamond"/>
                <a:cs typeface="EB Garamond"/>
                <a:sym typeface="EB Garamond"/>
              </a:rPr>
              <a:t>•</a:t>
            </a:r>
            <a:r>
              <a:rPr lang="ar" sz="1100">
                <a:solidFill>
                  <a:srgbClr val="434343"/>
                </a:solidFill>
                <a:latin typeface="EB Garamond"/>
                <a:ea typeface="EB Garamond"/>
                <a:cs typeface="EB Garamond"/>
                <a:sym typeface="EB Garamond"/>
              </a:rPr>
              <a:t> Uterine bleeding</a:t>
            </a:r>
            <a:endParaRPr sz="1100">
              <a:solidFill>
                <a:srgbClr val="434343"/>
              </a:solidFill>
              <a:latin typeface="EB Garamond"/>
              <a:ea typeface="EB Garamond"/>
              <a:cs typeface="EB Garamond"/>
              <a:sym typeface="EB Garamond"/>
            </a:endParaRPr>
          </a:p>
          <a:p>
            <a:pPr indent="0" lvl="0" marL="0" marR="0" rtl="0" algn="l">
              <a:lnSpc>
                <a:spcPct val="100000"/>
              </a:lnSpc>
              <a:spcBef>
                <a:spcPts val="0"/>
              </a:spcBef>
              <a:spcAft>
                <a:spcPts val="0"/>
              </a:spcAft>
              <a:buNone/>
            </a:pPr>
            <a:r>
              <a:rPr b="1" lang="ar" sz="1300">
                <a:solidFill>
                  <a:srgbClr val="EA9999"/>
                </a:solidFill>
                <a:latin typeface="EB Garamond"/>
                <a:ea typeface="EB Garamond"/>
                <a:cs typeface="EB Garamond"/>
                <a:sym typeface="EB Garamond"/>
              </a:rPr>
              <a:t>•</a:t>
            </a:r>
            <a:r>
              <a:rPr lang="ar" sz="1100">
                <a:solidFill>
                  <a:srgbClr val="434343"/>
                </a:solidFill>
                <a:latin typeface="EB Garamond"/>
                <a:ea typeface="EB Garamond"/>
                <a:cs typeface="EB Garamond"/>
                <a:sym typeface="EB Garamond"/>
              </a:rPr>
              <a:t> Hematuria</a:t>
            </a:r>
            <a:endParaRPr sz="1100">
              <a:solidFill>
                <a:srgbClr val="434343"/>
              </a:solidFill>
              <a:latin typeface="EB Garamond"/>
              <a:ea typeface="EB Garamond"/>
              <a:cs typeface="EB Garamond"/>
              <a:sym typeface="EB Garamond"/>
            </a:endParaRPr>
          </a:p>
        </p:txBody>
      </p:sp>
      <p:sp>
        <p:nvSpPr>
          <p:cNvPr id="661" name="Google Shape;661;p36"/>
          <p:cNvSpPr txBox="1"/>
          <p:nvPr/>
        </p:nvSpPr>
        <p:spPr>
          <a:xfrm>
            <a:off x="2035375" y="3847350"/>
            <a:ext cx="3153300" cy="9900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b="1" lang="ar" sz="1300">
                <a:solidFill>
                  <a:srgbClr val="EA9999"/>
                </a:solidFill>
                <a:latin typeface="EB Garamond"/>
                <a:ea typeface="EB Garamond"/>
                <a:cs typeface="EB Garamond"/>
                <a:sym typeface="EB Garamond"/>
              </a:rPr>
              <a:t>•</a:t>
            </a:r>
            <a:r>
              <a:rPr lang="ar" sz="1100">
                <a:solidFill>
                  <a:srgbClr val="434343"/>
                </a:solidFill>
                <a:latin typeface="EB Garamond"/>
                <a:ea typeface="EB Garamond"/>
                <a:cs typeface="EB Garamond"/>
                <a:sym typeface="EB Garamond"/>
              </a:rPr>
              <a:t> </a:t>
            </a:r>
            <a:r>
              <a:rPr lang="ar" sz="1100">
                <a:solidFill>
                  <a:srgbClr val="434343"/>
                </a:solidFill>
                <a:latin typeface="EB Garamond"/>
                <a:ea typeface="EB Garamond"/>
                <a:cs typeface="EB Garamond"/>
                <a:sym typeface="EB Garamond"/>
              </a:rPr>
              <a:t>Immaturity</a:t>
            </a:r>
            <a:endParaRPr sz="1100">
              <a:solidFill>
                <a:srgbClr val="434343"/>
              </a:solidFill>
              <a:latin typeface="EB Garamond"/>
              <a:ea typeface="EB Garamond"/>
              <a:cs typeface="EB Garamond"/>
              <a:sym typeface="EB Garamond"/>
            </a:endParaRPr>
          </a:p>
          <a:p>
            <a:pPr indent="0" lvl="0" marL="0" marR="0" rtl="0" algn="l">
              <a:lnSpc>
                <a:spcPct val="100000"/>
              </a:lnSpc>
              <a:spcBef>
                <a:spcPts val="0"/>
              </a:spcBef>
              <a:spcAft>
                <a:spcPts val="0"/>
              </a:spcAft>
              <a:buNone/>
            </a:pPr>
            <a:r>
              <a:rPr b="1" lang="ar" sz="1300">
                <a:solidFill>
                  <a:srgbClr val="EA9999"/>
                </a:solidFill>
                <a:latin typeface="EB Garamond"/>
                <a:ea typeface="EB Garamond"/>
                <a:cs typeface="EB Garamond"/>
                <a:sym typeface="EB Garamond"/>
              </a:rPr>
              <a:t>•</a:t>
            </a:r>
            <a:r>
              <a:rPr lang="ar" sz="1100">
                <a:solidFill>
                  <a:srgbClr val="434343"/>
                </a:solidFill>
                <a:latin typeface="EB Garamond"/>
                <a:ea typeface="EB Garamond"/>
                <a:cs typeface="EB Garamond"/>
                <a:sym typeface="EB Garamond"/>
              </a:rPr>
              <a:t> </a:t>
            </a:r>
            <a:r>
              <a:rPr lang="ar" sz="1100">
                <a:solidFill>
                  <a:srgbClr val="CC0000"/>
                </a:solidFill>
                <a:latin typeface="EB Garamond"/>
                <a:ea typeface="EB Garamond"/>
                <a:cs typeface="EB Garamond"/>
                <a:sym typeface="EB Garamond"/>
              </a:rPr>
              <a:t>Growth</a:t>
            </a:r>
            <a:endParaRPr sz="1100">
              <a:solidFill>
                <a:srgbClr val="CC0000"/>
              </a:solidFill>
              <a:latin typeface="EB Garamond"/>
              <a:ea typeface="EB Garamond"/>
              <a:cs typeface="EB Garamond"/>
              <a:sym typeface="EB Garamond"/>
            </a:endParaRPr>
          </a:p>
          <a:p>
            <a:pPr indent="0" lvl="0" marL="0" marR="0" rtl="0" algn="l">
              <a:lnSpc>
                <a:spcPct val="100000"/>
              </a:lnSpc>
              <a:spcBef>
                <a:spcPts val="0"/>
              </a:spcBef>
              <a:spcAft>
                <a:spcPts val="0"/>
              </a:spcAft>
              <a:buNone/>
            </a:pPr>
            <a:r>
              <a:rPr b="1" lang="ar" sz="1300">
                <a:solidFill>
                  <a:srgbClr val="EA9999"/>
                </a:solidFill>
                <a:latin typeface="EB Garamond"/>
                <a:ea typeface="EB Garamond"/>
                <a:cs typeface="EB Garamond"/>
                <a:sym typeface="EB Garamond"/>
              </a:rPr>
              <a:t>•</a:t>
            </a:r>
            <a:r>
              <a:rPr lang="ar" sz="1100">
                <a:solidFill>
                  <a:srgbClr val="434343"/>
                </a:solidFill>
                <a:latin typeface="EB Garamond"/>
                <a:ea typeface="EB Garamond"/>
                <a:cs typeface="EB Garamond"/>
                <a:sym typeface="EB Garamond"/>
              </a:rPr>
              <a:t> </a:t>
            </a:r>
            <a:r>
              <a:rPr lang="ar" sz="1100">
                <a:solidFill>
                  <a:srgbClr val="CC0000"/>
                </a:solidFill>
                <a:latin typeface="EB Garamond"/>
                <a:ea typeface="EB Garamond"/>
                <a:cs typeface="EB Garamond"/>
                <a:sym typeface="EB Garamond"/>
              </a:rPr>
              <a:t>Pregnancy</a:t>
            </a:r>
            <a:endParaRPr sz="1100">
              <a:solidFill>
                <a:srgbClr val="CC0000"/>
              </a:solidFill>
              <a:latin typeface="EB Garamond"/>
              <a:ea typeface="EB Garamond"/>
              <a:cs typeface="EB Garamond"/>
              <a:sym typeface="EB Garamond"/>
            </a:endParaRPr>
          </a:p>
          <a:p>
            <a:pPr indent="0" lvl="0" marL="0" marR="0" rtl="0" algn="l">
              <a:lnSpc>
                <a:spcPct val="100000"/>
              </a:lnSpc>
              <a:spcBef>
                <a:spcPts val="0"/>
              </a:spcBef>
              <a:spcAft>
                <a:spcPts val="0"/>
              </a:spcAft>
              <a:buNone/>
            </a:pPr>
            <a:r>
              <a:rPr b="1" lang="ar" sz="1300">
                <a:solidFill>
                  <a:srgbClr val="EA9999"/>
                </a:solidFill>
                <a:latin typeface="EB Garamond"/>
                <a:ea typeface="EB Garamond"/>
                <a:cs typeface="EB Garamond"/>
                <a:sym typeface="EB Garamond"/>
              </a:rPr>
              <a:t>•</a:t>
            </a:r>
            <a:r>
              <a:rPr lang="ar" sz="1100">
                <a:solidFill>
                  <a:srgbClr val="434343"/>
                </a:solidFill>
                <a:latin typeface="EB Garamond"/>
                <a:ea typeface="EB Garamond"/>
                <a:cs typeface="EB Garamond"/>
                <a:sym typeface="EB Garamond"/>
              </a:rPr>
              <a:t> EPO therapy</a:t>
            </a:r>
            <a:endParaRPr sz="1100">
              <a:solidFill>
                <a:srgbClr val="434343"/>
              </a:solidFill>
              <a:latin typeface="EB Garamond"/>
              <a:ea typeface="EB Garamond"/>
              <a:cs typeface="EB Garamond"/>
              <a:sym typeface="EB Garamond"/>
            </a:endParaRPr>
          </a:p>
        </p:txBody>
      </p:sp>
      <p:sp>
        <p:nvSpPr>
          <p:cNvPr id="662" name="Google Shape;662;p36"/>
          <p:cNvSpPr txBox="1"/>
          <p:nvPr/>
        </p:nvSpPr>
        <p:spPr>
          <a:xfrm>
            <a:off x="5833075" y="1480726"/>
            <a:ext cx="3153300" cy="9900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b="1" lang="ar" sz="1300">
                <a:solidFill>
                  <a:srgbClr val="EA9999"/>
                </a:solidFill>
                <a:latin typeface="EB Garamond"/>
                <a:ea typeface="EB Garamond"/>
                <a:cs typeface="EB Garamond"/>
                <a:sym typeface="EB Garamond"/>
              </a:rPr>
              <a:t>•</a:t>
            </a:r>
            <a:r>
              <a:rPr lang="ar" sz="1100">
                <a:solidFill>
                  <a:srgbClr val="434343"/>
                </a:solidFill>
                <a:latin typeface="EB Garamond"/>
                <a:ea typeface="EB Garamond"/>
                <a:cs typeface="EB Garamond"/>
                <a:sym typeface="EB Garamond"/>
              </a:rPr>
              <a:t> </a:t>
            </a:r>
            <a:r>
              <a:rPr lang="ar" sz="1100">
                <a:solidFill>
                  <a:srgbClr val="434343"/>
                </a:solidFill>
                <a:latin typeface="EB Garamond"/>
                <a:ea typeface="EB Garamond"/>
                <a:cs typeface="EB Garamond"/>
                <a:sym typeface="EB Garamond"/>
              </a:rPr>
              <a:t>Enteropathy</a:t>
            </a:r>
            <a:endParaRPr sz="1100">
              <a:solidFill>
                <a:srgbClr val="434343"/>
              </a:solidFill>
              <a:latin typeface="EB Garamond"/>
              <a:ea typeface="EB Garamond"/>
              <a:cs typeface="EB Garamond"/>
              <a:sym typeface="EB Garamond"/>
            </a:endParaRPr>
          </a:p>
          <a:p>
            <a:pPr indent="0" lvl="0" marL="0" marR="0" rtl="0" algn="l">
              <a:lnSpc>
                <a:spcPct val="100000"/>
              </a:lnSpc>
              <a:spcBef>
                <a:spcPts val="0"/>
              </a:spcBef>
              <a:spcAft>
                <a:spcPts val="0"/>
              </a:spcAft>
              <a:buNone/>
            </a:pPr>
            <a:r>
              <a:rPr b="1" lang="ar" sz="1300">
                <a:solidFill>
                  <a:srgbClr val="EA9999"/>
                </a:solidFill>
                <a:latin typeface="EB Garamond"/>
                <a:ea typeface="EB Garamond"/>
                <a:cs typeface="EB Garamond"/>
                <a:sym typeface="EB Garamond"/>
              </a:rPr>
              <a:t>•</a:t>
            </a:r>
            <a:r>
              <a:rPr lang="ar" sz="1100">
                <a:solidFill>
                  <a:srgbClr val="434343"/>
                </a:solidFill>
                <a:latin typeface="EB Garamond"/>
                <a:ea typeface="EB Garamond"/>
                <a:cs typeface="EB Garamond"/>
                <a:sym typeface="EB Garamond"/>
              </a:rPr>
              <a:t> </a:t>
            </a:r>
            <a:r>
              <a:rPr lang="ar" sz="1100">
                <a:solidFill>
                  <a:srgbClr val="CC0000"/>
                </a:solidFill>
                <a:latin typeface="EB Garamond"/>
                <a:ea typeface="EB Garamond"/>
                <a:cs typeface="EB Garamond"/>
                <a:sym typeface="EB Garamond"/>
              </a:rPr>
              <a:t>Gastrectomy</a:t>
            </a:r>
            <a:endParaRPr sz="1100">
              <a:solidFill>
                <a:srgbClr val="CC0000"/>
              </a:solidFill>
              <a:latin typeface="EB Garamond"/>
              <a:ea typeface="EB Garamond"/>
              <a:cs typeface="EB Garamond"/>
              <a:sym typeface="EB Garamond"/>
            </a:endParaRPr>
          </a:p>
        </p:txBody>
      </p:sp>
      <p:sp>
        <p:nvSpPr>
          <p:cNvPr id="663" name="Google Shape;663;p36"/>
          <p:cNvSpPr txBox="1"/>
          <p:nvPr/>
        </p:nvSpPr>
        <p:spPr>
          <a:xfrm>
            <a:off x="5833075" y="3870200"/>
            <a:ext cx="3153300" cy="9900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b="1" lang="ar" sz="1300">
                <a:solidFill>
                  <a:srgbClr val="EA9999"/>
                </a:solidFill>
                <a:latin typeface="EB Garamond"/>
                <a:ea typeface="EB Garamond"/>
                <a:cs typeface="EB Garamond"/>
                <a:sym typeface="EB Garamond"/>
              </a:rPr>
              <a:t>•</a:t>
            </a:r>
            <a:r>
              <a:rPr lang="ar" sz="1100">
                <a:solidFill>
                  <a:srgbClr val="434343"/>
                </a:solidFill>
                <a:latin typeface="EB Garamond"/>
                <a:ea typeface="EB Garamond"/>
                <a:cs typeface="EB Garamond"/>
                <a:sym typeface="EB Garamond"/>
              </a:rPr>
              <a:t> </a:t>
            </a:r>
            <a:r>
              <a:rPr lang="ar" sz="1100">
                <a:solidFill>
                  <a:srgbClr val="434343"/>
                </a:solidFill>
                <a:latin typeface="EB Garamond"/>
                <a:ea typeface="EB Garamond"/>
                <a:cs typeface="EB Garamond"/>
                <a:sym typeface="EB Garamond"/>
              </a:rPr>
              <a:t>Rare as the only cause (rule out other causes)</a:t>
            </a:r>
            <a:endParaRPr sz="1100">
              <a:solidFill>
                <a:srgbClr val="434343"/>
              </a:solidFill>
              <a:latin typeface="EB Garamond"/>
              <a:ea typeface="EB Garamond"/>
              <a:cs typeface="EB Garamond"/>
              <a:sym typeface="EB Garamond"/>
            </a:endParaRPr>
          </a:p>
        </p:txBody>
      </p:sp>
      <p:pic>
        <p:nvPicPr>
          <p:cNvPr id="664" name="Google Shape;664;p36"/>
          <p:cNvPicPr preferRelativeResize="0"/>
          <p:nvPr/>
        </p:nvPicPr>
        <p:blipFill>
          <a:blip r:embed="rId3">
            <a:alphaModFix/>
          </a:blip>
          <a:stretch>
            <a:fillRect/>
          </a:stretch>
        </p:blipFill>
        <p:spPr>
          <a:xfrm>
            <a:off x="12522986" y="-6251692"/>
            <a:ext cx="1432300" cy="1933570"/>
          </a:xfrm>
          <a:prstGeom prst="rect">
            <a:avLst/>
          </a:prstGeom>
          <a:noFill/>
          <a:ln>
            <a:noFill/>
          </a:ln>
        </p:spPr>
      </p:pic>
      <p:pic>
        <p:nvPicPr>
          <p:cNvPr id="665" name="Google Shape;665;p36"/>
          <p:cNvPicPr preferRelativeResize="0"/>
          <p:nvPr/>
        </p:nvPicPr>
        <p:blipFill>
          <a:blip r:embed="rId4">
            <a:alphaModFix/>
          </a:blip>
          <a:stretch>
            <a:fillRect/>
          </a:stretch>
        </p:blipFill>
        <p:spPr>
          <a:xfrm>
            <a:off x="8986379" y="-5967154"/>
            <a:ext cx="2568499" cy="2568499"/>
          </a:xfrm>
          <a:prstGeom prst="rect">
            <a:avLst/>
          </a:prstGeom>
          <a:noFill/>
          <a:ln>
            <a:noFill/>
          </a:ln>
        </p:spPr>
      </p:pic>
      <p:sp>
        <p:nvSpPr>
          <p:cNvPr id="666" name="Google Shape;666;p36"/>
          <p:cNvSpPr txBox="1"/>
          <p:nvPr/>
        </p:nvSpPr>
        <p:spPr>
          <a:xfrm>
            <a:off x="2035375" y="4549600"/>
            <a:ext cx="1432200" cy="42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600">
                <a:solidFill>
                  <a:srgbClr val="CCCCCC"/>
                </a:solidFill>
                <a:latin typeface="EB Garamond"/>
                <a:ea typeface="EB Garamond"/>
                <a:cs typeface="EB Garamond"/>
                <a:sym typeface="EB Garamond"/>
              </a:rPr>
              <a:t>Erythropoietin </a:t>
            </a:r>
            <a:endParaRPr sz="600">
              <a:solidFill>
                <a:srgbClr val="CCCCCC"/>
              </a:solidFill>
              <a:latin typeface="EB Garamond"/>
              <a:ea typeface="EB Garamond"/>
              <a:cs typeface="EB Garamond"/>
              <a:sym typeface="EB Garamon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0" name="Shape 670"/>
        <p:cNvGrpSpPr/>
        <p:nvPr/>
      </p:nvGrpSpPr>
      <p:grpSpPr>
        <a:xfrm>
          <a:off x="0" y="0"/>
          <a:ext cx="0" cy="0"/>
          <a:chOff x="0" y="0"/>
          <a:chExt cx="0" cy="0"/>
        </a:xfrm>
      </p:grpSpPr>
      <p:sp>
        <p:nvSpPr>
          <p:cNvPr id="671" name="Google Shape;671;p37"/>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7"/>
          <p:cNvSpPr txBox="1"/>
          <p:nvPr/>
        </p:nvSpPr>
        <p:spPr>
          <a:xfrm>
            <a:off x="0" y="117075"/>
            <a:ext cx="42057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500">
                <a:solidFill>
                  <a:srgbClr val="EA9999"/>
                </a:solidFill>
                <a:latin typeface="Montserrat"/>
                <a:ea typeface="Montserrat"/>
                <a:cs typeface="Montserrat"/>
                <a:sym typeface="Montserrat"/>
              </a:rPr>
              <a:t>|</a:t>
            </a:r>
            <a:r>
              <a:rPr b="1" lang="ar" sz="2500">
                <a:solidFill>
                  <a:srgbClr val="74C1B9"/>
                </a:solidFill>
                <a:latin typeface="Montserrat"/>
                <a:ea typeface="Montserrat"/>
                <a:cs typeface="Montserrat"/>
                <a:sym typeface="Montserrat"/>
              </a:rPr>
              <a:t> </a:t>
            </a:r>
            <a:r>
              <a:rPr b="1" lang="ar" sz="2500">
                <a:solidFill>
                  <a:srgbClr val="74C1B9"/>
                </a:solidFill>
                <a:latin typeface="Montserrat"/>
                <a:ea typeface="Montserrat"/>
                <a:cs typeface="Montserrat"/>
                <a:sym typeface="Montserrat"/>
              </a:rPr>
              <a:t>Signs and symptoms of IDA</a:t>
            </a:r>
            <a:r>
              <a:rPr b="1" lang="ar" sz="2500">
                <a:solidFill>
                  <a:srgbClr val="74C1B9"/>
                </a:solidFill>
                <a:latin typeface="Montserrat"/>
                <a:ea typeface="Montserrat"/>
                <a:cs typeface="Montserrat"/>
                <a:sym typeface="Montserrat"/>
              </a:rPr>
              <a:t> </a:t>
            </a:r>
            <a:endParaRPr b="1" sz="2500">
              <a:solidFill>
                <a:srgbClr val="74C1B9"/>
              </a:solidFill>
              <a:latin typeface="Montserrat"/>
              <a:ea typeface="Montserrat"/>
              <a:cs typeface="Montserrat"/>
              <a:sym typeface="Montserrat"/>
            </a:endParaRPr>
          </a:p>
        </p:txBody>
      </p:sp>
      <p:sp>
        <p:nvSpPr>
          <p:cNvPr id="673" name="Google Shape;673;p37"/>
          <p:cNvSpPr/>
          <p:nvPr/>
        </p:nvSpPr>
        <p:spPr>
          <a:xfrm>
            <a:off x="4699911" y="1259732"/>
            <a:ext cx="1063392" cy="1225149"/>
          </a:xfrm>
          <a:custGeom>
            <a:rect b="b" l="l" r="r" t="t"/>
            <a:pathLst>
              <a:path extrusionOk="0" h="63152" w="54814">
                <a:moveTo>
                  <a:pt x="27527" y="1"/>
                </a:moveTo>
                <a:lnTo>
                  <a:pt x="120" y="15686"/>
                </a:lnTo>
                <a:lnTo>
                  <a:pt x="1" y="47261"/>
                </a:lnTo>
                <a:lnTo>
                  <a:pt x="27288" y="63151"/>
                </a:lnTo>
                <a:lnTo>
                  <a:pt x="54694" y="47466"/>
                </a:lnTo>
                <a:lnTo>
                  <a:pt x="54813" y="15874"/>
                </a:lnTo>
                <a:lnTo>
                  <a:pt x="27527" y="1"/>
                </a:lnTo>
                <a:close/>
              </a:path>
            </a:pathLst>
          </a:custGeom>
          <a:no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7"/>
          <p:cNvSpPr/>
          <p:nvPr/>
        </p:nvSpPr>
        <p:spPr>
          <a:xfrm>
            <a:off x="6079561" y="1259732"/>
            <a:ext cx="1063392" cy="1225149"/>
          </a:xfrm>
          <a:custGeom>
            <a:rect b="b" l="l" r="r" t="t"/>
            <a:pathLst>
              <a:path extrusionOk="0" h="63152" w="54814">
                <a:moveTo>
                  <a:pt x="27510" y="1"/>
                </a:moveTo>
                <a:lnTo>
                  <a:pt x="120" y="15686"/>
                </a:lnTo>
                <a:lnTo>
                  <a:pt x="1" y="47261"/>
                </a:lnTo>
                <a:lnTo>
                  <a:pt x="27287" y="63151"/>
                </a:lnTo>
                <a:lnTo>
                  <a:pt x="54694" y="47466"/>
                </a:lnTo>
                <a:lnTo>
                  <a:pt x="54813" y="15874"/>
                </a:lnTo>
                <a:lnTo>
                  <a:pt x="27510" y="1"/>
                </a:lnTo>
                <a:close/>
              </a:path>
            </a:pathLst>
          </a:custGeom>
          <a:no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7"/>
          <p:cNvSpPr/>
          <p:nvPr/>
        </p:nvSpPr>
        <p:spPr>
          <a:xfrm>
            <a:off x="7455234" y="1259732"/>
            <a:ext cx="1063392" cy="1225149"/>
          </a:xfrm>
          <a:custGeom>
            <a:rect b="b" l="l" r="r" t="t"/>
            <a:pathLst>
              <a:path extrusionOk="0" h="63152" w="54814">
                <a:moveTo>
                  <a:pt x="27526" y="1"/>
                </a:moveTo>
                <a:lnTo>
                  <a:pt x="120" y="15686"/>
                </a:lnTo>
                <a:lnTo>
                  <a:pt x="1" y="47261"/>
                </a:lnTo>
                <a:lnTo>
                  <a:pt x="27287" y="63151"/>
                </a:lnTo>
                <a:lnTo>
                  <a:pt x="54694" y="47466"/>
                </a:lnTo>
                <a:lnTo>
                  <a:pt x="54813" y="15874"/>
                </a:lnTo>
                <a:lnTo>
                  <a:pt x="27526" y="1"/>
                </a:lnTo>
                <a:close/>
              </a:path>
            </a:pathLst>
          </a:custGeom>
          <a:no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7"/>
          <p:cNvSpPr/>
          <p:nvPr/>
        </p:nvSpPr>
        <p:spPr>
          <a:xfrm>
            <a:off x="5910173" y="1871975"/>
            <a:ext cx="1389894" cy="800192"/>
          </a:xfrm>
          <a:custGeom>
            <a:rect b="b" l="l" r="r" t="t"/>
            <a:pathLst>
              <a:path extrusionOk="0" h="41247" w="71644">
                <a:moveTo>
                  <a:pt x="71182" y="1"/>
                </a:moveTo>
                <a:lnTo>
                  <a:pt x="71096" y="20265"/>
                </a:lnTo>
                <a:lnTo>
                  <a:pt x="35848" y="40785"/>
                </a:lnTo>
                <a:lnTo>
                  <a:pt x="479" y="20538"/>
                </a:lnTo>
                <a:lnTo>
                  <a:pt x="394" y="18"/>
                </a:lnTo>
                <a:lnTo>
                  <a:pt x="1" y="18"/>
                </a:lnTo>
                <a:lnTo>
                  <a:pt x="69" y="20760"/>
                </a:lnTo>
                <a:lnTo>
                  <a:pt x="172" y="20829"/>
                </a:lnTo>
                <a:lnTo>
                  <a:pt x="35865" y="41247"/>
                </a:lnTo>
                <a:lnTo>
                  <a:pt x="35967" y="41195"/>
                </a:lnTo>
                <a:lnTo>
                  <a:pt x="71250" y="20641"/>
                </a:lnTo>
                <a:lnTo>
                  <a:pt x="71250" y="20760"/>
                </a:lnTo>
                <a:lnTo>
                  <a:pt x="71643" y="20453"/>
                </a:lnTo>
                <a:lnTo>
                  <a:pt x="71575" y="1"/>
                </a:ln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7"/>
          <p:cNvSpPr/>
          <p:nvPr/>
        </p:nvSpPr>
        <p:spPr>
          <a:xfrm>
            <a:off x="4531202" y="1072129"/>
            <a:ext cx="1390204" cy="800172"/>
          </a:xfrm>
          <a:custGeom>
            <a:rect b="b" l="l" r="r" t="t"/>
            <a:pathLst>
              <a:path extrusionOk="0" h="41246" w="71660">
                <a:moveTo>
                  <a:pt x="35864" y="0"/>
                </a:moveTo>
                <a:lnTo>
                  <a:pt x="171" y="20435"/>
                </a:lnTo>
                <a:lnTo>
                  <a:pt x="68" y="20486"/>
                </a:lnTo>
                <a:lnTo>
                  <a:pt x="0" y="41246"/>
                </a:lnTo>
                <a:lnTo>
                  <a:pt x="393" y="41246"/>
                </a:lnTo>
                <a:lnTo>
                  <a:pt x="478" y="20725"/>
                </a:lnTo>
                <a:lnTo>
                  <a:pt x="35864" y="461"/>
                </a:lnTo>
                <a:lnTo>
                  <a:pt x="71096" y="20982"/>
                </a:lnTo>
                <a:lnTo>
                  <a:pt x="71027" y="41246"/>
                </a:lnTo>
                <a:lnTo>
                  <a:pt x="71455" y="41246"/>
                </a:lnTo>
                <a:lnTo>
                  <a:pt x="71660" y="20794"/>
                </a:lnTo>
                <a:lnTo>
                  <a:pt x="71267" y="20486"/>
                </a:lnTo>
                <a:lnTo>
                  <a:pt x="71267" y="20606"/>
                </a:lnTo>
                <a:lnTo>
                  <a:pt x="35967" y="51"/>
                </a:lnTo>
                <a:lnTo>
                  <a:pt x="35864" y="0"/>
                </a:ln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7"/>
          <p:cNvSpPr/>
          <p:nvPr/>
        </p:nvSpPr>
        <p:spPr>
          <a:xfrm>
            <a:off x="7291472" y="1072129"/>
            <a:ext cx="1390223" cy="800172"/>
          </a:xfrm>
          <a:custGeom>
            <a:rect b="b" l="l" r="r" t="t"/>
            <a:pathLst>
              <a:path extrusionOk="0" h="41246" w="71661">
                <a:moveTo>
                  <a:pt x="35865" y="0"/>
                </a:moveTo>
                <a:lnTo>
                  <a:pt x="172" y="20435"/>
                </a:lnTo>
                <a:lnTo>
                  <a:pt x="69" y="20486"/>
                </a:lnTo>
                <a:lnTo>
                  <a:pt x="1" y="41246"/>
                </a:lnTo>
                <a:lnTo>
                  <a:pt x="394" y="41246"/>
                </a:lnTo>
                <a:lnTo>
                  <a:pt x="479" y="20725"/>
                </a:lnTo>
                <a:lnTo>
                  <a:pt x="35865" y="461"/>
                </a:lnTo>
                <a:lnTo>
                  <a:pt x="71097" y="20982"/>
                </a:lnTo>
                <a:lnTo>
                  <a:pt x="71028" y="41246"/>
                </a:lnTo>
                <a:lnTo>
                  <a:pt x="71575" y="41246"/>
                </a:lnTo>
                <a:lnTo>
                  <a:pt x="71661" y="20794"/>
                </a:lnTo>
                <a:lnTo>
                  <a:pt x="71268" y="20486"/>
                </a:lnTo>
                <a:lnTo>
                  <a:pt x="71268" y="20606"/>
                </a:lnTo>
                <a:lnTo>
                  <a:pt x="35967" y="51"/>
                </a:lnTo>
                <a:lnTo>
                  <a:pt x="35865" y="0"/>
                </a:ln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7"/>
          <p:cNvSpPr txBox="1"/>
          <p:nvPr/>
        </p:nvSpPr>
        <p:spPr>
          <a:xfrm>
            <a:off x="4699915" y="1641454"/>
            <a:ext cx="10635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solidFill>
                  <a:srgbClr val="74C1B9"/>
                </a:solidFill>
                <a:latin typeface="Montserrat"/>
                <a:ea typeface="Montserrat"/>
                <a:cs typeface="Montserrat"/>
                <a:sym typeface="Montserrat"/>
              </a:rPr>
              <a:t>01</a:t>
            </a:r>
            <a:endParaRPr b="1" sz="1100">
              <a:solidFill>
                <a:srgbClr val="74C1B9"/>
              </a:solidFill>
              <a:latin typeface="Montserrat"/>
              <a:ea typeface="Montserrat"/>
              <a:cs typeface="Montserrat"/>
              <a:sym typeface="Montserrat"/>
            </a:endParaRPr>
          </a:p>
          <a:p>
            <a:pPr indent="0" lvl="0" marL="0" rtl="0" algn="ctr">
              <a:spcBef>
                <a:spcPts val="0"/>
              </a:spcBef>
              <a:spcAft>
                <a:spcPts val="0"/>
              </a:spcAft>
              <a:buNone/>
            </a:pPr>
            <a:r>
              <a:rPr b="1" lang="ar" sz="1100">
                <a:solidFill>
                  <a:srgbClr val="74C1B9"/>
                </a:solidFill>
                <a:latin typeface="Montserrat"/>
                <a:ea typeface="Montserrat"/>
                <a:cs typeface="Montserrat"/>
                <a:sym typeface="Montserrat"/>
              </a:rPr>
              <a:t> </a:t>
            </a:r>
            <a:r>
              <a:rPr b="1" lang="ar" sz="1100">
                <a:solidFill>
                  <a:srgbClr val="F4CCCC"/>
                </a:solidFill>
                <a:latin typeface="Montserrat"/>
                <a:ea typeface="Montserrat"/>
                <a:cs typeface="Montserrat"/>
                <a:sym typeface="Montserrat"/>
              </a:rPr>
              <a:t>Iron Studies</a:t>
            </a:r>
            <a:endParaRPr b="1" sz="1100">
              <a:solidFill>
                <a:srgbClr val="F4CCCC"/>
              </a:solidFill>
              <a:latin typeface="Montserrat"/>
              <a:ea typeface="Montserrat"/>
              <a:cs typeface="Montserrat"/>
              <a:sym typeface="Montserrat"/>
            </a:endParaRPr>
          </a:p>
        </p:txBody>
      </p:sp>
      <p:sp>
        <p:nvSpPr>
          <p:cNvPr id="680" name="Google Shape;680;p37"/>
          <p:cNvSpPr txBox="1"/>
          <p:nvPr/>
        </p:nvSpPr>
        <p:spPr>
          <a:xfrm>
            <a:off x="7446825" y="1495550"/>
            <a:ext cx="1063500" cy="74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solidFill>
                  <a:srgbClr val="74C1B9"/>
                </a:solidFill>
                <a:latin typeface="Montserrat"/>
                <a:ea typeface="Montserrat"/>
                <a:cs typeface="Montserrat"/>
                <a:sym typeface="Montserrat"/>
              </a:rPr>
              <a:t>03</a:t>
            </a:r>
            <a:endParaRPr b="1" sz="1100">
              <a:solidFill>
                <a:srgbClr val="74C1B9"/>
              </a:solidFill>
              <a:latin typeface="Montserrat"/>
              <a:ea typeface="Montserrat"/>
              <a:cs typeface="Montserrat"/>
              <a:sym typeface="Montserrat"/>
            </a:endParaRPr>
          </a:p>
          <a:p>
            <a:pPr indent="0" lvl="0" marL="0" rtl="0" algn="ctr">
              <a:spcBef>
                <a:spcPts val="0"/>
              </a:spcBef>
              <a:spcAft>
                <a:spcPts val="0"/>
              </a:spcAft>
              <a:buNone/>
            </a:pPr>
            <a:r>
              <a:rPr b="1" lang="ar" sz="1100">
                <a:solidFill>
                  <a:srgbClr val="CC0000"/>
                </a:solidFill>
                <a:latin typeface="Montserrat"/>
                <a:ea typeface="Montserrat"/>
                <a:cs typeface="Montserrat"/>
                <a:sym typeface="Montserrat"/>
              </a:rPr>
              <a:t>BM Iron stain (Perl’s </a:t>
            </a:r>
            <a:r>
              <a:rPr b="1" lang="ar" sz="1100">
                <a:solidFill>
                  <a:srgbClr val="CC0000"/>
                </a:solidFill>
                <a:latin typeface="Montserrat"/>
                <a:ea typeface="Montserrat"/>
                <a:cs typeface="Montserrat"/>
                <a:sym typeface="Montserrat"/>
              </a:rPr>
              <a:t>stain</a:t>
            </a:r>
            <a:r>
              <a:rPr b="1" lang="ar" sz="1100">
                <a:solidFill>
                  <a:srgbClr val="CC0000"/>
                </a:solidFill>
                <a:latin typeface="Montserrat"/>
                <a:ea typeface="Montserrat"/>
                <a:cs typeface="Montserrat"/>
                <a:sym typeface="Montserrat"/>
              </a:rPr>
              <a:t>)</a:t>
            </a:r>
            <a:endParaRPr b="1" sz="1100">
              <a:solidFill>
                <a:srgbClr val="CC0000"/>
              </a:solidFill>
              <a:latin typeface="Montserrat"/>
              <a:ea typeface="Montserrat"/>
              <a:cs typeface="Montserrat"/>
              <a:sym typeface="Montserrat"/>
            </a:endParaRPr>
          </a:p>
        </p:txBody>
      </p:sp>
      <p:sp>
        <p:nvSpPr>
          <p:cNvPr id="681" name="Google Shape;681;p37"/>
          <p:cNvSpPr txBox="1"/>
          <p:nvPr/>
        </p:nvSpPr>
        <p:spPr>
          <a:xfrm>
            <a:off x="7399150" y="2802375"/>
            <a:ext cx="1440900" cy="20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600"/>
              </a:spcAft>
              <a:buNone/>
            </a:pPr>
            <a:r>
              <a:rPr lang="ar" sz="900">
                <a:solidFill>
                  <a:schemeClr val="dk2"/>
                </a:solidFill>
                <a:latin typeface="EB Garamond"/>
                <a:ea typeface="EB Garamond"/>
                <a:cs typeface="EB Garamond"/>
                <a:sym typeface="EB Garamond"/>
              </a:rPr>
              <a:t>The gold standard but invasive procedur</a:t>
            </a:r>
            <a:r>
              <a:rPr lang="ar" sz="900">
                <a:solidFill>
                  <a:schemeClr val="dk2"/>
                </a:solidFill>
                <a:latin typeface="EB Garamond"/>
                <a:ea typeface="EB Garamond"/>
                <a:cs typeface="EB Garamond"/>
                <a:sym typeface="EB Garamond"/>
              </a:rPr>
              <a:t>e</a:t>
            </a:r>
            <a:endParaRPr sz="900">
              <a:solidFill>
                <a:schemeClr val="dk2"/>
              </a:solidFill>
              <a:latin typeface="EB Garamond"/>
              <a:ea typeface="EB Garamond"/>
              <a:cs typeface="EB Garamond"/>
              <a:sym typeface="EB Garamond"/>
            </a:endParaRPr>
          </a:p>
        </p:txBody>
      </p:sp>
      <p:sp>
        <p:nvSpPr>
          <p:cNvPr id="682" name="Google Shape;682;p37"/>
          <p:cNvSpPr txBox="1"/>
          <p:nvPr/>
        </p:nvSpPr>
        <p:spPr>
          <a:xfrm>
            <a:off x="6000450" y="1553675"/>
            <a:ext cx="1212000" cy="68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solidFill>
                  <a:srgbClr val="74C1B9"/>
                </a:solidFill>
                <a:latin typeface="Montserrat"/>
                <a:ea typeface="Montserrat"/>
                <a:cs typeface="Montserrat"/>
                <a:sym typeface="Montserrat"/>
              </a:rPr>
              <a:t>02</a:t>
            </a:r>
            <a:endParaRPr b="1" sz="1100">
              <a:solidFill>
                <a:srgbClr val="74C1B9"/>
              </a:solidFill>
              <a:latin typeface="Montserrat"/>
              <a:ea typeface="Montserrat"/>
              <a:cs typeface="Montserrat"/>
              <a:sym typeface="Montserrat"/>
            </a:endParaRPr>
          </a:p>
          <a:p>
            <a:pPr indent="0" lvl="0" marL="0" rtl="0" algn="ctr">
              <a:spcBef>
                <a:spcPts val="0"/>
              </a:spcBef>
              <a:spcAft>
                <a:spcPts val="0"/>
              </a:spcAft>
              <a:buNone/>
            </a:pPr>
            <a:r>
              <a:rPr b="1" lang="ar" sz="1100">
                <a:solidFill>
                  <a:srgbClr val="F4CCCC"/>
                </a:solidFill>
                <a:latin typeface="Montserrat"/>
                <a:ea typeface="Montserrat"/>
                <a:cs typeface="Montserrat"/>
                <a:sym typeface="Montserrat"/>
              </a:rPr>
              <a:t>Microcytic hypochromic anemia</a:t>
            </a:r>
            <a:endParaRPr b="1" sz="1100">
              <a:solidFill>
                <a:srgbClr val="F4CCCC"/>
              </a:solidFill>
              <a:latin typeface="Montserrat"/>
              <a:ea typeface="Montserrat"/>
              <a:cs typeface="Montserrat"/>
              <a:sym typeface="Montserrat"/>
            </a:endParaRPr>
          </a:p>
        </p:txBody>
      </p:sp>
      <p:pic>
        <p:nvPicPr>
          <p:cNvPr descr="ch03f08" id="683" name="Google Shape;683;p37"/>
          <p:cNvPicPr preferRelativeResize="0"/>
          <p:nvPr/>
        </p:nvPicPr>
        <p:blipFill rotWithShape="1">
          <a:blip r:embed="rId4">
            <a:alphaModFix/>
          </a:blip>
          <a:srcRect b="0" l="0" r="0" t="0"/>
          <a:stretch/>
        </p:blipFill>
        <p:spPr>
          <a:xfrm>
            <a:off x="6380572" y="3887864"/>
            <a:ext cx="683216" cy="579551"/>
          </a:xfrm>
          <a:prstGeom prst="rect">
            <a:avLst/>
          </a:prstGeom>
          <a:noFill/>
          <a:ln>
            <a:noFill/>
          </a:ln>
        </p:spPr>
      </p:pic>
      <p:sp>
        <p:nvSpPr>
          <p:cNvPr id="684" name="Google Shape;684;p37"/>
          <p:cNvSpPr/>
          <p:nvPr/>
        </p:nvSpPr>
        <p:spPr>
          <a:xfrm>
            <a:off x="6172063" y="2685225"/>
            <a:ext cx="1119000" cy="516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ar" sz="900">
                <a:solidFill>
                  <a:schemeClr val="dk2"/>
                </a:solidFill>
                <a:latin typeface="EB Garamond"/>
                <a:ea typeface="EB Garamond"/>
                <a:cs typeface="EB Garamond"/>
                <a:sym typeface="EB Garamond"/>
              </a:rPr>
              <a:t> with: </a:t>
            </a:r>
            <a:endParaRPr sz="900">
              <a:solidFill>
                <a:schemeClr val="dk2"/>
              </a:solidFill>
              <a:latin typeface="EB Garamond"/>
              <a:ea typeface="EB Garamond"/>
              <a:cs typeface="EB Garamond"/>
              <a:sym typeface="EB Garamond"/>
            </a:endParaRPr>
          </a:p>
          <a:p>
            <a:pPr indent="0" lvl="0" marL="0" marR="0" rtl="0" algn="l">
              <a:spcBef>
                <a:spcPts val="0"/>
              </a:spcBef>
              <a:spcAft>
                <a:spcPts val="0"/>
              </a:spcAft>
              <a:buNone/>
            </a:pPr>
            <a:r>
              <a:rPr lang="ar" sz="900">
                <a:solidFill>
                  <a:schemeClr val="dk2"/>
                </a:solidFill>
                <a:latin typeface="EB Garamond"/>
                <a:ea typeface="EB Garamond"/>
                <a:cs typeface="EB Garamond"/>
                <a:sym typeface="EB Garamond"/>
              </a:rPr>
              <a:t>•Ani</a:t>
            </a:r>
            <a:r>
              <a:rPr lang="ar" sz="900">
                <a:solidFill>
                  <a:srgbClr val="434343"/>
                </a:solidFill>
                <a:latin typeface="EB Garamond"/>
                <a:ea typeface="EB Garamond"/>
                <a:cs typeface="EB Garamond"/>
                <a:sym typeface="EB Garamond"/>
              </a:rPr>
              <a:t>s</a:t>
            </a:r>
            <a:r>
              <a:rPr lang="ar" sz="900">
                <a:solidFill>
                  <a:schemeClr val="dk2"/>
                </a:solidFill>
                <a:latin typeface="EB Garamond"/>
                <a:ea typeface="EB Garamond"/>
                <a:cs typeface="EB Garamond"/>
                <a:sym typeface="EB Garamond"/>
              </a:rPr>
              <a:t>o</a:t>
            </a:r>
            <a:r>
              <a:rPr lang="ar" sz="900">
                <a:solidFill>
                  <a:srgbClr val="EA9999"/>
                </a:solidFill>
                <a:latin typeface="EB Garamond"/>
                <a:ea typeface="EB Garamond"/>
                <a:cs typeface="EB Garamond"/>
                <a:sym typeface="EB Garamond"/>
              </a:rPr>
              <a:t>cytosis</a:t>
            </a:r>
            <a:endParaRPr sz="900">
              <a:solidFill>
                <a:srgbClr val="EA9999"/>
              </a:solidFill>
              <a:latin typeface="EB Garamond"/>
              <a:ea typeface="EB Garamond"/>
              <a:cs typeface="EB Garamond"/>
              <a:sym typeface="EB Garamond"/>
            </a:endParaRPr>
          </a:p>
          <a:p>
            <a:pPr indent="0" lvl="0" marL="0" marR="0" rtl="0" algn="l">
              <a:spcBef>
                <a:spcPts val="0"/>
              </a:spcBef>
              <a:spcAft>
                <a:spcPts val="0"/>
              </a:spcAft>
              <a:buNone/>
            </a:pPr>
            <a:r>
              <a:rPr lang="ar" sz="900">
                <a:solidFill>
                  <a:schemeClr val="dk2"/>
                </a:solidFill>
                <a:latin typeface="EB Garamond"/>
                <a:ea typeface="EB Garamond"/>
                <a:cs typeface="EB Garamond"/>
                <a:sym typeface="EB Garamond"/>
              </a:rPr>
              <a:t>( variation in </a:t>
            </a:r>
            <a:r>
              <a:rPr lang="ar" sz="900">
                <a:solidFill>
                  <a:srgbClr val="434343"/>
                </a:solidFill>
                <a:latin typeface="EB Garamond"/>
                <a:ea typeface="EB Garamond"/>
                <a:cs typeface="EB Garamond"/>
                <a:sym typeface="EB Garamond"/>
              </a:rPr>
              <a:t>si</a:t>
            </a:r>
            <a:r>
              <a:rPr lang="ar" sz="900">
                <a:solidFill>
                  <a:schemeClr val="dk2"/>
                </a:solidFill>
                <a:latin typeface="EB Garamond"/>
                <a:ea typeface="EB Garamond"/>
                <a:cs typeface="EB Garamond"/>
                <a:sym typeface="EB Garamond"/>
              </a:rPr>
              <a:t>ze) </a:t>
            </a:r>
            <a:endParaRPr sz="900">
              <a:solidFill>
                <a:schemeClr val="dk2"/>
              </a:solidFill>
              <a:latin typeface="EB Garamond"/>
              <a:ea typeface="EB Garamond"/>
              <a:cs typeface="EB Garamond"/>
              <a:sym typeface="EB Garamond"/>
            </a:endParaRPr>
          </a:p>
          <a:p>
            <a:pPr indent="0" lvl="0" marL="0" marR="0" rtl="0" algn="l">
              <a:spcBef>
                <a:spcPts val="0"/>
              </a:spcBef>
              <a:spcAft>
                <a:spcPts val="0"/>
              </a:spcAft>
              <a:buNone/>
            </a:pPr>
            <a:r>
              <a:rPr lang="ar" sz="900">
                <a:solidFill>
                  <a:schemeClr val="dk2"/>
                </a:solidFill>
                <a:latin typeface="EB Garamond"/>
                <a:ea typeface="EB Garamond"/>
                <a:cs typeface="EB Garamond"/>
                <a:sym typeface="EB Garamond"/>
              </a:rPr>
              <a:t>• </a:t>
            </a:r>
            <a:r>
              <a:rPr lang="ar" sz="900">
                <a:solidFill>
                  <a:schemeClr val="dk2"/>
                </a:solidFill>
                <a:latin typeface="EB Garamond"/>
                <a:ea typeface="EB Garamond"/>
                <a:cs typeface="EB Garamond"/>
                <a:sym typeface="EB Garamond"/>
              </a:rPr>
              <a:t>Poikilo</a:t>
            </a:r>
            <a:r>
              <a:rPr lang="ar" sz="900">
                <a:solidFill>
                  <a:srgbClr val="EA9999"/>
                </a:solidFill>
                <a:latin typeface="EB Garamond"/>
                <a:ea typeface="EB Garamond"/>
                <a:cs typeface="EB Garamond"/>
                <a:sym typeface="EB Garamond"/>
              </a:rPr>
              <a:t>cytosis</a:t>
            </a:r>
            <a:endParaRPr sz="900">
              <a:solidFill>
                <a:srgbClr val="EA9999"/>
              </a:solidFill>
              <a:latin typeface="EB Garamond"/>
              <a:ea typeface="EB Garamond"/>
              <a:cs typeface="EB Garamond"/>
              <a:sym typeface="EB Garamond"/>
            </a:endParaRPr>
          </a:p>
          <a:p>
            <a:pPr indent="0" lvl="0" marL="0" marR="0" rtl="0" algn="l">
              <a:spcBef>
                <a:spcPts val="0"/>
              </a:spcBef>
              <a:spcAft>
                <a:spcPts val="0"/>
              </a:spcAft>
              <a:buNone/>
            </a:pPr>
            <a:r>
              <a:rPr lang="ar" sz="900">
                <a:solidFill>
                  <a:schemeClr val="dk2"/>
                </a:solidFill>
                <a:latin typeface="EB Garamond"/>
                <a:ea typeface="EB Garamond"/>
                <a:cs typeface="EB Garamond"/>
                <a:sym typeface="EB Garamond"/>
              </a:rPr>
              <a:t>(variation in shape)</a:t>
            </a:r>
            <a:endParaRPr sz="900">
              <a:solidFill>
                <a:schemeClr val="dk2"/>
              </a:solidFill>
              <a:latin typeface="EB Garamond"/>
              <a:ea typeface="EB Garamond"/>
              <a:cs typeface="EB Garamond"/>
              <a:sym typeface="EB Garamond"/>
            </a:endParaRPr>
          </a:p>
        </p:txBody>
      </p:sp>
      <p:grpSp>
        <p:nvGrpSpPr>
          <p:cNvPr id="685" name="Google Shape;685;p37"/>
          <p:cNvGrpSpPr/>
          <p:nvPr/>
        </p:nvGrpSpPr>
        <p:grpSpPr>
          <a:xfrm>
            <a:off x="3981483" y="2672186"/>
            <a:ext cx="2160167" cy="1215006"/>
            <a:chOff x="3817243" y="3541782"/>
            <a:chExt cx="2160167" cy="1215006"/>
          </a:xfrm>
        </p:grpSpPr>
        <p:sp>
          <p:nvSpPr>
            <p:cNvPr id="686" name="Google Shape;686;p37"/>
            <p:cNvSpPr/>
            <p:nvPr/>
          </p:nvSpPr>
          <p:spPr>
            <a:xfrm>
              <a:off x="4135176" y="3823596"/>
              <a:ext cx="387000" cy="122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ar" sz="600">
                  <a:solidFill>
                    <a:schemeClr val="dk2"/>
                  </a:solidFill>
                  <a:latin typeface="EB Garamond"/>
                  <a:ea typeface="EB Garamond"/>
                  <a:cs typeface="EB Garamond"/>
                  <a:sym typeface="EB Garamond"/>
                </a:rPr>
                <a:t> Low TIBC*</a:t>
              </a:r>
              <a:endParaRPr sz="600">
                <a:solidFill>
                  <a:schemeClr val="dk2"/>
                </a:solidFill>
                <a:latin typeface="EB Garamond"/>
                <a:ea typeface="EB Garamond"/>
                <a:cs typeface="EB Garamond"/>
                <a:sym typeface="EB Garamond"/>
              </a:endParaRPr>
            </a:p>
          </p:txBody>
        </p:sp>
        <p:sp>
          <p:nvSpPr>
            <p:cNvPr id="687" name="Google Shape;687;p37"/>
            <p:cNvSpPr/>
            <p:nvPr/>
          </p:nvSpPr>
          <p:spPr>
            <a:xfrm>
              <a:off x="3817243" y="4276838"/>
              <a:ext cx="838200" cy="367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ar" sz="600">
                  <a:solidFill>
                    <a:schemeClr val="dk2"/>
                  </a:solidFill>
                  <a:latin typeface="EB Garamond"/>
                  <a:ea typeface="EB Garamond"/>
                  <a:cs typeface="EB Garamond"/>
                  <a:sym typeface="EB Garamond"/>
                </a:rPr>
                <a:t>High Serum Iron</a:t>
              </a:r>
              <a:endParaRPr sz="600">
                <a:solidFill>
                  <a:schemeClr val="dk2"/>
                </a:solidFill>
                <a:latin typeface="EB Garamond"/>
                <a:ea typeface="EB Garamond"/>
                <a:cs typeface="EB Garamond"/>
                <a:sym typeface="EB Garamond"/>
              </a:endParaRPr>
            </a:p>
            <a:p>
              <a:pPr indent="0" lvl="0" marL="0" marR="0" rtl="0" algn="l">
                <a:spcBef>
                  <a:spcPts val="0"/>
                </a:spcBef>
                <a:spcAft>
                  <a:spcPts val="0"/>
                </a:spcAft>
                <a:buNone/>
              </a:pPr>
              <a:r>
                <a:rPr lang="ar" sz="600">
                  <a:solidFill>
                    <a:schemeClr val="dk2"/>
                  </a:solidFill>
                  <a:latin typeface="EB Garamond"/>
                  <a:ea typeface="EB Garamond"/>
                  <a:cs typeface="EB Garamond"/>
                  <a:sym typeface="EB Garamond"/>
                </a:rPr>
                <a:t>High Serum ferritin</a:t>
              </a:r>
              <a:endParaRPr sz="600">
                <a:solidFill>
                  <a:schemeClr val="dk2"/>
                </a:solidFill>
                <a:latin typeface="EB Garamond"/>
                <a:ea typeface="EB Garamond"/>
                <a:cs typeface="EB Garamond"/>
                <a:sym typeface="EB Garamond"/>
              </a:endParaRPr>
            </a:p>
            <a:p>
              <a:pPr indent="0" lvl="0" marL="0" marR="0" rtl="0" algn="l">
                <a:spcBef>
                  <a:spcPts val="0"/>
                </a:spcBef>
                <a:spcAft>
                  <a:spcPts val="0"/>
                </a:spcAft>
                <a:buNone/>
              </a:pPr>
              <a:r>
                <a:rPr lang="ar" sz="600">
                  <a:solidFill>
                    <a:schemeClr val="dk2"/>
                  </a:solidFill>
                  <a:latin typeface="EB Garamond"/>
                  <a:ea typeface="EB Garamond"/>
                  <a:cs typeface="EB Garamond"/>
                  <a:sym typeface="EB Garamond"/>
                </a:rPr>
                <a:t>High Transferrin saturation </a:t>
              </a:r>
              <a:endParaRPr sz="600">
                <a:solidFill>
                  <a:schemeClr val="dk2"/>
                </a:solidFill>
                <a:latin typeface="EB Garamond"/>
                <a:ea typeface="EB Garamond"/>
                <a:cs typeface="EB Garamond"/>
                <a:sym typeface="EB Garamond"/>
              </a:endParaRPr>
            </a:p>
          </p:txBody>
        </p:sp>
        <p:sp>
          <p:nvSpPr>
            <p:cNvPr id="688" name="Google Shape;688;p37"/>
            <p:cNvSpPr/>
            <p:nvPr/>
          </p:nvSpPr>
          <p:spPr>
            <a:xfrm>
              <a:off x="4544111" y="4103163"/>
              <a:ext cx="87000" cy="633300"/>
            </a:xfrm>
            <a:prstGeom prst="leftBrace">
              <a:avLst>
                <a:gd fmla="val 8333" name="adj1"/>
                <a:gd fmla="val 50000" name="adj2"/>
              </a:avLst>
            </a:prstGeom>
            <a:noFill/>
            <a:ln cap="flat" cmpd="sng" w="9525">
              <a:solidFill>
                <a:srgbClr val="CCCCCC"/>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89" name="Google Shape;689;p37"/>
            <p:cNvSpPr/>
            <p:nvPr/>
          </p:nvSpPr>
          <p:spPr>
            <a:xfrm>
              <a:off x="4544111" y="3715131"/>
              <a:ext cx="87000" cy="306000"/>
            </a:xfrm>
            <a:prstGeom prst="leftBrace">
              <a:avLst>
                <a:gd fmla="val 8333" name="adj1"/>
                <a:gd fmla="val 50000" name="adj2"/>
              </a:avLst>
            </a:prstGeom>
            <a:noFill/>
            <a:ln cap="flat" cmpd="sng" w="9525">
              <a:solidFill>
                <a:srgbClr val="CCCCCC"/>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90" name="Google Shape;690;p37"/>
            <p:cNvSpPr/>
            <p:nvPr/>
          </p:nvSpPr>
          <p:spPr>
            <a:xfrm>
              <a:off x="5283225" y="3715131"/>
              <a:ext cx="174300" cy="1041600"/>
            </a:xfrm>
            <a:prstGeom prst="rect">
              <a:avLst/>
            </a:prstGeom>
            <a:solidFill>
              <a:srgbClr val="9AD7D2"/>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700">
                <a:solidFill>
                  <a:srgbClr val="FFFFFF"/>
                </a:solidFill>
                <a:latin typeface="EB Garamond"/>
                <a:ea typeface="EB Garamond"/>
                <a:cs typeface="EB Garamond"/>
                <a:sym typeface="EB Garamond"/>
              </a:endParaRPr>
            </a:p>
          </p:txBody>
        </p:sp>
        <p:sp>
          <p:nvSpPr>
            <p:cNvPr id="691" name="Google Shape;691;p37"/>
            <p:cNvSpPr/>
            <p:nvPr/>
          </p:nvSpPr>
          <p:spPr>
            <a:xfrm>
              <a:off x="5283225" y="4572887"/>
              <a:ext cx="174300" cy="183900"/>
            </a:xfrm>
            <a:prstGeom prst="rect">
              <a:avLst/>
            </a:prstGeom>
            <a:solidFill>
              <a:srgbClr val="F4CCCC"/>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92" name="Google Shape;692;p37"/>
            <p:cNvSpPr/>
            <p:nvPr/>
          </p:nvSpPr>
          <p:spPr>
            <a:xfrm>
              <a:off x="5478873" y="3725342"/>
              <a:ext cx="71100" cy="806700"/>
            </a:xfrm>
            <a:prstGeom prst="rightBrace">
              <a:avLst>
                <a:gd fmla="val 8333" name="adj1"/>
                <a:gd fmla="val 50000" name="adj2"/>
              </a:avLst>
            </a:prstGeom>
            <a:noFill/>
            <a:ln cap="flat" cmpd="sng" w="9525">
              <a:solidFill>
                <a:srgbClr val="CCCCCC"/>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93" name="Google Shape;693;p37"/>
            <p:cNvSpPr/>
            <p:nvPr/>
          </p:nvSpPr>
          <p:spPr>
            <a:xfrm>
              <a:off x="5565810" y="4082760"/>
              <a:ext cx="411600" cy="1431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ar" sz="600">
                  <a:solidFill>
                    <a:schemeClr val="dk2"/>
                  </a:solidFill>
                  <a:latin typeface="EB Garamond"/>
                  <a:ea typeface="EB Garamond"/>
                  <a:cs typeface="EB Garamond"/>
                  <a:sym typeface="EB Garamond"/>
                </a:rPr>
                <a:t> high TIBC*</a:t>
              </a:r>
              <a:endParaRPr sz="600">
                <a:solidFill>
                  <a:schemeClr val="dk2"/>
                </a:solidFill>
                <a:latin typeface="EB Garamond"/>
                <a:ea typeface="EB Garamond"/>
                <a:cs typeface="EB Garamond"/>
                <a:sym typeface="EB Garamond"/>
              </a:endParaRPr>
            </a:p>
          </p:txBody>
        </p:sp>
        <p:sp>
          <p:nvSpPr>
            <p:cNvPr id="694" name="Google Shape;694;p37"/>
            <p:cNvSpPr/>
            <p:nvPr/>
          </p:nvSpPr>
          <p:spPr>
            <a:xfrm>
              <a:off x="5476649" y="4572887"/>
              <a:ext cx="75300" cy="183900"/>
            </a:xfrm>
            <a:prstGeom prst="rightBrace">
              <a:avLst>
                <a:gd fmla="val 8333" name="adj1"/>
                <a:gd fmla="val 50000" name="adj2"/>
              </a:avLst>
            </a:prstGeom>
            <a:noFill/>
            <a:ln cap="flat" cmpd="sng" w="9525">
              <a:solidFill>
                <a:srgbClr val="CCCCCC"/>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95" name="Google Shape;695;p37"/>
            <p:cNvSpPr/>
            <p:nvPr/>
          </p:nvSpPr>
          <p:spPr>
            <a:xfrm>
              <a:off x="4448012" y="3541782"/>
              <a:ext cx="583500" cy="143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00">
                <a:solidFill>
                  <a:schemeClr val="dk2"/>
                </a:solidFill>
                <a:latin typeface="EB Garamond"/>
                <a:ea typeface="EB Garamond"/>
                <a:cs typeface="EB Garamond"/>
                <a:sym typeface="EB Garamond"/>
              </a:endParaRPr>
            </a:p>
            <a:p>
              <a:pPr indent="0" lvl="0" marL="0" marR="0" rtl="0" algn="ctr">
                <a:spcBef>
                  <a:spcPts val="0"/>
                </a:spcBef>
                <a:spcAft>
                  <a:spcPts val="0"/>
                </a:spcAft>
                <a:buNone/>
              </a:pPr>
              <a:r>
                <a:rPr lang="ar" sz="600">
                  <a:solidFill>
                    <a:schemeClr val="dk2"/>
                  </a:solidFill>
                  <a:latin typeface="EB Garamond"/>
                  <a:ea typeface="EB Garamond"/>
                  <a:cs typeface="EB Garamond"/>
                  <a:sym typeface="EB Garamond"/>
                </a:rPr>
                <a:t>Thalassemia</a:t>
              </a:r>
              <a:endParaRPr sz="600">
                <a:solidFill>
                  <a:schemeClr val="dk2"/>
                </a:solidFill>
                <a:latin typeface="EB Garamond"/>
                <a:ea typeface="EB Garamond"/>
                <a:cs typeface="EB Garamond"/>
                <a:sym typeface="EB Garamond"/>
              </a:endParaRPr>
            </a:p>
            <a:p>
              <a:pPr indent="0" lvl="0" marL="0" marR="0" rtl="0" algn="ctr">
                <a:spcBef>
                  <a:spcPts val="0"/>
                </a:spcBef>
                <a:spcAft>
                  <a:spcPts val="0"/>
                </a:spcAft>
                <a:buNone/>
              </a:pPr>
              <a:r>
                <a:t/>
              </a:r>
              <a:endParaRPr sz="600">
                <a:solidFill>
                  <a:schemeClr val="dk2"/>
                </a:solidFill>
                <a:latin typeface="EB Garamond"/>
                <a:ea typeface="EB Garamond"/>
                <a:cs typeface="EB Garamond"/>
                <a:sym typeface="EB Garamond"/>
              </a:endParaRPr>
            </a:p>
          </p:txBody>
        </p:sp>
        <p:sp>
          <p:nvSpPr>
            <p:cNvPr id="696" name="Google Shape;696;p37"/>
            <p:cNvSpPr/>
            <p:nvPr/>
          </p:nvSpPr>
          <p:spPr>
            <a:xfrm>
              <a:off x="5217643" y="3594844"/>
              <a:ext cx="347700" cy="89400"/>
            </a:xfrm>
            <a:prstGeom prst="rect">
              <a:avLst/>
            </a:prstGeom>
            <a:no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ar" sz="700">
                  <a:solidFill>
                    <a:schemeClr val="dk2"/>
                  </a:solidFill>
                  <a:latin typeface="EB Garamond"/>
                  <a:ea typeface="EB Garamond"/>
                  <a:cs typeface="EB Garamond"/>
                  <a:sym typeface="EB Garamond"/>
                </a:rPr>
                <a:t>IDA</a:t>
              </a:r>
              <a:endParaRPr sz="700">
                <a:solidFill>
                  <a:schemeClr val="dk2"/>
                </a:solidFill>
                <a:latin typeface="EB Garamond"/>
                <a:ea typeface="EB Garamond"/>
                <a:cs typeface="EB Garamond"/>
                <a:sym typeface="EB Garamond"/>
              </a:endParaRPr>
            </a:p>
          </p:txBody>
        </p:sp>
        <p:sp>
          <p:nvSpPr>
            <p:cNvPr id="697" name="Google Shape;697;p37"/>
            <p:cNvSpPr/>
            <p:nvPr/>
          </p:nvSpPr>
          <p:spPr>
            <a:xfrm>
              <a:off x="4978884" y="3715131"/>
              <a:ext cx="174300" cy="1041600"/>
            </a:xfrm>
            <a:prstGeom prst="rect">
              <a:avLst/>
            </a:prstGeom>
            <a:solidFill>
              <a:srgbClr val="9AD7D2"/>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98" name="Google Shape;698;p37"/>
            <p:cNvSpPr/>
            <p:nvPr/>
          </p:nvSpPr>
          <p:spPr>
            <a:xfrm>
              <a:off x="4978884" y="4327814"/>
              <a:ext cx="174300" cy="428700"/>
            </a:xfrm>
            <a:prstGeom prst="rect">
              <a:avLst/>
            </a:prstGeom>
            <a:solidFill>
              <a:srgbClr val="F4CCCC"/>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99" name="Google Shape;699;p37"/>
            <p:cNvSpPr/>
            <p:nvPr/>
          </p:nvSpPr>
          <p:spPr>
            <a:xfrm>
              <a:off x="4848440" y="3568081"/>
              <a:ext cx="434700" cy="143100"/>
            </a:xfrm>
            <a:prstGeom prst="rect">
              <a:avLst/>
            </a:prstGeom>
            <a:no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ar" sz="600">
                  <a:solidFill>
                    <a:schemeClr val="dk2"/>
                  </a:solidFill>
                  <a:latin typeface="EB Garamond"/>
                  <a:ea typeface="EB Garamond"/>
                  <a:cs typeface="EB Garamond"/>
                  <a:sym typeface="EB Garamond"/>
                </a:rPr>
                <a:t>Normal </a:t>
              </a:r>
              <a:endParaRPr sz="600">
                <a:solidFill>
                  <a:schemeClr val="dk2"/>
                </a:solidFill>
                <a:latin typeface="EB Garamond"/>
                <a:ea typeface="EB Garamond"/>
                <a:cs typeface="EB Garamond"/>
                <a:sym typeface="EB Garamond"/>
              </a:endParaRPr>
            </a:p>
          </p:txBody>
        </p:sp>
        <p:sp>
          <p:nvSpPr>
            <p:cNvPr id="700" name="Google Shape;700;p37"/>
            <p:cNvSpPr/>
            <p:nvPr/>
          </p:nvSpPr>
          <p:spPr>
            <a:xfrm>
              <a:off x="4652805" y="3694708"/>
              <a:ext cx="174300" cy="1041600"/>
            </a:xfrm>
            <a:prstGeom prst="rect">
              <a:avLst/>
            </a:prstGeom>
            <a:solidFill>
              <a:srgbClr val="9AD7D2"/>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01" name="Google Shape;701;p37"/>
            <p:cNvSpPr/>
            <p:nvPr/>
          </p:nvSpPr>
          <p:spPr>
            <a:xfrm>
              <a:off x="4652805" y="4062318"/>
              <a:ext cx="174300" cy="694200"/>
            </a:xfrm>
            <a:prstGeom prst="rect">
              <a:avLst/>
            </a:prstGeom>
            <a:solidFill>
              <a:srgbClr val="F4CCCC"/>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rgbClr val="FFFFFF"/>
                </a:solidFill>
                <a:latin typeface="Calibri"/>
                <a:ea typeface="Calibri"/>
                <a:cs typeface="Calibri"/>
                <a:sym typeface="Calibri"/>
              </a:endParaRPr>
            </a:p>
          </p:txBody>
        </p:sp>
      </p:grpSp>
      <p:grpSp>
        <p:nvGrpSpPr>
          <p:cNvPr id="702" name="Google Shape;702;p37"/>
          <p:cNvGrpSpPr/>
          <p:nvPr/>
        </p:nvGrpSpPr>
        <p:grpSpPr>
          <a:xfrm>
            <a:off x="7321508" y="3011752"/>
            <a:ext cx="1559483" cy="932125"/>
            <a:chOff x="7395434" y="3152755"/>
            <a:chExt cx="1491900" cy="848157"/>
          </a:xfrm>
        </p:grpSpPr>
        <p:pic>
          <p:nvPicPr>
            <p:cNvPr descr="ch03f10" id="703" name="Google Shape;703;p37"/>
            <p:cNvPicPr preferRelativeResize="0"/>
            <p:nvPr/>
          </p:nvPicPr>
          <p:blipFill rotWithShape="1">
            <a:blip r:embed="rId5">
              <a:alphaModFix/>
            </a:blip>
            <a:srcRect b="4076" l="0" r="51930" t="0"/>
            <a:stretch/>
          </p:blipFill>
          <p:spPr>
            <a:xfrm>
              <a:off x="7461115" y="3152755"/>
              <a:ext cx="666333" cy="572698"/>
            </a:xfrm>
            <a:prstGeom prst="rect">
              <a:avLst/>
            </a:prstGeom>
            <a:noFill/>
            <a:ln>
              <a:noFill/>
            </a:ln>
          </p:spPr>
        </p:pic>
        <p:pic>
          <p:nvPicPr>
            <p:cNvPr descr="ch03f10" id="704" name="Google Shape;704;p37"/>
            <p:cNvPicPr preferRelativeResize="0"/>
            <p:nvPr/>
          </p:nvPicPr>
          <p:blipFill rotWithShape="1">
            <a:blip r:embed="rId5">
              <a:alphaModFix/>
            </a:blip>
            <a:srcRect b="4671" l="52178" r="0" t="0"/>
            <a:stretch/>
          </p:blipFill>
          <p:spPr>
            <a:xfrm>
              <a:off x="8127458" y="3152761"/>
              <a:ext cx="666333" cy="572694"/>
            </a:xfrm>
            <a:prstGeom prst="rect">
              <a:avLst/>
            </a:prstGeom>
            <a:noFill/>
            <a:ln>
              <a:noFill/>
            </a:ln>
          </p:spPr>
        </p:pic>
        <p:sp>
          <p:nvSpPr>
            <p:cNvPr id="705" name="Google Shape;705;p37"/>
            <p:cNvSpPr txBox="1"/>
            <p:nvPr/>
          </p:nvSpPr>
          <p:spPr>
            <a:xfrm>
              <a:off x="8089634" y="3720412"/>
              <a:ext cx="797700" cy="28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600">
                  <a:solidFill>
                    <a:schemeClr val="dk2"/>
                  </a:solidFill>
                  <a:latin typeface="EB Garamond"/>
                  <a:ea typeface="EB Garamond"/>
                  <a:cs typeface="EB Garamond"/>
                  <a:sym typeface="EB Garamond"/>
                </a:rPr>
                <a:t>IDA</a:t>
              </a:r>
              <a:r>
                <a:rPr lang="ar" sz="600">
                  <a:solidFill>
                    <a:schemeClr val="dk2"/>
                  </a:solidFill>
                  <a:latin typeface="EB Garamond"/>
                  <a:ea typeface="EB Garamond"/>
                  <a:cs typeface="EB Garamond"/>
                  <a:sym typeface="EB Garamond"/>
                </a:rPr>
                <a:t>: reduced or absent  iron stores (hemosiderin)</a:t>
              </a:r>
              <a:endParaRPr sz="600">
                <a:solidFill>
                  <a:schemeClr val="dk2"/>
                </a:solidFill>
                <a:latin typeface="EB Garamond"/>
                <a:ea typeface="EB Garamond"/>
                <a:cs typeface="EB Garamond"/>
                <a:sym typeface="EB Garamond"/>
              </a:endParaRPr>
            </a:p>
          </p:txBody>
        </p:sp>
        <p:sp>
          <p:nvSpPr>
            <p:cNvPr id="706" name="Google Shape;706;p37"/>
            <p:cNvSpPr txBox="1"/>
            <p:nvPr/>
          </p:nvSpPr>
          <p:spPr>
            <a:xfrm>
              <a:off x="7395434" y="3720412"/>
              <a:ext cx="797700" cy="1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600">
                  <a:solidFill>
                    <a:schemeClr val="dk2"/>
                  </a:solidFill>
                  <a:latin typeface="EB Garamond"/>
                  <a:ea typeface="EB Garamond"/>
                  <a:cs typeface="EB Garamond"/>
                  <a:sym typeface="EB Garamond"/>
                </a:rPr>
                <a:t>Normal</a:t>
              </a:r>
              <a:endParaRPr b="1" sz="600">
                <a:solidFill>
                  <a:schemeClr val="dk2"/>
                </a:solidFill>
                <a:latin typeface="EB Garamond"/>
                <a:ea typeface="EB Garamond"/>
                <a:cs typeface="EB Garamond"/>
                <a:sym typeface="EB Garamond"/>
              </a:endParaRPr>
            </a:p>
          </p:txBody>
        </p:sp>
      </p:grpSp>
      <p:sp>
        <p:nvSpPr>
          <p:cNvPr id="707" name="Google Shape;707;p37"/>
          <p:cNvSpPr txBox="1"/>
          <p:nvPr/>
        </p:nvSpPr>
        <p:spPr>
          <a:xfrm>
            <a:off x="4345575" y="374"/>
            <a:ext cx="4334400" cy="7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500">
                <a:solidFill>
                  <a:srgbClr val="EA9999"/>
                </a:solidFill>
                <a:latin typeface="Montserrat"/>
                <a:ea typeface="Montserrat"/>
                <a:cs typeface="Montserrat"/>
                <a:sym typeface="Montserrat"/>
              </a:rPr>
              <a:t>|</a:t>
            </a:r>
            <a:r>
              <a:rPr b="1" lang="ar" sz="2500">
                <a:solidFill>
                  <a:srgbClr val="74C1B9"/>
                </a:solidFill>
                <a:latin typeface="Montserrat"/>
                <a:ea typeface="Montserrat"/>
                <a:cs typeface="Montserrat"/>
                <a:sym typeface="Montserrat"/>
              </a:rPr>
              <a:t> </a:t>
            </a:r>
            <a:r>
              <a:rPr b="1" lang="ar" sz="2500">
                <a:solidFill>
                  <a:srgbClr val="74C1B9"/>
                </a:solidFill>
                <a:latin typeface="Montserrat"/>
                <a:ea typeface="Montserrat"/>
                <a:cs typeface="Montserrat"/>
                <a:sym typeface="Montserrat"/>
              </a:rPr>
              <a:t>Investigation</a:t>
            </a:r>
            <a:r>
              <a:rPr b="1" lang="ar" sz="2500">
                <a:solidFill>
                  <a:srgbClr val="74C1B9"/>
                </a:solidFill>
                <a:latin typeface="Montserrat"/>
                <a:ea typeface="Montserrat"/>
                <a:cs typeface="Montserrat"/>
                <a:sym typeface="Montserrat"/>
              </a:rPr>
              <a:t> </a:t>
            </a:r>
            <a:endParaRPr b="1" sz="2500">
              <a:solidFill>
                <a:srgbClr val="74C1B9"/>
              </a:solidFill>
              <a:latin typeface="Montserrat"/>
              <a:ea typeface="Montserrat"/>
              <a:cs typeface="Montserrat"/>
              <a:sym typeface="Montserrat"/>
            </a:endParaRPr>
          </a:p>
        </p:txBody>
      </p:sp>
      <p:sp>
        <p:nvSpPr>
          <p:cNvPr id="708" name="Google Shape;708;p37"/>
          <p:cNvSpPr txBox="1"/>
          <p:nvPr/>
        </p:nvSpPr>
        <p:spPr>
          <a:xfrm>
            <a:off x="6000450" y="4700300"/>
            <a:ext cx="3138900" cy="40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900">
                <a:solidFill>
                  <a:schemeClr val="dk2"/>
                </a:solidFill>
                <a:latin typeface="EB Garamond"/>
                <a:ea typeface="EB Garamond"/>
                <a:cs typeface="EB Garamond"/>
                <a:sym typeface="EB Garamond"/>
              </a:rPr>
              <a:t>*</a:t>
            </a:r>
            <a:r>
              <a:rPr lang="ar" sz="900">
                <a:solidFill>
                  <a:schemeClr val="dk2"/>
                </a:solidFill>
                <a:latin typeface="EB Garamond"/>
                <a:ea typeface="EB Garamond"/>
                <a:cs typeface="EB Garamond"/>
                <a:sym typeface="EB Garamond"/>
              </a:rPr>
              <a:t>TIBC : total iron binding capacity of transferrin</a:t>
            </a:r>
            <a:endParaRPr sz="900">
              <a:solidFill>
                <a:schemeClr val="dk2"/>
              </a:solidFill>
              <a:latin typeface="EB Garamond"/>
              <a:ea typeface="EB Garamond"/>
              <a:cs typeface="EB Garamond"/>
              <a:sym typeface="EB Garamond"/>
            </a:endParaRPr>
          </a:p>
          <a:p>
            <a:pPr indent="-279400" lvl="0" marL="457200" rtl="0" algn="l">
              <a:spcBef>
                <a:spcPts val="0"/>
              </a:spcBef>
              <a:spcAft>
                <a:spcPts val="0"/>
              </a:spcAft>
              <a:buClr>
                <a:srgbClr val="FFFFFF"/>
              </a:buClr>
              <a:buSzPts val="800"/>
              <a:buFont typeface="EB Garamond"/>
              <a:buChar char="➔"/>
            </a:pPr>
            <a:r>
              <a:rPr b="1" lang="ar" sz="800">
                <a:solidFill>
                  <a:srgbClr val="FFFFFF"/>
                </a:solidFill>
                <a:highlight>
                  <a:srgbClr val="EFEFEF"/>
                </a:highlight>
                <a:latin typeface="EB Garamond"/>
                <a:ea typeface="EB Garamond"/>
                <a:cs typeface="EB Garamond"/>
                <a:sym typeface="EB Garamond"/>
              </a:rPr>
              <a:t>Pathoma:</a:t>
            </a:r>
            <a:r>
              <a:rPr b="1" lang="ar" sz="800">
                <a:solidFill>
                  <a:srgbClr val="FFFFFF"/>
                </a:solidFill>
                <a:latin typeface="EB Garamond"/>
                <a:ea typeface="EB Garamond"/>
                <a:cs typeface="EB Garamond"/>
                <a:sym typeface="EB Garamond"/>
              </a:rPr>
              <a:t> </a:t>
            </a:r>
            <a:endParaRPr b="1" sz="800">
              <a:solidFill>
                <a:srgbClr val="FFFFFF"/>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B7B7B7"/>
                </a:solidFill>
                <a:latin typeface="EB Garamond"/>
                <a:ea typeface="EB Garamond"/>
                <a:cs typeface="EB Garamond"/>
                <a:sym typeface="EB Garamond"/>
              </a:rPr>
              <a:t>Total iron-binding capacity: measure of transferrin molecules in the blood</a:t>
            </a:r>
            <a:endParaRPr sz="800">
              <a:solidFill>
                <a:srgbClr val="B7B7B7"/>
              </a:solidFill>
              <a:latin typeface="EB Garamond"/>
              <a:ea typeface="EB Garamond"/>
              <a:cs typeface="EB Garamond"/>
              <a:sym typeface="EB Garamond"/>
            </a:endParaRPr>
          </a:p>
          <a:p>
            <a:pPr indent="0" lvl="0" marL="0" rtl="0" algn="ctr">
              <a:spcBef>
                <a:spcPts val="0"/>
              </a:spcBef>
              <a:spcAft>
                <a:spcPts val="0"/>
              </a:spcAft>
              <a:buNone/>
            </a:pPr>
            <a:r>
              <a:t/>
            </a:r>
            <a:endParaRPr sz="900">
              <a:solidFill>
                <a:schemeClr val="dk2"/>
              </a:solidFill>
              <a:latin typeface="EB Garamond"/>
              <a:ea typeface="EB Garamond"/>
              <a:cs typeface="EB Garamond"/>
              <a:sym typeface="EB Garamond"/>
            </a:endParaRPr>
          </a:p>
        </p:txBody>
      </p:sp>
      <p:grpSp>
        <p:nvGrpSpPr>
          <p:cNvPr id="709" name="Google Shape;709;p37"/>
          <p:cNvGrpSpPr/>
          <p:nvPr/>
        </p:nvGrpSpPr>
        <p:grpSpPr>
          <a:xfrm>
            <a:off x="79198" y="1479957"/>
            <a:ext cx="1018195" cy="975921"/>
            <a:chOff x="899591" y="1902000"/>
            <a:chExt cx="1250700" cy="1250700"/>
          </a:xfrm>
        </p:grpSpPr>
        <p:sp>
          <p:nvSpPr>
            <p:cNvPr id="710" name="Google Shape;710;p37"/>
            <p:cNvSpPr/>
            <p:nvPr/>
          </p:nvSpPr>
          <p:spPr>
            <a:xfrm>
              <a:off x="899591" y="1902000"/>
              <a:ext cx="1250700" cy="1250700"/>
            </a:xfrm>
            <a:prstGeom prst="ellipse">
              <a:avLst/>
            </a:prstGeom>
            <a:solidFill>
              <a:srgbClr val="F4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711" name="Google Shape;711;p37"/>
            <p:cNvSpPr/>
            <p:nvPr/>
          </p:nvSpPr>
          <p:spPr>
            <a:xfrm>
              <a:off x="1016229" y="2018638"/>
              <a:ext cx="1017300" cy="10173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800" u="none" cap="none" strike="noStrike">
                <a:solidFill>
                  <a:srgbClr val="595959"/>
                </a:solidFill>
                <a:latin typeface="Arial"/>
                <a:ea typeface="Arial"/>
                <a:cs typeface="Arial"/>
                <a:sym typeface="Arial"/>
              </a:endParaRPr>
            </a:p>
          </p:txBody>
        </p:sp>
      </p:grpSp>
      <p:cxnSp>
        <p:nvCxnSpPr>
          <p:cNvPr id="712" name="Google Shape;712;p37"/>
          <p:cNvCxnSpPr>
            <a:endCxn id="713" idx="2"/>
          </p:cNvCxnSpPr>
          <p:nvPr/>
        </p:nvCxnSpPr>
        <p:spPr>
          <a:xfrm flipH="1" rot="10800000">
            <a:off x="950129" y="1277080"/>
            <a:ext cx="589800" cy="439200"/>
          </a:xfrm>
          <a:prstGeom prst="bentConnector3">
            <a:avLst>
              <a:gd fmla="val 50000" name="adj1"/>
            </a:avLst>
          </a:prstGeom>
          <a:noFill/>
          <a:ln cap="flat" cmpd="sng" w="22225">
            <a:solidFill>
              <a:srgbClr val="FFF2CC"/>
            </a:solidFill>
            <a:prstDash val="solid"/>
            <a:miter lim="800000"/>
            <a:headEnd len="med" w="med" type="oval"/>
            <a:tailEnd len="sm" w="sm" type="none"/>
          </a:ln>
        </p:spPr>
      </p:cxnSp>
      <p:grpSp>
        <p:nvGrpSpPr>
          <p:cNvPr id="714" name="Google Shape;714;p37"/>
          <p:cNvGrpSpPr/>
          <p:nvPr/>
        </p:nvGrpSpPr>
        <p:grpSpPr>
          <a:xfrm>
            <a:off x="1539929" y="987292"/>
            <a:ext cx="589830" cy="579574"/>
            <a:chOff x="899591" y="1902000"/>
            <a:chExt cx="1250700" cy="1250700"/>
          </a:xfrm>
        </p:grpSpPr>
        <p:sp>
          <p:nvSpPr>
            <p:cNvPr id="713" name="Google Shape;713;p37"/>
            <p:cNvSpPr/>
            <p:nvPr/>
          </p:nvSpPr>
          <p:spPr>
            <a:xfrm>
              <a:off x="899591" y="1902000"/>
              <a:ext cx="1250700" cy="1250700"/>
            </a:xfrm>
            <a:prstGeom prst="ellipse">
              <a:avLst/>
            </a:prstGeom>
            <a:solidFill>
              <a:srgbClr val="F4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715" name="Google Shape;715;p37"/>
            <p:cNvSpPr/>
            <p:nvPr/>
          </p:nvSpPr>
          <p:spPr>
            <a:xfrm>
              <a:off x="1016229" y="2018638"/>
              <a:ext cx="1017300" cy="10173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800" u="none" cap="none" strike="noStrike">
                <a:solidFill>
                  <a:srgbClr val="595959"/>
                </a:solidFill>
                <a:latin typeface="Arial"/>
                <a:ea typeface="Arial"/>
                <a:cs typeface="Arial"/>
                <a:sym typeface="Arial"/>
              </a:endParaRPr>
            </a:p>
          </p:txBody>
        </p:sp>
      </p:grpSp>
      <p:grpSp>
        <p:nvGrpSpPr>
          <p:cNvPr id="716" name="Google Shape;716;p37"/>
          <p:cNvGrpSpPr/>
          <p:nvPr/>
        </p:nvGrpSpPr>
        <p:grpSpPr>
          <a:xfrm>
            <a:off x="1539929" y="1642603"/>
            <a:ext cx="589830" cy="579574"/>
            <a:chOff x="899591" y="1902000"/>
            <a:chExt cx="1250700" cy="1250700"/>
          </a:xfrm>
        </p:grpSpPr>
        <p:sp>
          <p:nvSpPr>
            <p:cNvPr id="717" name="Google Shape;717;p37"/>
            <p:cNvSpPr/>
            <p:nvPr/>
          </p:nvSpPr>
          <p:spPr>
            <a:xfrm>
              <a:off x="899591" y="1902000"/>
              <a:ext cx="1250700" cy="1250700"/>
            </a:xfrm>
            <a:prstGeom prst="ellipse">
              <a:avLst/>
            </a:prstGeom>
            <a:solidFill>
              <a:srgbClr val="F4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718" name="Google Shape;718;p37"/>
            <p:cNvSpPr/>
            <p:nvPr/>
          </p:nvSpPr>
          <p:spPr>
            <a:xfrm>
              <a:off x="1016229" y="2018638"/>
              <a:ext cx="1017300" cy="10173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800" u="none" cap="none" strike="noStrike">
                <a:solidFill>
                  <a:srgbClr val="595959"/>
                </a:solidFill>
                <a:latin typeface="Arial"/>
                <a:ea typeface="Arial"/>
                <a:cs typeface="Arial"/>
                <a:sym typeface="Arial"/>
              </a:endParaRPr>
            </a:p>
          </p:txBody>
        </p:sp>
      </p:grpSp>
      <p:grpSp>
        <p:nvGrpSpPr>
          <p:cNvPr id="719" name="Google Shape;719;p37"/>
          <p:cNvGrpSpPr/>
          <p:nvPr/>
        </p:nvGrpSpPr>
        <p:grpSpPr>
          <a:xfrm>
            <a:off x="1539929" y="2297913"/>
            <a:ext cx="589830" cy="579574"/>
            <a:chOff x="899591" y="1902000"/>
            <a:chExt cx="1250700" cy="1250700"/>
          </a:xfrm>
        </p:grpSpPr>
        <p:sp>
          <p:nvSpPr>
            <p:cNvPr id="720" name="Google Shape;720;p37"/>
            <p:cNvSpPr/>
            <p:nvPr/>
          </p:nvSpPr>
          <p:spPr>
            <a:xfrm>
              <a:off x="899591" y="1902000"/>
              <a:ext cx="1250700" cy="1250700"/>
            </a:xfrm>
            <a:prstGeom prst="ellipse">
              <a:avLst/>
            </a:prstGeom>
            <a:solidFill>
              <a:srgbClr val="F4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721" name="Google Shape;721;p37"/>
            <p:cNvSpPr/>
            <p:nvPr/>
          </p:nvSpPr>
          <p:spPr>
            <a:xfrm>
              <a:off x="1016229" y="2018638"/>
              <a:ext cx="1017300" cy="10173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800" u="none" cap="none" strike="noStrike">
                <a:solidFill>
                  <a:srgbClr val="595959"/>
                </a:solidFill>
                <a:latin typeface="Arial"/>
                <a:ea typeface="Arial"/>
                <a:cs typeface="Arial"/>
                <a:sym typeface="Arial"/>
              </a:endParaRPr>
            </a:p>
          </p:txBody>
        </p:sp>
      </p:grpSp>
      <p:cxnSp>
        <p:nvCxnSpPr>
          <p:cNvPr id="722" name="Google Shape;722;p37"/>
          <p:cNvCxnSpPr>
            <a:endCxn id="720" idx="2"/>
          </p:cNvCxnSpPr>
          <p:nvPr/>
        </p:nvCxnSpPr>
        <p:spPr>
          <a:xfrm>
            <a:off x="950129" y="2139800"/>
            <a:ext cx="589800" cy="447900"/>
          </a:xfrm>
          <a:prstGeom prst="bentConnector3">
            <a:avLst>
              <a:gd fmla="val 50000" name="adj1"/>
            </a:avLst>
          </a:prstGeom>
          <a:noFill/>
          <a:ln cap="flat" cmpd="sng" w="22225">
            <a:solidFill>
              <a:srgbClr val="FFF2CC"/>
            </a:solidFill>
            <a:prstDash val="solid"/>
            <a:miter lim="800000"/>
            <a:headEnd len="med" w="med" type="oval"/>
            <a:tailEnd len="sm" w="sm" type="none"/>
          </a:ln>
        </p:spPr>
      </p:cxnSp>
      <p:cxnSp>
        <p:nvCxnSpPr>
          <p:cNvPr id="723" name="Google Shape;723;p37"/>
          <p:cNvCxnSpPr>
            <a:endCxn id="717" idx="2"/>
          </p:cNvCxnSpPr>
          <p:nvPr/>
        </p:nvCxnSpPr>
        <p:spPr>
          <a:xfrm>
            <a:off x="970529" y="1928190"/>
            <a:ext cx="569400" cy="4200"/>
          </a:xfrm>
          <a:prstGeom prst="straightConnector1">
            <a:avLst/>
          </a:prstGeom>
          <a:noFill/>
          <a:ln cap="flat" cmpd="sng" w="22225">
            <a:solidFill>
              <a:srgbClr val="FFF2CC"/>
            </a:solidFill>
            <a:prstDash val="solid"/>
            <a:miter lim="800000"/>
            <a:headEnd len="med" w="med" type="oval"/>
            <a:tailEnd len="sm" w="sm" type="none"/>
          </a:ln>
        </p:spPr>
      </p:cxnSp>
      <p:sp>
        <p:nvSpPr>
          <p:cNvPr id="724" name="Google Shape;724;p37"/>
          <p:cNvSpPr txBox="1"/>
          <p:nvPr/>
        </p:nvSpPr>
        <p:spPr>
          <a:xfrm>
            <a:off x="175371" y="1728771"/>
            <a:ext cx="825900" cy="516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ar" sz="700">
                <a:solidFill>
                  <a:srgbClr val="3F3F3F"/>
                </a:solidFill>
                <a:latin typeface="EB Garamond"/>
                <a:ea typeface="EB Garamond"/>
                <a:cs typeface="EB Garamond"/>
                <a:sym typeface="EB Garamond"/>
              </a:rPr>
              <a:t>Beside symptoms and signs of anaemia +/- bleeding, patients present with:</a:t>
            </a:r>
            <a:endParaRPr sz="700">
              <a:latin typeface="EB Garamond"/>
              <a:ea typeface="EB Garamond"/>
              <a:cs typeface="EB Garamond"/>
              <a:sym typeface="EB Garamond"/>
            </a:endParaRPr>
          </a:p>
        </p:txBody>
      </p:sp>
      <p:cxnSp>
        <p:nvCxnSpPr>
          <p:cNvPr id="725" name="Google Shape;725;p37"/>
          <p:cNvCxnSpPr/>
          <p:nvPr/>
        </p:nvCxnSpPr>
        <p:spPr>
          <a:xfrm rot="10800000">
            <a:off x="2129911" y="2647596"/>
            <a:ext cx="293400" cy="0"/>
          </a:xfrm>
          <a:prstGeom prst="straightConnector1">
            <a:avLst/>
          </a:prstGeom>
          <a:noFill/>
          <a:ln cap="flat" cmpd="sng" w="19050">
            <a:solidFill>
              <a:srgbClr val="FFF2CC"/>
            </a:solidFill>
            <a:prstDash val="solid"/>
            <a:miter lim="800000"/>
            <a:headEnd len="med" w="med" type="oval"/>
            <a:tailEnd len="sm" w="sm" type="none"/>
          </a:ln>
        </p:spPr>
      </p:cxnSp>
      <p:cxnSp>
        <p:nvCxnSpPr>
          <p:cNvPr id="726" name="Google Shape;726;p37"/>
          <p:cNvCxnSpPr/>
          <p:nvPr/>
        </p:nvCxnSpPr>
        <p:spPr>
          <a:xfrm rot="10800000">
            <a:off x="2129911" y="1967515"/>
            <a:ext cx="293400" cy="600"/>
          </a:xfrm>
          <a:prstGeom prst="straightConnector1">
            <a:avLst/>
          </a:prstGeom>
          <a:noFill/>
          <a:ln cap="flat" cmpd="sng" w="19050">
            <a:solidFill>
              <a:srgbClr val="FFF2CC"/>
            </a:solidFill>
            <a:prstDash val="solid"/>
            <a:miter lim="800000"/>
            <a:headEnd len="med" w="med" type="oval"/>
            <a:tailEnd len="sm" w="sm" type="none"/>
          </a:ln>
        </p:spPr>
      </p:cxnSp>
      <p:cxnSp>
        <p:nvCxnSpPr>
          <p:cNvPr id="727" name="Google Shape;727;p37"/>
          <p:cNvCxnSpPr/>
          <p:nvPr/>
        </p:nvCxnSpPr>
        <p:spPr>
          <a:xfrm rot="10800000">
            <a:off x="2129911" y="1288072"/>
            <a:ext cx="293400" cy="0"/>
          </a:xfrm>
          <a:prstGeom prst="straightConnector1">
            <a:avLst/>
          </a:prstGeom>
          <a:noFill/>
          <a:ln cap="flat" cmpd="sng" w="19050">
            <a:solidFill>
              <a:srgbClr val="FFF2CC"/>
            </a:solidFill>
            <a:prstDash val="solid"/>
            <a:miter lim="800000"/>
            <a:headEnd len="med" w="med" type="oval"/>
            <a:tailEnd len="sm" w="sm" type="none"/>
          </a:ln>
        </p:spPr>
      </p:cxnSp>
      <p:sp>
        <p:nvSpPr>
          <p:cNvPr id="728" name="Google Shape;728;p37"/>
          <p:cNvSpPr txBox="1"/>
          <p:nvPr/>
        </p:nvSpPr>
        <p:spPr>
          <a:xfrm>
            <a:off x="2423303" y="1098222"/>
            <a:ext cx="1079700" cy="4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CC0000"/>
                </a:solidFill>
                <a:latin typeface="EB Garamond"/>
                <a:ea typeface="EB Garamond"/>
                <a:cs typeface="EB Garamond"/>
                <a:sym typeface="EB Garamond"/>
              </a:rPr>
              <a:t>Koilonychia</a:t>
            </a:r>
            <a:r>
              <a:rPr lang="ar" sz="1000">
                <a:solidFill>
                  <a:schemeClr val="dk2"/>
                </a:solidFill>
                <a:latin typeface="EB Garamond"/>
                <a:ea typeface="EB Garamond"/>
                <a:cs typeface="EB Garamond"/>
                <a:sym typeface="EB Garamond"/>
              </a:rPr>
              <a:t> </a:t>
            </a:r>
            <a:endParaRPr sz="1000">
              <a:solidFill>
                <a:schemeClr val="dk2"/>
              </a:solidFill>
              <a:latin typeface="EB Garamond"/>
              <a:ea typeface="EB Garamond"/>
              <a:cs typeface="EB Garamond"/>
              <a:sym typeface="EB Garamond"/>
            </a:endParaRPr>
          </a:p>
          <a:p>
            <a:pPr indent="0" lvl="0" marL="0" rtl="0" algn="l">
              <a:spcBef>
                <a:spcPts val="0"/>
              </a:spcBef>
              <a:spcAft>
                <a:spcPts val="0"/>
              </a:spcAft>
              <a:buNone/>
            </a:pPr>
            <a:r>
              <a:rPr lang="ar" sz="1000">
                <a:solidFill>
                  <a:schemeClr val="dk2"/>
                </a:solidFill>
                <a:latin typeface="EB Garamond"/>
                <a:ea typeface="EB Garamond"/>
                <a:cs typeface="EB Garamond"/>
                <a:sym typeface="EB Garamond"/>
              </a:rPr>
              <a:t>(spoon-shaped nails)</a:t>
            </a:r>
            <a:endParaRPr sz="1000">
              <a:solidFill>
                <a:schemeClr val="dk2"/>
              </a:solidFill>
              <a:latin typeface="EB Garamond"/>
              <a:ea typeface="EB Garamond"/>
              <a:cs typeface="EB Garamond"/>
              <a:sym typeface="EB Garamond"/>
            </a:endParaRPr>
          </a:p>
        </p:txBody>
      </p:sp>
      <p:sp>
        <p:nvSpPr>
          <p:cNvPr id="729" name="Google Shape;729;p37"/>
          <p:cNvSpPr txBox="1"/>
          <p:nvPr/>
        </p:nvSpPr>
        <p:spPr>
          <a:xfrm>
            <a:off x="2423303" y="1782845"/>
            <a:ext cx="1079700" cy="4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CC0000"/>
                </a:solidFill>
                <a:latin typeface="EB Garamond"/>
                <a:ea typeface="EB Garamond"/>
                <a:cs typeface="EB Garamond"/>
                <a:sym typeface="EB Garamond"/>
              </a:rPr>
              <a:t>Angular stomatitis </a:t>
            </a:r>
            <a:r>
              <a:rPr lang="ar" sz="1000">
                <a:solidFill>
                  <a:schemeClr val="dk2"/>
                </a:solidFill>
                <a:latin typeface="EB Garamond"/>
                <a:ea typeface="EB Garamond"/>
                <a:cs typeface="EB Garamond"/>
                <a:sym typeface="EB Garamond"/>
              </a:rPr>
              <a:t>and/or glossitis</a:t>
            </a:r>
            <a:endParaRPr sz="1000">
              <a:solidFill>
                <a:schemeClr val="dk2"/>
              </a:solidFill>
              <a:latin typeface="EB Garamond"/>
              <a:ea typeface="EB Garamond"/>
              <a:cs typeface="EB Garamond"/>
              <a:sym typeface="EB Garamond"/>
            </a:endParaRPr>
          </a:p>
        </p:txBody>
      </p:sp>
      <p:sp>
        <p:nvSpPr>
          <p:cNvPr id="730" name="Google Shape;730;p37"/>
          <p:cNvSpPr txBox="1"/>
          <p:nvPr/>
        </p:nvSpPr>
        <p:spPr>
          <a:xfrm>
            <a:off x="2423303" y="2469489"/>
            <a:ext cx="1079700" cy="4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chemeClr val="dk2"/>
                </a:solidFill>
                <a:latin typeface="EB Garamond"/>
                <a:ea typeface="EB Garamond"/>
                <a:cs typeface="EB Garamond"/>
                <a:sym typeface="EB Garamond"/>
              </a:rPr>
              <a:t>Dysphagia due to pharyngeal web</a:t>
            </a:r>
            <a:r>
              <a:rPr baseline="30000" lang="ar" sz="1000">
                <a:solidFill>
                  <a:schemeClr val="hlink"/>
                </a:solidFill>
                <a:uFill>
                  <a:noFill/>
                </a:uFill>
                <a:latin typeface="EB Garamond"/>
                <a:ea typeface="EB Garamond"/>
                <a:cs typeface="EB Garamond"/>
                <a:sym typeface="EB Garamond"/>
                <a:hlinkClick action="ppaction://hlinksldjump" r:id="rId6"/>
              </a:rPr>
              <a:t>19</a:t>
            </a:r>
            <a:r>
              <a:rPr lang="ar" sz="1000">
                <a:solidFill>
                  <a:schemeClr val="dk2"/>
                </a:solidFill>
                <a:latin typeface="EB Garamond"/>
                <a:ea typeface="EB Garamond"/>
                <a:cs typeface="EB Garamond"/>
                <a:sym typeface="EB Garamond"/>
              </a:rPr>
              <a:t> </a:t>
            </a:r>
            <a:r>
              <a:rPr lang="ar" sz="700">
                <a:solidFill>
                  <a:schemeClr val="dk2"/>
                </a:solidFill>
                <a:latin typeface="EB Garamond"/>
                <a:ea typeface="EB Garamond"/>
                <a:cs typeface="EB Garamond"/>
                <a:sym typeface="EB Garamond"/>
              </a:rPr>
              <a:t>(Plummer-Vinson syndrome)</a:t>
            </a:r>
            <a:endParaRPr sz="700">
              <a:solidFill>
                <a:schemeClr val="dk2"/>
              </a:solidFill>
              <a:latin typeface="EB Garamond"/>
              <a:ea typeface="EB Garamond"/>
              <a:cs typeface="EB Garamond"/>
              <a:sym typeface="EB Garamond"/>
            </a:endParaRPr>
          </a:p>
        </p:txBody>
      </p:sp>
      <p:pic>
        <p:nvPicPr>
          <p:cNvPr descr="Figure" id="731" name="Google Shape;731;p37"/>
          <p:cNvPicPr preferRelativeResize="0"/>
          <p:nvPr/>
        </p:nvPicPr>
        <p:blipFill rotWithShape="1">
          <a:blip r:embed="rId7">
            <a:alphaModFix/>
          </a:blip>
          <a:srcRect b="0" l="0" r="0" t="0"/>
          <a:stretch/>
        </p:blipFill>
        <p:spPr>
          <a:xfrm>
            <a:off x="1598807" y="1040498"/>
            <a:ext cx="476100" cy="468900"/>
          </a:xfrm>
          <a:prstGeom prst="ellipse">
            <a:avLst/>
          </a:prstGeom>
          <a:noFill/>
          <a:ln>
            <a:noFill/>
          </a:ln>
        </p:spPr>
      </p:pic>
      <p:pic>
        <p:nvPicPr>
          <p:cNvPr descr="ch03f07" id="732" name="Google Shape;732;p37"/>
          <p:cNvPicPr preferRelativeResize="0"/>
          <p:nvPr/>
        </p:nvPicPr>
        <p:blipFill rotWithShape="1">
          <a:blip r:embed="rId8">
            <a:alphaModFix/>
          </a:blip>
          <a:srcRect b="4187" l="11051" r="59986" t="61033"/>
          <a:stretch/>
        </p:blipFill>
        <p:spPr>
          <a:xfrm>
            <a:off x="1596862" y="1698182"/>
            <a:ext cx="476100" cy="468900"/>
          </a:xfrm>
          <a:prstGeom prst="ellipse">
            <a:avLst/>
          </a:prstGeom>
          <a:noFill/>
          <a:ln>
            <a:noFill/>
          </a:ln>
        </p:spPr>
      </p:pic>
      <p:pic>
        <p:nvPicPr>
          <p:cNvPr descr="ch03f07" id="733" name="Google Shape;733;p37"/>
          <p:cNvPicPr preferRelativeResize="0"/>
          <p:nvPr/>
        </p:nvPicPr>
        <p:blipFill rotWithShape="1">
          <a:blip r:embed="rId8">
            <a:alphaModFix/>
          </a:blip>
          <a:srcRect b="23117" l="49783" r="2721" t="14503"/>
          <a:stretch/>
        </p:blipFill>
        <p:spPr>
          <a:xfrm>
            <a:off x="1598807" y="2355845"/>
            <a:ext cx="473700" cy="468900"/>
          </a:xfrm>
          <a:prstGeom prst="ellipse">
            <a:avLst/>
          </a:prstGeom>
          <a:noFill/>
          <a:ln>
            <a:noFill/>
          </a:ln>
        </p:spPr>
      </p:pic>
      <p:sp>
        <p:nvSpPr>
          <p:cNvPr id="734" name="Google Shape;734;p37"/>
          <p:cNvSpPr txBox="1"/>
          <p:nvPr/>
        </p:nvSpPr>
        <p:spPr>
          <a:xfrm>
            <a:off x="0" y="2988475"/>
            <a:ext cx="39126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900">
                <a:solidFill>
                  <a:srgbClr val="EA9999"/>
                </a:solidFill>
                <a:latin typeface="Montserrat"/>
                <a:ea typeface="Montserrat"/>
                <a:cs typeface="Montserrat"/>
                <a:sym typeface="Montserrat"/>
              </a:rPr>
              <a:t>| </a:t>
            </a:r>
            <a:r>
              <a:rPr b="1" lang="ar" sz="1900">
                <a:solidFill>
                  <a:srgbClr val="74C1B9"/>
                </a:solidFill>
                <a:latin typeface="Montserrat"/>
                <a:ea typeface="Montserrat"/>
                <a:cs typeface="Montserrat"/>
                <a:sym typeface="Montserrat"/>
              </a:rPr>
              <a:t>Development of IDA</a:t>
            </a:r>
            <a:endParaRPr b="1" sz="1900">
              <a:solidFill>
                <a:srgbClr val="74C1B9"/>
              </a:solidFill>
              <a:latin typeface="Montserrat"/>
              <a:ea typeface="Montserrat"/>
              <a:cs typeface="Montserrat"/>
              <a:sym typeface="Montserrat"/>
            </a:endParaRPr>
          </a:p>
        </p:txBody>
      </p:sp>
      <p:graphicFrame>
        <p:nvGraphicFramePr>
          <p:cNvPr id="735" name="Google Shape;735;p37"/>
          <p:cNvGraphicFramePr/>
          <p:nvPr/>
        </p:nvGraphicFramePr>
        <p:xfrm>
          <a:off x="90297" y="3539488"/>
          <a:ext cx="3000000" cy="3000000"/>
        </p:xfrm>
        <a:graphic>
          <a:graphicData uri="http://schemas.openxmlformats.org/drawingml/2006/table">
            <a:tbl>
              <a:tblPr>
                <a:noFill/>
                <a:tableStyleId>{89EC4DE9-81FD-49F4-B6F0-33705DE2BA82}</a:tableStyleId>
              </a:tblPr>
              <a:tblGrid>
                <a:gridCol w="859825"/>
                <a:gridCol w="589800"/>
                <a:gridCol w="629475"/>
                <a:gridCol w="591125"/>
                <a:gridCol w="897500"/>
              </a:tblGrid>
              <a:tr h="358150">
                <a:tc>
                  <a:txBody>
                    <a:bodyPr/>
                    <a:lstStyle/>
                    <a:p>
                      <a:pPr indent="0" lvl="0" marL="0" rtl="0" algn="ctr">
                        <a:spcBef>
                          <a:spcPts val="0"/>
                        </a:spcBef>
                        <a:spcAft>
                          <a:spcPts val="0"/>
                        </a:spcAft>
                        <a:buNone/>
                      </a:pPr>
                      <a:r>
                        <a:t/>
                      </a:r>
                      <a:endParaRPr sz="900">
                        <a:solidFill>
                          <a:schemeClr val="dk2"/>
                        </a:solidFill>
                        <a:latin typeface="EB Garamond"/>
                        <a:ea typeface="EB Garamond"/>
                        <a:cs typeface="EB Garamond"/>
                        <a:sym typeface="EB Garamond"/>
                      </a:endParaRPr>
                    </a:p>
                  </a:txBody>
                  <a:tcPr marT="91425" marB="91425" marR="91425" marL="91425" anchor="ctr">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FF"/>
                        </a:buClr>
                        <a:buSzPts val="1800"/>
                        <a:buFont typeface="Arial"/>
                        <a:buNone/>
                      </a:pPr>
                      <a:r>
                        <a:rPr b="1" i="0" lang="ar" sz="900" u="none" cap="none" strike="noStrike">
                          <a:solidFill>
                            <a:srgbClr val="FFFFFF"/>
                          </a:solidFill>
                          <a:latin typeface="EB Garamond"/>
                          <a:ea typeface="EB Garamond"/>
                          <a:cs typeface="EB Garamond"/>
                          <a:sym typeface="EB Garamond"/>
                        </a:rPr>
                        <a:t>Normal</a:t>
                      </a:r>
                      <a:endParaRPr b="1" i="0" sz="900" u="none" cap="none" strike="noStrike">
                        <a:solidFill>
                          <a:srgbClr val="FFFFFF"/>
                        </a:solidFill>
                        <a:latin typeface="EB Garamond"/>
                        <a:ea typeface="EB Garamond"/>
                        <a:cs typeface="EB Garamond"/>
                        <a:sym typeface="EB Garamond"/>
                      </a:endParaRPr>
                    </a:p>
                  </a:txBody>
                  <a:tcPr marT="45725" marB="45725" marR="91450" marL="914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AD7D2"/>
                    </a:solidFill>
                  </a:tcPr>
                </a:tc>
                <a:tc>
                  <a:txBody>
                    <a:bodyPr/>
                    <a:lstStyle/>
                    <a:p>
                      <a:pPr indent="0" lvl="0" marL="0" marR="0" rtl="0" algn="ctr">
                        <a:lnSpc>
                          <a:spcPct val="100000"/>
                        </a:lnSpc>
                        <a:spcBef>
                          <a:spcPts val="0"/>
                        </a:spcBef>
                        <a:spcAft>
                          <a:spcPts val="0"/>
                        </a:spcAft>
                        <a:buClr>
                          <a:srgbClr val="FFFFFF"/>
                        </a:buClr>
                        <a:buSzPts val="1800"/>
                        <a:buFont typeface="Arial"/>
                        <a:buNone/>
                      </a:pPr>
                      <a:r>
                        <a:rPr b="1" i="0" lang="ar" sz="900" u="none" cap="none" strike="noStrike">
                          <a:solidFill>
                            <a:srgbClr val="FFFFFF"/>
                          </a:solidFill>
                          <a:latin typeface="EB Garamond"/>
                          <a:ea typeface="EB Garamond"/>
                          <a:cs typeface="EB Garamond"/>
                          <a:sym typeface="EB Garamond"/>
                        </a:rPr>
                        <a:t>Pre-latent</a:t>
                      </a:r>
                      <a:endParaRPr b="1" i="0" sz="900" u="none" cap="none" strike="noStrike">
                        <a:solidFill>
                          <a:srgbClr val="FFFFFF"/>
                        </a:solidFill>
                        <a:latin typeface="EB Garamond"/>
                        <a:ea typeface="EB Garamond"/>
                        <a:cs typeface="EB Garamond"/>
                        <a:sym typeface="EB Garamond"/>
                      </a:endParaRPr>
                    </a:p>
                  </a:txBody>
                  <a:tcPr marT="45725" marB="45725" marR="91450" marL="914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AD7D2"/>
                    </a:solidFill>
                  </a:tcPr>
                </a:tc>
                <a:tc>
                  <a:txBody>
                    <a:bodyPr/>
                    <a:lstStyle/>
                    <a:p>
                      <a:pPr indent="0" lvl="0" marL="0" marR="0" rtl="0" algn="ctr">
                        <a:lnSpc>
                          <a:spcPct val="100000"/>
                        </a:lnSpc>
                        <a:spcBef>
                          <a:spcPts val="0"/>
                        </a:spcBef>
                        <a:spcAft>
                          <a:spcPts val="0"/>
                        </a:spcAft>
                        <a:buClr>
                          <a:srgbClr val="FFFFFF"/>
                        </a:buClr>
                        <a:buSzPts val="1800"/>
                        <a:buFont typeface="Arial"/>
                        <a:buNone/>
                      </a:pPr>
                      <a:r>
                        <a:rPr b="1" i="0" lang="ar" sz="900" u="none" cap="none" strike="noStrike">
                          <a:solidFill>
                            <a:srgbClr val="FFFFFF"/>
                          </a:solidFill>
                          <a:latin typeface="EB Garamond"/>
                          <a:ea typeface="EB Garamond"/>
                          <a:cs typeface="EB Garamond"/>
                          <a:sym typeface="EB Garamond"/>
                        </a:rPr>
                        <a:t>Latent</a:t>
                      </a:r>
                      <a:endParaRPr b="1" i="0" sz="900" u="none" cap="none" strike="noStrike">
                        <a:solidFill>
                          <a:srgbClr val="FFFFFF"/>
                        </a:solidFill>
                        <a:latin typeface="EB Garamond"/>
                        <a:ea typeface="EB Garamond"/>
                        <a:cs typeface="EB Garamond"/>
                        <a:sym typeface="EB Garamond"/>
                      </a:endParaRPr>
                    </a:p>
                  </a:txBody>
                  <a:tcPr marT="45725" marB="45725" marR="91450" marL="914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AD7D2"/>
                    </a:solidFill>
                  </a:tcPr>
                </a:tc>
                <a:tc>
                  <a:txBody>
                    <a:bodyPr/>
                    <a:lstStyle/>
                    <a:p>
                      <a:pPr indent="0" lvl="0" marL="0" marR="0" rtl="0" algn="ctr">
                        <a:lnSpc>
                          <a:spcPct val="100000"/>
                        </a:lnSpc>
                        <a:spcBef>
                          <a:spcPts val="0"/>
                        </a:spcBef>
                        <a:spcAft>
                          <a:spcPts val="0"/>
                        </a:spcAft>
                        <a:buClr>
                          <a:srgbClr val="FFFFFF"/>
                        </a:buClr>
                        <a:buSzPts val="1800"/>
                        <a:buFont typeface="Arial"/>
                        <a:buNone/>
                      </a:pPr>
                      <a:r>
                        <a:rPr b="1" i="0" lang="ar" sz="900" u="none" cap="none" strike="noStrike">
                          <a:solidFill>
                            <a:srgbClr val="FFFFFF"/>
                          </a:solidFill>
                          <a:latin typeface="EB Garamond"/>
                          <a:ea typeface="EB Garamond"/>
                          <a:cs typeface="EB Garamond"/>
                          <a:sym typeface="EB Garamond"/>
                        </a:rPr>
                        <a:t>Iron def. anemia </a:t>
                      </a:r>
                      <a:endParaRPr b="1" i="0" sz="900" u="none" cap="none" strike="noStrike">
                        <a:solidFill>
                          <a:srgbClr val="FFFFFF"/>
                        </a:solidFill>
                        <a:latin typeface="EB Garamond"/>
                        <a:ea typeface="EB Garamond"/>
                        <a:cs typeface="EB Garamond"/>
                        <a:sym typeface="EB Garamond"/>
                      </a:endParaRPr>
                    </a:p>
                  </a:txBody>
                  <a:tcPr marT="45725" marB="45725" marR="91450" marL="914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AD7D2"/>
                    </a:solidFill>
                  </a:tcPr>
                </a:tc>
              </a:tr>
              <a:tr h="316200">
                <a:tc>
                  <a:txBody>
                    <a:bodyPr/>
                    <a:lstStyle/>
                    <a:p>
                      <a:pPr indent="0" lvl="0" marL="0" marR="0" rtl="0" algn="ctr">
                        <a:lnSpc>
                          <a:spcPct val="100000"/>
                        </a:lnSpc>
                        <a:spcBef>
                          <a:spcPts val="0"/>
                        </a:spcBef>
                        <a:spcAft>
                          <a:spcPts val="0"/>
                        </a:spcAft>
                        <a:buClr>
                          <a:srgbClr val="FFFFFF"/>
                        </a:buClr>
                        <a:buSzPts val="1800"/>
                        <a:buFont typeface="Arial"/>
                        <a:buNone/>
                      </a:pPr>
                      <a:r>
                        <a:rPr b="1" i="0" lang="ar" sz="900" u="none" cap="none" strike="noStrike">
                          <a:solidFill>
                            <a:srgbClr val="FFFFFF"/>
                          </a:solidFill>
                          <a:latin typeface="EB Garamond"/>
                          <a:ea typeface="EB Garamond"/>
                          <a:cs typeface="EB Garamond"/>
                          <a:sym typeface="EB Garamond"/>
                        </a:rPr>
                        <a:t>Stores</a:t>
                      </a:r>
                      <a:endParaRPr b="1" i="0" sz="900" u="none" cap="none" strike="noStrike">
                        <a:solidFill>
                          <a:srgbClr val="FFFFFF"/>
                        </a:solidFill>
                        <a:latin typeface="EB Garamond"/>
                        <a:ea typeface="EB Garamond"/>
                        <a:cs typeface="EB Garamond"/>
                        <a:sym typeface="EB Garamond"/>
                      </a:endParaRPr>
                    </a:p>
                  </a:txBody>
                  <a:tcPr marT="45725" marB="45725" marR="91450" marL="914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ar" sz="900">
                          <a:solidFill>
                            <a:schemeClr val="dk2"/>
                          </a:solidFill>
                          <a:latin typeface="EB Garamond"/>
                          <a:ea typeface="EB Garamond"/>
                          <a:cs typeface="EB Garamond"/>
                          <a:sym typeface="EB Garamond"/>
                        </a:rPr>
                        <a:t>Normal</a:t>
                      </a:r>
                      <a:endParaRPr sz="900">
                        <a:solidFill>
                          <a:schemeClr val="dk2"/>
                        </a:solidFill>
                        <a:latin typeface="EB Garamond"/>
                        <a:ea typeface="EB Garamond"/>
                        <a:cs typeface="EB Garamond"/>
                        <a:sym typeface="EB Garamond"/>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900">
                          <a:solidFill>
                            <a:schemeClr val="dk2"/>
                          </a:solidFill>
                          <a:latin typeface="EB Garamond"/>
                          <a:ea typeface="EB Garamond"/>
                          <a:cs typeface="EB Garamond"/>
                          <a:sym typeface="EB Garamond"/>
                        </a:rPr>
                        <a:t>Low</a:t>
                      </a:r>
                      <a:endParaRPr sz="900">
                        <a:solidFill>
                          <a:schemeClr val="dk2"/>
                        </a:solidFill>
                        <a:latin typeface="EB Garamond"/>
                        <a:ea typeface="EB Garamond"/>
                        <a:cs typeface="EB Garamond"/>
                        <a:sym typeface="EB Garamond"/>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900">
                          <a:solidFill>
                            <a:schemeClr val="dk2"/>
                          </a:solidFill>
                          <a:latin typeface="EB Garamond"/>
                          <a:ea typeface="EB Garamond"/>
                          <a:cs typeface="EB Garamond"/>
                          <a:sym typeface="EB Garamond"/>
                        </a:rPr>
                        <a:t>Low</a:t>
                      </a:r>
                      <a:endParaRPr sz="900">
                        <a:solidFill>
                          <a:schemeClr val="dk2"/>
                        </a:solidFill>
                        <a:latin typeface="EB Garamond"/>
                        <a:ea typeface="EB Garamond"/>
                        <a:cs typeface="EB Garamond"/>
                        <a:sym typeface="EB Garamond"/>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900">
                          <a:solidFill>
                            <a:schemeClr val="dk2"/>
                          </a:solidFill>
                          <a:latin typeface="EB Garamond"/>
                          <a:ea typeface="EB Garamond"/>
                          <a:cs typeface="EB Garamond"/>
                          <a:sym typeface="EB Garamond"/>
                        </a:rPr>
                        <a:t>Low</a:t>
                      </a:r>
                      <a:endParaRPr sz="900">
                        <a:solidFill>
                          <a:schemeClr val="dk2"/>
                        </a:solidFill>
                        <a:latin typeface="EB Garamond"/>
                        <a:ea typeface="EB Garamond"/>
                        <a:cs typeface="EB Garamond"/>
                        <a:sym typeface="EB Garamond"/>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58150">
                <a:tc>
                  <a:txBody>
                    <a:bodyPr/>
                    <a:lstStyle/>
                    <a:p>
                      <a:pPr indent="0" lvl="0" marL="0" marR="0" rtl="0" algn="ctr">
                        <a:lnSpc>
                          <a:spcPct val="100000"/>
                        </a:lnSpc>
                        <a:spcBef>
                          <a:spcPts val="0"/>
                        </a:spcBef>
                        <a:spcAft>
                          <a:spcPts val="0"/>
                        </a:spcAft>
                        <a:buClr>
                          <a:srgbClr val="FFFFFF"/>
                        </a:buClr>
                        <a:buSzPts val="1800"/>
                        <a:buFont typeface="Arial"/>
                        <a:buNone/>
                      </a:pPr>
                      <a:r>
                        <a:rPr b="1" i="0" lang="ar" sz="900" u="none" cap="none" strike="noStrike">
                          <a:solidFill>
                            <a:srgbClr val="FFFFFF"/>
                          </a:solidFill>
                          <a:latin typeface="EB Garamond"/>
                          <a:ea typeface="EB Garamond"/>
                          <a:cs typeface="EB Garamond"/>
                          <a:sym typeface="EB Garamond"/>
                        </a:rPr>
                        <a:t>MCV/MCH</a:t>
                      </a:r>
                      <a:r>
                        <a:rPr baseline="30000" lang="ar" sz="1000">
                          <a:solidFill>
                            <a:srgbClr val="38761D"/>
                          </a:solidFill>
                          <a:latin typeface="EB Garamond"/>
                          <a:ea typeface="EB Garamond"/>
                          <a:cs typeface="EB Garamond"/>
                          <a:sym typeface="EB Garamond"/>
                        </a:rPr>
                        <a:t>18</a:t>
                      </a:r>
                      <a:endParaRPr b="1" i="0" sz="900" u="none" cap="none" strike="noStrike">
                        <a:solidFill>
                          <a:srgbClr val="38761D"/>
                        </a:solidFill>
                        <a:latin typeface="EB Garamond"/>
                        <a:ea typeface="EB Garamond"/>
                        <a:cs typeface="EB Garamond"/>
                        <a:sym typeface="EB Garamond"/>
                      </a:endParaRPr>
                    </a:p>
                  </a:txBody>
                  <a:tcPr marT="45725" marB="45725" marR="91450" marL="914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ar" sz="900">
                          <a:solidFill>
                            <a:schemeClr val="dk2"/>
                          </a:solidFill>
                          <a:latin typeface="EB Garamond"/>
                          <a:ea typeface="EB Garamond"/>
                          <a:cs typeface="EB Garamond"/>
                          <a:sym typeface="EB Garamond"/>
                        </a:rPr>
                        <a:t>Normal</a:t>
                      </a:r>
                      <a:endParaRPr sz="900">
                        <a:solidFill>
                          <a:schemeClr val="dk2"/>
                        </a:solidFill>
                        <a:latin typeface="EB Garamond"/>
                        <a:ea typeface="EB Garamond"/>
                        <a:cs typeface="EB Garamond"/>
                        <a:sym typeface="EB Garamond"/>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900">
                          <a:solidFill>
                            <a:schemeClr val="dk2"/>
                          </a:solidFill>
                          <a:latin typeface="EB Garamond"/>
                          <a:ea typeface="EB Garamond"/>
                          <a:cs typeface="EB Garamond"/>
                          <a:sym typeface="EB Garamond"/>
                        </a:rPr>
                        <a:t>Normal</a:t>
                      </a:r>
                      <a:endParaRPr sz="900">
                        <a:solidFill>
                          <a:schemeClr val="dk2"/>
                        </a:solidFill>
                        <a:latin typeface="EB Garamond"/>
                        <a:ea typeface="EB Garamond"/>
                        <a:cs typeface="EB Garamond"/>
                        <a:sym typeface="EB Garamond"/>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900">
                          <a:solidFill>
                            <a:schemeClr val="dk2"/>
                          </a:solidFill>
                          <a:latin typeface="EB Garamond"/>
                          <a:ea typeface="EB Garamond"/>
                          <a:cs typeface="EB Garamond"/>
                          <a:sym typeface="EB Garamond"/>
                        </a:rPr>
                        <a:t>Low</a:t>
                      </a:r>
                      <a:endParaRPr sz="900">
                        <a:solidFill>
                          <a:schemeClr val="dk2"/>
                        </a:solidFill>
                        <a:latin typeface="EB Garamond"/>
                        <a:ea typeface="EB Garamond"/>
                        <a:cs typeface="EB Garamond"/>
                        <a:sym typeface="EB Garamond"/>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900">
                          <a:solidFill>
                            <a:schemeClr val="dk2"/>
                          </a:solidFill>
                          <a:latin typeface="EB Garamond"/>
                          <a:ea typeface="EB Garamond"/>
                          <a:cs typeface="EB Garamond"/>
                          <a:sym typeface="EB Garamond"/>
                        </a:rPr>
                        <a:t>Low</a:t>
                      </a:r>
                      <a:endParaRPr sz="900">
                        <a:solidFill>
                          <a:schemeClr val="dk2"/>
                        </a:solidFill>
                        <a:latin typeface="EB Garamond"/>
                        <a:ea typeface="EB Garamond"/>
                        <a:cs typeface="EB Garamond"/>
                        <a:sym typeface="EB Garamond"/>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58150">
                <a:tc>
                  <a:txBody>
                    <a:bodyPr/>
                    <a:lstStyle/>
                    <a:p>
                      <a:pPr indent="0" lvl="0" marL="0" marR="0" rtl="0" algn="ctr">
                        <a:lnSpc>
                          <a:spcPct val="100000"/>
                        </a:lnSpc>
                        <a:spcBef>
                          <a:spcPts val="0"/>
                        </a:spcBef>
                        <a:spcAft>
                          <a:spcPts val="0"/>
                        </a:spcAft>
                        <a:buClr>
                          <a:srgbClr val="FFFFFF"/>
                        </a:buClr>
                        <a:buSzPts val="1800"/>
                        <a:buFont typeface="Arial"/>
                        <a:buNone/>
                      </a:pPr>
                      <a:r>
                        <a:rPr b="1" i="0" lang="ar" sz="900" u="none" cap="none" strike="noStrike">
                          <a:solidFill>
                            <a:srgbClr val="FFFFFF"/>
                          </a:solidFill>
                          <a:latin typeface="EB Garamond"/>
                          <a:ea typeface="EB Garamond"/>
                          <a:cs typeface="EB Garamond"/>
                          <a:sym typeface="EB Garamond"/>
                        </a:rPr>
                        <a:t>Hemoglobin</a:t>
                      </a:r>
                      <a:endParaRPr b="1" i="0" sz="900" u="none" cap="none" strike="noStrike">
                        <a:solidFill>
                          <a:srgbClr val="FFFFFF"/>
                        </a:solidFill>
                        <a:latin typeface="EB Garamond"/>
                        <a:ea typeface="EB Garamond"/>
                        <a:cs typeface="EB Garamond"/>
                        <a:sym typeface="EB Garamond"/>
                      </a:endParaRPr>
                    </a:p>
                  </a:txBody>
                  <a:tcPr marT="45725" marB="45725" marR="91450" marL="914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ar" sz="900">
                          <a:solidFill>
                            <a:schemeClr val="dk2"/>
                          </a:solidFill>
                          <a:latin typeface="EB Garamond"/>
                          <a:ea typeface="EB Garamond"/>
                          <a:cs typeface="EB Garamond"/>
                          <a:sym typeface="EB Garamond"/>
                        </a:rPr>
                        <a:t>Normal</a:t>
                      </a:r>
                      <a:endParaRPr sz="900">
                        <a:solidFill>
                          <a:schemeClr val="dk2"/>
                        </a:solidFill>
                        <a:latin typeface="EB Garamond"/>
                        <a:ea typeface="EB Garamond"/>
                        <a:cs typeface="EB Garamond"/>
                        <a:sym typeface="EB Garamond"/>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900">
                          <a:solidFill>
                            <a:schemeClr val="dk2"/>
                          </a:solidFill>
                          <a:latin typeface="EB Garamond"/>
                          <a:ea typeface="EB Garamond"/>
                          <a:cs typeface="EB Garamond"/>
                          <a:sym typeface="EB Garamond"/>
                        </a:rPr>
                        <a:t>Normal</a:t>
                      </a:r>
                      <a:endParaRPr sz="900">
                        <a:solidFill>
                          <a:schemeClr val="dk2"/>
                        </a:solidFill>
                        <a:latin typeface="EB Garamond"/>
                        <a:ea typeface="EB Garamond"/>
                        <a:cs typeface="EB Garamond"/>
                        <a:sym typeface="EB Garamond"/>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900">
                          <a:solidFill>
                            <a:schemeClr val="dk2"/>
                          </a:solidFill>
                          <a:latin typeface="EB Garamond"/>
                          <a:ea typeface="EB Garamond"/>
                          <a:cs typeface="EB Garamond"/>
                          <a:sym typeface="EB Garamond"/>
                        </a:rPr>
                        <a:t>Normal</a:t>
                      </a:r>
                      <a:endParaRPr sz="900">
                        <a:solidFill>
                          <a:schemeClr val="dk2"/>
                        </a:solidFill>
                        <a:latin typeface="EB Garamond"/>
                        <a:ea typeface="EB Garamond"/>
                        <a:cs typeface="EB Garamond"/>
                        <a:sym typeface="EB Garamond"/>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900">
                          <a:solidFill>
                            <a:schemeClr val="dk2"/>
                          </a:solidFill>
                          <a:latin typeface="EB Garamond"/>
                          <a:ea typeface="EB Garamond"/>
                          <a:cs typeface="EB Garamond"/>
                          <a:sym typeface="EB Garamond"/>
                        </a:rPr>
                        <a:t>Low</a:t>
                      </a:r>
                      <a:endParaRPr sz="900">
                        <a:solidFill>
                          <a:schemeClr val="dk2"/>
                        </a:solidFill>
                        <a:latin typeface="EB Garamond"/>
                        <a:ea typeface="EB Garamond"/>
                        <a:cs typeface="EB Garamond"/>
                        <a:sym typeface="EB Garamond"/>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736" name="Google Shape;736;p37"/>
          <p:cNvSpPr/>
          <p:nvPr/>
        </p:nvSpPr>
        <p:spPr>
          <a:xfrm>
            <a:off x="5657650" y="3627672"/>
            <a:ext cx="838200" cy="367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ar" sz="600">
                <a:solidFill>
                  <a:schemeClr val="dk2"/>
                </a:solidFill>
                <a:latin typeface="EB Garamond"/>
                <a:ea typeface="EB Garamond"/>
                <a:cs typeface="EB Garamond"/>
                <a:sym typeface="EB Garamond"/>
              </a:rPr>
              <a:t>Low</a:t>
            </a:r>
            <a:r>
              <a:rPr lang="ar" sz="600">
                <a:solidFill>
                  <a:schemeClr val="dk2"/>
                </a:solidFill>
                <a:latin typeface="EB Garamond"/>
                <a:ea typeface="EB Garamond"/>
                <a:cs typeface="EB Garamond"/>
                <a:sym typeface="EB Garamond"/>
              </a:rPr>
              <a:t> Serum Iron</a:t>
            </a:r>
            <a:endParaRPr sz="600">
              <a:solidFill>
                <a:schemeClr val="dk2"/>
              </a:solidFill>
              <a:latin typeface="EB Garamond"/>
              <a:ea typeface="EB Garamond"/>
              <a:cs typeface="EB Garamond"/>
              <a:sym typeface="EB Garamond"/>
            </a:endParaRPr>
          </a:p>
          <a:p>
            <a:pPr indent="0" lvl="0" marL="0" marR="0" rtl="0" algn="l">
              <a:spcBef>
                <a:spcPts val="0"/>
              </a:spcBef>
              <a:spcAft>
                <a:spcPts val="0"/>
              </a:spcAft>
              <a:buNone/>
            </a:pPr>
            <a:r>
              <a:rPr lang="ar" sz="600">
                <a:solidFill>
                  <a:schemeClr val="dk2"/>
                </a:solidFill>
                <a:latin typeface="EB Garamond"/>
                <a:ea typeface="EB Garamond"/>
                <a:cs typeface="EB Garamond"/>
                <a:sym typeface="EB Garamond"/>
              </a:rPr>
              <a:t>Low Serum ferritin</a:t>
            </a:r>
            <a:endParaRPr sz="600">
              <a:solidFill>
                <a:schemeClr val="dk2"/>
              </a:solidFill>
              <a:latin typeface="EB Garamond"/>
              <a:ea typeface="EB Garamond"/>
              <a:cs typeface="EB Garamond"/>
              <a:sym typeface="EB Garamond"/>
            </a:endParaRPr>
          </a:p>
          <a:p>
            <a:pPr indent="0" lvl="0" marL="0" marR="0" rtl="0" algn="l">
              <a:spcBef>
                <a:spcPts val="0"/>
              </a:spcBef>
              <a:spcAft>
                <a:spcPts val="0"/>
              </a:spcAft>
              <a:buNone/>
            </a:pPr>
            <a:r>
              <a:rPr lang="ar" sz="600">
                <a:solidFill>
                  <a:schemeClr val="dk2"/>
                </a:solidFill>
                <a:latin typeface="EB Garamond"/>
                <a:ea typeface="EB Garamond"/>
                <a:cs typeface="EB Garamond"/>
                <a:sym typeface="EB Garamond"/>
              </a:rPr>
              <a:t>Low Transferrin saturation </a:t>
            </a:r>
            <a:endParaRPr sz="600">
              <a:solidFill>
                <a:schemeClr val="dk2"/>
              </a:solidFill>
              <a:latin typeface="EB Garamond"/>
              <a:ea typeface="EB Garamond"/>
              <a:cs typeface="EB Garamond"/>
              <a:sym typeface="EB Garamond"/>
            </a:endParaRPr>
          </a:p>
        </p:txBody>
      </p:sp>
      <p:sp>
        <p:nvSpPr>
          <p:cNvPr id="737" name="Google Shape;737;p37"/>
          <p:cNvSpPr/>
          <p:nvPr/>
        </p:nvSpPr>
        <p:spPr>
          <a:xfrm>
            <a:off x="7918991" y="-2114009"/>
            <a:ext cx="1559400" cy="930900"/>
          </a:xfrm>
          <a:prstGeom prst="rect">
            <a:avLst/>
          </a:prstGeom>
          <a:solidFill>
            <a:srgbClr val="FFF2CC"/>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ar">
                <a:latin typeface="Amiri"/>
                <a:ea typeface="Amiri"/>
                <a:cs typeface="Amiri"/>
                <a:sym typeface="Amiri"/>
              </a:rPr>
              <a:t>كنها زحمة</a:t>
            </a:r>
            <a:endParaRPr>
              <a:latin typeface="Amiri"/>
              <a:ea typeface="Amiri"/>
              <a:cs typeface="Amiri"/>
              <a:sym typeface="Amiri"/>
            </a:endParaRPr>
          </a:p>
          <a:p>
            <a:pPr indent="0" lvl="0" marL="0" rtl="0" algn="ctr">
              <a:lnSpc>
                <a:spcPct val="115000"/>
              </a:lnSpc>
              <a:spcBef>
                <a:spcPts val="0"/>
              </a:spcBef>
              <a:spcAft>
                <a:spcPts val="0"/>
              </a:spcAft>
              <a:buNone/>
            </a:pPr>
            <a:r>
              <a:rPr lang="ar">
                <a:latin typeface="Amiri"/>
                <a:ea typeface="Amiri"/>
                <a:cs typeface="Amiri"/>
                <a:sym typeface="Amiri"/>
              </a:rPr>
              <a:t>:) :(</a:t>
            </a:r>
            <a:endParaRPr>
              <a:latin typeface="Amiri"/>
              <a:ea typeface="Amiri"/>
              <a:cs typeface="Amiri"/>
              <a:sym typeface="Amiri"/>
            </a:endParaRPr>
          </a:p>
        </p:txBody>
      </p:sp>
      <p:sp>
        <p:nvSpPr>
          <p:cNvPr id="738" name="Google Shape;738;p37"/>
          <p:cNvSpPr txBox="1"/>
          <p:nvPr/>
        </p:nvSpPr>
        <p:spPr>
          <a:xfrm>
            <a:off x="3733796" y="3891030"/>
            <a:ext cx="838200" cy="68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B7B7B7"/>
                </a:solidFill>
                <a:latin typeface="EB Garamond"/>
                <a:ea typeface="EB Garamond"/>
                <a:cs typeface="EB Garamond"/>
                <a:sym typeface="EB Garamond"/>
              </a:rPr>
              <a:t>we say it is IDA when we see signs of anemia on top of these results</a:t>
            </a:r>
            <a:endParaRPr sz="800">
              <a:solidFill>
                <a:srgbClr val="B7B7B7"/>
              </a:solidFill>
              <a:latin typeface="EB Garamond"/>
              <a:ea typeface="EB Garamond"/>
              <a:cs typeface="EB Garamond"/>
              <a:sym typeface="EB Garamond"/>
            </a:endParaRPr>
          </a:p>
        </p:txBody>
      </p:sp>
      <p:sp>
        <p:nvSpPr>
          <p:cNvPr id="739" name="Google Shape;739;p37"/>
          <p:cNvSpPr/>
          <p:nvPr/>
        </p:nvSpPr>
        <p:spPr>
          <a:xfrm>
            <a:off x="3503000" y="4710666"/>
            <a:ext cx="373200" cy="3699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7"/>
          <p:cNvSpPr txBox="1"/>
          <p:nvPr/>
        </p:nvSpPr>
        <p:spPr>
          <a:xfrm>
            <a:off x="3469549" y="4743225"/>
            <a:ext cx="511800" cy="30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600">
                <a:solidFill>
                  <a:srgbClr val="CC0000"/>
                </a:solidFill>
                <a:highlight>
                  <a:srgbClr val="FFFFFF"/>
                </a:highlight>
                <a:latin typeface="EB Garamond"/>
                <a:ea typeface="EB Garamond"/>
                <a:cs typeface="EB Garamond"/>
                <a:sym typeface="EB Garamond"/>
              </a:rPr>
              <a:t>+</a:t>
            </a:r>
            <a:r>
              <a:rPr lang="ar" sz="600">
                <a:solidFill>
                  <a:srgbClr val="CC0000"/>
                </a:solidFill>
                <a:highlight>
                  <a:srgbClr val="FFFFFF"/>
                </a:highlight>
                <a:latin typeface="EB Garamond"/>
                <a:ea typeface="EB Garamond"/>
                <a:cs typeface="EB Garamond"/>
                <a:sym typeface="EB Garamond"/>
              </a:rPr>
              <a:t>Signs of anemia</a:t>
            </a:r>
            <a:endParaRPr sz="600">
              <a:solidFill>
                <a:srgbClr val="CC0000"/>
              </a:solidFill>
              <a:highlight>
                <a:srgbClr val="FFFFFF"/>
              </a:highlight>
              <a:latin typeface="EB Garamond"/>
              <a:ea typeface="EB Garamond"/>
              <a:cs typeface="EB Garamond"/>
              <a:sym typeface="EB Garamond"/>
            </a:endParaRPr>
          </a:p>
        </p:txBody>
      </p:sp>
      <p:cxnSp>
        <p:nvCxnSpPr>
          <p:cNvPr id="741" name="Google Shape;741;p37"/>
          <p:cNvCxnSpPr/>
          <p:nvPr/>
        </p:nvCxnSpPr>
        <p:spPr>
          <a:xfrm>
            <a:off x="3434195" y="3796277"/>
            <a:ext cx="373200" cy="237000"/>
          </a:xfrm>
          <a:prstGeom prst="curvedConnector3">
            <a:avLst>
              <a:gd fmla="val 50000" name="adj1"/>
            </a:avLst>
          </a:prstGeom>
          <a:noFill/>
          <a:ln cap="flat" cmpd="sng" w="9525">
            <a:solidFill>
              <a:srgbClr val="EFEFEF"/>
            </a:solidFill>
            <a:prstDash val="solid"/>
            <a:round/>
            <a:headEnd len="med" w="med" type="none"/>
            <a:tailEnd len="med" w="med" type="none"/>
          </a:ln>
        </p:spPr>
      </p:cxnSp>
      <p:sp>
        <p:nvSpPr>
          <p:cNvPr id="742" name="Google Shape;742;p37"/>
          <p:cNvSpPr/>
          <p:nvPr/>
        </p:nvSpPr>
        <p:spPr>
          <a:xfrm rot="-9376580">
            <a:off x="7940674" y="3147525"/>
            <a:ext cx="73075" cy="74295"/>
          </a:xfrm>
          <a:prstGeom prst="ellipse">
            <a:avLst/>
          </a:prstGeom>
          <a:no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7"/>
          <p:cNvSpPr/>
          <p:nvPr/>
        </p:nvSpPr>
        <p:spPr>
          <a:xfrm rot="-9382237">
            <a:off x="7622691" y="3285191"/>
            <a:ext cx="125743" cy="122118"/>
          </a:xfrm>
          <a:prstGeom prst="ellipse">
            <a:avLst/>
          </a:prstGeom>
          <a:no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37"/>
          <p:cNvSpPr txBox="1"/>
          <p:nvPr/>
        </p:nvSpPr>
        <p:spPr>
          <a:xfrm>
            <a:off x="7302725" y="3719175"/>
            <a:ext cx="915300" cy="14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600">
                <a:solidFill>
                  <a:srgbClr val="CCCCCC"/>
                </a:solidFill>
                <a:latin typeface="EB Garamond"/>
                <a:ea typeface="EB Garamond"/>
                <a:cs typeface="EB Garamond"/>
                <a:sym typeface="EB Garamond"/>
              </a:rPr>
              <a:t>Green/blue </a:t>
            </a:r>
            <a:r>
              <a:rPr lang="ar" sz="600">
                <a:solidFill>
                  <a:srgbClr val="CCCCCC"/>
                </a:solidFill>
                <a:latin typeface="EB Garamond"/>
                <a:ea typeface="EB Garamond"/>
                <a:cs typeface="EB Garamond"/>
                <a:sym typeface="EB Garamond"/>
              </a:rPr>
              <a:t>color = iron </a:t>
            </a:r>
            <a:endParaRPr sz="600">
              <a:solidFill>
                <a:srgbClr val="CCCCCC"/>
              </a:solidFill>
              <a:latin typeface="EB Garamond"/>
              <a:ea typeface="EB Garamond"/>
              <a:cs typeface="EB Garamond"/>
              <a:sym typeface="EB Garamond"/>
            </a:endParaRPr>
          </a:p>
        </p:txBody>
      </p:sp>
      <p:sp>
        <p:nvSpPr>
          <p:cNvPr id="745" name="Google Shape;745;p37"/>
          <p:cNvSpPr/>
          <p:nvPr/>
        </p:nvSpPr>
        <p:spPr>
          <a:xfrm rot="-9355304">
            <a:off x="8614664" y="3032064"/>
            <a:ext cx="120593" cy="104822"/>
          </a:xfrm>
          <a:prstGeom prst="ellipse">
            <a:avLst/>
          </a:prstGeom>
          <a:no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37"/>
          <p:cNvSpPr txBox="1"/>
          <p:nvPr/>
        </p:nvSpPr>
        <p:spPr>
          <a:xfrm>
            <a:off x="8136097" y="3834375"/>
            <a:ext cx="744900" cy="23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600">
                <a:solidFill>
                  <a:srgbClr val="CCCCCC"/>
                </a:solidFill>
                <a:latin typeface="EB Garamond"/>
                <a:ea typeface="EB Garamond"/>
                <a:cs typeface="EB Garamond"/>
                <a:sym typeface="EB Garamond"/>
              </a:rPr>
              <a:t>No green </a:t>
            </a:r>
            <a:r>
              <a:rPr lang="ar" sz="600">
                <a:solidFill>
                  <a:srgbClr val="CCCCCC"/>
                </a:solidFill>
                <a:latin typeface="EB Garamond"/>
                <a:ea typeface="EB Garamond"/>
                <a:cs typeface="EB Garamond"/>
                <a:sym typeface="EB Garamond"/>
              </a:rPr>
              <a:t>granules</a:t>
            </a:r>
            <a:r>
              <a:rPr lang="ar" sz="600">
                <a:solidFill>
                  <a:srgbClr val="CCCCCC"/>
                </a:solidFill>
                <a:latin typeface="EB Garamond"/>
                <a:ea typeface="EB Garamond"/>
                <a:cs typeface="EB Garamond"/>
                <a:sym typeface="EB Garamond"/>
              </a:rPr>
              <a:t> in cytoplasm </a:t>
            </a:r>
            <a:endParaRPr sz="600">
              <a:solidFill>
                <a:srgbClr val="CCCCCC"/>
              </a:solidFill>
              <a:latin typeface="EB Garamond"/>
              <a:ea typeface="EB Garamond"/>
              <a:cs typeface="EB Garamond"/>
              <a:sym typeface="EB Garamond"/>
            </a:endParaRPr>
          </a:p>
        </p:txBody>
      </p:sp>
      <p:pic>
        <p:nvPicPr>
          <p:cNvPr id="747" name="Google Shape;747;p37"/>
          <p:cNvPicPr preferRelativeResize="0"/>
          <p:nvPr/>
        </p:nvPicPr>
        <p:blipFill rotWithShape="1">
          <a:blip r:embed="rId9">
            <a:alphaModFix/>
          </a:blip>
          <a:srcRect b="0" l="2010" r="2724" t="2959"/>
          <a:stretch/>
        </p:blipFill>
        <p:spPr>
          <a:xfrm>
            <a:off x="6380586" y="3336588"/>
            <a:ext cx="683225" cy="463975"/>
          </a:xfrm>
          <a:prstGeom prst="rect">
            <a:avLst/>
          </a:prstGeom>
          <a:noFill/>
          <a:ln>
            <a:noFill/>
          </a:ln>
        </p:spPr>
      </p:pic>
      <p:sp>
        <p:nvSpPr>
          <p:cNvPr id="748" name="Google Shape;748;p37"/>
          <p:cNvSpPr txBox="1"/>
          <p:nvPr/>
        </p:nvSpPr>
        <p:spPr>
          <a:xfrm>
            <a:off x="6380575" y="3792850"/>
            <a:ext cx="683100" cy="9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600">
                <a:solidFill>
                  <a:schemeClr val="dk2"/>
                </a:solidFill>
                <a:latin typeface="EB Garamond"/>
                <a:ea typeface="EB Garamond"/>
                <a:cs typeface="EB Garamond"/>
                <a:sym typeface="EB Garamond"/>
              </a:rPr>
              <a:t>Normal</a:t>
            </a:r>
            <a:endParaRPr b="1" sz="600">
              <a:solidFill>
                <a:schemeClr val="dk2"/>
              </a:solidFill>
              <a:latin typeface="EB Garamond"/>
              <a:ea typeface="EB Garamond"/>
              <a:cs typeface="EB Garamond"/>
              <a:sym typeface="EB Garamond"/>
            </a:endParaRPr>
          </a:p>
        </p:txBody>
      </p:sp>
      <p:sp>
        <p:nvSpPr>
          <p:cNvPr id="749" name="Google Shape;749;p37"/>
          <p:cNvSpPr txBox="1"/>
          <p:nvPr/>
        </p:nvSpPr>
        <p:spPr>
          <a:xfrm>
            <a:off x="6380638" y="4467425"/>
            <a:ext cx="683100" cy="9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600">
                <a:solidFill>
                  <a:schemeClr val="dk2"/>
                </a:solidFill>
                <a:latin typeface="EB Garamond"/>
                <a:ea typeface="EB Garamond"/>
                <a:cs typeface="EB Garamond"/>
                <a:sym typeface="EB Garamond"/>
              </a:rPr>
              <a:t>IDA</a:t>
            </a:r>
            <a:endParaRPr b="1" sz="600">
              <a:solidFill>
                <a:schemeClr val="dk2"/>
              </a:solidFill>
              <a:latin typeface="EB Garamond"/>
              <a:ea typeface="EB Garamond"/>
              <a:cs typeface="EB Garamond"/>
              <a:sym typeface="EB Garamon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3" name="Shape 753"/>
        <p:cNvGrpSpPr/>
        <p:nvPr/>
      </p:nvGrpSpPr>
      <p:grpSpPr>
        <a:xfrm>
          <a:off x="0" y="0"/>
          <a:ext cx="0" cy="0"/>
          <a:chOff x="0" y="0"/>
          <a:chExt cx="0" cy="0"/>
        </a:xfrm>
      </p:grpSpPr>
      <p:sp>
        <p:nvSpPr>
          <p:cNvPr id="754" name="Google Shape;754;p38"/>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8"/>
          <p:cNvSpPr txBox="1"/>
          <p:nvPr/>
        </p:nvSpPr>
        <p:spPr>
          <a:xfrm>
            <a:off x="86250" y="327350"/>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Iron D</a:t>
            </a:r>
            <a:r>
              <a:rPr b="1" lang="ar" sz="2700">
                <a:solidFill>
                  <a:srgbClr val="74C1B9"/>
                </a:solidFill>
                <a:latin typeface="Montserrat"/>
                <a:ea typeface="Montserrat"/>
                <a:cs typeface="Montserrat"/>
                <a:sym typeface="Montserrat"/>
              </a:rPr>
              <a:t>eficiency Anemia </a:t>
            </a:r>
            <a:r>
              <a:rPr b="1" lang="ar" sz="2500">
                <a:solidFill>
                  <a:srgbClr val="74C1B9"/>
                </a:solidFill>
                <a:latin typeface="Montserrat"/>
                <a:ea typeface="Montserrat"/>
                <a:cs typeface="Montserrat"/>
                <a:sym typeface="Montserrat"/>
              </a:rPr>
              <a:t>(treatment &amp; prevention)</a:t>
            </a:r>
            <a:endParaRPr b="1" sz="2500">
              <a:solidFill>
                <a:srgbClr val="74C1B9"/>
              </a:solidFill>
              <a:latin typeface="Montserrat"/>
              <a:ea typeface="Montserrat"/>
              <a:cs typeface="Montserrat"/>
              <a:sym typeface="Montserrat"/>
            </a:endParaRPr>
          </a:p>
        </p:txBody>
      </p:sp>
      <p:sp>
        <p:nvSpPr>
          <p:cNvPr id="756" name="Google Shape;756;p38"/>
          <p:cNvSpPr txBox="1"/>
          <p:nvPr/>
        </p:nvSpPr>
        <p:spPr>
          <a:xfrm>
            <a:off x="6266676" y="2024149"/>
            <a:ext cx="1845900" cy="4893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lang="ar" sz="1100">
                <a:solidFill>
                  <a:srgbClr val="434343"/>
                </a:solidFill>
                <a:latin typeface="Montserrat ExtraBold"/>
                <a:ea typeface="Montserrat ExtraBold"/>
                <a:cs typeface="Montserrat ExtraBold"/>
                <a:sym typeface="Montserrat ExtraBold"/>
              </a:rPr>
              <a:t>Dietary modification</a:t>
            </a:r>
            <a:endParaRPr sz="1100">
              <a:solidFill>
                <a:srgbClr val="434343"/>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None/>
            </a:pPr>
            <a:r>
              <a:rPr lang="ar" sz="1000">
                <a:solidFill>
                  <a:srgbClr val="434343"/>
                </a:solidFill>
                <a:latin typeface="EB Garamond"/>
                <a:ea typeface="EB Garamond"/>
                <a:cs typeface="EB Garamond"/>
                <a:sym typeface="EB Garamond"/>
              </a:rPr>
              <a:t>Meat is better source than vegetables.</a:t>
            </a:r>
            <a:endParaRPr sz="1000">
              <a:solidFill>
                <a:srgbClr val="434343"/>
              </a:solidFill>
              <a:latin typeface="EB Garamond"/>
              <a:ea typeface="EB Garamond"/>
              <a:cs typeface="EB Garamond"/>
              <a:sym typeface="EB Garamond"/>
            </a:endParaRPr>
          </a:p>
        </p:txBody>
      </p:sp>
      <p:sp>
        <p:nvSpPr>
          <p:cNvPr id="757" name="Google Shape;757;p38"/>
          <p:cNvSpPr txBox="1"/>
          <p:nvPr/>
        </p:nvSpPr>
        <p:spPr>
          <a:xfrm>
            <a:off x="6266675" y="3150249"/>
            <a:ext cx="2496600" cy="3549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lang="ar" sz="1100">
                <a:solidFill>
                  <a:srgbClr val="434343"/>
                </a:solidFill>
                <a:latin typeface="Montserrat ExtraBold"/>
                <a:ea typeface="Montserrat ExtraBold"/>
                <a:cs typeface="Montserrat ExtraBold"/>
                <a:sym typeface="Montserrat ExtraBold"/>
              </a:rPr>
              <a:t>Iron supplementation</a:t>
            </a:r>
            <a:endParaRPr sz="1100">
              <a:solidFill>
                <a:srgbClr val="434343"/>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None/>
            </a:pPr>
            <a:r>
              <a:rPr lang="ar" sz="1000">
                <a:solidFill>
                  <a:srgbClr val="434343"/>
                </a:solidFill>
                <a:latin typeface="EB Garamond"/>
                <a:ea typeface="EB Garamond"/>
                <a:cs typeface="EB Garamond"/>
                <a:sym typeface="EB Garamond"/>
              </a:rPr>
              <a:t>For high risk groups.</a:t>
            </a:r>
            <a:endParaRPr sz="1000">
              <a:solidFill>
                <a:srgbClr val="434343"/>
              </a:solidFill>
              <a:latin typeface="EB Garamond"/>
              <a:ea typeface="EB Garamond"/>
              <a:cs typeface="EB Garamond"/>
              <a:sym typeface="EB Garamond"/>
            </a:endParaRPr>
          </a:p>
        </p:txBody>
      </p:sp>
      <p:sp>
        <p:nvSpPr>
          <p:cNvPr id="758" name="Google Shape;758;p38"/>
          <p:cNvSpPr txBox="1"/>
          <p:nvPr/>
        </p:nvSpPr>
        <p:spPr>
          <a:xfrm>
            <a:off x="476750" y="2348924"/>
            <a:ext cx="2239200" cy="489300"/>
          </a:xfrm>
          <a:prstGeom prst="rect">
            <a:avLst/>
          </a:prstGeom>
          <a:noFill/>
          <a:ln>
            <a:noFill/>
          </a:ln>
        </p:spPr>
        <p:txBody>
          <a:bodyPr anchorCtr="0" anchor="ctr" bIns="0" lIns="0" spcFirstLastPara="1" rIns="0" wrap="square" tIns="6350">
            <a:noAutofit/>
          </a:bodyPr>
          <a:lstStyle/>
          <a:p>
            <a:pPr indent="0" lvl="0" marL="0" marR="0" rtl="0" algn="r">
              <a:lnSpc>
                <a:spcPct val="100000"/>
              </a:lnSpc>
              <a:spcBef>
                <a:spcPts val="0"/>
              </a:spcBef>
              <a:spcAft>
                <a:spcPts val="0"/>
              </a:spcAft>
              <a:buNone/>
            </a:pPr>
            <a:r>
              <a:rPr lang="ar" sz="1200">
                <a:solidFill>
                  <a:srgbClr val="434343"/>
                </a:solidFill>
                <a:latin typeface="Montserrat ExtraBold"/>
                <a:ea typeface="Montserrat ExtraBold"/>
                <a:cs typeface="Montserrat ExtraBold"/>
                <a:sym typeface="Montserrat ExtraBold"/>
              </a:rPr>
              <a:t>Treat the underlying cause</a:t>
            </a:r>
            <a:endParaRPr sz="1100">
              <a:solidFill>
                <a:srgbClr val="434343"/>
              </a:solidFill>
              <a:latin typeface="EB Garamond"/>
              <a:ea typeface="EB Garamond"/>
              <a:cs typeface="EB Garamond"/>
              <a:sym typeface="EB Garamond"/>
            </a:endParaRPr>
          </a:p>
        </p:txBody>
      </p:sp>
      <p:sp>
        <p:nvSpPr>
          <p:cNvPr id="759" name="Google Shape;759;p38"/>
          <p:cNvSpPr txBox="1"/>
          <p:nvPr/>
        </p:nvSpPr>
        <p:spPr>
          <a:xfrm>
            <a:off x="387625" y="2973324"/>
            <a:ext cx="2374200" cy="537300"/>
          </a:xfrm>
          <a:prstGeom prst="rect">
            <a:avLst/>
          </a:prstGeom>
          <a:noFill/>
          <a:ln>
            <a:noFill/>
          </a:ln>
        </p:spPr>
        <p:txBody>
          <a:bodyPr anchorCtr="0" anchor="t" bIns="0" lIns="0" spcFirstLastPara="1" rIns="0" wrap="square" tIns="6350">
            <a:noAutofit/>
          </a:bodyPr>
          <a:lstStyle/>
          <a:p>
            <a:pPr indent="0" lvl="0" marL="0" marR="0" rtl="0" algn="r">
              <a:lnSpc>
                <a:spcPct val="100000"/>
              </a:lnSpc>
              <a:spcBef>
                <a:spcPts val="0"/>
              </a:spcBef>
              <a:spcAft>
                <a:spcPts val="0"/>
              </a:spcAft>
              <a:buNone/>
            </a:pPr>
            <a:r>
              <a:rPr lang="ar" sz="1200">
                <a:solidFill>
                  <a:srgbClr val="434343"/>
                </a:solidFill>
                <a:latin typeface="Montserrat ExtraBold"/>
                <a:ea typeface="Montserrat ExtraBold"/>
                <a:cs typeface="Montserrat ExtraBold"/>
                <a:sym typeface="Montserrat ExtraBold"/>
              </a:rPr>
              <a:t>Iron replacement therapy:</a:t>
            </a:r>
            <a:endParaRPr sz="1200">
              <a:solidFill>
                <a:srgbClr val="434343"/>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None/>
            </a:pPr>
            <a:r>
              <a:rPr lang="ar" sz="1100">
                <a:solidFill>
                  <a:srgbClr val="434343"/>
                </a:solidFill>
                <a:latin typeface="EB Garamond"/>
                <a:ea typeface="EB Garamond"/>
                <a:cs typeface="EB Garamond"/>
                <a:sym typeface="EB Garamond"/>
              </a:rPr>
              <a:t>-</a:t>
            </a:r>
            <a:r>
              <a:rPr lang="ar" sz="1000">
                <a:solidFill>
                  <a:srgbClr val="434343"/>
                </a:solidFill>
                <a:latin typeface="EB Garamond"/>
                <a:ea typeface="EB Garamond"/>
                <a:cs typeface="EB Garamond"/>
                <a:sym typeface="EB Garamond"/>
              </a:rPr>
              <a:t>Oral :( Ferrous Sulphate  OD for 6 months) </a:t>
            </a:r>
            <a:endParaRPr sz="1000">
              <a:solidFill>
                <a:srgbClr val="434343"/>
              </a:solidFill>
              <a:latin typeface="EB Garamond"/>
              <a:ea typeface="EB Garamond"/>
              <a:cs typeface="EB Garamond"/>
              <a:sym typeface="EB Garamond"/>
            </a:endParaRPr>
          </a:p>
          <a:p>
            <a:pPr indent="0" lvl="0" marL="0" marR="0" rtl="0" algn="l">
              <a:lnSpc>
                <a:spcPct val="100000"/>
              </a:lnSpc>
              <a:spcBef>
                <a:spcPts val="0"/>
              </a:spcBef>
              <a:spcAft>
                <a:spcPts val="0"/>
              </a:spcAft>
              <a:buNone/>
            </a:pPr>
            <a:r>
              <a:rPr lang="ar" sz="1000">
                <a:solidFill>
                  <a:srgbClr val="434343"/>
                </a:solidFill>
                <a:latin typeface="EB Garamond"/>
                <a:ea typeface="EB Garamond"/>
                <a:cs typeface="EB Garamond"/>
                <a:sym typeface="EB Garamond"/>
              </a:rPr>
              <a:t>-Intravenous:( Ferric sucrose  OD for 6 months)</a:t>
            </a:r>
            <a:endParaRPr sz="1000">
              <a:solidFill>
                <a:srgbClr val="434343"/>
              </a:solidFill>
              <a:latin typeface="EB Garamond"/>
              <a:ea typeface="EB Garamond"/>
              <a:cs typeface="EB Garamond"/>
              <a:sym typeface="EB Garamond"/>
            </a:endParaRPr>
          </a:p>
        </p:txBody>
      </p:sp>
      <p:sp>
        <p:nvSpPr>
          <p:cNvPr id="760" name="Google Shape;760;p38"/>
          <p:cNvSpPr txBox="1"/>
          <p:nvPr/>
        </p:nvSpPr>
        <p:spPr>
          <a:xfrm>
            <a:off x="704150" y="1512484"/>
            <a:ext cx="2011800" cy="23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a:solidFill>
                  <a:srgbClr val="EA9999"/>
                </a:solidFill>
                <a:latin typeface="Montserrat ExtraBold"/>
                <a:ea typeface="Montserrat ExtraBold"/>
                <a:cs typeface="Montserrat ExtraBold"/>
                <a:sym typeface="Montserrat ExtraBold"/>
              </a:rPr>
              <a:t>Treatment of IDA</a:t>
            </a:r>
            <a:endParaRPr>
              <a:solidFill>
                <a:srgbClr val="EA9999"/>
              </a:solidFill>
              <a:latin typeface="Montserrat ExtraBold"/>
              <a:ea typeface="Montserrat ExtraBold"/>
              <a:cs typeface="Montserrat ExtraBold"/>
              <a:sym typeface="Montserrat ExtraBold"/>
            </a:endParaRPr>
          </a:p>
        </p:txBody>
      </p:sp>
      <p:grpSp>
        <p:nvGrpSpPr>
          <p:cNvPr id="761" name="Google Shape;761;p38"/>
          <p:cNvGrpSpPr/>
          <p:nvPr/>
        </p:nvGrpSpPr>
        <p:grpSpPr>
          <a:xfrm rot="-1048860">
            <a:off x="3427058" y="1553389"/>
            <a:ext cx="2128492" cy="2128492"/>
            <a:chOff x="1190500" y="238125"/>
            <a:chExt cx="5236500" cy="5236500"/>
          </a:xfrm>
        </p:grpSpPr>
        <p:sp>
          <p:nvSpPr>
            <p:cNvPr id="762" name="Google Shape;762;p38"/>
            <p:cNvSpPr/>
            <p:nvPr/>
          </p:nvSpPr>
          <p:spPr>
            <a:xfrm>
              <a:off x="1190500" y="238125"/>
              <a:ext cx="5236500" cy="5236500"/>
            </a:xfrm>
            <a:custGeom>
              <a:rect b="b" l="l" r="r" t="t"/>
              <a:pathLst>
                <a:path extrusionOk="0" h="209460" w="209460">
                  <a:moveTo>
                    <a:pt x="104728" y="0"/>
                  </a:moveTo>
                  <a:cubicBezTo>
                    <a:pt x="76954" y="0"/>
                    <a:pt x="50314" y="11034"/>
                    <a:pt x="30674" y="30674"/>
                  </a:cubicBezTo>
                  <a:cubicBezTo>
                    <a:pt x="11034" y="50314"/>
                    <a:pt x="0" y="76954"/>
                    <a:pt x="0" y="104731"/>
                  </a:cubicBezTo>
                  <a:cubicBezTo>
                    <a:pt x="0" y="132505"/>
                    <a:pt x="11034" y="159146"/>
                    <a:pt x="30674" y="178786"/>
                  </a:cubicBezTo>
                  <a:cubicBezTo>
                    <a:pt x="50314" y="198426"/>
                    <a:pt x="76954" y="209459"/>
                    <a:pt x="104731" y="209459"/>
                  </a:cubicBezTo>
                  <a:cubicBezTo>
                    <a:pt x="132505" y="209459"/>
                    <a:pt x="159146" y="198426"/>
                    <a:pt x="178786" y="178786"/>
                  </a:cubicBezTo>
                  <a:cubicBezTo>
                    <a:pt x="198426" y="159146"/>
                    <a:pt x="209459" y="132505"/>
                    <a:pt x="209459" y="104731"/>
                  </a:cubicBezTo>
                  <a:lnTo>
                    <a:pt x="209459" y="104728"/>
                  </a:lnTo>
                  <a:cubicBezTo>
                    <a:pt x="209459" y="76954"/>
                    <a:pt x="198426" y="50314"/>
                    <a:pt x="178786" y="30674"/>
                  </a:cubicBezTo>
                  <a:cubicBezTo>
                    <a:pt x="159146" y="11034"/>
                    <a:pt x="132505" y="0"/>
                    <a:pt x="104728" y="0"/>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8"/>
            <p:cNvSpPr/>
            <p:nvPr/>
          </p:nvSpPr>
          <p:spPr>
            <a:xfrm>
              <a:off x="2004175" y="1051800"/>
              <a:ext cx="3609125" cy="3609125"/>
            </a:xfrm>
            <a:custGeom>
              <a:rect b="b" l="l" r="r" t="t"/>
              <a:pathLst>
                <a:path extrusionOk="0" h="144365" w="144365">
                  <a:moveTo>
                    <a:pt x="72181" y="1"/>
                  </a:moveTo>
                  <a:cubicBezTo>
                    <a:pt x="53041" y="1"/>
                    <a:pt x="34681" y="7608"/>
                    <a:pt x="21143" y="21143"/>
                  </a:cubicBezTo>
                  <a:cubicBezTo>
                    <a:pt x="7608" y="34681"/>
                    <a:pt x="1" y="53041"/>
                    <a:pt x="1" y="72184"/>
                  </a:cubicBezTo>
                  <a:cubicBezTo>
                    <a:pt x="1" y="91325"/>
                    <a:pt x="7608" y="109684"/>
                    <a:pt x="21143" y="123222"/>
                  </a:cubicBezTo>
                  <a:cubicBezTo>
                    <a:pt x="34681" y="136757"/>
                    <a:pt x="53041" y="144365"/>
                    <a:pt x="72184" y="144365"/>
                  </a:cubicBezTo>
                  <a:cubicBezTo>
                    <a:pt x="91325" y="144365"/>
                    <a:pt x="109684" y="136757"/>
                    <a:pt x="123222" y="123222"/>
                  </a:cubicBezTo>
                  <a:cubicBezTo>
                    <a:pt x="136757" y="109684"/>
                    <a:pt x="144364" y="91325"/>
                    <a:pt x="144364" y="72184"/>
                  </a:cubicBezTo>
                  <a:lnTo>
                    <a:pt x="144364" y="72181"/>
                  </a:lnTo>
                  <a:cubicBezTo>
                    <a:pt x="144364" y="53041"/>
                    <a:pt x="136757" y="34681"/>
                    <a:pt x="123222" y="21143"/>
                  </a:cubicBezTo>
                  <a:cubicBezTo>
                    <a:pt x="109684" y="7608"/>
                    <a:pt x="91325" y="1"/>
                    <a:pt x="72181" y="1"/>
                  </a:cubicBezTo>
                  <a:close/>
                </a:path>
              </a:pathLst>
            </a:custGeom>
            <a:solidFill>
              <a:srgbClr val="9AD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8"/>
            <p:cNvSpPr/>
            <p:nvPr/>
          </p:nvSpPr>
          <p:spPr>
            <a:xfrm>
              <a:off x="2771525" y="1819150"/>
              <a:ext cx="2074425" cy="2074425"/>
            </a:xfrm>
            <a:custGeom>
              <a:rect b="b" l="l" r="r" t="t"/>
              <a:pathLst>
                <a:path extrusionOk="0" h="82977" w="82977">
                  <a:moveTo>
                    <a:pt x="41490" y="1"/>
                  </a:moveTo>
                  <a:cubicBezTo>
                    <a:pt x="30487" y="1"/>
                    <a:pt x="19933" y="4373"/>
                    <a:pt x="12154" y="12154"/>
                  </a:cubicBezTo>
                  <a:cubicBezTo>
                    <a:pt x="4373" y="19933"/>
                    <a:pt x="1" y="30487"/>
                    <a:pt x="1" y="41490"/>
                  </a:cubicBezTo>
                  <a:cubicBezTo>
                    <a:pt x="1" y="52491"/>
                    <a:pt x="4373" y="63045"/>
                    <a:pt x="12154" y="70823"/>
                  </a:cubicBezTo>
                  <a:cubicBezTo>
                    <a:pt x="19933" y="78605"/>
                    <a:pt x="30487" y="82977"/>
                    <a:pt x="41490" y="82977"/>
                  </a:cubicBezTo>
                  <a:cubicBezTo>
                    <a:pt x="52491" y="82977"/>
                    <a:pt x="63045" y="78605"/>
                    <a:pt x="70823" y="70823"/>
                  </a:cubicBezTo>
                  <a:cubicBezTo>
                    <a:pt x="78605" y="63045"/>
                    <a:pt x="82977" y="52491"/>
                    <a:pt x="82977" y="41490"/>
                  </a:cubicBezTo>
                  <a:lnTo>
                    <a:pt x="82977" y="41487"/>
                  </a:lnTo>
                  <a:cubicBezTo>
                    <a:pt x="82977" y="30487"/>
                    <a:pt x="78605" y="19933"/>
                    <a:pt x="70823" y="12154"/>
                  </a:cubicBezTo>
                  <a:cubicBezTo>
                    <a:pt x="63045" y="4373"/>
                    <a:pt x="52491" y="1"/>
                    <a:pt x="414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8"/>
            <p:cNvSpPr/>
            <p:nvPr/>
          </p:nvSpPr>
          <p:spPr>
            <a:xfrm>
              <a:off x="1190500" y="240800"/>
              <a:ext cx="2500200" cy="5231150"/>
            </a:xfrm>
            <a:custGeom>
              <a:rect b="b" l="l" r="r" t="t"/>
              <a:pathLst>
                <a:path extrusionOk="0" h="209246" w="100008">
                  <a:moveTo>
                    <a:pt x="100007" y="0"/>
                  </a:moveTo>
                  <a:cubicBezTo>
                    <a:pt x="44359" y="2468"/>
                    <a:pt x="0" y="48363"/>
                    <a:pt x="0" y="104624"/>
                  </a:cubicBezTo>
                  <a:cubicBezTo>
                    <a:pt x="0" y="160883"/>
                    <a:pt x="44359" y="206778"/>
                    <a:pt x="100007" y="209245"/>
                  </a:cubicBezTo>
                  <a:lnTo>
                    <a:pt x="100007" y="145842"/>
                  </a:lnTo>
                  <a:cubicBezTo>
                    <a:pt x="79318" y="143496"/>
                    <a:pt x="63242" y="125937"/>
                    <a:pt x="63242" y="104624"/>
                  </a:cubicBezTo>
                  <a:cubicBezTo>
                    <a:pt x="63242" y="83308"/>
                    <a:pt x="79318" y="65750"/>
                    <a:pt x="100007" y="63406"/>
                  </a:cubicBezTo>
                  <a:lnTo>
                    <a:pt x="100007" y="0"/>
                  </a:ln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8"/>
            <p:cNvSpPr/>
            <p:nvPr/>
          </p:nvSpPr>
          <p:spPr>
            <a:xfrm>
              <a:off x="2004175" y="1055675"/>
              <a:ext cx="1686525" cy="3601400"/>
            </a:xfrm>
            <a:custGeom>
              <a:rect b="b" l="l" r="r" t="t"/>
              <a:pathLst>
                <a:path extrusionOk="0" h="144056" w="67461">
                  <a:moveTo>
                    <a:pt x="67460" y="0"/>
                  </a:moveTo>
                  <a:cubicBezTo>
                    <a:pt x="29796" y="2431"/>
                    <a:pt x="1" y="33752"/>
                    <a:pt x="1" y="72029"/>
                  </a:cubicBezTo>
                  <a:cubicBezTo>
                    <a:pt x="1" y="110307"/>
                    <a:pt x="29800" y="141625"/>
                    <a:pt x="67460" y="144055"/>
                  </a:cubicBezTo>
                  <a:lnTo>
                    <a:pt x="67460" y="113247"/>
                  </a:lnTo>
                  <a:cubicBezTo>
                    <a:pt x="46771" y="110901"/>
                    <a:pt x="30695" y="93342"/>
                    <a:pt x="30695" y="72029"/>
                  </a:cubicBezTo>
                  <a:cubicBezTo>
                    <a:pt x="30695" y="50713"/>
                    <a:pt x="46771" y="33155"/>
                    <a:pt x="67460" y="30811"/>
                  </a:cubicBezTo>
                  <a:lnTo>
                    <a:pt x="67460" y="0"/>
                  </a:ln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7" name="Google Shape;767;p38"/>
          <p:cNvSpPr txBox="1"/>
          <p:nvPr/>
        </p:nvSpPr>
        <p:spPr>
          <a:xfrm>
            <a:off x="6110225" y="1512474"/>
            <a:ext cx="2158800" cy="23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a:solidFill>
                  <a:srgbClr val="66AAA2"/>
                </a:solidFill>
                <a:latin typeface="Montserrat ExtraBold"/>
                <a:ea typeface="Montserrat ExtraBold"/>
                <a:cs typeface="Montserrat ExtraBold"/>
                <a:sym typeface="Montserrat ExtraBold"/>
              </a:rPr>
              <a:t>PREVENTION OF IDA</a:t>
            </a:r>
            <a:endParaRPr>
              <a:solidFill>
                <a:srgbClr val="66AAA2"/>
              </a:solidFill>
              <a:latin typeface="Montserrat ExtraBold"/>
              <a:ea typeface="Montserrat ExtraBold"/>
              <a:cs typeface="Montserrat ExtraBold"/>
              <a:sym typeface="Montserrat ExtraBold"/>
            </a:endParaRPr>
          </a:p>
        </p:txBody>
      </p:sp>
      <p:cxnSp>
        <p:nvCxnSpPr>
          <p:cNvPr id="768" name="Google Shape;768;p38"/>
          <p:cNvCxnSpPr/>
          <p:nvPr/>
        </p:nvCxnSpPr>
        <p:spPr>
          <a:xfrm>
            <a:off x="2761800" y="2593574"/>
            <a:ext cx="1171500" cy="0"/>
          </a:xfrm>
          <a:prstGeom prst="straightConnector1">
            <a:avLst/>
          </a:prstGeom>
          <a:noFill/>
          <a:ln cap="flat" cmpd="sng" w="19050">
            <a:solidFill>
              <a:srgbClr val="434343"/>
            </a:solidFill>
            <a:prstDash val="solid"/>
            <a:round/>
            <a:headEnd len="med" w="med" type="oval"/>
            <a:tailEnd len="med" w="med" type="oval"/>
          </a:ln>
        </p:spPr>
      </p:cxnSp>
      <p:cxnSp>
        <p:nvCxnSpPr>
          <p:cNvPr id="769" name="Google Shape;769;p38"/>
          <p:cNvCxnSpPr/>
          <p:nvPr/>
        </p:nvCxnSpPr>
        <p:spPr>
          <a:xfrm>
            <a:off x="2761800" y="3217974"/>
            <a:ext cx="1171500" cy="0"/>
          </a:xfrm>
          <a:prstGeom prst="straightConnector1">
            <a:avLst/>
          </a:prstGeom>
          <a:noFill/>
          <a:ln cap="flat" cmpd="sng" w="19050">
            <a:solidFill>
              <a:srgbClr val="434343"/>
            </a:solidFill>
            <a:prstDash val="solid"/>
            <a:round/>
            <a:headEnd len="med" w="med" type="oval"/>
            <a:tailEnd len="med" w="med" type="oval"/>
          </a:ln>
        </p:spPr>
      </p:cxnSp>
      <p:cxnSp>
        <p:nvCxnSpPr>
          <p:cNvPr id="770" name="Google Shape;770;p38"/>
          <p:cNvCxnSpPr/>
          <p:nvPr/>
        </p:nvCxnSpPr>
        <p:spPr>
          <a:xfrm>
            <a:off x="5049300" y="2268792"/>
            <a:ext cx="1171500" cy="0"/>
          </a:xfrm>
          <a:prstGeom prst="straightConnector1">
            <a:avLst/>
          </a:prstGeom>
          <a:noFill/>
          <a:ln cap="flat" cmpd="sng" w="19050">
            <a:solidFill>
              <a:srgbClr val="434343"/>
            </a:solidFill>
            <a:prstDash val="solid"/>
            <a:round/>
            <a:headEnd len="med" w="med" type="oval"/>
            <a:tailEnd len="med" w="med" type="oval"/>
          </a:ln>
        </p:spPr>
      </p:cxnSp>
      <p:cxnSp>
        <p:nvCxnSpPr>
          <p:cNvPr id="771" name="Google Shape;771;p38"/>
          <p:cNvCxnSpPr/>
          <p:nvPr/>
        </p:nvCxnSpPr>
        <p:spPr>
          <a:xfrm>
            <a:off x="5049300" y="3327697"/>
            <a:ext cx="1171500" cy="0"/>
          </a:xfrm>
          <a:prstGeom prst="straightConnector1">
            <a:avLst/>
          </a:prstGeom>
          <a:noFill/>
          <a:ln cap="flat" cmpd="sng" w="19050">
            <a:solidFill>
              <a:srgbClr val="434343"/>
            </a:solidFill>
            <a:prstDash val="solid"/>
            <a:round/>
            <a:headEnd len="med" w="med" type="oval"/>
            <a:tailEnd len="med" w="med" type="oval"/>
          </a:ln>
        </p:spPr>
      </p:cxnSp>
      <p:sp>
        <p:nvSpPr>
          <p:cNvPr id="772" name="Google Shape;772;p38"/>
          <p:cNvSpPr txBox="1"/>
          <p:nvPr/>
        </p:nvSpPr>
        <p:spPr>
          <a:xfrm>
            <a:off x="6266675" y="2647875"/>
            <a:ext cx="2796000" cy="3255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lang="ar" sz="1100">
                <a:solidFill>
                  <a:srgbClr val="434343"/>
                </a:solidFill>
                <a:latin typeface="Montserrat ExtraBold"/>
                <a:ea typeface="Montserrat ExtraBold"/>
                <a:cs typeface="Montserrat ExtraBold"/>
                <a:sym typeface="Montserrat ExtraBold"/>
              </a:rPr>
              <a:t>Food fortification </a:t>
            </a:r>
            <a:r>
              <a:rPr lang="ar" sz="800">
                <a:solidFill>
                  <a:srgbClr val="434343"/>
                </a:solidFill>
                <a:latin typeface="Montserrat ExtraBold"/>
                <a:ea typeface="Montserrat ExtraBold"/>
                <a:cs typeface="Montserrat ExtraBold"/>
                <a:sym typeface="Montserrat ExtraBold"/>
              </a:rPr>
              <a:t>(with ferrous sulphate)</a:t>
            </a:r>
            <a:endParaRPr sz="800">
              <a:solidFill>
                <a:srgbClr val="434343"/>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None/>
            </a:pPr>
            <a:r>
              <a:rPr lang="ar" sz="1000">
                <a:solidFill>
                  <a:srgbClr val="434343"/>
                </a:solidFill>
                <a:latin typeface="EB Garamond"/>
                <a:ea typeface="EB Garamond"/>
                <a:cs typeface="EB Garamond"/>
                <a:sym typeface="EB Garamond"/>
              </a:rPr>
              <a:t>GIT disturbances ,staining of teeth &amp; metallic taste.</a:t>
            </a:r>
            <a:endParaRPr sz="1000">
              <a:solidFill>
                <a:srgbClr val="434343"/>
              </a:solidFill>
              <a:latin typeface="EB Garamond"/>
              <a:ea typeface="EB Garamond"/>
              <a:cs typeface="EB Garamond"/>
              <a:sym typeface="EB Garamond"/>
            </a:endParaRPr>
          </a:p>
        </p:txBody>
      </p:sp>
      <p:cxnSp>
        <p:nvCxnSpPr>
          <p:cNvPr id="773" name="Google Shape;773;p38"/>
          <p:cNvCxnSpPr/>
          <p:nvPr/>
        </p:nvCxnSpPr>
        <p:spPr>
          <a:xfrm>
            <a:off x="5049300" y="2826305"/>
            <a:ext cx="1171500" cy="0"/>
          </a:xfrm>
          <a:prstGeom prst="straightConnector1">
            <a:avLst/>
          </a:prstGeom>
          <a:noFill/>
          <a:ln cap="flat" cmpd="sng" w="19050">
            <a:solidFill>
              <a:srgbClr val="434343"/>
            </a:solidFill>
            <a:prstDash val="solid"/>
            <a:round/>
            <a:headEnd len="med" w="med" type="oval"/>
            <a:tailEnd len="med" w="med" type="oval"/>
          </a:ln>
        </p:spPr>
      </p:cxnSp>
      <p:sp>
        <p:nvSpPr>
          <p:cNvPr id="774" name="Google Shape;774;p38"/>
          <p:cNvSpPr txBox="1"/>
          <p:nvPr/>
        </p:nvSpPr>
        <p:spPr>
          <a:xfrm>
            <a:off x="76800" y="3503149"/>
            <a:ext cx="2409300" cy="171600"/>
          </a:xfrm>
          <a:prstGeom prst="rect">
            <a:avLst/>
          </a:prstGeom>
          <a:noFill/>
          <a:ln>
            <a:noFill/>
          </a:ln>
        </p:spPr>
        <p:txBody>
          <a:bodyPr anchorCtr="0" anchor="ctr" bIns="91425" lIns="91425" spcFirstLastPara="1" rIns="91425" wrap="square" tIns="91425">
            <a:noAutofit/>
          </a:bodyPr>
          <a:lstStyle/>
          <a:p>
            <a:pPr indent="-292100" lvl="0" marL="457200" rtl="0" algn="ctr">
              <a:spcBef>
                <a:spcPts val="0"/>
              </a:spcBef>
              <a:spcAft>
                <a:spcPts val="0"/>
              </a:spcAft>
              <a:buClr>
                <a:schemeClr val="dk2"/>
              </a:buClr>
              <a:buSzPts val="1000"/>
              <a:buFont typeface="EB Garamond"/>
              <a:buChar char="●"/>
            </a:pPr>
            <a:r>
              <a:rPr lang="ar" sz="1000">
                <a:solidFill>
                  <a:schemeClr val="dk2"/>
                </a:solidFill>
                <a:latin typeface="EB Garamond"/>
                <a:ea typeface="EB Garamond"/>
                <a:cs typeface="EB Garamond"/>
                <a:sym typeface="EB Garamond"/>
              </a:rPr>
              <a:t>Hb should rise 2g/dL every 3 weeks</a:t>
            </a:r>
            <a:endParaRPr sz="1000">
              <a:solidFill>
                <a:schemeClr val="dk2"/>
              </a:solidFill>
              <a:latin typeface="EB Garamond"/>
              <a:ea typeface="EB Garamond"/>
              <a:cs typeface="EB Garamond"/>
              <a:sym typeface="EB Garamond"/>
            </a:endParaRPr>
          </a:p>
        </p:txBody>
      </p:sp>
      <p:grpSp>
        <p:nvGrpSpPr>
          <p:cNvPr id="775" name="Google Shape;775;p38"/>
          <p:cNvGrpSpPr/>
          <p:nvPr/>
        </p:nvGrpSpPr>
        <p:grpSpPr>
          <a:xfrm>
            <a:off x="251912" y="3339221"/>
            <a:ext cx="135711" cy="171526"/>
            <a:chOff x="1618713" y="2828600"/>
            <a:chExt cx="422250" cy="420200"/>
          </a:xfrm>
        </p:grpSpPr>
        <p:sp>
          <p:nvSpPr>
            <p:cNvPr id="776" name="Google Shape;776;p38"/>
            <p:cNvSpPr/>
            <p:nvPr/>
          </p:nvSpPr>
          <p:spPr>
            <a:xfrm>
              <a:off x="1953438" y="2828600"/>
              <a:ext cx="87525" cy="86075"/>
            </a:xfrm>
            <a:custGeom>
              <a:rect b="b" l="l" r="r" t="t"/>
              <a:pathLst>
                <a:path extrusionOk="0" h="3443" w="3501">
                  <a:moveTo>
                    <a:pt x="359" y="0"/>
                  </a:moveTo>
                  <a:cubicBezTo>
                    <a:pt x="277" y="0"/>
                    <a:pt x="195" y="31"/>
                    <a:pt x="132" y="91"/>
                  </a:cubicBezTo>
                  <a:lnTo>
                    <a:pt x="123" y="101"/>
                  </a:lnTo>
                  <a:cubicBezTo>
                    <a:pt x="1" y="227"/>
                    <a:pt x="1" y="429"/>
                    <a:pt x="123" y="555"/>
                  </a:cubicBezTo>
                  <a:lnTo>
                    <a:pt x="2915" y="3348"/>
                  </a:lnTo>
                  <a:cubicBezTo>
                    <a:pt x="2978" y="3411"/>
                    <a:pt x="3060" y="3442"/>
                    <a:pt x="3142" y="3442"/>
                  </a:cubicBezTo>
                  <a:cubicBezTo>
                    <a:pt x="3224" y="3442"/>
                    <a:pt x="3306" y="3411"/>
                    <a:pt x="3369" y="3348"/>
                  </a:cubicBezTo>
                  <a:lnTo>
                    <a:pt x="3379" y="3338"/>
                  </a:lnTo>
                  <a:cubicBezTo>
                    <a:pt x="3500" y="3212"/>
                    <a:pt x="3500" y="3010"/>
                    <a:pt x="3379" y="2884"/>
                  </a:cubicBezTo>
                  <a:lnTo>
                    <a:pt x="586" y="91"/>
                  </a:lnTo>
                  <a:cubicBezTo>
                    <a:pt x="523" y="31"/>
                    <a:pt x="441" y="0"/>
                    <a:pt x="359" y="0"/>
                  </a:cubicBezTo>
                  <a:close/>
                </a:path>
              </a:pathLst>
            </a:custGeom>
            <a:solidFill>
              <a:srgbClr val="446E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38"/>
            <p:cNvSpPr/>
            <p:nvPr/>
          </p:nvSpPr>
          <p:spPr>
            <a:xfrm>
              <a:off x="1618713" y="3150575"/>
              <a:ext cx="102900" cy="98225"/>
            </a:xfrm>
            <a:custGeom>
              <a:rect b="b" l="l" r="r" t="t"/>
              <a:pathLst>
                <a:path extrusionOk="0" h="3929" w="4116">
                  <a:moveTo>
                    <a:pt x="3753" y="0"/>
                  </a:moveTo>
                  <a:cubicBezTo>
                    <a:pt x="3695" y="0"/>
                    <a:pt x="3634" y="23"/>
                    <a:pt x="3579" y="77"/>
                  </a:cubicBezTo>
                  <a:lnTo>
                    <a:pt x="159" y="3497"/>
                  </a:lnTo>
                  <a:cubicBezTo>
                    <a:pt x="0" y="3657"/>
                    <a:pt x="113" y="3928"/>
                    <a:pt x="337" y="3928"/>
                  </a:cubicBezTo>
                  <a:cubicBezTo>
                    <a:pt x="403" y="3928"/>
                    <a:pt x="469" y="3900"/>
                    <a:pt x="515" y="3853"/>
                  </a:cubicBezTo>
                  <a:lnTo>
                    <a:pt x="3936" y="433"/>
                  </a:lnTo>
                  <a:cubicBezTo>
                    <a:pt x="4115" y="250"/>
                    <a:pt x="3947" y="0"/>
                    <a:pt x="3753" y="0"/>
                  </a:cubicBezTo>
                  <a:close/>
                </a:path>
              </a:pathLst>
            </a:custGeom>
            <a:solidFill>
              <a:srgbClr val="446E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38"/>
            <p:cNvSpPr/>
            <p:nvPr/>
          </p:nvSpPr>
          <p:spPr>
            <a:xfrm>
              <a:off x="1702213" y="3115475"/>
              <a:ext cx="50975" cy="49575"/>
            </a:xfrm>
            <a:custGeom>
              <a:rect b="b" l="l" r="r" t="t"/>
              <a:pathLst>
                <a:path extrusionOk="0" h="1983" w="2039">
                  <a:moveTo>
                    <a:pt x="891" y="1"/>
                  </a:moveTo>
                  <a:lnTo>
                    <a:pt x="207" y="675"/>
                  </a:lnTo>
                  <a:cubicBezTo>
                    <a:pt x="1" y="882"/>
                    <a:pt x="1" y="1219"/>
                    <a:pt x="207" y="1425"/>
                  </a:cubicBezTo>
                  <a:lnTo>
                    <a:pt x="614" y="1828"/>
                  </a:lnTo>
                  <a:cubicBezTo>
                    <a:pt x="717" y="1931"/>
                    <a:pt x="852" y="1983"/>
                    <a:pt x="987" y="1983"/>
                  </a:cubicBezTo>
                  <a:cubicBezTo>
                    <a:pt x="1121" y="1983"/>
                    <a:pt x="1256" y="1931"/>
                    <a:pt x="1359" y="1828"/>
                  </a:cubicBezTo>
                  <a:lnTo>
                    <a:pt x="2038" y="1149"/>
                  </a:lnTo>
                  <a:lnTo>
                    <a:pt x="891" y="1"/>
                  </a:lnTo>
                  <a:close/>
                </a:path>
              </a:pathLst>
            </a:custGeom>
            <a:solidFill>
              <a:srgbClr val="E8EB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38"/>
            <p:cNvSpPr/>
            <p:nvPr/>
          </p:nvSpPr>
          <p:spPr>
            <a:xfrm>
              <a:off x="1723288" y="2907350"/>
              <a:ext cx="238275" cy="236300"/>
            </a:xfrm>
            <a:custGeom>
              <a:rect b="b" l="l" r="r" t="t"/>
              <a:pathLst>
                <a:path extrusionOk="0" h="9452" w="9531">
                  <a:moveTo>
                    <a:pt x="6527" y="1"/>
                  </a:moveTo>
                  <a:lnTo>
                    <a:pt x="1177" y="5346"/>
                  </a:lnTo>
                  <a:cubicBezTo>
                    <a:pt x="399" y="6124"/>
                    <a:pt x="1" y="7206"/>
                    <a:pt x="90" y="8302"/>
                  </a:cubicBezTo>
                  <a:cubicBezTo>
                    <a:pt x="137" y="8911"/>
                    <a:pt x="619" y="9394"/>
                    <a:pt x="1224" y="9441"/>
                  </a:cubicBezTo>
                  <a:cubicBezTo>
                    <a:pt x="1321" y="9448"/>
                    <a:pt x="1418" y="9452"/>
                    <a:pt x="1514" y="9452"/>
                  </a:cubicBezTo>
                  <a:cubicBezTo>
                    <a:pt x="2512" y="9452"/>
                    <a:pt x="3471" y="9058"/>
                    <a:pt x="4180" y="8345"/>
                  </a:cubicBezTo>
                  <a:lnTo>
                    <a:pt x="9530" y="3004"/>
                  </a:lnTo>
                  <a:lnTo>
                    <a:pt x="6527" y="1"/>
                  </a:lnTo>
                  <a:close/>
                </a:path>
              </a:pathLst>
            </a:custGeom>
            <a:solidFill>
              <a:srgbClr val="E8EB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38"/>
            <p:cNvSpPr/>
            <p:nvPr/>
          </p:nvSpPr>
          <p:spPr>
            <a:xfrm>
              <a:off x="1727638" y="2965450"/>
              <a:ext cx="233925" cy="178200"/>
            </a:xfrm>
            <a:custGeom>
              <a:rect b="b" l="l" r="r" t="t"/>
              <a:pathLst>
                <a:path extrusionOk="0" h="7128" w="9357">
                  <a:moveTo>
                    <a:pt x="8686" y="0"/>
                  </a:moveTo>
                  <a:lnTo>
                    <a:pt x="7585" y="1101"/>
                  </a:lnTo>
                  <a:lnTo>
                    <a:pt x="6981" y="1706"/>
                  </a:lnTo>
                  <a:lnTo>
                    <a:pt x="3336" y="5351"/>
                  </a:lnTo>
                  <a:cubicBezTo>
                    <a:pt x="2630" y="6061"/>
                    <a:pt x="1673" y="6455"/>
                    <a:pt x="679" y="6455"/>
                  </a:cubicBezTo>
                  <a:cubicBezTo>
                    <a:pt x="578" y="6455"/>
                    <a:pt x="477" y="6450"/>
                    <a:pt x="375" y="6442"/>
                  </a:cubicBezTo>
                  <a:cubicBezTo>
                    <a:pt x="248" y="6433"/>
                    <a:pt x="122" y="6405"/>
                    <a:pt x="0" y="6353"/>
                  </a:cubicBezTo>
                  <a:lnTo>
                    <a:pt x="0" y="6353"/>
                  </a:lnTo>
                  <a:cubicBezTo>
                    <a:pt x="178" y="6784"/>
                    <a:pt x="586" y="7079"/>
                    <a:pt x="1050" y="7117"/>
                  </a:cubicBezTo>
                  <a:cubicBezTo>
                    <a:pt x="1146" y="7124"/>
                    <a:pt x="1243" y="7128"/>
                    <a:pt x="1339" y="7128"/>
                  </a:cubicBezTo>
                  <a:cubicBezTo>
                    <a:pt x="2334" y="7128"/>
                    <a:pt x="3297" y="6734"/>
                    <a:pt x="4006" y="6025"/>
                  </a:cubicBezTo>
                  <a:lnTo>
                    <a:pt x="7651" y="2380"/>
                  </a:lnTo>
                  <a:lnTo>
                    <a:pt x="9356" y="675"/>
                  </a:lnTo>
                  <a:lnTo>
                    <a:pt x="86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38"/>
            <p:cNvSpPr/>
            <p:nvPr/>
          </p:nvSpPr>
          <p:spPr>
            <a:xfrm>
              <a:off x="1723413" y="2993800"/>
              <a:ext cx="153800" cy="149850"/>
            </a:xfrm>
            <a:custGeom>
              <a:rect b="b" l="l" r="r" t="t"/>
              <a:pathLst>
                <a:path extrusionOk="0" h="5994" w="6152">
                  <a:moveTo>
                    <a:pt x="3064" y="0"/>
                  </a:moveTo>
                  <a:lnTo>
                    <a:pt x="1181" y="1884"/>
                  </a:lnTo>
                  <a:cubicBezTo>
                    <a:pt x="399" y="2666"/>
                    <a:pt x="0" y="3743"/>
                    <a:pt x="90" y="4844"/>
                  </a:cubicBezTo>
                  <a:cubicBezTo>
                    <a:pt x="132" y="5449"/>
                    <a:pt x="614" y="5931"/>
                    <a:pt x="1223" y="5983"/>
                  </a:cubicBezTo>
                  <a:cubicBezTo>
                    <a:pt x="1320" y="5990"/>
                    <a:pt x="1417" y="5994"/>
                    <a:pt x="1513" y="5994"/>
                  </a:cubicBezTo>
                  <a:cubicBezTo>
                    <a:pt x="2508" y="5994"/>
                    <a:pt x="3470" y="5600"/>
                    <a:pt x="4179" y="4891"/>
                  </a:cubicBezTo>
                  <a:lnTo>
                    <a:pt x="6152" y="2914"/>
                  </a:lnTo>
                  <a:lnTo>
                    <a:pt x="6152" y="2914"/>
                  </a:lnTo>
                  <a:cubicBezTo>
                    <a:pt x="6152" y="2914"/>
                    <a:pt x="6148" y="2914"/>
                    <a:pt x="6142" y="2914"/>
                  </a:cubicBezTo>
                  <a:cubicBezTo>
                    <a:pt x="6040" y="2914"/>
                    <a:pt x="5176" y="2873"/>
                    <a:pt x="4564" y="1504"/>
                  </a:cubicBezTo>
                  <a:cubicBezTo>
                    <a:pt x="3912" y="42"/>
                    <a:pt x="3064" y="0"/>
                    <a:pt x="3064" y="0"/>
                  </a:cubicBezTo>
                  <a:close/>
                </a:path>
              </a:pathLst>
            </a:custGeom>
            <a:solidFill>
              <a:srgbClr val="8DA3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38"/>
            <p:cNvSpPr/>
            <p:nvPr/>
          </p:nvSpPr>
          <p:spPr>
            <a:xfrm>
              <a:off x="1727738" y="3055975"/>
              <a:ext cx="149600" cy="87600"/>
            </a:xfrm>
            <a:custGeom>
              <a:rect b="b" l="l" r="r" t="t"/>
              <a:pathLst>
                <a:path extrusionOk="0" h="3504" w="5984">
                  <a:moveTo>
                    <a:pt x="5061" y="1"/>
                  </a:moveTo>
                  <a:lnTo>
                    <a:pt x="3332" y="1730"/>
                  </a:lnTo>
                  <a:cubicBezTo>
                    <a:pt x="2623" y="2439"/>
                    <a:pt x="1664" y="2832"/>
                    <a:pt x="666" y="2832"/>
                  </a:cubicBezTo>
                  <a:cubicBezTo>
                    <a:pt x="570" y="2832"/>
                    <a:pt x="473" y="2829"/>
                    <a:pt x="376" y="2821"/>
                  </a:cubicBezTo>
                  <a:cubicBezTo>
                    <a:pt x="249" y="2807"/>
                    <a:pt x="123" y="2779"/>
                    <a:pt x="1" y="2732"/>
                  </a:cubicBezTo>
                  <a:lnTo>
                    <a:pt x="1" y="2732"/>
                  </a:lnTo>
                  <a:cubicBezTo>
                    <a:pt x="179" y="3163"/>
                    <a:pt x="586" y="3454"/>
                    <a:pt x="1050" y="3491"/>
                  </a:cubicBezTo>
                  <a:cubicBezTo>
                    <a:pt x="1151" y="3499"/>
                    <a:pt x="1251" y="3503"/>
                    <a:pt x="1351" y="3503"/>
                  </a:cubicBezTo>
                  <a:cubicBezTo>
                    <a:pt x="2342" y="3503"/>
                    <a:pt x="3300" y="3106"/>
                    <a:pt x="4006" y="2400"/>
                  </a:cubicBezTo>
                  <a:lnTo>
                    <a:pt x="5984" y="427"/>
                  </a:lnTo>
                  <a:cubicBezTo>
                    <a:pt x="5983" y="427"/>
                    <a:pt x="5979" y="427"/>
                    <a:pt x="5971" y="427"/>
                  </a:cubicBezTo>
                  <a:cubicBezTo>
                    <a:pt x="5896" y="427"/>
                    <a:pt x="5498" y="408"/>
                    <a:pt x="5061" y="1"/>
                  </a:cubicBezTo>
                  <a:close/>
                </a:path>
              </a:pathLst>
            </a:custGeom>
            <a:solidFill>
              <a:srgbClr val="7A94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38"/>
            <p:cNvSpPr/>
            <p:nvPr/>
          </p:nvSpPr>
          <p:spPr>
            <a:xfrm>
              <a:off x="1871213" y="2878700"/>
              <a:ext cx="119850" cy="117800"/>
            </a:xfrm>
            <a:custGeom>
              <a:rect b="b" l="l" r="r" t="t"/>
              <a:pathLst>
                <a:path extrusionOk="0" h="4712" w="4794">
                  <a:moveTo>
                    <a:pt x="448" y="0"/>
                  </a:moveTo>
                  <a:cubicBezTo>
                    <a:pt x="348" y="0"/>
                    <a:pt x="247" y="39"/>
                    <a:pt x="170" y="116"/>
                  </a:cubicBezTo>
                  <a:lnTo>
                    <a:pt x="156" y="130"/>
                  </a:lnTo>
                  <a:cubicBezTo>
                    <a:pt x="1" y="285"/>
                    <a:pt x="1" y="533"/>
                    <a:pt x="156" y="688"/>
                  </a:cubicBezTo>
                  <a:lnTo>
                    <a:pt x="4067" y="4600"/>
                  </a:lnTo>
                  <a:cubicBezTo>
                    <a:pt x="4145" y="4674"/>
                    <a:pt x="4245" y="4712"/>
                    <a:pt x="4346" y="4712"/>
                  </a:cubicBezTo>
                  <a:cubicBezTo>
                    <a:pt x="4447" y="4712"/>
                    <a:pt x="4548" y="4674"/>
                    <a:pt x="4625" y="4600"/>
                  </a:cubicBezTo>
                  <a:lnTo>
                    <a:pt x="4639" y="4585"/>
                  </a:lnTo>
                  <a:cubicBezTo>
                    <a:pt x="4794" y="4431"/>
                    <a:pt x="4794" y="4183"/>
                    <a:pt x="4639" y="4028"/>
                  </a:cubicBezTo>
                  <a:lnTo>
                    <a:pt x="727" y="116"/>
                  </a:lnTo>
                  <a:cubicBezTo>
                    <a:pt x="650" y="39"/>
                    <a:pt x="549" y="0"/>
                    <a:pt x="44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38"/>
            <p:cNvSpPr/>
            <p:nvPr/>
          </p:nvSpPr>
          <p:spPr>
            <a:xfrm>
              <a:off x="1962588" y="2968975"/>
              <a:ext cx="28700" cy="27700"/>
            </a:xfrm>
            <a:custGeom>
              <a:rect b="b" l="l" r="r" t="t"/>
              <a:pathLst>
                <a:path extrusionOk="0" h="1108" w="1148">
                  <a:moveTo>
                    <a:pt x="572" y="0"/>
                  </a:moveTo>
                  <a:lnTo>
                    <a:pt x="0" y="572"/>
                  </a:lnTo>
                  <a:lnTo>
                    <a:pt x="408" y="984"/>
                  </a:lnTo>
                  <a:cubicBezTo>
                    <a:pt x="488" y="1066"/>
                    <a:pt x="593" y="1107"/>
                    <a:pt x="699" y="1107"/>
                  </a:cubicBezTo>
                  <a:cubicBezTo>
                    <a:pt x="803" y="1107"/>
                    <a:pt x="907" y="1068"/>
                    <a:pt x="989" y="989"/>
                  </a:cubicBezTo>
                  <a:cubicBezTo>
                    <a:pt x="1148" y="829"/>
                    <a:pt x="1143" y="567"/>
                    <a:pt x="979" y="412"/>
                  </a:cubicBezTo>
                  <a:lnTo>
                    <a:pt x="57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38"/>
            <p:cNvSpPr/>
            <p:nvPr/>
          </p:nvSpPr>
          <p:spPr>
            <a:xfrm>
              <a:off x="1911738" y="2850900"/>
              <a:ext cx="106150" cy="106150"/>
            </a:xfrm>
            <a:custGeom>
              <a:rect b="b" l="l" r="r" t="t"/>
              <a:pathLst>
                <a:path extrusionOk="0" h="4246" w="4246">
                  <a:moveTo>
                    <a:pt x="2123" y="1"/>
                  </a:moveTo>
                  <a:lnTo>
                    <a:pt x="1" y="2123"/>
                  </a:lnTo>
                  <a:lnTo>
                    <a:pt x="2123" y="4245"/>
                  </a:lnTo>
                  <a:lnTo>
                    <a:pt x="4245" y="2123"/>
                  </a:lnTo>
                  <a:lnTo>
                    <a:pt x="212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38"/>
            <p:cNvSpPr/>
            <p:nvPr/>
          </p:nvSpPr>
          <p:spPr>
            <a:xfrm>
              <a:off x="1950038" y="2850775"/>
              <a:ext cx="67850" cy="106025"/>
            </a:xfrm>
            <a:custGeom>
              <a:rect b="b" l="l" r="r" t="t"/>
              <a:pathLst>
                <a:path extrusionOk="0" h="4241" w="2714">
                  <a:moveTo>
                    <a:pt x="591" y="1"/>
                  </a:moveTo>
                  <a:lnTo>
                    <a:pt x="230" y="357"/>
                  </a:lnTo>
                  <a:lnTo>
                    <a:pt x="1345" y="1472"/>
                  </a:lnTo>
                  <a:cubicBezTo>
                    <a:pt x="1580" y="1702"/>
                    <a:pt x="1580" y="2076"/>
                    <a:pt x="1345" y="2306"/>
                  </a:cubicBezTo>
                  <a:lnTo>
                    <a:pt x="1" y="3650"/>
                  </a:lnTo>
                  <a:lnTo>
                    <a:pt x="1" y="3650"/>
                  </a:lnTo>
                  <a:lnTo>
                    <a:pt x="591" y="4241"/>
                  </a:lnTo>
                  <a:lnTo>
                    <a:pt x="2713" y="2119"/>
                  </a:lnTo>
                  <a:lnTo>
                    <a:pt x="59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38"/>
            <p:cNvSpPr/>
            <p:nvPr/>
          </p:nvSpPr>
          <p:spPr>
            <a:xfrm>
              <a:off x="1852488" y="2928050"/>
              <a:ext cx="33525" cy="30625"/>
            </a:xfrm>
            <a:custGeom>
              <a:rect b="b" l="l" r="r" t="t"/>
              <a:pathLst>
                <a:path extrusionOk="0" h="1225" w="1341">
                  <a:moveTo>
                    <a:pt x="346" y="1"/>
                  </a:moveTo>
                  <a:cubicBezTo>
                    <a:pt x="158" y="1"/>
                    <a:pt x="1" y="232"/>
                    <a:pt x="150" y="414"/>
                  </a:cubicBezTo>
                  <a:lnTo>
                    <a:pt x="890" y="1150"/>
                  </a:lnTo>
                  <a:cubicBezTo>
                    <a:pt x="937" y="1197"/>
                    <a:pt x="1003" y="1225"/>
                    <a:pt x="1068" y="1225"/>
                  </a:cubicBezTo>
                  <a:cubicBezTo>
                    <a:pt x="1134" y="1225"/>
                    <a:pt x="1200" y="1201"/>
                    <a:pt x="1247" y="1154"/>
                  </a:cubicBezTo>
                  <a:cubicBezTo>
                    <a:pt x="1340" y="1056"/>
                    <a:pt x="1340" y="901"/>
                    <a:pt x="1247" y="803"/>
                  </a:cubicBezTo>
                  <a:lnTo>
                    <a:pt x="506" y="63"/>
                  </a:lnTo>
                  <a:cubicBezTo>
                    <a:pt x="455" y="19"/>
                    <a:pt x="399" y="1"/>
                    <a:pt x="346" y="1"/>
                  </a:cubicBezTo>
                  <a:close/>
                </a:path>
              </a:pathLst>
            </a:custGeom>
            <a:solidFill>
              <a:srgbClr val="446E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38"/>
            <p:cNvSpPr/>
            <p:nvPr/>
          </p:nvSpPr>
          <p:spPr>
            <a:xfrm>
              <a:off x="1830588" y="2950375"/>
              <a:ext cx="33275" cy="30450"/>
            </a:xfrm>
            <a:custGeom>
              <a:rect b="b" l="l" r="r" t="t"/>
              <a:pathLst>
                <a:path extrusionOk="0" h="1218" w="1331">
                  <a:moveTo>
                    <a:pt x="339" y="1"/>
                  </a:moveTo>
                  <a:cubicBezTo>
                    <a:pt x="153" y="1"/>
                    <a:pt x="1" y="223"/>
                    <a:pt x="141" y="407"/>
                  </a:cubicBezTo>
                  <a:lnTo>
                    <a:pt x="881" y="1147"/>
                  </a:lnTo>
                  <a:cubicBezTo>
                    <a:pt x="928" y="1194"/>
                    <a:pt x="993" y="1217"/>
                    <a:pt x="1059" y="1217"/>
                  </a:cubicBezTo>
                  <a:cubicBezTo>
                    <a:pt x="1129" y="1217"/>
                    <a:pt x="1190" y="1189"/>
                    <a:pt x="1237" y="1138"/>
                  </a:cubicBezTo>
                  <a:cubicBezTo>
                    <a:pt x="1331" y="1039"/>
                    <a:pt x="1331" y="885"/>
                    <a:pt x="1237" y="786"/>
                  </a:cubicBezTo>
                  <a:lnTo>
                    <a:pt x="492" y="55"/>
                  </a:lnTo>
                  <a:cubicBezTo>
                    <a:pt x="442" y="17"/>
                    <a:pt x="389" y="1"/>
                    <a:pt x="339" y="1"/>
                  </a:cubicBezTo>
                  <a:close/>
                </a:path>
              </a:pathLst>
            </a:custGeom>
            <a:solidFill>
              <a:srgbClr val="446E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8"/>
            <p:cNvSpPr/>
            <p:nvPr/>
          </p:nvSpPr>
          <p:spPr>
            <a:xfrm>
              <a:off x="1808363" y="2972100"/>
              <a:ext cx="50225" cy="47375"/>
            </a:xfrm>
            <a:custGeom>
              <a:rect b="b" l="l" r="r" t="t"/>
              <a:pathLst>
                <a:path extrusionOk="0" h="1895" w="2009">
                  <a:moveTo>
                    <a:pt x="343" y="0"/>
                  </a:moveTo>
                  <a:cubicBezTo>
                    <a:pt x="154" y="0"/>
                    <a:pt x="0" y="231"/>
                    <a:pt x="154" y="414"/>
                  </a:cubicBezTo>
                  <a:lnTo>
                    <a:pt x="1559" y="1819"/>
                  </a:lnTo>
                  <a:cubicBezTo>
                    <a:pt x="1606" y="1866"/>
                    <a:pt x="1667" y="1894"/>
                    <a:pt x="1733" y="1894"/>
                  </a:cubicBezTo>
                  <a:cubicBezTo>
                    <a:pt x="1798" y="1894"/>
                    <a:pt x="1864" y="1871"/>
                    <a:pt x="1911" y="1819"/>
                  </a:cubicBezTo>
                  <a:cubicBezTo>
                    <a:pt x="2009" y="1721"/>
                    <a:pt x="2009" y="1562"/>
                    <a:pt x="1911" y="1468"/>
                  </a:cubicBezTo>
                  <a:lnTo>
                    <a:pt x="505" y="62"/>
                  </a:lnTo>
                  <a:cubicBezTo>
                    <a:pt x="452" y="19"/>
                    <a:pt x="396" y="0"/>
                    <a:pt x="343" y="0"/>
                  </a:cubicBezTo>
                  <a:close/>
                </a:path>
              </a:pathLst>
            </a:custGeom>
            <a:solidFill>
              <a:srgbClr val="446E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38"/>
            <p:cNvSpPr/>
            <p:nvPr/>
          </p:nvSpPr>
          <p:spPr>
            <a:xfrm>
              <a:off x="1785463" y="2993800"/>
              <a:ext cx="34375" cy="31175"/>
            </a:xfrm>
            <a:custGeom>
              <a:rect b="b" l="l" r="r" t="t"/>
              <a:pathLst>
                <a:path extrusionOk="0" h="1247" w="1375">
                  <a:moveTo>
                    <a:pt x="359" y="1"/>
                  </a:moveTo>
                  <a:cubicBezTo>
                    <a:pt x="164" y="1"/>
                    <a:pt x="0" y="252"/>
                    <a:pt x="180" y="431"/>
                  </a:cubicBezTo>
                  <a:lnTo>
                    <a:pt x="920" y="1171"/>
                  </a:lnTo>
                  <a:cubicBezTo>
                    <a:pt x="967" y="1223"/>
                    <a:pt x="1032" y="1246"/>
                    <a:pt x="1098" y="1246"/>
                  </a:cubicBezTo>
                  <a:cubicBezTo>
                    <a:pt x="1163" y="1246"/>
                    <a:pt x="1229" y="1223"/>
                    <a:pt x="1276" y="1171"/>
                  </a:cubicBezTo>
                  <a:cubicBezTo>
                    <a:pt x="1374" y="1078"/>
                    <a:pt x="1374" y="918"/>
                    <a:pt x="1276" y="820"/>
                  </a:cubicBezTo>
                  <a:lnTo>
                    <a:pt x="536" y="80"/>
                  </a:lnTo>
                  <a:cubicBezTo>
                    <a:pt x="480" y="24"/>
                    <a:pt x="418" y="1"/>
                    <a:pt x="359" y="1"/>
                  </a:cubicBezTo>
                  <a:close/>
                </a:path>
              </a:pathLst>
            </a:custGeom>
            <a:solidFill>
              <a:srgbClr val="446E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8"/>
            <p:cNvSpPr/>
            <p:nvPr/>
          </p:nvSpPr>
          <p:spPr>
            <a:xfrm>
              <a:off x="1764063" y="3016425"/>
              <a:ext cx="33525" cy="30675"/>
            </a:xfrm>
            <a:custGeom>
              <a:rect b="b" l="l" r="r" t="t"/>
              <a:pathLst>
                <a:path extrusionOk="0" h="1227" w="1341">
                  <a:moveTo>
                    <a:pt x="345" y="0"/>
                  </a:moveTo>
                  <a:cubicBezTo>
                    <a:pt x="159" y="0"/>
                    <a:pt x="0" y="229"/>
                    <a:pt x="150" y="412"/>
                  </a:cubicBezTo>
                  <a:lnTo>
                    <a:pt x="890" y="1152"/>
                  </a:lnTo>
                  <a:cubicBezTo>
                    <a:pt x="937" y="1199"/>
                    <a:pt x="1003" y="1227"/>
                    <a:pt x="1068" y="1227"/>
                  </a:cubicBezTo>
                  <a:cubicBezTo>
                    <a:pt x="1134" y="1227"/>
                    <a:pt x="1200" y="1199"/>
                    <a:pt x="1242" y="1152"/>
                  </a:cubicBezTo>
                  <a:cubicBezTo>
                    <a:pt x="1340" y="1054"/>
                    <a:pt x="1340" y="899"/>
                    <a:pt x="1242" y="801"/>
                  </a:cubicBezTo>
                  <a:lnTo>
                    <a:pt x="501" y="60"/>
                  </a:lnTo>
                  <a:cubicBezTo>
                    <a:pt x="451" y="18"/>
                    <a:pt x="397" y="0"/>
                    <a:pt x="345" y="0"/>
                  </a:cubicBezTo>
                  <a:close/>
                </a:path>
              </a:pathLst>
            </a:custGeom>
            <a:solidFill>
              <a:srgbClr val="446E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38"/>
            <p:cNvSpPr/>
            <p:nvPr/>
          </p:nvSpPr>
          <p:spPr>
            <a:xfrm>
              <a:off x="1742513" y="3037600"/>
              <a:ext cx="49675" cy="48275"/>
            </a:xfrm>
            <a:custGeom>
              <a:rect b="b" l="l" r="r" t="t"/>
              <a:pathLst>
                <a:path extrusionOk="0" h="1931" w="1987">
                  <a:moveTo>
                    <a:pt x="287" y="1"/>
                  </a:moveTo>
                  <a:cubicBezTo>
                    <a:pt x="223" y="1"/>
                    <a:pt x="158" y="25"/>
                    <a:pt x="108" y="75"/>
                  </a:cubicBezTo>
                  <a:cubicBezTo>
                    <a:pt x="0" y="183"/>
                    <a:pt x="14" y="356"/>
                    <a:pt x="131" y="450"/>
                  </a:cubicBezTo>
                  <a:lnTo>
                    <a:pt x="1537" y="1856"/>
                  </a:lnTo>
                  <a:cubicBezTo>
                    <a:pt x="1584" y="1902"/>
                    <a:pt x="1649" y="1931"/>
                    <a:pt x="1715" y="1931"/>
                  </a:cubicBezTo>
                  <a:cubicBezTo>
                    <a:pt x="1780" y="1931"/>
                    <a:pt x="1841" y="1902"/>
                    <a:pt x="1888" y="1856"/>
                  </a:cubicBezTo>
                  <a:cubicBezTo>
                    <a:pt x="1987" y="1757"/>
                    <a:pt x="1987" y="1603"/>
                    <a:pt x="1888" y="1504"/>
                  </a:cubicBezTo>
                  <a:lnTo>
                    <a:pt x="483" y="99"/>
                  </a:lnTo>
                  <a:cubicBezTo>
                    <a:pt x="435" y="34"/>
                    <a:pt x="362" y="1"/>
                    <a:pt x="287" y="1"/>
                  </a:cubicBezTo>
                  <a:close/>
                </a:path>
              </a:pathLst>
            </a:custGeom>
            <a:solidFill>
              <a:srgbClr val="446E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3" name="Google Shape;793;p38"/>
          <p:cNvGrpSpPr/>
          <p:nvPr/>
        </p:nvGrpSpPr>
        <p:grpSpPr>
          <a:xfrm>
            <a:off x="270953" y="3144662"/>
            <a:ext cx="97626" cy="163753"/>
            <a:chOff x="7259288" y="1540075"/>
            <a:chExt cx="259575" cy="421175"/>
          </a:xfrm>
        </p:grpSpPr>
        <p:sp>
          <p:nvSpPr>
            <p:cNvPr id="794" name="Google Shape;794;p38"/>
            <p:cNvSpPr/>
            <p:nvPr/>
          </p:nvSpPr>
          <p:spPr>
            <a:xfrm>
              <a:off x="7259288" y="1648525"/>
              <a:ext cx="259575" cy="312725"/>
            </a:xfrm>
            <a:custGeom>
              <a:rect b="b" l="l" r="r" t="t"/>
              <a:pathLst>
                <a:path extrusionOk="0" h="12509" w="10383">
                  <a:moveTo>
                    <a:pt x="1040" y="0"/>
                  </a:moveTo>
                  <a:cubicBezTo>
                    <a:pt x="469" y="0"/>
                    <a:pt x="5" y="464"/>
                    <a:pt x="0" y="1040"/>
                  </a:cubicBezTo>
                  <a:lnTo>
                    <a:pt x="0" y="11474"/>
                  </a:lnTo>
                  <a:cubicBezTo>
                    <a:pt x="0" y="12045"/>
                    <a:pt x="469" y="12509"/>
                    <a:pt x="1040" y="12509"/>
                  </a:cubicBezTo>
                  <a:lnTo>
                    <a:pt x="9342" y="12509"/>
                  </a:lnTo>
                  <a:cubicBezTo>
                    <a:pt x="9914" y="12509"/>
                    <a:pt x="10382" y="12045"/>
                    <a:pt x="10378" y="11474"/>
                  </a:cubicBezTo>
                  <a:lnTo>
                    <a:pt x="10378" y="1040"/>
                  </a:lnTo>
                  <a:cubicBezTo>
                    <a:pt x="10378" y="464"/>
                    <a:pt x="9914" y="0"/>
                    <a:pt x="9342" y="0"/>
                  </a:cubicBezTo>
                  <a:close/>
                </a:path>
              </a:pathLst>
            </a:custGeom>
            <a:solidFill>
              <a:srgbClr val="8199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8"/>
            <p:cNvSpPr/>
            <p:nvPr/>
          </p:nvSpPr>
          <p:spPr>
            <a:xfrm>
              <a:off x="7447963" y="1648525"/>
              <a:ext cx="70775" cy="312725"/>
            </a:xfrm>
            <a:custGeom>
              <a:rect b="b" l="l" r="r" t="t"/>
              <a:pathLst>
                <a:path extrusionOk="0" h="12509" w="2831">
                  <a:moveTo>
                    <a:pt x="1" y="0"/>
                  </a:moveTo>
                  <a:cubicBezTo>
                    <a:pt x="596" y="0"/>
                    <a:pt x="1078" y="483"/>
                    <a:pt x="1078" y="1078"/>
                  </a:cubicBezTo>
                  <a:lnTo>
                    <a:pt x="1078" y="11431"/>
                  </a:lnTo>
                  <a:cubicBezTo>
                    <a:pt x="1078" y="12026"/>
                    <a:pt x="596" y="12509"/>
                    <a:pt x="1" y="12509"/>
                  </a:cubicBezTo>
                  <a:lnTo>
                    <a:pt x="1753" y="12509"/>
                  </a:lnTo>
                  <a:cubicBezTo>
                    <a:pt x="2348" y="12509"/>
                    <a:pt x="2831" y="12026"/>
                    <a:pt x="2831" y="11431"/>
                  </a:cubicBezTo>
                  <a:lnTo>
                    <a:pt x="2831" y="1078"/>
                  </a:lnTo>
                  <a:cubicBezTo>
                    <a:pt x="2831" y="483"/>
                    <a:pt x="2348" y="0"/>
                    <a:pt x="1753" y="0"/>
                  </a:cubicBezTo>
                  <a:close/>
                </a:path>
              </a:pathLst>
            </a:custGeom>
            <a:solidFill>
              <a:srgbClr val="5E7C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38"/>
            <p:cNvSpPr/>
            <p:nvPr/>
          </p:nvSpPr>
          <p:spPr>
            <a:xfrm>
              <a:off x="7317963" y="1620525"/>
              <a:ext cx="142100" cy="28025"/>
            </a:xfrm>
            <a:custGeom>
              <a:rect b="b" l="l" r="r" t="t"/>
              <a:pathLst>
                <a:path extrusionOk="0" h="1121" w="5684">
                  <a:moveTo>
                    <a:pt x="0" y="1"/>
                  </a:moveTo>
                  <a:lnTo>
                    <a:pt x="0" y="1120"/>
                  </a:lnTo>
                  <a:lnTo>
                    <a:pt x="5683" y="1120"/>
                  </a:lnTo>
                  <a:lnTo>
                    <a:pt x="5683" y="1"/>
                  </a:lnTo>
                  <a:close/>
                </a:path>
              </a:pathLst>
            </a:custGeom>
            <a:solidFill>
              <a:srgbClr val="5777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38"/>
            <p:cNvSpPr/>
            <p:nvPr/>
          </p:nvSpPr>
          <p:spPr>
            <a:xfrm>
              <a:off x="7317963" y="1620525"/>
              <a:ext cx="142100" cy="28025"/>
            </a:xfrm>
            <a:custGeom>
              <a:rect b="b" l="l" r="r" t="t"/>
              <a:pathLst>
                <a:path extrusionOk="0" h="1121" w="5684">
                  <a:moveTo>
                    <a:pt x="0" y="1"/>
                  </a:moveTo>
                  <a:lnTo>
                    <a:pt x="0" y="1120"/>
                  </a:lnTo>
                  <a:lnTo>
                    <a:pt x="5683" y="1120"/>
                  </a:lnTo>
                  <a:lnTo>
                    <a:pt x="5683" y="1"/>
                  </a:lnTo>
                  <a:close/>
                </a:path>
              </a:pathLst>
            </a:custGeom>
            <a:solidFill>
              <a:srgbClr val="5777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38"/>
            <p:cNvSpPr/>
            <p:nvPr/>
          </p:nvSpPr>
          <p:spPr>
            <a:xfrm>
              <a:off x="7417288" y="1620525"/>
              <a:ext cx="42775" cy="28025"/>
            </a:xfrm>
            <a:custGeom>
              <a:rect b="b" l="l" r="r" t="t"/>
              <a:pathLst>
                <a:path extrusionOk="0" h="1121" w="1711">
                  <a:moveTo>
                    <a:pt x="0" y="1"/>
                  </a:moveTo>
                  <a:lnTo>
                    <a:pt x="0" y="1120"/>
                  </a:lnTo>
                  <a:lnTo>
                    <a:pt x="1710" y="1120"/>
                  </a:lnTo>
                  <a:lnTo>
                    <a:pt x="1710" y="1"/>
                  </a:lnTo>
                  <a:close/>
                </a:path>
              </a:pathLst>
            </a:custGeom>
            <a:solidFill>
              <a:srgbClr val="5B7A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8"/>
            <p:cNvSpPr/>
            <p:nvPr/>
          </p:nvSpPr>
          <p:spPr>
            <a:xfrm>
              <a:off x="7288438" y="1540075"/>
              <a:ext cx="201125" cy="80475"/>
            </a:xfrm>
            <a:custGeom>
              <a:rect b="b" l="l" r="r" t="t"/>
              <a:pathLst>
                <a:path extrusionOk="0" h="3219" w="8045">
                  <a:moveTo>
                    <a:pt x="554" y="0"/>
                  </a:moveTo>
                  <a:cubicBezTo>
                    <a:pt x="249" y="0"/>
                    <a:pt x="1" y="248"/>
                    <a:pt x="1" y="553"/>
                  </a:cubicBezTo>
                  <a:lnTo>
                    <a:pt x="1" y="2666"/>
                  </a:lnTo>
                  <a:cubicBezTo>
                    <a:pt x="1" y="2970"/>
                    <a:pt x="249" y="3219"/>
                    <a:pt x="554" y="3219"/>
                  </a:cubicBezTo>
                  <a:lnTo>
                    <a:pt x="7492" y="3219"/>
                  </a:lnTo>
                  <a:cubicBezTo>
                    <a:pt x="7801" y="3219"/>
                    <a:pt x="8045" y="2970"/>
                    <a:pt x="8045" y="2666"/>
                  </a:cubicBezTo>
                  <a:lnTo>
                    <a:pt x="8045" y="553"/>
                  </a:lnTo>
                  <a:cubicBezTo>
                    <a:pt x="8045" y="248"/>
                    <a:pt x="7797" y="0"/>
                    <a:pt x="7497" y="0"/>
                  </a:cubicBezTo>
                  <a:close/>
                </a:path>
              </a:pathLst>
            </a:custGeom>
            <a:solidFill>
              <a:srgbClr val="8199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8"/>
            <p:cNvSpPr/>
            <p:nvPr/>
          </p:nvSpPr>
          <p:spPr>
            <a:xfrm>
              <a:off x="7438238" y="1540075"/>
              <a:ext cx="51325" cy="80475"/>
            </a:xfrm>
            <a:custGeom>
              <a:rect b="b" l="l" r="r" t="t"/>
              <a:pathLst>
                <a:path extrusionOk="0" h="3219" w="2053">
                  <a:moveTo>
                    <a:pt x="1" y="0"/>
                  </a:moveTo>
                  <a:lnTo>
                    <a:pt x="1" y="3219"/>
                  </a:lnTo>
                  <a:lnTo>
                    <a:pt x="1481" y="3219"/>
                  </a:lnTo>
                  <a:cubicBezTo>
                    <a:pt x="1800" y="3219"/>
                    <a:pt x="2053" y="2961"/>
                    <a:pt x="2053" y="2647"/>
                  </a:cubicBezTo>
                  <a:lnTo>
                    <a:pt x="2053" y="576"/>
                  </a:lnTo>
                  <a:cubicBezTo>
                    <a:pt x="2053" y="262"/>
                    <a:pt x="1800" y="5"/>
                    <a:pt x="1481" y="5"/>
                  </a:cubicBezTo>
                  <a:lnTo>
                    <a:pt x="1" y="0"/>
                  </a:lnTo>
                  <a:close/>
                </a:path>
              </a:pathLst>
            </a:custGeom>
            <a:solidFill>
              <a:srgbClr val="5E7C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8"/>
            <p:cNvSpPr/>
            <p:nvPr/>
          </p:nvSpPr>
          <p:spPr>
            <a:xfrm>
              <a:off x="7300163" y="1695250"/>
              <a:ext cx="177700" cy="219275"/>
            </a:xfrm>
            <a:custGeom>
              <a:rect b="b" l="l" r="r" t="t"/>
              <a:pathLst>
                <a:path extrusionOk="0" h="8771" w="7108">
                  <a:moveTo>
                    <a:pt x="431" y="1"/>
                  </a:moveTo>
                  <a:cubicBezTo>
                    <a:pt x="192" y="1"/>
                    <a:pt x="0" y="193"/>
                    <a:pt x="0" y="427"/>
                  </a:cubicBezTo>
                  <a:lnTo>
                    <a:pt x="0" y="8344"/>
                  </a:lnTo>
                  <a:cubicBezTo>
                    <a:pt x="0" y="8579"/>
                    <a:pt x="192" y="8771"/>
                    <a:pt x="431" y="8771"/>
                  </a:cubicBezTo>
                  <a:lnTo>
                    <a:pt x="6676" y="8771"/>
                  </a:lnTo>
                  <a:cubicBezTo>
                    <a:pt x="6915" y="8771"/>
                    <a:pt x="7107" y="8579"/>
                    <a:pt x="7107" y="8344"/>
                  </a:cubicBezTo>
                  <a:lnTo>
                    <a:pt x="7107" y="427"/>
                  </a:lnTo>
                  <a:cubicBezTo>
                    <a:pt x="7107" y="193"/>
                    <a:pt x="6915" y="1"/>
                    <a:pt x="6676" y="1"/>
                  </a:cubicBezTo>
                  <a:close/>
                </a:path>
              </a:pathLst>
            </a:custGeom>
            <a:solidFill>
              <a:srgbClr val="EEF1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38"/>
            <p:cNvSpPr/>
            <p:nvPr/>
          </p:nvSpPr>
          <p:spPr>
            <a:xfrm>
              <a:off x="7426413" y="1695250"/>
              <a:ext cx="51450" cy="219400"/>
            </a:xfrm>
            <a:custGeom>
              <a:rect b="b" l="l" r="r" t="t"/>
              <a:pathLst>
                <a:path extrusionOk="0" h="8776" w="2058">
                  <a:moveTo>
                    <a:pt x="1" y="1"/>
                  </a:moveTo>
                  <a:lnTo>
                    <a:pt x="1" y="8775"/>
                  </a:lnTo>
                  <a:lnTo>
                    <a:pt x="1626" y="8775"/>
                  </a:lnTo>
                  <a:cubicBezTo>
                    <a:pt x="1865" y="8775"/>
                    <a:pt x="2057" y="8583"/>
                    <a:pt x="2057" y="8349"/>
                  </a:cubicBezTo>
                  <a:lnTo>
                    <a:pt x="2057" y="432"/>
                  </a:lnTo>
                  <a:cubicBezTo>
                    <a:pt x="2057" y="193"/>
                    <a:pt x="1865" y="1"/>
                    <a:pt x="162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8"/>
            <p:cNvSpPr/>
            <p:nvPr/>
          </p:nvSpPr>
          <p:spPr>
            <a:xfrm>
              <a:off x="7323813" y="1744325"/>
              <a:ext cx="125825" cy="121150"/>
            </a:xfrm>
            <a:custGeom>
              <a:rect b="b" l="l" r="r" t="t"/>
              <a:pathLst>
                <a:path extrusionOk="0" h="4846" w="5033">
                  <a:moveTo>
                    <a:pt x="2615" y="1"/>
                  </a:moveTo>
                  <a:cubicBezTo>
                    <a:pt x="1636" y="1"/>
                    <a:pt x="750" y="591"/>
                    <a:pt x="376" y="1495"/>
                  </a:cubicBezTo>
                  <a:cubicBezTo>
                    <a:pt x="1" y="2399"/>
                    <a:pt x="207" y="3444"/>
                    <a:pt x="900" y="4137"/>
                  </a:cubicBezTo>
                  <a:cubicBezTo>
                    <a:pt x="1365" y="4599"/>
                    <a:pt x="1985" y="4846"/>
                    <a:pt x="2616" y="4846"/>
                  </a:cubicBezTo>
                  <a:cubicBezTo>
                    <a:pt x="2926" y="4846"/>
                    <a:pt x="3239" y="4786"/>
                    <a:pt x="3538" y="4662"/>
                  </a:cubicBezTo>
                  <a:cubicBezTo>
                    <a:pt x="4442" y="4287"/>
                    <a:pt x="5032" y="3402"/>
                    <a:pt x="5032" y="2423"/>
                  </a:cubicBezTo>
                  <a:cubicBezTo>
                    <a:pt x="5032" y="1087"/>
                    <a:pt x="3950" y="1"/>
                    <a:pt x="2615" y="1"/>
                  </a:cubicBezTo>
                  <a:close/>
                </a:path>
              </a:pathLst>
            </a:custGeom>
            <a:solidFill>
              <a:srgbClr val="4669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8"/>
            <p:cNvSpPr/>
            <p:nvPr/>
          </p:nvSpPr>
          <p:spPr>
            <a:xfrm>
              <a:off x="7336363" y="1752175"/>
              <a:ext cx="123825" cy="113250"/>
            </a:xfrm>
            <a:custGeom>
              <a:rect b="b" l="l" r="r" t="t"/>
              <a:pathLst>
                <a:path extrusionOk="0" h="4530" w="4953">
                  <a:moveTo>
                    <a:pt x="3298" y="0"/>
                  </a:moveTo>
                  <a:lnTo>
                    <a:pt x="3298" y="0"/>
                  </a:lnTo>
                  <a:cubicBezTo>
                    <a:pt x="4212" y="1617"/>
                    <a:pt x="3045" y="3612"/>
                    <a:pt x="1190" y="3612"/>
                  </a:cubicBezTo>
                  <a:cubicBezTo>
                    <a:pt x="773" y="3612"/>
                    <a:pt x="365" y="3505"/>
                    <a:pt x="0" y="3303"/>
                  </a:cubicBezTo>
                  <a:lnTo>
                    <a:pt x="0" y="3303"/>
                  </a:lnTo>
                  <a:cubicBezTo>
                    <a:pt x="453" y="4105"/>
                    <a:pt x="1277" y="4530"/>
                    <a:pt x="2109" y="4530"/>
                  </a:cubicBezTo>
                  <a:cubicBezTo>
                    <a:pt x="2722" y="4530"/>
                    <a:pt x="3339" y="4299"/>
                    <a:pt x="3818" y="3819"/>
                  </a:cubicBezTo>
                  <a:cubicBezTo>
                    <a:pt x="4952" y="2690"/>
                    <a:pt x="4694" y="787"/>
                    <a:pt x="3298" y="0"/>
                  </a:cubicBezTo>
                  <a:close/>
                </a:path>
              </a:pathLst>
            </a:custGeom>
            <a:solidFill>
              <a:srgbClr val="5868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38"/>
            <p:cNvSpPr/>
            <p:nvPr/>
          </p:nvSpPr>
          <p:spPr>
            <a:xfrm>
              <a:off x="7352738" y="1768675"/>
              <a:ext cx="72650" cy="72650"/>
            </a:xfrm>
            <a:custGeom>
              <a:rect b="b" l="l" r="r" t="t"/>
              <a:pathLst>
                <a:path extrusionOk="0" h="2906" w="2906">
                  <a:moveTo>
                    <a:pt x="1453" y="1"/>
                  </a:moveTo>
                  <a:cubicBezTo>
                    <a:pt x="1266" y="1"/>
                    <a:pt x="1111" y="151"/>
                    <a:pt x="1111" y="343"/>
                  </a:cubicBezTo>
                  <a:lnTo>
                    <a:pt x="1111" y="1111"/>
                  </a:lnTo>
                  <a:lnTo>
                    <a:pt x="343" y="1111"/>
                  </a:lnTo>
                  <a:cubicBezTo>
                    <a:pt x="151" y="1111"/>
                    <a:pt x="1" y="1261"/>
                    <a:pt x="1" y="1449"/>
                  </a:cubicBezTo>
                  <a:cubicBezTo>
                    <a:pt x="1" y="1636"/>
                    <a:pt x="151" y="1791"/>
                    <a:pt x="343" y="1791"/>
                  </a:cubicBezTo>
                  <a:lnTo>
                    <a:pt x="343" y="1795"/>
                  </a:lnTo>
                  <a:lnTo>
                    <a:pt x="1111" y="1795"/>
                  </a:lnTo>
                  <a:lnTo>
                    <a:pt x="1111" y="2564"/>
                  </a:lnTo>
                  <a:cubicBezTo>
                    <a:pt x="1111" y="2751"/>
                    <a:pt x="1266" y="2906"/>
                    <a:pt x="1453" y="2906"/>
                  </a:cubicBezTo>
                  <a:cubicBezTo>
                    <a:pt x="1641" y="2906"/>
                    <a:pt x="1795" y="2751"/>
                    <a:pt x="1795" y="2564"/>
                  </a:cubicBezTo>
                  <a:lnTo>
                    <a:pt x="1795" y="1795"/>
                  </a:lnTo>
                  <a:lnTo>
                    <a:pt x="2564" y="1795"/>
                  </a:lnTo>
                  <a:cubicBezTo>
                    <a:pt x="2751" y="1795"/>
                    <a:pt x="2906" y="1641"/>
                    <a:pt x="2906" y="1453"/>
                  </a:cubicBezTo>
                  <a:cubicBezTo>
                    <a:pt x="2906" y="1266"/>
                    <a:pt x="2751" y="1111"/>
                    <a:pt x="2564" y="1111"/>
                  </a:cubicBezTo>
                  <a:lnTo>
                    <a:pt x="1795" y="1111"/>
                  </a:lnTo>
                  <a:lnTo>
                    <a:pt x="1795" y="343"/>
                  </a:lnTo>
                  <a:cubicBezTo>
                    <a:pt x="1795" y="151"/>
                    <a:pt x="1641" y="1"/>
                    <a:pt x="1453" y="1"/>
                  </a:cubicBezTo>
                  <a:close/>
                </a:path>
              </a:pathLst>
            </a:custGeom>
            <a:solidFill>
              <a:srgbClr val="3144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38"/>
            <p:cNvSpPr/>
            <p:nvPr/>
          </p:nvSpPr>
          <p:spPr>
            <a:xfrm>
              <a:off x="7329088" y="1540175"/>
              <a:ext cx="17125" cy="80375"/>
            </a:xfrm>
            <a:custGeom>
              <a:rect b="b" l="l" r="r" t="t"/>
              <a:pathLst>
                <a:path extrusionOk="0" h="3215" w="685">
                  <a:moveTo>
                    <a:pt x="1" y="1"/>
                  </a:moveTo>
                  <a:lnTo>
                    <a:pt x="1" y="3149"/>
                  </a:lnTo>
                  <a:cubicBezTo>
                    <a:pt x="1" y="3172"/>
                    <a:pt x="1" y="3196"/>
                    <a:pt x="5" y="3215"/>
                  </a:cubicBezTo>
                  <a:lnTo>
                    <a:pt x="675" y="3215"/>
                  </a:lnTo>
                  <a:cubicBezTo>
                    <a:pt x="680" y="3196"/>
                    <a:pt x="685" y="3172"/>
                    <a:pt x="685" y="3149"/>
                  </a:cubicBezTo>
                  <a:lnTo>
                    <a:pt x="685" y="1"/>
                  </a:lnTo>
                  <a:close/>
                </a:path>
              </a:pathLst>
            </a:custGeom>
            <a:solidFill>
              <a:srgbClr val="3B4D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38"/>
            <p:cNvSpPr/>
            <p:nvPr/>
          </p:nvSpPr>
          <p:spPr>
            <a:xfrm>
              <a:off x="7380263" y="1540075"/>
              <a:ext cx="17250" cy="80475"/>
            </a:xfrm>
            <a:custGeom>
              <a:rect b="b" l="l" r="r" t="t"/>
              <a:pathLst>
                <a:path extrusionOk="0" h="3219" w="690">
                  <a:moveTo>
                    <a:pt x="6" y="0"/>
                  </a:moveTo>
                  <a:cubicBezTo>
                    <a:pt x="1" y="14"/>
                    <a:pt x="1" y="23"/>
                    <a:pt x="1" y="37"/>
                  </a:cubicBezTo>
                  <a:lnTo>
                    <a:pt x="1" y="3186"/>
                  </a:lnTo>
                  <a:cubicBezTo>
                    <a:pt x="1" y="3195"/>
                    <a:pt x="1" y="3209"/>
                    <a:pt x="6" y="3219"/>
                  </a:cubicBezTo>
                  <a:lnTo>
                    <a:pt x="685" y="3219"/>
                  </a:lnTo>
                  <a:cubicBezTo>
                    <a:pt x="690" y="3209"/>
                    <a:pt x="690" y="3195"/>
                    <a:pt x="690" y="3186"/>
                  </a:cubicBezTo>
                  <a:lnTo>
                    <a:pt x="690" y="37"/>
                  </a:lnTo>
                  <a:cubicBezTo>
                    <a:pt x="690" y="23"/>
                    <a:pt x="690" y="14"/>
                    <a:pt x="685" y="0"/>
                  </a:cubicBezTo>
                  <a:close/>
                </a:path>
              </a:pathLst>
            </a:custGeom>
            <a:solidFill>
              <a:srgbClr val="3B4D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38"/>
            <p:cNvSpPr/>
            <p:nvPr/>
          </p:nvSpPr>
          <p:spPr>
            <a:xfrm>
              <a:off x="7432163" y="1540175"/>
              <a:ext cx="17125" cy="80375"/>
            </a:xfrm>
            <a:custGeom>
              <a:rect b="b" l="l" r="r" t="t"/>
              <a:pathLst>
                <a:path extrusionOk="0" h="3215" w="685">
                  <a:moveTo>
                    <a:pt x="0" y="1"/>
                  </a:moveTo>
                  <a:lnTo>
                    <a:pt x="0" y="3149"/>
                  </a:lnTo>
                  <a:cubicBezTo>
                    <a:pt x="0" y="3172"/>
                    <a:pt x="5" y="3196"/>
                    <a:pt x="10" y="3215"/>
                  </a:cubicBezTo>
                  <a:lnTo>
                    <a:pt x="680" y="3215"/>
                  </a:lnTo>
                  <a:cubicBezTo>
                    <a:pt x="684" y="3196"/>
                    <a:pt x="684" y="3172"/>
                    <a:pt x="684" y="3149"/>
                  </a:cubicBezTo>
                  <a:lnTo>
                    <a:pt x="684" y="1"/>
                  </a:lnTo>
                  <a:close/>
                </a:path>
              </a:pathLst>
            </a:custGeom>
            <a:solidFill>
              <a:srgbClr val="3B4D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9" name="Google Shape;809;p38"/>
          <p:cNvGrpSpPr/>
          <p:nvPr/>
        </p:nvGrpSpPr>
        <p:grpSpPr>
          <a:xfrm>
            <a:off x="8230524" y="1493084"/>
            <a:ext cx="275562" cy="272646"/>
            <a:chOff x="1516213" y="3472400"/>
            <a:chExt cx="423550" cy="420425"/>
          </a:xfrm>
        </p:grpSpPr>
        <p:sp>
          <p:nvSpPr>
            <p:cNvPr id="810" name="Google Shape;810;p38"/>
            <p:cNvSpPr/>
            <p:nvPr/>
          </p:nvSpPr>
          <p:spPr>
            <a:xfrm>
              <a:off x="1544788" y="3499525"/>
              <a:ext cx="366625" cy="366050"/>
            </a:xfrm>
            <a:custGeom>
              <a:rect b="b" l="l" r="r" t="t"/>
              <a:pathLst>
                <a:path extrusionOk="0" h="14642" w="14665">
                  <a:moveTo>
                    <a:pt x="7507" y="0"/>
                  </a:moveTo>
                  <a:cubicBezTo>
                    <a:pt x="7046" y="0"/>
                    <a:pt x="6634" y="517"/>
                    <a:pt x="6180" y="591"/>
                  </a:cubicBezTo>
                  <a:cubicBezTo>
                    <a:pt x="6131" y="599"/>
                    <a:pt x="6081" y="603"/>
                    <a:pt x="6030" y="603"/>
                  </a:cubicBezTo>
                  <a:cubicBezTo>
                    <a:pt x="5691" y="603"/>
                    <a:pt x="5311" y="443"/>
                    <a:pt x="4977" y="443"/>
                  </a:cubicBezTo>
                  <a:cubicBezTo>
                    <a:pt x="4884" y="443"/>
                    <a:pt x="4794" y="456"/>
                    <a:pt x="4709" y="488"/>
                  </a:cubicBezTo>
                  <a:cubicBezTo>
                    <a:pt x="4278" y="652"/>
                    <a:pt x="4077" y="1298"/>
                    <a:pt x="3688" y="1547"/>
                  </a:cubicBezTo>
                  <a:cubicBezTo>
                    <a:pt x="3299" y="1790"/>
                    <a:pt x="2620" y="1692"/>
                    <a:pt x="2292" y="2011"/>
                  </a:cubicBezTo>
                  <a:cubicBezTo>
                    <a:pt x="1959" y="2329"/>
                    <a:pt x="2030" y="2999"/>
                    <a:pt x="1758" y="3383"/>
                  </a:cubicBezTo>
                  <a:cubicBezTo>
                    <a:pt x="1495" y="3749"/>
                    <a:pt x="840" y="3913"/>
                    <a:pt x="643" y="4344"/>
                  </a:cubicBezTo>
                  <a:cubicBezTo>
                    <a:pt x="451" y="4775"/>
                    <a:pt x="774" y="5365"/>
                    <a:pt x="671" y="5810"/>
                  </a:cubicBezTo>
                  <a:cubicBezTo>
                    <a:pt x="568" y="6269"/>
                    <a:pt x="24" y="6672"/>
                    <a:pt x="15" y="7126"/>
                  </a:cubicBezTo>
                  <a:cubicBezTo>
                    <a:pt x="1" y="7595"/>
                    <a:pt x="530" y="8017"/>
                    <a:pt x="605" y="8476"/>
                  </a:cubicBezTo>
                  <a:cubicBezTo>
                    <a:pt x="685" y="8935"/>
                    <a:pt x="334" y="9511"/>
                    <a:pt x="502" y="9942"/>
                  </a:cubicBezTo>
                  <a:cubicBezTo>
                    <a:pt x="666" y="10378"/>
                    <a:pt x="1317" y="10575"/>
                    <a:pt x="1561" y="10963"/>
                  </a:cubicBezTo>
                  <a:cubicBezTo>
                    <a:pt x="1805" y="11352"/>
                    <a:pt x="1706" y="12032"/>
                    <a:pt x="2025" y="12360"/>
                  </a:cubicBezTo>
                  <a:cubicBezTo>
                    <a:pt x="2343" y="12692"/>
                    <a:pt x="3013" y="12627"/>
                    <a:pt x="3398" y="12894"/>
                  </a:cubicBezTo>
                  <a:cubicBezTo>
                    <a:pt x="3763" y="13161"/>
                    <a:pt x="3927" y="13812"/>
                    <a:pt x="4358" y="14009"/>
                  </a:cubicBezTo>
                  <a:cubicBezTo>
                    <a:pt x="4461" y="14054"/>
                    <a:pt x="4572" y="14071"/>
                    <a:pt x="4689" y="14071"/>
                  </a:cubicBezTo>
                  <a:cubicBezTo>
                    <a:pt x="4992" y="14071"/>
                    <a:pt x="5328" y="13960"/>
                    <a:pt x="5627" y="13960"/>
                  </a:cubicBezTo>
                  <a:cubicBezTo>
                    <a:pt x="5697" y="13960"/>
                    <a:pt x="5764" y="13966"/>
                    <a:pt x="5829" y="13981"/>
                  </a:cubicBezTo>
                  <a:cubicBezTo>
                    <a:pt x="6283" y="14084"/>
                    <a:pt x="6686" y="14627"/>
                    <a:pt x="7141" y="14641"/>
                  </a:cubicBezTo>
                  <a:cubicBezTo>
                    <a:pt x="7145" y="14641"/>
                    <a:pt x="7149" y="14641"/>
                    <a:pt x="7153" y="14641"/>
                  </a:cubicBezTo>
                  <a:cubicBezTo>
                    <a:pt x="7617" y="14641"/>
                    <a:pt x="8035" y="14120"/>
                    <a:pt x="8490" y="14046"/>
                  </a:cubicBezTo>
                  <a:cubicBezTo>
                    <a:pt x="8536" y="14039"/>
                    <a:pt x="8583" y="14035"/>
                    <a:pt x="8631" y="14035"/>
                  </a:cubicBezTo>
                  <a:cubicBezTo>
                    <a:pt x="8968" y="14035"/>
                    <a:pt x="9351" y="14196"/>
                    <a:pt x="9687" y="14196"/>
                  </a:cubicBezTo>
                  <a:cubicBezTo>
                    <a:pt x="9783" y="14196"/>
                    <a:pt x="9875" y="14183"/>
                    <a:pt x="9961" y="14149"/>
                  </a:cubicBezTo>
                  <a:cubicBezTo>
                    <a:pt x="10392" y="13985"/>
                    <a:pt x="10594" y="13339"/>
                    <a:pt x="10982" y="13090"/>
                  </a:cubicBezTo>
                  <a:cubicBezTo>
                    <a:pt x="11371" y="12847"/>
                    <a:pt x="12046" y="12945"/>
                    <a:pt x="12379" y="12627"/>
                  </a:cubicBezTo>
                  <a:cubicBezTo>
                    <a:pt x="12707" y="12313"/>
                    <a:pt x="12641" y="11638"/>
                    <a:pt x="12913" y="11259"/>
                  </a:cubicBezTo>
                  <a:cubicBezTo>
                    <a:pt x="13175" y="10888"/>
                    <a:pt x="13831" y="10729"/>
                    <a:pt x="14023" y="10293"/>
                  </a:cubicBezTo>
                  <a:cubicBezTo>
                    <a:pt x="14215" y="9862"/>
                    <a:pt x="13892" y="9267"/>
                    <a:pt x="13995" y="8827"/>
                  </a:cubicBezTo>
                  <a:cubicBezTo>
                    <a:pt x="14103" y="8368"/>
                    <a:pt x="14641" y="7965"/>
                    <a:pt x="14655" y="7511"/>
                  </a:cubicBezTo>
                  <a:cubicBezTo>
                    <a:pt x="14665" y="7042"/>
                    <a:pt x="14140" y="6620"/>
                    <a:pt x="14060" y="6161"/>
                  </a:cubicBezTo>
                  <a:cubicBezTo>
                    <a:pt x="13986" y="5702"/>
                    <a:pt x="14332" y="5126"/>
                    <a:pt x="14168" y="4695"/>
                  </a:cubicBezTo>
                  <a:cubicBezTo>
                    <a:pt x="14000" y="4264"/>
                    <a:pt x="13353" y="4063"/>
                    <a:pt x="13105" y="3674"/>
                  </a:cubicBezTo>
                  <a:cubicBezTo>
                    <a:pt x="12861" y="3285"/>
                    <a:pt x="12964" y="2606"/>
                    <a:pt x="12646" y="2278"/>
                  </a:cubicBezTo>
                  <a:cubicBezTo>
                    <a:pt x="12327" y="1945"/>
                    <a:pt x="11657" y="2015"/>
                    <a:pt x="11273" y="1743"/>
                  </a:cubicBezTo>
                  <a:cubicBezTo>
                    <a:pt x="10903" y="1481"/>
                    <a:pt x="10744" y="825"/>
                    <a:pt x="10313" y="628"/>
                  </a:cubicBezTo>
                  <a:cubicBezTo>
                    <a:pt x="10210" y="583"/>
                    <a:pt x="10098" y="566"/>
                    <a:pt x="9981" y="566"/>
                  </a:cubicBezTo>
                  <a:cubicBezTo>
                    <a:pt x="9677" y="566"/>
                    <a:pt x="9339" y="677"/>
                    <a:pt x="9042" y="677"/>
                  </a:cubicBezTo>
                  <a:cubicBezTo>
                    <a:pt x="8972" y="677"/>
                    <a:pt x="8905" y="671"/>
                    <a:pt x="8841" y="657"/>
                  </a:cubicBezTo>
                  <a:cubicBezTo>
                    <a:pt x="8382" y="554"/>
                    <a:pt x="7979" y="10"/>
                    <a:pt x="7525" y="1"/>
                  </a:cubicBezTo>
                  <a:cubicBezTo>
                    <a:pt x="7519" y="1"/>
                    <a:pt x="7513" y="0"/>
                    <a:pt x="7507" y="0"/>
                  </a:cubicBezTo>
                  <a:close/>
                </a:path>
              </a:pathLst>
            </a:custGeom>
            <a:solidFill>
              <a:srgbClr val="D8DEE2"/>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8"/>
            <p:cNvSpPr/>
            <p:nvPr/>
          </p:nvSpPr>
          <p:spPr>
            <a:xfrm>
              <a:off x="1692013" y="3549775"/>
              <a:ext cx="219525" cy="315550"/>
            </a:xfrm>
            <a:custGeom>
              <a:rect b="b" l="l" r="r" t="t"/>
              <a:pathLst>
                <a:path extrusionOk="0" h="12622" w="8781">
                  <a:moveTo>
                    <a:pt x="6208" y="1"/>
                  </a:moveTo>
                  <a:cubicBezTo>
                    <a:pt x="8106" y="5042"/>
                    <a:pt x="5215" y="10621"/>
                    <a:pt x="1" y="11975"/>
                  </a:cubicBezTo>
                  <a:cubicBezTo>
                    <a:pt x="437" y="12106"/>
                    <a:pt x="825" y="12612"/>
                    <a:pt x="1266" y="12622"/>
                  </a:cubicBezTo>
                  <a:cubicBezTo>
                    <a:pt x="1270" y="12622"/>
                    <a:pt x="1274" y="12622"/>
                    <a:pt x="1278" y="12622"/>
                  </a:cubicBezTo>
                  <a:cubicBezTo>
                    <a:pt x="1742" y="12622"/>
                    <a:pt x="2160" y="12106"/>
                    <a:pt x="2610" y="12027"/>
                  </a:cubicBezTo>
                  <a:cubicBezTo>
                    <a:pt x="2656" y="12019"/>
                    <a:pt x="2703" y="12016"/>
                    <a:pt x="2750" y="12016"/>
                  </a:cubicBezTo>
                  <a:cubicBezTo>
                    <a:pt x="3086" y="12016"/>
                    <a:pt x="3471" y="12179"/>
                    <a:pt x="3809" y="12179"/>
                  </a:cubicBezTo>
                  <a:cubicBezTo>
                    <a:pt x="3903" y="12179"/>
                    <a:pt x="3993" y="12167"/>
                    <a:pt x="4077" y="12134"/>
                  </a:cubicBezTo>
                  <a:cubicBezTo>
                    <a:pt x="4503" y="11971"/>
                    <a:pt x="4705" y="11319"/>
                    <a:pt x="5098" y="11076"/>
                  </a:cubicBezTo>
                  <a:cubicBezTo>
                    <a:pt x="5487" y="10827"/>
                    <a:pt x="6157" y="10935"/>
                    <a:pt x="6494" y="10612"/>
                  </a:cubicBezTo>
                  <a:cubicBezTo>
                    <a:pt x="6832" y="10289"/>
                    <a:pt x="6757" y="9623"/>
                    <a:pt x="7024" y="9239"/>
                  </a:cubicBezTo>
                  <a:cubicBezTo>
                    <a:pt x="7291" y="8869"/>
                    <a:pt x="7947" y="8705"/>
                    <a:pt x="8139" y="8279"/>
                  </a:cubicBezTo>
                  <a:cubicBezTo>
                    <a:pt x="8331" y="7848"/>
                    <a:pt x="8003" y="7257"/>
                    <a:pt x="8106" y="6812"/>
                  </a:cubicBezTo>
                  <a:cubicBezTo>
                    <a:pt x="8214" y="6358"/>
                    <a:pt x="8752" y="5955"/>
                    <a:pt x="8766" y="5496"/>
                  </a:cubicBezTo>
                  <a:cubicBezTo>
                    <a:pt x="8781" y="5037"/>
                    <a:pt x="8251" y="4601"/>
                    <a:pt x="8171" y="4151"/>
                  </a:cubicBezTo>
                  <a:cubicBezTo>
                    <a:pt x="8097" y="3697"/>
                    <a:pt x="8443" y="3116"/>
                    <a:pt x="8279" y="2680"/>
                  </a:cubicBezTo>
                  <a:cubicBezTo>
                    <a:pt x="8115" y="2245"/>
                    <a:pt x="7464" y="2053"/>
                    <a:pt x="7220" y="1659"/>
                  </a:cubicBezTo>
                  <a:cubicBezTo>
                    <a:pt x="6972" y="1265"/>
                    <a:pt x="7080" y="600"/>
                    <a:pt x="6757" y="263"/>
                  </a:cubicBezTo>
                  <a:cubicBezTo>
                    <a:pt x="6621" y="122"/>
                    <a:pt x="6424" y="52"/>
                    <a:pt x="6208" y="1"/>
                  </a:cubicBezTo>
                  <a:close/>
                </a:path>
              </a:pathLst>
            </a:custGeom>
            <a:solidFill>
              <a:srgbClr val="FFFFF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8"/>
            <p:cNvSpPr/>
            <p:nvPr/>
          </p:nvSpPr>
          <p:spPr>
            <a:xfrm>
              <a:off x="1694913" y="3629950"/>
              <a:ext cx="153375" cy="165775"/>
            </a:xfrm>
            <a:custGeom>
              <a:rect b="b" l="l" r="r" t="t"/>
              <a:pathLst>
                <a:path extrusionOk="0" h="6631" w="6135">
                  <a:moveTo>
                    <a:pt x="4385" y="1"/>
                  </a:moveTo>
                  <a:cubicBezTo>
                    <a:pt x="4096" y="1"/>
                    <a:pt x="3834" y="143"/>
                    <a:pt x="3764" y="457"/>
                  </a:cubicBezTo>
                  <a:cubicBezTo>
                    <a:pt x="3361" y="2326"/>
                    <a:pt x="2405" y="3470"/>
                    <a:pt x="1028" y="4903"/>
                  </a:cubicBezTo>
                  <a:cubicBezTo>
                    <a:pt x="1" y="5971"/>
                    <a:pt x="658" y="6631"/>
                    <a:pt x="1786" y="6631"/>
                  </a:cubicBezTo>
                  <a:cubicBezTo>
                    <a:pt x="2844" y="6631"/>
                    <a:pt x="4315" y="6050"/>
                    <a:pt x="5198" y="4683"/>
                  </a:cubicBezTo>
                  <a:cubicBezTo>
                    <a:pt x="6135" y="3240"/>
                    <a:pt x="5596" y="1600"/>
                    <a:pt x="5259" y="588"/>
                  </a:cubicBezTo>
                  <a:cubicBezTo>
                    <a:pt x="5132" y="214"/>
                    <a:pt x="4739" y="1"/>
                    <a:pt x="4385" y="1"/>
                  </a:cubicBezTo>
                  <a:close/>
                </a:path>
              </a:pathLst>
            </a:custGeom>
            <a:solidFill>
              <a:srgbClr val="FFFFF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38"/>
            <p:cNvSpPr/>
            <p:nvPr/>
          </p:nvSpPr>
          <p:spPr>
            <a:xfrm>
              <a:off x="1707963" y="3630700"/>
              <a:ext cx="140325" cy="164825"/>
            </a:xfrm>
            <a:custGeom>
              <a:rect b="b" l="l" r="r" t="t"/>
              <a:pathLst>
                <a:path extrusionOk="0" h="6593" w="5613">
                  <a:moveTo>
                    <a:pt x="4109" y="1"/>
                  </a:moveTo>
                  <a:lnTo>
                    <a:pt x="4109" y="1"/>
                  </a:lnTo>
                  <a:cubicBezTo>
                    <a:pt x="4451" y="1017"/>
                    <a:pt x="4910" y="2587"/>
                    <a:pt x="4015" y="3974"/>
                  </a:cubicBezTo>
                  <a:cubicBezTo>
                    <a:pt x="3136" y="5340"/>
                    <a:pt x="1666" y="5923"/>
                    <a:pt x="605" y="5923"/>
                  </a:cubicBezTo>
                  <a:cubicBezTo>
                    <a:pt x="382" y="5923"/>
                    <a:pt x="177" y="5897"/>
                    <a:pt x="0" y="5848"/>
                  </a:cubicBezTo>
                  <a:lnTo>
                    <a:pt x="0" y="5848"/>
                  </a:lnTo>
                  <a:cubicBezTo>
                    <a:pt x="19" y="6322"/>
                    <a:pt x="548" y="6592"/>
                    <a:pt x="1271" y="6592"/>
                  </a:cubicBezTo>
                  <a:cubicBezTo>
                    <a:pt x="2330" y="6592"/>
                    <a:pt x="3804" y="6011"/>
                    <a:pt x="4690" y="4644"/>
                  </a:cubicBezTo>
                  <a:cubicBezTo>
                    <a:pt x="5613" y="3205"/>
                    <a:pt x="5074" y="1566"/>
                    <a:pt x="4737" y="554"/>
                  </a:cubicBezTo>
                  <a:cubicBezTo>
                    <a:pt x="4643" y="268"/>
                    <a:pt x="4385" y="76"/>
                    <a:pt x="4109" y="1"/>
                  </a:cubicBezTo>
                  <a:close/>
                </a:path>
              </a:pathLst>
            </a:custGeom>
            <a:solidFill>
              <a:srgbClr val="7791C1"/>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8"/>
            <p:cNvSpPr/>
            <p:nvPr/>
          </p:nvSpPr>
          <p:spPr>
            <a:xfrm>
              <a:off x="1639663" y="3598150"/>
              <a:ext cx="81075" cy="81075"/>
            </a:xfrm>
            <a:custGeom>
              <a:rect b="b" l="l" r="r" t="t"/>
              <a:pathLst>
                <a:path extrusionOk="0" h="3243" w="3243">
                  <a:moveTo>
                    <a:pt x="1797" y="1"/>
                  </a:moveTo>
                  <a:cubicBezTo>
                    <a:pt x="1224" y="1"/>
                    <a:pt x="605" y="454"/>
                    <a:pt x="352" y="1026"/>
                  </a:cubicBezTo>
                  <a:cubicBezTo>
                    <a:pt x="1" y="1818"/>
                    <a:pt x="357" y="2741"/>
                    <a:pt x="1149" y="3097"/>
                  </a:cubicBezTo>
                  <a:cubicBezTo>
                    <a:pt x="1370" y="3194"/>
                    <a:pt x="1633" y="3243"/>
                    <a:pt x="1896" y="3243"/>
                  </a:cubicBezTo>
                  <a:cubicBezTo>
                    <a:pt x="2570" y="3243"/>
                    <a:pt x="3243" y="2925"/>
                    <a:pt x="3219" y="2301"/>
                  </a:cubicBezTo>
                  <a:cubicBezTo>
                    <a:pt x="3187" y="1575"/>
                    <a:pt x="2896" y="638"/>
                    <a:pt x="2423" y="230"/>
                  </a:cubicBezTo>
                  <a:cubicBezTo>
                    <a:pt x="2238" y="70"/>
                    <a:pt x="2021" y="1"/>
                    <a:pt x="1797" y="1"/>
                  </a:cubicBezTo>
                  <a:close/>
                </a:path>
              </a:pathLst>
            </a:custGeom>
            <a:solidFill>
              <a:srgbClr val="FFFFF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8"/>
            <p:cNvSpPr/>
            <p:nvPr/>
          </p:nvSpPr>
          <p:spPr>
            <a:xfrm>
              <a:off x="1648688" y="3599075"/>
              <a:ext cx="72050" cy="80175"/>
            </a:xfrm>
            <a:custGeom>
              <a:rect b="b" l="l" r="r" t="t"/>
              <a:pathLst>
                <a:path extrusionOk="0" h="3207" w="2882">
                  <a:moveTo>
                    <a:pt x="1706" y="1"/>
                  </a:moveTo>
                  <a:cubicBezTo>
                    <a:pt x="1926" y="465"/>
                    <a:pt x="2048" y="966"/>
                    <a:pt x="2076" y="1481"/>
                  </a:cubicBezTo>
                  <a:cubicBezTo>
                    <a:pt x="2100" y="2105"/>
                    <a:pt x="1427" y="2423"/>
                    <a:pt x="752" y="2423"/>
                  </a:cubicBezTo>
                  <a:cubicBezTo>
                    <a:pt x="490" y="2423"/>
                    <a:pt x="227" y="2375"/>
                    <a:pt x="5" y="2278"/>
                  </a:cubicBezTo>
                  <a:cubicBezTo>
                    <a:pt x="5" y="2273"/>
                    <a:pt x="0" y="2273"/>
                    <a:pt x="0" y="2273"/>
                  </a:cubicBezTo>
                  <a:lnTo>
                    <a:pt x="0" y="2273"/>
                  </a:lnTo>
                  <a:cubicBezTo>
                    <a:pt x="155" y="2624"/>
                    <a:pt x="441" y="2906"/>
                    <a:pt x="792" y="3060"/>
                  </a:cubicBezTo>
                  <a:cubicBezTo>
                    <a:pt x="1012" y="3158"/>
                    <a:pt x="1273" y="3207"/>
                    <a:pt x="1534" y="3207"/>
                  </a:cubicBezTo>
                  <a:cubicBezTo>
                    <a:pt x="2208" y="3207"/>
                    <a:pt x="2882" y="2885"/>
                    <a:pt x="2858" y="2264"/>
                  </a:cubicBezTo>
                  <a:cubicBezTo>
                    <a:pt x="2826" y="1538"/>
                    <a:pt x="2535" y="601"/>
                    <a:pt x="2062" y="193"/>
                  </a:cubicBezTo>
                  <a:cubicBezTo>
                    <a:pt x="1959" y="99"/>
                    <a:pt x="1837" y="34"/>
                    <a:pt x="1706" y="1"/>
                  </a:cubicBezTo>
                  <a:close/>
                </a:path>
              </a:pathLst>
            </a:custGeom>
            <a:solidFill>
              <a:srgbClr val="7791C1"/>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38"/>
            <p:cNvSpPr/>
            <p:nvPr/>
          </p:nvSpPr>
          <p:spPr>
            <a:xfrm>
              <a:off x="1788188" y="3476575"/>
              <a:ext cx="41025" cy="48750"/>
            </a:xfrm>
            <a:custGeom>
              <a:rect b="b" l="l" r="r" t="t"/>
              <a:pathLst>
                <a:path extrusionOk="0" h="1950" w="1641">
                  <a:moveTo>
                    <a:pt x="1022" y="0"/>
                  </a:moveTo>
                  <a:cubicBezTo>
                    <a:pt x="816" y="0"/>
                    <a:pt x="619" y="119"/>
                    <a:pt x="530" y="319"/>
                  </a:cubicBezTo>
                  <a:lnTo>
                    <a:pt x="0" y="1509"/>
                  </a:lnTo>
                  <a:cubicBezTo>
                    <a:pt x="83" y="1499"/>
                    <a:pt x="165" y="1492"/>
                    <a:pt x="245" y="1492"/>
                  </a:cubicBezTo>
                  <a:cubicBezTo>
                    <a:pt x="360" y="1492"/>
                    <a:pt x="470" y="1507"/>
                    <a:pt x="572" y="1551"/>
                  </a:cubicBezTo>
                  <a:cubicBezTo>
                    <a:pt x="745" y="1631"/>
                    <a:pt x="876" y="1781"/>
                    <a:pt x="989" y="1949"/>
                  </a:cubicBezTo>
                  <a:lnTo>
                    <a:pt x="1518" y="764"/>
                  </a:lnTo>
                  <a:cubicBezTo>
                    <a:pt x="1640" y="488"/>
                    <a:pt x="1518" y="169"/>
                    <a:pt x="1242" y="47"/>
                  </a:cubicBezTo>
                  <a:cubicBezTo>
                    <a:pt x="1170" y="15"/>
                    <a:pt x="1095" y="0"/>
                    <a:pt x="1022" y="0"/>
                  </a:cubicBezTo>
                  <a:close/>
                </a:path>
              </a:pathLst>
            </a:custGeom>
            <a:solidFill>
              <a:srgbClr val="FFFFF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38"/>
            <p:cNvSpPr/>
            <p:nvPr/>
          </p:nvSpPr>
          <p:spPr>
            <a:xfrm>
              <a:off x="1889488" y="3593550"/>
              <a:ext cx="50275" cy="37875"/>
            </a:xfrm>
            <a:custGeom>
              <a:rect b="b" l="l" r="r" t="t"/>
              <a:pathLst>
                <a:path extrusionOk="0" h="1515" w="2011">
                  <a:moveTo>
                    <a:pt x="1394" y="1"/>
                  </a:moveTo>
                  <a:cubicBezTo>
                    <a:pt x="1336" y="1"/>
                    <a:pt x="1277" y="10"/>
                    <a:pt x="1219" y="30"/>
                  </a:cubicBezTo>
                  <a:lnTo>
                    <a:pt x="1" y="498"/>
                  </a:lnTo>
                  <a:cubicBezTo>
                    <a:pt x="169" y="625"/>
                    <a:pt x="315" y="761"/>
                    <a:pt x="380" y="934"/>
                  </a:cubicBezTo>
                  <a:cubicBezTo>
                    <a:pt x="446" y="1112"/>
                    <a:pt x="427" y="1309"/>
                    <a:pt x="390" y="1515"/>
                  </a:cubicBezTo>
                  <a:lnTo>
                    <a:pt x="1608" y="1046"/>
                  </a:lnTo>
                  <a:cubicBezTo>
                    <a:pt x="1879" y="934"/>
                    <a:pt x="2011" y="625"/>
                    <a:pt x="1908" y="348"/>
                  </a:cubicBezTo>
                  <a:cubicBezTo>
                    <a:pt x="1822" y="134"/>
                    <a:pt x="1614" y="1"/>
                    <a:pt x="1394" y="1"/>
                  </a:cubicBezTo>
                  <a:close/>
                </a:path>
              </a:pathLst>
            </a:custGeom>
            <a:solidFill>
              <a:srgbClr val="FFFFF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38"/>
            <p:cNvSpPr/>
            <p:nvPr/>
          </p:nvSpPr>
          <p:spPr>
            <a:xfrm>
              <a:off x="1885513" y="3742550"/>
              <a:ext cx="51100" cy="39425"/>
            </a:xfrm>
            <a:custGeom>
              <a:rect b="b" l="l" r="r" t="t"/>
              <a:pathLst>
                <a:path extrusionOk="0" h="1577" w="2044">
                  <a:moveTo>
                    <a:pt x="441" y="1"/>
                  </a:moveTo>
                  <a:lnTo>
                    <a:pt x="441" y="1"/>
                  </a:lnTo>
                  <a:cubicBezTo>
                    <a:pt x="469" y="207"/>
                    <a:pt x="474" y="404"/>
                    <a:pt x="399" y="577"/>
                  </a:cubicBezTo>
                  <a:cubicBezTo>
                    <a:pt x="324" y="751"/>
                    <a:pt x="169" y="882"/>
                    <a:pt x="0" y="994"/>
                  </a:cubicBezTo>
                  <a:lnTo>
                    <a:pt x="1186" y="1524"/>
                  </a:lnTo>
                  <a:cubicBezTo>
                    <a:pt x="1261" y="1559"/>
                    <a:pt x="1341" y="1576"/>
                    <a:pt x="1419" y="1576"/>
                  </a:cubicBezTo>
                  <a:cubicBezTo>
                    <a:pt x="1628" y="1576"/>
                    <a:pt x="1828" y="1456"/>
                    <a:pt x="1917" y="1252"/>
                  </a:cubicBezTo>
                  <a:cubicBezTo>
                    <a:pt x="2043" y="971"/>
                    <a:pt x="1912" y="643"/>
                    <a:pt x="1626" y="530"/>
                  </a:cubicBezTo>
                  <a:lnTo>
                    <a:pt x="441" y="1"/>
                  </a:lnTo>
                  <a:close/>
                </a:path>
              </a:pathLst>
            </a:custGeom>
            <a:solidFill>
              <a:srgbClr val="FFFFF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38"/>
            <p:cNvSpPr/>
            <p:nvPr/>
          </p:nvSpPr>
          <p:spPr>
            <a:xfrm>
              <a:off x="1779388" y="3843875"/>
              <a:ext cx="39750" cy="48950"/>
            </a:xfrm>
            <a:custGeom>
              <a:rect b="b" l="l" r="r" t="t"/>
              <a:pathLst>
                <a:path extrusionOk="0" h="1958" w="1590">
                  <a:moveTo>
                    <a:pt x="1013" y="0"/>
                  </a:moveTo>
                  <a:cubicBezTo>
                    <a:pt x="891" y="169"/>
                    <a:pt x="750" y="314"/>
                    <a:pt x="582" y="380"/>
                  </a:cubicBezTo>
                  <a:cubicBezTo>
                    <a:pt x="497" y="412"/>
                    <a:pt x="406" y="425"/>
                    <a:pt x="310" y="425"/>
                  </a:cubicBezTo>
                  <a:cubicBezTo>
                    <a:pt x="210" y="425"/>
                    <a:pt x="106" y="411"/>
                    <a:pt x="1" y="389"/>
                  </a:cubicBezTo>
                  <a:lnTo>
                    <a:pt x="1" y="389"/>
                  </a:lnTo>
                  <a:lnTo>
                    <a:pt x="469" y="1607"/>
                  </a:lnTo>
                  <a:cubicBezTo>
                    <a:pt x="553" y="1824"/>
                    <a:pt x="758" y="1957"/>
                    <a:pt x="977" y="1957"/>
                  </a:cubicBezTo>
                  <a:cubicBezTo>
                    <a:pt x="1042" y="1957"/>
                    <a:pt x="1108" y="1946"/>
                    <a:pt x="1172" y="1921"/>
                  </a:cubicBezTo>
                  <a:cubicBezTo>
                    <a:pt x="1453" y="1813"/>
                    <a:pt x="1589" y="1500"/>
                    <a:pt x="1481" y="1218"/>
                  </a:cubicBezTo>
                  <a:lnTo>
                    <a:pt x="1013" y="0"/>
                  </a:lnTo>
                  <a:close/>
                </a:path>
              </a:pathLst>
            </a:custGeom>
            <a:solidFill>
              <a:srgbClr val="FFFFF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38"/>
            <p:cNvSpPr/>
            <p:nvPr/>
          </p:nvSpPr>
          <p:spPr>
            <a:xfrm>
              <a:off x="1627263" y="3839900"/>
              <a:ext cx="41000" cy="48850"/>
            </a:xfrm>
            <a:custGeom>
              <a:rect b="b" l="l" r="r" t="t"/>
              <a:pathLst>
                <a:path extrusionOk="0" h="1954" w="1640">
                  <a:moveTo>
                    <a:pt x="647" y="0"/>
                  </a:moveTo>
                  <a:lnTo>
                    <a:pt x="122" y="1190"/>
                  </a:lnTo>
                  <a:cubicBezTo>
                    <a:pt x="0" y="1462"/>
                    <a:pt x="122" y="1785"/>
                    <a:pt x="394" y="1907"/>
                  </a:cubicBezTo>
                  <a:cubicBezTo>
                    <a:pt x="465" y="1938"/>
                    <a:pt x="540" y="1953"/>
                    <a:pt x="613" y="1953"/>
                  </a:cubicBezTo>
                  <a:cubicBezTo>
                    <a:pt x="822" y="1953"/>
                    <a:pt x="1020" y="1832"/>
                    <a:pt x="1110" y="1630"/>
                  </a:cubicBezTo>
                  <a:lnTo>
                    <a:pt x="1640" y="445"/>
                  </a:lnTo>
                  <a:lnTo>
                    <a:pt x="1640" y="445"/>
                  </a:lnTo>
                  <a:cubicBezTo>
                    <a:pt x="1561" y="452"/>
                    <a:pt x="1483" y="458"/>
                    <a:pt x="1406" y="458"/>
                  </a:cubicBezTo>
                  <a:cubicBezTo>
                    <a:pt x="1286" y="458"/>
                    <a:pt x="1171" y="444"/>
                    <a:pt x="1068" y="398"/>
                  </a:cubicBezTo>
                  <a:cubicBezTo>
                    <a:pt x="895" y="319"/>
                    <a:pt x="764" y="169"/>
                    <a:pt x="647" y="0"/>
                  </a:cubicBezTo>
                  <a:close/>
                </a:path>
              </a:pathLst>
            </a:custGeom>
            <a:solidFill>
              <a:srgbClr val="FFFFF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38"/>
            <p:cNvSpPr/>
            <p:nvPr/>
          </p:nvSpPr>
          <p:spPr>
            <a:xfrm>
              <a:off x="1516213" y="3733775"/>
              <a:ext cx="50750" cy="37950"/>
            </a:xfrm>
            <a:custGeom>
              <a:rect b="b" l="l" r="r" t="t"/>
              <a:pathLst>
                <a:path extrusionOk="0" h="1518" w="2030">
                  <a:moveTo>
                    <a:pt x="1641" y="1"/>
                  </a:moveTo>
                  <a:lnTo>
                    <a:pt x="422" y="469"/>
                  </a:lnTo>
                  <a:cubicBezTo>
                    <a:pt x="141" y="577"/>
                    <a:pt x="1" y="891"/>
                    <a:pt x="109" y="1167"/>
                  </a:cubicBezTo>
                  <a:cubicBezTo>
                    <a:pt x="192" y="1384"/>
                    <a:pt x="398" y="1517"/>
                    <a:pt x="616" y="1517"/>
                  </a:cubicBezTo>
                  <a:cubicBezTo>
                    <a:pt x="681" y="1517"/>
                    <a:pt x="747" y="1506"/>
                    <a:pt x="811" y="1481"/>
                  </a:cubicBezTo>
                  <a:lnTo>
                    <a:pt x="2029" y="1012"/>
                  </a:lnTo>
                  <a:cubicBezTo>
                    <a:pt x="1865" y="891"/>
                    <a:pt x="1720" y="755"/>
                    <a:pt x="1650" y="577"/>
                  </a:cubicBezTo>
                  <a:cubicBezTo>
                    <a:pt x="1580" y="403"/>
                    <a:pt x="1598" y="207"/>
                    <a:pt x="1641" y="1"/>
                  </a:cubicBezTo>
                  <a:close/>
                </a:path>
              </a:pathLst>
            </a:custGeom>
            <a:solidFill>
              <a:srgbClr val="FFFFF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38"/>
            <p:cNvSpPr/>
            <p:nvPr/>
          </p:nvSpPr>
          <p:spPr>
            <a:xfrm>
              <a:off x="1520213" y="3583500"/>
              <a:ext cx="50725" cy="39150"/>
            </a:xfrm>
            <a:custGeom>
              <a:rect b="b" l="l" r="r" t="t"/>
              <a:pathLst>
                <a:path extrusionOk="0" h="1566" w="2029">
                  <a:moveTo>
                    <a:pt x="619" y="0"/>
                  </a:moveTo>
                  <a:cubicBezTo>
                    <a:pt x="411" y="0"/>
                    <a:pt x="212" y="120"/>
                    <a:pt x="122" y="324"/>
                  </a:cubicBezTo>
                  <a:cubicBezTo>
                    <a:pt x="0" y="596"/>
                    <a:pt x="122" y="914"/>
                    <a:pt x="398" y="1041"/>
                  </a:cubicBezTo>
                  <a:lnTo>
                    <a:pt x="1584" y="1566"/>
                  </a:lnTo>
                  <a:cubicBezTo>
                    <a:pt x="1560" y="1364"/>
                    <a:pt x="1555" y="1167"/>
                    <a:pt x="1630" y="994"/>
                  </a:cubicBezTo>
                  <a:cubicBezTo>
                    <a:pt x="1710" y="821"/>
                    <a:pt x="1860" y="694"/>
                    <a:pt x="2029" y="577"/>
                  </a:cubicBezTo>
                  <a:lnTo>
                    <a:pt x="839" y="48"/>
                  </a:lnTo>
                  <a:cubicBezTo>
                    <a:pt x="767" y="16"/>
                    <a:pt x="692" y="0"/>
                    <a:pt x="619" y="0"/>
                  </a:cubicBezTo>
                  <a:close/>
                </a:path>
              </a:pathLst>
            </a:custGeom>
            <a:solidFill>
              <a:srgbClr val="FFFFF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38"/>
            <p:cNvSpPr/>
            <p:nvPr/>
          </p:nvSpPr>
          <p:spPr>
            <a:xfrm>
              <a:off x="1637213" y="3472400"/>
              <a:ext cx="39725" cy="48950"/>
            </a:xfrm>
            <a:custGeom>
              <a:rect b="b" l="l" r="r" t="t"/>
              <a:pathLst>
                <a:path extrusionOk="0" h="1958" w="1589">
                  <a:moveTo>
                    <a:pt x="614" y="0"/>
                  </a:moveTo>
                  <a:cubicBezTo>
                    <a:pt x="550" y="0"/>
                    <a:pt x="485" y="12"/>
                    <a:pt x="422" y="36"/>
                  </a:cubicBezTo>
                  <a:cubicBezTo>
                    <a:pt x="141" y="144"/>
                    <a:pt x="0" y="458"/>
                    <a:pt x="108" y="739"/>
                  </a:cubicBezTo>
                  <a:lnTo>
                    <a:pt x="577" y="1957"/>
                  </a:lnTo>
                  <a:cubicBezTo>
                    <a:pt x="703" y="1793"/>
                    <a:pt x="839" y="1643"/>
                    <a:pt x="1012" y="1578"/>
                  </a:cubicBezTo>
                  <a:cubicBezTo>
                    <a:pt x="1095" y="1546"/>
                    <a:pt x="1183" y="1534"/>
                    <a:pt x="1275" y="1534"/>
                  </a:cubicBezTo>
                  <a:cubicBezTo>
                    <a:pt x="1376" y="1534"/>
                    <a:pt x="1481" y="1549"/>
                    <a:pt x="1589" y="1568"/>
                  </a:cubicBezTo>
                  <a:lnTo>
                    <a:pt x="1120" y="350"/>
                  </a:lnTo>
                  <a:cubicBezTo>
                    <a:pt x="1037" y="133"/>
                    <a:pt x="831" y="0"/>
                    <a:pt x="614" y="0"/>
                  </a:cubicBezTo>
                  <a:close/>
                </a:path>
              </a:pathLst>
            </a:custGeom>
            <a:solidFill>
              <a:srgbClr val="FFFFF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4" name="Google Shape;824;p38"/>
          <p:cNvGrpSpPr/>
          <p:nvPr/>
        </p:nvGrpSpPr>
        <p:grpSpPr>
          <a:xfrm>
            <a:off x="2619812" y="1523322"/>
            <a:ext cx="200867" cy="212174"/>
            <a:chOff x="2927688" y="2199325"/>
            <a:chExt cx="387700" cy="390600"/>
          </a:xfrm>
        </p:grpSpPr>
        <p:sp>
          <p:nvSpPr>
            <p:cNvPr id="825" name="Google Shape;825;p38"/>
            <p:cNvSpPr/>
            <p:nvPr/>
          </p:nvSpPr>
          <p:spPr>
            <a:xfrm>
              <a:off x="2927688" y="2304875"/>
              <a:ext cx="236375" cy="284975"/>
            </a:xfrm>
            <a:custGeom>
              <a:rect b="b" l="l" r="r" t="t"/>
              <a:pathLst>
                <a:path extrusionOk="0" h="11399" w="9455">
                  <a:moveTo>
                    <a:pt x="1097" y="1"/>
                  </a:moveTo>
                  <a:cubicBezTo>
                    <a:pt x="492" y="1"/>
                    <a:pt x="0" y="492"/>
                    <a:pt x="5" y="1097"/>
                  </a:cubicBezTo>
                  <a:lnTo>
                    <a:pt x="5" y="10298"/>
                  </a:lnTo>
                  <a:cubicBezTo>
                    <a:pt x="0" y="10902"/>
                    <a:pt x="492" y="11394"/>
                    <a:pt x="1097" y="11394"/>
                  </a:cubicBezTo>
                  <a:lnTo>
                    <a:pt x="8358" y="11399"/>
                  </a:lnTo>
                  <a:cubicBezTo>
                    <a:pt x="8860" y="11399"/>
                    <a:pt x="9300" y="11057"/>
                    <a:pt x="9422" y="10570"/>
                  </a:cubicBezTo>
                  <a:cubicBezTo>
                    <a:pt x="7848" y="9206"/>
                    <a:pt x="7862" y="6756"/>
                    <a:pt x="9455" y="5407"/>
                  </a:cubicBezTo>
                  <a:lnTo>
                    <a:pt x="9455" y="1097"/>
                  </a:lnTo>
                  <a:cubicBezTo>
                    <a:pt x="9455" y="492"/>
                    <a:pt x="8963" y="1"/>
                    <a:pt x="8358" y="1"/>
                  </a:cubicBezTo>
                  <a:close/>
                </a:path>
              </a:pathLst>
            </a:custGeom>
            <a:solidFill>
              <a:srgbClr val="889E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38"/>
            <p:cNvSpPr/>
            <p:nvPr/>
          </p:nvSpPr>
          <p:spPr>
            <a:xfrm>
              <a:off x="2927788" y="2304875"/>
              <a:ext cx="236275" cy="284975"/>
            </a:xfrm>
            <a:custGeom>
              <a:rect b="b" l="l" r="r" t="t"/>
              <a:pathLst>
                <a:path extrusionOk="0" h="11399" w="9451">
                  <a:moveTo>
                    <a:pt x="1" y="9216"/>
                  </a:moveTo>
                  <a:lnTo>
                    <a:pt x="1" y="9216"/>
                  </a:lnTo>
                  <a:cubicBezTo>
                    <a:pt x="1" y="9221"/>
                    <a:pt x="1" y="9227"/>
                    <a:pt x="1" y="9233"/>
                  </a:cubicBezTo>
                  <a:lnTo>
                    <a:pt x="1" y="9233"/>
                  </a:lnTo>
                  <a:lnTo>
                    <a:pt x="1" y="9216"/>
                  </a:lnTo>
                  <a:close/>
                  <a:moveTo>
                    <a:pt x="7539" y="1"/>
                  </a:moveTo>
                  <a:cubicBezTo>
                    <a:pt x="8143" y="1"/>
                    <a:pt x="8635" y="492"/>
                    <a:pt x="8635" y="1097"/>
                  </a:cubicBezTo>
                  <a:lnTo>
                    <a:pt x="8635" y="4859"/>
                  </a:lnTo>
                  <a:cubicBezTo>
                    <a:pt x="8635" y="5027"/>
                    <a:pt x="8574" y="5196"/>
                    <a:pt x="8462" y="5327"/>
                  </a:cubicBezTo>
                  <a:cubicBezTo>
                    <a:pt x="8125" y="5725"/>
                    <a:pt x="7867" y="6185"/>
                    <a:pt x="7698" y="6681"/>
                  </a:cubicBezTo>
                  <a:cubicBezTo>
                    <a:pt x="7520" y="7098"/>
                    <a:pt x="7427" y="7548"/>
                    <a:pt x="7431" y="8007"/>
                  </a:cubicBezTo>
                  <a:cubicBezTo>
                    <a:pt x="7431" y="8461"/>
                    <a:pt x="7520" y="8916"/>
                    <a:pt x="7703" y="9338"/>
                  </a:cubicBezTo>
                  <a:cubicBezTo>
                    <a:pt x="7708" y="9342"/>
                    <a:pt x="7708" y="9347"/>
                    <a:pt x="7708" y="9352"/>
                  </a:cubicBezTo>
                  <a:cubicBezTo>
                    <a:pt x="7872" y="9820"/>
                    <a:pt x="7525" y="10312"/>
                    <a:pt x="7028" y="10312"/>
                  </a:cubicBezTo>
                  <a:lnTo>
                    <a:pt x="1093" y="10312"/>
                  </a:lnTo>
                  <a:cubicBezTo>
                    <a:pt x="494" y="10312"/>
                    <a:pt x="6" y="9829"/>
                    <a:pt x="1" y="9233"/>
                  </a:cubicBezTo>
                  <a:lnTo>
                    <a:pt x="1" y="9233"/>
                  </a:lnTo>
                  <a:lnTo>
                    <a:pt x="1" y="10303"/>
                  </a:lnTo>
                  <a:cubicBezTo>
                    <a:pt x="1" y="10907"/>
                    <a:pt x="488" y="11399"/>
                    <a:pt x="1093" y="11399"/>
                  </a:cubicBezTo>
                  <a:lnTo>
                    <a:pt x="8354" y="11399"/>
                  </a:lnTo>
                  <a:cubicBezTo>
                    <a:pt x="8696" y="11399"/>
                    <a:pt x="9020" y="11240"/>
                    <a:pt x="9226" y="10963"/>
                  </a:cubicBezTo>
                  <a:lnTo>
                    <a:pt x="9230" y="10959"/>
                  </a:lnTo>
                  <a:cubicBezTo>
                    <a:pt x="9235" y="10949"/>
                    <a:pt x="9244" y="10940"/>
                    <a:pt x="9254" y="10930"/>
                  </a:cubicBezTo>
                  <a:cubicBezTo>
                    <a:pt x="9258" y="10926"/>
                    <a:pt x="9258" y="10921"/>
                    <a:pt x="9258" y="10921"/>
                  </a:cubicBezTo>
                  <a:cubicBezTo>
                    <a:pt x="9268" y="10912"/>
                    <a:pt x="9277" y="10902"/>
                    <a:pt x="9282" y="10888"/>
                  </a:cubicBezTo>
                  <a:cubicBezTo>
                    <a:pt x="9287" y="10888"/>
                    <a:pt x="9287" y="10884"/>
                    <a:pt x="9287" y="10879"/>
                  </a:cubicBezTo>
                  <a:cubicBezTo>
                    <a:pt x="9291" y="10874"/>
                    <a:pt x="9301" y="10860"/>
                    <a:pt x="9305" y="10851"/>
                  </a:cubicBezTo>
                  <a:cubicBezTo>
                    <a:pt x="9315" y="10846"/>
                    <a:pt x="9310" y="10846"/>
                    <a:pt x="9315" y="10837"/>
                  </a:cubicBezTo>
                  <a:cubicBezTo>
                    <a:pt x="9319" y="10827"/>
                    <a:pt x="9324" y="10818"/>
                    <a:pt x="9329" y="10809"/>
                  </a:cubicBezTo>
                  <a:cubicBezTo>
                    <a:pt x="9329" y="10804"/>
                    <a:pt x="9329" y="10799"/>
                    <a:pt x="9333" y="10795"/>
                  </a:cubicBezTo>
                  <a:cubicBezTo>
                    <a:pt x="9338" y="10785"/>
                    <a:pt x="9343" y="10776"/>
                    <a:pt x="9347" y="10771"/>
                  </a:cubicBezTo>
                  <a:cubicBezTo>
                    <a:pt x="9352" y="10766"/>
                    <a:pt x="9352" y="10762"/>
                    <a:pt x="9357" y="10757"/>
                  </a:cubicBezTo>
                  <a:cubicBezTo>
                    <a:pt x="9362" y="10748"/>
                    <a:pt x="9362" y="10738"/>
                    <a:pt x="9366" y="10729"/>
                  </a:cubicBezTo>
                  <a:cubicBezTo>
                    <a:pt x="9371" y="10720"/>
                    <a:pt x="9371" y="10720"/>
                    <a:pt x="9371" y="10710"/>
                  </a:cubicBezTo>
                  <a:cubicBezTo>
                    <a:pt x="9376" y="10706"/>
                    <a:pt x="9380" y="10692"/>
                    <a:pt x="9385" y="10682"/>
                  </a:cubicBezTo>
                  <a:cubicBezTo>
                    <a:pt x="9385" y="10677"/>
                    <a:pt x="9385" y="10673"/>
                    <a:pt x="9390" y="10663"/>
                  </a:cubicBezTo>
                  <a:lnTo>
                    <a:pt x="9399" y="10635"/>
                  </a:lnTo>
                  <a:cubicBezTo>
                    <a:pt x="9404" y="10631"/>
                    <a:pt x="9404" y="10626"/>
                    <a:pt x="9404" y="10621"/>
                  </a:cubicBezTo>
                  <a:cubicBezTo>
                    <a:pt x="9408" y="10602"/>
                    <a:pt x="9413" y="10588"/>
                    <a:pt x="9418" y="10574"/>
                  </a:cubicBezTo>
                  <a:cubicBezTo>
                    <a:pt x="9380" y="10542"/>
                    <a:pt x="9343" y="10509"/>
                    <a:pt x="9310" y="10476"/>
                  </a:cubicBezTo>
                  <a:cubicBezTo>
                    <a:pt x="9305" y="10471"/>
                    <a:pt x="9301" y="10467"/>
                    <a:pt x="9296" y="10467"/>
                  </a:cubicBezTo>
                  <a:cubicBezTo>
                    <a:pt x="9258" y="10434"/>
                    <a:pt x="9230" y="10396"/>
                    <a:pt x="9193" y="10364"/>
                  </a:cubicBezTo>
                  <a:lnTo>
                    <a:pt x="9179" y="10350"/>
                  </a:lnTo>
                  <a:cubicBezTo>
                    <a:pt x="9146" y="10317"/>
                    <a:pt x="9113" y="10279"/>
                    <a:pt x="9085" y="10246"/>
                  </a:cubicBezTo>
                  <a:cubicBezTo>
                    <a:pt x="9080" y="10242"/>
                    <a:pt x="9076" y="10237"/>
                    <a:pt x="9076" y="10232"/>
                  </a:cubicBezTo>
                  <a:cubicBezTo>
                    <a:pt x="9048" y="10195"/>
                    <a:pt x="9010" y="10157"/>
                    <a:pt x="8982" y="10115"/>
                  </a:cubicBezTo>
                  <a:cubicBezTo>
                    <a:pt x="7844" y="8677"/>
                    <a:pt x="8054" y="6597"/>
                    <a:pt x="9451" y="5412"/>
                  </a:cubicBezTo>
                  <a:lnTo>
                    <a:pt x="9451" y="1101"/>
                  </a:lnTo>
                  <a:cubicBezTo>
                    <a:pt x="9451" y="492"/>
                    <a:pt x="8959" y="5"/>
                    <a:pt x="8354" y="1"/>
                  </a:cubicBezTo>
                  <a:close/>
                </a:path>
              </a:pathLst>
            </a:custGeom>
            <a:solidFill>
              <a:srgbClr val="6D89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38"/>
            <p:cNvSpPr/>
            <p:nvPr/>
          </p:nvSpPr>
          <p:spPr>
            <a:xfrm>
              <a:off x="2981213" y="2279575"/>
              <a:ext cx="129550" cy="25550"/>
            </a:xfrm>
            <a:custGeom>
              <a:rect b="b" l="l" r="r" t="t"/>
              <a:pathLst>
                <a:path extrusionOk="0" h="1022" w="5182">
                  <a:moveTo>
                    <a:pt x="0" y="1"/>
                  </a:moveTo>
                  <a:lnTo>
                    <a:pt x="0" y="1022"/>
                  </a:lnTo>
                  <a:lnTo>
                    <a:pt x="5182" y="1022"/>
                  </a:lnTo>
                  <a:lnTo>
                    <a:pt x="5182" y="1"/>
                  </a:lnTo>
                  <a:close/>
                </a:path>
              </a:pathLst>
            </a:custGeom>
            <a:solidFill>
              <a:srgbClr val="5F7E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38"/>
            <p:cNvSpPr/>
            <p:nvPr/>
          </p:nvSpPr>
          <p:spPr>
            <a:xfrm>
              <a:off x="3077363" y="2279575"/>
              <a:ext cx="33300" cy="25550"/>
            </a:xfrm>
            <a:custGeom>
              <a:rect b="b" l="l" r="r" t="t"/>
              <a:pathLst>
                <a:path extrusionOk="0" h="1022" w="1332">
                  <a:moveTo>
                    <a:pt x="1" y="1"/>
                  </a:moveTo>
                  <a:lnTo>
                    <a:pt x="1" y="1022"/>
                  </a:lnTo>
                  <a:lnTo>
                    <a:pt x="1331" y="1022"/>
                  </a:lnTo>
                  <a:lnTo>
                    <a:pt x="1331" y="1"/>
                  </a:lnTo>
                  <a:close/>
                </a:path>
              </a:pathLst>
            </a:custGeom>
            <a:solidFill>
              <a:srgbClr val="5C8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38"/>
            <p:cNvSpPr/>
            <p:nvPr/>
          </p:nvSpPr>
          <p:spPr>
            <a:xfrm>
              <a:off x="2954263" y="2206250"/>
              <a:ext cx="183325" cy="73225"/>
            </a:xfrm>
            <a:custGeom>
              <a:rect b="b" l="l" r="r" t="t"/>
              <a:pathLst>
                <a:path extrusionOk="0" h="2929" w="7333">
                  <a:moveTo>
                    <a:pt x="413" y="1"/>
                  </a:moveTo>
                  <a:cubicBezTo>
                    <a:pt x="188" y="1"/>
                    <a:pt x="5" y="184"/>
                    <a:pt x="5" y="408"/>
                  </a:cubicBezTo>
                  <a:lnTo>
                    <a:pt x="1" y="1463"/>
                  </a:lnTo>
                  <a:lnTo>
                    <a:pt x="1" y="2517"/>
                  </a:lnTo>
                  <a:cubicBezTo>
                    <a:pt x="1" y="2746"/>
                    <a:pt x="188" y="2929"/>
                    <a:pt x="413" y="2929"/>
                  </a:cubicBezTo>
                  <a:lnTo>
                    <a:pt x="6920" y="2929"/>
                  </a:lnTo>
                  <a:cubicBezTo>
                    <a:pt x="7150" y="2929"/>
                    <a:pt x="7333" y="2746"/>
                    <a:pt x="7333" y="2517"/>
                  </a:cubicBezTo>
                  <a:lnTo>
                    <a:pt x="7333" y="408"/>
                  </a:lnTo>
                  <a:cubicBezTo>
                    <a:pt x="7333" y="184"/>
                    <a:pt x="7150" y="1"/>
                    <a:pt x="6920" y="1"/>
                  </a:cubicBezTo>
                  <a:close/>
                </a:path>
              </a:pathLst>
            </a:custGeom>
            <a:solidFill>
              <a:srgbClr val="889E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8"/>
            <p:cNvSpPr/>
            <p:nvPr/>
          </p:nvSpPr>
          <p:spPr>
            <a:xfrm>
              <a:off x="3091413" y="2206250"/>
              <a:ext cx="46175" cy="73350"/>
            </a:xfrm>
            <a:custGeom>
              <a:rect b="b" l="l" r="r" t="t"/>
              <a:pathLst>
                <a:path extrusionOk="0" h="2934" w="1847">
                  <a:moveTo>
                    <a:pt x="1" y="1"/>
                  </a:moveTo>
                  <a:lnTo>
                    <a:pt x="1" y="2934"/>
                  </a:lnTo>
                  <a:lnTo>
                    <a:pt x="1434" y="2934"/>
                  </a:lnTo>
                  <a:cubicBezTo>
                    <a:pt x="1664" y="2934"/>
                    <a:pt x="1847" y="2751"/>
                    <a:pt x="1847" y="2521"/>
                  </a:cubicBezTo>
                  <a:lnTo>
                    <a:pt x="1847" y="413"/>
                  </a:lnTo>
                  <a:cubicBezTo>
                    <a:pt x="1847" y="188"/>
                    <a:pt x="1664" y="6"/>
                    <a:pt x="1434" y="6"/>
                  </a:cubicBezTo>
                  <a:lnTo>
                    <a:pt x="1" y="1"/>
                  </a:lnTo>
                  <a:close/>
                </a:path>
              </a:pathLst>
            </a:custGeom>
            <a:solidFill>
              <a:srgbClr val="6D89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38"/>
            <p:cNvSpPr/>
            <p:nvPr/>
          </p:nvSpPr>
          <p:spPr>
            <a:xfrm>
              <a:off x="2969388" y="2376325"/>
              <a:ext cx="147700" cy="142125"/>
            </a:xfrm>
            <a:custGeom>
              <a:rect b="b" l="l" r="r" t="t"/>
              <a:pathLst>
                <a:path extrusionOk="0" h="5685" w="5908">
                  <a:moveTo>
                    <a:pt x="3064" y="0"/>
                  </a:moveTo>
                  <a:cubicBezTo>
                    <a:pt x="1916" y="0"/>
                    <a:pt x="876" y="694"/>
                    <a:pt x="441" y="1757"/>
                  </a:cubicBezTo>
                  <a:cubicBezTo>
                    <a:pt x="0" y="2816"/>
                    <a:pt x="244" y="4039"/>
                    <a:pt x="1054" y="4854"/>
                  </a:cubicBezTo>
                  <a:cubicBezTo>
                    <a:pt x="1599" y="5396"/>
                    <a:pt x="2327" y="5684"/>
                    <a:pt x="3065" y="5684"/>
                  </a:cubicBezTo>
                  <a:cubicBezTo>
                    <a:pt x="3431" y="5684"/>
                    <a:pt x="3800" y="5614"/>
                    <a:pt x="4151" y="5468"/>
                  </a:cubicBezTo>
                  <a:cubicBezTo>
                    <a:pt x="5215" y="5027"/>
                    <a:pt x="5908" y="3992"/>
                    <a:pt x="5908" y="2844"/>
                  </a:cubicBezTo>
                  <a:cubicBezTo>
                    <a:pt x="5903" y="1275"/>
                    <a:pt x="4634" y="0"/>
                    <a:pt x="3064" y="0"/>
                  </a:cubicBezTo>
                  <a:close/>
                </a:path>
              </a:pathLst>
            </a:custGeom>
            <a:solidFill>
              <a:srgbClr val="456E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38"/>
            <p:cNvSpPr/>
            <p:nvPr/>
          </p:nvSpPr>
          <p:spPr>
            <a:xfrm>
              <a:off x="2987413" y="2388850"/>
              <a:ext cx="140225" cy="129600"/>
            </a:xfrm>
            <a:custGeom>
              <a:rect b="b" l="l" r="r" t="t"/>
              <a:pathLst>
                <a:path extrusionOk="0" h="5184" w="5609">
                  <a:moveTo>
                    <a:pt x="3955" y="1"/>
                  </a:moveTo>
                  <a:cubicBezTo>
                    <a:pt x="4732" y="1130"/>
                    <a:pt x="4592" y="2652"/>
                    <a:pt x="3622" y="3622"/>
                  </a:cubicBezTo>
                  <a:cubicBezTo>
                    <a:pt x="3073" y="4171"/>
                    <a:pt x="2347" y="4453"/>
                    <a:pt x="1615" y="4453"/>
                  </a:cubicBezTo>
                  <a:cubicBezTo>
                    <a:pt x="1054" y="4453"/>
                    <a:pt x="490" y="4287"/>
                    <a:pt x="1" y="3950"/>
                  </a:cubicBezTo>
                  <a:lnTo>
                    <a:pt x="1" y="3950"/>
                  </a:lnTo>
                  <a:cubicBezTo>
                    <a:pt x="559" y="4762"/>
                    <a:pt x="1449" y="5184"/>
                    <a:pt x="2345" y="5184"/>
                  </a:cubicBezTo>
                  <a:cubicBezTo>
                    <a:pt x="3067" y="5184"/>
                    <a:pt x="3793" y="4910"/>
                    <a:pt x="4353" y="4348"/>
                  </a:cubicBezTo>
                  <a:cubicBezTo>
                    <a:pt x="5609" y="3093"/>
                    <a:pt x="5416" y="1008"/>
                    <a:pt x="3955" y="1"/>
                  </a:cubicBezTo>
                  <a:close/>
                </a:path>
              </a:pathLst>
            </a:custGeom>
            <a:solidFill>
              <a:srgbClr val="3B66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38"/>
            <p:cNvSpPr/>
            <p:nvPr/>
          </p:nvSpPr>
          <p:spPr>
            <a:xfrm>
              <a:off x="3127263" y="2420250"/>
              <a:ext cx="176300" cy="169625"/>
            </a:xfrm>
            <a:custGeom>
              <a:rect b="b" l="l" r="r" t="t"/>
              <a:pathLst>
                <a:path extrusionOk="0" h="6785" w="7052">
                  <a:moveTo>
                    <a:pt x="3659" y="0"/>
                  </a:moveTo>
                  <a:cubicBezTo>
                    <a:pt x="2287" y="0"/>
                    <a:pt x="1050" y="825"/>
                    <a:pt x="525" y="2094"/>
                  </a:cubicBezTo>
                  <a:cubicBezTo>
                    <a:pt x="0" y="3359"/>
                    <a:pt x="291" y="4821"/>
                    <a:pt x="1261" y="5791"/>
                  </a:cubicBezTo>
                  <a:cubicBezTo>
                    <a:pt x="1910" y="6440"/>
                    <a:pt x="2779" y="6784"/>
                    <a:pt x="3662" y="6784"/>
                  </a:cubicBezTo>
                  <a:cubicBezTo>
                    <a:pt x="4098" y="6784"/>
                    <a:pt x="4539" y="6700"/>
                    <a:pt x="4957" y="6526"/>
                  </a:cubicBezTo>
                  <a:cubicBezTo>
                    <a:pt x="6227" y="6002"/>
                    <a:pt x="7051" y="4765"/>
                    <a:pt x="7051" y="3392"/>
                  </a:cubicBezTo>
                  <a:cubicBezTo>
                    <a:pt x="7051" y="1518"/>
                    <a:pt x="5533" y="0"/>
                    <a:pt x="3659" y="0"/>
                  </a:cubicBezTo>
                  <a:close/>
                </a:path>
              </a:pathLst>
            </a:custGeom>
            <a:solidFill>
              <a:srgbClr val="FFFFF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38"/>
            <p:cNvSpPr/>
            <p:nvPr/>
          </p:nvSpPr>
          <p:spPr>
            <a:xfrm>
              <a:off x="3151263" y="2437350"/>
              <a:ext cx="164125" cy="152575"/>
            </a:xfrm>
            <a:custGeom>
              <a:rect b="b" l="l" r="r" t="t"/>
              <a:pathLst>
                <a:path extrusionOk="0" h="6103" w="6565">
                  <a:moveTo>
                    <a:pt x="4756" y="0"/>
                  </a:moveTo>
                  <a:lnTo>
                    <a:pt x="4751" y="5"/>
                  </a:lnTo>
                  <a:cubicBezTo>
                    <a:pt x="5768" y="1354"/>
                    <a:pt x="5637" y="3247"/>
                    <a:pt x="4442" y="4446"/>
                  </a:cubicBezTo>
                  <a:cubicBezTo>
                    <a:pt x="3786" y="5103"/>
                    <a:pt x="2918" y="5438"/>
                    <a:pt x="2045" y="5438"/>
                  </a:cubicBezTo>
                  <a:cubicBezTo>
                    <a:pt x="1330" y="5438"/>
                    <a:pt x="611" y="5213"/>
                    <a:pt x="1" y="4755"/>
                  </a:cubicBezTo>
                  <a:lnTo>
                    <a:pt x="1" y="4755"/>
                  </a:lnTo>
                  <a:cubicBezTo>
                    <a:pt x="676" y="5646"/>
                    <a:pt x="1690" y="6102"/>
                    <a:pt x="2709" y="6102"/>
                  </a:cubicBezTo>
                  <a:cubicBezTo>
                    <a:pt x="3572" y="6102"/>
                    <a:pt x="4439" y="5775"/>
                    <a:pt x="5107" y="5107"/>
                  </a:cubicBezTo>
                  <a:cubicBezTo>
                    <a:pt x="6565" y="3650"/>
                    <a:pt x="6396" y="1246"/>
                    <a:pt x="475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38"/>
            <p:cNvSpPr/>
            <p:nvPr/>
          </p:nvSpPr>
          <p:spPr>
            <a:xfrm>
              <a:off x="3160513" y="2446250"/>
              <a:ext cx="127350" cy="127325"/>
            </a:xfrm>
            <a:custGeom>
              <a:rect b="b" l="l" r="r" t="t"/>
              <a:pathLst>
                <a:path extrusionOk="0" h="5093" w="5094">
                  <a:moveTo>
                    <a:pt x="4789" y="0"/>
                  </a:moveTo>
                  <a:cubicBezTo>
                    <a:pt x="4766" y="10"/>
                    <a:pt x="4747" y="24"/>
                    <a:pt x="4728" y="42"/>
                  </a:cubicBezTo>
                  <a:lnTo>
                    <a:pt x="48" y="4727"/>
                  </a:lnTo>
                  <a:cubicBezTo>
                    <a:pt x="29" y="4741"/>
                    <a:pt x="10" y="4765"/>
                    <a:pt x="1" y="4784"/>
                  </a:cubicBezTo>
                  <a:cubicBezTo>
                    <a:pt x="132" y="4896"/>
                    <a:pt x="268" y="4999"/>
                    <a:pt x="413" y="5093"/>
                  </a:cubicBezTo>
                  <a:lnTo>
                    <a:pt x="5094" y="412"/>
                  </a:lnTo>
                  <a:cubicBezTo>
                    <a:pt x="5005" y="267"/>
                    <a:pt x="4901" y="131"/>
                    <a:pt x="47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38"/>
            <p:cNvSpPr/>
            <p:nvPr/>
          </p:nvSpPr>
          <p:spPr>
            <a:xfrm>
              <a:off x="3004388" y="2408150"/>
              <a:ext cx="82950" cy="78550"/>
            </a:xfrm>
            <a:custGeom>
              <a:rect b="b" l="l" r="r" t="t"/>
              <a:pathLst>
                <a:path extrusionOk="0" h="3142" w="3318">
                  <a:moveTo>
                    <a:pt x="1659" y="0"/>
                  </a:moveTo>
                  <a:cubicBezTo>
                    <a:pt x="1528" y="0"/>
                    <a:pt x="1397" y="88"/>
                    <a:pt x="1397" y="264"/>
                  </a:cubicBezTo>
                  <a:lnTo>
                    <a:pt x="1397" y="1309"/>
                  </a:lnTo>
                  <a:lnTo>
                    <a:pt x="352" y="1309"/>
                  </a:lnTo>
                  <a:cubicBezTo>
                    <a:pt x="1" y="1309"/>
                    <a:pt x="1" y="1838"/>
                    <a:pt x="352" y="1838"/>
                  </a:cubicBezTo>
                  <a:lnTo>
                    <a:pt x="1397" y="1838"/>
                  </a:lnTo>
                  <a:lnTo>
                    <a:pt x="1397" y="2878"/>
                  </a:lnTo>
                  <a:cubicBezTo>
                    <a:pt x="1397" y="3054"/>
                    <a:pt x="1528" y="3142"/>
                    <a:pt x="1659" y="3142"/>
                  </a:cubicBezTo>
                  <a:cubicBezTo>
                    <a:pt x="1791" y="3142"/>
                    <a:pt x="1922" y="3054"/>
                    <a:pt x="1922" y="2878"/>
                  </a:cubicBezTo>
                  <a:lnTo>
                    <a:pt x="1922" y="1833"/>
                  </a:lnTo>
                  <a:lnTo>
                    <a:pt x="2967" y="1833"/>
                  </a:lnTo>
                  <a:cubicBezTo>
                    <a:pt x="3318" y="1833"/>
                    <a:pt x="3318" y="1309"/>
                    <a:pt x="2967" y="1309"/>
                  </a:cubicBezTo>
                  <a:lnTo>
                    <a:pt x="1922" y="1309"/>
                  </a:lnTo>
                  <a:lnTo>
                    <a:pt x="1922" y="264"/>
                  </a:lnTo>
                  <a:cubicBezTo>
                    <a:pt x="1922" y="88"/>
                    <a:pt x="1791" y="0"/>
                    <a:pt x="165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38"/>
            <p:cNvSpPr/>
            <p:nvPr/>
          </p:nvSpPr>
          <p:spPr>
            <a:xfrm>
              <a:off x="2992688" y="2199325"/>
              <a:ext cx="13150" cy="86475"/>
            </a:xfrm>
            <a:custGeom>
              <a:rect b="b" l="l" r="r" t="t"/>
              <a:pathLst>
                <a:path extrusionOk="0" h="3459" w="526">
                  <a:moveTo>
                    <a:pt x="263" y="0"/>
                  </a:moveTo>
                  <a:cubicBezTo>
                    <a:pt x="132" y="0"/>
                    <a:pt x="0" y="88"/>
                    <a:pt x="0" y="264"/>
                  </a:cubicBezTo>
                  <a:lnTo>
                    <a:pt x="0" y="3197"/>
                  </a:lnTo>
                  <a:cubicBezTo>
                    <a:pt x="0" y="3342"/>
                    <a:pt x="118" y="3459"/>
                    <a:pt x="263" y="3459"/>
                  </a:cubicBezTo>
                  <a:cubicBezTo>
                    <a:pt x="408" y="3459"/>
                    <a:pt x="525" y="3342"/>
                    <a:pt x="525" y="3197"/>
                  </a:cubicBezTo>
                  <a:lnTo>
                    <a:pt x="525" y="264"/>
                  </a:lnTo>
                  <a:cubicBezTo>
                    <a:pt x="525" y="88"/>
                    <a:pt x="394" y="0"/>
                    <a:pt x="263" y="0"/>
                  </a:cubicBezTo>
                  <a:close/>
                </a:path>
              </a:pathLst>
            </a:custGeom>
            <a:solidFill>
              <a:srgbClr val="4657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38"/>
            <p:cNvSpPr/>
            <p:nvPr/>
          </p:nvSpPr>
          <p:spPr>
            <a:xfrm>
              <a:off x="3039413" y="2199325"/>
              <a:ext cx="13275" cy="86500"/>
            </a:xfrm>
            <a:custGeom>
              <a:rect b="b" l="l" r="r" t="t"/>
              <a:pathLst>
                <a:path extrusionOk="0" h="3460" w="531">
                  <a:moveTo>
                    <a:pt x="263" y="0"/>
                  </a:moveTo>
                  <a:cubicBezTo>
                    <a:pt x="132" y="0"/>
                    <a:pt x="1" y="88"/>
                    <a:pt x="1" y="264"/>
                  </a:cubicBezTo>
                  <a:lnTo>
                    <a:pt x="1" y="3197"/>
                  </a:lnTo>
                  <a:cubicBezTo>
                    <a:pt x="1" y="3342"/>
                    <a:pt x="118" y="3459"/>
                    <a:pt x="263" y="3459"/>
                  </a:cubicBezTo>
                  <a:cubicBezTo>
                    <a:pt x="266" y="3459"/>
                    <a:pt x="269" y="3459"/>
                    <a:pt x="271" y="3459"/>
                  </a:cubicBezTo>
                  <a:cubicBezTo>
                    <a:pt x="413" y="3459"/>
                    <a:pt x="530" y="3339"/>
                    <a:pt x="525" y="3197"/>
                  </a:cubicBezTo>
                  <a:lnTo>
                    <a:pt x="525" y="264"/>
                  </a:lnTo>
                  <a:cubicBezTo>
                    <a:pt x="525" y="88"/>
                    <a:pt x="394" y="0"/>
                    <a:pt x="263" y="0"/>
                  </a:cubicBezTo>
                  <a:close/>
                </a:path>
              </a:pathLst>
            </a:custGeom>
            <a:solidFill>
              <a:srgbClr val="4657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38"/>
            <p:cNvSpPr/>
            <p:nvPr/>
          </p:nvSpPr>
          <p:spPr>
            <a:xfrm>
              <a:off x="3086263" y="2199325"/>
              <a:ext cx="13150" cy="86475"/>
            </a:xfrm>
            <a:custGeom>
              <a:rect b="b" l="l" r="r" t="t"/>
              <a:pathLst>
                <a:path extrusionOk="0" h="3459" w="526">
                  <a:moveTo>
                    <a:pt x="263" y="0"/>
                  </a:moveTo>
                  <a:cubicBezTo>
                    <a:pt x="132" y="0"/>
                    <a:pt x="1" y="88"/>
                    <a:pt x="1" y="264"/>
                  </a:cubicBezTo>
                  <a:lnTo>
                    <a:pt x="1" y="3197"/>
                  </a:lnTo>
                  <a:cubicBezTo>
                    <a:pt x="1" y="3342"/>
                    <a:pt x="118" y="3459"/>
                    <a:pt x="263" y="3459"/>
                  </a:cubicBezTo>
                  <a:cubicBezTo>
                    <a:pt x="408" y="3459"/>
                    <a:pt x="525" y="3342"/>
                    <a:pt x="525" y="3197"/>
                  </a:cubicBezTo>
                  <a:lnTo>
                    <a:pt x="525" y="264"/>
                  </a:lnTo>
                  <a:cubicBezTo>
                    <a:pt x="525" y="88"/>
                    <a:pt x="394" y="0"/>
                    <a:pt x="263" y="0"/>
                  </a:cubicBezTo>
                  <a:close/>
                </a:path>
              </a:pathLst>
            </a:custGeom>
            <a:solidFill>
              <a:srgbClr val="4657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38"/>
            <p:cNvSpPr/>
            <p:nvPr/>
          </p:nvSpPr>
          <p:spPr>
            <a:xfrm>
              <a:off x="3150688" y="2440750"/>
              <a:ext cx="134800" cy="130125"/>
            </a:xfrm>
            <a:custGeom>
              <a:rect b="b" l="l" r="r" t="t"/>
              <a:pathLst>
                <a:path extrusionOk="0" h="5205" w="5392">
                  <a:moveTo>
                    <a:pt x="5025" y="0"/>
                  </a:moveTo>
                  <a:cubicBezTo>
                    <a:pt x="4966" y="0"/>
                    <a:pt x="4905" y="23"/>
                    <a:pt x="4849" y="75"/>
                  </a:cubicBezTo>
                  <a:lnTo>
                    <a:pt x="164" y="4760"/>
                  </a:lnTo>
                  <a:cubicBezTo>
                    <a:pt x="0" y="4924"/>
                    <a:pt x="118" y="5205"/>
                    <a:pt x="347" y="5205"/>
                  </a:cubicBezTo>
                  <a:cubicBezTo>
                    <a:pt x="417" y="5205"/>
                    <a:pt x="483" y="5177"/>
                    <a:pt x="530" y="5130"/>
                  </a:cubicBezTo>
                  <a:lnTo>
                    <a:pt x="5215" y="445"/>
                  </a:lnTo>
                  <a:cubicBezTo>
                    <a:pt x="5392" y="253"/>
                    <a:pt x="5223" y="0"/>
                    <a:pt x="5025" y="0"/>
                  </a:cubicBezTo>
                  <a:close/>
                </a:path>
              </a:pathLst>
            </a:custGeom>
            <a:solidFill>
              <a:srgbClr val="7E96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41" name="Google Shape;841;p38"/>
          <p:cNvPicPr preferRelativeResize="0"/>
          <p:nvPr/>
        </p:nvPicPr>
        <p:blipFill rotWithShape="1">
          <a:blip r:embed="rId3">
            <a:alphaModFix/>
          </a:blip>
          <a:srcRect b="0" l="50000" r="0" t="0"/>
          <a:stretch/>
        </p:blipFill>
        <p:spPr>
          <a:xfrm>
            <a:off x="558050" y="4280626"/>
            <a:ext cx="322800" cy="606000"/>
          </a:xfrm>
          <a:prstGeom prst="rect">
            <a:avLst/>
          </a:prstGeom>
          <a:noFill/>
          <a:ln>
            <a:noFill/>
          </a:ln>
        </p:spPr>
      </p:pic>
      <p:pic>
        <p:nvPicPr>
          <p:cNvPr id="842" name="Google Shape;842;p38"/>
          <p:cNvPicPr preferRelativeResize="0"/>
          <p:nvPr/>
        </p:nvPicPr>
        <p:blipFill rotWithShape="1">
          <a:blip r:embed="rId4">
            <a:alphaModFix/>
          </a:blip>
          <a:srcRect b="7506" l="30954" r="27072" t="6604"/>
          <a:stretch/>
        </p:blipFill>
        <p:spPr>
          <a:xfrm>
            <a:off x="1693884" y="4074682"/>
            <a:ext cx="396749" cy="811943"/>
          </a:xfrm>
          <a:prstGeom prst="rect">
            <a:avLst/>
          </a:prstGeom>
          <a:noFill/>
          <a:ln>
            <a:noFill/>
          </a:ln>
        </p:spPr>
      </p:pic>
      <p:sp>
        <p:nvSpPr>
          <p:cNvPr id="843" name="Google Shape;843;p38"/>
          <p:cNvSpPr txBox="1"/>
          <p:nvPr/>
        </p:nvSpPr>
        <p:spPr>
          <a:xfrm>
            <a:off x="880850" y="4397324"/>
            <a:ext cx="691800" cy="4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434343"/>
                </a:solidFill>
                <a:latin typeface="EB Garamond"/>
                <a:ea typeface="EB Garamond"/>
                <a:cs typeface="EB Garamond"/>
                <a:sym typeface="EB Garamond"/>
              </a:rPr>
              <a:t>Oral Ferrous Sulphate</a:t>
            </a:r>
            <a:endParaRPr/>
          </a:p>
        </p:txBody>
      </p:sp>
      <p:sp>
        <p:nvSpPr>
          <p:cNvPr id="844" name="Google Shape;844;p38"/>
          <p:cNvSpPr txBox="1"/>
          <p:nvPr/>
        </p:nvSpPr>
        <p:spPr>
          <a:xfrm>
            <a:off x="2090625" y="4338974"/>
            <a:ext cx="772500" cy="4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434343"/>
                </a:solidFill>
                <a:latin typeface="EB Garamond"/>
                <a:ea typeface="EB Garamond"/>
                <a:cs typeface="EB Garamond"/>
                <a:sym typeface="EB Garamond"/>
              </a:rPr>
              <a:t>Intravenous Ferric sucrose</a:t>
            </a:r>
            <a:endParaRPr/>
          </a:p>
        </p:txBody>
      </p:sp>
      <p:pic>
        <p:nvPicPr>
          <p:cNvPr id="845" name="Google Shape;845;p38"/>
          <p:cNvPicPr preferRelativeResize="0"/>
          <p:nvPr/>
        </p:nvPicPr>
        <p:blipFill rotWithShape="1">
          <a:blip r:embed="rId5">
            <a:alphaModFix/>
          </a:blip>
          <a:srcRect b="0" l="19507" r="18991" t="0"/>
          <a:stretch/>
        </p:blipFill>
        <p:spPr>
          <a:xfrm>
            <a:off x="6302100" y="4280611"/>
            <a:ext cx="396752" cy="606000"/>
          </a:xfrm>
          <a:prstGeom prst="rect">
            <a:avLst/>
          </a:prstGeom>
          <a:noFill/>
          <a:ln>
            <a:noFill/>
          </a:ln>
        </p:spPr>
      </p:pic>
      <p:sp>
        <p:nvSpPr>
          <p:cNvPr id="846" name="Google Shape;846;p38"/>
          <p:cNvSpPr txBox="1"/>
          <p:nvPr/>
        </p:nvSpPr>
        <p:spPr>
          <a:xfrm>
            <a:off x="6698850" y="4343849"/>
            <a:ext cx="772500" cy="4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434343"/>
                </a:solidFill>
                <a:latin typeface="EB Garamond"/>
                <a:ea typeface="EB Garamond"/>
                <a:cs typeface="EB Garamond"/>
                <a:sym typeface="EB Garamond"/>
              </a:rPr>
              <a:t>Iron supplement</a:t>
            </a:r>
            <a:endParaRPr/>
          </a:p>
        </p:txBody>
      </p:sp>
      <p:pic>
        <p:nvPicPr>
          <p:cNvPr id="847" name="Google Shape;847;p38"/>
          <p:cNvPicPr preferRelativeResize="0"/>
          <p:nvPr/>
        </p:nvPicPr>
        <p:blipFill>
          <a:blip r:embed="rId6">
            <a:alphaModFix/>
          </a:blip>
          <a:stretch>
            <a:fillRect/>
          </a:stretch>
        </p:blipFill>
        <p:spPr>
          <a:xfrm>
            <a:off x="4328882" y="2419249"/>
            <a:ext cx="396750" cy="396774"/>
          </a:xfrm>
          <a:prstGeom prst="rect">
            <a:avLst/>
          </a:prstGeom>
          <a:noFill/>
          <a:ln>
            <a:noFill/>
          </a:ln>
        </p:spPr>
      </p:pic>
      <p:pic>
        <p:nvPicPr>
          <p:cNvPr id="848" name="Google Shape;848;p38"/>
          <p:cNvPicPr preferRelativeResize="0"/>
          <p:nvPr/>
        </p:nvPicPr>
        <p:blipFill>
          <a:blip r:embed="rId7">
            <a:alphaModFix/>
          </a:blip>
          <a:stretch>
            <a:fillRect/>
          </a:stretch>
        </p:blipFill>
        <p:spPr>
          <a:xfrm rot="-1191686">
            <a:off x="4188633" y="2336800"/>
            <a:ext cx="396749" cy="3967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2" name="Shape 852"/>
        <p:cNvGrpSpPr/>
        <p:nvPr/>
      </p:nvGrpSpPr>
      <p:grpSpPr>
        <a:xfrm>
          <a:off x="0" y="0"/>
          <a:ext cx="0" cy="0"/>
          <a:chOff x="0" y="0"/>
          <a:chExt cx="0" cy="0"/>
        </a:xfrm>
      </p:grpSpPr>
      <p:sp>
        <p:nvSpPr>
          <p:cNvPr id="853" name="Google Shape;853;p39"/>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9"/>
          <p:cNvSpPr txBox="1"/>
          <p:nvPr/>
        </p:nvSpPr>
        <p:spPr>
          <a:xfrm>
            <a:off x="79075" y="67250"/>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a:t>
            </a:r>
            <a:r>
              <a:rPr b="1" lang="ar" sz="2700">
                <a:solidFill>
                  <a:srgbClr val="74C1B9"/>
                </a:solidFill>
                <a:latin typeface="Montserrat"/>
                <a:ea typeface="Montserrat"/>
                <a:cs typeface="Montserrat"/>
                <a:sym typeface="Montserrat"/>
              </a:rPr>
              <a:t>Anemia of chronic disease</a:t>
            </a:r>
            <a:r>
              <a:rPr b="1" lang="ar" sz="2700">
                <a:solidFill>
                  <a:srgbClr val="74C1B9"/>
                </a:solidFill>
                <a:latin typeface="Montserrat"/>
                <a:ea typeface="Montserrat"/>
                <a:cs typeface="Montserrat"/>
                <a:sym typeface="Montserrat"/>
              </a:rPr>
              <a:t> </a:t>
            </a:r>
            <a:endParaRPr b="1" sz="2700">
              <a:solidFill>
                <a:srgbClr val="74C1B9"/>
              </a:solidFill>
              <a:latin typeface="Montserrat"/>
              <a:ea typeface="Montserrat"/>
              <a:cs typeface="Montserrat"/>
              <a:sym typeface="Montserrat"/>
            </a:endParaRPr>
          </a:p>
        </p:txBody>
      </p:sp>
      <p:sp>
        <p:nvSpPr>
          <p:cNvPr id="855" name="Google Shape;855;p39"/>
          <p:cNvSpPr txBox="1"/>
          <p:nvPr/>
        </p:nvSpPr>
        <p:spPr>
          <a:xfrm>
            <a:off x="352225" y="537425"/>
            <a:ext cx="5385000" cy="1086300"/>
          </a:xfrm>
          <a:prstGeom prst="rect">
            <a:avLst/>
          </a:prstGeom>
          <a:noFill/>
          <a:ln>
            <a:noFill/>
          </a:ln>
        </p:spPr>
        <p:txBody>
          <a:bodyPr anchorCtr="0" anchor="ctr" bIns="0" lIns="0" spcFirstLastPara="1" rIns="0" wrap="square" tIns="6350">
            <a:noAutofit/>
          </a:bodyPr>
          <a:lstStyle/>
          <a:p>
            <a:pPr indent="0" lvl="0" marL="0" marR="0" rtl="0" algn="l">
              <a:lnSpc>
                <a:spcPct val="100000"/>
              </a:lnSpc>
              <a:spcBef>
                <a:spcPts val="0"/>
              </a:spcBef>
              <a:spcAft>
                <a:spcPts val="0"/>
              </a:spcAft>
              <a:buNone/>
            </a:pPr>
            <a:r>
              <a:rPr lang="ar" sz="1700">
                <a:solidFill>
                  <a:srgbClr val="CC0000"/>
                </a:solidFill>
                <a:latin typeface="EB Garamond"/>
                <a:ea typeface="EB Garamond"/>
                <a:cs typeface="EB Garamond"/>
                <a:sym typeface="EB Garamond"/>
              </a:rPr>
              <a:t>Normochromic normocytic</a:t>
            </a:r>
            <a:r>
              <a:rPr lang="ar" sz="1700">
                <a:solidFill>
                  <a:srgbClr val="434343"/>
                </a:solidFill>
                <a:latin typeface="EB Garamond"/>
                <a:ea typeface="EB Garamond"/>
                <a:cs typeface="EB Garamond"/>
                <a:sym typeface="EB Garamond"/>
              </a:rPr>
              <a:t>  (usually) anemia caused by:</a:t>
            </a:r>
            <a:endParaRPr sz="1700">
              <a:solidFill>
                <a:srgbClr val="434343"/>
              </a:solidFill>
              <a:latin typeface="EB Garamond"/>
              <a:ea typeface="EB Garamond"/>
              <a:cs typeface="EB Garamond"/>
              <a:sym typeface="EB Garamond"/>
            </a:endParaRPr>
          </a:p>
          <a:p>
            <a:pPr indent="-317500" lvl="0" marL="457200" marR="0" rtl="0" algn="l">
              <a:lnSpc>
                <a:spcPct val="100000"/>
              </a:lnSpc>
              <a:spcBef>
                <a:spcPts val="0"/>
              </a:spcBef>
              <a:spcAft>
                <a:spcPts val="0"/>
              </a:spcAft>
              <a:buClr>
                <a:srgbClr val="EA9999"/>
              </a:buClr>
              <a:buSzPts val="1400"/>
              <a:buFont typeface="EB Garamond"/>
              <a:buChar char="➔"/>
            </a:pPr>
            <a:r>
              <a:rPr lang="ar">
                <a:solidFill>
                  <a:srgbClr val="434343"/>
                </a:solidFill>
                <a:latin typeface="EB Garamond"/>
                <a:ea typeface="EB Garamond"/>
                <a:cs typeface="EB Garamond"/>
                <a:sym typeface="EB Garamond"/>
              </a:rPr>
              <a:t>decreased  release of iron from iron stor</a:t>
            </a:r>
            <a:r>
              <a:rPr lang="ar">
                <a:solidFill>
                  <a:srgbClr val="434343"/>
                </a:solidFill>
                <a:latin typeface="EB Garamond"/>
                <a:ea typeface="EB Garamond"/>
                <a:cs typeface="EB Garamond"/>
                <a:sym typeface="EB Garamond"/>
              </a:rPr>
              <a:t>es due to </a:t>
            </a:r>
            <a:r>
              <a:rPr lang="ar">
                <a:solidFill>
                  <a:srgbClr val="CC0000"/>
                </a:solidFill>
                <a:latin typeface="EB Garamond"/>
                <a:ea typeface="EB Garamond"/>
                <a:cs typeface="EB Garamond"/>
                <a:sym typeface="EB Garamond"/>
              </a:rPr>
              <a:t>raised serum Hepcidin</a:t>
            </a:r>
            <a:r>
              <a:rPr lang="ar">
                <a:solidFill>
                  <a:srgbClr val="434343"/>
                </a:solidFill>
                <a:latin typeface="EB Garamond"/>
                <a:ea typeface="EB Garamond"/>
                <a:cs typeface="EB Garamond"/>
                <a:sym typeface="EB Garamond"/>
              </a:rPr>
              <a:t>.</a:t>
            </a:r>
            <a:endParaRPr>
              <a:solidFill>
                <a:srgbClr val="434343"/>
              </a:solidFill>
              <a:latin typeface="EB Garamond"/>
              <a:ea typeface="EB Garamond"/>
              <a:cs typeface="EB Garamond"/>
              <a:sym typeface="EB Garamond"/>
            </a:endParaRPr>
          </a:p>
          <a:p>
            <a:pPr indent="0" lvl="0" marL="0" rtl="0" algn="l">
              <a:spcBef>
                <a:spcPts val="0"/>
              </a:spcBef>
              <a:spcAft>
                <a:spcPts val="0"/>
              </a:spcAft>
              <a:buNone/>
            </a:pPr>
            <a:r>
              <a:t/>
            </a:r>
            <a:endParaRPr>
              <a:solidFill>
                <a:schemeClr val="dk2"/>
              </a:solidFill>
              <a:latin typeface="EB Garamond"/>
              <a:ea typeface="EB Garamond"/>
              <a:cs typeface="EB Garamond"/>
              <a:sym typeface="EB Garamond"/>
            </a:endParaRPr>
          </a:p>
        </p:txBody>
      </p:sp>
      <p:grpSp>
        <p:nvGrpSpPr>
          <p:cNvPr id="856" name="Google Shape;856;p39"/>
          <p:cNvGrpSpPr/>
          <p:nvPr/>
        </p:nvGrpSpPr>
        <p:grpSpPr>
          <a:xfrm>
            <a:off x="9242687" y="-4896181"/>
            <a:ext cx="3650207" cy="2375616"/>
            <a:chOff x="5035260" y="2365130"/>
            <a:chExt cx="3930872" cy="2634013"/>
          </a:xfrm>
        </p:grpSpPr>
        <p:cxnSp>
          <p:nvCxnSpPr>
            <p:cNvPr id="857" name="Google Shape;857;p39"/>
            <p:cNvCxnSpPr>
              <a:stCxn id="858" idx="2"/>
              <a:endCxn id="859" idx="0"/>
            </p:cNvCxnSpPr>
            <p:nvPr/>
          </p:nvCxnSpPr>
          <p:spPr>
            <a:xfrm>
              <a:off x="7098194" y="3112763"/>
              <a:ext cx="0" cy="267900"/>
            </a:xfrm>
            <a:prstGeom prst="straightConnector1">
              <a:avLst/>
            </a:prstGeom>
            <a:noFill/>
            <a:ln cap="flat" cmpd="sng" w="9525">
              <a:solidFill>
                <a:srgbClr val="E06666"/>
              </a:solidFill>
              <a:prstDash val="solid"/>
              <a:round/>
              <a:headEnd len="sm" w="sm" type="none"/>
              <a:tailEnd len="med" w="med" type="stealth"/>
            </a:ln>
          </p:spPr>
        </p:cxnSp>
        <p:grpSp>
          <p:nvGrpSpPr>
            <p:cNvPr id="860" name="Google Shape;860;p39"/>
            <p:cNvGrpSpPr/>
            <p:nvPr/>
          </p:nvGrpSpPr>
          <p:grpSpPr>
            <a:xfrm>
              <a:off x="5035260" y="2365130"/>
              <a:ext cx="3930872" cy="2634013"/>
              <a:chOff x="555525" y="2358950"/>
              <a:chExt cx="3930872" cy="2634013"/>
            </a:xfrm>
          </p:grpSpPr>
          <p:grpSp>
            <p:nvGrpSpPr>
              <p:cNvPr id="861" name="Google Shape;861;p39"/>
              <p:cNvGrpSpPr/>
              <p:nvPr/>
            </p:nvGrpSpPr>
            <p:grpSpPr>
              <a:xfrm>
                <a:off x="555525" y="2358950"/>
                <a:ext cx="3930872" cy="2634013"/>
                <a:chOff x="555525" y="2368088"/>
                <a:chExt cx="3930872" cy="2634013"/>
              </a:xfrm>
            </p:grpSpPr>
            <p:grpSp>
              <p:nvGrpSpPr>
                <p:cNvPr id="862" name="Google Shape;862;p39"/>
                <p:cNvGrpSpPr/>
                <p:nvPr/>
              </p:nvGrpSpPr>
              <p:grpSpPr>
                <a:xfrm>
                  <a:off x="708076" y="2381425"/>
                  <a:ext cx="3271356" cy="2620675"/>
                  <a:chOff x="708076" y="2381425"/>
                  <a:chExt cx="3271356" cy="2620675"/>
                </a:xfrm>
              </p:grpSpPr>
              <p:pic>
                <p:nvPicPr>
                  <p:cNvPr id="863" name="Google Shape;863;p39"/>
                  <p:cNvPicPr preferRelativeResize="0"/>
                  <p:nvPr/>
                </p:nvPicPr>
                <p:blipFill rotWithShape="1">
                  <a:blip r:embed="rId3">
                    <a:alphaModFix/>
                  </a:blip>
                  <a:srcRect b="0" l="0" r="0" t="0"/>
                  <a:stretch/>
                </p:blipFill>
                <p:spPr>
                  <a:xfrm>
                    <a:off x="708076" y="2381425"/>
                    <a:ext cx="3271356" cy="2620675"/>
                  </a:xfrm>
                  <a:prstGeom prst="rect">
                    <a:avLst/>
                  </a:prstGeom>
                  <a:noFill/>
                  <a:ln>
                    <a:noFill/>
                  </a:ln>
                </p:spPr>
              </p:pic>
              <p:sp>
                <p:nvSpPr>
                  <p:cNvPr id="864" name="Google Shape;864;p39"/>
                  <p:cNvSpPr/>
                  <p:nvPr/>
                </p:nvSpPr>
                <p:spPr>
                  <a:xfrm>
                    <a:off x="1074550" y="2381425"/>
                    <a:ext cx="468600" cy="190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65" name="Google Shape;865;p39"/>
                <p:cNvPicPr preferRelativeResize="0"/>
                <p:nvPr/>
              </p:nvPicPr>
              <p:blipFill rotWithShape="1">
                <a:blip r:embed="rId4">
                  <a:alphaModFix/>
                </a:blip>
                <a:srcRect b="3530" l="0" r="82312" t="0"/>
                <a:stretch/>
              </p:blipFill>
              <p:spPr>
                <a:xfrm>
                  <a:off x="4205146" y="3648330"/>
                  <a:ext cx="281250" cy="1217401"/>
                </a:xfrm>
                <a:prstGeom prst="rect">
                  <a:avLst/>
                </a:prstGeom>
                <a:noFill/>
                <a:ln>
                  <a:noFill/>
                </a:ln>
              </p:spPr>
            </p:pic>
            <p:sp>
              <p:nvSpPr>
                <p:cNvPr id="866" name="Google Shape;866;p39"/>
                <p:cNvSpPr/>
                <p:nvPr/>
              </p:nvSpPr>
              <p:spPr>
                <a:xfrm>
                  <a:off x="1073725" y="2701627"/>
                  <a:ext cx="69300" cy="96900"/>
                </a:xfrm>
                <a:prstGeom prst="ellipse">
                  <a:avLst/>
                </a:prstGeom>
                <a:solidFill>
                  <a:srgbClr val="6FA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39"/>
                <p:cNvSpPr/>
                <p:nvPr/>
              </p:nvSpPr>
              <p:spPr>
                <a:xfrm flipH="1">
                  <a:off x="1229620" y="2503827"/>
                  <a:ext cx="24300" cy="35400"/>
                </a:xfrm>
                <a:prstGeom prst="ellipse">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39"/>
                <p:cNvSpPr/>
                <p:nvPr/>
              </p:nvSpPr>
              <p:spPr>
                <a:xfrm flipH="1">
                  <a:off x="909552" y="2503827"/>
                  <a:ext cx="24300" cy="354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39"/>
                <p:cNvSpPr/>
                <p:nvPr/>
              </p:nvSpPr>
              <p:spPr>
                <a:xfrm flipH="1">
                  <a:off x="957720" y="2554052"/>
                  <a:ext cx="24300" cy="354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39"/>
                <p:cNvSpPr/>
                <p:nvPr/>
              </p:nvSpPr>
              <p:spPr>
                <a:xfrm flipH="1">
                  <a:off x="885245" y="2554052"/>
                  <a:ext cx="24300" cy="354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39"/>
                <p:cNvSpPr/>
                <p:nvPr/>
              </p:nvSpPr>
              <p:spPr>
                <a:xfrm flipH="1">
                  <a:off x="1253920" y="2468427"/>
                  <a:ext cx="24300" cy="35400"/>
                </a:xfrm>
                <a:prstGeom prst="ellipse">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39"/>
                <p:cNvSpPr/>
                <p:nvPr/>
              </p:nvSpPr>
              <p:spPr>
                <a:xfrm flipH="1">
                  <a:off x="1278220" y="2503827"/>
                  <a:ext cx="24300" cy="35400"/>
                </a:xfrm>
                <a:prstGeom prst="ellipse">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73" name="Google Shape;873;p39"/>
                <p:cNvCxnSpPr>
                  <a:stCxn id="874" idx="4"/>
                  <a:endCxn id="866" idx="1"/>
                </p:cNvCxnSpPr>
                <p:nvPr/>
              </p:nvCxnSpPr>
              <p:spPr>
                <a:xfrm>
                  <a:off x="933633" y="2589452"/>
                  <a:ext cx="150300" cy="126300"/>
                </a:xfrm>
                <a:prstGeom prst="straightConnector1">
                  <a:avLst/>
                </a:prstGeom>
                <a:noFill/>
                <a:ln cap="flat" cmpd="sng" w="9525">
                  <a:solidFill>
                    <a:srgbClr val="B7B7B7"/>
                  </a:solidFill>
                  <a:prstDash val="solid"/>
                  <a:round/>
                  <a:headEnd len="sm" w="sm" type="none"/>
                  <a:tailEnd len="med" w="med" type="stealth"/>
                </a:ln>
              </p:spPr>
            </p:cxnSp>
            <p:cxnSp>
              <p:nvCxnSpPr>
                <p:cNvPr id="875" name="Google Shape;875;p39"/>
                <p:cNvCxnSpPr/>
                <p:nvPr/>
              </p:nvCxnSpPr>
              <p:spPr>
                <a:xfrm flipH="1" rot="10800000">
                  <a:off x="3267946" y="4254930"/>
                  <a:ext cx="1044300" cy="5100"/>
                </a:xfrm>
                <a:prstGeom prst="straightConnector1">
                  <a:avLst/>
                </a:prstGeom>
                <a:noFill/>
                <a:ln cap="flat" cmpd="sng" w="9525">
                  <a:solidFill>
                    <a:srgbClr val="E06666"/>
                  </a:solidFill>
                  <a:prstDash val="solid"/>
                  <a:round/>
                  <a:headEnd len="sm" w="sm" type="none"/>
                  <a:tailEnd len="med" w="med" type="stealth"/>
                </a:ln>
              </p:spPr>
            </p:cxnSp>
            <p:sp>
              <p:nvSpPr>
                <p:cNvPr id="874" name="Google Shape;874;p39"/>
                <p:cNvSpPr/>
                <p:nvPr/>
              </p:nvSpPr>
              <p:spPr>
                <a:xfrm flipH="1">
                  <a:off x="921483" y="2554052"/>
                  <a:ext cx="24300" cy="35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76" name="Google Shape;876;p39"/>
                <p:cNvCxnSpPr>
                  <a:stCxn id="866" idx="7"/>
                  <a:endCxn id="867" idx="5"/>
                </p:cNvCxnSpPr>
                <p:nvPr/>
              </p:nvCxnSpPr>
              <p:spPr>
                <a:xfrm rot="-5400000">
                  <a:off x="1092227" y="2574968"/>
                  <a:ext cx="181500" cy="100200"/>
                </a:xfrm>
                <a:prstGeom prst="curvedConnector3">
                  <a:avLst>
                    <a:gd fmla="val 52557" name="adj1"/>
                  </a:avLst>
                </a:prstGeom>
                <a:noFill/>
                <a:ln cap="flat" cmpd="sng" w="9525">
                  <a:solidFill>
                    <a:srgbClr val="B7B7B7"/>
                  </a:solidFill>
                  <a:prstDash val="solid"/>
                  <a:round/>
                  <a:headEnd len="med" w="med" type="none"/>
                  <a:tailEnd len="med" w="med" type="none"/>
                </a:ln>
              </p:spPr>
            </p:cxnSp>
            <p:sp>
              <p:nvSpPr>
                <p:cNvPr id="877" name="Google Shape;877;p39"/>
                <p:cNvSpPr txBox="1"/>
                <p:nvPr/>
              </p:nvSpPr>
              <p:spPr>
                <a:xfrm>
                  <a:off x="632017" y="2424188"/>
                  <a:ext cx="455700" cy="9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600">
                      <a:solidFill>
                        <a:schemeClr val="dk2"/>
                      </a:solidFill>
                      <a:latin typeface="EB Garamond"/>
                      <a:ea typeface="EB Garamond"/>
                      <a:cs typeface="EB Garamond"/>
                      <a:sym typeface="EB Garamond"/>
                    </a:rPr>
                    <a:t>Fe</a:t>
                  </a:r>
                  <a:r>
                    <a:rPr baseline="30000" lang="ar" sz="600">
                      <a:solidFill>
                        <a:schemeClr val="dk2"/>
                      </a:solidFill>
                      <a:latin typeface="EB Garamond"/>
                      <a:ea typeface="EB Garamond"/>
                      <a:cs typeface="EB Garamond"/>
                      <a:sym typeface="EB Garamond"/>
                    </a:rPr>
                    <a:t>+3</a:t>
                  </a:r>
                  <a:endParaRPr baseline="30000" sz="600">
                    <a:solidFill>
                      <a:schemeClr val="dk2"/>
                    </a:solidFill>
                    <a:latin typeface="EB Garamond"/>
                    <a:ea typeface="EB Garamond"/>
                    <a:cs typeface="EB Garamond"/>
                    <a:sym typeface="EB Garamond"/>
                  </a:endParaRPr>
                </a:p>
              </p:txBody>
            </p:sp>
            <p:sp>
              <p:nvSpPr>
                <p:cNvPr id="878" name="Google Shape;878;p39"/>
                <p:cNvSpPr txBox="1"/>
                <p:nvPr/>
              </p:nvSpPr>
              <p:spPr>
                <a:xfrm>
                  <a:off x="1062517" y="2368088"/>
                  <a:ext cx="455700" cy="9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600">
                      <a:solidFill>
                        <a:schemeClr val="dk2"/>
                      </a:solidFill>
                      <a:latin typeface="EB Garamond"/>
                      <a:ea typeface="EB Garamond"/>
                      <a:cs typeface="EB Garamond"/>
                      <a:sym typeface="EB Garamond"/>
                    </a:rPr>
                    <a:t>Fe</a:t>
                  </a:r>
                  <a:r>
                    <a:rPr baseline="30000" lang="ar" sz="600">
                      <a:solidFill>
                        <a:schemeClr val="dk2"/>
                      </a:solidFill>
                      <a:latin typeface="EB Garamond"/>
                      <a:ea typeface="EB Garamond"/>
                      <a:cs typeface="EB Garamond"/>
                      <a:sym typeface="EB Garamond"/>
                    </a:rPr>
                    <a:t>+2</a:t>
                  </a:r>
                  <a:endParaRPr baseline="30000" sz="600">
                    <a:solidFill>
                      <a:schemeClr val="dk2"/>
                    </a:solidFill>
                    <a:latin typeface="EB Garamond"/>
                    <a:ea typeface="EB Garamond"/>
                    <a:cs typeface="EB Garamond"/>
                    <a:sym typeface="EB Garamond"/>
                  </a:endParaRPr>
                </a:p>
              </p:txBody>
            </p:sp>
            <p:sp>
              <p:nvSpPr>
                <p:cNvPr id="879" name="Google Shape;879;p39"/>
                <p:cNvSpPr txBox="1"/>
                <p:nvPr/>
              </p:nvSpPr>
              <p:spPr>
                <a:xfrm>
                  <a:off x="555525" y="2701650"/>
                  <a:ext cx="608700" cy="9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600">
                      <a:solidFill>
                        <a:srgbClr val="741B47"/>
                      </a:solidFill>
                      <a:latin typeface="EB Garamond"/>
                      <a:ea typeface="EB Garamond"/>
                      <a:cs typeface="EB Garamond"/>
                      <a:sym typeface="EB Garamond"/>
                    </a:rPr>
                    <a:t>Ferri reductase</a:t>
                  </a:r>
                  <a:endParaRPr baseline="30000" sz="600">
                    <a:solidFill>
                      <a:srgbClr val="741B47"/>
                    </a:solidFill>
                    <a:latin typeface="EB Garamond"/>
                    <a:ea typeface="EB Garamond"/>
                    <a:cs typeface="EB Garamond"/>
                    <a:sym typeface="EB Garamond"/>
                  </a:endParaRPr>
                </a:p>
              </p:txBody>
            </p:sp>
            <p:sp>
              <p:nvSpPr>
                <p:cNvPr id="880" name="Google Shape;880;p39"/>
                <p:cNvSpPr txBox="1"/>
                <p:nvPr/>
              </p:nvSpPr>
              <p:spPr>
                <a:xfrm>
                  <a:off x="2567888" y="3286606"/>
                  <a:ext cx="608700" cy="9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600">
                      <a:solidFill>
                        <a:srgbClr val="741B47"/>
                      </a:solidFill>
                      <a:latin typeface="EB Garamond"/>
                      <a:ea typeface="EB Garamond"/>
                      <a:cs typeface="EB Garamond"/>
                      <a:sym typeface="EB Garamond"/>
                    </a:rPr>
                    <a:t>BM</a:t>
                  </a:r>
                  <a:endParaRPr baseline="30000" sz="600">
                    <a:solidFill>
                      <a:srgbClr val="741B47"/>
                    </a:solidFill>
                    <a:latin typeface="EB Garamond"/>
                    <a:ea typeface="EB Garamond"/>
                    <a:cs typeface="EB Garamond"/>
                    <a:sym typeface="EB Garamond"/>
                  </a:endParaRPr>
                </a:p>
              </p:txBody>
            </p:sp>
            <p:sp>
              <p:nvSpPr>
                <p:cNvPr id="881" name="Google Shape;881;p39"/>
                <p:cNvSpPr txBox="1"/>
                <p:nvPr/>
              </p:nvSpPr>
              <p:spPr>
                <a:xfrm>
                  <a:off x="1577125" y="3947911"/>
                  <a:ext cx="341100" cy="9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800">
                      <a:solidFill>
                        <a:srgbClr val="CC0000"/>
                      </a:solidFill>
                      <a:latin typeface="EB Garamond"/>
                      <a:ea typeface="EB Garamond"/>
                      <a:cs typeface="EB Garamond"/>
                      <a:sym typeface="EB Garamond"/>
                    </a:rPr>
                    <a:t>-ve</a:t>
                  </a:r>
                  <a:endParaRPr b="1" baseline="30000" sz="800">
                    <a:solidFill>
                      <a:srgbClr val="CC0000"/>
                    </a:solidFill>
                    <a:latin typeface="EB Garamond"/>
                    <a:ea typeface="EB Garamond"/>
                    <a:cs typeface="EB Garamond"/>
                    <a:sym typeface="EB Garamond"/>
                  </a:endParaRPr>
                </a:p>
              </p:txBody>
            </p:sp>
            <p:sp>
              <p:nvSpPr>
                <p:cNvPr id="882" name="Google Shape;882;p39"/>
                <p:cNvSpPr txBox="1"/>
                <p:nvPr/>
              </p:nvSpPr>
              <p:spPr>
                <a:xfrm>
                  <a:off x="2482866" y="3947911"/>
                  <a:ext cx="341100" cy="9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800">
                      <a:solidFill>
                        <a:srgbClr val="CC0000"/>
                      </a:solidFill>
                      <a:latin typeface="EB Garamond"/>
                      <a:ea typeface="EB Garamond"/>
                      <a:cs typeface="EB Garamond"/>
                      <a:sym typeface="EB Garamond"/>
                    </a:rPr>
                    <a:t>-ve</a:t>
                  </a:r>
                  <a:endParaRPr b="1" baseline="30000" sz="800">
                    <a:solidFill>
                      <a:srgbClr val="CC0000"/>
                    </a:solidFill>
                    <a:latin typeface="EB Garamond"/>
                    <a:ea typeface="EB Garamond"/>
                    <a:cs typeface="EB Garamond"/>
                    <a:sym typeface="EB Garamond"/>
                  </a:endParaRPr>
                </a:p>
              </p:txBody>
            </p:sp>
            <p:sp>
              <p:nvSpPr>
                <p:cNvPr id="883" name="Google Shape;883;p39"/>
                <p:cNvSpPr txBox="1"/>
                <p:nvPr/>
              </p:nvSpPr>
              <p:spPr>
                <a:xfrm>
                  <a:off x="3267939" y="4158032"/>
                  <a:ext cx="1044300" cy="9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600">
                      <a:solidFill>
                        <a:srgbClr val="CC0000"/>
                      </a:solidFill>
                      <a:latin typeface="EB Garamond"/>
                      <a:ea typeface="EB Garamond"/>
                      <a:cs typeface="EB Garamond"/>
                      <a:sym typeface="EB Garamond"/>
                    </a:rPr>
                    <a:t>No </a:t>
                  </a:r>
                  <a:r>
                    <a:rPr lang="ar" sz="600">
                      <a:solidFill>
                        <a:srgbClr val="CC0000"/>
                      </a:solidFill>
                      <a:latin typeface="EB Garamond"/>
                      <a:ea typeface="EB Garamond"/>
                      <a:cs typeface="EB Garamond"/>
                      <a:sym typeface="EB Garamond"/>
                    </a:rPr>
                    <a:t>Iron for erythropoiesis</a:t>
                  </a:r>
                  <a:endParaRPr sz="600">
                    <a:solidFill>
                      <a:srgbClr val="CC0000"/>
                    </a:solidFill>
                    <a:latin typeface="EB Garamond"/>
                    <a:ea typeface="EB Garamond"/>
                    <a:cs typeface="EB Garamond"/>
                    <a:sym typeface="EB Garamond"/>
                  </a:endParaRPr>
                </a:p>
              </p:txBody>
            </p:sp>
          </p:grpSp>
          <p:sp>
            <p:nvSpPr>
              <p:cNvPr id="858" name="Google Shape;858;p39"/>
              <p:cNvSpPr txBox="1"/>
              <p:nvPr/>
            </p:nvSpPr>
            <p:spPr>
              <a:xfrm>
                <a:off x="2220209" y="2706683"/>
                <a:ext cx="796500" cy="39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600">
                    <a:solidFill>
                      <a:srgbClr val="CC0000"/>
                    </a:solidFill>
                    <a:latin typeface="EB Garamond"/>
                    <a:ea typeface="EB Garamond"/>
                    <a:cs typeface="EB Garamond"/>
                    <a:sym typeface="EB Garamond"/>
                  </a:rPr>
                  <a:t>Tb</a:t>
                </a:r>
                <a:endParaRPr sz="600">
                  <a:solidFill>
                    <a:srgbClr val="CC0000"/>
                  </a:solidFill>
                  <a:latin typeface="EB Garamond"/>
                  <a:ea typeface="EB Garamond"/>
                  <a:cs typeface="EB Garamond"/>
                  <a:sym typeface="EB Garamond"/>
                </a:endParaRPr>
              </a:p>
              <a:p>
                <a:pPr indent="0" lvl="0" marL="0" rtl="0" algn="ctr">
                  <a:spcBef>
                    <a:spcPts val="0"/>
                  </a:spcBef>
                  <a:spcAft>
                    <a:spcPts val="0"/>
                  </a:spcAft>
                  <a:buNone/>
                </a:pPr>
                <a:r>
                  <a:rPr lang="ar" sz="600">
                    <a:solidFill>
                      <a:srgbClr val="CC0000"/>
                    </a:solidFill>
                    <a:latin typeface="EB Garamond"/>
                    <a:ea typeface="EB Garamond"/>
                    <a:cs typeface="EB Garamond"/>
                    <a:sym typeface="EB Garamond"/>
                  </a:rPr>
                  <a:t>SLE</a:t>
                </a:r>
                <a:endParaRPr sz="600">
                  <a:solidFill>
                    <a:srgbClr val="CC0000"/>
                  </a:solidFill>
                  <a:latin typeface="EB Garamond"/>
                  <a:ea typeface="EB Garamond"/>
                  <a:cs typeface="EB Garamond"/>
                  <a:sym typeface="EB Garamond"/>
                </a:endParaRPr>
              </a:p>
              <a:p>
                <a:pPr indent="0" lvl="0" marL="0" rtl="0" algn="ctr">
                  <a:spcBef>
                    <a:spcPts val="0"/>
                  </a:spcBef>
                  <a:spcAft>
                    <a:spcPts val="0"/>
                  </a:spcAft>
                  <a:buNone/>
                </a:pPr>
                <a:r>
                  <a:rPr lang="ar" sz="600">
                    <a:solidFill>
                      <a:srgbClr val="CC0000"/>
                    </a:solidFill>
                    <a:latin typeface="EB Garamond"/>
                    <a:ea typeface="EB Garamond"/>
                    <a:cs typeface="EB Garamond"/>
                    <a:sym typeface="EB Garamond"/>
                  </a:rPr>
                  <a:t>Carcinoma</a:t>
                </a:r>
                <a:endParaRPr sz="600">
                  <a:solidFill>
                    <a:srgbClr val="CC0000"/>
                  </a:solidFill>
                  <a:latin typeface="EB Garamond"/>
                  <a:ea typeface="EB Garamond"/>
                  <a:cs typeface="EB Garamond"/>
                  <a:sym typeface="EB Garamond"/>
                </a:endParaRPr>
              </a:p>
              <a:p>
                <a:pPr indent="0" lvl="0" marL="0" rtl="0" algn="ctr">
                  <a:spcBef>
                    <a:spcPts val="0"/>
                  </a:spcBef>
                  <a:spcAft>
                    <a:spcPts val="0"/>
                  </a:spcAft>
                  <a:buNone/>
                </a:pPr>
                <a:r>
                  <a:rPr lang="ar" sz="600">
                    <a:solidFill>
                      <a:srgbClr val="CC0000"/>
                    </a:solidFill>
                    <a:latin typeface="EB Garamond"/>
                    <a:ea typeface="EB Garamond"/>
                    <a:cs typeface="EB Garamond"/>
                    <a:sym typeface="EB Garamond"/>
                  </a:rPr>
                  <a:t>Lymphoma</a:t>
                </a:r>
                <a:endParaRPr sz="600">
                  <a:solidFill>
                    <a:srgbClr val="CC0000"/>
                  </a:solidFill>
                  <a:latin typeface="EB Garamond"/>
                  <a:ea typeface="EB Garamond"/>
                  <a:cs typeface="EB Garamond"/>
                  <a:sym typeface="EB Garamond"/>
                </a:endParaRPr>
              </a:p>
            </p:txBody>
          </p:sp>
          <p:cxnSp>
            <p:nvCxnSpPr>
              <p:cNvPr id="884" name="Google Shape;884;p39"/>
              <p:cNvCxnSpPr>
                <a:stCxn id="859" idx="2"/>
              </p:cNvCxnSpPr>
              <p:nvPr/>
            </p:nvCxnSpPr>
            <p:spPr>
              <a:xfrm flipH="1">
                <a:off x="2257580" y="3672587"/>
                <a:ext cx="360900" cy="275700"/>
              </a:xfrm>
              <a:prstGeom prst="straightConnector1">
                <a:avLst/>
              </a:prstGeom>
              <a:noFill/>
              <a:ln cap="flat" cmpd="sng" w="9525">
                <a:solidFill>
                  <a:srgbClr val="E06666"/>
                </a:solidFill>
                <a:prstDash val="solid"/>
                <a:round/>
                <a:headEnd len="sm" w="sm" type="none"/>
                <a:tailEnd len="med" w="med" type="stealth"/>
              </a:ln>
            </p:spPr>
          </p:cxnSp>
          <p:sp>
            <p:nvSpPr>
              <p:cNvPr id="885" name="Google Shape;885;p39"/>
              <p:cNvSpPr txBox="1"/>
              <p:nvPr/>
            </p:nvSpPr>
            <p:spPr>
              <a:xfrm>
                <a:off x="2260425" y="3719044"/>
                <a:ext cx="341100" cy="9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600">
                    <a:solidFill>
                      <a:srgbClr val="CC0000"/>
                    </a:solidFill>
                    <a:latin typeface="EB Garamond"/>
                    <a:ea typeface="EB Garamond"/>
                    <a:cs typeface="EB Garamond"/>
                    <a:sym typeface="EB Garamond"/>
                  </a:rPr>
                  <a:t>+</a:t>
                </a:r>
                <a:r>
                  <a:rPr b="1" lang="ar" sz="600">
                    <a:solidFill>
                      <a:srgbClr val="CC0000"/>
                    </a:solidFill>
                    <a:latin typeface="EB Garamond"/>
                    <a:ea typeface="EB Garamond"/>
                    <a:cs typeface="EB Garamond"/>
                    <a:sym typeface="EB Garamond"/>
                  </a:rPr>
                  <a:t>ve</a:t>
                </a:r>
                <a:endParaRPr b="1" baseline="30000" sz="600">
                  <a:solidFill>
                    <a:srgbClr val="CC0000"/>
                  </a:solidFill>
                  <a:latin typeface="EB Garamond"/>
                  <a:ea typeface="EB Garamond"/>
                  <a:cs typeface="EB Garamond"/>
                  <a:sym typeface="EB Garamond"/>
                </a:endParaRPr>
              </a:p>
            </p:txBody>
          </p:sp>
          <p:sp>
            <p:nvSpPr>
              <p:cNvPr id="859" name="Google Shape;859;p39"/>
              <p:cNvSpPr txBox="1"/>
              <p:nvPr/>
            </p:nvSpPr>
            <p:spPr>
              <a:xfrm>
                <a:off x="2409230" y="3374387"/>
                <a:ext cx="418500" cy="29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600">
                    <a:solidFill>
                      <a:srgbClr val="CC0000"/>
                    </a:solidFill>
                    <a:latin typeface="EB Garamond"/>
                    <a:ea typeface="EB Garamond"/>
                    <a:cs typeface="EB Garamond"/>
                    <a:sym typeface="EB Garamond"/>
                  </a:rPr>
                  <a:t>IL-6</a:t>
                </a:r>
                <a:endParaRPr sz="600">
                  <a:solidFill>
                    <a:srgbClr val="CC0000"/>
                  </a:solidFill>
                  <a:latin typeface="EB Garamond"/>
                  <a:ea typeface="EB Garamond"/>
                  <a:cs typeface="EB Garamond"/>
                  <a:sym typeface="EB Garamond"/>
                </a:endParaRPr>
              </a:p>
              <a:p>
                <a:pPr indent="0" lvl="0" marL="0" rtl="0" algn="ctr">
                  <a:spcBef>
                    <a:spcPts val="0"/>
                  </a:spcBef>
                  <a:spcAft>
                    <a:spcPts val="0"/>
                  </a:spcAft>
                  <a:buNone/>
                </a:pPr>
                <a:r>
                  <a:rPr lang="ar" sz="600">
                    <a:solidFill>
                      <a:srgbClr val="CC0000"/>
                    </a:solidFill>
                    <a:latin typeface="EB Garamond"/>
                    <a:ea typeface="EB Garamond"/>
                    <a:cs typeface="EB Garamond"/>
                    <a:sym typeface="EB Garamond"/>
                  </a:rPr>
                  <a:t>IL-1</a:t>
                </a:r>
                <a:endParaRPr sz="600">
                  <a:solidFill>
                    <a:srgbClr val="CC0000"/>
                  </a:solidFill>
                  <a:latin typeface="EB Garamond"/>
                  <a:ea typeface="EB Garamond"/>
                  <a:cs typeface="EB Garamond"/>
                  <a:sym typeface="EB Garamond"/>
                </a:endParaRPr>
              </a:p>
              <a:p>
                <a:pPr indent="0" lvl="0" marL="0" rtl="0" algn="ctr">
                  <a:spcBef>
                    <a:spcPts val="0"/>
                  </a:spcBef>
                  <a:spcAft>
                    <a:spcPts val="0"/>
                  </a:spcAft>
                  <a:buNone/>
                </a:pPr>
                <a:r>
                  <a:rPr lang="ar" sz="600">
                    <a:solidFill>
                      <a:srgbClr val="CC0000"/>
                    </a:solidFill>
                    <a:latin typeface="EB Garamond"/>
                    <a:ea typeface="EB Garamond"/>
                    <a:cs typeface="EB Garamond"/>
                    <a:sym typeface="EB Garamond"/>
                  </a:rPr>
                  <a:t>TNF</a:t>
                </a:r>
                <a:endParaRPr sz="600">
                  <a:solidFill>
                    <a:srgbClr val="CC0000"/>
                  </a:solidFill>
                  <a:latin typeface="EB Garamond"/>
                  <a:ea typeface="EB Garamond"/>
                  <a:cs typeface="EB Garamond"/>
                  <a:sym typeface="EB Garamond"/>
                </a:endParaRPr>
              </a:p>
            </p:txBody>
          </p:sp>
        </p:grpSp>
        <p:cxnSp>
          <p:nvCxnSpPr>
            <p:cNvPr id="886" name="Google Shape;886;p39"/>
            <p:cNvCxnSpPr>
              <a:stCxn id="858" idx="2"/>
              <a:endCxn id="859" idx="0"/>
            </p:cNvCxnSpPr>
            <p:nvPr/>
          </p:nvCxnSpPr>
          <p:spPr>
            <a:xfrm>
              <a:off x="7098194" y="3112763"/>
              <a:ext cx="0" cy="267900"/>
            </a:xfrm>
            <a:prstGeom prst="straightConnector1">
              <a:avLst/>
            </a:prstGeom>
            <a:noFill/>
            <a:ln cap="flat" cmpd="sng" w="9525">
              <a:solidFill>
                <a:srgbClr val="E06666"/>
              </a:solidFill>
              <a:prstDash val="solid"/>
              <a:round/>
              <a:headEnd len="sm" w="sm" type="none"/>
              <a:tailEnd len="med" w="med" type="stealth"/>
            </a:ln>
          </p:spPr>
        </p:cxnSp>
      </p:grpSp>
      <p:grpSp>
        <p:nvGrpSpPr>
          <p:cNvPr id="887" name="Google Shape;887;p39"/>
          <p:cNvGrpSpPr/>
          <p:nvPr/>
        </p:nvGrpSpPr>
        <p:grpSpPr>
          <a:xfrm>
            <a:off x="5087852" y="6115836"/>
            <a:ext cx="3114609" cy="2513536"/>
            <a:chOff x="581300" y="1690525"/>
            <a:chExt cx="3114609" cy="2513536"/>
          </a:xfrm>
        </p:grpSpPr>
        <p:sp>
          <p:nvSpPr>
            <p:cNvPr id="888" name="Google Shape;888;p39"/>
            <p:cNvSpPr/>
            <p:nvPr/>
          </p:nvSpPr>
          <p:spPr>
            <a:xfrm>
              <a:off x="581300" y="1690525"/>
              <a:ext cx="3114600" cy="426600"/>
            </a:xfrm>
            <a:prstGeom prst="roundRect">
              <a:avLst>
                <a:gd fmla="val 16667" name="adj"/>
              </a:avLst>
            </a:prstGeom>
            <a:solidFill>
              <a:srgbClr val="F4CCCC"/>
            </a:solidFill>
            <a:ln>
              <a:noFill/>
            </a:ln>
          </p:spPr>
          <p:txBody>
            <a:bodyPr anchorCtr="0" anchor="ctr" bIns="121950" lIns="121950" spcFirstLastPara="1" rIns="121950" wrap="square" tIns="121950">
              <a:noAutofit/>
            </a:bodyPr>
            <a:lstStyle/>
            <a:p>
              <a:pPr indent="0" lvl="0" marL="0" rtl="0" algn="ctr">
                <a:spcBef>
                  <a:spcPts val="0"/>
                </a:spcBef>
                <a:spcAft>
                  <a:spcPts val="0"/>
                </a:spcAft>
                <a:buNone/>
              </a:pPr>
              <a:r>
                <a:rPr b="1" lang="ar">
                  <a:solidFill>
                    <a:srgbClr val="FFFFFF"/>
                  </a:solidFill>
                  <a:latin typeface="EB Garamond"/>
                  <a:ea typeface="EB Garamond"/>
                  <a:cs typeface="EB Garamond"/>
                  <a:sym typeface="EB Garamond"/>
                </a:rPr>
                <a:t>Features of anemia of chronic disease</a:t>
              </a:r>
              <a:endParaRPr>
                <a:solidFill>
                  <a:srgbClr val="FFFFFF"/>
                </a:solidFill>
                <a:latin typeface="EB Garamond"/>
                <a:ea typeface="EB Garamond"/>
                <a:cs typeface="EB Garamond"/>
                <a:sym typeface="EB Garamond"/>
              </a:endParaRPr>
            </a:p>
          </p:txBody>
        </p:sp>
        <p:sp>
          <p:nvSpPr>
            <p:cNvPr id="889" name="Google Shape;889;p39"/>
            <p:cNvSpPr txBox="1"/>
            <p:nvPr/>
          </p:nvSpPr>
          <p:spPr>
            <a:xfrm>
              <a:off x="819479" y="2223780"/>
              <a:ext cx="2874900" cy="341100"/>
            </a:xfrm>
            <a:prstGeom prst="rect">
              <a:avLst/>
            </a:prstGeom>
            <a:noFill/>
            <a:ln cap="flat" cmpd="sng" w="9525">
              <a:solidFill>
                <a:srgbClr val="F4CCCC"/>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None/>
              </a:pPr>
              <a:r>
                <a:rPr lang="ar" sz="1200">
                  <a:solidFill>
                    <a:schemeClr val="dk2"/>
                  </a:solidFill>
                  <a:latin typeface="EB Garamond"/>
                  <a:ea typeface="EB Garamond"/>
                  <a:cs typeface="EB Garamond"/>
                  <a:sym typeface="EB Garamond"/>
                </a:rPr>
                <a:t>Normocytic normochromic or mildly microcytic anaemia</a:t>
              </a:r>
              <a:r>
                <a:rPr lang="ar" sz="1200">
                  <a:latin typeface="EB Garamond"/>
                  <a:ea typeface="EB Garamond"/>
                  <a:cs typeface="EB Garamond"/>
                  <a:sym typeface="EB Garamond"/>
                </a:rPr>
                <a:t> </a:t>
              </a:r>
              <a:endParaRPr sz="1200">
                <a:latin typeface="EB Garamond"/>
                <a:ea typeface="EB Garamond"/>
                <a:cs typeface="EB Garamond"/>
                <a:sym typeface="EB Garamond"/>
              </a:endParaRPr>
            </a:p>
          </p:txBody>
        </p:sp>
        <p:sp>
          <p:nvSpPr>
            <p:cNvPr id="890" name="Google Shape;890;p39"/>
            <p:cNvSpPr txBox="1"/>
            <p:nvPr/>
          </p:nvSpPr>
          <p:spPr>
            <a:xfrm>
              <a:off x="819479" y="2792199"/>
              <a:ext cx="2874900" cy="341100"/>
            </a:xfrm>
            <a:prstGeom prst="rect">
              <a:avLst/>
            </a:prstGeom>
            <a:noFill/>
            <a:ln cap="flat" cmpd="sng" w="9525">
              <a:solidFill>
                <a:srgbClr val="F4CCCC"/>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None/>
              </a:pPr>
              <a:r>
                <a:rPr lang="ar" sz="1200">
                  <a:solidFill>
                    <a:schemeClr val="dk2"/>
                  </a:solidFill>
                  <a:latin typeface="EB Garamond"/>
                  <a:ea typeface="EB Garamond"/>
                  <a:cs typeface="EB Garamond"/>
                  <a:sym typeface="EB Garamond"/>
                </a:rPr>
                <a:t>Low serum iron and TIBC</a:t>
              </a:r>
              <a:endParaRPr sz="1200">
                <a:latin typeface="EB Garamond"/>
                <a:ea typeface="EB Garamond"/>
                <a:cs typeface="EB Garamond"/>
                <a:sym typeface="EB Garamond"/>
              </a:endParaRPr>
            </a:p>
          </p:txBody>
        </p:sp>
        <p:sp>
          <p:nvSpPr>
            <p:cNvPr id="891" name="Google Shape;891;p39"/>
            <p:cNvSpPr txBox="1"/>
            <p:nvPr/>
          </p:nvSpPr>
          <p:spPr>
            <a:xfrm>
              <a:off x="821009" y="3327580"/>
              <a:ext cx="2874900" cy="341100"/>
            </a:xfrm>
            <a:prstGeom prst="rect">
              <a:avLst/>
            </a:prstGeom>
            <a:noFill/>
            <a:ln cap="flat" cmpd="sng" w="9525">
              <a:solidFill>
                <a:srgbClr val="F4CCCC"/>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None/>
              </a:pPr>
              <a:r>
                <a:rPr lang="ar" sz="1200">
                  <a:solidFill>
                    <a:schemeClr val="dk2"/>
                  </a:solidFill>
                  <a:latin typeface="EB Garamond"/>
                  <a:ea typeface="EB Garamond"/>
                  <a:cs typeface="EB Garamond"/>
                  <a:sym typeface="EB Garamond"/>
                </a:rPr>
                <a:t>Normal or high serum ferritin </a:t>
              </a:r>
              <a:endParaRPr sz="1200">
                <a:solidFill>
                  <a:schemeClr val="dk2"/>
                </a:solidFill>
                <a:latin typeface="EB Garamond"/>
                <a:ea typeface="EB Garamond"/>
                <a:cs typeface="EB Garamond"/>
                <a:sym typeface="EB Garamond"/>
              </a:endParaRPr>
            </a:p>
            <a:p>
              <a:pPr indent="0" lvl="0" marL="0" rtl="0" algn="l">
                <a:spcBef>
                  <a:spcPts val="0"/>
                </a:spcBef>
                <a:spcAft>
                  <a:spcPts val="0"/>
                </a:spcAft>
                <a:buNone/>
              </a:pPr>
              <a:r>
                <a:rPr lang="ar" sz="1000">
                  <a:solidFill>
                    <a:schemeClr val="dk2"/>
                  </a:solidFill>
                  <a:latin typeface="EB Garamond"/>
                  <a:ea typeface="EB Garamond"/>
                  <a:cs typeface="EB Garamond"/>
                  <a:sym typeface="EB Garamond"/>
                </a:rPr>
                <a:t>( acute phase reactant)</a:t>
              </a:r>
              <a:endParaRPr sz="1000">
                <a:latin typeface="EB Garamond"/>
                <a:ea typeface="EB Garamond"/>
                <a:cs typeface="EB Garamond"/>
                <a:sym typeface="EB Garamond"/>
              </a:endParaRPr>
            </a:p>
          </p:txBody>
        </p:sp>
        <p:sp>
          <p:nvSpPr>
            <p:cNvPr id="892" name="Google Shape;892;p39"/>
            <p:cNvSpPr txBox="1"/>
            <p:nvPr/>
          </p:nvSpPr>
          <p:spPr>
            <a:xfrm>
              <a:off x="819479" y="3862961"/>
              <a:ext cx="2874900" cy="341100"/>
            </a:xfrm>
            <a:prstGeom prst="rect">
              <a:avLst/>
            </a:prstGeom>
            <a:noFill/>
            <a:ln cap="flat" cmpd="sng" w="9525">
              <a:solidFill>
                <a:srgbClr val="F4CCCC"/>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None/>
              </a:pPr>
              <a:r>
                <a:rPr lang="ar" sz="1200">
                  <a:solidFill>
                    <a:schemeClr val="dk2"/>
                  </a:solidFill>
                  <a:latin typeface="EB Garamond"/>
                  <a:ea typeface="EB Garamond"/>
                  <a:cs typeface="EB Garamond"/>
                  <a:sym typeface="EB Garamond"/>
                </a:rPr>
                <a:t>High haemosiderin in </a:t>
              </a:r>
              <a:r>
                <a:rPr lang="ar" sz="1200">
                  <a:solidFill>
                    <a:schemeClr val="dk2"/>
                  </a:solidFill>
                  <a:highlight>
                    <a:srgbClr val="F4CCCC"/>
                  </a:highlight>
                  <a:latin typeface="EB Garamond"/>
                  <a:ea typeface="EB Garamond"/>
                  <a:cs typeface="EB Garamond"/>
                  <a:sym typeface="EB Garamond"/>
                </a:rPr>
                <a:t>macrophages</a:t>
              </a:r>
              <a:r>
                <a:rPr lang="ar" sz="1200">
                  <a:solidFill>
                    <a:schemeClr val="dk2"/>
                  </a:solidFill>
                  <a:latin typeface="EB Garamond"/>
                  <a:ea typeface="EB Garamond"/>
                  <a:cs typeface="EB Garamond"/>
                  <a:sym typeface="EB Garamond"/>
                </a:rPr>
                <a:t> but low in </a:t>
              </a:r>
              <a:r>
                <a:rPr lang="ar" sz="1200">
                  <a:solidFill>
                    <a:schemeClr val="dk2"/>
                  </a:solidFill>
                  <a:highlight>
                    <a:srgbClr val="9AD7D2"/>
                  </a:highlight>
                  <a:latin typeface="EB Garamond"/>
                  <a:ea typeface="EB Garamond"/>
                  <a:cs typeface="EB Garamond"/>
                  <a:sym typeface="EB Garamond"/>
                </a:rPr>
                <a:t>normoblasts</a:t>
              </a:r>
              <a:endParaRPr sz="1200">
                <a:highlight>
                  <a:srgbClr val="9AD7D2"/>
                </a:highlight>
                <a:latin typeface="EB Garamond"/>
                <a:ea typeface="EB Garamond"/>
                <a:cs typeface="EB Garamond"/>
                <a:sym typeface="EB Garamond"/>
              </a:endParaRPr>
            </a:p>
          </p:txBody>
        </p:sp>
        <p:cxnSp>
          <p:nvCxnSpPr>
            <p:cNvPr id="893" name="Google Shape;893;p39"/>
            <p:cNvCxnSpPr>
              <a:stCxn id="888" idx="1"/>
              <a:endCxn id="889" idx="1"/>
            </p:cNvCxnSpPr>
            <p:nvPr/>
          </p:nvCxnSpPr>
          <p:spPr>
            <a:xfrm>
              <a:off x="581300" y="1903825"/>
              <a:ext cx="238200" cy="490500"/>
            </a:xfrm>
            <a:prstGeom prst="bentConnector3">
              <a:avLst>
                <a:gd fmla="val -99969" name="adj1"/>
              </a:avLst>
            </a:prstGeom>
            <a:noFill/>
            <a:ln cap="flat" cmpd="sng" w="9525">
              <a:solidFill>
                <a:srgbClr val="F4CCCC"/>
              </a:solidFill>
              <a:prstDash val="lgDash"/>
              <a:round/>
              <a:headEnd len="med" w="med" type="none"/>
              <a:tailEnd len="med" w="med" type="none"/>
            </a:ln>
          </p:spPr>
        </p:cxnSp>
        <p:cxnSp>
          <p:nvCxnSpPr>
            <p:cNvPr id="894" name="Google Shape;894;p39"/>
            <p:cNvCxnSpPr>
              <a:stCxn id="888" idx="1"/>
              <a:endCxn id="890" idx="1"/>
            </p:cNvCxnSpPr>
            <p:nvPr/>
          </p:nvCxnSpPr>
          <p:spPr>
            <a:xfrm>
              <a:off x="581300" y="1903825"/>
              <a:ext cx="238200" cy="1059000"/>
            </a:xfrm>
            <a:prstGeom prst="bentConnector3">
              <a:avLst>
                <a:gd fmla="val -99969" name="adj1"/>
              </a:avLst>
            </a:prstGeom>
            <a:noFill/>
            <a:ln cap="flat" cmpd="sng" w="9525">
              <a:solidFill>
                <a:srgbClr val="F4CCCC"/>
              </a:solidFill>
              <a:prstDash val="lgDash"/>
              <a:round/>
              <a:headEnd len="med" w="med" type="none"/>
              <a:tailEnd len="med" w="med" type="none"/>
            </a:ln>
          </p:spPr>
        </p:cxnSp>
        <p:cxnSp>
          <p:nvCxnSpPr>
            <p:cNvPr id="895" name="Google Shape;895;p39"/>
            <p:cNvCxnSpPr>
              <a:stCxn id="888" idx="1"/>
              <a:endCxn id="891" idx="1"/>
            </p:cNvCxnSpPr>
            <p:nvPr/>
          </p:nvCxnSpPr>
          <p:spPr>
            <a:xfrm>
              <a:off x="581300" y="1903825"/>
              <a:ext cx="239700" cy="1594200"/>
            </a:xfrm>
            <a:prstGeom prst="bentConnector3">
              <a:avLst>
                <a:gd fmla="val -99343" name="adj1"/>
              </a:avLst>
            </a:prstGeom>
            <a:noFill/>
            <a:ln cap="flat" cmpd="sng" w="9525">
              <a:solidFill>
                <a:srgbClr val="F4CCCC"/>
              </a:solidFill>
              <a:prstDash val="lgDash"/>
              <a:round/>
              <a:headEnd len="med" w="med" type="none"/>
              <a:tailEnd len="med" w="med" type="none"/>
            </a:ln>
          </p:spPr>
        </p:cxnSp>
        <p:cxnSp>
          <p:nvCxnSpPr>
            <p:cNvPr id="896" name="Google Shape;896;p39"/>
            <p:cNvCxnSpPr>
              <a:stCxn id="888" idx="1"/>
              <a:endCxn id="892" idx="1"/>
            </p:cNvCxnSpPr>
            <p:nvPr/>
          </p:nvCxnSpPr>
          <p:spPr>
            <a:xfrm>
              <a:off x="581300" y="1903825"/>
              <a:ext cx="238200" cy="2129700"/>
            </a:xfrm>
            <a:prstGeom prst="bentConnector3">
              <a:avLst>
                <a:gd fmla="val -99969" name="adj1"/>
              </a:avLst>
            </a:prstGeom>
            <a:noFill/>
            <a:ln cap="flat" cmpd="sng" w="9525">
              <a:solidFill>
                <a:srgbClr val="F4CCCC"/>
              </a:solidFill>
              <a:prstDash val="lgDash"/>
              <a:round/>
              <a:headEnd len="med" w="med" type="none"/>
              <a:tailEnd len="med" w="med" type="none"/>
            </a:ln>
          </p:spPr>
        </p:cxnSp>
      </p:grpSp>
      <p:sp>
        <p:nvSpPr>
          <p:cNvPr id="897" name="Google Shape;897;p39"/>
          <p:cNvSpPr txBox="1"/>
          <p:nvPr/>
        </p:nvSpPr>
        <p:spPr>
          <a:xfrm>
            <a:off x="-1833703" y="6644120"/>
            <a:ext cx="3148500" cy="799500"/>
          </a:xfrm>
          <a:prstGeom prst="rect">
            <a:avLst/>
          </a:prstGeom>
          <a:noFill/>
          <a:ln>
            <a:noFill/>
          </a:ln>
        </p:spPr>
        <p:txBody>
          <a:bodyPr anchorCtr="0" anchor="ctr" bIns="0" lIns="0" spcFirstLastPara="1" rIns="0" wrap="square" tIns="6350">
            <a:noAutofit/>
          </a:bodyPr>
          <a:lstStyle/>
          <a:p>
            <a:pPr indent="0" lvl="0" marL="0" marR="0" rtl="0" algn="l">
              <a:lnSpc>
                <a:spcPct val="100000"/>
              </a:lnSpc>
              <a:spcBef>
                <a:spcPts val="0"/>
              </a:spcBef>
              <a:spcAft>
                <a:spcPts val="0"/>
              </a:spcAft>
              <a:buNone/>
            </a:pPr>
            <a:r>
              <a:rPr lang="ar" sz="1700">
                <a:solidFill>
                  <a:srgbClr val="434343"/>
                </a:solidFill>
                <a:latin typeface="EB Garamond"/>
                <a:ea typeface="EB Garamond"/>
                <a:cs typeface="EB Garamond"/>
                <a:sym typeface="EB Garamond"/>
              </a:rPr>
              <a:t>Management</a:t>
            </a:r>
            <a:r>
              <a:rPr lang="ar" sz="1700">
                <a:solidFill>
                  <a:srgbClr val="434343"/>
                </a:solidFill>
                <a:latin typeface="EB Garamond"/>
                <a:ea typeface="EB Garamond"/>
                <a:cs typeface="EB Garamond"/>
                <a:sym typeface="EB Garamond"/>
              </a:rPr>
              <a:t>:</a:t>
            </a:r>
            <a:endParaRPr sz="1700">
              <a:solidFill>
                <a:srgbClr val="434343"/>
              </a:solidFill>
              <a:latin typeface="EB Garamond"/>
              <a:ea typeface="EB Garamond"/>
              <a:cs typeface="EB Garamond"/>
              <a:sym typeface="EB Garamond"/>
            </a:endParaRPr>
          </a:p>
          <a:p>
            <a:pPr indent="-317500" lvl="0" marL="457200" marR="0" rtl="0" algn="l">
              <a:lnSpc>
                <a:spcPct val="100000"/>
              </a:lnSpc>
              <a:spcBef>
                <a:spcPts val="0"/>
              </a:spcBef>
              <a:spcAft>
                <a:spcPts val="0"/>
              </a:spcAft>
              <a:buClr>
                <a:srgbClr val="EA9999"/>
              </a:buClr>
              <a:buSzPts val="1400"/>
              <a:buFont typeface="EB Garamond"/>
              <a:buChar char="➔"/>
            </a:pPr>
            <a:r>
              <a:rPr lang="ar">
                <a:solidFill>
                  <a:srgbClr val="434343"/>
                </a:solidFill>
                <a:latin typeface="EB Garamond"/>
                <a:ea typeface="EB Garamond"/>
                <a:cs typeface="EB Garamond"/>
                <a:sym typeface="EB Garamond"/>
              </a:rPr>
              <a:t>Treat the underlying cause</a:t>
            </a:r>
            <a:endParaRPr>
              <a:solidFill>
                <a:srgbClr val="434343"/>
              </a:solidFill>
              <a:latin typeface="EB Garamond"/>
              <a:ea typeface="EB Garamond"/>
              <a:cs typeface="EB Garamond"/>
              <a:sym typeface="EB Garamond"/>
            </a:endParaRPr>
          </a:p>
          <a:p>
            <a:pPr indent="-317500" lvl="0" marL="457200" marR="0" rtl="0" algn="l">
              <a:lnSpc>
                <a:spcPct val="100000"/>
              </a:lnSpc>
              <a:spcBef>
                <a:spcPts val="0"/>
              </a:spcBef>
              <a:spcAft>
                <a:spcPts val="0"/>
              </a:spcAft>
              <a:buClr>
                <a:srgbClr val="EA9999"/>
              </a:buClr>
              <a:buSzPts val="1400"/>
              <a:buFont typeface="EB Garamond"/>
              <a:buChar char="➔"/>
            </a:pPr>
            <a:r>
              <a:rPr lang="ar">
                <a:solidFill>
                  <a:srgbClr val="434343"/>
                </a:solidFill>
                <a:latin typeface="EB Garamond"/>
                <a:ea typeface="EB Garamond"/>
                <a:cs typeface="EB Garamond"/>
                <a:sym typeface="EB Garamond"/>
              </a:rPr>
              <a:t>Iron replacement +/- E</a:t>
            </a:r>
            <a:r>
              <a:rPr lang="ar">
                <a:solidFill>
                  <a:srgbClr val="434343"/>
                </a:solidFill>
                <a:latin typeface="EB Garamond"/>
                <a:ea typeface="EB Garamond"/>
                <a:cs typeface="EB Garamond"/>
                <a:sym typeface="EB Garamond"/>
              </a:rPr>
              <a:t>PO</a:t>
            </a:r>
            <a:endParaRPr>
              <a:solidFill>
                <a:srgbClr val="434343"/>
              </a:solidFill>
              <a:latin typeface="EB Garamond"/>
              <a:ea typeface="EB Garamond"/>
              <a:cs typeface="EB Garamond"/>
              <a:sym typeface="EB Garamond"/>
            </a:endParaRPr>
          </a:p>
        </p:txBody>
      </p:sp>
      <p:pic>
        <p:nvPicPr>
          <p:cNvPr id="898" name="Google Shape;898;p39"/>
          <p:cNvPicPr preferRelativeResize="0"/>
          <p:nvPr/>
        </p:nvPicPr>
        <p:blipFill>
          <a:blip r:embed="rId5">
            <a:alphaModFix/>
          </a:blip>
          <a:stretch>
            <a:fillRect/>
          </a:stretch>
        </p:blipFill>
        <p:spPr>
          <a:xfrm>
            <a:off x="8538850" y="7900480"/>
            <a:ext cx="1141450" cy="728881"/>
          </a:xfrm>
          <a:prstGeom prst="rect">
            <a:avLst/>
          </a:prstGeom>
          <a:noFill/>
          <a:ln>
            <a:noFill/>
          </a:ln>
        </p:spPr>
      </p:pic>
      <p:pic>
        <p:nvPicPr>
          <p:cNvPr id="899" name="Google Shape;899;p39"/>
          <p:cNvPicPr preferRelativeResize="0"/>
          <p:nvPr/>
        </p:nvPicPr>
        <p:blipFill>
          <a:blip r:embed="rId6">
            <a:alphaModFix/>
          </a:blip>
          <a:stretch>
            <a:fillRect/>
          </a:stretch>
        </p:blipFill>
        <p:spPr>
          <a:xfrm>
            <a:off x="8538865" y="6972849"/>
            <a:ext cx="1141441" cy="799500"/>
          </a:xfrm>
          <a:prstGeom prst="rect">
            <a:avLst/>
          </a:prstGeom>
          <a:noFill/>
          <a:ln>
            <a:noFill/>
          </a:ln>
        </p:spPr>
      </p:pic>
      <p:cxnSp>
        <p:nvCxnSpPr>
          <p:cNvPr id="900" name="Google Shape;900;p39"/>
          <p:cNvCxnSpPr>
            <a:stCxn id="892" idx="3"/>
            <a:endCxn id="898" idx="1"/>
          </p:cNvCxnSpPr>
          <p:nvPr/>
        </p:nvCxnSpPr>
        <p:spPr>
          <a:xfrm flipH="1" rot="10800000">
            <a:off x="8200932" y="8265022"/>
            <a:ext cx="337800" cy="193800"/>
          </a:xfrm>
          <a:prstGeom prst="curvedConnector3">
            <a:avLst>
              <a:gd fmla="val 50018" name="adj1"/>
            </a:avLst>
          </a:prstGeom>
          <a:noFill/>
          <a:ln cap="flat" cmpd="sng" w="9525">
            <a:solidFill>
              <a:srgbClr val="D9D9D9"/>
            </a:solidFill>
            <a:prstDash val="solid"/>
            <a:round/>
            <a:headEnd len="med" w="med" type="none"/>
            <a:tailEnd len="med" w="med" type="none"/>
          </a:ln>
        </p:spPr>
      </p:cxnSp>
      <p:cxnSp>
        <p:nvCxnSpPr>
          <p:cNvPr id="901" name="Google Shape;901;p39"/>
          <p:cNvCxnSpPr>
            <a:stCxn id="892" idx="3"/>
            <a:endCxn id="899" idx="1"/>
          </p:cNvCxnSpPr>
          <p:nvPr/>
        </p:nvCxnSpPr>
        <p:spPr>
          <a:xfrm flipH="1" rot="10800000">
            <a:off x="8200932" y="7372522"/>
            <a:ext cx="337800" cy="1086300"/>
          </a:xfrm>
          <a:prstGeom prst="curvedConnector3">
            <a:avLst>
              <a:gd fmla="val 50020" name="adj1"/>
            </a:avLst>
          </a:prstGeom>
          <a:noFill/>
          <a:ln cap="flat" cmpd="sng" w="9525">
            <a:solidFill>
              <a:srgbClr val="D9D9D9"/>
            </a:solidFill>
            <a:prstDash val="solid"/>
            <a:round/>
            <a:headEnd len="med" w="med" type="none"/>
            <a:tailEnd len="med" w="med" type="none"/>
          </a:ln>
        </p:spPr>
      </p:cxnSp>
      <p:sp>
        <p:nvSpPr>
          <p:cNvPr id="902" name="Google Shape;902;p39"/>
          <p:cNvSpPr/>
          <p:nvPr/>
        </p:nvSpPr>
        <p:spPr>
          <a:xfrm>
            <a:off x="10899200" y="-142894"/>
            <a:ext cx="2322300" cy="930900"/>
          </a:xfrm>
          <a:prstGeom prst="rect">
            <a:avLst/>
          </a:prstGeom>
          <a:solidFill>
            <a:srgbClr val="FFF2CC"/>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ar">
                <a:latin typeface="Amiri"/>
                <a:ea typeface="Amiri"/>
                <a:cs typeface="Amiri"/>
                <a:sym typeface="Amiri"/>
              </a:rPr>
              <a:t>ريما هذي السلايداه سيئة سيئة وزححححمممممة</a:t>
            </a:r>
            <a:endParaRPr>
              <a:latin typeface="Amiri"/>
              <a:ea typeface="Amiri"/>
              <a:cs typeface="Amiri"/>
              <a:sym typeface="Amiri"/>
            </a:endParaRPr>
          </a:p>
          <a:p>
            <a:pPr indent="0" lvl="0" marL="0" rtl="0" algn="r">
              <a:lnSpc>
                <a:spcPct val="115000"/>
              </a:lnSpc>
              <a:spcBef>
                <a:spcPts val="0"/>
              </a:spcBef>
              <a:spcAft>
                <a:spcPts val="0"/>
              </a:spcAft>
              <a:buNone/>
            </a:pPr>
            <a:r>
              <a:rPr lang="ar">
                <a:latin typeface="Amiri"/>
                <a:ea typeface="Amiri"/>
                <a:cs typeface="Amiri"/>
                <a:sym typeface="Amiri"/>
              </a:rPr>
              <a:t>استخدمي اشكال ثانية </a:t>
            </a:r>
            <a:endParaRPr>
              <a:latin typeface="Amiri"/>
              <a:ea typeface="Amiri"/>
              <a:cs typeface="Amiri"/>
              <a:sym typeface="Amiri"/>
            </a:endParaRPr>
          </a:p>
        </p:txBody>
      </p:sp>
      <p:grpSp>
        <p:nvGrpSpPr>
          <p:cNvPr id="903" name="Google Shape;903;p39"/>
          <p:cNvGrpSpPr/>
          <p:nvPr/>
        </p:nvGrpSpPr>
        <p:grpSpPr>
          <a:xfrm>
            <a:off x="-2092893" y="7860702"/>
            <a:ext cx="337801" cy="481425"/>
            <a:chOff x="219906" y="1124884"/>
            <a:chExt cx="502455" cy="736349"/>
          </a:xfrm>
        </p:grpSpPr>
        <p:grpSp>
          <p:nvGrpSpPr>
            <p:cNvPr id="904" name="Google Shape;904;p39"/>
            <p:cNvGrpSpPr/>
            <p:nvPr/>
          </p:nvGrpSpPr>
          <p:grpSpPr>
            <a:xfrm>
              <a:off x="219906" y="1124884"/>
              <a:ext cx="502455" cy="736349"/>
              <a:chOff x="4041649" y="1707654"/>
              <a:chExt cx="1060704" cy="1429526"/>
            </a:xfrm>
          </p:grpSpPr>
          <p:sp>
            <p:nvSpPr>
              <p:cNvPr id="905" name="Google Shape;905;p39"/>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4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sp>
            <p:nvSpPr>
              <p:cNvPr id="906" name="Google Shape;906;p39"/>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grpSp>
        <p:sp>
          <p:nvSpPr>
            <p:cNvPr id="907" name="Google Shape;907;p39"/>
            <p:cNvSpPr txBox="1"/>
            <p:nvPr/>
          </p:nvSpPr>
          <p:spPr>
            <a:xfrm>
              <a:off x="261272" y="1168959"/>
              <a:ext cx="290400" cy="319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999999"/>
                  </a:solidFill>
                  <a:latin typeface="EB Garamond"/>
                  <a:ea typeface="EB Garamond"/>
                  <a:cs typeface="EB Garamond"/>
                  <a:sym typeface="EB Garamond"/>
                </a:rPr>
                <a:t>1</a:t>
              </a:r>
              <a:endParaRPr b="1" sz="1200">
                <a:solidFill>
                  <a:srgbClr val="999999"/>
                </a:solidFill>
                <a:latin typeface="EB Garamond"/>
                <a:ea typeface="EB Garamond"/>
                <a:cs typeface="EB Garamond"/>
                <a:sym typeface="EB Garamond"/>
              </a:endParaRPr>
            </a:p>
          </p:txBody>
        </p:sp>
      </p:grpSp>
      <p:grpSp>
        <p:nvGrpSpPr>
          <p:cNvPr id="908" name="Google Shape;908;p39"/>
          <p:cNvGrpSpPr/>
          <p:nvPr/>
        </p:nvGrpSpPr>
        <p:grpSpPr>
          <a:xfrm>
            <a:off x="-2092895" y="8391624"/>
            <a:ext cx="337801" cy="481425"/>
            <a:chOff x="219906" y="1124884"/>
            <a:chExt cx="502455" cy="736349"/>
          </a:xfrm>
        </p:grpSpPr>
        <p:grpSp>
          <p:nvGrpSpPr>
            <p:cNvPr id="909" name="Google Shape;909;p39"/>
            <p:cNvGrpSpPr/>
            <p:nvPr/>
          </p:nvGrpSpPr>
          <p:grpSpPr>
            <a:xfrm>
              <a:off x="219906" y="1124884"/>
              <a:ext cx="502455" cy="736349"/>
              <a:chOff x="4041649" y="1707654"/>
              <a:chExt cx="1060704" cy="1429526"/>
            </a:xfrm>
          </p:grpSpPr>
          <p:sp>
            <p:nvSpPr>
              <p:cNvPr id="910" name="Google Shape;910;p39"/>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4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sp>
            <p:nvSpPr>
              <p:cNvPr id="911" name="Google Shape;911;p39"/>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grpSp>
        <p:sp>
          <p:nvSpPr>
            <p:cNvPr id="912" name="Google Shape;912;p39"/>
            <p:cNvSpPr txBox="1"/>
            <p:nvPr/>
          </p:nvSpPr>
          <p:spPr>
            <a:xfrm>
              <a:off x="279218" y="1152220"/>
              <a:ext cx="288600" cy="295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999999"/>
                  </a:solidFill>
                  <a:latin typeface="EB Garamond"/>
                  <a:ea typeface="EB Garamond"/>
                  <a:cs typeface="EB Garamond"/>
                  <a:sym typeface="EB Garamond"/>
                </a:rPr>
                <a:t>2</a:t>
              </a:r>
              <a:endParaRPr b="1" sz="1200">
                <a:solidFill>
                  <a:srgbClr val="999999"/>
                </a:solidFill>
                <a:latin typeface="EB Garamond"/>
                <a:ea typeface="EB Garamond"/>
                <a:cs typeface="EB Garamond"/>
                <a:sym typeface="EB Garamond"/>
              </a:endParaRPr>
            </a:p>
          </p:txBody>
        </p:sp>
      </p:grpSp>
      <p:grpSp>
        <p:nvGrpSpPr>
          <p:cNvPr id="913" name="Google Shape;913;p39"/>
          <p:cNvGrpSpPr/>
          <p:nvPr/>
        </p:nvGrpSpPr>
        <p:grpSpPr>
          <a:xfrm>
            <a:off x="-154991" y="7905002"/>
            <a:ext cx="337801" cy="481425"/>
            <a:chOff x="219906" y="1124884"/>
            <a:chExt cx="502455" cy="736349"/>
          </a:xfrm>
        </p:grpSpPr>
        <p:grpSp>
          <p:nvGrpSpPr>
            <p:cNvPr id="914" name="Google Shape;914;p39"/>
            <p:cNvGrpSpPr/>
            <p:nvPr/>
          </p:nvGrpSpPr>
          <p:grpSpPr>
            <a:xfrm>
              <a:off x="219906" y="1124884"/>
              <a:ext cx="502455" cy="736349"/>
              <a:chOff x="4041649" y="1707654"/>
              <a:chExt cx="1060704" cy="1429526"/>
            </a:xfrm>
          </p:grpSpPr>
          <p:sp>
            <p:nvSpPr>
              <p:cNvPr id="915" name="Google Shape;915;p39"/>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4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sp>
            <p:nvSpPr>
              <p:cNvPr id="916" name="Google Shape;916;p39"/>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grpSp>
        <p:sp>
          <p:nvSpPr>
            <p:cNvPr id="917" name="Google Shape;917;p39"/>
            <p:cNvSpPr txBox="1"/>
            <p:nvPr/>
          </p:nvSpPr>
          <p:spPr>
            <a:xfrm>
              <a:off x="289816" y="1168964"/>
              <a:ext cx="325500" cy="295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999999"/>
                  </a:solidFill>
                  <a:latin typeface="EB Garamond"/>
                  <a:ea typeface="EB Garamond"/>
                  <a:cs typeface="EB Garamond"/>
                  <a:sym typeface="EB Garamond"/>
                </a:rPr>
                <a:t>3</a:t>
              </a:r>
              <a:endParaRPr b="1" sz="1200">
                <a:solidFill>
                  <a:srgbClr val="999999"/>
                </a:solidFill>
                <a:latin typeface="EB Garamond"/>
                <a:ea typeface="EB Garamond"/>
                <a:cs typeface="EB Garamond"/>
                <a:sym typeface="EB Garamond"/>
              </a:endParaRPr>
            </a:p>
          </p:txBody>
        </p:sp>
      </p:grpSp>
      <p:grpSp>
        <p:nvGrpSpPr>
          <p:cNvPr id="918" name="Google Shape;918;p39"/>
          <p:cNvGrpSpPr/>
          <p:nvPr/>
        </p:nvGrpSpPr>
        <p:grpSpPr>
          <a:xfrm>
            <a:off x="-154986" y="8442530"/>
            <a:ext cx="337801" cy="481425"/>
            <a:chOff x="219906" y="1124884"/>
            <a:chExt cx="502455" cy="736349"/>
          </a:xfrm>
        </p:grpSpPr>
        <p:grpSp>
          <p:nvGrpSpPr>
            <p:cNvPr id="919" name="Google Shape;919;p39"/>
            <p:cNvGrpSpPr/>
            <p:nvPr/>
          </p:nvGrpSpPr>
          <p:grpSpPr>
            <a:xfrm>
              <a:off x="219906" y="1124884"/>
              <a:ext cx="502455" cy="736349"/>
              <a:chOff x="4041649" y="1707654"/>
              <a:chExt cx="1060704" cy="1429526"/>
            </a:xfrm>
          </p:grpSpPr>
          <p:sp>
            <p:nvSpPr>
              <p:cNvPr id="920" name="Google Shape;920;p39"/>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4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sp>
            <p:nvSpPr>
              <p:cNvPr id="921" name="Google Shape;921;p39"/>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grpSp>
        <p:sp>
          <p:nvSpPr>
            <p:cNvPr id="922" name="Google Shape;922;p39"/>
            <p:cNvSpPr txBox="1"/>
            <p:nvPr/>
          </p:nvSpPr>
          <p:spPr>
            <a:xfrm>
              <a:off x="279204" y="1152203"/>
              <a:ext cx="298800" cy="295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999999"/>
                  </a:solidFill>
                  <a:latin typeface="EB Garamond"/>
                  <a:ea typeface="EB Garamond"/>
                  <a:cs typeface="EB Garamond"/>
                  <a:sym typeface="EB Garamond"/>
                </a:rPr>
                <a:t>4</a:t>
              </a:r>
              <a:endParaRPr b="1" sz="1200">
                <a:solidFill>
                  <a:srgbClr val="999999"/>
                </a:solidFill>
                <a:latin typeface="EB Garamond"/>
                <a:ea typeface="EB Garamond"/>
                <a:cs typeface="EB Garamond"/>
                <a:sym typeface="EB Garamond"/>
              </a:endParaRPr>
            </a:p>
          </p:txBody>
        </p:sp>
      </p:grpSp>
      <p:sp>
        <p:nvSpPr>
          <p:cNvPr id="923" name="Google Shape;923;p39"/>
          <p:cNvSpPr txBox="1"/>
          <p:nvPr/>
        </p:nvSpPr>
        <p:spPr>
          <a:xfrm>
            <a:off x="-1755098" y="7772361"/>
            <a:ext cx="1600200" cy="51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ar" sz="900">
                <a:solidFill>
                  <a:schemeClr val="dk2"/>
                </a:solidFill>
                <a:latin typeface="EB Garamond"/>
                <a:ea typeface="EB Garamond"/>
                <a:cs typeface="EB Garamond"/>
                <a:sym typeface="EB Garamond"/>
              </a:rPr>
              <a:t>Normocytic normochromic or mildly microcytic anaemia</a:t>
            </a:r>
            <a:r>
              <a:rPr lang="ar" sz="900">
                <a:latin typeface="EB Garamond"/>
                <a:ea typeface="EB Garamond"/>
                <a:cs typeface="EB Garamond"/>
                <a:sym typeface="EB Garamond"/>
              </a:rPr>
              <a:t> </a:t>
            </a:r>
            <a:endParaRPr sz="900">
              <a:solidFill>
                <a:srgbClr val="3F3F3F"/>
              </a:solidFill>
              <a:latin typeface="EB Garamond"/>
              <a:ea typeface="EB Garamond"/>
              <a:cs typeface="EB Garamond"/>
              <a:sym typeface="EB Garamond"/>
            </a:endParaRPr>
          </a:p>
        </p:txBody>
      </p:sp>
      <p:sp>
        <p:nvSpPr>
          <p:cNvPr id="924" name="Google Shape;924;p39"/>
          <p:cNvSpPr txBox="1"/>
          <p:nvPr/>
        </p:nvSpPr>
        <p:spPr>
          <a:xfrm>
            <a:off x="182793" y="7772349"/>
            <a:ext cx="1600200" cy="51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ar" sz="900">
                <a:solidFill>
                  <a:schemeClr val="dk2"/>
                </a:solidFill>
                <a:latin typeface="EB Garamond"/>
                <a:ea typeface="EB Garamond"/>
                <a:cs typeface="EB Garamond"/>
                <a:sym typeface="EB Garamond"/>
              </a:rPr>
              <a:t>Normal or high serum ferritin  ( acute phase reactant)</a:t>
            </a:r>
            <a:endParaRPr sz="900">
              <a:solidFill>
                <a:srgbClr val="3F3F3F"/>
              </a:solidFill>
              <a:latin typeface="EB Garamond"/>
              <a:ea typeface="EB Garamond"/>
              <a:cs typeface="EB Garamond"/>
              <a:sym typeface="EB Garamond"/>
            </a:endParaRPr>
          </a:p>
        </p:txBody>
      </p:sp>
      <p:sp>
        <p:nvSpPr>
          <p:cNvPr id="925" name="Google Shape;925;p39"/>
          <p:cNvSpPr txBox="1"/>
          <p:nvPr/>
        </p:nvSpPr>
        <p:spPr>
          <a:xfrm>
            <a:off x="-1755098" y="8377024"/>
            <a:ext cx="1600200" cy="51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ar" sz="900">
                <a:solidFill>
                  <a:schemeClr val="dk2"/>
                </a:solidFill>
                <a:latin typeface="EB Garamond"/>
                <a:ea typeface="EB Garamond"/>
                <a:cs typeface="EB Garamond"/>
                <a:sym typeface="EB Garamond"/>
              </a:rPr>
              <a:t>Low serum iron and TIBC</a:t>
            </a:r>
            <a:endParaRPr sz="900">
              <a:solidFill>
                <a:srgbClr val="3F3F3F"/>
              </a:solidFill>
              <a:latin typeface="EB Garamond"/>
              <a:ea typeface="EB Garamond"/>
              <a:cs typeface="EB Garamond"/>
              <a:sym typeface="EB Garamond"/>
            </a:endParaRPr>
          </a:p>
        </p:txBody>
      </p:sp>
      <p:sp>
        <p:nvSpPr>
          <p:cNvPr id="926" name="Google Shape;926;p39"/>
          <p:cNvSpPr txBox="1"/>
          <p:nvPr/>
        </p:nvSpPr>
        <p:spPr>
          <a:xfrm>
            <a:off x="182803" y="8377024"/>
            <a:ext cx="1600200" cy="51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ar" sz="900">
                <a:solidFill>
                  <a:schemeClr val="dk2"/>
                </a:solidFill>
                <a:latin typeface="EB Garamond"/>
                <a:ea typeface="EB Garamond"/>
                <a:cs typeface="EB Garamond"/>
                <a:sym typeface="EB Garamond"/>
              </a:rPr>
              <a:t>High haemosiderin in macrophages but low in normoblasts</a:t>
            </a:r>
            <a:endParaRPr sz="900">
              <a:solidFill>
                <a:srgbClr val="3F3F3F"/>
              </a:solidFill>
              <a:latin typeface="EB Garamond"/>
              <a:ea typeface="EB Garamond"/>
              <a:cs typeface="EB Garamond"/>
              <a:sym typeface="EB Garamond"/>
            </a:endParaRPr>
          </a:p>
        </p:txBody>
      </p:sp>
      <p:pic>
        <p:nvPicPr>
          <p:cNvPr id="927" name="Google Shape;927;p39"/>
          <p:cNvPicPr preferRelativeResize="0"/>
          <p:nvPr/>
        </p:nvPicPr>
        <p:blipFill>
          <a:blip r:embed="rId5">
            <a:alphaModFix/>
          </a:blip>
          <a:stretch>
            <a:fillRect/>
          </a:stretch>
        </p:blipFill>
        <p:spPr>
          <a:xfrm>
            <a:off x="8202457" y="-4500728"/>
            <a:ext cx="817943" cy="479141"/>
          </a:xfrm>
          <a:prstGeom prst="rect">
            <a:avLst/>
          </a:prstGeom>
          <a:noFill/>
          <a:ln cap="flat" cmpd="sng" w="9525">
            <a:solidFill>
              <a:srgbClr val="F3F3F3"/>
            </a:solidFill>
            <a:prstDash val="solid"/>
            <a:round/>
            <a:headEnd len="sm" w="sm" type="none"/>
            <a:tailEnd len="sm" w="sm" type="none"/>
          </a:ln>
        </p:spPr>
      </p:pic>
      <p:pic>
        <p:nvPicPr>
          <p:cNvPr id="928" name="Google Shape;928;p39"/>
          <p:cNvPicPr preferRelativeResize="0"/>
          <p:nvPr/>
        </p:nvPicPr>
        <p:blipFill rotWithShape="1">
          <a:blip r:embed="rId6">
            <a:alphaModFix/>
          </a:blip>
          <a:srcRect b="0" l="0" r="1970" t="0"/>
          <a:stretch/>
        </p:blipFill>
        <p:spPr>
          <a:xfrm>
            <a:off x="8202449" y="-5107887"/>
            <a:ext cx="801789" cy="525577"/>
          </a:xfrm>
          <a:prstGeom prst="rect">
            <a:avLst/>
          </a:prstGeom>
          <a:noFill/>
          <a:ln cap="flat" cmpd="sng" w="9525">
            <a:solidFill>
              <a:srgbClr val="F3F3F3"/>
            </a:solidFill>
            <a:prstDash val="solid"/>
            <a:round/>
            <a:headEnd len="sm" w="sm" type="none"/>
            <a:tailEnd len="sm" w="sm" type="none"/>
          </a:ln>
        </p:spPr>
      </p:pic>
      <p:sp>
        <p:nvSpPr>
          <p:cNvPr id="929" name="Google Shape;929;p39"/>
          <p:cNvSpPr txBox="1"/>
          <p:nvPr/>
        </p:nvSpPr>
        <p:spPr>
          <a:xfrm>
            <a:off x="584100" y="6262338"/>
            <a:ext cx="3987900" cy="27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chemeClr val="dk2"/>
                </a:solidFill>
                <a:latin typeface="EB Garamond"/>
                <a:ea typeface="EB Garamond"/>
                <a:cs typeface="EB Garamond"/>
                <a:sym typeface="EB Garamond"/>
              </a:rPr>
              <a:t>Features of anemia of chronic disease:</a:t>
            </a:r>
            <a:endParaRPr/>
          </a:p>
        </p:txBody>
      </p:sp>
      <p:sp>
        <p:nvSpPr>
          <p:cNvPr id="930" name="Google Shape;930;p39"/>
          <p:cNvSpPr/>
          <p:nvPr/>
        </p:nvSpPr>
        <p:spPr>
          <a:xfrm>
            <a:off x="308706" y="2175280"/>
            <a:ext cx="395400" cy="3984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39"/>
          <p:cNvSpPr txBox="1"/>
          <p:nvPr/>
        </p:nvSpPr>
        <p:spPr>
          <a:xfrm>
            <a:off x="352405" y="2225225"/>
            <a:ext cx="555000" cy="28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500">
                <a:solidFill>
                  <a:srgbClr val="434343"/>
                </a:solidFill>
                <a:latin typeface="Montserrat ExtraBold"/>
                <a:ea typeface="Montserrat ExtraBold"/>
                <a:cs typeface="Montserrat ExtraBold"/>
                <a:sym typeface="Montserrat ExtraBold"/>
              </a:rPr>
              <a:t>01</a:t>
            </a:r>
            <a:endParaRPr sz="2500">
              <a:solidFill>
                <a:srgbClr val="434343"/>
              </a:solidFill>
              <a:latin typeface="Montserrat ExtraBold"/>
              <a:ea typeface="Montserrat ExtraBold"/>
              <a:cs typeface="Montserrat ExtraBold"/>
              <a:sym typeface="Montserrat ExtraBold"/>
            </a:endParaRPr>
          </a:p>
        </p:txBody>
      </p:sp>
      <p:sp>
        <p:nvSpPr>
          <p:cNvPr id="932" name="Google Shape;932;p39"/>
          <p:cNvSpPr/>
          <p:nvPr/>
        </p:nvSpPr>
        <p:spPr>
          <a:xfrm>
            <a:off x="2474430" y="2172512"/>
            <a:ext cx="377400" cy="392100"/>
          </a:xfrm>
          <a:prstGeom prst="ellipse">
            <a:avLst/>
          </a:prstGeom>
          <a:solidFill>
            <a:srgbClr val="9AD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39"/>
          <p:cNvSpPr txBox="1"/>
          <p:nvPr/>
        </p:nvSpPr>
        <p:spPr>
          <a:xfrm>
            <a:off x="2474430" y="2223648"/>
            <a:ext cx="627900" cy="28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500">
                <a:solidFill>
                  <a:srgbClr val="434343"/>
                </a:solidFill>
                <a:latin typeface="Montserrat ExtraBold"/>
                <a:ea typeface="Montserrat ExtraBold"/>
                <a:cs typeface="Montserrat ExtraBold"/>
                <a:sym typeface="Montserrat ExtraBold"/>
              </a:rPr>
              <a:t>02</a:t>
            </a:r>
            <a:endParaRPr sz="2500">
              <a:solidFill>
                <a:srgbClr val="FFFFFF"/>
              </a:solidFill>
              <a:latin typeface="Montserrat ExtraBold"/>
              <a:ea typeface="Montserrat ExtraBold"/>
              <a:cs typeface="Montserrat ExtraBold"/>
              <a:sym typeface="Montserrat ExtraBold"/>
            </a:endParaRPr>
          </a:p>
        </p:txBody>
      </p:sp>
      <p:sp>
        <p:nvSpPr>
          <p:cNvPr id="934" name="Google Shape;934;p39"/>
          <p:cNvSpPr/>
          <p:nvPr/>
        </p:nvSpPr>
        <p:spPr>
          <a:xfrm>
            <a:off x="4440732" y="2181500"/>
            <a:ext cx="377400" cy="3921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39"/>
          <p:cNvSpPr txBox="1"/>
          <p:nvPr/>
        </p:nvSpPr>
        <p:spPr>
          <a:xfrm>
            <a:off x="4418845" y="2231379"/>
            <a:ext cx="709500" cy="28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500">
                <a:solidFill>
                  <a:srgbClr val="434343"/>
                </a:solidFill>
                <a:latin typeface="Montserrat ExtraBold"/>
                <a:ea typeface="Montserrat ExtraBold"/>
                <a:cs typeface="Montserrat ExtraBold"/>
                <a:sym typeface="Montserrat ExtraBold"/>
              </a:rPr>
              <a:t>03</a:t>
            </a:r>
            <a:endParaRPr sz="2500">
              <a:solidFill>
                <a:srgbClr val="434343"/>
              </a:solidFill>
              <a:latin typeface="Montserrat ExtraBold"/>
              <a:ea typeface="Montserrat ExtraBold"/>
              <a:cs typeface="Montserrat ExtraBold"/>
              <a:sym typeface="Montserrat ExtraBold"/>
            </a:endParaRPr>
          </a:p>
        </p:txBody>
      </p:sp>
      <p:sp>
        <p:nvSpPr>
          <p:cNvPr id="936" name="Google Shape;936;p39"/>
          <p:cNvSpPr/>
          <p:nvPr/>
        </p:nvSpPr>
        <p:spPr>
          <a:xfrm>
            <a:off x="6695378" y="2170238"/>
            <a:ext cx="377400" cy="392100"/>
          </a:xfrm>
          <a:prstGeom prst="ellipse">
            <a:avLst/>
          </a:prstGeom>
          <a:solidFill>
            <a:srgbClr val="9AD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39"/>
          <p:cNvSpPr txBox="1"/>
          <p:nvPr/>
        </p:nvSpPr>
        <p:spPr>
          <a:xfrm>
            <a:off x="6695379" y="2221373"/>
            <a:ext cx="627900" cy="28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500">
                <a:solidFill>
                  <a:srgbClr val="434343"/>
                </a:solidFill>
                <a:latin typeface="Montserrat ExtraBold"/>
                <a:ea typeface="Montserrat ExtraBold"/>
                <a:cs typeface="Montserrat ExtraBold"/>
                <a:sym typeface="Montserrat ExtraBold"/>
              </a:rPr>
              <a:t>04</a:t>
            </a:r>
            <a:endParaRPr sz="2500">
              <a:solidFill>
                <a:srgbClr val="FFFFFF"/>
              </a:solidFill>
              <a:latin typeface="Montserrat ExtraBold"/>
              <a:ea typeface="Montserrat ExtraBold"/>
              <a:cs typeface="Montserrat ExtraBold"/>
              <a:sym typeface="Montserrat ExtraBold"/>
            </a:endParaRPr>
          </a:p>
        </p:txBody>
      </p:sp>
      <p:pic>
        <p:nvPicPr>
          <p:cNvPr id="938" name="Google Shape;938;p39"/>
          <p:cNvPicPr preferRelativeResize="0"/>
          <p:nvPr/>
        </p:nvPicPr>
        <p:blipFill>
          <a:blip r:embed="rId7">
            <a:alphaModFix/>
          </a:blip>
          <a:stretch>
            <a:fillRect/>
          </a:stretch>
        </p:blipFill>
        <p:spPr>
          <a:xfrm>
            <a:off x="3318288" y="2956780"/>
            <a:ext cx="2493075" cy="1972500"/>
          </a:xfrm>
          <a:prstGeom prst="rect">
            <a:avLst/>
          </a:prstGeom>
          <a:noFill/>
          <a:ln>
            <a:noFill/>
          </a:ln>
        </p:spPr>
      </p:pic>
      <p:sp>
        <p:nvSpPr>
          <p:cNvPr id="939" name="Google Shape;939;p39"/>
          <p:cNvSpPr txBox="1"/>
          <p:nvPr/>
        </p:nvSpPr>
        <p:spPr>
          <a:xfrm>
            <a:off x="114400" y="1638076"/>
            <a:ext cx="6496200" cy="3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500">
                <a:solidFill>
                  <a:srgbClr val="434343"/>
                </a:solidFill>
                <a:latin typeface="EB Garamond"/>
                <a:ea typeface="EB Garamond"/>
                <a:cs typeface="EB Garamond"/>
                <a:sym typeface="EB Garamond"/>
              </a:rPr>
              <a:t>Associated with </a:t>
            </a:r>
            <a:endParaRPr b="1" sz="1500">
              <a:solidFill>
                <a:srgbClr val="434343"/>
              </a:solidFill>
              <a:latin typeface="EB Garamond"/>
              <a:ea typeface="EB Garamond"/>
              <a:cs typeface="EB Garamond"/>
              <a:sym typeface="EB Garamond"/>
            </a:endParaRPr>
          </a:p>
        </p:txBody>
      </p:sp>
      <p:sp>
        <p:nvSpPr>
          <p:cNvPr id="940" name="Google Shape;940;p39"/>
          <p:cNvSpPr/>
          <p:nvPr/>
        </p:nvSpPr>
        <p:spPr>
          <a:xfrm>
            <a:off x="808453" y="2196050"/>
            <a:ext cx="1631700" cy="3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2"/>
                </a:solidFill>
                <a:latin typeface="EB Garamond"/>
                <a:ea typeface="EB Garamond"/>
                <a:cs typeface="EB Garamond"/>
                <a:sym typeface="EB Garamond"/>
              </a:rPr>
              <a:t>Chronic infection including </a:t>
            </a:r>
            <a:r>
              <a:rPr lang="ar" sz="1200">
                <a:solidFill>
                  <a:srgbClr val="CC0000"/>
                </a:solidFill>
                <a:latin typeface="EB Garamond"/>
                <a:ea typeface="EB Garamond"/>
                <a:cs typeface="EB Garamond"/>
                <a:sym typeface="EB Garamond"/>
              </a:rPr>
              <a:t>HIV</a:t>
            </a:r>
            <a:r>
              <a:rPr lang="ar" sz="1200">
                <a:solidFill>
                  <a:schemeClr val="dk2"/>
                </a:solidFill>
                <a:latin typeface="EB Garamond"/>
                <a:ea typeface="EB Garamond"/>
                <a:cs typeface="EB Garamond"/>
                <a:sym typeface="EB Garamond"/>
              </a:rPr>
              <a:t>, </a:t>
            </a:r>
            <a:r>
              <a:rPr lang="ar" sz="1200">
                <a:solidFill>
                  <a:srgbClr val="CC0000"/>
                </a:solidFill>
                <a:latin typeface="EB Garamond"/>
                <a:ea typeface="EB Garamond"/>
                <a:cs typeface="EB Garamond"/>
                <a:sym typeface="EB Garamond"/>
              </a:rPr>
              <a:t>malaria</a:t>
            </a:r>
            <a:r>
              <a:rPr lang="ar" sz="1200">
                <a:solidFill>
                  <a:schemeClr val="dk2"/>
                </a:solidFill>
                <a:latin typeface="EB Garamond"/>
                <a:ea typeface="EB Garamond"/>
                <a:cs typeface="EB Garamond"/>
                <a:sym typeface="EB Garamond"/>
              </a:rPr>
              <a:t>, </a:t>
            </a:r>
            <a:r>
              <a:rPr lang="ar" sz="1200">
                <a:solidFill>
                  <a:srgbClr val="CC0000"/>
                </a:solidFill>
                <a:latin typeface="EB Garamond"/>
                <a:ea typeface="EB Garamond"/>
                <a:cs typeface="EB Garamond"/>
                <a:sym typeface="EB Garamond"/>
              </a:rPr>
              <a:t>TB</a:t>
            </a:r>
            <a:r>
              <a:rPr lang="ar" sz="1200">
                <a:solidFill>
                  <a:schemeClr val="dk2"/>
                </a:solidFill>
                <a:latin typeface="EB Garamond"/>
                <a:ea typeface="EB Garamond"/>
                <a:cs typeface="EB Garamond"/>
                <a:sym typeface="EB Garamond"/>
              </a:rPr>
              <a:t>.</a:t>
            </a:r>
            <a:endParaRPr sz="1200">
              <a:solidFill>
                <a:schemeClr val="dk2"/>
              </a:solidFill>
              <a:latin typeface="EB Garamond"/>
              <a:ea typeface="EB Garamond"/>
              <a:cs typeface="EB Garamond"/>
              <a:sym typeface="EB Garamond"/>
            </a:endParaRPr>
          </a:p>
        </p:txBody>
      </p:sp>
      <p:grpSp>
        <p:nvGrpSpPr>
          <p:cNvPr id="941" name="Google Shape;941;p39"/>
          <p:cNvGrpSpPr/>
          <p:nvPr/>
        </p:nvGrpSpPr>
        <p:grpSpPr>
          <a:xfrm>
            <a:off x="10301635" y="1759572"/>
            <a:ext cx="7533610" cy="1624345"/>
            <a:chOff x="130788" y="1523534"/>
            <a:chExt cx="3429668" cy="1624345"/>
          </a:xfrm>
        </p:grpSpPr>
        <p:sp>
          <p:nvSpPr>
            <p:cNvPr id="942" name="Google Shape;942;p39"/>
            <p:cNvSpPr txBox="1"/>
            <p:nvPr/>
          </p:nvSpPr>
          <p:spPr>
            <a:xfrm>
              <a:off x="603050" y="1523534"/>
              <a:ext cx="29574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500">
                  <a:solidFill>
                    <a:schemeClr val="dk1"/>
                  </a:solidFill>
                  <a:latin typeface="EB Garamond"/>
                  <a:ea typeface="EB Garamond"/>
                  <a:cs typeface="EB Garamond"/>
                  <a:sym typeface="EB Garamond"/>
                </a:rPr>
                <a:t>Associated with</a:t>
              </a:r>
              <a:r>
                <a:rPr lang="ar" sz="1500">
                  <a:solidFill>
                    <a:schemeClr val="dk1"/>
                  </a:solidFill>
                  <a:latin typeface="EB Garamond"/>
                  <a:ea typeface="EB Garamond"/>
                  <a:cs typeface="EB Garamond"/>
                  <a:sym typeface="EB Garamond"/>
                </a:rPr>
                <a:t> </a:t>
              </a:r>
              <a:endParaRPr sz="1500">
                <a:solidFill>
                  <a:schemeClr val="dk1"/>
                </a:solidFill>
                <a:latin typeface="EB Garamond"/>
                <a:ea typeface="EB Garamond"/>
                <a:cs typeface="EB Garamond"/>
                <a:sym typeface="EB Garamond"/>
              </a:endParaRPr>
            </a:p>
          </p:txBody>
        </p:sp>
        <p:sp>
          <p:nvSpPr>
            <p:cNvPr id="943" name="Google Shape;943;p39"/>
            <p:cNvSpPr/>
            <p:nvPr/>
          </p:nvSpPr>
          <p:spPr>
            <a:xfrm>
              <a:off x="130788" y="2155884"/>
              <a:ext cx="1598400" cy="36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chemeClr val="dk2"/>
                  </a:solidFill>
                  <a:latin typeface="EB Garamond"/>
                  <a:ea typeface="EB Garamond"/>
                  <a:cs typeface="EB Garamond"/>
                  <a:sym typeface="EB Garamond"/>
                </a:rPr>
                <a:t>Chronic infection including HIV, malaria</a:t>
              </a:r>
              <a:r>
                <a:rPr lang="ar" sz="1200">
                  <a:solidFill>
                    <a:schemeClr val="dk2"/>
                  </a:solidFill>
                  <a:latin typeface="EB Garamond"/>
                  <a:ea typeface="EB Garamond"/>
                  <a:cs typeface="EB Garamond"/>
                  <a:sym typeface="EB Garamond"/>
                </a:rPr>
                <a:t> </a:t>
              </a:r>
              <a:endParaRPr sz="1200">
                <a:solidFill>
                  <a:schemeClr val="dk2"/>
                </a:solidFill>
                <a:latin typeface="EB Garamond"/>
                <a:ea typeface="EB Garamond"/>
                <a:cs typeface="EB Garamond"/>
                <a:sym typeface="EB Garamond"/>
              </a:endParaRPr>
            </a:p>
          </p:txBody>
        </p:sp>
        <p:sp>
          <p:nvSpPr>
            <p:cNvPr id="944" name="Google Shape;944;p39"/>
            <p:cNvSpPr/>
            <p:nvPr/>
          </p:nvSpPr>
          <p:spPr>
            <a:xfrm>
              <a:off x="1164411" y="2738230"/>
              <a:ext cx="1151100" cy="36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chemeClr val="dk2"/>
                  </a:solidFill>
                  <a:latin typeface="EB Garamond"/>
                  <a:ea typeface="EB Garamond"/>
                  <a:cs typeface="EB Garamond"/>
                  <a:sym typeface="EB Garamond"/>
                </a:rPr>
                <a:t>Tissue necrosis</a:t>
              </a:r>
              <a:r>
                <a:rPr lang="ar" sz="1200">
                  <a:solidFill>
                    <a:schemeClr val="dk2"/>
                  </a:solidFill>
                  <a:latin typeface="EB Garamond"/>
                  <a:ea typeface="EB Garamond"/>
                  <a:cs typeface="EB Garamond"/>
                  <a:sym typeface="EB Garamond"/>
                </a:rPr>
                <a:t> </a:t>
              </a:r>
              <a:endParaRPr sz="1200">
                <a:solidFill>
                  <a:schemeClr val="dk2"/>
                </a:solidFill>
                <a:latin typeface="EB Garamond"/>
                <a:ea typeface="EB Garamond"/>
                <a:cs typeface="EB Garamond"/>
                <a:sym typeface="EB Garamond"/>
              </a:endParaRPr>
            </a:p>
          </p:txBody>
        </p:sp>
        <p:sp>
          <p:nvSpPr>
            <p:cNvPr id="945" name="Google Shape;945;p39"/>
            <p:cNvSpPr/>
            <p:nvPr/>
          </p:nvSpPr>
          <p:spPr>
            <a:xfrm>
              <a:off x="2081750" y="2155875"/>
              <a:ext cx="888300" cy="36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chemeClr val="dk2"/>
                  </a:solidFill>
                  <a:latin typeface="EB Garamond"/>
                  <a:ea typeface="EB Garamond"/>
                  <a:cs typeface="EB Garamond"/>
                  <a:sym typeface="EB Garamond"/>
                </a:rPr>
                <a:t>Malignancy</a:t>
              </a:r>
              <a:r>
                <a:rPr lang="ar" sz="1200">
                  <a:solidFill>
                    <a:schemeClr val="dk2"/>
                  </a:solidFill>
                  <a:latin typeface="EB Garamond"/>
                  <a:ea typeface="EB Garamond"/>
                  <a:cs typeface="EB Garamond"/>
                  <a:sym typeface="EB Garamond"/>
                </a:rPr>
                <a:t> </a:t>
              </a:r>
              <a:endParaRPr sz="1200">
                <a:solidFill>
                  <a:schemeClr val="dk2"/>
                </a:solidFill>
                <a:latin typeface="EB Garamond"/>
                <a:ea typeface="EB Garamond"/>
                <a:cs typeface="EB Garamond"/>
                <a:sym typeface="EB Garamond"/>
              </a:endParaRPr>
            </a:p>
          </p:txBody>
        </p:sp>
        <p:sp>
          <p:nvSpPr>
            <p:cNvPr id="946" name="Google Shape;946;p39"/>
            <p:cNvSpPr/>
            <p:nvPr/>
          </p:nvSpPr>
          <p:spPr>
            <a:xfrm>
              <a:off x="2491856" y="2738380"/>
              <a:ext cx="10686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chemeClr val="dk2"/>
                  </a:solidFill>
                  <a:latin typeface="EB Garamond"/>
                  <a:ea typeface="EB Garamond"/>
                  <a:cs typeface="EB Garamond"/>
                  <a:sym typeface="EB Garamond"/>
                </a:rPr>
                <a:t>Chronic inflammations</a:t>
              </a:r>
              <a:r>
                <a:rPr lang="ar" sz="1200">
                  <a:solidFill>
                    <a:schemeClr val="dk2"/>
                  </a:solidFill>
                  <a:latin typeface="EB Garamond"/>
                  <a:ea typeface="EB Garamond"/>
                  <a:cs typeface="EB Garamond"/>
                  <a:sym typeface="EB Garamond"/>
                </a:rPr>
                <a:t> </a:t>
              </a:r>
              <a:endParaRPr sz="1200">
                <a:solidFill>
                  <a:schemeClr val="dk2"/>
                </a:solidFill>
                <a:latin typeface="EB Garamond"/>
                <a:ea typeface="EB Garamond"/>
                <a:cs typeface="EB Garamond"/>
                <a:sym typeface="EB Garamond"/>
              </a:endParaRPr>
            </a:p>
          </p:txBody>
        </p:sp>
        <p:cxnSp>
          <p:nvCxnSpPr>
            <p:cNvPr id="947" name="Google Shape;947;p39"/>
            <p:cNvCxnSpPr>
              <a:stCxn id="942" idx="2"/>
              <a:endCxn id="945" idx="3"/>
            </p:cNvCxnSpPr>
            <p:nvPr/>
          </p:nvCxnSpPr>
          <p:spPr>
            <a:xfrm flipH="1" rot="-5400000">
              <a:off x="2266400" y="1633784"/>
              <a:ext cx="519000" cy="888300"/>
            </a:xfrm>
            <a:prstGeom prst="bentConnector4">
              <a:avLst>
                <a:gd fmla="val 32509" name="adj1"/>
                <a:gd fmla="val 112204" name="adj2"/>
              </a:avLst>
            </a:prstGeom>
            <a:noFill/>
            <a:ln cap="flat" cmpd="sng" w="9525">
              <a:solidFill>
                <a:srgbClr val="9AD7D2"/>
              </a:solidFill>
              <a:prstDash val="solid"/>
              <a:round/>
              <a:headEnd len="med" w="med" type="none"/>
              <a:tailEnd len="med" w="med" type="oval"/>
            </a:ln>
          </p:spPr>
        </p:cxnSp>
        <p:cxnSp>
          <p:nvCxnSpPr>
            <p:cNvPr id="948" name="Google Shape;948;p39"/>
            <p:cNvCxnSpPr>
              <a:stCxn id="942" idx="2"/>
              <a:endCxn id="943" idx="0"/>
            </p:cNvCxnSpPr>
            <p:nvPr/>
          </p:nvCxnSpPr>
          <p:spPr>
            <a:xfrm rot="5400000">
              <a:off x="1337150" y="1411334"/>
              <a:ext cx="337500" cy="1151700"/>
            </a:xfrm>
            <a:prstGeom prst="bentConnector3">
              <a:avLst>
                <a:gd fmla="val 49992" name="adj1"/>
              </a:avLst>
            </a:prstGeom>
            <a:noFill/>
            <a:ln cap="flat" cmpd="sng" w="9525">
              <a:solidFill>
                <a:srgbClr val="9AD7D2"/>
              </a:solidFill>
              <a:prstDash val="solid"/>
              <a:round/>
              <a:headEnd len="med" w="med" type="oval"/>
              <a:tailEnd len="med" w="med" type="oval"/>
            </a:ln>
          </p:spPr>
        </p:cxnSp>
        <p:cxnSp>
          <p:nvCxnSpPr>
            <p:cNvPr id="949" name="Google Shape;949;p39"/>
            <p:cNvCxnSpPr>
              <a:stCxn id="942" idx="2"/>
              <a:endCxn id="944" idx="0"/>
            </p:cNvCxnSpPr>
            <p:nvPr/>
          </p:nvCxnSpPr>
          <p:spPr>
            <a:xfrm rot="5400000">
              <a:off x="1451000" y="2107484"/>
              <a:ext cx="919800" cy="341700"/>
            </a:xfrm>
            <a:prstGeom prst="bentConnector3">
              <a:avLst>
                <a:gd fmla="val 50000" name="adj1"/>
              </a:avLst>
            </a:prstGeom>
            <a:noFill/>
            <a:ln cap="flat" cmpd="sng" w="9525">
              <a:solidFill>
                <a:srgbClr val="9AD7D2"/>
              </a:solidFill>
              <a:prstDash val="solid"/>
              <a:round/>
              <a:headEnd len="med" w="med" type="none"/>
              <a:tailEnd len="med" w="med" type="oval"/>
            </a:ln>
          </p:spPr>
        </p:cxnSp>
        <p:cxnSp>
          <p:nvCxnSpPr>
            <p:cNvPr id="950" name="Google Shape;950;p39"/>
            <p:cNvCxnSpPr>
              <a:stCxn id="942" idx="2"/>
              <a:endCxn id="945" idx="0"/>
            </p:cNvCxnSpPr>
            <p:nvPr/>
          </p:nvCxnSpPr>
          <p:spPr>
            <a:xfrm flipH="1" rot="-5400000">
              <a:off x="2135000" y="1765184"/>
              <a:ext cx="337500" cy="444000"/>
            </a:xfrm>
            <a:prstGeom prst="bentConnector3">
              <a:avLst>
                <a:gd fmla="val 49991" name="adj1"/>
              </a:avLst>
            </a:prstGeom>
            <a:noFill/>
            <a:ln cap="flat" cmpd="sng" w="9525">
              <a:solidFill>
                <a:srgbClr val="9AD7D2"/>
              </a:solidFill>
              <a:prstDash val="solid"/>
              <a:round/>
              <a:headEnd len="med" w="med" type="none"/>
              <a:tailEnd len="med" w="med" type="oval"/>
            </a:ln>
          </p:spPr>
        </p:cxnSp>
      </p:grpSp>
      <p:sp>
        <p:nvSpPr>
          <p:cNvPr id="951" name="Google Shape;951;p39"/>
          <p:cNvSpPr/>
          <p:nvPr/>
        </p:nvSpPr>
        <p:spPr>
          <a:xfrm>
            <a:off x="2997696" y="2196050"/>
            <a:ext cx="1275300" cy="3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2"/>
                </a:solidFill>
                <a:latin typeface="EB Garamond"/>
                <a:ea typeface="EB Garamond"/>
                <a:cs typeface="EB Garamond"/>
                <a:sym typeface="EB Garamond"/>
              </a:rPr>
              <a:t>Tissue necrosis </a:t>
            </a:r>
            <a:endParaRPr sz="1200">
              <a:solidFill>
                <a:schemeClr val="dk2"/>
              </a:solidFill>
              <a:latin typeface="EB Garamond"/>
              <a:ea typeface="EB Garamond"/>
              <a:cs typeface="EB Garamond"/>
              <a:sym typeface="EB Garamond"/>
            </a:endParaRPr>
          </a:p>
        </p:txBody>
      </p:sp>
      <p:sp>
        <p:nvSpPr>
          <p:cNvPr id="952" name="Google Shape;952;p39"/>
          <p:cNvSpPr/>
          <p:nvPr/>
        </p:nvSpPr>
        <p:spPr>
          <a:xfrm>
            <a:off x="4985849" y="2196050"/>
            <a:ext cx="1600200" cy="3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2"/>
                </a:solidFill>
                <a:latin typeface="EB Garamond"/>
                <a:ea typeface="EB Garamond"/>
                <a:cs typeface="EB Garamond"/>
                <a:sym typeface="EB Garamond"/>
              </a:rPr>
              <a:t>Malignancy: carcinoma, lymphoma.</a:t>
            </a:r>
            <a:endParaRPr sz="1200">
              <a:solidFill>
                <a:schemeClr val="dk2"/>
              </a:solidFill>
              <a:latin typeface="EB Garamond"/>
              <a:ea typeface="EB Garamond"/>
              <a:cs typeface="EB Garamond"/>
              <a:sym typeface="EB Garamond"/>
            </a:endParaRPr>
          </a:p>
        </p:txBody>
      </p:sp>
      <p:sp>
        <p:nvSpPr>
          <p:cNvPr id="953" name="Google Shape;953;p39"/>
          <p:cNvSpPr/>
          <p:nvPr/>
        </p:nvSpPr>
        <p:spPr>
          <a:xfrm>
            <a:off x="7238361" y="2159275"/>
            <a:ext cx="1711500" cy="40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2"/>
                </a:solidFill>
                <a:latin typeface="EB Garamond"/>
                <a:ea typeface="EB Garamond"/>
                <a:cs typeface="EB Garamond"/>
                <a:sym typeface="EB Garamond"/>
              </a:rPr>
              <a:t>Chronic inflammations </a:t>
            </a:r>
            <a:endParaRPr sz="1200">
              <a:solidFill>
                <a:schemeClr val="dk2"/>
              </a:solidFill>
              <a:latin typeface="EB Garamond"/>
              <a:ea typeface="EB Garamond"/>
              <a:cs typeface="EB Garamond"/>
              <a:sym typeface="EB Garamond"/>
            </a:endParaRPr>
          </a:p>
        </p:txBody>
      </p:sp>
      <p:sp>
        <p:nvSpPr>
          <p:cNvPr id="954" name="Google Shape;954;p39"/>
          <p:cNvSpPr txBox="1"/>
          <p:nvPr/>
        </p:nvSpPr>
        <p:spPr>
          <a:xfrm>
            <a:off x="5811375" y="3112175"/>
            <a:ext cx="2826900" cy="930900"/>
          </a:xfrm>
          <a:prstGeom prst="rect">
            <a:avLst/>
          </a:prstGeom>
          <a:noFill/>
          <a:ln>
            <a:noFill/>
          </a:ln>
        </p:spPr>
        <p:txBody>
          <a:bodyPr anchorCtr="0" anchor="t" bIns="91425" lIns="91425" spcFirstLastPara="1" rIns="91425" wrap="square" tIns="91425">
            <a:noAutofit/>
          </a:bodyPr>
          <a:lstStyle/>
          <a:p>
            <a:pPr indent="-279400" lvl="0" marL="457200" rtl="0" algn="l">
              <a:spcBef>
                <a:spcPts val="0"/>
              </a:spcBef>
              <a:spcAft>
                <a:spcPts val="0"/>
              </a:spcAft>
              <a:buClr>
                <a:schemeClr val="lt1"/>
              </a:buClr>
              <a:buSzPts val="800"/>
              <a:buFont typeface="EB Garamond"/>
              <a:buChar char="➔"/>
            </a:pPr>
            <a:r>
              <a:rPr b="1" lang="ar" sz="800">
                <a:solidFill>
                  <a:schemeClr val="lt1"/>
                </a:solidFill>
                <a:highlight>
                  <a:srgbClr val="EFEFEF"/>
                </a:highlight>
                <a:latin typeface="EB Garamond"/>
                <a:ea typeface="EB Garamond"/>
                <a:cs typeface="EB Garamond"/>
                <a:sym typeface="EB Garamond"/>
              </a:rPr>
              <a:t>Explanation</a:t>
            </a:r>
            <a:endParaRPr sz="600">
              <a:solidFill>
                <a:srgbClr val="999999"/>
              </a:solidFill>
              <a:latin typeface="EB Garamond"/>
              <a:ea typeface="EB Garamond"/>
              <a:cs typeface="EB Garamond"/>
              <a:sym typeface="EB Garamond"/>
            </a:endParaRPr>
          </a:p>
          <a:p>
            <a:pPr indent="0" lvl="0" marL="0" rtl="0" algn="l">
              <a:spcBef>
                <a:spcPts val="0"/>
              </a:spcBef>
              <a:spcAft>
                <a:spcPts val="0"/>
              </a:spcAft>
              <a:buNone/>
            </a:pPr>
            <a:r>
              <a:rPr lang="ar" sz="600">
                <a:solidFill>
                  <a:srgbClr val="999999"/>
                </a:solidFill>
                <a:latin typeface="EB Garamond"/>
                <a:ea typeface="EB Garamond"/>
                <a:cs typeface="EB Garamond"/>
                <a:sym typeface="EB Garamond"/>
              </a:rPr>
              <a:t>Chronic diseases like TB, SLE, carcinoma and lymphoma released a lot of </a:t>
            </a:r>
            <a:r>
              <a:rPr lang="ar" sz="600">
                <a:solidFill>
                  <a:srgbClr val="CC0000"/>
                </a:solidFill>
                <a:latin typeface="EB Garamond"/>
                <a:ea typeface="EB Garamond"/>
                <a:cs typeface="EB Garamond"/>
                <a:sym typeface="EB Garamond"/>
              </a:rPr>
              <a:t>IL-6, IL-1 and TNF </a:t>
            </a:r>
            <a:r>
              <a:rPr lang="ar" sz="600">
                <a:solidFill>
                  <a:srgbClr val="999999"/>
                </a:solidFill>
                <a:latin typeface="EB Garamond"/>
                <a:ea typeface="EB Garamond"/>
                <a:cs typeface="EB Garamond"/>
                <a:sym typeface="EB Garamond"/>
              </a:rPr>
              <a:t>these are </a:t>
            </a:r>
            <a:r>
              <a:rPr lang="ar" sz="600">
                <a:solidFill>
                  <a:srgbClr val="999999"/>
                </a:solidFill>
                <a:latin typeface="EB Garamond"/>
                <a:ea typeface="EB Garamond"/>
                <a:cs typeface="EB Garamond"/>
                <a:sym typeface="EB Garamond"/>
              </a:rPr>
              <a:t>responsible</a:t>
            </a:r>
            <a:r>
              <a:rPr lang="ar" sz="600">
                <a:solidFill>
                  <a:srgbClr val="999999"/>
                </a:solidFill>
                <a:latin typeface="EB Garamond"/>
                <a:ea typeface="EB Garamond"/>
                <a:cs typeface="EB Garamond"/>
                <a:sym typeface="EB Garamond"/>
              </a:rPr>
              <a:t> of the </a:t>
            </a:r>
            <a:r>
              <a:rPr lang="ar" sz="600">
                <a:solidFill>
                  <a:srgbClr val="CC0000"/>
                </a:solidFill>
                <a:latin typeface="EB Garamond"/>
                <a:ea typeface="EB Garamond"/>
                <a:cs typeface="EB Garamond"/>
                <a:sym typeface="EB Garamond"/>
              </a:rPr>
              <a:t>high hepcidin levels </a:t>
            </a:r>
            <a:r>
              <a:rPr lang="ar" sz="600">
                <a:solidFill>
                  <a:srgbClr val="999999"/>
                </a:solidFill>
                <a:latin typeface="EB Garamond"/>
                <a:ea typeface="EB Garamond"/>
                <a:cs typeface="EB Garamond"/>
                <a:sym typeface="EB Garamond"/>
              </a:rPr>
              <a:t>which is in turn prevents the release of iron from the stores, so there is </a:t>
            </a:r>
            <a:r>
              <a:rPr lang="ar" sz="600">
                <a:solidFill>
                  <a:srgbClr val="CC0000"/>
                </a:solidFill>
                <a:latin typeface="EB Garamond"/>
                <a:ea typeface="EB Garamond"/>
                <a:cs typeface="EB Garamond"/>
                <a:sym typeface="EB Garamond"/>
              </a:rPr>
              <a:t>NO iron for </a:t>
            </a:r>
            <a:r>
              <a:rPr lang="ar" sz="600">
                <a:solidFill>
                  <a:srgbClr val="CC0000"/>
                </a:solidFill>
                <a:latin typeface="EB Garamond"/>
                <a:ea typeface="EB Garamond"/>
                <a:cs typeface="EB Garamond"/>
                <a:sym typeface="EB Garamond"/>
              </a:rPr>
              <a:t>erythropoiesis.</a:t>
            </a:r>
            <a:endParaRPr sz="600">
              <a:solidFill>
                <a:srgbClr val="CC0000"/>
              </a:solidFill>
              <a:latin typeface="EB Garamond"/>
              <a:ea typeface="EB Garamond"/>
              <a:cs typeface="EB Garamond"/>
              <a:sym typeface="EB Garamond"/>
            </a:endParaRPr>
          </a:p>
          <a:p>
            <a:pPr indent="0" lvl="0" marL="0" rtl="0" algn="l">
              <a:spcBef>
                <a:spcPts val="0"/>
              </a:spcBef>
              <a:spcAft>
                <a:spcPts val="0"/>
              </a:spcAft>
              <a:buNone/>
            </a:pPr>
            <a:r>
              <a:t/>
            </a:r>
            <a:endParaRPr sz="600">
              <a:solidFill>
                <a:srgbClr val="FF0000"/>
              </a:solidFill>
              <a:latin typeface="EB Garamond"/>
              <a:ea typeface="EB Garamond"/>
              <a:cs typeface="EB Garamond"/>
              <a:sym typeface="EB 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8" name="Shape 958"/>
        <p:cNvGrpSpPr/>
        <p:nvPr/>
      </p:nvGrpSpPr>
      <p:grpSpPr>
        <a:xfrm>
          <a:off x="0" y="0"/>
          <a:ext cx="0" cy="0"/>
          <a:chOff x="0" y="0"/>
          <a:chExt cx="0" cy="0"/>
        </a:xfrm>
      </p:grpSpPr>
      <p:sp>
        <p:nvSpPr>
          <p:cNvPr id="959" name="Google Shape;959;p40"/>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0"/>
          <p:cNvSpPr txBox="1"/>
          <p:nvPr/>
        </p:nvSpPr>
        <p:spPr>
          <a:xfrm>
            <a:off x="79075" y="67250"/>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a:t>
            </a:r>
            <a:r>
              <a:rPr b="1" lang="ar" sz="2700">
                <a:solidFill>
                  <a:srgbClr val="74C1B9"/>
                </a:solidFill>
                <a:latin typeface="Montserrat"/>
                <a:ea typeface="Montserrat"/>
                <a:cs typeface="Montserrat"/>
                <a:sym typeface="Montserrat"/>
              </a:rPr>
              <a:t>Features of anemia of chronic disease </a:t>
            </a:r>
            <a:endParaRPr b="1" sz="2700">
              <a:solidFill>
                <a:srgbClr val="74C1B9"/>
              </a:solidFill>
              <a:latin typeface="Montserrat"/>
              <a:ea typeface="Montserrat"/>
              <a:cs typeface="Montserrat"/>
              <a:sym typeface="Montserrat"/>
            </a:endParaRPr>
          </a:p>
        </p:txBody>
      </p:sp>
      <p:cxnSp>
        <p:nvCxnSpPr>
          <p:cNvPr id="961" name="Google Shape;961;p40"/>
          <p:cNvCxnSpPr/>
          <p:nvPr/>
        </p:nvCxnSpPr>
        <p:spPr>
          <a:xfrm flipH="1" rot="10800000">
            <a:off x="5995" y="1070897"/>
            <a:ext cx="9132000" cy="900600"/>
          </a:xfrm>
          <a:prstGeom prst="curvedConnector3">
            <a:avLst>
              <a:gd fmla="val 50000" name="adj1"/>
            </a:avLst>
          </a:prstGeom>
          <a:noFill/>
          <a:ln cap="flat" cmpd="sng" w="19050">
            <a:solidFill>
              <a:srgbClr val="FFF2CC"/>
            </a:solidFill>
            <a:prstDash val="solid"/>
            <a:round/>
            <a:headEnd len="med" w="med" type="none"/>
            <a:tailEnd len="med" w="med" type="none"/>
          </a:ln>
        </p:spPr>
      </p:cxnSp>
      <p:sp>
        <p:nvSpPr>
          <p:cNvPr id="962" name="Google Shape;962;p40"/>
          <p:cNvSpPr/>
          <p:nvPr/>
        </p:nvSpPr>
        <p:spPr>
          <a:xfrm>
            <a:off x="6914220" y="846792"/>
            <a:ext cx="812774" cy="597683"/>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40"/>
          <p:cNvSpPr/>
          <p:nvPr/>
        </p:nvSpPr>
        <p:spPr>
          <a:xfrm>
            <a:off x="5076288" y="1111263"/>
            <a:ext cx="832234" cy="595466"/>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rgbClr val="9AD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40"/>
          <p:cNvSpPr/>
          <p:nvPr/>
        </p:nvSpPr>
        <p:spPr>
          <a:xfrm>
            <a:off x="3257820" y="1385417"/>
            <a:ext cx="812774" cy="597683"/>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0"/>
          <p:cNvSpPr/>
          <p:nvPr/>
        </p:nvSpPr>
        <p:spPr>
          <a:xfrm>
            <a:off x="1419888" y="1651100"/>
            <a:ext cx="832234" cy="595417"/>
          </a:xfrm>
          <a:custGeom>
            <a:rect b="b" l="l" r="r" t="t"/>
            <a:pathLst>
              <a:path extrusionOk="0" h="12086" w="16893">
                <a:moveTo>
                  <a:pt x="9064" y="0"/>
                </a:moveTo>
                <a:cubicBezTo>
                  <a:pt x="7693" y="0"/>
                  <a:pt x="6072" y="215"/>
                  <a:pt x="4159" y="725"/>
                </a:cubicBezTo>
                <a:cubicBezTo>
                  <a:pt x="1862" y="1337"/>
                  <a:pt x="375" y="2073"/>
                  <a:pt x="177" y="4208"/>
                </a:cubicBezTo>
                <a:cubicBezTo>
                  <a:pt x="1" y="6113"/>
                  <a:pt x="800" y="8433"/>
                  <a:pt x="2785" y="10176"/>
                </a:cubicBezTo>
                <a:cubicBezTo>
                  <a:pt x="4602" y="11772"/>
                  <a:pt x="6115" y="12085"/>
                  <a:pt x="7966" y="12085"/>
                </a:cubicBezTo>
                <a:cubicBezTo>
                  <a:pt x="8388" y="12085"/>
                  <a:pt x="8827" y="12069"/>
                  <a:pt x="9291" y="12048"/>
                </a:cubicBezTo>
                <a:cubicBezTo>
                  <a:pt x="12991" y="11879"/>
                  <a:pt x="16893" y="8340"/>
                  <a:pt x="15878" y="4208"/>
                </a:cubicBezTo>
                <a:cubicBezTo>
                  <a:pt x="15438" y="2424"/>
                  <a:pt x="13670" y="0"/>
                  <a:pt x="9064" y="0"/>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0"/>
          <p:cNvSpPr txBox="1"/>
          <p:nvPr/>
        </p:nvSpPr>
        <p:spPr>
          <a:xfrm>
            <a:off x="853575" y="2335675"/>
            <a:ext cx="19452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chemeClr val="dk2"/>
                </a:solidFill>
                <a:latin typeface="EB Garamond"/>
                <a:ea typeface="EB Garamond"/>
                <a:cs typeface="EB Garamond"/>
                <a:sym typeface="EB Garamond"/>
              </a:rPr>
              <a:t>Normocytic normochromic or mildly microcytic anaemia</a:t>
            </a:r>
            <a:r>
              <a:rPr lang="ar" sz="1200">
                <a:latin typeface="EB Garamond"/>
                <a:ea typeface="EB Garamond"/>
                <a:cs typeface="EB Garamond"/>
                <a:sym typeface="EB Garamond"/>
              </a:rPr>
              <a:t> </a:t>
            </a:r>
            <a:endParaRPr sz="1200">
              <a:solidFill>
                <a:srgbClr val="434343"/>
              </a:solidFill>
              <a:latin typeface="EB Garamond"/>
              <a:ea typeface="EB Garamond"/>
              <a:cs typeface="EB Garamond"/>
              <a:sym typeface="EB Garamond"/>
            </a:endParaRPr>
          </a:p>
        </p:txBody>
      </p:sp>
      <p:sp>
        <p:nvSpPr>
          <p:cNvPr id="967" name="Google Shape;967;p40"/>
          <p:cNvSpPr txBox="1"/>
          <p:nvPr/>
        </p:nvSpPr>
        <p:spPr>
          <a:xfrm>
            <a:off x="4722075" y="1815925"/>
            <a:ext cx="15408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chemeClr val="dk2"/>
                </a:solidFill>
                <a:latin typeface="EB Garamond"/>
                <a:ea typeface="EB Garamond"/>
                <a:cs typeface="EB Garamond"/>
                <a:sym typeface="EB Garamond"/>
              </a:rPr>
              <a:t>Normal or high serum ferritin  ( acute phase reactant)</a:t>
            </a:r>
            <a:endParaRPr sz="1200">
              <a:solidFill>
                <a:srgbClr val="434343"/>
              </a:solidFill>
              <a:latin typeface="EB Garamond"/>
              <a:ea typeface="EB Garamond"/>
              <a:cs typeface="EB Garamond"/>
              <a:sym typeface="EB Garamond"/>
            </a:endParaRPr>
          </a:p>
        </p:txBody>
      </p:sp>
      <p:sp>
        <p:nvSpPr>
          <p:cNvPr id="968" name="Google Shape;968;p40"/>
          <p:cNvSpPr txBox="1"/>
          <p:nvPr/>
        </p:nvSpPr>
        <p:spPr>
          <a:xfrm>
            <a:off x="6527172" y="1583579"/>
            <a:ext cx="15672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chemeClr val="dk2"/>
                </a:solidFill>
                <a:latin typeface="EB Garamond"/>
                <a:ea typeface="EB Garamond"/>
                <a:cs typeface="EB Garamond"/>
                <a:sym typeface="EB Garamond"/>
              </a:rPr>
              <a:t>High haemosiderin in macrophages but low in normoblasts</a:t>
            </a:r>
            <a:endParaRPr sz="1200">
              <a:solidFill>
                <a:srgbClr val="434343"/>
              </a:solidFill>
              <a:latin typeface="EB Garamond"/>
              <a:ea typeface="EB Garamond"/>
              <a:cs typeface="EB Garamond"/>
              <a:sym typeface="EB Garamond"/>
            </a:endParaRPr>
          </a:p>
        </p:txBody>
      </p:sp>
      <p:sp>
        <p:nvSpPr>
          <p:cNvPr id="969" name="Google Shape;969;p40"/>
          <p:cNvSpPr txBox="1"/>
          <p:nvPr/>
        </p:nvSpPr>
        <p:spPr>
          <a:xfrm>
            <a:off x="2975023" y="2072125"/>
            <a:ext cx="13587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chemeClr val="dk2"/>
                </a:solidFill>
                <a:latin typeface="EB Garamond"/>
                <a:ea typeface="EB Garamond"/>
                <a:cs typeface="EB Garamond"/>
                <a:sym typeface="EB Garamond"/>
              </a:rPr>
              <a:t>Low serum iron and TIBC</a:t>
            </a:r>
            <a:endParaRPr sz="1200">
              <a:solidFill>
                <a:srgbClr val="434343"/>
              </a:solidFill>
              <a:latin typeface="EB Garamond"/>
              <a:ea typeface="EB Garamond"/>
              <a:cs typeface="EB Garamond"/>
              <a:sym typeface="EB Garamond"/>
            </a:endParaRPr>
          </a:p>
        </p:txBody>
      </p:sp>
      <p:sp>
        <p:nvSpPr>
          <p:cNvPr id="970" name="Google Shape;970;p40"/>
          <p:cNvSpPr txBox="1"/>
          <p:nvPr/>
        </p:nvSpPr>
        <p:spPr>
          <a:xfrm>
            <a:off x="1042575" y="1793441"/>
            <a:ext cx="1567200" cy="4017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ar" sz="1900">
                <a:solidFill>
                  <a:srgbClr val="FBFBFB"/>
                </a:solidFill>
                <a:latin typeface="Montserrat"/>
                <a:ea typeface="Montserrat"/>
                <a:cs typeface="Montserrat"/>
                <a:sym typeface="Montserrat"/>
              </a:rPr>
              <a:t>01</a:t>
            </a:r>
            <a:endParaRPr b="1" sz="1900">
              <a:solidFill>
                <a:srgbClr val="FBFBFB"/>
              </a:solidFill>
              <a:latin typeface="Montserrat"/>
              <a:ea typeface="Montserrat"/>
              <a:cs typeface="Montserrat"/>
              <a:sym typeface="Montserrat"/>
            </a:endParaRPr>
          </a:p>
        </p:txBody>
      </p:sp>
      <p:sp>
        <p:nvSpPr>
          <p:cNvPr id="971" name="Google Shape;971;p40"/>
          <p:cNvSpPr txBox="1"/>
          <p:nvPr/>
        </p:nvSpPr>
        <p:spPr>
          <a:xfrm>
            <a:off x="2870775" y="1528891"/>
            <a:ext cx="1567200" cy="4017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ar" sz="1900">
                <a:solidFill>
                  <a:srgbClr val="FFFFFF"/>
                </a:solidFill>
                <a:latin typeface="Montserrat"/>
                <a:ea typeface="Montserrat"/>
                <a:cs typeface="Montserrat"/>
                <a:sym typeface="Montserrat"/>
              </a:rPr>
              <a:t>02</a:t>
            </a:r>
            <a:endParaRPr b="1" sz="1900">
              <a:solidFill>
                <a:srgbClr val="FFFFFF"/>
              </a:solidFill>
              <a:latin typeface="Montserrat"/>
              <a:ea typeface="Montserrat"/>
              <a:cs typeface="Montserrat"/>
              <a:sym typeface="Montserrat"/>
            </a:endParaRPr>
          </a:p>
        </p:txBody>
      </p:sp>
      <p:sp>
        <p:nvSpPr>
          <p:cNvPr id="972" name="Google Shape;972;p40"/>
          <p:cNvSpPr txBox="1"/>
          <p:nvPr/>
        </p:nvSpPr>
        <p:spPr>
          <a:xfrm>
            <a:off x="4698975" y="1253629"/>
            <a:ext cx="1567200" cy="4017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ar" sz="1900">
                <a:solidFill>
                  <a:srgbClr val="FFFFFF"/>
                </a:solidFill>
                <a:latin typeface="Montserrat"/>
                <a:ea typeface="Montserrat"/>
                <a:cs typeface="Montserrat"/>
                <a:sym typeface="Montserrat"/>
              </a:rPr>
              <a:t>03</a:t>
            </a:r>
            <a:endParaRPr b="1" sz="1900">
              <a:solidFill>
                <a:srgbClr val="FFFFFF"/>
              </a:solidFill>
              <a:latin typeface="Montserrat"/>
              <a:ea typeface="Montserrat"/>
              <a:cs typeface="Montserrat"/>
              <a:sym typeface="Montserrat"/>
            </a:endParaRPr>
          </a:p>
        </p:txBody>
      </p:sp>
      <p:sp>
        <p:nvSpPr>
          <p:cNvPr id="973" name="Google Shape;973;p40"/>
          <p:cNvSpPr txBox="1"/>
          <p:nvPr/>
        </p:nvSpPr>
        <p:spPr>
          <a:xfrm>
            <a:off x="6537122" y="990266"/>
            <a:ext cx="1567200" cy="4017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ar" sz="1900">
                <a:solidFill>
                  <a:srgbClr val="FBFBFB"/>
                </a:solidFill>
                <a:latin typeface="Montserrat"/>
                <a:ea typeface="Montserrat"/>
                <a:cs typeface="Montserrat"/>
                <a:sym typeface="Montserrat"/>
              </a:rPr>
              <a:t>04</a:t>
            </a:r>
            <a:endParaRPr b="1" sz="1900">
              <a:solidFill>
                <a:srgbClr val="FBFBFB"/>
              </a:solidFill>
              <a:latin typeface="Montserrat"/>
              <a:ea typeface="Montserrat"/>
              <a:cs typeface="Montserrat"/>
              <a:sym typeface="Montserrat"/>
            </a:endParaRPr>
          </a:p>
        </p:txBody>
      </p:sp>
      <p:sp>
        <p:nvSpPr>
          <p:cNvPr id="974" name="Google Shape;974;p40"/>
          <p:cNvSpPr txBox="1"/>
          <p:nvPr/>
        </p:nvSpPr>
        <p:spPr>
          <a:xfrm>
            <a:off x="5655070" y="-2109480"/>
            <a:ext cx="3148500" cy="799500"/>
          </a:xfrm>
          <a:prstGeom prst="rect">
            <a:avLst/>
          </a:prstGeom>
          <a:noFill/>
          <a:ln>
            <a:noFill/>
          </a:ln>
        </p:spPr>
        <p:txBody>
          <a:bodyPr anchorCtr="0" anchor="ctr" bIns="0" lIns="0" spcFirstLastPara="1" rIns="0" wrap="square" tIns="6350">
            <a:noAutofit/>
          </a:bodyPr>
          <a:lstStyle/>
          <a:p>
            <a:pPr indent="0" lvl="0" marL="0" marR="0" rtl="0" algn="l">
              <a:lnSpc>
                <a:spcPct val="100000"/>
              </a:lnSpc>
              <a:spcBef>
                <a:spcPts val="0"/>
              </a:spcBef>
              <a:spcAft>
                <a:spcPts val="0"/>
              </a:spcAft>
              <a:buNone/>
            </a:pPr>
            <a:r>
              <a:rPr lang="ar" sz="1700">
                <a:solidFill>
                  <a:srgbClr val="434343"/>
                </a:solidFill>
                <a:latin typeface="EB Garamond"/>
                <a:ea typeface="EB Garamond"/>
                <a:cs typeface="EB Garamond"/>
                <a:sym typeface="EB Garamond"/>
              </a:rPr>
              <a:t>Management:</a:t>
            </a:r>
            <a:endParaRPr sz="1700">
              <a:solidFill>
                <a:srgbClr val="434343"/>
              </a:solidFill>
              <a:latin typeface="EB Garamond"/>
              <a:ea typeface="EB Garamond"/>
              <a:cs typeface="EB Garamond"/>
              <a:sym typeface="EB Garamond"/>
            </a:endParaRPr>
          </a:p>
          <a:p>
            <a:pPr indent="-317500" lvl="0" marL="457200" marR="0" rtl="0" algn="l">
              <a:lnSpc>
                <a:spcPct val="100000"/>
              </a:lnSpc>
              <a:spcBef>
                <a:spcPts val="0"/>
              </a:spcBef>
              <a:spcAft>
                <a:spcPts val="0"/>
              </a:spcAft>
              <a:buClr>
                <a:srgbClr val="EA9999"/>
              </a:buClr>
              <a:buSzPts val="1400"/>
              <a:buFont typeface="EB Garamond"/>
              <a:buChar char="➔"/>
            </a:pPr>
            <a:r>
              <a:rPr lang="ar">
                <a:solidFill>
                  <a:srgbClr val="434343"/>
                </a:solidFill>
                <a:latin typeface="EB Garamond"/>
                <a:ea typeface="EB Garamond"/>
                <a:cs typeface="EB Garamond"/>
                <a:sym typeface="EB Garamond"/>
              </a:rPr>
              <a:t>Treat the underlying cause</a:t>
            </a:r>
            <a:endParaRPr>
              <a:solidFill>
                <a:srgbClr val="434343"/>
              </a:solidFill>
              <a:latin typeface="EB Garamond"/>
              <a:ea typeface="EB Garamond"/>
              <a:cs typeface="EB Garamond"/>
              <a:sym typeface="EB Garamond"/>
            </a:endParaRPr>
          </a:p>
          <a:p>
            <a:pPr indent="-317500" lvl="0" marL="457200" marR="0" rtl="0" algn="l">
              <a:lnSpc>
                <a:spcPct val="100000"/>
              </a:lnSpc>
              <a:spcBef>
                <a:spcPts val="0"/>
              </a:spcBef>
              <a:spcAft>
                <a:spcPts val="0"/>
              </a:spcAft>
              <a:buClr>
                <a:srgbClr val="EA9999"/>
              </a:buClr>
              <a:buSzPts val="1400"/>
              <a:buFont typeface="EB Garamond"/>
              <a:buChar char="➔"/>
            </a:pPr>
            <a:r>
              <a:rPr lang="ar">
                <a:solidFill>
                  <a:srgbClr val="434343"/>
                </a:solidFill>
                <a:latin typeface="EB Garamond"/>
                <a:ea typeface="EB Garamond"/>
                <a:cs typeface="EB Garamond"/>
                <a:sym typeface="EB Garamond"/>
              </a:rPr>
              <a:t>Iron replacement +/- EPO</a:t>
            </a:r>
            <a:endParaRPr>
              <a:solidFill>
                <a:srgbClr val="434343"/>
              </a:solidFill>
              <a:latin typeface="EB Garamond"/>
              <a:ea typeface="EB Garamond"/>
              <a:cs typeface="EB Garamond"/>
              <a:sym typeface="EB Garamond"/>
            </a:endParaRPr>
          </a:p>
        </p:txBody>
      </p:sp>
      <p:grpSp>
        <p:nvGrpSpPr>
          <p:cNvPr id="975" name="Google Shape;975;p40"/>
          <p:cNvGrpSpPr/>
          <p:nvPr/>
        </p:nvGrpSpPr>
        <p:grpSpPr>
          <a:xfrm>
            <a:off x="5756827" y="-3200773"/>
            <a:ext cx="337801" cy="481425"/>
            <a:chOff x="219906" y="1124884"/>
            <a:chExt cx="502455" cy="736349"/>
          </a:xfrm>
        </p:grpSpPr>
        <p:grpSp>
          <p:nvGrpSpPr>
            <p:cNvPr id="976" name="Google Shape;976;p40"/>
            <p:cNvGrpSpPr/>
            <p:nvPr/>
          </p:nvGrpSpPr>
          <p:grpSpPr>
            <a:xfrm>
              <a:off x="219906" y="1124884"/>
              <a:ext cx="502455" cy="736349"/>
              <a:chOff x="4041649" y="1707654"/>
              <a:chExt cx="1060704" cy="1429526"/>
            </a:xfrm>
          </p:grpSpPr>
          <p:sp>
            <p:nvSpPr>
              <p:cNvPr id="977" name="Google Shape;977;p4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4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sp>
            <p:nvSpPr>
              <p:cNvPr id="978" name="Google Shape;978;p4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grpSp>
        <p:sp>
          <p:nvSpPr>
            <p:cNvPr id="979" name="Google Shape;979;p40"/>
            <p:cNvSpPr txBox="1"/>
            <p:nvPr/>
          </p:nvSpPr>
          <p:spPr>
            <a:xfrm>
              <a:off x="261272" y="1168959"/>
              <a:ext cx="290400" cy="319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999999"/>
                  </a:solidFill>
                  <a:latin typeface="EB Garamond"/>
                  <a:ea typeface="EB Garamond"/>
                  <a:cs typeface="EB Garamond"/>
                  <a:sym typeface="EB Garamond"/>
                </a:rPr>
                <a:t>1</a:t>
              </a:r>
              <a:endParaRPr b="1" sz="1200">
                <a:solidFill>
                  <a:srgbClr val="999999"/>
                </a:solidFill>
                <a:latin typeface="EB Garamond"/>
                <a:ea typeface="EB Garamond"/>
                <a:cs typeface="EB Garamond"/>
                <a:sym typeface="EB Garamond"/>
              </a:endParaRPr>
            </a:p>
          </p:txBody>
        </p:sp>
      </p:grpSp>
      <p:grpSp>
        <p:nvGrpSpPr>
          <p:cNvPr id="980" name="Google Shape;980;p40"/>
          <p:cNvGrpSpPr/>
          <p:nvPr/>
        </p:nvGrpSpPr>
        <p:grpSpPr>
          <a:xfrm>
            <a:off x="5756826" y="-2669851"/>
            <a:ext cx="337801" cy="481425"/>
            <a:chOff x="219906" y="1124884"/>
            <a:chExt cx="502455" cy="736349"/>
          </a:xfrm>
        </p:grpSpPr>
        <p:grpSp>
          <p:nvGrpSpPr>
            <p:cNvPr id="981" name="Google Shape;981;p40"/>
            <p:cNvGrpSpPr/>
            <p:nvPr/>
          </p:nvGrpSpPr>
          <p:grpSpPr>
            <a:xfrm>
              <a:off x="219906" y="1124884"/>
              <a:ext cx="502455" cy="736349"/>
              <a:chOff x="4041649" y="1707654"/>
              <a:chExt cx="1060704" cy="1429526"/>
            </a:xfrm>
          </p:grpSpPr>
          <p:sp>
            <p:nvSpPr>
              <p:cNvPr id="982" name="Google Shape;982;p4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4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sp>
            <p:nvSpPr>
              <p:cNvPr id="983" name="Google Shape;983;p4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grpSp>
        <p:sp>
          <p:nvSpPr>
            <p:cNvPr id="984" name="Google Shape;984;p40"/>
            <p:cNvSpPr txBox="1"/>
            <p:nvPr/>
          </p:nvSpPr>
          <p:spPr>
            <a:xfrm>
              <a:off x="279218" y="1152220"/>
              <a:ext cx="288600" cy="295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999999"/>
                  </a:solidFill>
                  <a:latin typeface="EB Garamond"/>
                  <a:ea typeface="EB Garamond"/>
                  <a:cs typeface="EB Garamond"/>
                  <a:sym typeface="EB Garamond"/>
                </a:rPr>
                <a:t>2</a:t>
              </a:r>
              <a:endParaRPr b="1" sz="1200">
                <a:solidFill>
                  <a:srgbClr val="999999"/>
                </a:solidFill>
                <a:latin typeface="EB Garamond"/>
                <a:ea typeface="EB Garamond"/>
                <a:cs typeface="EB Garamond"/>
                <a:sym typeface="EB Garamond"/>
              </a:endParaRPr>
            </a:p>
          </p:txBody>
        </p:sp>
      </p:grpSp>
      <p:grpSp>
        <p:nvGrpSpPr>
          <p:cNvPr id="985" name="Google Shape;985;p40"/>
          <p:cNvGrpSpPr/>
          <p:nvPr/>
        </p:nvGrpSpPr>
        <p:grpSpPr>
          <a:xfrm>
            <a:off x="7694730" y="-3156473"/>
            <a:ext cx="337801" cy="481425"/>
            <a:chOff x="219906" y="1124884"/>
            <a:chExt cx="502455" cy="736349"/>
          </a:xfrm>
        </p:grpSpPr>
        <p:grpSp>
          <p:nvGrpSpPr>
            <p:cNvPr id="986" name="Google Shape;986;p40"/>
            <p:cNvGrpSpPr/>
            <p:nvPr/>
          </p:nvGrpSpPr>
          <p:grpSpPr>
            <a:xfrm>
              <a:off x="219906" y="1124884"/>
              <a:ext cx="502455" cy="736349"/>
              <a:chOff x="4041649" y="1707654"/>
              <a:chExt cx="1060704" cy="1429526"/>
            </a:xfrm>
          </p:grpSpPr>
          <p:sp>
            <p:nvSpPr>
              <p:cNvPr id="987" name="Google Shape;987;p4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4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sp>
            <p:nvSpPr>
              <p:cNvPr id="988" name="Google Shape;988;p4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grpSp>
        <p:sp>
          <p:nvSpPr>
            <p:cNvPr id="989" name="Google Shape;989;p40"/>
            <p:cNvSpPr txBox="1"/>
            <p:nvPr/>
          </p:nvSpPr>
          <p:spPr>
            <a:xfrm>
              <a:off x="289816" y="1168964"/>
              <a:ext cx="325500" cy="295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999999"/>
                  </a:solidFill>
                  <a:latin typeface="EB Garamond"/>
                  <a:ea typeface="EB Garamond"/>
                  <a:cs typeface="EB Garamond"/>
                  <a:sym typeface="EB Garamond"/>
                </a:rPr>
                <a:t>3</a:t>
              </a:r>
              <a:endParaRPr b="1" sz="1200">
                <a:solidFill>
                  <a:srgbClr val="999999"/>
                </a:solidFill>
                <a:latin typeface="EB Garamond"/>
                <a:ea typeface="EB Garamond"/>
                <a:cs typeface="EB Garamond"/>
                <a:sym typeface="EB Garamond"/>
              </a:endParaRPr>
            </a:p>
          </p:txBody>
        </p:sp>
      </p:grpSp>
      <p:grpSp>
        <p:nvGrpSpPr>
          <p:cNvPr id="990" name="Google Shape;990;p40"/>
          <p:cNvGrpSpPr/>
          <p:nvPr/>
        </p:nvGrpSpPr>
        <p:grpSpPr>
          <a:xfrm>
            <a:off x="7694735" y="-2618945"/>
            <a:ext cx="337801" cy="481425"/>
            <a:chOff x="219906" y="1124884"/>
            <a:chExt cx="502455" cy="736349"/>
          </a:xfrm>
        </p:grpSpPr>
        <p:grpSp>
          <p:nvGrpSpPr>
            <p:cNvPr id="991" name="Google Shape;991;p40"/>
            <p:cNvGrpSpPr/>
            <p:nvPr/>
          </p:nvGrpSpPr>
          <p:grpSpPr>
            <a:xfrm>
              <a:off x="219906" y="1124884"/>
              <a:ext cx="502455" cy="736349"/>
              <a:chOff x="4041649" y="1707654"/>
              <a:chExt cx="1060704" cy="1429526"/>
            </a:xfrm>
          </p:grpSpPr>
          <p:sp>
            <p:nvSpPr>
              <p:cNvPr id="992" name="Google Shape;992;p4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4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sp>
            <p:nvSpPr>
              <p:cNvPr id="993" name="Google Shape;993;p4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Arial"/>
                  <a:ea typeface="Arial"/>
                  <a:cs typeface="Arial"/>
                  <a:sym typeface="Arial"/>
                </a:endParaRPr>
              </a:p>
            </p:txBody>
          </p:sp>
        </p:grpSp>
        <p:sp>
          <p:nvSpPr>
            <p:cNvPr id="994" name="Google Shape;994;p40"/>
            <p:cNvSpPr txBox="1"/>
            <p:nvPr/>
          </p:nvSpPr>
          <p:spPr>
            <a:xfrm>
              <a:off x="279204" y="1152203"/>
              <a:ext cx="298800" cy="295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999999"/>
                  </a:solidFill>
                  <a:latin typeface="EB Garamond"/>
                  <a:ea typeface="EB Garamond"/>
                  <a:cs typeface="EB Garamond"/>
                  <a:sym typeface="EB Garamond"/>
                </a:rPr>
                <a:t>4</a:t>
              </a:r>
              <a:endParaRPr b="1" sz="1200">
                <a:solidFill>
                  <a:srgbClr val="999999"/>
                </a:solidFill>
                <a:latin typeface="EB Garamond"/>
                <a:ea typeface="EB Garamond"/>
                <a:cs typeface="EB Garamond"/>
                <a:sym typeface="EB Garamond"/>
              </a:endParaRPr>
            </a:p>
          </p:txBody>
        </p:sp>
      </p:grpSp>
      <p:sp>
        <p:nvSpPr>
          <p:cNvPr id="995" name="Google Shape;995;p40"/>
          <p:cNvSpPr txBox="1"/>
          <p:nvPr/>
        </p:nvSpPr>
        <p:spPr>
          <a:xfrm>
            <a:off x="6094623" y="-3289114"/>
            <a:ext cx="1600200" cy="51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ar" sz="900">
                <a:solidFill>
                  <a:schemeClr val="dk2"/>
                </a:solidFill>
                <a:latin typeface="EB Garamond"/>
                <a:ea typeface="EB Garamond"/>
                <a:cs typeface="EB Garamond"/>
                <a:sym typeface="EB Garamond"/>
              </a:rPr>
              <a:t>Normocytic normochromic or mildly microcytic anaemia</a:t>
            </a:r>
            <a:r>
              <a:rPr lang="ar" sz="900">
                <a:latin typeface="EB Garamond"/>
                <a:ea typeface="EB Garamond"/>
                <a:cs typeface="EB Garamond"/>
                <a:sym typeface="EB Garamond"/>
              </a:rPr>
              <a:t> </a:t>
            </a:r>
            <a:endParaRPr sz="900">
              <a:solidFill>
                <a:srgbClr val="3F3F3F"/>
              </a:solidFill>
              <a:latin typeface="EB Garamond"/>
              <a:ea typeface="EB Garamond"/>
              <a:cs typeface="EB Garamond"/>
              <a:sym typeface="EB Garamond"/>
            </a:endParaRPr>
          </a:p>
        </p:txBody>
      </p:sp>
      <p:sp>
        <p:nvSpPr>
          <p:cNvPr id="996" name="Google Shape;996;p40"/>
          <p:cNvSpPr txBox="1"/>
          <p:nvPr/>
        </p:nvSpPr>
        <p:spPr>
          <a:xfrm>
            <a:off x="8032513" y="-3289126"/>
            <a:ext cx="1600200" cy="51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ar" sz="900">
                <a:solidFill>
                  <a:schemeClr val="dk2"/>
                </a:solidFill>
                <a:latin typeface="EB Garamond"/>
                <a:ea typeface="EB Garamond"/>
                <a:cs typeface="EB Garamond"/>
                <a:sym typeface="EB Garamond"/>
              </a:rPr>
              <a:t>Normal or high serum ferritin  ( acute phase reactant)</a:t>
            </a:r>
            <a:endParaRPr sz="900">
              <a:solidFill>
                <a:srgbClr val="3F3F3F"/>
              </a:solidFill>
              <a:latin typeface="EB Garamond"/>
              <a:ea typeface="EB Garamond"/>
              <a:cs typeface="EB Garamond"/>
              <a:sym typeface="EB Garamond"/>
            </a:endParaRPr>
          </a:p>
        </p:txBody>
      </p:sp>
      <p:sp>
        <p:nvSpPr>
          <p:cNvPr id="997" name="Google Shape;997;p40"/>
          <p:cNvSpPr txBox="1"/>
          <p:nvPr/>
        </p:nvSpPr>
        <p:spPr>
          <a:xfrm>
            <a:off x="6094623" y="-2684451"/>
            <a:ext cx="1600200" cy="51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ar" sz="900">
                <a:solidFill>
                  <a:schemeClr val="dk2"/>
                </a:solidFill>
                <a:latin typeface="EB Garamond"/>
                <a:ea typeface="EB Garamond"/>
                <a:cs typeface="EB Garamond"/>
                <a:sym typeface="EB Garamond"/>
              </a:rPr>
              <a:t>Low serum iron and TIBC</a:t>
            </a:r>
            <a:endParaRPr sz="900">
              <a:solidFill>
                <a:srgbClr val="3F3F3F"/>
              </a:solidFill>
              <a:latin typeface="EB Garamond"/>
              <a:ea typeface="EB Garamond"/>
              <a:cs typeface="EB Garamond"/>
              <a:sym typeface="EB Garamond"/>
            </a:endParaRPr>
          </a:p>
        </p:txBody>
      </p:sp>
      <p:sp>
        <p:nvSpPr>
          <p:cNvPr id="998" name="Google Shape;998;p40"/>
          <p:cNvSpPr txBox="1"/>
          <p:nvPr/>
        </p:nvSpPr>
        <p:spPr>
          <a:xfrm>
            <a:off x="8032524" y="-2684451"/>
            <a:ext cx="1600200" cy="51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ar" sz="900">
                <a:solidFill>
                  <a:schemeClr val="dk2"/>
                </a:solidFill>
                <a:latin typeface="EB Garamond"/>
                <a:ea typeface="EB Garamond"/>
                <a:cs typeface="EB Garamond"/>
                <a:sym typeface="EB Garamond"/>
              </a:rPr>
              <a:t>High haemosiderin in macrophages but low in normoblasts</a:t>
            </a:r>
            <a:endParaRPr sz="900">
              <a:solidFill>
                <a:srgbClr val="3F3F3F"/>
              </a:solidFill>
              <a:latin typeface="EB Garamond"/>
              <a:ea typeface="EB Garamond"/>
              <a:cs typeface="EB Garamond"/>
              <a:sym typeface="EB Garamond"/>
            </a:endParaRPr>
          </a:p>
        </p:txBody>
      </p:sp>
      <p:sp>
        <p:nvSpPr>
          <p:cNvPr id="999" name="Google Shape;999;p40"/>
          <p:cNvSpPr txBox="1"/>
          <p:nvPr/>
        </p:nvSpPr>
        <p:spPr>
          <a:xfrm>
            <a:off x="5756825" y="-3688950"/>
            <a:ext cx="3987900" cy="3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chemeClr val="dk2"/>
                </a:solidFill>
                <a:latin typeface="EB Garamond"/>
                <a:ea typeface="EB Garamond"/>
                <a:cs typeface="EB Garamond"/>
                <a:sym typeface="EB Garamond"/>
              </a:rPr>
              <a:t>Features of anemia of chronic disease:</a:t>
            </a:r>
            <a:endParaRPr/>
          </a:p>
        </p:txBody>
      </p:sp>
      <p:sp>
        <p:nvSpPr>
          <p:cNvPr id="1000" name="Google Shape;1000;p40"/>
          <p:cNvSpPr/>
          <p:nvPr/>
        </p:nvSpPr>
        <p:spPr>
          <a:xfrm>
            <a:off x="193977" y="4139088"/>
            <a:ext cx="830100" cy="830100"/>
          </a:xfrm>
          <a:prstGeom prst="ellipse">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40"/>
          <p:cNvSpPr/>
          <p:nvPr/>
        </p:nvSpPr>
        <p:spPr>
          <a:xfrm rot="5400000">
            <a:off x="1484982" y="3324294"/>
            <a:ext cx="822900" cy="2448000"/>
          </a:xfrm>
          <a:prstGeom prst="round2SameRect">
            <a:avLst>
              <a:gd fmla="val 37532" name="adj1"/>
              <a:gd fmla="val 0" name="adj2"/>
            </a:avLst>
          </a:prstGeom>
          <a:solidFill>
            <a:srgbClr val="FFFFFF"/>
          </a:solidFill>
          <a:ln cap="flat" cmpd="sng" w="9525">
            <a:solidFill>
              <a:srgbClr val="74C1B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40"/>
          <p:cNvSpPr txBox="1"/>
          <p:nvPr/>
        </p:nvSpPr>
        <p:spPr>
          <a:xfrm>
            <a:off x="297717" y="4292513"/>
            <a:ext cx="368400" cy="5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3000">
                <a:solidFill>
                  <a:srgbClr val="FFFFFF"/>
                </a:solidFill>
                <a:latin typeface="Montserrat"/>
                <a:ea typeface="Montserrat"/>
                <a:cs typeface="Montserrat"/>
                <a:sym typeface="Montserrat"/>
              </a:rPr>
              <a:t>1</a:t>
            </a:r>
            <a:endParaRPr b="1" sz="3000">
              <a:solidFill>
                <a:srgbClr val="FFFFFF"/>
              </a:solidFill>
              <a:latin typeface="Montserrat"/>
              <a:ea typeface="Montserrat"/>
              <a:cs typeface="Montserrat"/>
              <a:sym typeface="Montserrat"/>
            </a:endParaRPr>
          </a:p>
        </p:txBody>
      </p:sp>
      <p:sp>
        <p:nvSpPr>
          <p:cNvPr id="1003" name="Google Shape;1003;p40"/>
          <p:cNvSpPr txBox="1"/>
          <p:nvPr/>
        </p:nvSpPr>
        <p:spPr>
          <a:xfrm>
            <a:off x="672432" y="4136844"/>
            <a:ext cx="2325300" cy="82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solidFill>
                  <a:srgbClr val="434343"/>
                </a:solidFill>
                <a:latin typeface="EB Garamond"/>
                <a:ea typeface="EB Garamond"/>
                <a:cs typeface="EB Garamond"/>
                <a:sym typeface="EB Garamond"/>
              </a:rPr>
              <a:t>Treat the underlying cause</a:t>
            </a:r>
            <a:endParaRPr>
              <a:latin typeface="EB Garamond"/>
              <a:ea typeface="EB Garamond"/>
              <a:cs typeface="EB Garamond"/>
              <a:sym typeface="EB Garamond"/>
            </a:endParaRPr>
          </a:p>
        </p:txBody>
      </p:sp>
      <p:sp>
        <p:nvSpPr>
          <p:cNvPr id="1004" name="Google Shape;1004;p40"/>
          <p:cNvSpPr/>
          <p:nvPr/>
        </p:nvSpPr>
        <p:spPr>
          <a:xfrm>
            <a:off x="3470970" y="4139088"/>
            <a:ext cx="830100" cy="830100"/>
          </a:xfrm>
          <a:prstGeom prst="ellipse">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40"/>
          <p:cNvSpPr/>
          <p:nvPr/>
        </p:nvSpPr>
        <p:spPr>
          <a:xfrm rot="5400000">
            <a:off x="4753482" y="3324144"/>
            <a:ext cx="822600" cy="2448000"/>
          </a:xfrm>
          <a:prstGeom prst="round2SameRect">
            <a:avLst>
              <a:gd fmla="val 37532" name="adj1"/>
              <a:gd fmla="val 0" name="adj2"/>
            </a:avLst>
          </a:prstGeom>
          <a:solidFill>
            <a:srgbClr val="FFFFFF"/>
          </a:solidFill>
          <a:ln cap="flat" cmpd="sng" w="9525">
            <a:solidFill>
              <a:srgbClr val="74C1B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40"/>
          <p:cNvSpPr txBox="1"/>
          <p:nvPr/>
        </p:nvSpPr>
        <p:spPr>
          <a:xfrm>
            <a:off x="3527645" y="4292513"/>
            <a:ext cx="368400" cy="5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3000">
                <a:solidFill>
                  <a:srgbClr val="FFFFFF"/>
                </a:solidFill>
                <a:latin typeface="Montserrat"/>
                <a:ea typeface="Montserrat"/>
                <a:cs typeface="Montserrat"/>
                <a:sym typeface="Montserrat"/>
              </a:rPr>
              <a:t>2</a:t>
            </a:r>
            <a:endParaRPr b="1" sz="3000">
              <a:solidFill>
                <a:srgbClr val="FFFFFF"/>
              </a:solidFill>
              <a:latin typeface="Montserrat"/>
              <a:ea typeface="Montserrat"/>
              <a:cs typeface="Montserrat"/>
              <a:sym typeface="Montserrat"/>
            </a:endParaRPr>
          </a:p>
        </p:txBody>
      </p:sp>
      <p:sp>
        <p:nvSpPr>
          <p:cNvPr id="1007" name="Google Shape;1007;p40"/>
          <p:cNvSpPr txBox="1"/>
          <p:nvPr/>
        </p:nvSpPr>
        <p:spPr>
          <a:xfrm>
            <a:off x="3940782" y="4120394"/>
            <a:ext cx="2079600" cy="83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solidFill>
                  <a:srgbClr val="434343"/>
                </a:solidFill>
                <a:latin typeface="EB Garamond"/>
                <a:ea typeface="EB Garamond"/>
                <a:cs typeface="EB Garamond"/>
                <a:sym typeface="EB Garamond"/>
              </a:rPr>
              <a:t>Iron replacement +/- EPO</a:t>
            </a:r>
            <a:endParaRPr>
              <a:latin typeface="EB Garamond"/>
              <a:ea typeface="EB Garamond"/>
              <a:cs typeface="EB Garamond"/>
              <a:sym typeface="EB Garamond"/>
            </a:endParaRPr>
          </a:p>
        </p:txBody>
      </p:sp>
      <p:sp>
        <p:nvSpPr>
          <p:cNvPr id="1008" name="Google Shape;1008;p40"/>
          <p:cNvSpPr txBox="1"/>
          <p:nvPr/>
        </p:nvSpPr>
        <p:spPr>
          <a:xfrm>
            <a:off x="50927" y="3493141"/>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a:t>
            </a:r>
            <a:r>
              <a:rPr b="1" lang="ar" sz="2700">
                <a:solidFill>
                  <a:srgbClr val="74C1B9"/>
                </a:solidFill>
                <a:latin typeface="Montserrat"/>
                <a:ea typeface="Montserrat"/>
                <a:cs typeface="Montserrat"/>
                <a:sym typeface="Montserrat"/>
              </a:rPr>
              <a:t>Management</a:t>
            </a:r>
            <a:r>
              <a:rPr b="1" lang="ar" sz="2700">
                <a:solidFill>
                  <a:srgbClr val="74C1B9"/>
                </a:solidFill>
                <a:latin typeface="Montserrat"/>
                <a:ea typeface="Montserrat"/>
                <a:cs typeface="Montserrat"/>
                <a:sym typeface="Montserrat"/>
              </a:rPr>
              <a:t> </a:t>
            </a:r>
            <a:endParaRPr b="1" sz="2700">
              <a:solidFill>
                <a:srgbClr val="74C1B9"/>
              </a:solidFill>
              <a:latin typeface="Montserrat"/>
              <a:ea typeface="Montserrat"/>
              <a:cs typeface="Montserrat"/>
              <a:sym typeface="Montserrat"/>
            </a:endParaRPr>
          </a:p>
        </p:txBody>
      </p:sp>
      <p:pic>
        <p:nvPicPr>
          <p:cNvPr id="1009" name="Google Shape;1009;p40"/>
          <p:cNvPicPr preferRelativeResize="0"/>
          <p:nvPr/>
        </p:nvPicPr>
        <p:blipFill>
          <a:blip r:embed="rId3">
            <a:alphaModFix/>
          </a:blip>
          <a:stretch>
            <a:fillRect/>
          </a:stretch>
        </p:blipFill>
        <p:spPr>
          <a:xfrm>
            <a:off x="6537125" y="2171725"/>
            <a:ext cx="879749" cy="900588"/>
          </a:xfrm>
          <a:prstGeom prst="rect">
            <a:avLst/>
          </a:prstGeom>
          <a:noFill/>
          <a:ln cap="flat" cmpd="sng" w="9525">
            <a:solidFill>
              <a:srgbClr val="F3F3F3"/>
            </a:solidFill>
            <a:prstDash val="solid"/>
            <a:round/>
            <a:headEnd len="sm" w="sm" type="none"/>
            <a:tailEnd len="sm" w="sm" type="none"/>
          </a:ln>
        </p:spPr>
      </p:pic>
      <p:pic>
        <p:nvPicPr>
          <p:cNvPr id="1010" name="Google Shape;1010;p40"/>
          <p:cNvPicPr preferRelativeResize="0"/>
          <p:nvPr/>
        </p:nvPicPr>
        <p:blipFill rotWithShape="1">
          <a:blip r:embed="rId4">
            <a:alphaModFix/>
          </a:blip>
          <a:srcRect b="0" l="0" r="1970" t="0"/>
          <a:stretch/>
        </p:blipFill>
        <p:spPr>
          <a:xfrm>
            <a:off x="7416875" y="2171737"/>
            <a:ext cx="879750" cy="900588"/>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4" name="Shape 1014"/>
        <p:cNvGrpSpPr/>
        <p:nvPr/>
      </p:nvGrpSpPr>
      <p:grpSpPr>
        <a:xfrm>
          <a:off x="0" y="0"/>
          <a:ext cx="0" cy="0"/>
          <a:chOff x="0" y="0"/>
          <a:chExt cx="0" cy="0"/>
        </a:xfrm>
      </p:grpSpPr>
      <p:sp>
        <p:nvSpPr>
          <p:cNvPr id="1015" name="Google Shape;1015;p41"/>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16" name="Google Shape;1016;p41"/>
          <p:cNvCxnSpPr/>
          <p:nvPr/>
        </p:nvCxnSpPr>
        <p:spPr>
          <a:xfrm>
            <a:off x="4572000" y="413850"/>
            <a:ext cx="0" cy="4315800"/>
          </a:xfrm>
          <a:prstGeom prst="straightConnector1">
            <a:avLst/>
          </a:prstGeom>
          <a:noFill/>
          <a:ln cap="flat" cmpd="sng" w="19050">
            <a:solidFill>
              <a:srgbClr val="F4CCCC"/>
            </a:solidFill>
            <a:prstDash val="solid"/>
            <a:round/>
            <a:headEnd len="med" w="med" type="oval"/>
            <a:tailEnd len="med" w="med" type="oval"/>
          </a:ln>
        </p:spPr>
      </p:cxnSp>
      <p:sp>
        <p:nvSpPr>
          <p:cNvPr id="1017" name="Google Shape;1017;p41"/>
          <p:cNvSpPr/>
          <p:nvPr/>
        </p:nvSpPr>
        <p:spPr>
          <a:xfrm>
            <a:off x="3859491" y="1836750"/>
            <a:ext cx="1425000" cy="1470000"/>
          </a:xfrm>
          <a:prstGeom prst="roundRect">
            <a:avLst>
              <a:gd fmla="val 50000" name="adj"/>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latin typeface="EB Garamond"/>
              <a:ea typeface="EB Garamond"/>
              <a:cs typeface="EB Garamond"/>
              <a:sym typeface="EB Garamond"/>
            </a:endParaRPr>
          </a:p>
        </p:txBody>
      </p:sp>
      <p:sp>
        <p:nvSpPr>
          <p:cNvPr id="1018" name="Google Shape;1018;p41"/>
          <p:cNvSpPr txBox="1"/>
          <p:nvPr/>
        </p:nvSpPr>
        <p:spPr>
          <a:xfrm>
            <a:off x="3940350" y="2176650"/>
            <a:ext cx="1263300" cy="79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300">
                <a:solidFill>
                  <a:srgbClr val="FFFFFF"/>
                </a:solidFill>
                <a:latin typeface="Montserrat"/>
                <a:ea typeface="Montserrat"/>
                <a:cs typeface="Montserrat"/>
                <a:sym typeface="Montserrat"/>
              </a:rPr>
              <a:t>Dr. Notes</a:t>
            </a:r>
            <a:endParaRPr b="1" sz="2300">
              <a:solidFill>
                <a:srgbClr val="FFFFFF"/>
              </a:solidFill>
              <a:latin typeface="Montserrat"/>
              <a:ea typeface="Montserrat"/>
              <a:cs typeface="Montserrat"/>
              <a:sym typeface="Montserrat"/>
            </a:endParaRPr>
          </a:p>
        </p:txBody>
      </p:sp>
      <p:sp>
        <p:nvSpPr>
          <p:cNvPr id="1019" name="Google Shape;1019;p41"/>
          <p:cNvSpPr txBox="1"/>
          <p:nvPr/>
        </p:nvSpPr>
        <p:spPr>
          <a:xfrm>
            <a:off x="5234725" y="413850"/>
            <a:ext cx="3677400" cy="431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19- Dysphagia due to pharyngeal web is membranous folds of tissue that form in the esophagus. this x-ray method  is no longer used to diagnose IDA</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-During Erythropoiesis, an Erythroblast divides to become 4 Basophilic Normoblasts which then divide to make Intermediate Normoblasts and no more division takes place after this </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-In anemia, cardiac failure is due to decreased oxygen capacity which requires more pumping from the heart to meet tissues requirements </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-Hypochromic Microcytic anemia happens as a result of lack of hemoglobin which is involved in the formation of the structure of the RBCs (Quantitative deficiency)</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b="1" lang="ar" sz="1000">
                <a:solidFill>
                  <a:srgbClr val="B7B7B7"/>
                </a:solidFill>
                <a:latin typeface="EB Garamond"/>
                <a:ea typeface="EB Garamond"/>
                <a:cs typeface="EB Garamond"/>
                <a:sym typeface="EB Garamond"/>
              </a:rPr>
              <a:t>-Thalassemia: reduction of production of normal hemoglobin</a:t>
            </a:r>
            <a:endParaRPr b="1"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b="1" lang="ar" sz="1000">
                <a:solidFill>
                  <a:srgbClr val="B7B7B7"/>
                </a:solidFill>
                <a:latin typeface="EB Garamond"/>
                <a:ea typeface="EB Garamond"/>
                <a:cs typeface="EB Garamond"/>
                <a:sym typeface="EB Garamond"/>
              </a:rPr>
              <a:t>-Sickle cell anemia: normal production of abnormal hemoglobin</a:t>
            </a:r>
            <a:endParaRPr b="1"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-iron is toxic when it’s not bound to a carrier and excessive iron storage in the liver can cause liver toxicity </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-in Normochromic Normocytic anemia due to raised serum hepcidin, stool will be full of iron </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-normal RBC has to be biconcave, </a:t>
            </a:r>
            <a:r>
              <a:rPr lang="ar" sz="1000">
                <a:solidFill>
                  <a:srgbClr val="B7B7B7"/>
                </a:solidFill>
                <a:latin typeface="EB Garamond"/>
                <a:ea typeface="EB Garamond"/>
                <a:cs typeface="EB Garamond"/>
                <a:sym typeface="EB Garamond"/>
              </a:rPr>
              <a:t>flexible and 8 micrometer in diameter.</a:t>
            </a:r>
            <a:r>
              <a:rPr lang="ar" sz="1000">
                <a:solidFill>
                  <a:srgbClr val="B7B7B7"/>
                </a:solidFill>
                <a:latin typeface="EB Garamond"/>
                <a:ea typeface="EB Garamond"/>
                <a:cs typeface="EB Garamond"/>
                <a:sym typeface="EB Garamond"/>
              </a:rPr>
              <a:t> </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-Erythropoietin (EPO) is a hormone that promotes the formation of red blood cells.</a:t>
            </a:r>
            <a:endParaRPr sz="1000">
              <a:solidFill>
                <a:srgbClr val="B7B7B7"/>
              </a:solidFill>
              <a:latin typeface="EB Garamond"/>
              <a:ea typeface="EB Garamond"/>
              <a:cs typeface="EB Garamond"/>
              <a:sym typeface="EB Garamond"/>
            </a:endParaRPr>
          </a:p>
        </p:txBody>
      </p:sp>
      <p:sp>
        <p:nvSpPr>
          <p:cNvPr id="1020" name="Google Shape;1020;p41"/>
          <p:cNvSpPr txBox="1"/>
          <p:nvPr/>
        </p:nvSpPr>
        <p:spPr>
          <a:xfrm>
            <a:off x="-164088" y="5681187"/>
            <a:ext cx="3788400" cy="477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1- its imp to know that Hb is synthesized in all immature stages but  Not in the mature erythrocyte</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2- in CBC. it depends on 1- sex 2-age.</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3- determines the (severity )of anemia.</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4- determine the (class) of anemia </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5- hypo/ normochromic (يحدد نسبة التصبغ)</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6- its a malignant hematological disorder called myelodysplastic.</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     syndrome</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7- mechanical like abnormal heart valves when the break the RBC</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8- is a type of anemia that affects people who have conditions that</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    cause inflammation.</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9- can NOT produce RBC</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10 - bone marrow shutdown</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11- especially when metastasis to bone marrow happens</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12- If your anemia is mild or has developed over a long period of</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       time, you may not notice any symptoms.</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13- cellularity of bone marrow will increase</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14- first cause of anemia</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15- uterine bleeding, heavy menstrual period…</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16- organic iron like in:red meat</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17- congenital anomaly increases the circulating iron,the hepcidin</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        will decrease.</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18- in vegetables: non-haem.</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19- usually we drink tea after eating red meat which decreases the</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        iron absorption.</a:t>
            </a:r>
            <a:endParaRPr sz="1100">
              <a:solidFill>
                <a:srgbClr val="B7B7B7"/>
              </a:solidFill>
              <a:latin typeface="EB Garamond"/>
              <a:ea typeface="EB Garamond"/>
              <a:cs typeface="EB Garamond"/>
              <a:sym typeface="EB Garamond"/>
            </a:endParaRPr>
          </a:p>
        </p:txBody>
      </p:sp>
      <p:sp>
        <p:nvSpPr>
          <p:cNvPr id="1021" name="Google Shape;1021;p41"/>
          <p:cNvSpPr txBox="1"/>
          <p:nvPr/>
        </p:nvSpPr>
        <p:spPr>
          <a:xfrm>
            <a:off x="5103322" y="5603894"/>
            <a:ext cx="3940200" cy="471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-Origin of hematopoietic stem cells is: mesenchymal hemangioblast</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-There are two types of transcriptional factors, </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1-for self renewal </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FF0000"/>
                </a:solidFill>
                <a:latin typeface="EB Garamond"/>
                <a:ea typeface="EB Garamond"/>
                <a:cs typeface="EB Garamond"/>
                <a:sym typeface="EB Garamond"/>
              </a:rPr>
              <a:t>2-for differentiation: which are (Erythropoietin and GATA1)</a:t>
            </a:r>
            <a:endParaRPr sz="1100">
              <a:solidFill>
                <a:srgbClr val="FF0000"/>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-During Erythropoiesis, an Erythroblast divides to become a 4 Basophilic Normoblasts which then divide to make Intermediate Normoblasts and no more division takes place after this </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-60% of bone marrow is cellular while the rest is backup space (it becomes more cellular during anemia)</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-In anemia, cardiac failure is due to decreased oxygen capacity which requires more pumping from the heart to meet tissues requirements </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-Hypochromic microcytic anemia happens as a result of lack of hemoglobin which is involved in the formation of the structure of the RBCs (Quantitative deficiency)</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FF0000"/>
                </a:solidFill>
                <a:latin typeface="EB Garamond"/>
                <a:ea typeface="EB Garamond"/>
                <a:cs typeface="EB Garamond"/>
                <a:sym typeface="EB Garamond"/>
              </a:rPr>
              <a:t>-Thalassemia: reduction of production of normal hemoglobin</a:t>
            </a:r>
            <a:endParaRPr sz="1100">
              <a:solidFill>
                <a:srgbClr val="FF0000"/>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FF0000"/>
                </a:solidFill>
                <a:latin typeface="EB Garamond"/>
                <a:ea typeface="EB Garamond"/>
                <a:cs typeface="EB Garamond"/>
                <a:sym typeface="EB Garamond"/>
              </a:rPr>
              <a:t>-Sickle cell anemia: normal production of abnormal hemoglobin</a:t>
            </a:r>
            <a:endParaRPr sz="1100">
              <a:solidFill>
                <a:srgbClr val="FF0000"/>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-iron is toxic when it’s not bound to a carrier and excessive iron storage in the liver can cause liver toxicity </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-Ferrous form (Fe</a:t>
            </a:r>
            <a:r>
              <a:rPr baseline="30000" lang="ar" sz="1100">
                <a:solidFill>
                  <a:srgbClr val="B7B7B7"/>
                </a:solidFill>
                <a:latin typeface="EB Garamond"/>
                <a:ea typeface="EB Garamond"/>
                <a:cs typeface="EB Garamond"/>
                <a:sym typeface="EB Garamond"/>
              </a:rPr>
              <a:t>2+</a:t>
            </a:r>
            <a:r>
              <a:rPr lang="ar" sz="1100">
                <a:solidFill>
                  <a:srgbClr val="B7B7B7"/>
                </a:solidFill>
                <a:latin typeface="EB Garamond"/>
                <a:ea typeface="EB Garamond"/>
                <a:cs typeface="EB Garamond"/>
                <a:sym typeface="EB Garamond"/>
              </a:rPr>
              <a:t>) is the favorable form for absorption from small intestine</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-children with undiscovered anemia have less IQ compared to other children </a:t>
            </a:r>
            <a:endParaRPr sz="11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100">
                <a:solidFill>
                  <a:srgbClr val="B7B7B7"/>
                </a:solidFill>
                <a:latin typeface="EB Garamond"/>
                <a:ea typeface="EB Garamond"/>
                <a:cs typeface="EB Garamond"/>
                <a:sym typeface="EB Garamond"/>
              </a:rPr>
              <a:t>-in Normochromic Normocytic anemia due to raised serum hepcidin, stool will be full of iron</a:t>
            </a:r>
            <a:r>
              <a:rPr lang="ar" sz="1100">
                <a:latin typeface="EB Garamond"/>
                <a:ea typeface="EB Garamond"/>
                <a:cs typeface="EB Garamond"/>
                <a:sym typeface="EB Garamond"/>
              </a:rPr>
              <a:t> </a:t>
            </a:r>
            <a:endParaRPr sz="1100">
              <a:latin typeface="EB Garamond"/>
              <a:ea typeface="EB Garamond"/>
              <a:cs typeface="EB Garamond"/>
              <a:sym typeface="EB Garamond"/>
            </a:endParaRPr>
          </a:p>
          <a:p>
            <a:pPr indent="0" lvl="0" marL="0" rtl="0" algn="l">
              <a:spcBef>
                <a:spcPts val="0"/>
              </a:spcBef>
              <a:spcAft>
                <a:spcPts val="0"/>
              </a:spcAft>
              <a:buNone/>
            </a:pPr>
            <a:r>
              <a:t/>
            </a:r>
            <a:endParaRPr sz="1100"/>
          </a:p>
        </p:txBody>
      </p:sp>
      <p:sp>
        <p:nvSpPr>
          <p:cNvPr id="1022" name="Google Shape;1022;p41"/>
          <p:cNvSpPr txBox="1"/>
          <p:nvPr/>
        </p:nvSpPr>
        <p:spPr>
          <a:xfrm>
            <a:off x="123335" y="215554"/>
            <a:ext cx="3940200" cy="4712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1- Hb is synthesized in all immature stages but  Not in the mature erythrocyte</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2- Normal range in CBC depends on (a- sex  b-age).</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3- Hemoglobin determines the (severity) of anemia.</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4- MCV determines the (class) of anemia </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5- MCH hypo</a:t>
            </a:r>
            <a:r>
              <a:rPr lang="ar" sz="1000">
                <a:solidFill>
                  <a:srgbClr val="B7B7B7"/>
                </a:solidFill>
                <a:latin typeface="EB Garamond"/>
                <a:ea typeface="EB Garamond"/>
                <a:cs typeface="EB Garamond"/>
                <a:sym typeface="EB Garamond"/>
              </a:rPr>
              <a:t>/</a:t>
            </a:r>
            <a:r>
              <a:rPr lang="ar" sz="1000">
                <a:solidFill>
                  <a:srgbClr val="B7B7B7"/>
                </a:solidFill>
                <a:latin typeface="EB Garamond"/>
                <a:ea typeface="EB Garamond"/>
                <a:cs typeface="EB Garamond"/>
                <a:sym typeface="EB Garamond"/>
              </a:rPr>
              <a:t>normochromic (يحدد نسبة التصبغ)</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6- MDS  is a malignant hematological disorder called myelodysplastic  syndrome</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7- mechanical hemolysis likes  abnormal heart valves</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8- Anemia of chronic disease is a type of anemia that affects people who have conditions that cause inflammation.</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9- BM failure is characterized by inability to produce RBC</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10 - Aplastic anemia is characterized by bone marrow shutdown</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11- Malignancy is very important cause in BM failure especially when metastasis to bone marrow happens</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12- If anemia is mild or has developed over a long period of time, there may not  be any noticeable symptoms</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13-cellularity of bone marrow will increase as a compensatory mechanism if there is enough time (slow onset anemia)</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14- Hemorrhages can be due to uterine bleeding, heavy menstrual period…</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15- Heam Iron is organic iron like in: red meat (favoring absorption)</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16- Hemochromatosis is a congenital anomaly increases the circulating iron,the hepcidin  will decrease.</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17-Inorganic Iron is found  in vegetables: non-haem.</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18- this ratio is called  RBC indices.</a:t>
            </a:r>
            <a:endParaRPr sz="1000">
              <a:solidFill>
                <a:srgbClr val="B7B7B7"/>
              </a:solidFill>
              <a:latin typeface="EB Garamond"/>
              <a:ea typeface="EB Garamond"/>
              <a:cs typeface="EB Garamond"/>
              <a:sym typeface="EB Garamo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6" name="Shape 1026"/>
        <p:cNvGrpSpPr/>
        <p:nvPr/>
      </p:nvGrpSpPr>
      <p:grpSpPr>
        <a:xfrm>
          <a:off x="0" y="0"/>
          <a:ext cx="0" cy="0"/>
          <a:chOff x="0" y="0"/>
          <a:chExt cx="0" cy="0"/>
        </a:xfrm>
      </p:grpSpPr>
      <p:sp>
        <p:nvSpPr>
          <p:cNvPr id="1027" name="Google Shape;1027;p42"/>
          <p:cNvSpPr/>
          <p:nvPr/>
        </p:nvSpPr>
        <p:spPr>
          <a:xfrm flipH="1" rot="-5400000">
            <a:off x="4506298" y="510377"/>
            <a:ext cx="126899"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42"/>
          <p:cNvSpPr txBox="1"/>
          <p:nvPr/>
        </p:nvSpPr>
        <p:spPr>
          <a:xfrm>
            <a:off x="79075" y="67250"/>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Quiz </a:t>
            </a:r>
            <a:endParaRPr b="1" sz="2700">
              <a:solidFill>
                <a:srgbClr val="74C1B9"/>
              </a:solidFill>
              <a:latin typeface="Montserrat"/>
              <a:ea typeface="Montserrat"/>
              <a:cs typeface="Montserrat"/>
              <a:sym typeface="Montserrat"/>
            </a:endParaRPr>
          </a:p>
        </p:txBody>
      </p:sp>
      <p:sp>
        <p:nvSpPr>
          <p:cNvPr id="1029" name="Google Shape;1029;p42"/>
          <p:cNvSpPr txBox="1"/>
          <p:nvPr/>
        </p:nvSpPr>
        <p:spPr>
          <a:xfrm>
            <a:off x="84075" y="655913"/>
            <a:ext cx="2812500" cy="4234200"/>
          </a:xfrm>
          <a:prstGeom prst="rect">
            <a:avLst/>
          </a:prstGeom>
          <a:noFill/>
          <a:ln cap="flat" cmpd="sng" w="952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1000">
                <a:solidFill>
                  <a:srgbClr val="EA9999"/>
                </a:solidFill>
                <a:latin typeface="EB Garamond"/>
                <a:ea typeface="EB Garamond"/>
                <a:cs typeface="EB Garamond"/>
                <a:sym typeface="EB Garamond"/>
              </a:rPr>
              <a:t>1- Symptoms of anemia appear when hemoglobin is less than:</a:t>
            </a:r>
            <a:endParaRPr sz="1000">
              <a:solidFill>
                <a:srgbClr val="EA9999"/>
              </a:solidFill>
              <a:latin typeface="EB Garamond"/>
              <a:ea typeface="EB Garamond"/>
              <a:cs typeface="EB Garamond"/>
              <a:sym typeface="EB Garamond"/>
            </a:endParaRPr>
          </a:p>
          <a:p>
            <a:pPr indent="-292100" lvl="0" marL="457200" rtl="0" algn="l">
              <a:lnSpc>
                <a:spcPct val="115000"/>
              </a:lnSpc>
              <a:spcBef>
                <a:spcPts val="160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7 g\</a:t>
            </a:r>
            <a:r>
              <a:rPr lang="ar" sz="1000">
                <a:solidFill>
                  <a:srgbClr val="616161"/>
                </a:solidFill>
                <a:latin typeface="EB Garamond"/>
                <a:ea typeface="EB Garamond"/>
                <a:cs typeface="EB Garamond"/>
                <a:sym typeface="EB Garamond"/>
              </a:rPr>
              <a:t> dL</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8 g\dl</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9 g\dL </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None  </a:t>
            </a:r>
            <a:endParaRPr sz="1000">
              <a:solidFill>
                <a:srgbClr val="616161"/>
              </a:solidFill>
              <a:latin typeface="EB Garamond"/>
              <a:ea typeface="EB Garamond"/>
              <a:cs typeface="EB Garamond"/>
              <a:sym typeface="EB Garamond"/>
            </a:endParaRPr>
          </a:p>
          <a:p>
            <a:pPr indent="0" lvl="0" marL="0" rtl="0" algn="l">
              <a:lnSpc>
                <a:spcPct val="115000"/>
              </a:lnSpc>
              <a:spcBef>
                <a:spcPts val="1600"/>
              </a:spcBef>
              <a:spcAft>
                <a:spcPts val="0"/>
              </a:spcAft>
              <a:buNone/>
            </a:pPr>
            <a:r>
              <a:rPr lang="ar" sz="1000">
                <a:solidFill>
                  <a:srgbClr val="EA9999"/>
                </a:solidFill>
                <a:latin typeface="EB Garamond"/>
                <a:ea typeface="EB Garamond"/>
                <a:cs typeface="EB Garamond"/>
                <a:sym typeface="EB Garamond"/>
              </a:rPr>
              <a:t>2</a:t>
            </a:r>
            <a:r>
              <a:rPr lang="ar" sz="1000">
                <a:solidFill>
                  <a:srgbClr val="EA9999"/>
                </a:solidFill>
                <a:latin typeface="EB Garamond"/>
                <a:ea typeface="EB Garamond"/>
                <a:cs typeface="EB Garamond"/>
                <a:sym typeface="EB Garamond"/>
              </a:rPr>
              <a:t>- All of the </a:t>
            </a:r>
            <a:r>
              <a:rPr lang="ar" sz="1000">
                <a:solidFill>
                  <a:srgbClr val="EA9999"/>
                </a:solidFill>
                <a:latin typeface="EB Garamond"/>
                <a:ea typeface="EB Garamond"/>
                <a:cs typeface="EB Garamond"/>
                <a:sym typeface="EB Garamond"/>
              </a:rPr>
              <a:t>following cause microcytic anemia EXCEPT: </a:t>
            </a:r>
            <a:r>
              <a:rPr b="1" i="1" lang="ar" sz="1000" u="sng">
                <a:solidFill>
                  <a:srgbClr val="CC0000"/>
                </a:solidFill>
                <a:latin typeface="EB Garamond"/>
                <a:ea typeface="EB Garamond"/>
                <a:cs typeface="EB Garamond"/>
                <a:sym typeface="EB Garamond"/>
              </a:rPr>
              <a:t>(from dr.notes)</a:t>
            </a:r>
            <a:endParaRPr sz="1000">
              <a:solidFill>
                <a:srgbClr val="EA9999"/>
              </a:solidFill>
              <a:latin typeface="EB Garamond"/>
              <a:ea typeface="EB Garamond"/>
              <a:cs typeface="EB Garamond"/>
              <a:sym typeface="EB Garamond"/>
            </a:endParaRPr>
          </a:p>
          <a:p>
            <a:pPr indent="-292100" lvl="0" marL="457200" rtl="0" algn="l">
              <a:lnSpc>
                <a:spcPct val="115000"/>
              </a:lnSpc>
              <a:spcBef>
                <a:spcPts val="160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Iron </a:t>
            </a:r>
            <a:r>
              <a:rPr lang="ar" sz="1000">
                <a:solidFill>
                  <a:srgbClr val="616161"/>
                </a:solidFill>
                <a:latin typeface="EB Garamond"/>
                <a:ea typeface="EB Garamond"/>
                <a:cs typeface="EB Garamond"/>
                <a:sym typeface="EB Garamond"/>
              </a:rPr>
              <a:t>deficiency anemia </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Thalassemia</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Sideroblastic anemia </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Sickle cell anemia</a:t>
            </a:r>
            <a:endParaRPr sz="1000">
              <a:solidFill>
                <a:srgbClr val="616161"/>
              </a:solidFill>
              <a:latin typeface="EB Garamond"/>
              <a:ea typeface="EB Garamond"/>
              <a:cs typeface="EB Garamond"/>
              <a:sym typeface="EB Garamond"/>
            </a:endParaRPr>
          </a:p>
          <a:p>
            <a:pPr indent="0" lvl="0" marL="0" rtl="0" algn="l">
              <a:lnSpc>
                <a:spcPct val="115000"/>
              </a:lnSpc>
              <a:spcBef>
                <a:spcPts val="1600"/>
              </a:spcBef>
              <a:spcAft>
                <a:spcPts val="1600"/>
              </a:spcAft>
              <a:buNone/>
            </a:pPr>
            <a:r>
              <a:t/>
            </a:r>
            <a:endParaRPr sz="1000">
              <a:solidFill>
                <a:srgbClr val="616161"/>
              </a:solidFill>
              <a:latin typeface="EB Garamond"/>
              <a:ea typeface="EB Garamond"/>
              <a:cs typeface="EB Garamond"/>
              <a:sym typeface="EB Garamond"/>
            </a:endParaRPr>
          </a:p>
        </p:txBody>
      </p:sp>
      <p:sp>
        <p:nvSpPr>
          <p:cNvPr id="1030" name="Google Shape;1030;p42"/>
          <p:cNvSpPr txBox="1"/>
          <p:nvPr/>
        </p:nvSpPr>
        <p:spPr>
          <a:xfrm>
            <a:off x="3158575" y="654938"/>
            <a:ext cx="2812500" cy="4234200"/>
          </a:xfrm>
          <a:prstGeom prst="rect">
            <a:avLst/>
          </a:prstGeom>
          <a:noFill/>
          <a:ln cap="flat" cmpd="sng" w="952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1000">
                <a:solidFill>
                  <a:srgbClr val="EA9999"/>
                </a:solidFill>
                <a:latin typeface="EB Garamond"/>
                <a:ea typeface="EB Garamond"/>
                <a:cs typeface="EB Garamond"/>
                <a:sym typeface="EB Garamond"/>
              </a:rPr>
              <a:t>3- Which one of these factors increase iron absorption?</a:t>
            </a:r>
            <a:endParaRPr sz="1000">
              <a:solidFill>
                <a:srgbClr val="EA9999"/>
              </a:solidFill>
              <a:latin typeface="EB Garamond"/>
              <a:ea typeface="EB Garamond"/>
              <a:cs typeface="EB Garamond"/>
              <a:sym typeface="EB Garamond"/>
            </a:endParaRPr>
          </a:p>
          <a:p>
            <a:pPr indent="-292100" lvl="0" marL="457200" rtl="0" algn="l">
              <a:lnSpc>
                <a:spcPct val="115000"/>
              </a:lnSpc>
              <a:spcBef>
                <a:spcPts val="160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Phytate</a:t>
            </a:r>
            <a:r>
              <a:rPr lang="ar" sz="1000">
                <a:solidFill>
                  <a:srgbClr val="616161"/>
                </a:solidFill>
                <a:latin typeface="EB Garamond"/>
                <a:ea typeface="EB Garamond"/>
                <a:cs typeface="EB Garamond"/>
                <a:sym typeface="EB Garamond"/>
              </a:rPr>
              <a:t> </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Phenols </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Vitamin C  </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Calcium</a:t>
            </a:r>
            <a:endParaRPr sz="1000">
              <a:solidFill>
                <a:srgbClr val="616161"/>
              </a:solidFill>
              <a:latin typeface="EB Garamond"/>
              <a:ea typeface="EB Garamond"/>
              <a:cs typeface="EB Garamond"/>
              <a:sym typeface="EB Garamond"/>
            </a:endParaRPr>
          </a:p>
          <a:p>
            <a:pPr indent="0" lvl="0" marL="0" rtl="0" algn="l">
              <a:lnSpc>
                <a:spcPct val="115000"/>
              </a:lnSpc>
              <a:spcBef>
                <a:spcPts val="1600"/>
              </a:spcBef>
              <a:spcAft>
                <a:spcPts val="0"/>
              </a:spcAft>
              <a:buNone/>
            </a:pPr>
            <a:r>
              <a:rPr b="1" lang="ar" sz="1100" u="sng">
                <a:solidFill>
                  <a:srgbClr val="CC0000"/>
                </a:solidFill>
                <a:latin typeface="EB Garamond"/>
                <a:ea typeface="EB Garamond"/>
                <a:cs typeface="EB Garamond"/>
                <a:sym typeface="EB Garamond"/>
              </a:rPr>
              <a:t>4-</a:t>
            </a:r>
            <a:r>
              <a:rPr b="1" lang="ar" sz="1100" u="sng">
                <a:solidFill>
                  <a:srgbClr val="EA9999"/>
                </a:solidFill>
                <a:latin typeface="EB Garamond"/>
                <a:ea typeface="EB Garamond"/>
                <a:cs typeface="EB Garamond"/>
                <a:sym typeface="EB Garamond"/>
              </a:rPr>
              <a:t> The gold </a:t>
            </a:r>
            <a:r>
              <a:rPr b="1" lang="ar" sz="1100" u="sng">
                <a:solidFill>
                  <a:srgbClr val="EA9999"/>
                </a:solidFill>
                <a:latin typeface="EB Garamond"/>
                <a:ea typeface="EB Garamond"/>
                <a:cs typeface="EB Garamond"/>
                <a:sym typeface="EB Garamond"/>
              </a:rPr>
              <a:t>standard stain for diagnosis IDA is:</a:t>
            </a:r>
            <a:r>
              <a:rPr lang="ar" sz="1100">
                <a:solidFill>
                  <a:srgbClr val="EA9999"/>
                </a:solidFill>
                <a:latin typeface="EB Garamond"/>
                <a:ea typeface="EB Garamond"/>
                <a:cs typeface="EB Garamond"/>
                <a:sym typeface="EB Garamond"/>
              </a:rPr>
              <a:t> </a:t>
            </a:r>
            <a:r>
              <a:rPr b="1" i="1" lang="ar" sz="1100" u="sng">
                <a:solidFill>
                  <a:srgbClr val="CC0000"/>
                </a:solidFill>
                <a:latin typeface="EB Garamond"/>
                <a:ea typeface="EB Garamond"/>
                <a:cs typeface="EB Garamond"/>
                <a:sym typeface="EB Garamond"/>
              </a:rPr>
              <a:t>(from dr.notes)</a:t>
            </a:r>
            <a:endParaRPr b="1" i="1" sz="1100" u="sng">
              <a:solidFill>
                <a:srgbClr val="CC0000"/>
              </a:solidFill>
              <a:latin typeface="EB Garamond"/>
              <a:ea typeface="EB Garamond"/>
              <a:cs typeface="EB Garamond"/>
              <a:sym typeface="EB Garamond"/>
            </a:endParaRPr>
          </a:p>
          <a:p>
            <a:pPr indent="-292100" lvl="0" marL="457200" rtl="0" algn="l">
              <a:lnSpc>
                <a:spcPct val="115000"/>
              </a:lnSpc>
              <a:spcBef>
                <a:spcPts val="160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a:t>
            </a:r>
            <a:r>
              <a:rPr lang="ar" sz="1000">
                <a:solidFill>
                  <a:srgbClr val="616161"/>
                </a:solidFill>
                <a:latin typeface="EB Garamond"/>
                <a:ea typeface="EB Garamond"/>
                <a:cs typeface="EB Garamond"/>
                <a:sym typeface="EB Garamond"/>
              </a:rPr>
              <a:t>Silver stain</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Perl’s stain</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H &amp; E stain</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Bielschowsky stain</a:t>
            </a:r>
            <a:endParaRPr sz="1000">
              <a:solidFill>
                <a:srgbClr val="616161"/>
              </a:solidFill>
              <a:latin typeface="EB Garamond"/>
              <a:ea typeface="EB Garamond"/>
              <a:cs typeface="EB Garamond"/>
              <a:sym typeface="EB Garamond"/>
            </a:endParaRPr>
          </a:p>
        </p:txBody>
      </p:sp>
      <p:sp>
        <p:nvSpPr>
          <p:cNvPr id="1031" name="Google Shape;1031;p42"/>
          <p:cNvSpPr txBox="1"/>
          <p:nvPr/>
        </p:nvSpPr>
        <p:spPr>
          <a:xfrm>
            <a:off x="7569775" y="33650"/>
            <a:ext cx="1569600" cy="41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ar" sz="1000">
                <a:solidFill>
                  <a:srgbClr val="FFE599"/>
                </a:solidFill>
                <a:latin typeface="EB Garamond"/>
                <a:ea typeface="EB Garamond"/>
                <a:cs typeface="EB Garamond"/>
                <a:sym typeface="EB Garamond"/>
              </a:rPr>
              <a:t>Key answers:        </a:t>
            </a:r>
            <a:r>
              <a:rPr b="1" lang="ar" sz="1000">
                <a:solidFill>
                  <a:srgbClr val="999999"/>
                </a:solidFill>
                <a:latin typeface="EB Garamond"/>
                <a:ea typeface="EB Garamond"/>
                <a:cs typeface="EB Garamond"/>
                <a:sym typeface="EB Garamond"/>
              </a:rPr>
              <a:t>       </a:t>
            </a:r>
            <a:r>
              <a:rPr b="1" lang="ar" sz="1000">
                <a:solidFill>
                  <a:srgbClr val="63D297"/>
                </a:solidFill>
                <a:latin typeface="EB Garamond"/>
                <a:ea typeface="EB Garamond"/>
                <a:cs typeface="EB Garamond"/>
                <a:sym typeface="EB Garamond"/>
              </a:rPr>
              <a:t>                                  </a:t>
            </a:r>
            <a:r>
              <a:rPr b="1" lang="ar" sz="1000">
                <a:solidFill>
                  <a:srgbClr val="FFF2CC"/>
                </a:solidFill>
                <a:latin typeface="EB Garamond"/>
                <a:ea typeface="EB Garamond"/>
                <a:cs typeface="EB Garamond"/>
                <a:sym typeface="EB Garamond"/>
              </a:rPr>
              <a:t>1-C 2-D 3-C 4-B 5-A 6-C</a:t>
            </a:r>
            <a:endParaRPr b="1" sz="1000">
              <a:solidFill>
                <a:srgbClr val="FFF2CC"/>
              </a:solidFill>
              <a:latin typeface="EB Garamond"/>
              <a:ea typeface="EB Garamond"/>
              <a:cs typeface="EB Garamond"/>
              <a:sym typeface="EB Garamond"/>
            </a:endParaRPr>
          </a:p>
        </p:txBody>
      </p:sp>
      <p:sp>
        <p:nvSpPr>
          <p:cNvPr id="1032" name="Google Shape;1032;p42"/>
          <p:cNvSpPr txBox="1"/>
          <p:nvPr/>
        </p:nvSpPr>
        <p:spPr>
          <a:xfrm>
            <a:off x="6233075" y="671750"/>
            <a:ext cx="2812500" cy="4234200"/>
          </a:xfrm>
          <a:prstGeom prst="rect">
            <a:avLst/>
          </a:prstGeom>
          <a:noFill/>
          <a:ln cap="flat" cmpd="sng" w="952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1000">
                <a:solidFill>
                  <a:srgbClr val="EA9999"/>
                </a:solidFill>
                <a:latin typeface="EB Garamond"/>
                <a:ea typeface="EB Garamond"/>
                <a:cs typeface="EB Garamond"/>
                <a:sym typeface="EB Garamond"/>
              </a:rPr>
              <a:t>5</a:t>
            </a:r>
            <a:r>
              <a:rPr lang="ar" sz="1000">
                <a:solidFill>
                  <a:srgbClr val="EA9999"/>
                </a:solidFill>
                <a:latin typeface="EB Garamond"/>
                <a:ea typeface="EB Garamond"/>
                <a:cs typeface="EB Garamond"/>
                <a:sym typeface="EB Garamond"/>
              </a:rPr>
              <a:t>- Which one of these factors suppress hepcidin activity?</a:t>
            </a:r>
            <a:endParaRPr sz="1000">
              <a:solidFill>
                <a:srgbClr val="EA9999"/>
              </a:solidFill>
              <a:latin typeface="EB Garamond"/>
              <a:ea typeface="EB Garamond"/>
              <a:cs typeface="EB Garamond"/>
              <a:sym typeface="EB Garamond"/>
            </a:endParaRPr>
          </a:p>
          <a:p>
            <a:pPr indent="-292100" lvl="0" marL="457200" rtl="0" algn="l">
              <a:lnSpc>
                <a:spcPct val="115000"/>
              </a:lnSpc>
              <a:spcBef>
                <a:spcPts val="160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Hypoxia</a:t>
            </a:r>
            <a:r>
              <a:rPr lang="ar" sz="1000">
                <a:solidFill>
                  <a:srgbClr val="616161"/>
                </a:solidFill>
                <a:latin typeface="EB Garamond"/>
                <a:ea typeface="EB Garamond"/>
                <a:cs typeface="EB Garamond"/>
                <a:sym typeface="EB Garamond"/>
              </a:rPr>
              <a:t> </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IL-6</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TNF</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Carcinoma</a:t>
            </a:r>
            <a:endParaRPr sz="1000">
              <a:solidFill>
                <a:srgbClr val="616161"/>
              </a:solidFill>
              <a:latin typeface="EB Garamond"/>
              <a:ea typeface="EB Garamond"/>
              <a:cs typeface="EB Garamond"/>
              <a:sym typeface="EB Garamond"/>
            </a:endParaRPr>
          </a:p>
          <a:p>
            <a:pPr indent="0" lvl="0" marL="0" rtl="0" algn="l">
              <a:lnSpc>
                <a:spcPct val="115000"/>
              </a:lnSpc>
              <a:spcBef>
                <a:spcPts val="1600"/>
              </a:spcBef>
              <a:spcAft>
                <a:spcPts val="0"/>
              </a:spcAft>
              <a:buNone/>
            </a:pPr>
            <a:r>
              <a:rPr lang="ar" sz="1000">
                <a:solidFill>
                  <a:srgbClr val="EA9999"/>
                </a:solidFill>
                <a:latin typeface="EB Garamond"/>
                <a:ea typeface="EB Garamond"/>
                <a:cs typeface="EB Garamond"/>
                <a:sym typeface="EB Garamond"/>
              </a:rPr>
              <a:t>6</a:t>
            </a:r>
            <a:r>
              <a:rPr lang="ar" sz="1000">
                <a:solidFill>
                  <a:srgbClr val="EA9999"/>
                </a:solidFill>
                <a:latin typeface="EB Garamond"/>
                <a:ea typeface="EB Garamond"/>
                <a:cs typeface="EB Garamond"/>
                <a:sym typeface="EB Garamond"/>
              </a:rPr>
              <a:t>- The only form of  RBCs</a:t>
            </a:r>
            <a:r>
              <a:rPr lang="ar" sz="1000">
                <a:solidFill>
                  <a:srgbClr val="EA9999"/>
                </a:solidFill>
                <a:latin typeface="EB Garamond"/>
                <a:ea typeface="EB Garamond"/>
                <a:cs typeface="EB Garamond"/>
                <a:sym typeface="EB Garamond"/>
              </a:rPr>
              <a:t> that go to the circulation: </a:t>
            </a:r>
            <a:r>
              <a:rPr b="1" i="1" lang="ar" sz="1000" u="sng">
                <a:solidFill>
                  <a:srgbClr val="CC0000"/>
                </a:solidFill>
                <a:latin typeface="EB Garamond"/>
                <a:ea typeface="EB Garamond"/>
                <a:cs typeface="EB Garamond"/>
                <a:sym typeface="EB Garamond"/>
              </a:rPr>
              <a:t>(from dr.notes)</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160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a:t>
            </a:r>
            <a:r>
              <a:rPr lang="ar" sz="1000">
                <a:solidFill>
                  <a:srgbClr val="616161"/>
                </a:solidFill>
                <a:latin typeface="EB Garamond"/>
                <a:ea typeface="EB Garamond"/>
                <a:cs typeface="EB Garamond"/>
                <a:sym typeface="EB Garamond"/>
              </a:rPr>
              <a:t>Erythroblast</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Reticulocyte </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a:t>
            </a:r>
            <a:r>
              <a:rPr lang="ar" sz="1000">
                <a:solidFill>
                  <a:srgbClr val="616161"/>
                </a:solidFill>
                <a:latin typeface="EB Garamond"/>
                <a:ea typeface="EB Garamond"/>
                <a:cs typeface="EB Garamond"/>
                <a:sym typeface="EB Garamond"/>
              </a:rPr>
              <a:t>Erythrocyte </a:t>
            </a:r>
            <a:endParaRPr sz="1000">
              <a:solidFill>
                <a:srgbClr val="616161"/>
              </a:solidFill>
              <a:latin typeface="EB Garamond"/>
              <a:ea typeface="EB Garamond"/>
              <a:cs typeface="EB Garamond"/>
              <a:sym typeface="EB Garamond"/>
            </a:endParaRPr>
          </a:p>
          <a:p>
            <a:pPr indent="-292100" lvl="0" marL="457200" rtl="0" algn="l">
              <a:lnSpc>
                <a:spcPct val="115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Basophilic normoblast</a:t>
            </a:r>
            <a:endParaRPr sz="1000">
              <a:solidFill>
                <a:srgbClr val="616161"/>
              </a:solidFill>
              <a:latin typeface="EB Garamond"/>
              <a:ea typeface="EB Garamond"/>
              <a:cs typeface="EB Garamond"/>
              <a:sym typeface="EB Garamon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6" name="Shape 1036"/>
        <p:cNvGrpSpPr/>
        <p:nvPr/>
      </p:nvGrpSpPr>
      <p:grpSpPr>
        <a:xfrm>
          <a:off x="0" y="0"/>
          <a:ext cx="0" cy="0"/>
          <a:chOff x="0" y="0"/>
          <a:chExt cx="0" cy="0"/>
        </a:xfrm>
      </p:grpSpPr>
      <p:sp>
        <p:nvSpPr>
          <p:cNvPr id="1037" name="Google Shape;1037;p43"/>
          <p:cNvSpPr txBox="1"/>
          <p:nvPr/>
        </p:nvSpPr>
        <p:spPr>
          <a:xfrm>
            <a:off x="4477275" y="1731550"/>
            <a:ext cx="2610000" cy="29382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FFF2CC"/>
              </a:buClr>
              <a:buSzPts val="1400"/>
              <a:buFont typeface="Montserrat"/>
              <a:buChar char="●"/>
            </a:pPr>
            <a:r>
              <a:rPr b="1" i="1" lang="ar">
                <a:solidFill>
                  <a:srgbClr val="74C1B9"/>
                </a:solidFill>
                <a:latin typeface="Montserrat"/>
                <a:ea typeface="Montserrat"/>
                <a:cs typeface="Montserrat"/>
                <a:sym typeface="Montserrat"/>
              </a:rPr>
              <a:t>Amirah Alzahrani </a:t>
            </a:r>
            <a:endParaRPr b="1" i="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Deema Almaziad </a:t>
            </a:r>
            <a:endParaRPr b="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Jude Alotaibi</a:t>
            </a:r>
            <a:endParaRPr b="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Njoud Almutairi </a:t>
            </a:r>
            <a:endParaRPr b="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i="1" lang="ar">
                <a:solidFill>
                  <a:srgbClr val="74C1B9"/>
                </a:solidFill>
                <a:latin typeface="Montserrat"/>
                <a:ea typeface="Montserrat"/>
                <a:cs typeface="Montserrat"/>
                <a:sym typeface="Montserrat"/>
              </a:rPr>
              <a:t>Nouf Albraikan</a:t>
            </a:r>
            <a:endParaRPr b="1" i="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Noura Almazroa</a:t>
            </a:r>
            <a:endParaRPr b="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Razan Alzohaifi</a:t>
            </a:r>
            <a:endParaRPr b="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i="1" lang="ar">
                <a:solidFill>
                  <a:srgbClr val="74C1B9"/>
                </a:solidFill>
                <a:latin typeface="Montserrat"/>
                <a:ea typeface="Montserrat"/>
                <a:cs typeface="Montserrat"/>
                <a:sym typeface="Montserrat"/>
              </a:rPr>
              <a:t>Rema Almutawa</a:t>
            </a:r>
            <a:endParaRPr b="1" i="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Renad Alhaqbani</a:t>
            </a:r>
            <a:endParaRPr b="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Renad Almutawa</a:t>
            </a:r>
            <a:endParaRPr b="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Taif Alotaibi </a:t>
            </a:r>
            <a:endParaRPr b="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Wejdan Alnufaie</a:t>
            </a:r>
            <a:endParaRPr b="1">
              <a:solidFill>
                <a:srgbClr val="74C1B9"/>
              </a:solidFill>
              <a:latin typeface="Montserrat"/>
              <a:ea typeface="Montserrat"/>
              <a:cs typeface="Montserrat"/>
              <a:sym typeface="Montserrat"/>
            </a:endParaRPr>
          </a:p>
        </p:txBody>
      </p:sp>
      <p:sp>
        <p:nvSpPr>
          <p:cNvPr id="1038" name="Google Shape;1038;p43"/>
          <p:cNvSpPr txBox="1"/>
          <p:nvPr>
            <p:ph idx="4294967295" type="ctrTitle"/>
          </p:nvPr>
        </p:nvSpPr>
        <p:spPr>
          <a:xfrm>
            <a:off x="267975" y="509000"/>
            <a:ext cx="4209300" cy="103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ar" sz="5300">
                <a:solidFill>
                  <a:srgbClr val="EA9999"/>
                </a:solidFill>
              </a:rPr>
              <a:t>THANKS</a:t>
            </a:r>
            <a:endParaRPr sz="5300">
              <a:solidFill>
                <a:srgbClr val="EA9999"/>
              </a:solidFill>
            </a:endParaRPr>
          </a:p>
        </p:txBody>
      </p:sp>
      <p:sp>
        <p:nvSpPr>
          <p:cNvPr id="1039" name="Google Shape;1039;p43"/>
          <p:cNvSpPr txBox="1"/>
          <p:nvPr/>
        </p:nvSpPr>
        <p:spPr>
          <a:xfrm>
            <a:off x="359875" y="1731550"/>
            <a:ext cx="3277800" cy="19770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ar" sz="2400">
                <a:solidFill>
                  <a:srgbClr val="F1C232"/>
                </a:solidFill>
                <a:latin typeface="Montserrat"/>
                <a:ea typeface="Montserrat"/>
                <a:cs typeface="Montserrat"/>
                <a:sym typeface="Montserrat"/>
              </a:rPr>
              <a:t>    </a:t>
            </a:r>
            <a:r>
              <a:rPr b="1" lang="ar" sz="2400">
                <a:solidFill>
                  <a:srgbClr val="EA9999"/>
                </a:solidFill>
                <a:latin typeface="Montserrat"/>
                <a:ea typeface="Montserrat"/>
                <a:cs typeface="Montserrat"/>
                <a:sym typeface="Montserrat"/>
              </a:rPr>
              <a:t>|</a:t>
            </a:r>
            <a:r>
              <a:rPr b="1" lang="ar" sz="2400">
                <a:solidFill>
                  <a:srgbClr val="74C1B9"/>
                </a:solidFill>
                <a:latin typeface="Montserrat"/>
                <a:ea typeface="Montserrat"/>
                <a:cs typeface="Montserrat"/>
                <a:sym typeface="Montserrat"/>
              </a:rPr>
              <a:t> TEAM LEADERS </a:t>
            </a:r>
            <a:endParaRPr b="1" sz="2400">
              <a:solidFill>
                <a:srgbClr val="74C1B9"/>
              </a:solidFill>
              <a:latin typeface="Montserrat"/>
              <a:ea typeface="Montserrat"/>
              <a:cs typeface="Montserrat"/>
              <a:sym typeface="Montserrat"/>
            </a:endParaRPr>
          </a:p>
          <a:p>
            <a:pPr indent="0" lvl="0" marL="0" rtl="0" algn="l">
              <a:lnSpc>
                <a:spcPct val="150000"/>
              </a:lnSpc>
              <a:spcBef>
                <a:spcPts val="0"/>
              </a:spcBef>
              <a:spcAft>
                <a:spcPts val="0"/>
              </a:spcAft>
              <a:buNone/>
            </a:pPr>
            <a:r>
              <a:rPr b="1" lang="ar" sz="2000">
                <a:solidFill>
                  <a:srgbClr val="EA9999"/>
                </a:solidFill>
                <a:latin typeface="Montserrat"/>
                <a:ea typeface="Montserrat"/>
                <a:cs typeface="Montserrat"/>
                <a:sym typeface="Montserrat"/>
              </a:rPr>
              <a:t>|</a:t>
            </a:r>
            <a:r>
              <a:rPr b="1" i="1" lang="ar" sz="2000">
                <a:solidFill>
                  <a:srgbClr val="74C1B9"/>
                </a:solidFill>
                <a:latin typeface="Montserrat"/>
                <a:ea typeface="Montserrat"/>
                <a:cs typeface="Montserrat"/>
                <a:sym typeface="Montserrat"/>
              </a:rPr>
              <a:t> </a:t>
            </a:r>
            <a:r>
              <a:rPr b="1" lang="ar" sz="2000">
                <a:solidFill>
                  <a:srgbClr val="74C1B9"/>
                </a:solidFill>
                <a:latin typeface="Montserrat"/>
                <a:ea typeface="Montserrat"/>
                <a:cs typeface="Montserrat"/>
                <a:sym typeface="Montserrat"/>
              </a:rPr>
              <a:t>Abdulaziz Alghamdi </a:t>
            </a:r>
            <a:endParaRPr b="1" sz="2000">
              <a:solidFill>
                <a:srgbClr val="74C1B9"/>
              </a:solidFill>
              <a:latin typeface="Montserrat"/>
              <a:ea typeface="Montserrat"/>
              <a:cs typeface="Montserrat"/>
              <a:sym typeface="Montserrat"/>
            </a:endParaRPr>
          </a:p>
          <a:p>
            <a:pPr indent="0" lvl="0" marL="0" rtl="0" algn="l">
              <a:lnSpc>
                <a:spcPct val="150000"/>
              </a:lnSpc>
              <a:spcBef>
                <a:spcPts val="0"/>
              </a:spcBef>
              <a:spcAft>
                <a:spcPts val="0"/>
              </a:spcAft>
              <a:buNone/>
            </a:pPr>
            <a:r>
              <a:rPr b="1" lang="ar" sz="2000">
                <a:solidFill>
                  <a:srgbClr val="EA9999"/>
                </a:solidFill>
                <a:latin typeface="Montserrat"/>
                <a:ea typeface="Montserrat"/>
                <a:cs typeface="Montserrat"/>
                <a:sym typeface="Montserrat"/>
              </a:rPr>
              <a:t>|</a:t>
            </a:r>
            <a:r>
              <a:rPr b="1" i="1" lang="ar" sz="2000">
                <a:solidFill>
                  <a:srgbClr val="74C1B9"/>
                </a:solidFill>
                <a:latin typeface="Montserrat"/>
                <a:ea typeface="Montserrat"/>
                <a:cs typeface="Montserrat"/>
                <a:sym typeface="Montserrat"/>
              </a:rPr>
              <a:t> Elaf Almusahel</a:t>
            </a:r>
            <a:r>
              <a:rPr b="1" lang="ar" sz="2000">
                <a:solidFill>
                  <a:srgbClr val="74C1B9"/>
                </a:solidFill>
                <a:latin typeface="Montserrat"/>
                <a:ea typeface="Montserrat"/>
                <a:cs typeface="Montserrat"/>
                <a:sym typeface="Montserrat"/>
              </a:rPr>
              <a:t>  </a:t>
            </a:r>
            <a:endParaRPr b="1" i="1" sz="2000">
              <a:solidFill>
                <a:srgbClr val="74C1B9"/>
              </a:solidFill>
              <a:latin typeface="Montserrat"/>
              <a:ea typeface="Montserrat"/>
              <a:cs typeface="Montserrat"/>
              <a:sym typeface="Montserrat"/>
            </a:endParaRPr>
          </a:p>
        </p:txBody>
      </p:sp>
      <p:sp>
        <p:nvSpPr>
          <p:cNvPr id="1040" name="Google Shape;1040;p43"/>
          <p:cNvSpPr txBox="1"/>
          <p:nvPr/>
        </p:nvSpPr>
        <p:spPr>
          <a:xfrm>
            <a:off x="5794871" y="509001"/>
            <a:ext cx="3095400" cy="72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400">
                <a:solidFill>
                  <a:srgbClr val="74C1B9"/>
                </a:solidFill>
                <a:latin typeface="Montserrat"/>
                <a:ea typeface="Montserrat"/>
                <a:cs typeface="Montserrat"/>
                <a:sym typeface="Montserrat"/>
              </a:rPr>
              <a:t>| </a:t>
            </a:r>
            <a:r>
              <a:rPr lang="ar" sz="2400">
                <a:solidFill>
                  <a:srgbClr val="EA9999"/>
                </a:solidFill>
                <a:latin typeface="Montserrat ExtraBold"/>
                <a:ea typeface="Montserrat ExtraBold"/>
                <a:cs typeface="Montserrat ExtraBold"/>
                <a:sym typeface="Montserrat ExtraBold"/>
              </a:rPr>
              <a:t>TEAM MEMBERS </a:t>
            </a:r>
            <a:endParaRPr b="1" sz="2400">
              <a:solidFill>
                <a:srgbClr val="EA9999"/>
              </a:solidFill>
            </a:endParaRPr>
          </a:p>
        </p:txBody>
      </p:sp>
      <p:cxnSp>
        <p:nvCxnSpPr>
          <p:cNvPr id="1041" name="Google Shape;1041;p43"/>
          <p:cNvCxnSpPr/>
          <p:nvPr/>
        </p:nvCxnSpPr>
        <p:spPr>
          <a:xfrm flipH="1">
            <a:off x="6832364" y="1636387"/>
            <a:ext cx="2700" cy="3242400"/>
          </a:xfrm>
          <a:prstGeom prst="straightConnector1">
            <a:avLst/>
          </a:prstGeom>
          <a:noFill/>
          <a:ln cap="flat" cmpd="sng" w="28575">
            <a:solidFill>
              <a:srgbClr val="F4CCCC"/>
            </a:solidFill>
            <a:prstDash val="solid"/>
            <a:round/>
            <a:headEnd len="med" w="med" type="oval"/>
            <a:tailEnd len="med" w="med" type="oval"/>
          </a:ln>
        </p:spPr>
      </p:cxnSp>
      <p:grpSp>
        <p:nvGrpSpPr>
          <p:cNvPr id="1042" name="Google Shape;1042;p43"/>
          <p:cNvGrpSpPr/>
          <p:nvPr/>
        </p:nvGrpSpPr>
        <p:grpSpPr>
          <a:xfrm>
            <a:off x="4623500" y="3554989"/>
            <a:ext cx="266100" cy="263400"/>
            <a:chOff x="4568700" y="1762557"/>
            <a:chExt cx="266100" cy="263400"/>
          </a:xfrm>
        </p:grpSpPr>
        <p:sp>
          <p:nvSpPr>
            <p:cNvPr id="1043" name="Google Shape;1043;p43"/>
            <p:cNvSpPr/>
            <p:nvPr/>
          </p:nvSpPr>
          <p:spPr>
            <a:xfrm>
              <a:off x="4568700" y="1762557"/>
              <a:ext cx="266100" cy="263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4" name="Google Shape;1044;p43"/>
            <p:cNvGrpSpPr/>
            <p:nvPr/>
          </p:nvGrpSpPr>
          <p:grpSpPr>
            <a:xfrm>
              <a:off x="4573681" y="1783730"/>
              <a:ext cx="228302" cy="208466"/>
              <a:chOff x="5735477" y="2429858"/>
              <a:chExt cx="353354" cy="341299"/>
            </a:xfrm>
          </p:grpSpPr>
          <p:sp>
            <p:nvSpPr>
              <p:cNvPr id="1045" name="Google Shape;1045;p43"/>
              <p:cNvSpPr/>
              <p:nvPr/>
            </p:nvSpPr>
            <p:spPr>
              <a:xfrm>
                <a:off x="5824468" y="2594703"/>
                <a:ext cx="176359" cy="76968"/>
              </a:xfrm>
              <a:custGeom>
                <a:rect b="b" l="l" r="r" t="t"/>
                <a:pathLst>
                  <a:path extrusionOk="0" h="2420" w="5545">
                    <a:moveTo>
                      <a:pt x="3427" y="340"/>
                    </a:moveTo>
                    <a:cubicBezTo>
                      <a:pt x="3652" y="340"/>
                      <a:pt x="3900" y="416"/>
                      <a:pt x="4108" y="630"/>
                    </a:cubicBezTo>
                    <a:cubicBezTo>
                      <a:pt x="4335" y="845"/>
                      <a:pt x="4537" y="999"/>
                      <a:pt x="4739" y="1107"/>
                    </a:cubicBezTo>
                    <a:cubicBezTo>
                      <a:pt x="4510" y="1133"/>
                      <a:pt x="4229" y="1154"/>
                      <a:pt x="3943" y="1154"/>
                    </a:cubicBezTo>
                    <a:cubicBezTo>
                      <a:pt x="3575" y="1154"/>
                      <a:pt x="3199" y="1118"/>
                      <a:pt x="2918" y="1011"/>
                    </a:cubicBezTo>
                    <a:lnTo>
                      <a:pt x="2834" y="987"/>
                    </a:lnTo>
                    <a:cubicBezTo>
                      <a:pt x="2811" y="976"/>
                      <a:pt x="2787" y="970"/>
                      <a:pt x="2766" y="970"/>
                    </a:cubicBezTo>
                    <a:cubicBezTo>
                      <a:pt x="2745" y="970"/>
                      <a:pt x="2727" y="976"/>
                      <a:pt x="2715" y="987"/>
                    </a:cubicBezTo>
                    <a:lnTo>
                      <a:pt x="2620" y="1011"/>
                    </a:lnTo>
                    <a:cubicBezTo>
                      <a:pt x="2325" y="1118"/>
                      <a:pt x="1951" y="1154"/>
                      <a:pt x="1583" y="1154"/>
                    </a:cubicBezTo>
                    <a:cubicBezTo>
                      <a:pt x="1297" y="1154"/>
                      <a:pt x="1014" y="1133"/>
                      <a:pt x="775" y="1107"/>
                    </a:cubicBezTo>
                    <a:cubicBezTo>
                      <a:pt x="965" y="999"/>
                      <a:pt x="1180" y="845"/>
                      <a:pt x="1406" y="630"/>
                    </a:cubicBezTo>
                    <a:cubicBezTo>
                      <a:pt x="1614" y="416"/>
                      <a:pt x="1862" y="340"/>
                      <a:pt x="2087" y="340"/>
                    </a:cubicBezTo>
                    <a:cubicBezTo>
                      <a:pt x="2326" y="340"/>
                      <a:pt x="2540" y="425"/>
                      <a:pt x="2656" y="523"/>
                    </a:cubicBezTo>
                    <a:cubicBezTo>
                      <a:pt x="2686" y="553"/>
                      <a:pt x="2721" y="568"/>
                      <a:pt x="2757" y="568"/>
                    </a:cubicBezTo>
                    <a:cubicBezTo>
                      <a:pt x="2793" y="568"/>
                      <a:pt x="2829" y="553"/>
                      <a:pt x="2858" y="523"/>
                    </a:cubicBezTo>
                    <a:cubicBezTo>
                      <a:pt x="2975" y="425"/>
                      <a:pt x="3188" y="340"/>
                      <a:pt x="3427" y="340"/>
                    </a:cubicBezTo>
                    <a:close/>
                    <a:moveTo>
                      <a:pt x="2727" y="1309"/>
                    </a:moveTo>
                    <a:lnTo>
                      <a:pt x="2751" y="1321"/>
                    </a:lnTo>
                    <a:cubicBezTo>
                      <a:pt x="3111" y="1433"/>
                      <a:pt x="3533" y="1470"/>
                      <a:pt x="3932" y="1470"/>
                    </a:cubicBezTo>
                    <a:cubicBezTo>
                      <a:pt x="4167" y="1470"/>
                      <a:pt x="4394" y="1458"/>
                      <a:pt x="4597" y="1440"/>
                    </a:cubicBezTo>
                    <a:lnTo>
                      <a:pt x="4597" y="1440"/>
                    </a:lnTo>
                    <a:cubicBezTo>
                      <a:pt x="4585" y="1464"/>
                      <a:pt x="4561" y="1476"/>
                      <a:pt x="4537" y="1488"/>
                    </a:cubicBezTo>
                    <a:cubicBezTo>
                      <a:pt x="4525" y="1499"/>
                      <a:pt x="4501" y="1523"/>
                      <a:pt x="4478" y="1535"/>
                    </a:cubicBezTo>
                    <a:lnTo>
                      <a:pt x="4466" y="1547"/>
                    </a:lnTo>
                    <a:cubicBezTo>
                      <a:pt x="4454" y="1559"/>
                      <a:pt x="4430" y="1583"/>
                      <a:pt x="4418" y="1583"/>
                    </a:cubicBezTo>
                    <a:cubicBezTo>
                      <a:pt x="4406" y="1583"/>
                      <a:pt x="4406" y="1595"/>
                      <a:pt x="4394" y="1595"/>
                    </a:cubicBezTo>
                    <a:cubicBezTo>
                      <a:pt x="4382" y="1607"/>
                      <a:pt x="4358" y="1607"/>
                      <a:pt x="4347" y="1618"/>
                    </a:cubicBezTo>
                    <a:cubicBezTo>
                      <a:pt x="4335" y="1618"/>
                      <a:pt x="4335" y="1642"/>
                      <a:pt x="4311" y="1642"/>
                    </a:cubicBezTo>
                    <a:cubicBezTo>
                      <a:pt x="4299" y="1654"/>
                      <a:pt x="4287" y="1654"/>
                      <a:pt x="4275" y="1666"/>
                    </a:cubicBezTo>
                    <a:cubicBezTo>
                      <a:pt x="4263" y="1666"/>
                      <a:pt x="4263" y="1678"/>
                      <a:pt x="4239" y="1678"/>
                    </a:cubicBezTo>
                    <a:cubicBezTo>
                      <a:pt x="4228" y="1702"/>
                      <a:pt x="4216" y="1714"/>
                      <a:pt x="4204" y="1714"/>
                    </a:cubicBezTo>
                    <a:cubicBezTo>
                      <a:pt x="4180" y="1714"/>
                      <a:pt x="4180" y="1726"/>
                      <a:pt x="4168" y="1726"/>
                    </a:cubicBezTo>
                    <a:lnTo>
                      <a:pt x="4120" y="1773"/>
                    </a:lnTo>
                    <a:lnTo>
                      <a:pt x="4108" y="1785"/>
                    </a:lnTo>
                    <a:lnTo>
                      <a:pt x="4049" y="1845"/>
                    </a:lnTo>
                    <a:cubicBezTo>
                      <a:pt x="3930" y="1964"/>
                      <a:pt x="3668" y="2059"/>
                      <a:pt x="3311" y="2095"/>
                    </a:cubicBezTo>
                    <a:cubicBezTo>
                      <a:pt x="3013" y="2130"/>
                      <a:pt x="2751" y="2130"/>
                      <a:pt x="2751" y="2130"/>
                    </a:cubicBezTo>
                    <a:lnTo>
                      <a:pt x="2727" y="2130"/>
                    </a:lnTo>
                    <a:cubicBezTo>
                      <a:pt x="2644" y="2130"/>
                      <a:pt x="2430" y="2130"/>
                      <a:pt x="2203" y="2095"/>
                    </a:cubicBezTo>
                    <a:cubicBezTo>
                      <a:pt x="1846" y="2059"/>
                      <a:pt x="1572" y="1964"/>
                      <a:pt x="1453" y="1845"/>
                    </a:cubicBezTo>
                    <a:lnTo>
                      <a:pt x="1394" y="1785"/>
                    </a:lnTo>
                    <a:lnTo>
                      <a:pt x="1382" y="1773"/>
                    </a:lnTo>
                    <a:lnTo>
                      <a:pt x="1334" y="1726"/>
                    </a:lnTo>
                    <a:cubicBezTo>
                      <a:pt x="1322" y="1726"/>
                      <a:pt x="1322" y="1714"/>
                      <a:pt x="1310" y="1714"/>
                    </a:cubicBezTo>
                    <a:cubicBezTo>
                      <a:pt x="1299" y="1702"/>
                      <a:pt x="1275" y="1678"/>
                      <a:pt x="1263" y="1678"/>
                    </a:cubicBezTo>
                    <a:cubicBezTo>
                      <a:pt x="1251" y="1678"/>
                      <a:pt x="1251" y="1666"/>
                      <a:pt x="1239" y="1666"/>
                    </a:cubicBezTo>
                    <a:cubicBezTo>
                      <a:pt x="1227" y="1654"/>
                      <a:pt x="1203" y="1654"/>
                      <a:pt x="1191" y="1642"/>
                    </a:cubicBezTo>
                    <a:cubicBezTo>
                      <a:pt x="1180" y="1642"/>
                      <a:pt x="1180" y="1618"/>
                      <a:pt x="1156" y="1618"/>
                    </a:cubicBezTo>
                    <a:cubicBezTo>
                      <a:pt x="1144" y="1607"/>
                      <a:pt x="1132" y="1607"/>
                      <a:pt x="1120" y="1595"/>
                    </a:cubicBezTo>
                    <a:cubicBezTo>
                      <a:pt x="1108" y="1595"/>
                      <a:pt x="1108" y="1583"/>
                      <a:pt x="1084" y="1583"/>
                    </a:cubicBezTo>
                    <a:cubicBezTo>
                      <a:pt x="1072" y="1559"/>
                      <a:pt x="1060" y="1559"/>
                      <a:pt x="1037" y="1547"/>
                    </a:cubicBezTo>
                    <a:lnTo>
                      <a:pt x="1025" y="1535"/>
                    </a:lnTo>
                    <a:cubicBezTo>
                      <a:pt x="1013" y="1523"/>
                      <a:pt x="989" y="1499"/>
                      <a:pt x="965" y="1488"/>
                    </a:cubicBezTo>
                    <a:lnTo>
                      <a:pt x="953" y="1488"/>
                    </a:lnTo>
                    <a:cubicBezTo>
                      <a:pt x="941" y="1476"/>
                      <a:pt x="929" y="1464"/>
                      <a:pt x="894" y="1440"/>
                    </a:cubicBezTo>
                    <a:lnTo>
                      <a:pt x="894" y="1440"/>
                    </a:lnTo>
                    <a:cubicBezTo>
                      <a:pt x="1114" y="1464"/>
                      <a:pt x="1367" y="1482"/>
                      <a:pt x="1623" y="1482"/>
                    </a:cubicBezTo>
                    <a:cubicBezTo>
                      <a:pt x="2004" y="1482"/>
                      <a:pt x="2393" y="1442"/>
                      <a:pt x="2692" y="1321"/>
                    </a:cubicBezTo>
                    <a:lnTo>
                      <a:pt x="2727" y="1309"/>
                    </a:lnTo>
                    <a:close/>
                    <a:moveTo>
                      <a:pt x="2093" y="1"/>
                    </a:moveTo>
                    <a:cubicBezTo>
                      <a:pt x="1780" y="1"/>
                      <a:pt x="1439" y="109"/>
                      <a:pt x="1156" y="392"/>
                    </a:cubicBezTo>
                    <a:cubicBezTo>
                      <a:pt x="632" y="928"/>
                      <a:pt x="132" y="999"/>
                      <a:pt x="120" y="999"/>
                    </a:cubicBezTo>
                    <a:lnTo>
                      <a:pt x="84" y="999"/>
                    </a:lnTo>
                    <a:cubicBezTo>
                      <a:pt x="84" y="999"/>
                      <a:pt x="72" y="999"/>
                      <a:pt x="72" y="1011"/>
                    </a:cubicBezTo>
                    <a:cubicBezTo>
                      <a:pt x="72" y="1011"/>
                      <a:pt x="60" y="1011"/>
                      <a:pt x="60" y="1023"/>
                    </a:cubicBezTo>
                    <a:lnTo>
                      <a:pt x="48" y="1047"/>
                    </a:lnTo>
                    <a:lnTo>
                      <a:pt x="37" y="1059"/>
                    </a:lnTo>
                    <a:lnTo>
                      <a:pt x="13" y="1071"/>
                    </a:lnTo>
                    <a:cubicBezTo>
                      <a:pt x="13" y="1071"/>
                      <a:pt x="13" y="1083"/>
                      <a:pt x="1" y="1083"/>
                    </a:cubicBezTo>
                    <a:lnTo>
                      <a:pt x="1" y="1107"/>
                    </a:lnTo>
                    <a:lnTo>
                      <a:pt x="1" y="1130"/>
                    </a:lnTo>
                    <a:lnTo>
                      <a:pt x="1" y="1142"/>
                    </a:lnTo>
                    <a:lnTo>
                      <a:pt x="1" y="1166"/>
                    </a:lnTo>
                    <a:cubicBezTo>
                      <a:pt x="1" y="1166"/>
                      <a:pt x="1" y="1178"/>
                      <a:pt x="13" y="1178"/>
                    </a:cubicBezTo>
                    <a:lnTo>
                      <a:pt x="37" y="1190"/>
                    </a:lnTo>
                    <a:lnTo>
                      <a:pt x="48" y="1202"/>
                    </a:lnTo>
                    <a:lnTo>
                      <a:pt x="60" y="1226"/>
                    </a:lnTo>
                    <a:lnTo>
                      <a:pt x="72" y="1237"/>
                    </a:lnTo>
                    <a:cubicBezTo>
                      <a:pt x="72" y="1237"/>
                      <a:pt x="727" y="1559"/>
                      <a:pt x="1203" y="2035"/>
                    </a:cubicBezTo>
                    <a:cubicBezTo>
                      <a:pt x="1538" y="2370"/>
                      <a:pt x="2322" y="2419"/>
                      <a:pt x="2628" y="2419"/>
                    </a:cubicBezTo>
                    <a:cubicBezTo>
                      <a:pt x="2681" y="2419"/>
                      <a:pt x="2720" y="2418"/>
                      <a:pt x="2739" y="2416"/>
                    </a:cubicBezTo>
                    <a:lnTo>
                      <a:pt x="2799" y="2416"/>
                    </a:lnTo>
                    <a:cubicBezTo>
                      <a:pt x="3061" y="2416"/>
                      <a:pt x="3918" y="2380"/>
                      <a:pt x="4275" y="2035"/>
                    </a:cubicBezTo>
                    <a:cubicBezTo>
                      <a:pt x="4751" y="1559"/>
                      <a:pt x="5406" y="1237"/>
                      <a:pt x="5406" y="1237"/>
                    </a:cubicBezTo>
                    <a:lnTo>
                      <a:pt x="5418" y="1226"/>
                    </a:lnTo>
                    <a:lnTo>
                      <a:pt x="5430" y="1202"/>
                    </a:lnTo>
                    <a:cubicBezTo>
                      <a:pt x="5450" y="1208"/>
                      <a:pt x="5467" y="1211"/>
                      <a:pt x="5480" y="1211"/>
                    </a:cubicBezTo>
                    <a:cubicBezTo>
                      <a:pt x="5540" y="1211"/>
                      <a:pt x="5545" y="1155"/>
                      <a:pt x="5525" y="1107"/>
                    </a:cubicBezTo>
                    <a:cubicBezTo>
                      <a:pt x="5513" y="1059"/>
                      <a:pt x="5466" y="1011"/>
                      <a:pt x="5418" y="999"/>
                    </a:cubicBezTo>
                    <a:lnTo>
                      <a:pt x="5394" y="999"/>
                    </a:lnTo>
                    <a:cubicBezTo>
                      <a:pt x="5394" y="999"/>
                      <a:pt x="4882" y="904"/>
                      <a:pt x="4347" y="392"/>
                    </a:cubicBezTo>
                    <a:cubicBezTo>
                      <a:pt x="4063" y="109"/>
                      <a:pt x="3726" y="1"/>
                      <a:pt x="3414" y="1"/>
                    </a:cubicBezTo>
                    <a:cubicBezTo>
                      <a:pt x="3162" y="1"/>
                      <a:pt x="2927" y="71"/>
                      <a:pt x="2751" y="178"/>
                    </a:cubicBezTo>
                    <a:cubicBezTo>
                      <a:pt x="2581" y="71"/>
                      <a:pt x="2346" y="1"/>
                      <a:pt x="2093"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43"/>
              <p:cNvSpPr/>
              <p:nvPr/>
            </p:nvSpPr>
            <p:spPr>
              <a:xfrm>
                <a:off x="5735477" y="2429858"/>
                <a:ext cx="353354" cy="126202"/>
              </a:xfrm>
              <a:custGeom>
                <a:rect b="b" l="l" r="r" t="t"/>
                <a:pathLst>
                  <a:path extrusionOk="0" h="3968" w="11110">
                    <a:moveTo>
                      <a:pt x="10764" y="324"/>
                    </a:moveTo>
                    <a:cubicBezTo>
                      <a:pt x="10776" y="324"/>
                      <a:pt x="10776" y="324"/>
                      <a:pt x="10776" y="348"/>
                    </a:cubicBezTo>
                    <a:cubicBezTo>
                      <a:pt x="10764" y="348"/>
                      <a:pt x="10764" y="360"/>
                      <a:pt x="10764" y="360"/>
                    </a:cubicBezTo>
                    <a:cubicBezTo>
                      <a:pt x="10669" y="1015"/>
                      <a:pt x="10312" y="2599"/>
                      <a:pt x="9014" y="3325"/>
                    </a:cubicBezTo>
                    <a:cubicBezTo>
                      <a:pt x="8645" y="3527"/>
                      <a:pt x="8240" y="3634"/>
                      <a:pt x="7847" y="3634"/>
                    </a:cubicBezTo>
                    <a:lnTo>
                      <a:pt x="7680" y="3634"/>
                    </a:lnTo>
                    <a:cubicBezTo>
                      <a:pt x="6835" y="3575"/>
                      <a:pt x="6121" y="3087"/>
                      <a:pt x="5763" y="2801"/>
                    </a:cubicBezTo>
                    <a:cubicBezTo>
                      <a:pt x="5704" y="2753"/>
                      <a:pt x="5644" y="2730"/>
                      <a:pt x="5561" y="2730"/>
                    </a:cubicBezTo>
                    <a:cubicBezTo>
                      <a:pt x="5490" y="2730"/>
                      <a:pt x="5418" y="2753"/>
                      <a:pt x="5371" y="2801"/>
                    </a:cubicBezTo>
                    <a:cubicBezTo>
                      <a:pt x="5025" y="3087"/>
                      <a:pt x="4323" y="3575"/>
                      <a:pt x="3454" y="3634"/>
                    </a:cubicBezTo>
                    <a:lnTo>
                      <a:pt x="3287" y="3634"/>
                    </a:lnTo>
                    <a:cubicBezTo>
                      <a:pt x="2870" y="3634"/>
                      <a:pt x="2489" y="3527"/>
                      <a:pt x="2108" y="3325"/>
                    </a:cubicBezTo>
                    <a:cubicBezTo>
                      <a:pt x="822" y="2599"/>
                      <a:pt x="465" y="1015"/>
                      <a:pt x="370" y="360"/>
                    </a:cubicBezTo>
                    <a:lnTo>
                      <a:pt x="370" y="348"/>
                    </a:lnTo>
                    <a:cubicBezTo>
                      <a:pt x="370" y="348"/>
                      <a:pt x="382" y="324"/>
                      <a:pt x="406" y="324"/>
                    </a:cubicBezTo>
                    <a:cubicBezTo>
                      <a:pt x="418" y="324"/>
                      <a:pt x="418" y="324"/>
                      <a:pt x="418" y="348"/>
                    </a:cubicBezTo>
                    <a:cubicBezTo>
                      <a:pt x="1025" y="920"/>
                      <a:pt x="2084" y="1063"/>
                      <a:pt x="2668" y="1086"/>
                    </a:cubicBezTo>
                    <a:cubicBezTo>
                      <a:pt x="3644" y="1134"/>
                      <a:pt x="4406" y="1563"/>
                      <a:pt x="4870" y="1908"/>
                    </a:cubicBezTo>
                    <a:cubicBezTo>
                      <a:pt x="4894" y="1944"/>
                      <a:pt x="4930" y="1956"/>
                      <a:pt x="4954" y="1979"/>
                    </a:cubicBezTo>
                    <a:cubicBezTo>
                      <a:pt x="5132" y="2110"/>
                      <a:pt x="5359" y="2194"/>
                      <a:pt x="5585" y="2194"/>
                    </a:cubicBezTo>
                    <a:cubicBezTo>
                      <a:pt x="5799" y="2194"/>
                      <a:pt x="6025" y="2110"/>
                      <a:pt x="6204" y="1979"/>
                    </a:cubicBezTo>
                    <a:cubicBezTo>
                      <a:pt x="6240" y="1956"/>
                      <a:pt x="6264" y="1944"/>
                      <a:pt x="6299" y="1908"/>
                    </a:cubicBezTo>
                    <a:cubicBezTo>
                      <a:pt x="6752" y="1563"/>
                      <a:pt x="7514" y="1134"/>
                      <a:pt x="8502" y="1086"/>
                    </a:cubicBezTo>
                    <a:cubicBezTo>
                      <a:pt x="9061" y="1063"/>
                      <a:pt x="10121" y="920"/>
                      <a:pt x="10740" y="348"/>
                    </a:cubicBezTo>
                    <a:lnTo>
                      <a:pt x="10764" y="324"/>
                    </a:lnTo>
                    <a:close/>
                    <a:moveTo>
                      <a:pt x="395" y="0"/>
                    </a:moveTo>
                    <a:cubicBezTo>
                      <a:pt x="379" y="0"/>
                      <a:pt x="363" y="1"/>
                      <a:pt x="346" y="3"/>
                    </a:cubicBezTo>
                    <a:cubicBezTo>
                      <a:pt x="239" y="3"/>
                      <a:pt x="156" y="63"/>
                      <a:pt x="84" y="134"/>
                    </a:cubicBezTo>
                    <a:cubicBezTo>
                      <a:pt x="25" y="217"/>
                      <a:pt x="1" y="313"/>
                      <a:pt x="13" y="408"/>
                    </a:cubicBezTo>
                    <a:cubicBezTo>
                      <a:pt x="120" y="1110"/>
                      <a:pt x="489" y="2801"/>
                      <a:pt x="1918" y="3611"/>
                    </a:cubicBezTo>
                    <a:cubicBezTo>
                      <a:pt x="2334" y="3849"/>
                      <a:pt x="2799" y="3968"/>
                      <a:pt x="3263" y="3968"/>
                    </a:cubicBezTo>
                    <a:lnTo>
                      <a:pt x="3454" y="3968"/>
                    </a:lnTo>
                    <a:cubicBezTo>
                      <a:pt x="4394" y="3908"/>
                      <a:pt x="5168" y="3372"/>
                      <a:pt x="5537" y="3075"/>
                    </a:cubicBezTo>
                    <a:cubicBezTo>
                      <a:pt x="5918" y="3384"/>
                      <a:pt x="6692" y="3908"/>
                      <a:pt x="7633" y="3968"/>
                    </a:cubicBezTo>
                    <a:lnTo>
                      <a:pt x="7823" y="3968"/>
                    </a:lnTo>
                    <a:cubicBezTo>
                      <a:pt x="8288" y="3968"/>
                      <a:pt x="8752" y="3849"/>
                      <a:pt x="9169" y="3611"/>
                    </a:cubicBezTo>
                    <a:cubicBezTo>
                      <a:pt x="10585" y="2801"/>
                      <a:pt x="10966" y="1110"/>
                      <a:pt x="11074" y="408"/>
                    </a:cubicBezTo>
                    <a:cubicBezTo>
                      <a:pt x="11109" y="313"/>
                      <a:pt x="11074" y="217"/>
                      <a:pt x="11014" y="134"/>
                    </a:cubicBezTo>
                    <a:cubicBezTo>
                      <a:pt x="10955" y="63"/>
                      <a:pt x="10871" y="15"/>
                      <a:pt x="10764" y="3"/>
                    </a:cubicBezTo>
                    <a:cubicBezTo>
                      <a:pt x="10657" y="3"/>
                      <a:pt x="10574" y="39"/>
                      <a:pt x="10490" y="98"/>
                    </a:cubicBezTo>
                    <a:cubicBezTo>
                      <a:pt x="10252" y="313"/>
                      <a:pt x="9693" y="694"/>
                      <a:pt x="8454" y="753"/>
                    </a:cubicBezTo>
                    <a:cubicBezTo>
                      <a:pt x="7395" y="813"/>
                      <a:pt x="6585" y="1253"/>
                      <a:pt x="6073" y="1622"/>
                    </a:cubicBezTo>
                    <a:cubicBezTo>
                      <a:pt x="6037" y="1658"/>
                      <a:pt x="6002" y="1670"/>
                      <a:pt x="5966" y="1706"/>
                    </a:cubicBezTo>
                    <a:cubicBezTo>
                      <a:pt x="5847" y="1789"/>
                      <a:pt x="5704" y="1848"/>
                      <a:pt x="5549" y="1848"/>
                    </a:cubicBezTo>
                    <a:cubicBezTo>
                      <a:pt x="5406" y="1848"/>
                      <a:pt x="5251" y="1801"/>
                      <a:pt x="5132" y="1706"/>
                    </a:cubicBezTo>
                    <a:cubicBezTo>
                      <a:pt x="5109" y="1670"/>
                      <a:pt x="5073" y="1658"/>
                      <a:pt x="5025" y="1622"/>
                    </a:cubicBezTo>
                    <a:cubicBezTo>
                      <a:pt x="4537" y="1253"/>
                      <a:pt x="3727" y="789"/>
                      <a:pt x="2644" y="753"/>
                    </a:cubicBezTo>
                    <a:cubicBezTo>
                      <a:pt x="1418" y="694"/>
                      <a:pt x="846" y="313"/>
                      <a:pt x="608" y="98"/>
                    </a:cubicBezTo>
                    <a:cubicBezTo>
                      <a:pt x="548" y="28"/>
                      <a:pt x="479" y="0"/>
                      <a:pt x="395"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43"/>
              <p:cNvSpPr/>
              <p:nvPr/>
            </p:nvSpPr>
            <p:spPr>
              <a:xfrm>
                <a:off x="5762384" y="2464271"/>
                <a:ext cx="134440" cy="72102"/>
              </a:xfrm>
              <a:custGeom>
                <a:rect b="b" l="l" r="r" t="t"/>
                <a:pathLst>
                  <a:path extrusionOk="0" h="2267" w="4227">
                    <a:moveTo>
                      <a:pt x="476" y="397"/>
                    </a:moveTo>
                    <a:lnTo>
                      <a:pt x="560" y="409"/>
                    </a:lnTo>
                    <a:cubicBezTo>
                      <a:pt x="929" y="505"/>
                      <a:pt x="1334" y="564"/>
                      <a:pt x="1774" y="588"/>
                    </a:cubicBezTo>
                    <a:cubicBezTo>
                      <a:pt x="2667" y="636"/>
                      <a:pt x="3358" y="1052"/>
                      <a:pt x="3774" y="1386"/>
                    </a:cubicBezTo>
                    <a:lnTo>
                      <a:pt x="3810" y="1421"/>
                    </a:lnTo>
                    <a:lnTo>
                      <a:pt x="3751" y="1469"/>
                    </a:lnTo>
                    <a:cubicBezTo>
                      <a:pt x="3477" y="1648"/>
                      <a:pt x="3024" y="1874"/>
                      <a:pt x="2548" y="1909"/>
                    </a:cubicBezTo>
                    <a:cubicBezTo>
                      <a:pt x="2490" y="1915"/>
                      <a:pt x="2432" y="1918"/>
                      <a:pt x="2376" y="1918"/>
                    </a:cubicBezTo>
                    <a:cubicBezTo>
                      <a:pt x="2089" y="1918"/>
                      <a:pt x="1827" y="1841"/>
                      <a:pt x="1548" y="1671"/>
                    </a:cubicBezTo>
                    <a:cubicBezTo>
                      <a:pt x="1119" y="1421"/>
                      <a:pt x="762" y="1017"/>
                      <a:pt x="512" y="469"/>
                    </a:cubicBezTo>
                    <a:lnTo>
                      <a:pt x="476" y="397"/>
                    </a:lnTo>
                    <a:close/>
                    <a:moveTo>
                      <a:pt x="174" y="0"/>
                    </a:moveTo>
                    <a:cubicBezTo>
                      <a:pt x="129" y="0"/>
                      <a:pt x="85" y="18"/>
                      <a:pt x="48" y="64"/>
                    </a:cubicBezTo>
                    <a:cubicBezTo>
                      <a:pt x="0" y="112"/>
                      <a:pt x="0" y="183"/>
                      <a:pt x="36" y="243"/>
                    </a:cubicBezTo>
                    <a:lnTo>
                      <a:pt x="214" y="636"/>
                    </a:lnTo>
                    <a:cubicBezTo>
                      <a:pt x="500" y="1243"/>
                      <a:pt x="893" y="1707"/>
                      <a:pt x="1393" y="1993"/>
                    </a:cubicBezTo>
                    <a:cubicBezTo>
                      <a:pt x="1715" y="2183"/>
                      <a:pt x="2060" y="2267"/>
                      <a:pt x="2417" y="2267"/>
                    </a:cubicBezTo>
                    <a:lnTo>
                      <a:pt x="2560" y="2267"/>
                    </a:lnTo>
                    <a:cubicBezTo>
                      <a:pt x="3120" y="2231"/>
                      <a:pt x="3608" y="1993"/>
                      <a:pt x="3917" y="1779"/>
                    </a:cubicBezTo>
                    <a:lnTo>
                      <a:pt x="4155" y="1636"/>
                    </a:lnTo>
                    <a:cubicBezTo>
                      <a:pt x="4203" y="1600"/>
                      <a:pt x="4227" y="1552"/>
                      <a:pt x="4227" y="1493"/>
                    </a:cubicBezTo>
                    <a:cubicBezTo>
                      <a:pt x="4227" y="1421"/>
                      <a:pt x="4215" y="1362"/>
                      <a:pt x="4167" y="1338"/>
                    </a:cubicBezTo>
                    <a:lnTo>
                      <a:pt x="3965" y="1159"/>
                    </a:lnTo>
                    <a:cubicBezTo>
                      <a:pt x="3501" y="778"/>
                      <a:pt x="2762" y="326"/>
                      <a:pt x="1774" y="278"/>
                    </a:cubicBezTo>
                    <a:cubicBezTo>
                      <a:pt x="1357" y="266"/>
                      <a:pt x="965" y="207"/>
                      <a:pt x="631" y="112"/>
                    </a:cubicBezTo>
                    <a:lnTo>
                      <a:pt x="214" y="4"/>
                    </a:lnTo>
                    <a:cubicBezTo>
                      <a:pt x="201" y="2"/>
                      <a:pt x="188" y="0"/>
                      <a:pt x="174"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43"/>
              <p:cNvSpPr/>
              <p:nvPr/>
            </p:nvSpPr>
            <p:spPr>
              <a:xfrm>
                <a:off x="5928247" y="2463921"/>
                <a:ext cx="134821" cy="70957"/>
              </a:xfrm>
              <a:custGeom>
                <a:rect b="b" l="l" r="r" t="t"/>
                <a:pathLst>
                  <a:path extrusionOk="0" h="2231" w="4239">
                    <a:moveTo>
                      <a:pt x="3774" y="420"/>
                    </a:moveTo>
                    <a:lnTo>
                      <a:pt x="3727" y="480"/>
                    </a:lnTo>
                    <a:cubicBezTo>
                      <a:pt x="3477" y="1028"/>
                      <a:pt x="3120" y="1432"/>
                      <a:pt x="2691" y="1682"/>
                    </a:cubicBezTo>
                    <a:cubicBezTo>
                      <a:pt x="2416" y="1841"/>
                      <a:pt x="2122" y="1924"/>
                      <a:pt x="1810" y="1924"/>
                    </a:cubicBezTo>
                    <a:cubicBezTo>
                      <a:pt x="1770" y="1924"/>
                      <a:pt x="1731" y="1923"/>
                      <a:pt x="1691" y="1920"/>
                    </a:cubicBezTo>
                    <a:cubicBezTo>
                      <a:pt x="1215" y="1897"/>
                      <a:pt x="774" y="1670"/>
                      <a:pt x="488" y="1480"/>
                    </a:cubicBezTo>
                    <a:lnTo>
                      <a:pt x="441" y="1444"/>
                    </a:lnTo>
                    <a:lnTo>
                      <a:pt x="488" y="1420"/>
                    </a:lnTo>
                    <a:cubicBezTo>
                      <a:pt x="905" y="1075"/>
                      <a:pt x="1596" y="658"/>
                      <a:pt x="2489" y="611"/>
                    </a:cubicBezTo>
                    <a:cubicBezTo>
                      <a:pt x="2929" y="587"/>
                      <a:pt x="3334" y="527"/>
                      <a:pt x="3703" y="432"/>
                    </a:cubicBezTo>
                    <a:lnTo>
                      <a:pt x="3774" y="420"/>
                    </a:lnTo>
                    <a:close/>
                    <a:moveTo>
                      <a:pt x="4043" y="1"/>
                    </a:moveTo>
                    <a:cubicBezTo>
                      <a:pt x="4033" y="1"/>
                      <a:pt x="4023" y="2"/>
                      <a:pt x="4013" y="4"/>
                    </a:cubicBezTo>
                    <a:lnTo>
                      <a:pt x="3596" y="111"/>
                    </a:lnTo>
                    <a:cubicBezTo>
                      <a:pt x="3262" y="194"/>
                      <a:pt x="2870" y="254"/>
                      <a:pt x="2453" y="277"/>
                    </a:cubicBezTo>
                    <a:cubicBezTo>
                      <a:pt x="1476" y="313"/>
                      <a:pt x="726" y="777"/>
                      <a:pt x="262" y="1147"/>
                    </a:cubicBezTo>
                    <a:lnTo>
                      <a:pt x="60" y="1325"/>
                    </a:lnTo>
                    <a:cubicBezTo>
                      <a:pt x="12" y="1361"/>
                      <a:pt x="0" y="1420"/>
                      <a:pt x="0" y="1468"/>
                    </a:cubicBezTo>
                    <a:cubicBezTo>
                      <a:pt x="0" y="1504"/>
                      <a:pt x="24" y="1563"/>
                      <a:pt x="72" y="1599"/>
                    </a:cubicBezTo>
                    <a:lnTo>
                      <a:pt x="310" y="1742"/>
                    </a:lnTo>
                    <a:cubicBezTo>
                      <a:pt x="619" y="1956"/>
                      <a:pt x="1107" y="2194"/>
                      <a:pt x="1667" y="2230"/>
                    </a:cubicBezTo>
                    <a:lnTo>
                      <a:pt x="1810" y="2230"/>
                    </a:lnTo>
                    <a:cubicBezTo>
                      <a:pt x="2167" y="2230"/>
                      <a:pt x="2512" y="2147"/>
                      <a:pt x="2834" y="1956"/>
                    </a:cubicBezTo>
                    <a:cubicBezTo>
                      <a:pt x="3334" y="1670"/>
                      <a:pt x="3727" y="1230"/>
                      <a:pt x="4013" y="599"/>
                    </a:cubicBezTo>
                    <a:lnTo>
                      <a:pt x="4191" y="206"/>
                    </a:lnTo>
                    <a:cubicBezTo>
                      <a:pt x="4239" y="182"/>
                      <a:pt x="4227" y="111"/>
                      <a:pt x="4179" y="63"/>
                    </a:cubicBezTo>
                    <a:cubicBezTo>
                      <a:pt x="4140" y="24"/>
                      <a:pt x="4092" y="1"/>
                      <a:pt x="4043"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43"/>
              <p:cNvSpPr/>
              <p:nvPr/>
            </p:nvSpPr>
            <p:spPr>
              <a:xfrm>
                <a:off x="5966859" y="2655642"/>
                <a:ext cx="28434" cy="113258"/>
              </a:xfrm>
              <a:custGeom>
                <a:rect b="b" l="l" r="r" t="t"/>
                <a:pathLst>
                  <a:path extrusionOk="0" h="3561" w="894">
                    <a:moveTo>
                      <a:pt x="560" y="1893"/>
                    </a:moveTo>
                    <a:lnTo>
                      <a:pt x="560" y="3120"/>
                    </a:lnTo>
                    <a:lnTo>
                      <a:pt x="572" y="3120"/>
                    </a:lnTo>
                    <a:cubicBezTo>
                      <a:pt x="572" y="3179"/>
                      <a:pt x="524" y="3239"/>
                      <a:pt x="453" y="3239"/>
                    </a:cubicBezTo>
                    <a:cubicBezTo>
                      <a:pt x="382" y="3239"/>
                      <a:pt x="334" y="3191"/>
                      <a:pt x="334" y="3120"/>
                    </a:cubicBezTo>
                    <a:lnTo>
                      <a:pt x="334" y="1893"/>
                    </a:lnTo>
                    <a:close/>
                    <a:moveTo>
                      <a:pt x="715" y="0"/>
                    </a:moveTo>
                    <a:cubicBezTo>
                      <a:pt x="632" y="0"/>
                      <a:pt x="560" y="83"/>
                      <a:pt x="560" y="167"/>
                    </a:cubicBezTo>
                    <a:lnTo>
                      <a:pt x="560" y="1572"/>
                    </a:lnTo>
                    <a:lnTo>
                      <a:pt x="334" y="1572"/>
                    </a:lnTo>
                    <a:lnTo>
                      <a:pt x="334" y="381"/>
                    </a:lnTo>
                    <a:cubicBezTo>
                      <a:pt x="334" y="286"/>
                      <a:pt x="262" y="214"/>
                      <a:pt x="167" y="214"/>
                    </a:cubicBezTo>
                    <a:cubicBezTo>
                      <a:pt x="84" y="214"/>
                      <a:pt x="1" y="286"/>
                      <a:pt x="1" y="381"/>
                    </a:cubicBezTo>
                    <a:lnTo>
                      <a:pt x="1" y="3120"/>
                    </a:lnTo>
                    <a:cubicBezTo>
                      <a:pt x="1" y="3358"/>
                      <a:pt x="203" y="3560"/>
                      <a:pt x="453" y="3560"/>
                    </a:cubicBezTo>
                    <a:cubicBezTo>
                      <a:pt x="703" y="3560"/>
                      <a:pt x="894" y="3370"/>
                      <a:pt x="894" y="3120"/>
                    </a:cubicBezTo>
                    <a:lnTo>
                      <a:pt x="894" y="167"/>
                    </a:lnTo>
                    <a:cubicBezTo>
                      <a:pt x="882" y="83"/>
                      <a:pt x="810" y="0"/>
                      <a:pt x="715"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43"/>
              <p:cNvSpPr/>
              <p:nvPr/>
            </p:nvSpPr>
            <p:spPr>
              <a:xfrm>
                <a:off x="6054704" y="2499988"/>
                <a:ext cx="27670" cy="271169"/>
              </a:xfrm>
              <a:custGeom>
                <a:rect b="b" l="l" r="r" t="t"/>
                <a:pathLst>
                  <a:path extrusionOk="0" h="8526" w="870">
                    <a:moveTo>
                      <a:pt x="548" y="6775"/>
                    </a:moveTo>
                    <a:lnTo>
                      <a:pt x="548" y="8097"/>
                    </a:lnTo>
                    <a:lnTo>
                      <a:pt x="560" y="8097"/>
                    </a:lnTo>
                    <a:cubicBezTo>
                      <a:pt x="560" y="8156"/>
                      <a:pt x="513" y="8216"/>
                      <a:pt x="441" y="8216"/>
                    </a:cubicBezTo>
                    <a:cubicBezTo>
                      <a:pt x="370" y="8216"/>
                      <a:pt x="322" y="8168"/>
                      <a:pt x="322" y="8097"/>
                    </a:cubicBezTo>
                    <a:lnTo>
                      <a:pt x="322" y="6775"/>
                    </a:lnTo>
                    <a:close/>
                    <a:moveTo>
                      <a:pt x="715" y="1"/>
                    </a:moveTo>
                    <a:cubicBezTo>
                      <a:pt x="620" y="1"/>
                      <a:pt x="548" y="72"/>
                      <a:pt x="548" y="167"/>
                    </a:cubicBezTo>
                    <a:lnTo>
                      <a:pt x="548" y="6442"/>
                    </a:lnTo>
                    <a:lnTo>
                      <a:pt x="322" y="6442"/>
                    </a:lnTo>
                    <a:lnTo>
                      <a:pt x="322" y="1167"/>
                    </a:lnTo>
                    <a:cubicBezTo>
                      <a:pt x="322" y="1072"/>
                      <a:pt x="251" y="1001"/>
                      <a:pt x="156" y="1001"/>
                    </a:cubicBezTo>
                    <a:cubicBezTo>
                      <a:pt x="72" y="1001"/>
                      <a:pt x="1" y="1072"/>
                      <a:pt x="1" y="1167"/>
                    </a:cubicBezTo>
                    <a:lnTo>
                      <a:pt x="1" y="8097"/>
                    </a:lnTo>
                    <a:cubicBezTo>
                      <a:pt x="1" y="8335"/>
                      <a:pt x="191" y="8526"/>
                      <a:pt x="441" y="8526"/>
                    </a:cubicBezTo>
                    <a:cubicBezTo>
                      <a:pt x="679" y="8526"/>
                      <a:pt x="870" y="8335"/>
                      <a:pt x="870" y="8097"/>
                    </a:cubicBezTo>
                    <a:lnTo>
                      <a:pt x="870" y="167"/>
                    </a:lnTo>
                    <a:cubicBezTo>
                      <a:pt x="870" y="72"/>
                      <a:pt x="810" y="1"/>
                      <a:pt x="715"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51" name="Google Shape;1051;p43"/>
          <p:cNvSpPr txBox="1"/>
          <p:nvPr/>
        </p:nvSpPr>
        <p:spPr>
          <a:xfrm>
            <a:off x="6832375" y="1731550"/>
            <a:ext cx="2311500" cy="32424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FFF2CC"/>
              </a:buClr>
              <a:buSzPts val="1200"/>
              <a:buFont typeface="Montserrat"/>
              <a:buChar char="●"/>
            </a:pPr>
            <a:r>
              <a:rPr b="1" lang="ar" sz="1200">
                <a:solidFill>
                  <a:srgbClr val="74C1B9"/>
                </a:solidFill>
                <a:latin typeface="Montserrat"/>
                <a:ea typeface="Montserrat"/>
                <a:cs typeface="Montserrat"/>
                <a:sym typeface="Montserrat"/>
              </a:rPr>
              <a:t>Abdullah Alghamdi</a:t>
            </a:r>
            <a:endParaRPr b="1" sz="1200">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Hashem Bassam</a:t>
            </a:r>
            <a:endParaRPr b="1">
              <a:solidFill>
                <a:srgbClr val="74C1B9"/>
              </a:solidFill>
              <a:latin typeface="Montserrat"/>
              <a:ea typeface="Montserrat"/>
              <a:cs typeface="Montserrat"/>
              <a:sym typeface="Montserrat"/>
            </a:endParaRPr>
          </a:p>
          <a:p>
            <a:pPr indent="-311150" lvl="0" marL="457200" rtl="0" algn="l">
              <a:lnSpc>
                <a:spcPct val="115000"/>
              </a:lnSpc>
              <a:spcBef>
                <a:spcPts val="0"/>
              </a:spcBef>
              <a:spcAft>
                <a:spcPts val="0"/>
              </a:spcAft>
              <a:buClr>
                <a:srgbClr val="FFF2CC"/>
              </a:buClr>
              <a:buSzPts val="1300"/>
              <a:buFont typeface="Montserrat"/>
              <a:buChar char="●"/>
            </a:pPr>
            <a:r>
              <a:rPr b="1" lang="ar" sz="1300">
                <a:solidFill>
                  <a:srgbClr val="74C1B9"/>
                </a:solidFill>
                <a:latin typeface="Montserrat"/>
                <a:ea typeface="Montserrat"/>
                <a:cs typeface="Montserrat"/>
                <a:sym typeface="Montserrat"/>
              </a:rPr>
              <a:t>Mashal Abaalkhail </a:t>
            </a:r>
            <a:endParaRPr b="1" sz="1300">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Moath Aljehani</a:t>
            </a:r>
            <a:endParaRPr b="1">
              <a:solidFill>
                <a:srgbClr val="74C1B9"/>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FFF2CC"/>
              </a:buClr>
              <a:buSzPts val="1100"/>
              <a:buFont typeface="Montserrat"/>
              <a:buChar char="●"/>
            </a:pPr>
            <a:r>
              <a:rPr b="1" i="1" lang="ar" sz="1100">
                <a:solidFill>
                  <a:srgbClr val="74C1B9"/>
                </a:solidFill>
                <a:latin typeface="Montserrat"/>
                <a:ea typeface="Montserrat"/>
                <a:cs typeface="Montserrat"/>
                <a:sym typeface="Montserrat"/>
              </a:rPr>
              <a:t>Mohammed Alasmari</a:t>
            </a:r>
            <a:endParaRPr b="1" i="1" sz="1100">
              <a:solidFill>
                <a:srgbClr val="74C1B9"/>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FFF2CC"/>
              </a:buClr>
              <a:buSzPts val="1000"/>
              <a:buFont typeface="Montserrat"/>
              <a:buChar char="●"/>
            </a:pPr>
            <a:r>
              <a:rPr b="1" lang="ar" sz="1000">
                <a:solidFill>
                  <a:srgbClr val="74C1B9"/>
                </a:solidFill>
                <a:latin typeface="Montserrat"/>
                <a:ea typeface="Montserrat"/>
                <a:cs typeface="Montserrat"/>
                <a:sym typeface="Montserrat"/>
              </a:rPr>
              <a:t>Mohammed H.Alshehri</a:t>
            </a:r>
            <a:endParaRPr b="1" sz="1000">
              <a:solidFill>
                <a:srgbClr val="74C1B9"/>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FFF2CC"/>
              </a:buClr>
              <a:buSzPts val="1000"/>
              <a:buFont typeface="Montserrat"/>
              <a:buChar char="●"/>
            </a:pPr>
            <a:r>
              <a:rPr b="1" lang="ar" sz="1000">
                <a:solidFill>
                  <a:srgbClr val="74C1B9"/>
                </a:solidFill>
                <a:latin typeface="Montserrat"/>
                <a:ea typeface="Montserrat"/>
                <a:cs typeface="Montserrat"/>
                <a:sym typeface="Montserrat"/>
              </a:rPr>
              <a:t>Mohammed Alkhamees</a:t>
            </a:r>
            <a:endParaRPr b="1" sz="1000">
              <a:solidFill>
                <a:srgbClr val="74C1B9"/>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FFF2CC"/>
              </a:buClr>
              <a:buSzPts val="1100"/>
              <a:buFont typeface="Montserrat"/>
              <a:buChar char="●"/>
            </a:pPr>
            <a:r>
              <a:rPr b="1" lang="ar" sz="1100">
                <a:solidFill>
                  <a:srgbClr val="74C1B9"/>
                </a:solidFill>
                <a:latin typeface="Montserrat"/>
                <a:ea typeface="Montserrat"/>
                <a:cs typeface="Montserrat"/>
                <a:sym typeface="Montserrat"/>
              </a:rPr>
              <a:t>Mohammed Alshalan</a:t>
            </a:r>
            <a:endParaRPr b="1" sz="1100">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Naif Alsolais</a:t>
            </a:r>
            <a:endParaRPr b="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Saud Bin Queid</a:t>
            </a:r>
            <a:endParaRPr b="1">
              <a:solidFill>
                <a:srgbClr val="74C1B9"/>
              </a:solidFill>
              <a:latin typeface="Montserrat"/>
              <a:ea typeface="Montserrat"/>
              <a:cs typeface="Montserrat"/>
              <a:sym typeface="Montserrat"/>
            </a:endParaRPr>
          </a:p>
        </p:txBody>
      </p:sp>
      <p:grpSp>
        <p:nvGrpSpPr>
          <p:cNvPr id="1052" name="Google Shape;1052;p43"/>
          <p:cNvGrpSpPr/>
          <p:nvPr/>
        </p:nvGrpSpPr>
        <p:grpSpPr>
          <a:xfrm>
            <a:off x="9263342" y="1229005"/>
            <a:ext cx="266100" cy="263400"/>
            <a:chOff x="6954370" y="1762557"/>
            <a:chExt cx="266100" cy="263400"/>
          </a:xfrm>
        </p:grpSpPr>
        <p:sp>
          <p:nvSpPr>
            <p:cNvPr id="1053" name="Google Shape;1053;p43"/>
            <p:cNvSpPr/>
            <p:nvPr/>
          </p:nvSpPr>
          <p:spPr>
            <a:xfrm>
              <a:off x="6954370" y="1762557"/>
              <a:ext cx="266100" cy="263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4" name="Google Shape;1054;p43"/>
            <p:cNvGrpSpPr/>
            <p:nvPr/>
          </p:nvGrpSpPr>
          <p:grpSpPr>
            <a:xfrm>
              <a:off x="6966851" y="1772009"/>
              <a:ext cx="219358" cy="226906"/>
              <a:chOff x="4883835" y="1992571"/>
              <a:chExt cx="350300" cy="323043"/>
            </a:xfrm>
          </p:grpSpPr>
          <p:sp>
            <p:nvSpPr>
              <p:cNvPr id="1055" name="Google Shape;1055;p43"/>
              <p:cNvSpPr/>
              <p:nvPr/>
            </p:nvSpPr>
            <p:spPr>
              <a:xfrm>
                <a:off x="4883835" y="1992571"/>
                <a:ext cx="350300" cy="123085"/>
              </a:xfrm>
              <a:custGeom>
                <a:rect b="b" l="l" r="r" t="t"/>
                <a:pathLst>
                  <a:path extrusionOk="0" h="3870" w="11014">
                    <a:moveTo>
                      <a:pt x="8323" y="298"/>
                    </a:moveTo>
                    <a:cubicBezTo>
                      <a:pt x="9430" y="298"/>
                      <a:pt x="10335" y="393"/>
                      <a:pt x="10704" y="429"/>
                    </a:cubicBezTo>
                    <a:lnTo>
                      <a:pt x="10704" y="762"/>
                    </a:lnTo>
                    <a:cubicBezTo>
                      <a:pt x="10645" y="846"/>
                      <a:pt x="10562" y="1060"/>
                      <a:pt x="10562" y="1417"/>
                    </a:cubicBezTo>
                    <a:cubicBezTo>
                      <a:pt x="10562" y="2179"/>
                      <a:pt x="10419" y="2691"/>
                      <a:pt x="10145" y="3025"/>
                    </a:cubicBezTo>
                    <a:cubicBezTo>
                      <a:pt x="9930" y="3263"/>
                      <a:pt x="9621" y="3382"/>
                      <a:pt x="9395" y="3441"/>
                    </a:cubicBezTo>
                    <a:cubicBezTo>
                      <a:pt x="9097" y="3513"/>
                      <a:pt x="8787" y="3513"/>
                      <a:pt x="8490" y="3525"/>
                    </a:cubicBezTo>
                    <a:cubicBezTo>
                      <a:pt x="8097" y="3525"/>
                      <a:pt x="7728" y="3525"/>
                      <a:pt x="7406" y="3370"/>
                    </a:cubicBezTo>
                    <a:cubicBezTo>
                      <a:pt x="6990" y="3155"/>
                      <a:pt x="6728" y="2739"/>
                      <a:pt x="6537" y="2393"/>
                    </a:cubicBezTo>
                    <a:cubicBezTo>
                      <a:pt x="6430" y="2191"/>
                      <a:pt x="6347" y="1965"/>
                      <a:pt x="6275" y="1739"/>
                    </a:cubicBezTo>
                    <a:cubicBezTo>
                      <a:pt x="6180" y="1429"/>
                      <a:pt x="5894" y="1203"/>
                      <a:pt x="5573" y="1203"/>
                    </a:cubicBezTo>
                    <a:lnTo>
                      <a:pt x="5454" y="1203"/>
                    </a:lnTo>
                    <a:cubicBezTo>
                      <a:pt x="5120" y="1203"/>
                      <a:pt x="4847" y="1429"/>
                      <a:pt x="4751" y="1739"/>
                    </a:cubicBezTo>
                    <a:cubicBezTo>
                      <a:pt x="4692" y="1965"/>
                      <a:pt x="4608" y="2191"/>
                      <a:pt x="4489" y="2393"/>
                    </a:cubicBezTo>
                    <a:cubicBezTo>
                      <a:pt x="4311" y="2739"/>
                      <a:pt x="4037" y="3155"/>
                      <a:pt x="3620" y="3370"/>
                    </a:cubicBezTo>
                    <a:cubicBezTo>
                      <a:pt x="3311" y="3513"/>
                      <a:pt x="2918" y="3525"/>
                      <a:pt x="2537" y="3525"/>
                    </a:cubicBezTo>
                    <a:cubicBezTo>
                      <a:pt x="2239" y="3525"/>
                      <a:pt x="1906" y="3513"/>
                      <a:pt x="1632" y="3441"/>
                    </a:cubicBezTo>
                    <a:cubicBezTo>
                      <a:pt x="1406" y="3382"/>
                      <a:pt x="1108" y="3275"/>
                      <a:pt x="882" y="3025"/>
                    </a:cubicBezTo>
                    <a:cubicBezTo>
                      <a:pt x="596" y="2715"/>
                      <a:pt x="465" y="2179"/>
                      <a:pt x="465" y="1417"/>
                    </a:cubicBezTo>
                    <a:cubicBezTo>
                      <a:pt x="465" y="1048"/>
                      <a:pt x="382" y="846"/>
                      <a:pt x="322" y="762"/>
                    </a:cubicBezTo>
                    <a:lnTo>
                      <a:pt x="322" y="429"/>
                    </a:lnTo>
                    <a:cubicBezTo>
                      <a:pt x="691" y="393"/>
                      <a:pt x="1584" y="298"/>
                      <a:pt x="2703" y="298"/>
                    </a:cubicBezTo>
                    <a:cubicBezTo>
                      <a:pt x="3656" y="298"/>
                      <a:pt x="4323" y="572"/>
                      <a:pt x="4632" y="727"/>
                    </a:cubicBezTo>
                    <a:cubicBezTo>
                      <a:pt x="4787" y="810"/>
                      <a:pt x="4942" y="869"/>
                      <a:pt x="5108" y="893"/>
                    </a:cubicBezTo>
                    <a:cubicBezTo>
                      <a:pt x="5245" y="923"/>
                      <a:pt x="5379" y="938"/>
                      <a:pt x="5513" y="938"/>
                    </a:cubicBezTo>
                    <a:cubicBezTo>
                      <a:pt x="5647" y="938"/>
                      <a:pt x="5781" y="923"/>
                      <a:pt x="5918" y="893"/>
                    </a:cubicBezTo>
                    <a:cubicBezTo>
                      <a:pt x="6073" y="869"/>
                      <a:pt x="6240" y="810"/>
                      <a:pt x="6394" y="727"/>
                    </a:cubicBezTo>
                    <a:cubicBezTo>
                      <a:pt x="6704" y="572"/>
                      <a:pt x="7371" y="298"/>
                      <a:pt x="8323" y="298"/>
                    </a:cubicBezTo>
                    <a:close/>
                    <a:moveTo>
                      <a:pt x="2715" y="0"/>
                    </a:moveTo>
                    <a:cubicBezTo>
                      <a:pt x="1548" y="0"/>
                      <a:pt x="620" y="96"/>
                      <a:pt x="263" y="131"/>
                    </a:cubicBezTo>
                    <a:cubicBezTo>
                      <a:pt x="108" y="155"/>
                      <a:pt x="1" y="274"/>
                      <a:pt x="1" y="417"/>
                    </a:cubicBezTo>
                    <a:lnTo>
                      <a:pt x="1" y="786"/>
                    </a:lnTo>
                    <a:cubicBezTo>
                      <a:pt x="1" y="846"/>
                      <a:pt x="24" y="893"/>
                      <a:pt x="48" y="953"/>
                    </a:cubicBezTo>
                    <a:cubicBezTo>
                      <a:pt x="84" y="989"/>
                      <a:pt x="155" y="1131"/>
                      <a:pt x="155" y="1441"/>
                    </a:cubicBezTo>
                    <a:cubicBezTo>
                      <a:pt x="155" y="2298"/>
                      <a:pt x="322" y="2870"/>
                      <a:pt x="644" y="3263"/>
                    </a:cubicBezTo>
                    <a:cubicBezTo>
                      <a:pt x="858" y="3501"/>
                      <a:pt x="1167" y="3679"/>
                      <a:pt x="1548" y="3787"/>
                    </a:cubicBezTo>
                    <a:cubicBezTo>
                      <a:pt x="1882" y="3858"/>
                      <a:pt x="2227" y="3870"/>
                      <a:pt x="2537" y="3870"/>
                    </a:cubicBezTo>
                    <a:cubicBezTo>
                      <a:pt x="2953" y="3870"/>
                      <a:pt x="3382" y="3858"/>
                      <a:pt x="3763" y="3679"/>
                    </a:cubicBezTo>
                    <a:cubicBezTo>
                      <a:pt x="4263" y="3441"/>
                      <a:pt x="4573" y="2965"/>
                      <a:pt x="4763" y="2572"/>
                    </a:cubicBezTo>
                    <a:cubicBezTo>
                      <a:pt x="4882" y="2358"/>
                      <a:pt x="4989" y="2120"/>
                      <a:pt x="5049" y="1858"/>
                    </a:cubicBezTo>
                    <a:cubicBezTo>
                      <a:pt x="5097" y="1679"/>
                      <a:pt x="5263" y="1560"/>
                      <a:pt x="5430" y="1560"/>
                    </a:cubicBezTo>
                    <a:lnTo>
                      <a:pt x="5549" y="1560"/>
                    </a:lnTo>
                    <a:cubicBezTo>
                      <a:pt x="5728" y="1560"/>
                      <a:pt x="5894" y="1679"/>
                      <a:pt x="5942" y="1858"/>
                    </a:cubicBezTo>
                    <a:cubicBezTo>
                      <a:pt x="6013" y="2096"/>
                      <a:pt x="6109" y="2334"/>
                      <a:pt x="6228" y="2572"/>
                    </a:cubicBezTo>
                    <a:cubicBezTo>
                      <a:pt x="6430" y="2965"/>
                      <a:pt x="6728" y="3441"/>
                      <a:pt x="7216" y="3679"/>
                    </a:cubicBezTo>
                    <a:cubicBezTo>
                      <a:pt x="7585" y="3858"/>
                      <a:pt x="7966" y="3870"/>
                      <a:pt x="8347" y="3870"/>
                    </a:cubicBezTo>
                    <a:lnTo>
                      <a:pt x="8454" y="3870"/>
                    </a:lnTo>
                    <a:cubicBezTo>
                      <a:pt x="8764" y="3870"/>
                      <a:pt x="9109" y="3858"/>
                      <a:pt x="9442" y="3787"/>
                    </a:cubicBezTo>
                    <a:cubicBezTo>
                      <a:pt x="9811" y="3691"/>
                      <a:pt x="10121" y="3513"/>
                      <a:pt x="10347" y="3263"/>
                    </a:cubicBezTo>
                    <a:cubicBezTo>
                      <a:pt x="10669" y="2870"/>
                      <a:pt x="10835" y="2298"/>
                      <a:pt x="10835" y="1441"/>
                    </a:cubicBezTo>
                    <a:cubicBezTo>
                      <a:pt x="10835" y="1131"/>
                      <a:pt x="10907" y="1000"/>
                      <a:pt x="10943" y="953"/>
                    </a:cubicBezTo>
                    <a:cubicBezTo>
                      <a:pt x="10966" y="905"/>
                      <a:pt x="10990" y="846"/>
                      <a:pt x="10990" y="786"/>
                    </a:cubicBezTo>
                    <a:lnTo>
                      <a:pt x="10990" y="417"/>
                    </a:lnTo>
                    <a:cubicBezTo>
                      <a:pt x="11014" y="274"/>
                      <a:pt x="10919" y="155"/>
                      <a:pt x="10776" y="131"/>
                    </a:cubicBezTo>
                    <a:cubicBezTo>
                      <a:pt x="10442" y="96"/>
                      <a:pt x="9502" y="0"/>
                      <a:pt x="8323" y="0"/>
                    </a:cubicBezTo>
                    <a:cubicBezTo>
                      <a:pt x="7299" y="0"/>
                      <a:pt x="6585" y="298"/>
                      <a:pt x="6240" y="477"/>
                    </a:cubicBezTo>
                    <a:cubicBezTo>
                      <a:pt x="6120" y="536"/>
                      <a:pt x="5990" y="596"/>
                      <a:pt x="5859" y="608"/>
                    </a:cubicBezTo>
                    <a:cubicBezTo>
                      <a:pt x="5745" y="631"/>
                      <a:pt x="5632" y="643"/>
                      <a:pt x="5519" y="643"/>
                    </a:cubicBezTo>
                    <a:cubicBezTo>
                      <a:pt x="5406" y="643"/>
                      <a:pt x="5293" y="631"/>
                      <a:pt x="5180" y="608"/>
                    </a:cubicBezTo>
                    <a:cubicBezTo>
                      <a:pt x="5049" y="584"/>
                      <a:pt x="4918" y="536"/>
                      <a:pt x="4799" y="477"/>
                    </a:cubicBezTo>
                    <a:cubicBezTo>
                      <a:pt x="4454" y="298"/>
                      <a:pt x="3739" y="0"/>
                      <a:pt x="2715"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43"/>
              <p:cNvSpPr/>
              <p:nvPr/>
            </p:nvSpPr>
            <p:spPr>
              <a:xfrm>
                <a:off x="5084174" y="2009237"/>
                <a:ext cx="130655" cy="88641"/>
              </a:xfrm>
              <a:custGeom>
                <a:rect b="b" l="l" r="r" t="t"/>
                <a:pathLst>
                  <a:path extrusionOk="0" h="2787" w="4108">
                    <a:moveTo>
                      <a:pt x="2036" y="345"/>
                    </a:moveTo>
                    <a:cubicBezTo>
                      <a:pt x="2750" y="345"/>
                      <a:pt x="3381" y="381"/>
                      <a:pt x="3786" y="417"/>
                    </a:cubicBezTo>
                    <a:cubicBezTo>
                      <a:pt x="3739" y="548"/>
                      <a:pt x="3727" y="715"/>
                      <a:pt x="3727" y="905"/>
                    </a:cubicBezTo>
                    <a:cubicBezTo>
                      <a:pt x="3727" y="1679"/>
                      <a:pt x="3572" y="2012"/>
                      <a:pt x="3441" y="2155"/>
                    </a:cubicBezTo>
                    <a:cubicBezTo>
                      <a:pt x="3322" y="2286"/>
                      <a:pt x="3131" y="2370"/>
                      <a:pt x="2977" y="2393"/>
                    </a:cubicBezTo>
                    <a:cubicBezTo>
                      <a:pt x="2739" y="2453"/>
                      <a:pt x="2477" y="2453"/>
                      <a:pt x="2191" y="2465"/>
                    </a:cubicBezTo>
                    <a:lnTo>
                      <a:pt x="2096" y="2465"/>
                    </a:lnTo>
                    <a:cubicBezTo>
                      <a:pt x="1786" y="2465"/>
                      <a:pt x="1536" y="2453"/>
                      <a:pt x="1357" y="2370"/>
                    </a:cubicBezTo>
                    <a:cubicBezTo>
                      <a:pt x="1143" y="2262"/>
                      <a:pt x="953" y="2036"/>
                      <a:pt x="750" y="1631"/>
                    </a:cubicBezTo>
                    <a:cubicBezTo>
                      <a:pt x="655" y="1453"/>
                      <a:pt x="583" y="1274"/>
                      <a:pt x="524" y="1084"/>
                    </a:cubicBezTo>
                    <a:cubicBezTo>
                      <a:pt x="488" y="953"/>
                      <a:pt x="429" y="834"/>
                      <a:pt x="357" y="715"/>
                    </a:cubicBezTo>
                    <a:cubicBezTo>
                      <a:pt x="631" y="584"/>
                      <a:pt x="1203" y="345"/>
                      <a:pt x="2036" y="345"/>
                    </a:cubicBezTo>
                    <a:close/>
                    <a:moveTo>
                      <a:pt x="2024" y="0"/>
                    </a:moveTo>
                    <a:cubicBezTo>
                      <a:pt x="1119" y="0"/>
                      <a:pt x="476" y="250"/>
                      <a:pt x="191" y="417"/>
                    </a:cubicBezTo>
                    <a:cubicBezTo>
                      <a:pt x="107" y="465"/>
                      <a:pt x="48" y="536"/>
                      <a:pt x="36" y="619"/>
                    </a:cubicBezTo>
                    <a:cubicBezTo>
                      <a:pt x="0" y="715"/>
                      <a:pt x="36" y="798"/>
                      <a:pt x="72" y="893"/>
                    </a:cubicBezTo>
                    <a:cubicBezTo>
                      <a:pt x="131" y="977"/>
                      <a:pt x="179" y="1072"/>
                      <a:pt x="214" y="1155"/>
                    </a:cubicBezTo>
                    <a:cubicBezTo>
                      <a:pt x="274" y="1369"/>
                      <a:pt x="357" y="1572"/>
                      <a:pt x="453" y="1774"/>
                    </a:cubicBezTo>
                    <a:cubicBezTo>
                      <a:pt x="703" y="2250"/>
                      <a:pt x="929" y="2512"/>
                      <a:pt x="1203" y="2643"/>
                    </a:cubicBezTo>
                    <a:cubicBezTo>
                      <a:pt x="1441" y="2762"/>
                      <a:pt x="1738" y="2786"/>
                      <a:pt x="2096" y="2786"/>
                    </a:cubicBezTo>
                    <a:lnTo>
                      <a:pt x="2203" y="2786"/>
                    </a:lnTo>
                    <a:cubicBezTo>
                      <a:pt x="2500" y="2786"/>
                      <a:pt x="2798" y="2762"/>
                      <a:pt x="3072" y="2703"/>
                    </a:cubicBezTo>
                    <a:cubicBezTo>
                      <a:pt x="3262" y="2667"/>
                      <a:pt x="3512" y="2560"/>
                      <a:pt x="3691" y="2370"/>
                    </a:cubicBezTo>
                    <a:cubicBezTo>
                      <a:pt x="3929" y="2084"/>
                      <a:pt x="4048" y="1608"/>
                      <a:pt x="4048" y="905"/>
                    </a:cubicBezTo>
                    <a:cubicBezTo>
                      <a:pt x="4048" y="762"/>
                      <a:pt x="4060" y="607"/>
                      <a:pt x="4096" y="476"/>
                    </a:cubicBezTo>
                    <a:cubicBezTo>
                      <a:pt x="4108" y="381"/>
                      <a:pt x="4096" y="286"/>
                      <a:pt x="4036" y="203"/>
                    </a:cubicBezTo>
                    <a:cubicBezTo>
                      <a:pt x="3977" y="131"/>
                      <a:pt x="3893" y="84"/>
                      <a:pt x="3798" y="72"/>
                    </a:cubicBezTo>
                    <a:cubicBezTo>
                      <a:pt x="3393" y="48"/>
                      <a:pt x="2750" y="0"/>
                      <a:pt x="2024"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43"/>
              <p:cNvSpPr/>
              <p:nvPr/>
            </p:nvSpPr>
            <p:spPr>
              <a:xfrm>
                <a:off x="4904285" y="2009237"/>
                <a:ext cx="130687" cy="88641"/>
              </a:xfrm>
              <a:custGeom>
                <a:rect b="b" l="l" r="r" t="t"/>
                <a:pathLst>
                  <a:path extrusionOk="0" h="2787" w="4109">
                    <a:moveTo>
                      <a:pt x="2084" y="310"/>
                    </a:moveTo>
                    <a:cubicBezTo>
                      <a:pt x="2918" y="322"/>
                      <a:pt x="3501" y="560"/>
                      <a:pt x="3763" y="715"/>
                    </a:cubicBezTo>
                    <a:cubicBezTo>
                      <a:pt x="3692" y="834"/>
                      <a:pt x="3632" y="953"/>
                      <a:pt x="3608" y="1072"/>
                    </a:cubicBezTo>
                    <a:cubicBezTo>
                      <a:pt x="3549" y="1262"/>
                      <a:pt x="3465" y="1441"/>
                      <a:pt x="3382" y="1619"/>
                    </a:cubicBezTo>
                    <a:cubicBezTo>
                      <a:pt x="3168" y="2024"/>
                      <a:pt x="2977" y="2239"/>
                      <a:pt x="2775" y="2346"/>
                    </a:cubicBezTo>
                    <a:cubicBezTo>
                      <a:pt x="2596" y="2441"/>
                      <a:pt x="2334" y="2453"/>
                      <a:pt x="2025" y="2453"/>
                    </a:cubicBezTo>
                    <a:lnTo>
                      <a:pt x="1941" y="2453"/>
                    </a:lnTo>
                    <a:cubicBezTo>
                      <a:pt x="1656" y="2453"/>
                      <a:pt x="1382" y="2441"/>
                      <a:pt x="1144" y="2381"/>
                    </a:cubicBezTo>
                    <a:cubicBezTo>
                      <a:pt x="1001" y="2346"/>
                      <a:pt x="810" y="2274"/>
                      <a:pt x="691" y="2143"/>
                    </a:cubicBezTo>
                    <a:cubicBezTo>
                      <a:pt x="548" y="1989"/>
                      <a:pt x="405" y="1667"/>
                      <a:pt x="405" y="893"/>
                    </a:cubicBezTo>
                    <a:cubicBezTo>
                      <a:pt x="405" y="715"/>
                      <a:pt x="394" y="548"/>
                      <a:pt x="346" y="381"/>
                    </a:cubicBezTo>
                    <a:cubicBezTo>
                      <a:pt x="751" y="357"/>
                      <a:pt x="1370" y="310"/>
                      <a:pt x="2084" y="310"/>
                    </a:cubicBezTo>
                    <a:close/>
                    <a:moveTo>
                      <a:pt x="2084" y="0"/>
                    </a:moveTo>
                    <a:cubicBezTo>
                      <a:pt x="1358" y="0"/>
                      <a:pt x="727" y="48"/>
                      <a:pt x="310" y="72"/>
                    </a:cubicBezTo>
                    <a:cubicBezTo>
                      <a:pt x="227" y="84"/>
                      <a:pt x="132" y="131"/>
                      <a:pt x="72" y="203"/>
                    </a:cubicBezTo>
                    <a:cubicBezTo>
                      <a:pt x="13" y="286"/>
                      <a:pt x="1" y="369"/>
                      <a:pt x="13" y="476"/>
                    </a:cubicBezTo>
                    <a:cubicBezTo>
                      <a:pt x="48" y="607"/>
                      <a:pt x="60" y="738"/>
                      <a:pt x="60" y="905"/>
                    </a:cubicBezTo>
                    <a:cubicBezTo>
                      <a:pt x="60" y="1608"/>
                      <a:pt x="179" y="2096"/>
                      <a:pt x="417" y="2370"/>
                    </a:cubicBezTo>
                    <a:cubicBezTo>
                      <a:pt x="596" y="2572"/>
                      <a:pt x="846" y="2667"/>
                      <a:pt x="1048" y="2703"/>
                    </a:cubicBezTo>
                    <a:cubicBezTo>
                      <a:pt x="1310" y="2762"/>
                      <a:pt x="1608" y="2786"/>
                      <a:pt x="1906" y="2786"/>
                    </a:cubicBezTo>
                    <a:lnTo>
                      <a:pt x="2013" y="2786"/>
                    </a:lnTo>
                    <a:cubicBezTo>
                      <a:pt x="2370" y="2786"/>
                      <a:pt x="2668" y="2751"/>
                      <a:pt x="2906" y="2643"/>
                    </a:cubicBezTo>
                    <a:cubicBezTo>
                      <a:pt x="3191" y="2512"/>
                      <a:pt x="3430" y="2250"/>
                      <a:pt x="3668" y="1774"/>
                    </a:cubicBezTo>
                    <a:cubicBezTo>
                      <a:pt x="3763" y="1572"/>
                      <a:pt x="3846" y="1369"/>
                      <a:pt x="3894" y="1155"/>
                    </a:cubicBezTo>
                    <a:cubicBezTo>
                      <a:pt x="3930" y="1072"/>
                      <a:pt x="3977" y="965"/>
                      <a:pt x="4013" y="893"/>
                    </a:cubicBezTo>
                    <a:cubicBezTo>
                      <a:pt x="4096" y="822"/>
                      <a:pt x="4108" y="715"/>
                      <a:pt x="4073" y="619"/>
                    </a:cubicBezTo>
                    <a:cubicBezTo>
                      <a:pt x="4049" y="536"/>
                      <a:pt x="4001" y="453"/>
                      <a:pt x="3918" y="417"/>
                    </a:cubicBezTo>
                    <a:cubicBezTo>
                      <a:pt x="3620" y="262"/>
                      <a:pt x="2989" y="0"/>
                      <a:pt x="2084"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43"/>
              <p:cNvSpPr/>
              <p:nvPr/>
            </p:nvSpPr>
            <p:spPr>
              <a:xfrm>
                <a:off x="4943660" y="2123576"/>
                <a:ext cx="231413" cy="66631"/>
              </a:xfrm>
              <a:custGeom>
                <a:rect b="b" l="l" r="r" t="t"/>
                <a:pathLst>
                  <a:path extrusionOk="0" h="2095" w="7276">
                    <a:moveTo>
                      <a:pt x="4549" y="346"/>
                    </a:moveTo>
                    <a:cubicBezTo>
                      <a:pt x="4942" y="346"/>
                      <a:pt x="5263" y="632"/>
                      <a:pt x="5561" y="894"/>
                    </a:cubicBezTo>
                    <a:cubicBezTo>
                      <a:pt x="5859" y="1168"/>
                      <a:pt x="6144" y="1406"/>
                      <a:pt x="6502" y="1406"/>
                    </a:cubicBezTo>
                    <a:cubicBezTo>
                      <a:pt x="6609" y="1406"/>
                      <a:pt x="6692" y="1394"/>
                      <a:pt x="6764" y="1358"/>
                    </a:cubicBezTo>
                    <a:lnTo>
                      <a:pt x="6764" y="1358"/>
                    </a:lnTo>
                    <a:cubicBezTo>
                      <a:pt x="6692" y="1489"/>
                      <a:pt x="6537" y="1596"/>
                      <a:pt x="6335" y="1668"/>
                    </a:cubicBezTo>
                    <a:cubicBezTo>
                      <a:pt x="6227" y="1713"/>
                      <a:pt x="6071" y="1756"/>
                      <a:pt x="5873" y="1756"/>
                    </a:cubicBezTo>
                    <a:cubicBezTo>
                      <a:pt x="5656" y="1756"/>
                      <a:pt x="5390" y="1704"/>
                      <a:pt x="5085" y="1549"/>
                    </a:cubicBezTo>
                    <a:cubicBezTo>
                      <a:pt x="4833" y="1423"/>
                      <a:pt x="4182" y="1131"/>
                      <a:pt x="3720" y="1131"/>
                    </a:cubicBezTo>
                    <a:cubicBezTo>
                      <a:pt x="3702" y="1131"/>
                      <a:pt x="3685" y="1131"/>
                      <a:pt x="3668" y="1132"/>
                    </a:cubicBezTo>
                    <a:lnTo>
                      <a:pt x="3597" y="1132"/>
                    </a:lnTo>
                    <a:cubicBezTo>
                      <a:pt x="3572" y="1130"/>
                      <a:pt x="3548" y="1129"/>
                      <a:pt x="3522" y="1129"/>
                    </a:cubicBezTo>
                    <a:cubicBezTo>
                      <a:pt x="3063" y="1129"/>
                      <a:pt x="2439" y="1425"/>
                      <a:pt x="2180" y="1549"/>
                    </a:cubicBezTo>
                    <a:cubicBezTo>
                      <a:pt x="1885" y="1702"/>
                      <a:pt x="1622" y="1751"/>
                      <a:pt x="1405" y="1751"/>
                    </a:cubicBezTo>
                    <a:cubicBezTo>
                      <a:pt x="1202" y="1751"/>
                      <a:pt x="1039" y="1708"/>
                      <a:pt x="930" y="1668"/>
                    </a:cubicBezTo>
                    <a:cubicBezTo>
                      <a:pt x="739" y="1596"/>
                      <a:pt x="572" y="1489"/>
                      <a:pt x="489" y="1358"/>
                    </a:cubicBezTo>
                    <a:lnTo>
                      <a:pt x="489" y="1358"/>
                    </a:lnTo>
                    <a:cubicBezTo>
                      <a:pt x="560" y="1394"/>
                      <a:pt x="656" y="1406"/>
                      <a:pt x="751" y="1406"/>
                    </a:cubicBezTo>
                    <a:cubicBezTo>
                      <a:pt x="1108" y="1406"/>
                      <a:pt x="1394" y="1156"/>
                      <a:pt x="1692" y="894"/>
                    </a:cubicBezTo>
                    <a:cubicBezTo>
                      <a:pt x="2001" y="632"/>
                      <a:pt x="2323" y="346"/>
                      <a:pt x="2704" y="346"/>
                    </a:cubicBezTo>
                    <a:cubicBezTo>
                      <a:pt x="2894" y="346"/>
                      <a:pt x="3347" y="394"/>
                      <a:pt x="3466" y="799"/>
                    </a:cubicBezTo>
                    <a:cubicBezTo>
                      <a:pt x="3477" y="870"/>
                      <a:pt x="3549" y="930"/>
                      <a:pt x="3632" y="930"/>
                    </a:cubicBezTo>
                    <a:cubicBezTo>
                      <a:pt x="3704" y="930"/>
                      <a:pt x="3775" y="882"/>
                      <a:pt x="3787" y="799"/>
                    </a:cubicBezTo>
                    <a:cubicBezTo>
                      <a:pt x="3906" y="394"/>
                      <a:pt x="4359" y="346"/>
                      <a:pt x="4549" y="346"/>
                    </a:cubicBezTo>
                    <a:close/>
                    <a:moveTo>
                      <a:pt x="4561" y="1"/>
                    </a:moveTo>
                    <a:cubicBezTo>
                      <a:pt x="4061" y="1"/>
                      <a:pt x="3787" y="215"/>
                      <a:pt x="3644" y="406"/>
                    </a:cubicBezTo>
                    <a:cubicBezTo>
                      <a:pt x="3608" y="358"/>
                      <a:pt x="3573" y="310"/>
                      <a:pt x="3513" y="275"/>
                    </a:cubicBezTo>
                    <a:cubicBezTo>
                      <a:pt x="3311" y="96"/>
                      <a:pt x="3049" y="25"/>
                      <a:pt x="2704" y="25"/>
                    </a:cubicBezTo>
                    <a:cubicBezTo>
                      <a:pt x="2180" y="25"/>
                      <a:pt x="1811" y="346"/>
                      <a:pt x="1465" y="644"/>
                    </a:cubicBezTo>
                    <a:cubicBezTo>
                      <a:pt x="1215" y="870"/>
                      <a:pt x="977" y="1072"/>
                      <a:pt x="739" y="1072"/>
                    </a:cubicBezTo>
                    <a:cubicBezTo>
                      <a:pt x="620" y="1072"/>
                      <a:pt x="549" y="1049"/>
                      <a:pt x="513" y="1013"/>
                    </a:cubicBezTo>
                    <a:cubicBezTo>
                      <a:pt x="489" y="977"/>
                      <a:pt x="489" y="882"/>
                      <a:pt x="537" y="775"/>
                    </a:cubicBezTo>
                    <a:cubicBezTo>
                      <a:pt x="560" y="703"/>
                      <a:pt x="537" y="608"/>
                      <a:pt x="453" y="572"/>
                    </a:cubicBezTo>
                    <a:cubicBezTo>
                      <a:pt x="426" y="554"/>
                      <a:pt x="396" y="545"/>
                      <a:pt x="367" y="545"/>
                    </a:cubicBezTo>
                    <a:cubicBezTo>
                      <a:pt x="321" y="545"/>
                      <a:pt x="276" y="569"/>
                      <a:pt x="239" y="620"/>
                    </a:cubicBezTo>
                    <a:cubicBezTo>
                      <a:pt x="60" y="834"/>
                      <a:pt x="1" y="1120"/>
                      <a:pt x="96" y="1358"/>
                    </a:cubicBezTo>
                    <a:cubicBezTo>
                      <a:pt x="203" y="1632"/>
                      <a:pt x="477" y="1870"/>
                      <a:pt x="810" y="1989"/>
                    </a:cubicBezTo>
                    <a:cubicBezTo>
                      <a:pt x="994" y="2060"/>
                      <a:pt x="1188" y="2095"/>
                      <a:pt x="1388" y="2095"/>
                    </a:cubicBezTo>
                    <a:cubicBezTo>
                      <a:pt x="1694" y="2095"/>
                      <a:pt x="2013" y="2012"/>
                      <a:pt x="2323" y="1846"/>
                    </a:cubicBezTo>
                    <a:cubicBezTo>
                      <a:pt x="3073" y="1465"/>
                      <a:pt x="3466" y="1465"/>
                      <a:pt x="3573" y="1465"/>
                    </a:cubicBezTo>
                    <a:lnTo>
                      <a:pt x="3692" y="1465"/>
                    </a:lnTo>
                    <a:cubicBezTo>
                      <a:pt x="3704" y="1464"/>
                      <a:pt x="3721" y="1463"/>
                      <a:pt x="3744" y="1463"/>
                    </a:cubicBezTo>
                    <a:cubicBezTo>
                      <a:pt x="3895" y="1463"/>
                      <a:pt x="4278" y="1515"/>
                      <a:pt x="4942" y="1846"/>
                    </a:cubicBezTo>
                    <a:cubicBezTo>
                      <a:pt x="5240" y="2001"/>
                      <a:pt x="5561" y="2084"/>
                      <a:pt x="5859" y="2084"/>
                    </a:cubicBezTo>
                    <a:cubicBezTo>
                      <a:pt x="6073" y="2084"/>
                      <a:pt x="6264" y="2061"/>
                      <a:pt x="6442" y="1989"/>
                    </a:cubicBezTo>
                    <a:cubicBezTo>
                      <a:pt x="6787" y="1846"/>
                      <a:pt x="7049" y="1632"/>
                      <a:pt x="7157" y="1358"/>
                    </a:cubicBezTo>
                    <a:cubicBezTo>
                      <a:pt x="7276" y="1108"/>
                      <a:pt x="7216" y="834"/>
                      <a:pt x="7037" y="596"/>
                    </a:cubicBezTo>
                    <a:cubicBezTo>
                      <a:pt x="7002" y="553"/>
                      <a:pt x="6957" y="532"/>
                      <a:pt x="6910" y="532"/>
                    </a:cubicBezTo>
                    <a:cubicBezTo>
                      <a:pt x="6878" y="532"/>
                      <a:pt x="6845" y="541"/>
                      <a:pt x="6811" y="560"/>
                    </a:cubicBezTo>
                    <a:cubicBezTo>
                      <a:pt x="6740" y="596"/>
                      <a:pt x="6704" y="691"/>
                      <a:pt x="6740" y="763"/>
                    </a:cubicBezTo>
                    <a:cubicBezTo>
                      <a:pt x="6776" y="870"/>
                      <a:pt x="6787" y="953"/>
                      <a:pt x="6752" y="1001"/>
                    </a:cubicBezTo>
                    <a:cubicBezTo>
                      <a:pt x="6728" y="1049"/>
                      <a:pt x="6645" y="1061"/>
                      <a:pt x="6525" y="1061"/>
                    </a:cubicBezTo>
                    <a:cubicBezTo>
                      <a:pt x="6299" y="1061"/>
                      <a:pt x="6049" y="858"/>
                      <a:pt x="5799" y="632"/>
                    </a:cubicBezTo>
                    <a:cubicBezTo>
                      <a:pt x="5454" y="334"/>
                      <a:pt x="5085" y="1"/>
                      <a:pt x="4561"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43"/>
              <p:cNvSpPr/>
              <p:nvPr/>
            </p:nvSpPr>
            <p:spPr>
              <a:xfrm>
                <a:off x="5142473" y="2191384"/>
                <a:ext cx="26907" cy="123467"/>
              </a:xfrm>
              <a:custGeom>
                <a:rect b="b" l="l" r="r" t="t"/>
                <a:pathLst>
                  <a:path extrusionOk="0" h="3882" w="846">
                    <a:moveTo>
                      <a:pt x="501" y="2215"/>
                    </a:moveTo>
                    <a:lnTo>
                      <a:pt x="501" y="3465"/>
                    </a:lnTo>
                    <a:lnTo>
                      <a:pt x="525" y="3465"/>
                    </a:lnTo>
                    <a:cubicBezTo>
                      <a:pt x="525" y="3524"/>
                      <a:pt x="477" y="3572"/>
                      <a:pt x="417" y="3572"/>
                    </a:cubicBezTo>
                    <a:cubicBezTo>
                      <a:pt x="358" y="3572"/>
                      <a:pt x="310" y="3524"/>
                      <a:pt x="310" y="3465"/>
                    </a:cubicBezTo>
                    <a:lnTo>
                      <a:pt x="310" y="2215"/>
                    </a:lnTo>
                    <a:close/>
                    <a:moveTo>
                      <a:pt x="679" y="0"/>
                    </a:moveTo>
                    <a:cubicBezTo>
                      <a:pt x="596" y="0"/>
                      <a:pt x="525" y="72"/>
                      <a:pt x="525" y="167"/>
                    </a:cubicBezTo>
                    <a:lnTo>
                      <a:pt x="525" y="1905"/>
                    </a:lnTo>
                    <a:lnTo>
                      <a:pt x="322" y="1905"/>
                    </a:lnTo>
                    <a:lnTo>
                      <a:pt x="322" y="429"/>
                    </a:lnTo>
                    <a:cubicBezTo>
                      <a:pt x="322" y="345"/>
                      <a:pt x="251" y="274"/>
                      <a:pt x="167" y="274"/>
                    </a:cubicBezTo>
                    <a:cubicBezTo>
                      <a:pt x="72" y="274"/>
                      <a:pt x="1" y="345"/>
                      <a:pt x="1" y="429"/>
                    </a:cubicBezTo>
                    <a:lnTo>
                      <a:pt x="1" y="3465"/>
                    </a:lnTo>
                    <a:cubicBezTo>
                      <a:pt x="1" y="3703"/>
                      <a:pt x="191" y="3882"/>
                      <a:pt x="417" y="3882"/>
                    </a:cubicBezTo>
                    <a:cubicBezTo>
                      <a:pt x="655" y="3882"/>
                      <a:pt x="834" y="3691"/>
                      <a:pt x="834" y="3465"/>
                    </a:cubicBezTo>
                    <a:lnTo>
                      <a:pt x="834" y="167"/>
                    </a:lnTo>
                    <a:cubicBezTo>
                      <a:pt x="846" y="72"/>
                      <a:pt x="775" y="0"/>
                      <a:pt x="679"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43"/>
              <p:cNvSpPr/>
              <p:nvPr/>
            </p:nvSpPr>
            <p:spPr>
              <a:xfrm>
                <a:off x="5203825" y="2089513"/>
                <a:ext cx="27289" cy="226102"/>
              </a:xfrm>
              <a:custGeom>
                <a:rect b="b" l="l" r="r" t="t"/>
                <a:pathLst>
                  <a:path extrusionOk="0" h="7109" w="858">
                    <a:moveTo>
                      <a:pt x="512" y="5418"/>
                    </a:moveTo>
                    <a:lnTo>
                      <a:pt x="512" y="6668"/>
                    </a:lnTo>
                    <a:lnTo>
                      <a:pt x="524" y="6668"/>
                    </a:lnTo>
                    <a:cubicBezTo>
                      <a:pt x="524" y="6727"/>
                      <a:pt x="477" y="6775"/>
                      <a:pt x="417" y="6775"/>
                    </a:cubicBezTo>
                    <a:cubicBezTo>
                      <a:pt x="358" y="6775"/>
                      <a:pt x="310" y="6727"/>
                      <a:pt x="310" y="6668"/>
                    </a:cubicBezTo>
                    <a:lnTo>
                      <a:pt x="310" y="5418"/>
                    </a:lnTo>
                    <a:close/>
                    <a:moveTo>
                      <a:pt x="691" y="0"/>
                    </a:moveTo>
                    <a:cubicBezTo>
                      <a:pt x="596" y="0"/>
                      <a:pt x="524" y="84"/>
                      <a:pt x="524" y="167"/>
                    </a:cubicBezTo>
                    <a:lnTo>
                      <a:pt x="524" y="5108"/>
                    </a:lnTo>
                    <a:lnTo>
                      <a:pt x="334" y="5108"/>
                    </a:lnTo>
                    <a:lnTo>
                      <a:pt x="334" y="703"/>
                    </a:lnTo>
                    <a:cubicBezTo>
                      <a:pt x="334" y="608"/>
                      <a:pt x="262" y="536"/>
                      <a:pt x="167" y="536"/>
                    </a:cubicBezTo>
                    <a:cubicBezTo>
                      <a:pt x="84" y="536"/>
                      <a:pt x="0" y="608"/>
                      <a:pt x="0" y="703"/>
                    </a:cubicBezTo>
                    <a:lnTo>
                      <a:pt x="0" y="6692"/>
                    </a:lnTo>
                    <a:cubicBezTo>
                      <a:pt x="0" y="6930"/>
                      <a:pt x="203" y="7108"/>
                      <a:pt x="417" y="7108"/>
                    </a:cubicBezTo>
                    <a:cubicBezTo>
                      <a:pt x="655" y="7108"/>
                      <a:pt x="834" y="6906"/>
                      <a:pt x="834" y="6692"/>
                    </a:cubicBezTo>
                    <a:lnTo>
                      <a:pt x="834" y="179"/>
                    </a:lnTo>
                    <a:cubicBezTo>
                      <a:pt x="858" y="84"/>
                      <a:pt x="774" y="0"/>
                      <a:pt x="691"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61" name="Google Shape;1061;p43"/>
          <p:cNvSpPr/>
          <p:nvPr/>
        </p:nvSpPr>
        <p:spPr>
          <a:xfrm>
            <a:off x="147301" y="3031940"/>
            <a:ext cx="266100" cy="263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2" name="Google Shape;1062;p43"/>
          <p:cNvGrpSpPr/>
          <p:nvPr/>
        </p:nvGrpSpPr>
        <p:grpSpPr>
          <a:xfrm>
            <a:off x="179983" y="3057145"/>
            <a:ext cx="200740" cy="198112"/>
            <a:chOff x="5326878" y="1980358"/>
            <a:chExt cx="350332" cy="346229"/>
          </a:xfrm>
        </p:grpSpPr>
        <p:sp>
          <p:nvSpPr>
            <p:cNvPr id="1063" name="Google Shape;1063;p43"/>
            <p:cNvSpPr/>
            <p:nvPr/>
          </p:nvSpPr>
          <p:spPr>
            <a:xfrm>
              <a:off x="5352259" y="2005834"/>
              <a:ext cx="94715" cy="94683"/>
            </a:xfrm>
            <a:custGeom>
              <a:rect b="b" l="l" r="r" t="t"/>
              <a:pathLst>
                <a:path extrusionOk="0" h="2977" w="2978">
                  <a:moveTo>
                    <a:pt x="1501" y="298"/>
                  </a:moveTo>
                  <a:cubicBezTo>
                    <a:pt x="1799" y="298"/>
                    <a:pt x="2096" y="417"/>
                    <a:pt x="2334" y="643"/>
                  </a:cubicBezTo>
                  <a:cubicBezTo>
                    <a:pt x="2763" y="1107"/>
                    <a:pt x="2763" y="1846"/>
                    <a:pt x="2322" y="2310"/>
                  </a:cubicBezTo>
                  <a:cubicBezTo>
                    <a:pt x="2090" y="2542"/>
                    <a:pt x="1787" y="2658"/>
                    <a:pt x="1486" y="2658"/>
                  </a:cubicBezTo>
                  <a:cubicBezTo>
                    <a:pt x="1185" y="2658"/>
                    <a:pt x="888" y="2542"/>
                    <a:pt x="667" y="2310"/>
                  </a:cubicBezTo>
                  <a:cubicBezTo>
                    <a:pt x="441" y="2084"/>
                    <a:pt x="322" y="1786"/>
                    <a:pt x="322" y="1476"/>
                  </a:cubicBezTo>
                  <a:cubicBezTo>
                    <a:pt x="322" y="1155"/>
                    <a:pt x="441" y="857"/>
                    <a:pt x="667" y="643"/>
                  </a:cubicBezTo>
                  <a:cubicBezTo>
                    <a:pt x="894" y="417"/>
                    <a:pt x="1203" y="298"/>
                    <a:pt x="1501" y="298"/>
                  </a:cubicBezTo>
                  <a:close/>
                  <a:moveTo>
                    <a:pt x="1489" y="0"/>
                  </a:moveTo>
                  <a:cubicBezTo>
                    <a:pt x="1084" y="0"/>
                    <a:pt x="715" y="155"/>
                    <a:pt x="429" y="429"/>
                  </a:cubicBezTo>
                  <a:cubicBezTo>
                    <a:pt x="144" y="714"/>
                    <a:pt x="1" y="1084"/>
                    <a:pt x="1" y="1488"/>
                  </a:cubicBezTo>
                  <a:cubicBezTo>
                    <a:pt x="1" y="1893"/>
                    <a:pt x="144" y="2262"/>
                    <a:pt x="429" y="2548"/>
                  </a:cubicBezTo>
                  <a:cubicBezTo>
                    <a:pt x="715" y="2834"/>
                    <a:pt x="1084" y="2977"/>
                    <a:pt x="1489" y="2977"/>
                  </a:cubicBezTo>
                  <a:cubicBezTo>
                    <a:pt x="1882" y="2977"/>
                    <a:pt x="2263" y="2834"/>
                    <a:pt x="2537" y="2548"/>
                  </a:cubicBezTo>
                  <a:cubicBezTo>
                    <a:pt x="2822" y="2262"/>
                    <a:pt x="2977" y="1893"/>
                    <a:pt x="2977" y="1488"/>
                  </a:cubicBezTo>
                  <a:cubicBezTo>
                    <a:pt x="2977" y="1084"/>
                    <a:pt x="2822" y="703"/>
                    <a:pt x="2537" y="429"/>
                  </a:cubicBezTo>
                  <a:cubicBezTo>
                    <a:pt x="2263" y="155"/>
                    <a:pt x="1882" y="0"/>
                    <a:pt x="1489"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43"/>
            <p:cNvSpPr/>
            <p:nvPr/>
          </p:nvSpPr>
          <p:spPr>
            <a:xfrm>
              <a:off x="5534024" y="2005834"/>
              <a:ext cx="94715" cy="94683"/>
            </a:xfrm>
            <a:custGeom>
              <a:rect b="b" l="l" r="r" t="t"/>
              <a:pathLst>
                <a:path extrusionOk="0" h="2977" w="2978">
                  <a:moveTo>
                    <a:pt x="1489" y="310"/>
                  </a:moveTo>
                  <a:cubicBezTo>
                    <a:pt x="1787" y="310"/>
                    <a:pt x="2084" y="429"/>
                    <a:pt x="2322" y="655"/>
                  </a:cubicBezTo>
                  <a:cubicBezTo>
                    <a:pt x="2763" y="1107"/>
                    <a:pt x="2763" y="1846"/>
                    <a:pt x="2299" y="2310"/>
                  </a:cubicBezTo>
                  <a:cubicBezTo>
                    <a:pt x="2072" y="2542"/>
                    <a:pt x="1772" y="2658"/>
                    <a:pt x="1473" y="2658"/>
                  </a:cubicBezTo>
                  <a:cubicBezTo>
                    <a:pt x="1173" y="2658"/>
                    <a:pt x="876" y="2542"/>
                    <a:pt x="656" y="2310"/>
                  </a:cubicBezTo>
                  <a:cubicBezTo>
                    <a:pt x="191" y="1846"/>
                    <a:pt x="191" y="1107"/>
                    <a:pt x="656" y="655"/>
                  </a:cubicBezTo>
                  <a:cubicBezTo>
                    <a:pt x="870" y="429"/>
                    <a:pt x="1191" y="310"/>
                    <a:pt x="1489" y="310"/>
                  </a:cubicBezTo>
                  <a:close/>
                  <a:moveTo>
                    <a:pt x="1489" y="0"/>
                  </a:moveTo>
                  <a:cubicBezTo>
                    <a:pt x="1084" y="0"/>
                    <a:pt x="715" y="155"/>
                    <a:pt x="429" y="429"/>
                  </a:cubicBezTo>
                  <a:cubicBezTo>
                    <a:pt x="144" y="714"/>
                    <a:pt x="1" y="1084"/>
                    <a:pt x="1" y="1488"/>
                  </a:cubicBezTo>
                  <a:cubicBezTo>
                    <a:pt x="1" y="1893"/>
                    <a:pt x="144" y="2262"/>
                    <a:pt x="429" y="2548"/>
                  </a:cubicBezTo>
                  <a:cubicBezTo>
                    <a:pt x="715" y="2834"/>
                    <a:pt x="1084" y="2977"/>
                    <a:pt x="1489" y="2977"/>
                  </a:cubicBezTo>
                  <a:cubicBezTo>
                    <a:pt x="1882" y="2977"/>
                    <a:pt x="2263" y="2834"/>
                    <a:pt x="2537" y="2548"/>
                  </a:cubicBezTo>
                  <a:cubicBezTo>
                    <a:pt x="2822" y="2262"/>
                    <a:pt x="2977" y="1893"/>
                    <a:pt x="2977" y="1488"/>
                  </a:cubicBezTo>
                  <a:cubicBezTo>
                    <a:pt x="2977" y="1084"/>
                    <a:pt x="2822" y="703"/>
                    <a:pt x="2537" y="429"/>
                  </a:cubicBezTo>
                  <a:cubicBezTo>
                    <a:pt x="2251" y="155"/>
                    <a:pt x="1882" y="0"/>
                    <a:pt x="1489"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43"/>
            <p:cNvSpPr/>
            <p:nvPr/>
          </p:nvSpPr>
          <p:spPr>
            <a:xfrm>
              <a:off x="5326878" y="1980358"/>
              <a:ext cx="350332" cy="144776"/>
            </a:xfrm>
            <a:custGeom>
              <a:rect b="b" l="l" r="r" t="t"/>
              <a:pathLst>
                <a:path extrusionOk="0" h="4552" w="11015">
                  <a:moveTo>
                    <a:pt x="5144" y="420"/>
                  </a:moveTo>
                  <a:cubicBezTo>
                    <a:pt x="5454" y="420"/>
                    <a:pt x="5692" y="670"/>
                    <a:pt x="5692" y="968"/>
                  </a:cubicBezTo>
                  <a:lnTo>
                    <a:pt x="5692" y="980"/>
                  </a:lnTo>
                  <a:lnTo>
                    <a:pt x="5645" y="956"/>
                  </a:lnTo>
                  <a:cubicBezTo>
                    <a:pt x="5585" y="920"/>
                    <a:pt x="5537" y="908"/>
                    <a:pt x="5478" y="896"/>
                  </a:cubicBezTo>
                  <a:lnTo>
                    <a:pt x="5466" y="896"/>
                  </a:lnTo>
                  <a:cubicBezTo>
                    <a:pt x="5364" y="864"/>
                    <a:pt x="5257" y="848"/>
                    <a:pt x="5148" y="848"/>
                  </a:cubicBezTo>
                  <a:cubicBezTo>
                    <a:pt x="4976" y="848"/>
                    <a:pt x="4800" y="888"/>
                    <a:pt x="4633" y="968"/>
                  </a:cubicBezTo>
                  <a:lnTo>
                    <a:pt x="4585" y="992"/>
                  </a:lnTo>
                  <a:lnTo>
                    <a:pt x="4585" y="980"/>
                  </a:lnTo>
                  <a:cubicBezTo>
                    <a:pt x="4585" y="670"/>
                    <a:pt x="4823" y="420"/>
                    <a:pt x="5144" y="420"/>
                  </a:cubicBezTo>
                  <a:close/>
                  <a:moveTo>
                    <a:pt x="5129" y="1184"/>
                  </a:moveTo>
                  <a:cubicBezTo>
                    <a:pt x="5263" y="1184"/>
                    <a:pt x="5391" y="1216"/>
                    <a:pt x="5514" y="1265"/>
                  </a:cubicBezTo>
                  <a:lnTo>
                    <a:pt x="5883" y="1444"/>
                  </a:lnTo>
                  <a:cubicBezTo>
                    <a:pt x="5764" y="1706"/>
                    <a:pt x="5704" y="2004"/>
                    <a:pt x="5716" y="2301"/>
                  </a:cubicBezTo>
                  <a:lnTo>
                    <a:pt x="5645" y="2277"/>
                  </a:lnTo>
                  <a:cubicBezTo>
                    <a:pt x="5484" y="2200"/>
                    <a:pt x="5308" y="2161"/>
                    <a:pt x="5134" y="2161"/>
                  </a:cubicBezTo>
                  <a:cubicBezTo>
                    <a:pt x="4960" y="2161"/>
                    <a:pt x="4787" y="2200"/>
                    <a:pt x="4633" y="2277"/>
                  </a:cubicBezTo>
                  <a:lnTo>
                    <a:pt x="4561" y="2301"/>
                  </a:lnTo>
                  <a:cubicBezTo>
                    <a:pt x="4561" y="2004"/>
                    <a:pt x="4502" y="1706"/>
                    <a:pt x="4394" y="1432"/>
                  </a:cubicBezTo>
                  <a:lnTo>
                    <a:pt x="4525" y="1373"/>
                  </a:lnTo>
                  <a:lnTo>
                    <a:pt x="4763" y="1265"/>
                  </a:lnTo>
                  <a:cubicBezTo>
                    <a:pt x="4823" y="1230"/>
                    <a:pt x="4883" y="1218"/>
                    <a:pt x="4942" y="1206"/>
                  </a:cubicBezTo>
                  <a:cubicBezTo>
                    <a:pt x="5006" y="1191"/>
                    <a:pt x="5068" y="1184"/>
                    <a:pt x="5129" y="1184"/>
                  </a:cubicBezTo>
                  <a:close/>
                  <a:moveTo>
                    <a:pt x="10348" y="1885"/>
                  </a:moveTo>
                  <a:cubicBezTo>
                    <a:pt x="10538" y="1885"/>
                    <a:pt x="10693" y="2039"/>
                    <a:pt x="10693" y="2230"/>
                  </a:cubicBezTo>
                  <a:lnTo>
                    <a:pt x="10693" y="2301"/>
                  </a:lnTo>
                  <a:cubicBezTo>
                    <a:pt x="10693" y="2504"/>
                    <a:pt x="10538" y="2647"/>
                    <a:pt x="10348" y="2647"/>
                  </a:cubicBezTo>
                  <a:lnTo>
                    <a:pt x="10240" y="2647"/>
                  </a:lnTo>
                  <a:lnTo>
                    <a:pt x="10240" y="2599"/>
                  </a:lnTo>
                  <a:lnTo>
                    <a:pt x="10240" y="2587"/>
                  </a:lnTo>
                  <a:cubicBezTo>
                    <a:pt x="10240" y="2563"/>
                    <a:pt x="10252" y="2516"/>
                    <a:pt x="10252" y="2480"/>
                  </a:cubicBezTo>
                  <a:cubicBezTo>
                    <a:pt x="10252" y="2420"/>
                    <a:pt x="10276" y="2385"/>
                    <a:pt x="10276" y="2325"/>
                  </a:cubicBezTo>
                  <a:lnTo>
                    <a:pt x="10276" y="2218"/>
                  </a:lnTo>
                  <a:cubicBezTo>
                    <a:pt x="10276" y="2158"/>
                    <a:pt x="10276" y="2111"/>
                    <a:pt x="10252" y="2051"/>
                  </a:cubicBezTo>
                  <a:cubicBezTo>
                    <a:pt x="10252" y="2027"/>
                    <a:pt x="10252" y="1980"/>
                    <a:pt x="10240" y="1944"/>
                  </a:cubicBezTo>
                  <a:lnTo>
                    <a:pt x="10240" y="1932"/>
                  </a:lnTo>
                  <a:lnTo>
                    <a:pt x="10240" y="1885"/>
                  </a:lnTo>
                  <a:close/>
                  <a:moveTo>
                    <a:pt x="2287" y="325"/>
                  </a:moveTo>
                  <a:cubicBezTo>
                    <a:pt x="2787" y="325"/>
                    <a:pt x="3275" y="515"/>
                    <a:pt x="3668" y="896"/>
                  </a:cubicBezTo>
                  <a:cubicBezTo>
                    <a:pt x="3823" y="1051"/>
                    <a:pt x="3954" y="1230"/>
                    <a:pt x="4049" y="1432"/>
                  </a:cubicBezTo>
                  <a:cubicBezTo>
                    <a:pt x="4049" y="1444"/>
                    <a:pt x="4061" y="1456"/>
                    <a:pt x="4061" y="1456"/>
                  </a:cubicBezTo>
                  <a:cubicBezTo>
                    <a:pt x="4085" y="1468"/>
                    <a:pt x="4085" y="1504"/>
                    <a:pt x="4097" y="1515"/>
                  </a:cubicBezTo>
                  <a:lnTo>
                    <a:pt x="4097" y="1527"/>
                  </a:lnTo>
                  <a:cubicBezTo>
                    <a:pt x="4109" y="1563"/>
                    <a:pt x="4109" y="1587"/>
                    <a:pt x="4121" y="1623"/>
                  </a:cubicBezTo>
                  <a:lnTo>
                    <a:pt x="4121" y="1634"/>
                  </a:lnTo>
                  <a:cubicBezTo>
                    <a:pt x="4371" y="2325"/>
                    <a:pt x="4216" y="3123"/>
                    <a:pt x="3668" y="3659"/>
                  </a:cubicBezTo>
                  <a:cubicBezTo>
                    <a:pt x="3287" y="4040"/>
                    <a:pt x="2784" y="4230"/>
                    <a:pt x="2281" y="4230"/>
                  </a:cubicBezTo>
                  <a:cubicBezTo>
                    <a:pt x="1778" y="4230"/>
                    <a:pt x="1275" y="4040"/>
                    <a:pt x="894" y="3659"/>
                  </a:cubicBezTo>
                  <a:cubicBezTo>
                    <a:pt x="525" y="3289"/>
                    <a:pt x="311" y="2801"/>
                    <a:pt x="311" y="2277"/>
                  </a:cubicBezTo>
                  <a:cubicBezTo>
                    <a:pt x="311" y="1754"/>
                    <a:pt x="525" y="1265"/>
                    <a:pt x="894" y="896"/>
                  </a:cubicBezTo>
                  <a:cubicBezTo>
                    <a:pt x="1287" y="503"/>
                    <a:pt x="1775" y="325"/>
                    <a:pt x="2287" y="325"/>
                  </a:cubicBezTo>
                  <a:close/>
                  <a:moveTo>
                    <a:pt x="7978" y="337"/>
                  </a:moveTo>
                  <a:cubicBezTo>
                    <a:pt x="8490" y="337"/>
                    <a:pt x="8978" y="527"/>
                    <a:pt x="9371" y="908"/>
                  </a:cubicBezTo>
                  <a:cubicBezTo>
                    <a:pt x="9633" y="1170"/>
                    <a:pt x="9800" y="1480"/>
                    <a:pt x="9883" y="1825"/>
                  </a:cubicBezTo>
                  <a:cubicBezTo>
                    <a:pt x="9967" y="2123"/>
                    <a:pt x="9967" y="2444"/>
                    <a:pt x="9883" y="2754"/>
                  </a:cubicBezTo>
                  <a:cubicBezTo>
                    <a:pt x="9800" y="3099"/>
                    <a:pt x="9633" y="3409"/>
                    <a:pt x="9371" y="3670"/>
                  </a:cubicBezTo>
                  <a:cubicBezTo>
                    <a:pt x="8990" y="4051"/>
                    <a:pt x="8487" y="4242"/>
                    <a:pt x="7984" y="4242"/>
                  </a:cubicBezTo>
                  <a:cubicBezTo>
                    <a:pt x="7481" y="4242"/>
                    <a:pt x="6978" y="4051"/>
                    <a:pt x="6597" y="3670"/>
                  </a:cubicBezTo>
                  <a:cubicBezTo>
                    <a:pt x="6049" y="3123"/>
                    <a:pt x="5895" y="2337"/>
                    <a:pt x="6133" y="1646"/>
                  </a:cubicBezTo>
                  <a:lnTo>
                    <a:pt x="6133" y="1634"/>
                  </a:lnTo>
                  <a:cubicBezTo>
                    <a:pt x="6157" y="1611"/>
                    <a:pt x="6157" y="1575"/>
                    <a:pt x="6168" y="1539"/>
                  </a:cubicBezTo>
                  <a:lnTo>
                    <a:pt x="6168" y="1527"/>
                  </a:lnTo>
                  <a:cubicBezTo>
                    <a:pt x="6180" y="1515"/>
                    <a:pt x="6180" y="1480"/>
                    <a:pt x="6192" y="1468"/>
                  </a:cubicBezTo>
                  <a:cubicBezTo>
                    <a:pt x="6192" y="1456"/>
                    <a:pt x="6216" y="1444"/>
                    <a:pt x="6216" y="1444"/>
                  </a:cubicBezTo>
                  <a:cubicBezTo>
                    <a:pt x="6299" y="1242"/>
                    <a:pt x="6430" y="1063"/>
                    <a:pt x="6597" y="908"/>
                  </a:cubicBezTo>
                  <a:cubicBezTo>
                    <a:pt x="6990" y="515"/>
                    <a:pt x="7478" y="337"/>
                    <a:pt x="7978" y="337"/>
                  </a:cubicBezTo>
                  <a:close/>
                  <a:moveTo>
                    <a:pt x="2287" y="0"/>
                  </a:moveTo>
                  <a:cubicBezTo>
                    <a:pt x="1701" y="0"/>
                    <a:pt x="1114" y="224"/>
                    <a:pt x="668" y="670"/>
                  </a:cubicBezTo>
                  <a:cubicBezTo>
                    <a:pt x="239" y="1099"/>
                    <a:pt x="1" y="1670"/>
                    <a:pt x="1" y="2277"/>
                  </a:cubicBezTo>
                  <a:cubicBezTo>
                    <a:pt x="1" y="2885"/>
                    <a:pt x="239" y="3456"/>
                    <a:pt x="668" y="3885"/>
                  </a:cubicBezTo>
                  <a:cubicBezTo>
                    <a:pt x="1120" y="4325"/>
                    <a:pt x="1704" y="4552"/>
                    <a:pt x="2275" y="4552"/>
                  </a:cubicBezTo>
                  <a:cubicBezTo>
                    <a:pt x="2858" y="4552"/>
                    <a:pt x="3442" y="4325"/>
                    <a:pt x="3882" y="3885"/>
                  </a:cubicBezTo>
                  <a:cubicBezTo>
                    <a:pt x="4228" y="3539"/>
                    <a:pt x="4442" y="3111"/>
                    <a:pt x="4525" y="2658"/>
                  </a:cubicBezTo>
                  <a:lnTo>
                    <a:pt x="4763" y="2563"/>
                  </a:lnTo>
                  <a:cubicBezTo>
                    <a:pt x="4883" y="2510"/>
                    <a:pt x="5011" y="2483"/>
                    <a:pt x="5139" y="2483"/>
                  </a:cubicBezTo>
                  <a:cubicBezTo>
                    <a:pt x="5267" y="2483"/>
                    <a:pt x="5395" y="2510"/>
                    <a:pt x="5514" y="2563"/>
                  </a:cubicBezTo>
                  <a:lnTo>
                    <a:pt x="5752" y="2658"/>
                  </a:lnTo>
                  <a:cubicBezTo>
                    <a:pt x="5823" y="3111"/>
                    <a:pt x="6026" y="3539"/>
                    <a:pt x="6383" y="3885"/>
                  </a:cubicBezTo>
                  <a:cubicBezTo>
                    <a:pt x="6835" y="4325"/>
                    <a:pt x="7419" y="4552"/>
                    <a:pt x="7990" y="4552"/>
                  </a:cubicBezTo>
                  <a:cubicBezTo>
                    <a:pt x="8573" y="4552"/>
                    <a:pt x="9157" y="4325"/>
                    <a:pt x="9597" y="3885"/>
                  </a:cubicBezTo>
                  <a:cubicBezTo>
                    <a:pt x="9871" y="3611"/>
                    <a:pt x="10050" y="3301"/>
                    <a:pt x="10169" y="2956"/>
                  </a:cubicBezTo>
                  <a:lnTo>
                    <a:pt x="10348" y="2956"/>
                  </a:lnTo>
                  <a:cubicBezTo>
                    <a:pt x="10717" y="2956"/>
                    <a:pt x="11014" y="2658"/>
                    <a:pt x="11014" y="2289"/>
                  </a:cubicBezTo>
                  <a:lnTo>
                    <a:pt x="11014" y="2230"/>
                  </a:lnTo>
                  <a:cubicBezTo>
                    <a:pt x="11002" y="1885"/>
                    <a:pt x="10705" y="1587"/>
                    <a:pt x="10348" y="1587"/>
                  </a:cubicBezTo>
                  <a:lnTo>
                    <a:pt x="10169" y="1587"/>
                  </a:lnTo>
                  <a:cubicBezTo>
                    <a:pt x="10062" y="1253"/>
                    <a:pt x="9871" y="932"/>
                    <a:pt x="9609" y="670"/>
                  </a:cubicBezTo>
                  <a:cubicBezTo>
                    <a:pt x="9163" y="224"/>
                    <a:pt x="8576" y="0"/>
                    <a:pt x="7990" y="0"/>
                  </a:cubicBezTo>
                  <a:cubicBezTo>
                    <a:pt x="7404" y="0"/>
                    <a:pt x="6817" y="224"/>
                    <a:pt x="6371" y="670"/>
                  </a:cubicBezTo>
                  <a:cubicBezTo>
                    <a:pt x="6228" y="813"/>
                    <a:pt x="6109" y="968"/>
                    <a:pt x="6014" y="1134"/>
                  </a:cubicBezTo>
                  <a:lnTo>
                    <a:pt x="6002" y="1111"/>
                  </a:lnTo>
                  <a:cubicBezTo>
                    <a:pt x="6014" y="1075"/>
                    <a:pt x="6014" y="1015"/>
                    <a:pt x="6014" y="968"/>
                  </a:cubicBezTo>
                  <a:cubicBezTo>
                    <a:pt x="6014" y="491"/>
                    <a:pt x="5633" y="87"/>
                    <a:pt x="5133" y="87"/>
                  </a:cubicBezTo>
                  <a:cubicBezTo>
                    <a:pt x="4644" y="87"/>
                    <a:pt x="4263" y="480"/>
                    <a:pt x="4263" y="968"/>
                  </a:cubicBezTo>
                  <a:cubicBezTo>
                    <a:pt x="4263" y="1015"/>
                    <a:pt x="4263" y="1075"/>
                    <a:pt x="4275" y="1111"/>
                  </a:cubicBezTo>
                  <a:lnTo>
                    <a:pt x="4263" y="1134"/>
                  </a:lnTo>
                  <a:cubicBezTo>
                    <a:pt x="4156" y="968"/>
                    <a:pt x="4037" y="801"/>
                    <a:pt x="3906" y="670"/>
                  </a:cubicBezTo>
                  <a:cubicBezTo>
                    <a:pt x="3460" y="224"/>
                    <a:pt x="2873" y="0"/>
                    <a:pt x="2287"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43"/>
            <p:cNvSpPr/>
            <p:nvPr/>
          </p:nvSpPr>
          <p:spPr>
            <a:xfrm>
              <a:off x="5627181" y="2089131"/>
              <a:ext cx="42460" cy="237456"/>
            </a:xfrm>
            <a:custGeom>
              <a:rect b="b" l="l" r="r" t="t"/>
              <a:pathLst>
                <a:path extrusionOk="0" h="7466" w="1335">
                  <a:moveTo>
                    <a:pt x="834" y="3799"/>
                  </a:moveTo>
                  <a:lnTo>
                    <a:pt x="1013" y="7025"/>
                  </a:lnTo>
                  <a:cubicBezTo>
                    <a:pt x="1025" y="7073"/>
                    <a:pt x="1013" y="7097"/>
                    <a:pt x="977" y="7120"/>
                  </a:cubicBezTo>
                  <a:cubicBezTo>
                    <a:pt x="953" y="7144"/>
                    <a:pt x="917" y="7156"/>
                    <a:pt x="894" y="7156"/>
                  </a:cubicBezTo>
                  <a:lnTo>
                    <a:pt x="429" y="7156"/>
                  </a:lnTo>
                  <a:cubicBezTo>
                    <a:pt x="405" y="7156"/>
                    <a:pt x="370" y="7144"/>
                    <a:pt x="346" y="7120"/>
                  </a:cubicBezTo>
                  <a:cubicBezTo>
                    <a:pt x="310" y="7085"/>
                    <a:pt x="310" y="7061"/>
                    <a:pt x="310" y="7025"/>
                  </a:cubicBezTo>
                  <a:lnTo>
                    <a:pt x="489" y="3799"/>
                  </a:lnTo>
                  <a:close/>
                  <a:moveTo>
                    <a:pt x="1001" y="0"/>
                  </a:moveTo>
                  <a:cubicBezTo>
                    <a:pt x="906" y="0"/>
                    <a:pt x="834" y="72"/>
                    <a:pt x="834" y="167"/>
                  </a:cubicBezTo>
                  <a:lnTo>
                    <a:pt x="834" y="3489"/>
                  </a:lnTo>
                  <a:lnTo>
                    <a:pt x="501" y="3489"/>
                  </a:lnTo>
                  <a:lnTo>
                    <a:pt x="501" y="881"/>
                  </a:lnTo>
                  <a:cubicBezTo>
                    <a:pt x="501" y="786"/>
                    <a:pt x="429" y="715"/>
                    <a:pt x="346" y="715"/>
                  </a:cubicBezTo>
                  <a:cubicBezTo>
                    <a:pt x="251" y="715"/>
                    <a:pt x="179" y="786"/>
                    <a:pt x="179" y="881"/>
                  </a:cubicBezTo>
                  <a:lnTo>
                    <a:pt x="179" y="3668"/>
                  </a:lnTo>
                  <a:lnTo>
                    <a:pt x="1" y="7013"/>
                  </a:lnTo>
                  <a:cubicBezTo>
                    <a:pt x="1" y="7132"/>
                    <a:pt x="48" y="7251"/>
                    <a:pt x="120" y="7335"/>
                  </a:cubicBezTo>
                  <a:cubicBezTo>
                    <a:pt x="203" y="7430"/>
                    <a:pt x="310" y="7466"/>
                    <a:pt x="429" y="7466"/>
                  </a:cubicBezTo>
                  <a:lnTo>
                    <a:pt x="894" y="7466"/>
                  </a:lnTo>
                  <a:cubicBezTo>
                    <a:pt x="1013" y="7466"/>
                    <a:pt x="1132" y="7430"/>
                    <a:pt x="1203" y="7335"/>
                  </a:cubicBezTo>
                  <a:cubicBezTo>
                    <a:pt x="1287" y="7251"/>
                    <a:pt x="1334" y="7132"/>
                    <a:pt x="1334" y="7013"/>
                  </a:cubicBezTo>
                  <a:lnTo>
                    <a:pt x="1156" y="3632"/>
                  </a:lnTo>
                  <a:lnTo>
                    <a:pt x="1156" y="167"/>
                  </a:lnTo>
                  <a:cubicBezTo>
                    <a:pt x="1156" y="72"/>
                    <a:pt x="1084" y="0"/>
                    <a:pt x="1001"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7" name="Google Shape;1067;p43"/>
          <p:cNvGrpSpPr/>
          <p:nvPr/>
        </p:nvGrpSpPr>
        <p:grpSpPr>
          <a:xfrm>
            <a:off x="4651247" y="2819671"/>
            <a:ext cx="210592" cy="212406"/>
            <a:chOff x="4568711" y="2198515"/>
            <a:chExt cx="266100" cy="263400"/>
          </a:xfrm>
        </p:grpSpPr>
        <p:sp>
          <p:nvSpPr>
            <p:cNvPr id="1068" name="Google Shape;1068;p43"/>
            <p:cNvSpPr/>
            <p:nvPr/>
          </p:nvSpPr>
          <p:spPr>
            <a:xfrm>
              <a:off x="4568711" y="2198515"/>
              <a:ext cx="266100" cy="263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9" name="Google Shape;1069;p43"/>
            <p:cNvGrpSpPr/>
            <p:nvPr/>
          </p:nvGrpSpPr>
          <p:grpSpPr>
            <a:xfrm>
              <a:off x="4615176" y="2243590"/>
              <a:ext cx="173147" cy="173265"/>
              <a:chOff x="2810958" y="4273923"/>
              <a:chExt cx="353145" cy="361873"/>
            </a:xfrm>
          </p:grpSpPr>
          <p:sp>
            <p:nvSpPr>
              <p:cNvPr id="1070" name="Google Shape;1070;p43"/>
              <p:cNvSpPr/>
              <p:nvPr/>
            </p:nvSpPr>
            <p:spPr>
              <a:xfrm>
                <a:off x="2886837" y="4273923"/>
                <a:ext cx="53867" cy="169946"/>
              </a:xfrm>
              <a:custGeom>
                <a:rect b="b" l="l" r="r" t="t"/>
                <a:pathLst>
                  <a:path extrusionOk="0" h="5335" w="1691">
                    <a:moveTo>
                      <a:pt x="1179" y="346"/>
                    </a:moveTo>
                    <a:cubicBezTo>
                      <a:pt x="1203" y="346"/>
                      <a:pt x="1250" y="382"/>
                      <a:pt x="1250" y="417"/>
                    </a:cubicBezTo>
                    <a:lnTo>
                      <a:pt x="1250" y="644"/>
                    </a:lnTo>
                    <a:lnTo>
                      <a:pt x="464" y="644"/>
                    </a:lnTo>
                    <a:lnTo>
                      <a:pt x="464" y="417"/>
                    </a:lnTo>
                    <a:cubicBezTo>
                      <a:pt x="452" y="382"/>
                      <a:pt x="488" y="346"/>
                      <a:pt x="524" y="346"/>
                    </a:cubicBezTo>
                    <a:close/>
                    <a:moveTo>
                      <a:pt x="1131" y="4275"/>
                    </a:moveTo>
                    <a:lnTo>
                      <a:pt x="845" y="4965"/>
                    </a:lnTo>
                    <a:lnTo>
                      <a:pt x="583" y="4275"/>
                    </a:lnTo>
                    <a:close/>
                    <a:moveTo>
                      <a:pt x="512" y="1"/>
                    </a:moveTo>
                    <a:cubicBezTo>
                      <a:pt x="298" y="1"/>
                      <a:pt x="119" y="179"/>
                      <a:pt x="119" y="405"/>
                    </a:cubicBezTo>
                    <a:lnTo>
                      <a:pt x="119" y="751"/>
                    </a:lnTo>
                    <a:cubicBezTo>
                      <a:pt x="36" y="822"/>
                      <a:pt x="0" y="929"/>
                      <a:pt x="0" y="1036"/>
                    </a:cubicBezTo>
                    <a:lnTo>
                      <a:pt x="0" y="3870"/>
                    </a:lnTo>
                    <a:cubicBezTo>
                      <a:pt x="0" y="4025"/>
                      <a:pt x="71" y="4156"/>
                      <a:pt x="191" y="4215"/>
                    </a:cubicBezTo>
                    <a:lnTo>
                      <a:pt x="560" y="5144"/>
                    </a:lnTo>
                    <a:cubicBezTo>
                      <a:pt x="607" y="5263"/>
                      <a:pt x="726" y="5335"/>
                      <a:pt x="845" y="5335"/>
                    </a:cubicBezTo>
                    <a:cubicBezTo>
                      <a:pt x="976" y="5335"/>
                      <a:pt x="1084" y="5263"/>
                      <a:pt x="1131" y="5144"/>
                    </a:cubicBezTo>
                    <a:lnTo>
                      <a:pt x="1500" y="4215"/>
                    </a:lnTo>
                    <a:cubicBezTo>
                      <a:pt x="1619" y="4144"/>
                      <a:pt x="1691" y="4025"/>
                      <a:pt x="1691" y="3870"/>
                    </a:cubicBezTo>
                    <a:lnTo>
                      <a:pt x="1691" y="3084"/>
                    </a:lnTo>
                    <a:cubicBezTo>
                      <a:pt x="1691" y="3001"/>
                      <a:pt x="1619" y="2918"/>
                      <a:pt x="1524" y="2918"/>
                    </a:cubicBezTo>
                    <a:cubicBezTo>
                      <a:pt x="1441" y="2918"/>
                      <a:pt x="1369" y="3001"/>
                      <a:pt x="1369" y="3084"/>
                    </a:cubicBezTo>
                    <a:lnTo>
                      <a:pt x="1369" y="3870"/>
                    </a:lnTo>
                    <a:cubicBezTo>
                      <a:pt x="1369" y="3906"/>
                      <a:pt x="1334" y="3953"/>
                      <a:pt x="1286" y="3953"/>
                    </a:cubicBezTo>
                    <a:lnTo>
                      <a:pt x="393" y="3953"/>
                    </a:lnTo>
                    <a:cubicBezTo>
                      <a:pt x="369" y="3953"/>
                      <a:pt x="322" y="3918"/>
                      <a:pt x="322" y="3870"/>
                    </a:cubicBezTo>
                    <a:lnTo>
                      <a:pt x="322" y="1036"/>
                    </a:lnTo>
                    <a:cubicBezTo>
                      <a:pt x="322" y="1001"/>
                      <a:pt x="357" y="953"/>
                      <a:pt x="393" y="953"/>
                    </a:cubicBezTo>
                    <a:lnTo>
                      <a:pt x="1286" y="953"/>
                    </a:lnTo>
                    <a:cubicBezTo>
                      <a:pt x="1322" y="953"/>
                      <a:pt x="1369" y="989"/>
                      <a:pt x="1369" y="1036"/>
                    </a:cubicBezTo>
                    <a:lnTo>
                      <a:pt x="1369" y="2358"/>
                    </a:lnTo>
                    <a:cubicBezTo>
                      <a:pt x="1369" y="2441"/>
                      <a:pt x="1441" y="2525"/>
                      <a:pt x="1524" y="2525"/>
                    </a:cubicBezTo>
                    <a:cubicBezTo>
                      <a:pt x="1619" y="2525"/>
                      <a:pt x="1691" y="2441"/>
                      <a:pt x="1691" y="2358"/>
                    </a:cubicBezTo>
                    <a:lnTo>
                      <a:pt x="1691" y="1036"/>
                    </a:lnTo>
                    <a:cubicBezTo>
                      <a:pt x="1691" y="929"/>
                      <a:pt x="1643" y="822"/>
                      <a:pt x="1572" y="751"/>
                    </a:cubicBezTo>
                    <a:lnTo>
                      <a:pt x="1572" y="405"/>
                    </a:lnTo>
                    <a:cubicBezTo>
                      <a:pt x="1572" y="179"/>
                      <a:pt x="1393" y="1"/>
                      <a:pt x="1167"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43"/>
              <p:cNvSpPr/>
              <p:nvPr/>
            </p:nvSpPr>
            <p:spPr>
              <a:xfrm>
                <a:off x="2815131" y="4273923"/>
                <a:ext cx="57307" cy="279942"/>
              </a:xfrm>
              <a:custGeom>
                <a:rect b="b" l="l" r="r" t="t"/>
                <a:pathLst>
                  <a:path extrusionOk="0" h="8788" w="1799">
                    <a:moveTo>
                      <a:pt x="906" y="382"/>
                    </a:moveTo>
                    <a:lnTo>
                      <a:pt x="1251" y="1239"/>
                    </a:lnTo>
                    <a:lnTo>
                      <a:pt x="572" y="1239"/>
                    </a:lnTo>
                    <a:lnTo>
                      <a:pt x="906" y="382"/>
                    </a:lnTo>
                    <a:close/>
                    <a:moveTo>
                      <a:pt x="751" y="1548"/>
                    </a:moveTo>
                    <a:lnTo>
                      <a:pt x="751" y="7466"/>
                    </a:lnTo>
                    <a:lnTo>
                      <a:pt x="346" y="7466"/>
                    </a:lnTo>
                    <a:lnTo>
                      <a:pt x="346" y="1644"/>
                    </a:lnTo>
                    <a:cubicBezTo>
                      <a:pt x="346" y="1596"/>
                      <a:pt x="394" y="1548"/>
                      <a:pt x="429" y="1548"/>
                    </a:cubicBezTo>
                    <a:close/>
                    <a:moveTo>
                      <a:pt x="1382" y="1572"/>
                    </a:moveTo>
                    <a:cubicBezTo>
                      <a:pt x="1430" y="1572"/>
                      <a:pt x="1477" y="1608"/>
                      <a:pt x="1477" y="1656"/>
                    </a:cubicBezTo>
                    <a:lnTo>
                      <a:pt x="1477" y="7478"/>
                    </a:lnTo>
                    <a:lnTo>
                      <a:pt x="1072" y="7478"/>
                    </a:lnTo>
                    <a:lnTo>
                      <a:pt x="1072" y="1572"/>
                    </a:lnTo>
                    <a:close/>
                    <a:moveTo>
                      <a:pt x="1489" y="7787"/>
                    </a:moveTo>
                    <a:lnTo>
                      <a:pt x="1489" y="8359"/>
                    </a:lnTo>
                    <a:cubicBezTo>
                      <a:pt x="1477" y="8418"/>
                      <a:pt x="1441" y="8442"/>
                      <a:pt x="1382" y="8442"/>
                    </a:cubicBezTo>
                    <a:lnTo>
                      <a:pt x="429" y="8442"/>
                    </a:lnTo>
                    <a:cubicBezTo>
                      <a:pt x="394" y="8442"/>
                      <a:pt x="346" y="8394"/>
                      <a:pt x="346" y="8359"/>
                    </a:cubicBezTo>
                    <a:lnTo>
                      <a:pt x="346" y="7787"/>
                    </a:lnTo>
                    <a:close/>
                    <a:moveTo>
                      <a:pt x="906" y="1"/>
                    </a:moveTo>
                    <a:cubicBezTo>
                      <a:pt x="775" y="1"/>
                      <a:pt x="656" y="84"/>
                      <a:pt x="608" y="215"/>
                    </a:cubicBezTo>
                    <a:lnTo>
                      <a:pt x="179" y="1310"/>
                    </a:lnTo>
                    <a:cubicBezTo>
                      <a:pt x="72" y="1394"/>
                      <a:pt x="13" y="1513"/>
                      <a:pt x="13" y="1656"/>
                    </a:cubicBezTo>
                    <a:lnTo>
                      <a:pt x="13" y="8371"/>
                    </a:lnTo>
                    <a:cubicBezTo>
                      <a:pt x="1" y="8597"/>
                      <a:pt x="191" y="8787"/>
                      <a:pt x="429" y="8787"/>
                    </a:cubicBezTo>
                    <a:lnTo>
                      <a:pt x="1382" y="8787"/>
                    </a:lnTo>
                    <a:cubicBezTo>
                      <a:pt x="1620" y="8787"/>
                      <a:pt x="1799" y="8597"/>
                      <a:pt x="1799" y="8371"/>
                    </a:cubicBezTo>
                    <a:lnTo>
                      <a:pt x="1799" y="1656"/>
                    </a:lnTo>
                    <a:cubicBezTo>
                      <a:pt x="1799" y="1525"/>
                      <a:pt x="1727" y="1394"/>
                      <a:pt x="1632" y="1310"/>
                    </a:cubicBezTo>
                    <a:lnTo>
                      <a:pt x="1203" y="215"/>
                    </a:lnTo>
                    <a:cubicBezTo>
                      <a:pt x="1168" y="96"/>
                      <a:pt x="1037" y="1"/>
                      <a:pt x="906"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43"/>
              <p:cNvSpPr/>
              <p:nvPr/>
            </p:nvSpPr>
            <p:spPr>
              <a:xfrm>
                <a:off x="2883396" y="4463173"/>
                <a:ext cx="60333" cy="90691"/>
              </a:xfrm>
              <a:custGeom>
                <a:rect b="b" l="l" r="r" t="t"/>
                <a:pathLst>
                  <a:path extrusionOk="0" h="2847" w="1894">
                    <a:moveTo>
                      <a:pt x="1322" y="310"/>
                    </a:moveTo>
                    <a:cubicBezTo>
                      <a:pt x="1370" y="310"/>
                      <a:pt x="1418" y="358"/>
                      <a:pt x="1418" y="406"/>
                    </a:cubicBezTo>
                    <a:lnTo>
                      <a:pt x="1418" y="584"/>
                    </a:lnTo>
                    <a:lnTo>
                      <a:pt x="513" y="584"/>
                    </a:lnTo>
                    <a:lnTo>
                      <a:pt x="513" y="406"/>
                    </a:lnTo>
                    <a:cubicBezTo>
                      <a:pt x="513" y="358"/>
                      <a:pt x="537" y="310"/>
                      <a:pt x="596" y="310"/>
                    </a:cubicBezTo>
                    <a:close/>
                    <a:moveTo>
                      <a:pt x="1477" y="929"/>
                    </a:moveTo>
                    <a:cubicBezTo>
                      <a:pt x="1513" y="929"/>
                      <a:pt x="1561" y="965"/>
                      <a:pt x="1561" y="1013"/>
                    </a:cubicBezTo>
                    <a:lnTo>
                      <a:pt x="1561" y="2418"/>
                    </a:lnTo>
                    <a:cubicBezTo>
                      <a:pt x="1561" y="2453"/>
                      <a:pt x="1525" y="2501"/>
                      <a:pt x="1477" y="2501"/>
                    </a:cubicBezTo>
                    <a:lnTo>
                      <a:pt x="430" y="2501"/>
                    </a:lnTo>
                    <a:cubicBezTo>
                      <a:pt x="394" y="2501"/>
                      <a:pt x="346" y="2453"/>
                      <a:pt x="346" y="2418"/>
                    </a:cubicBezTo>
                    <a:lnTo>
                      <a:pt x="346" y="1013"/>
                    </a:lnTo>
                    <a:cubicBezTo>
                      <a:pt x="346" y="965"/>
                      <a:pt x="382" y="929"/>
                      <a:pt x="430" y="929"/>
                    </a:cubicBezTo>
                    <a:close/>
                    <a:moveTo>
                      <a:pt x="596" y="1"/>
                    </a:moveTo>
                    <a:cubicBezTo>
                      <a:pt x="358" y="1"/>
                      <a:pt x="179" y="191"/>
                      <a:pt x="179" y="418"/>
                    </a:cubicBezTo>
                    <a:lnTo>
                      <a:pt x="179" y="691"/>
                    </a:lnTo>
                    <a:cubicBezTo>
                      <a:pt x="72" y="763"/>
                      <a:pt x="13" y="882"/>
                      <a:pt x="13" y="1013"/>
                    </a:cubicBezTo>
                    <a:lnTo>
                      <a:pt x="13" y="2430"/>
                    </a:lnTo>
                    <a:cubicBezTo>
                      <a:pt x="1" y="2656"/>
                      <a:pt x="191" y="2846"/>
                      <a:pt x="430" y="2846"/>
                    </a:cubicBezTo>
                    <a:lnTo>
                      <a:pt x="1477" y="2846"/>
                    </a:lnTo>
                    <a:cubicBezTo>
                      <a:pt x="1715" y="2846"/>
                      <a:pt x="1894" y="2656"/>
                      <a:pt x="1894" y="2430"/>
                    </a:cubicBezTo>
                    <a:lnTo>
                      <a:pt x="1894" y="1013"/>
                    </a:lnTo>
                    <a:cubicBezTo>
                      <a:pt x="1894" y="882"/>
                      <a:pt x="1834" y="763"/>
                      <a:pt x="1727" y="691"/>
                    </a:cubicBezTo>
                    <a:lnTo>
                      <a:pt x="1727" y="418"/>
                    </a:lnTo>
                    <a:cubicBezTo>
                      <a:pt x="1727" y="179"/>
                      <a:pt x="1537" y="1"/>
                      <a:pt x="1311"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43"/>
              <p:cNvSpPr/>
              <p:nvPr/>
            </p:nvSpPr>
            <p:spPr>
              <a:xfrm>
                <a:off x="2955835" y="4273923"/>
                <a:ext cx="202948" cy="281439"/>
              </a:xfrm>
              <a:custGeom>
                <a:rect b="b" l="l" r="r" t="t"/>
                <a:pathLst>
                  <a:path extrusionOk="0" h="8835" w="6371">
                    <a:moveTo>
                      <a:pt x="5692" y="524"/>
                    </a:moveTo>
                    <a:cubicBezTo>
                      <a:pt x="5883" y="524"/>
                      <a:pt x="6037" y="679"/>
                      <a:pt x="6037" y="870"/>
                    </a:cubicBezTo>
                    <a:lnTo>
                      <a:pt x="6037" y="7966"/>
                    </a:lnTo>
                    <a:cubicBezTo>
                      <a:pt x="6037" y="8156"/>
                      <a:pt x="5883" y="8311"/>
                      <a:pt x="5692" y="8311"/>
                    </a:cubicBezTo>
                    <a:lnTo>
                      <a:pt x="1811" y="8311"/>
                    </a:lnTo>
                    <a:lnTo>
                      <a:pt x="1811" y="524"/>
                    </a:lnTo>
                    <a:close/>
                    <a:moveTo>
                      <a:pt x="1465" y="346"/>
                    </a:moveTo>
                    <a:lnTo>
                      <a:pt x="1465" y="8490"/>
                    </a:lnTo>
                    <a:lnTo>
                      <a:pt x="1227" y="8490"/>
                    </a:lnTo>
                    <a:lnTo>
                      <a:pt x="1227" y="346"/>
                    </a:lnTo>
                    <a:close/>
                    <a:moveTo>
                      <a:pt x="1215" y="1"/>
                    </a:moveTo>
                    <a:cubicBezTo>
                      <a:pt x="1096" y="1"/>
                      <a:pt x="965" y="72"/>
                      <a:pt x="930" y="179"/>
                    </a:cubicBezTo>
                    <a:lnTo>
                      <a:pt x="418" y="179"/>
                    </a:lnTo>
                    <a:cubicBezTo>
                      <a:pt x="180" y="179"/>
                      <a:pt x="1" y="370"/>
                      <a:pt x="1" y="596"/>
                    </a:cubicBezTo>
                    <a:lnTo>
                      <a:pt x="1" y="2358"/>
                    </a:lnTo>
                    <a:cubicBezTo>
                      <a:pt x="1" y="2441"/>
                      <a:pt x="84" y="2513"/>
                      <a:pt x="168" y="2513"/>
                    </a:cubicBezTo>
                    <a:cubicBezTo>
                      <a:pt x="263" y="2513"/>
                      <a:pt x="334" y="2441"/>
                      <a:pt x="334" y="2358"/>
                    </a:cubicBezTo>
                    <a:lnTo>
                      <a:pt x="334" y="596"/>
                    </a:lnTo>
                    <a:cubicBezTo>
                      <a:pt x="334" y="548"/>
                      <a:pt x="382" y="513"/>
                      <a:pt x="418" y="513"/>
                    </a:cubicBezTo>
                    <a:lnTo>
                      <a:pt x="882" y="513"/>
                    </a:lnTo>
                    <a:lnTo>
                      <a:pt x="882" y="8287"/>
                    </a:lnTo>
                    <a:lnTo>
                      <a:pt x="418" y="8287"/>
                    </a:lnTo>
                    <a:cubicBezTo>
                      <a:pt x="382" y="8287"/>
                      <a:pt x="334" y="8252"/>
                      <a:pt x="334" y="8204"/>
                    </a:cubicBezTo>
                    <a:lnTo>
                      <a:pt x="334" y="3072"/>
                    </a:lnTo>
                    <a:cubicBezTo>
                      <a:pt x="334" y="2977"/>
                      <a:pt x="263" y="2906"/>
                      <a:pt x="168" y="2906"/>
                    </a:cubicBezTo>
                    <a:cubicBezTo>
                      <a:pt x="84" y="2906"/>
                      <a:pt x="1" y="2977"/>
                      <a:pt x="1" y="3072"/>
                    </a:cubicBezTo>
                    <a:lnTo>
                      <a:pt x="1" y="8204"/>
                    </a:lnTo>
                    <a:cubicBezTo>
                      <a:pt x="1" y="8454"/>
                      <a:pt x="203" y="8656"/>
                      <a:pt x="418" y="8656"/>
                    </a:cubicBezTo>
                    <a:lnTo>
                      <a:pt x="930" y="8656"/>
                    </a:lnTo>
                    <a:cubicBezTo>
                      <a:pt x="989" y="8752"/>
                      <a:pt x="1096" y="8835"/>
                      <a:pt x="1215" y="8835"/>
                    </a:cubicBezTo>
                    <a:lnTo>
                      <a:pt x="1477" y="8835"/>
                    </a:lnTo>
                    <a:cubicBezTo>
                      <a:pt x="1596" y="8835"/>
                      <a:pt x="1715" y="8752"/>
                      <a:pt x="1763" y="8656"/>
                    </a:cubicBezTo>
                    <a:lnTo>
                      <a:pt x="5692" y="8656"/>
                    </a:lnTo>
                    <a:cubicBezTo>
                      <a:pt x="6061" y="8656"/>
                      <a:pt x="6371" y="8359"/>
                      <a:pt x="6371" y="7966"/>
                    </a:cubicBezTo>
                    <a:lnTo>
                      <a:pt x="6371" y="870"/>
                    </a:lnTo>
                    <a:cubicBezTo>
                      <a:pt x="6371" y="489"/>
                      <a:pt x="6073" y="179"/>
                      <a:pt x="5692" y="179"/>
                    </a:cubicBezTo>
                    <a:lnTo>
                      <a:pt x="1763" y="179"/>
                    </a:lnTo>
                    <a:cubicBezTo>
                      <a:pt x="1704" y="72"/>
                      <a:pt x="1596" y="1"/>
                      <a:pt x="1477"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43"/>
              <p:cNvSpPr/>
              <p:nvPr/>
            </p:nvSpPr>
            <p:spPr>
              <a:xfrm>
                <a:off x="3098067" y="4511720"/>
                <a:ext cx="29243" cy="10289"/>
              </a:xfrm>
              <a:custGeom>
                <a:rect b="b" l="l" r="r" t="t"/>
                <a:pathLst>
                  <a:path extrusionOk="0" h="323" w="918">
                    <a:moveTo>
                      <a:pt x="168" y="1"/>
                    </a:moveTo>
                    <a:cubicBezTo>
                      <a:pt x="72" y="1"/>
                      <a:pt x="1" y="72"/>
                      <a:pt x="1" y="156"/>
                    </a:cubicBezTo>
                    <a:cubicBezTo>
                      <a:pt x="1" y="251"/>
                      <a:pt x="72" y="322"/>
                      <a:pt x="168" y="322"/>
                    </a:cubicBezTo>
                    <a:lnTo>
                      <a:pt x="751" y="322"/>
                    </a:lnTo>
                    <a:cubicBezTo>
                      <a:pt x="834" y="322"/>
                      <a:pt x="918" y="251"/>
                      <a:pt x="918" y="156"/>
                    </a:cubicBezTo>
                    <a:cubicBezTo>
                      <a:pt x="918" y="72"/>
                      <a:pt x="834" y="1"/>
                      <a:pt x="751"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43"/>
              <p:cNvSpPr/>
              <p:nvPr/>
            </p:nvSpPr>
            <p:spPr>
              <a:xfrm>
                <a:off x="3115906" y="4497704"/>
                <a:ext cx="10257" cy="10640"/>
              </a:xfrm>
              <a:custGeom>
                <a:rect b="b" l="l" r="r" t="t"/>
                <a:pathLst>
                  <a:path extrusionOk="0" h="334" w="322">
                    <a:moveTo>
                      <a:pt x="155" y="0"/>
                    </a:moveTo>
                    <a:cubicBezTo>
                      <a:pt x="72" y="0"/>
                      <a:pt x="0" y="84"/>
                      <a:pt x="0" y="167"/>
                    </a:cubicBezTo>
                    <a:cubicBezTo>
                      <a:pt x="0" y="262"/>
                      <a:pt x="72" y="334"/>
                      <a:pt x="155" y="334"/>
                    </a:cubicBezTo>
                    <a:cubicBezTo>
                      <a:pt x="250" y="334"/>
                      <a:pt x="322" y="262"/>
                      <a:pt x="322" y="167"/>
                    </a:cubicBezTo>
                    <a:cubicBezTo>
                      <a:pt x="322" y="84"/>
                      <a:pt x="250" y="0"/>
                      <a:pt x="155"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43"/>
              <p:cNvSpPr/>
              <p:nvPr/>
            </p:nvSpPr>
            <p:spPr>
              <a:xfrm>
                <a:off x="2810958" y="4563676"/>
                <a:ext cx="353145" cy="72120"/>
              </a:xfrm>
              <a:custGeom>
                <a:rect b="b" l="l" r="r" t="t"/>
                <a:pathLst>
                  <a:path extrusionOk="0" h="2264" w="11086">
                    <a:moveTo>
                      <a:pt x="418" y="1"/>
                    </a:moveTo>
                    <a:cubicBezTo>
                      <a:pt x="179" y="1"/>
                      <a:pt x="1" y="191"/>
                      <a:pt x="1" y="418"/>
                    </a:cubicBezTo>
                    <a:lnTo>
                      <a:pt x="1" y="1846"/>
                    </a:lnTo>
                    <a:cubicBezTo>
                      <a:pt x="1" y="2085"/>
                      <a:pt x="191" y="2263"/>
                      <a:pt x="418" y="2263"/>
                    </a:cubicBezTo>
                    <a:lnTo>
                      <a:pt x="8442" y="2263"/>
                    </a:lnTo>
                    <a:cubicBezTo>
                      <a:pt x="8526" y="2263"/>
                      <a:pt x="8597" y="2192"/>
                      <a:pt x="8597" y="2096"/>
                    </a:cubicBezTo>
                    <a:cubicBezTo>
                      <a:pt x="8597" y="2013"/>
                      <a:pt x="8526" y="1930"/>
                      <a:pt x="8442" y="1930"/>
                    </a:cubicBezTo>
                    <a:lnTo>
                      <a:pt x="418" y="1930"/>
                    </a:lnTo>
                    <a:cubicBezTo>
                      <a:pt x="370" y="1930"/>
                      <a:pt x="322" y="1894"/>
                      <a:pt x="322" y="1846"/>
                    </a:cubicBezTo>
                    <a:lnTo>
                      <a:pt x="322" y="418"/>
                    </a:lnTo>
                    <a:cubicBezTo>
                      <a:pt x="322" y="370"/>
                      <a:pt x="370" y="322"/>
                      <a:pt x="418" y="322"/>
                    </a:cubicBezTo>
                    <a:lnTo>
                      <a:pt x="1037" y="322"/>
                    </a:lnTo>
                    <a:lnTo>
                      <a:pt x="1037" y="584"/>
                    </a:lnTo>
                    <a:cubicBezTo>
                      <a:pt x="1037" y="668"/>
                      <a:pt x="1120" y="739"/>
                      <a:pt x="1203" y="739"/>
                    </a:cubicBezTo>
                    <a:cubicBezTo>
                      <a:pt x="1299" y="739"/>
                      <a:pt x="1370" y="668"/>
                      <a:pt x="1370" y="584"/>
                    </a:cubicBezTo>
                    <a:lnTo>
                      <a:pt x="1370" y="322"/>
                    </a:lnTo>
                    <a:lnTo>
                      <a:pt x="1834" y="322"/>
                    </a:lnTo>
                    <a:lnTo>
                      <a:pt x="1834" y="584"/>
                    </a:lnTo>
                    <a:cubicBezTo>
                      <a:pt x="1834" y="668"/>
                      <a:pt x="1906" y="739"/>
                      <a:pt x="1989" y="739"/>
                    </a:cubicBezTo>
                    <a:cubicBezTo>
                      <a:pt x="2084" y="739"/>
                      <a:pt x="2156" y="668"/>
                      <a:pt x="2156" y="584"/>
                    </a:cubicBezTo>
                    <a:lnTo>
                      <a:pt x="2156" y="322"/>
                    </a:lnTo>
                    <a:lnTo>
                      <a:pt x="2620" y="322"/>
                    </a:lnTo>
                    <a:lnTo>
                      <a:pt x="2620" y="584"/>
                    </a:lnTo>
                    <a:cubicBezTo>
                      <a:pt x="2620" y="668"/>
                      <a:pt x="2692" y="739"/>
                      <a:pt x="2787" y="739"/>
                    </a:cubicBezTo>
                    <a:cubicBezTo>
                      <a:pt x="2870" y="739"/>
                      <a:pt x="2942" y="668"/>
                      <a:pt x="2942" y="584"/>
                    </a:cubicBezTo>
                    <a:lnTo>
                      <a:pt x="2942" y="322"/>
                    </a:lnTo>
                    <a:lnTo>
                      <a:pt x="3406" y="322"/>
                    </a:lnTo>
                    <a:lnTo>
                      <a:pt x="3406" y="584"/>
                    </a:lnTo>
                    <a:cubicBezTo>
                      <a:pt x="3406" y="668"/>
                      <a:pt x="3477" y="739"/>
                      <a:pt x="3573" y="739"/>
                    </a:cubicBezTo>
                    <a:cubicBezTo>
                      <a:pt x="3656" y="739"/>
                      <a:pt x="3739" y="668"/>
                      <a:pt x="3739" y="584"/>
                    </a:cubicBezTo>
                    <a:lnTo>
                      <a:pt x="3739" y="322"/>
                    </a:lnTo>
                    <a:lnTo>
                      <a:pt x="4192" y="322"/>
                    </a:lnTo>
                    <a:lnTo>
                      <a:pt x="4192" y="584"/>
                    </a:lnTo>
                    <a:cubicBezTo>
                      <a:pt x="4192" y="668"/>
                      <a:pt x="4275" y="739"/>
                      <a:pt x="4358" y="739"/>
                    </a:cubicBezTo>
                    <a:cubicBezTo>
                      <a:pt x="4454" y="739"/>
                      <a:pt x="4525" y="668"/>
                      <a:pt x="4525" y="584"/>
                    </a:cubicBezTo>
                    <a:lnTo>
                      <a:pt x="4525" y="322"/>
                    </a:lnTo>
                    <a:lnTo>
                      <a:pt x="4990" y="322"/>
                    </a:lnTo>
                    <a:lnTo>
                      <a:pt x="4990" y="584"/>
                    </a:lnTo>
                    <a:cubicBezTo>
                      <a:pt x="4990" y="668"/>
                      <a:pt x="5061" y="739"/>
                      <a:pt x="5144" y="739"/>
                    </a:cubicBezTo>
                    <a:cubicBezTo>
                      <a:pt x="5240" y="739"/>
                      <a:pt x="5311" y="668"/>
                      <a:pt x="5311" y="584"/>
                    </a:cubicBezTo>
                    <a:lnTo>
                      <a:pt x="5311" y="322"/>
                    </a:lnTo>
                    <a:lnTo>
                      <a:pt x="5775" y="322"/>
                    </a:lnTo>
                    <a:lnTo>
                      <a:pt x="5775" y="584"/>
                    </a:lnTo>
                    <a:cubicBezTo>
                      <a:pt x="5775" y="668"/>
                      <a:pt x="5847" y="739"/>
                      <a:pt x="5942" y="739"/>
                    </a:cubicBezTo>
                    <a:cubicBezTo>
                      <a:pt x="6025" y="739"/>
                      <a:pt x="6097" y="668"/>
                      <a:pt x="6097" y="584"/>
                    </a:cubicBezTo>
                    <a:lnTo>
                      <a:pt x="6097" y="322"/>
                    </a:lnTo>
                    <a:lnTo>
                      <a:pt x="6561" y="322"/>
                    </a:lnTo>
                    <a:lnTo>
                      <a:pt x="6561" y="584"/>
                    </a:lnTo>
                    <a:cubicBezTo>
                      <a:pt x="6561" y="668"/>
                      <a:pt x="6633" y="739"/>
                      <a:pt x="6728" y="739"/>
                    </a:cubicBezTo>
                    <a:cubicBezTo>
                      <a:pt x="6811" y="739"/>
                      <a:pt x="6895" y="668"/>
                      <a:pt x="6895" y="584"/>
                    </a:cubicBezTo>
                    <a:lnTo>
                      <a:pt x="6895" y="322"/>
                    </a:lnTo>
                    <a:lnTo>
                      <a:pt x="7347" y="322"/>
                    </a:lnTo>
                    <a:lnTo>
                      <a:pt x="7347" y="584"/>
                    </a:lnTo>
                    <a:cubicBezTo>
                      <a:pt x="7347" y="668"/>
                      <a:pt x="7430" y="739"/>
                      <a:pt x="7514" y="739"/>
                    </a:cubicBezTo>
                    <a:cubicBezTo>
                      <a:pt x="7609" y="739"/>
                      <a:pt x="7680" y="668"/>
                      <a:pt x="7680" y="584"/>
                    </a:cubicBezTo>
                    <a:lnTo>
                      <a:pt x="7680" y="322"/>
                    </a:lnTo>
                    <a:lnTo>
                      <a:pt x="8145" y="322"/>
                    </a:lnTo>
                    <a:lnTo>
                      <a:pt x="8145" y="584"/>
                    </a:lnTo>
                    <a:cubicBezTo>
                      <a:pt x="8145" y="668"/>
                      <a:pt x="8216" y="739"/>
                      <a:pt x="8299" y="739"/>
                    </a:cubicBezTo>
                    <a:cubicBezTo>
                      <a:pt x="8395" y="739"/>
                      <a:pt x="8466" y="668"/>
                      <a:pt x="8466" y="584"/>
                    </a:cubicBezTo>
                    <a:lnTo>
                      <a:pt x="8466" y="322"/>
                    </a:lnTo>
                    <a:lnTo>
                      <a:pt x="8930" y="322"/>
                    </a:lnTo>
                    <a:lnTo>
                      <a:pt x="8930" y="584"/>
                    </a:lnTo>
                    <a:cubicBezTo>
                      <a:pt x="8930" y="668"/>
                      <a:pt x="9002" y="739"/>
                      <a:pt x="9097" y="739"/>
                    </a:cubicBezTo>
                    <a:cubicBezTo>
                      <a:pt x="9181" y="739"/>
                      <a:pt x="9252" y="668"/>
                      <a:pt x="9252" y="584"/>
                    </a:cubicBezTo>
                    <a:lnTo>
                      <a:pt x="9252" y="322"/>
                    </a:lnTo>
                    <a:lnTo>
                      <a:pt x="9716" y="322"/>
                    </a:lnTo>
                    <a:lnTo>
                      <a:pt x="9716" y="584"/>
                    </a:lnTo>
                    <a:cubicBezTo>
                      <a:pt x="9716" y="668"/>
                      <a:pt x="9788" y="739"/>
                      <a:pt x="9883" y="739"/>
                    </a:cubicBezTo>
                    <a:cubicBezTo>
                      <a:pt x="9966" y="739"/>
                      <a:pt x="10050" y="668"/>
                      <a:pt x="10050" y="584"/>
                    </a:cubicBezTo>
                    <a:lnTo>
                      <a:pt x="10050" y="322"/>
                    </a:lnTo>
                    <a:lnTo>
                      <a:pt x="10669" y="322"/>
                    </a:lnTo>
                    <a:cubicBezTo>
                      <a:pt x="10716" y="322"/>
                      <a:pt x="10764" y="370"/>
                      <a:pt x="10764" y="418"/>
                    </a:cubicBezTo>
                    <a:lnTo>
                      <a:pt x="10764" y="1846"/>
                    </a:lnTo>
                    <a:cubicBezTo>
                      <a:pt x="10764" y="1894"/>
                      <a:pt x="10716" y="1930"/>
                      <a:pt x="10669" y="1930"/>
                    </a:cubicBezTo>
                    <a:lnTo>
                      <a:pt x="9192" y="1930"/>
                    </a:lnTo>
                    <a:cubicBezTo>
                      <a:pt x="9109" y="1930"/>
                      <a:pt x="9038" y="2013"/>
                      <a:pt x="9038" y="2096"/>
                    </a:cubicBezTo>
                    <a:cubicBezTo>
                      <a:pt x="9038" y="2192"/>
                      <a:pt x="9109" y="2263"/>
                      <a:pt x="9192" y="2263"/>
                    </a:cubicBezTo>
                    <a:lnTo>
                      <a:pt x="10669" y="2263"/>
                    </a:lnTo>
                    <a:cubicBezTo>
                      <a:pt x="10907" y="2263"/>
                      <a:pt x="11086" y="2073"/>
                      <a:pt x="11086" y="1846"/>
                    </a:cubicBezTo>
                    <a:lnTo>
                      <a:pt x="11086" y="418"/>
                    </a:lnTo>
                    <a:cubicBezTo>
                      <a:pt x="11062" y="191"/>
                      <a:pt x="10883" y="1"/>
                      <a:pt x="10645"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77" name="Google Shape;1077;p43"/>
          <p:cNvSpPr/>
          <p:nvPr/>
        </p:nvSpPr>
        <p:spPr>
          <a:xfrm>
            <a:off x="423811" y="4288877"/>
            <a:ext cx="210600" cy="212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8" name="Google Shape;1078;p43"/>
          <p:cNvGrpSpPr/>
          <p:nvPr/>
        </p:nvGrpSpPr>
        <p:grpSpPr>
          <a:xfrm>
            <a:off x="427526" y="4306047"/>
            <a:ext cx="180634" cy="168192"/>
            <a:chOff x="5735477" y="2429858"/>
            <a:chExt cx="353354" cy="341299"/>
          </a:xfrm>
        </p:grpSpPr>
        <p:sp>
          <p:nvSpPr>
            <p:cNvPr id="1079" name="Google Shape;1079;p43"/>
            <p:cNvSpPr/>
            <p:nvPr/>
          </p:nvSpPr>
          <p:spPr>
            <a:xfrm>
              <a:off x="5824468" y="2594703"/>
              <a:ext cx="176359" cy="76968"/>
            </a:xfrm>
            <a:custGeom>
              <a:rect b="b" l="l" r="r" t="t"/>
              <a:pathLst>
                <a:path extrusionOk="0" h="2420" w="5545">
                  <a:moveTo>
                    <a:pt x="3427" y="340"/>
                  </a:moveTo>
                  <a:cubicBezTo>
                    <a:pt x="3652" y="340"/>
                    <a:pt x="3900" y="416"/>
                    <a:pt x="4108" y="630"/>
                  </a:cubicBezTo>
                  <a:cubicBezTo>
                    <a:pt x="4335" y="845"/>
                    <a:pt x="4537" y="999"/>
                    <a:pt x="4739" y="1107"/>
                  </a:cubicBezTo>
                  <a:cubicBezTo>
                    <a:pt x="4510" y="1133"/>
                    <a:pt x="4229" y="1154"/>
                    <a:pt x="3943" y="1154"/>
                  </a:cubicBezTo>
                  <a:cubicBezTo>
                    <a:pt x="3575" y="1154"/>
                    <a:pt x="3199" y="1118"/>
                    <a:pt x="2918" y="1011"/>
                  </a:cubicBezTo>
                  <a:lnTo>
                    <a:pt x="2834" y="987"/>
                  </a:lnTo>
                  <a:cubicBezTo>
                    <a:pt x="2811" y="976"/>
                    <a:pt x="2787" y="970"/>
                    <a:pt x="2766" y="970"/>
                  </a:cubicBezTo>
                  <a:cubicBezTo>
                    <a:pt x="2745" y="970"/>
                    <a:pt x="2727" y="976"/>
                    <a:pt x="2715" y="987"/>
                  </a:cubicBezTo>
                  <a:lnTo>
                    <a:pt x="2620" y="1011"/>
                  </a:lnTo>
                  <a:cubicBezTo>
                    <a:pt x="2325" y="1118"/>
                    <a:pt x="1951" y="1154"/>
                    <a:pt x="1583" y="1154"/>
                  </a:cubicBezTo>
                  <a:cubicBezTo>
                    <a:pt x="1297" y="1154"/>
                    <a:pt x="1014" y="1133"/>
                    <a:pt x="775" y="1107"/>
                  </a:cubicBezTo>
                  <a:cubicBezTo>
                    <a:pt x="965" y="999"/>
                    <a:pt x="1180" y="845"/>
                    <a:pt x="1406" y="630"/>
                  </a:cubicBezTo>
                  <a:cubicBezTo>
                    <a:pt x="1614" y="416"/>
                    <a:pt x="1862" y="340"/>
                    <a:pt x="2087" y="340"/>
                  </a:cubicBezTo>
                  <a:cubicBezTo>
                    <a:pt x="2326" y="340"/>
                    <a:pt x="2540" y="425"/>
                    <a:pt x="2656" y="523"/>
                  </a:cubicBezTo>
                  <a:cubicBezTo>
                    <a:pt x="2686" y="553"/>
                    <a:pt x="2721" y="568"/>
                    <a:pt x="2757" y="568"/>
                  </a:cubicBezTo>
                  <a:cubicBezTo>
                    <a:pt x="2793" y="568"/>
                    <a:pt x="2829" y="553"/>
                    <a:pt x="2858" y="523"/>
                  </a:cubicBezTo>
                  <a:cubicBezTo>
                    <a:pt x="2975" y="425"/>
                    <a:pt x="3188" y="340"/>
                    <a:pt x="3427" y="340"/>
                  </a:cubicBezTo>
                  <a:close/>
                  <a:moveTo>
                    <a:pt x="2727" y="1309"/>
                  </a:moveTo>
                  <a:lnTo>
                    <a:pt x="2751" y="1321"/>
                  </a:lnTo>
                  <a:cubicBezTo>
                    <a:pt x="3111" y="1433"/>
                    <a:pt x="3533" y="1470"/>
                    <a:pt x="3932" y="1470"/>
                  </a:cubicBezTo>
                  <a:cubicBezTo>
                    <a:pt x="4167" y="1470"/>
                    <a:pt x="4394" y="1458"/>
                    <a:pt x="4597" y="1440"/>
                  </a:cubicBezTo>
                  <a:lnTo>
                    <a:pt x="4597" y="1440"/>
                  </a:lnTo>
                  <a:cubicBezTo>
                    <a:pt x="4585" y="1464"/>
                    <a:pt x="4561" y="1476"/>
                    <a:pt x="4537" y="1488"/>
                  </a:cubicBezTo>
                  <a:cubicBezTo>
                    <a:pt x="4525" y="1499"/>
                    <a:pt x="4501" y="1523"/>
                    <a:pt x="4478" y="1535"/>
                  </a:cubicBezTo>
                  <a:lnTo>
                    <a:pt x="4466" y="1547"/>
                  </a:lnTo>
                  <a:cubicBezTo>
                    <a:pt x="4454" y="1559"/>
                    <a:pt x="4430" y="1583"/>
                    <a:pt x="4418" y="1583"/>
                  </a:cubicBezTo>
                  <a:cubicBezTo>
                    <a:pt x="4406" y="1583"/>
                    <a:pt x="4406" y="1595"/>
                    <a:pt x="4394" y="1595"/>
                  </a:cubicBezTo>
                  <a:cubicBezTo>
                    <a:pt x="4382" y="1607"/>
                    <a:pt x="4358" y="1607"/>
                    <a:pt x="4347" y="1618"/>
                  </a:cubicBezTo>
                  <a:cubicBezTo>
                    <a:pt x="4335" y="1618"/>
                    <a:pt x="4335" y="1642"/>
                    <a:pt x="4311" y="1642"/>
                  </a:cubicBezTo>
                  <a:cubicBezTo>
                    <a:pt x="4299" y="1654"/>
                    <a:pt x="4287" y="1654"/>
                    <a:pt x="4275" y="1666"/>
                  </a:cubicBezTo>
                  <a:cubicBezTo>
                    <a:pt x="4263" y="1666"/>
                    <a:pt x="4263" y="1678"/>
                    <a:pt x="4239" y="1678"/>
                  </a:cubicBezTo>
                  <a:cubicBezTo>
                    <a:pt x="4228" y="1702"/>
                    <a:pt x="4216" y="1714"/>
                    <a:pt x="4204" y="1714"/>
                  </a:cubicBezTo>
                  <a:cubicBezTo>
                    <a:pt x="4180" y="1714"/>
                    <a:pt x="4180" y="1726"/>
                    <a:pt x="4168" y="1726"/>
                  </a:cubicBezTo>
                  <a:lnTo>
                    <a:pt x="4120" y="1773"/>
                  </a:lnTo>
                  <a:lnTo>
                    <a:pt x="4108" y="1785"/>
                  </a:lnTo>
                  <a:lnTo>
                    <a:pt x="4049" y="1845"/>
                  </a:lnTo>
                  <a:cubicBezTo>
                    <a:pt x="3930" y="1964"/>
                    <a:pt x="3668" y="2059"/>
                    <a:pt x="3311" y="2095"/>
                  </a:cubicBezTo>
                  <a:cubicBezTo>
                    <a:pt x="3013" y="2130"/>
                    <a:pt x="2751" y="2130"/>
                    <a:pt x="2751" y="2130"/>
                  </a:cubicBezTo>
                  <a:lnTo>
                    <a:pt x="2727" y="2130"/>
                  </a:lnTo>
                  <a:cubicBezTo>
                    <a:pt x="2644" y="2130"/>
                    <a:pt x="2430" y="2130"/>
                    <a:pt x="2203" y="2095"/>
                  </a:cubicBezTo>
                  <a:cubicBezTo>
                    <a:pt x="1846" y="2059"/>
                    <a:pt x="1572" y="1964"/>
                    <a:pt x="1453" y="1845"/>
                  </a:cubicBezTo>
                  <a:lnTo>
                    <a:pt x="1394" y="1785"/>
                  </a:lnTo>
                  <a:lnTo>
                    <a:pt x="1382" y="1773"/>
                  </a:lnTo>
                  <a:lnTo>
                    <a:pt x="1334" y="1726"/>
                  </a:lnTo>
                  <a:cubicBezTo>
                    <a:pt x="1322" y="1726"/>
                    <a:pt x="1322" y="1714"/>
                    <a:pt x="1310" y="1714"/>
                  </a:cubicBezTo>
                  <a:cubicBezTo>
                    <a:pt x="1299" y="1702"/>
                    <a:pt x="1275" y="1678"/>
                    <a:pt x="1263" y="1678"/>
                  </a:cubicBezTo>
                  <a:cubicBezTo>
                    <a:pt x="1251" y="1678"/>
                    <a:pt x="1251" y="1666"/>
                    <a:pt x="1239" y="1666"/>
                  </a:cubicBezTo>
                  <a:cubicBezTo>
                    <a:pt x="1227" y="1654"/>
                    <a:pt x="1203" y="1654"/>
                    <a:pt x="1191" y="1642"/>
                  </a:cubicBezTo>
                  <a:cubicBezTo>
                    <a:pt x="1180" y="1642"/>
                    <a:pt x="1180" y="1618"/>
                    <a:pt x="1156" y="1618"/>
                  </a:cubicBezTo>
                  <a:cubicBezTo>
                    <a:pt x="1144" y="1607"/>
                    <a:pt x="1132" y="1607"/>
                    <a:pt x="1120" y="1595"/>
                  </a:cubicBezTo>
                  <a:cubicBezTo>
                    <a:pt x="1108" y="1595"/>
                    <a:pt x="1108" y="1583"/>
                    <a:pt x="1084" y="1583"/>
                  </a:cubicBezTo>
                  <a:cubicBezTo>
                    <a:pt x="1072" y="1559"/>
                    <a:pt x="1060" y="1559"/>
                    <a:pt x="1037" y="1547"/>
                  </a:cubicBezTo>
                  <a:lnTo>
                    <a:pt x="1025" y="1535"/>
                  </a:lnTo>
                  <a:cubicBezTo>
                    <a:pt x="1013" y="1523"/>
                    <a:pt x="989" y="1499"/>
                    <a:pt x="965" y="1488"/>
                  </a:cubicBezTo>
                  <a:lnTo>
                    <a:pt x="953" y="1488"/>
                  </a:lnTo>
                  <a:cubicBezTo>
                    <a:pt x="941" y="1476"/>
                    <a:pt x="929" y="1464"/>
                    <a:pt x="894" y="1440"/>
                  </a:cubicBezTo>
                  <a:lnTo>
                    <a:pt x="894" y="1440"/>
                  </a:lnTo>
                  <a:cubicBezTo>
                    <a:pt x="1114" y="1464"/>
                    <a:pt x="1367" y="1482"/>
                    <a:pt x="1623" y="1482"/>
                  </a:cubicBezTo>
                  <a:cubicBezTo>
                    <a:pt x="2004" y="1482"/>
                    <a:pt x="2393" y="1442"/>
                    <a:pt x="2692" y="1321"/>
                  </a:cubicBezTo>
                  <a:lnTo>
                    <a:pt x="2727" y="1309"/>
                  </a:lnTo>
                  <a:close/>
                  <a:moveTo>
                    <a:pt x="2093" y="1"/>
                  </a:moveTo>
                  <a:cubicBezTo>
                    <a:pt x="1780" y="1"/>
                    <a:pt x="1439" y="109"/>
                    <a:pt x="1156" y="392"/>
                  </a:cubicBezTo>
                  <a:cubicBezTo>
                    <a:pt x="632" y="928"/>
                    <a:pt x="132" y="999"/>
                    <a:pt x="120" y="999"/>
                  </a:cubicBezTo>
                  <a:lnTo>
                    <a:pt x="84" y="999"/>
                  </a:lnTo>
                  <a:cubicBezTo>
                    <a:pt x="84" y="999"/>
                    <a:pt x="72" y="999"/>
                    <a:pt x="72" y="1011"/>
                  </a:cubicBezTo>
                  <a:cubicBezTo>
                    <a:pt x="72" y="1011"/>
                    <a:pt x="60" y="1011"/>
                    <a:pt x="60" y="1023"/>
                  </a:cubicBezTo>
                  <a:lnTo>
                    <a:pt x="48" y="1047"/>
                  </a:lnTo>
                  <a:lnTo>
                    <a:pt x="37" y="1059"/>
                  </a:lnTo>
                  <a:lnTo>
                    <a:pt x="13" y="1071"/>
                  </a:lnTo>
                  <a:cubicBezTo>
                    <a:pt x="13" y="1071"/>
                    <a:pt x="13" y="1083"/>
                    <a:pt x="1" y="1083"/>
                  </a:cubicBezTo>
                  <a:lnTo>
                    <a:pt x="1" y="1107"/>
                  </a:lnTo>
                  <a:lnTo>
                    <a:pt x="1" y="1130"/>
                  </a:lnTo>
                  <a:lnTo>
                    <a:pt x="1" y="1142"/>
                  </a:lnTo>
                  <a:lnTo>
                    <a:pt x="1" y="1166"/>
                  </a:lnTo>
                  <a:cubicBezTo>
                    <a:pt x="1" y="1166"/>
                    <a:pt x="1" y="1178"/>
                    <a:pt x="13" y="1178"/>
                  </a:cubicBezTo>
                  <a:lnTo>
                    <a:pt x="37" y="1190"/>
                  </a:lnTo>
                  <a:lnTo>
                    <a:pt x="48" y="1202"/>
                  </a:lnTo>
                  <a:lnTo>
                    <a:pt x="60" y="1226"/>
                  </a:lnTo>
                  <a:lnTo>
                    <a:pt x="72" y="1237"/>
                  </a:lnTo>
                  <a:cubicBezTo>
                    <a:pt x="72" y="1237"/>
                    <a:pt x="727" y="1559"/>
                    <a:pt x="1203" y="2035"/>
                  </a:cubicBezTo>
                  <a:cubicBezTo>
                    <a:pt x="1538" y="2370"/>
                    <a:pt x="2322" y="2419"/>
                    <a:pt x="2628" y="2419"/>
                  </a:cubicBezTo>
                  <a:cubicBezTo>
                    <a:pt x="2681" y="2419"/>
                    <a:pt x="2720" y="2418"/>
                    <a:pt x="2739" y="2416"/>
                  </a:cubicBezTo>
                  <a:lnTo>
                    <a:pt x="2799" y="2416"/>
                  </a:lnTo>
                  <a:cubicBezTo>
                    <a:pt x="3061" y="2416"/>
                    <a:pt x="3918" y="2380"/>
                    <a:pt x="4275" y="2035"/>
                  </a:cubicBezTo>
                  <a:cubicBezTo>
                    <a:pt x="4751" y="1559"/>
                    <a:pt x="5406" y="1237"/>
                    <a:pt x="5406" y="1237"/>
                  </a:cubicBezTo>
                  <a:lnTo>
                    <a:pt x="5418" y="1226"/>
                  </a:lnTo>
                  <a:lnTo>
                    <a:pt x="5430" y="1202"/>
                  </a:lnTo>
                  <a:cubicBezTo>
                    <a:pt x="5450" y="1208"/>
                    <a:pt x="5467" y="1211"/>
                    <a:pt x="5480" y="1211"/>
                  </a:cubicBezTo>
                  <a:cubicBezTo>
                    <a:pt x="5540" y="1211"/>
                    <a:pt x="5545" y="1155"/>
                    <a:pt x="5525" y="1107"/>
                  </a:cubicBezTo>
                  <a:cubicBezTo>
                    <a:pt x="5513" y="1059"/>
                    <a:pt x="5466" y="1011"/>
                    <a:pt x="5418" y="999"/>
                  </a:cubicBezTo>
                  <a:lnTo>
                    <a:pt x="5394" y="999"/>
                  </a:lnTo>
                  <a:cubicBezTo>
                    <a:pt x="5394" y="999"/>
                    <a:pt x="4882" y="904"/>
                    <a:pt x="4347" y="392"/>
                  </a:cubicBezTo>
                  <a:cubicBezTo>
                    <a:pt x="4063" y="109"/>
                    <a:pt x="3726" y="1"/>
                    <a:pt x="3414" y="1"/>
                  </a:cubicBezTo>
                  <a:cubicBezTo>
                    <a:pt x="3162" y="1"/>
                    <a:pt x="2927" y="71"/>
                    <a:pt x="2751" y="178"/>
                  </a:cubicBezTo>
                  <a:cubicBezTo>
                    <a:pt x="2581" y="71"/>
                    <a:pt x="2346" y="1"/>
                    <a:pt x="2093"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43"/>
            <p:cNvSpPr/>
            <p:nvPr/>
          </p:nvSpPr>
          <p:spPr>
            <a:xfrm>
              <a:off x="5735477" y="2429858"/>
              <a:ext cx="353354" cy="126202"/>
            </a:xfrm>
            <a:custGeom>
              <a:rect b="b" l="l" r="r" t="t"/>
              <a:pathLst>
                <a:path extrusionOk="0" h="3968" w="11110">
                  <a:moveTo>
                    <a:pt x="10764" y="324"/>
                  </a:moveTo>
                  <a:cubicBezTo>
                    <a:pt x="10776" y="324"/>
                    <a:pt x="10776" y="324"/>
                    <a:pt x="10776" y="348"/>
                  </a:cubicBezTo>
                  <a:cubicBezTo>
                    <a:pt x="10764" y="348"/>
                    <a:pt x="10764" y="360"/>
                    <a:pt x="10764" y="360"/>
                  </a:cubicBezTo>
                  <a:cubicBezTo>
                    <a:pt x="10669" y="1015"/>
                    <a:pt x="10312" y="2599"/>
                    <a:pt x="9014" y="3325"/>
                  </a:cubicBezTo>
                  <a:cubicBezTo>
                    <a:pt x="8645" y="3527"/>
                    <a:pt x="8240" y="3634"/>
                    <a:pt x="7847" y="3634"/>
                  </a:cubicBezTo>
                  <a:lnTo>
                    <a:pt x="7680" y="3634"/>
                  </a:lnTo>
                  <a:cubicBezTo>
                    <a:pt x="6835" y="3575"/>
                    <a:pt x="6121" y="3087"/>
                    <a:pt x="5763" y="2801"/>
                  </a:cubicBezTo>
                  <a:cubicBezTo>
                    <a:pt x="5704" y="2753"/>
                    <a:pt x="5644" y="2730"/>
                    <a:pt x="5561" y="2730"/>
                  </a:cubicBezTo>
                  <a:cubicBezTo>
                    <a:pt x="5490" y="2730"/>
                    <a:pt x="5418" y="2753"/>
                    <a:pt x="5371" y="2801"/>
                  </a:cubicBezTo>
                  <a:cubicBezTo>
                    <a:pt x="5025" y="3087"/>
                    <a:pt x="4323" y="3575"/>
                    <a:pt x="3454" y="3634"/>
                  </a:cubicBezTo>
                  <a:lnTo>
                    <a:pt x="3287" y="3634"/>
                  </a:lnTo>
                  <a:cubicBezTo>
                    <a:pt x="2870" y="3634"/>
                    <a:pt x="2489" y="3527"/>
                    <a:pt x="2108" y="3325"/>
                  </a:cubicBezTo>
                  <a:cubicBezTo>
                    <a:pt x="822" y="2599"/>
                    <a:pt x="465" y="1015"/>
                    <a:pt x="370" y="360"/>
                  </a:cubicBezTo>
                  <a:lnTo>
                    <a:pt x="370" y="348"/>
                  </a:lnTo>
                  <a:cubicBezTo>
                    <a:pt x="370" y="348"/>
                    <a:pt x="382" y="324"/>
                    <a:pt x="406" y="324"/>
                  </a:cubicBezTo>
                  <a:cubicBezTo>
                    <a:pt x="418" y="324"/>
                    <a:pt x="418" y="324"/>
                    <a:pt x="418" y="348"/>
                  </a:cubicBezTo>
                  <a:cubicBezTo>
                    <a:pt x="1025" y="920"/>
                    <a:pt x="2084" y="1063"/>
                    <a:pt x="2668" y="1086"/>
                  </a:cubicBezTo>
                  <a:cubicBezTo>
                    <a:pt x="3644" y="1134"/>
                    <a:pt x="4406" y="1563"/>
                    <a:pt x="4870" y="1908"/>
                  </a:cubicBezTo>
                  <a:cubicBezTo>
                    <a:pt x="4894" y="1944"/>
                    <a:pt x="4930" y="1956"/>
                    <a:pt x="4954" y="1979"/>
                  </a:cubicBezTo>
                  <a:cubicBezTo>
                    <a:pt x="5132" y="2110"/>
                    <a:pt x="5359" y="2194"/>
                    <a:pt x="5585" y="2194"/>
                  </a:cubicBezTo>
                  <a:cubicBezTo>
                    <a:pt x="5799" y="2194"/>
                    <a:pt x="6025" y="2110"/>
                    <a:pt x="6204" y="1979"/>
                  </a:cubicBezTo>
                  <a:cubicBezTo>
                    <a:pt x="6240" y="1956"/>
                    <a:pt x="6264" y="1944"/>
                    <a:pt x="6299" y="1908"/>
                  </a:cubicBezTo>
                  <a:cubicBezTo>
                    <a:pt x="6752" y="1563"/>
                    <a:pt x="7514" y="1134"/>
                    <a:pt x="8502" y="1086"/>
                  </a:cubicBezTo>
                  <a:cubicBezTo>
                    <a:pt x="9061" y="1063"/>
                    <a:pt x="10121" y="920"/>
                    <a:pt x="10740" y="348"/>
                  </a:cubicBezTo>
                  <a:lnTo>
                    <a:pt x="10764" y="324"/>
                  </a:lnTo>
                  <a:close/>
                  <a:moveTo>
                    <a:pt x="395" y="0"/>
                  </a:moveTo>
                  <a:cubicBezTo>
                    <a:pt x="379" y="0"/>
                    <a:pt x="363" y="1"/>
                    <a:pt x="346" y="3"/>
                  </a:cubicBezTo>
                  <a:cubicBezTo>
                    <a:pt x="239" y="3"/>
                    <a:pt x="156" y="63"/>
                    <a:pt x="84" y="134"/>
                  </a:cubicBezTo>
                  <a:cubicBezTo>
                    <a:pt x="25" y="217"/>
                    <a:pt x="1" y="313"/>
                    <a:pt x="13" y="408"/>
                  </a:cubicBezTo>
                  <a:cubicBezTo>
                    <a:pt x="120" y="1110"/>
                    <a:pt x="489" y="2801"/>
                    <a:pt x="1918" y="3611"/>
                  </a:cubicBezTo>
                  <a:cubicBezTo>
                    <a:pt x="2334" y="3849"/>
                    <a:pt x="2799" y="3968"/>
                    <a:pt x="3263" y="3968"/>
                  </a:cubicBezTo>
                  <a:lnTo>
                    <a:pt x="3454" y="3968"/>
                  </a:lnTo>
                  <a:cubicBezTo>
                    <a:pt x="4394" y="3908"/>
                    <a:pt x="5168" y="3372"/>
                    <a:pt x="5537" y="3075"/>
                  </a:cubicBezTo>
                  <a:cubicBezTo>
                    <a:pt x="5918" y="3384"/>
                    <a:pt x="6692" y="3908"/>
                    <a:pt x="7633" y="3968"/>
                  </a:cubicBezTo>
                  <a:lnTo>
                    <a:pt x="7823" y="3968"/>
                  </a:lnTo>
                  <a:cubicBezTo>
                    <a:pt x="8288" y="3968"/>
                    <a:pt x="8752" y="3849"/>
                    <a:pt x="9169" y="3611"/>
                  </a:cubicBezTo>
                  <a:cubicBezTo>
                    <a:pt x="10585" y="2801"/>
                    <a:pt x="10966" y="1110"/>
                    <a:pt x="11074" y="408"/>
                  </a:cubicBezTo>
                  <a:cubicBezTo>
                    <a:pt x="11109" y="313"/>
                    <a:pt x="11074" y="217"/>
                    <a:pt x="11014" y="134"/>
                  </a:cubicBezTo>
                  <a:cubicBezTo>
                    <a:pt x="10955" y="63"/>
                    <a:pt x="10871" y="15"/>
                    <a:pt x="10764" y="3"/>
                  </a:cubicBezTo>
                  <a:cubicBezTo>
                    <a:pt x="10657" y="3"/>
                    <a:pt x="10574" y="39"/>
                    <a:pt x="10490" y="98"/>
                  </a:cubicBezTo>
                  <a:cubicBezTo>
                    <a:pt x="10252" y="313"/>
                    <a:pt x="9693" y="694"/>
                    <a:pt x="8454" y="753"/>
                  </a:cubicBezTo>
                  <a:cubicBezTo>
                    <a:pt x="7395" y="813"/>
                    <a:pt x="6585" y="1253"/>
                    <a:pt x="6073" y="1622"/>
                  </a:cubicBezTo>
                  <a:cubicBezTo>
                    <a:pt x="6037" y="1658"/>
                    <a:pt x="6002" y="1670"/>
                    <a:pt x="5966" y="1706"/>
                  </a:cubicBezTo>
                  <a:cubicBezTo>
                    <a:pt x="5847" y="1789"/>
                    <a:pt x="5704" y="1848"/>
                    <a:pt x="5549" y="1848"/>
                  </a:cubicBezTo>
                  <a:cubicBezTo>
                    <a:pt x="5406" y="1848"/>
                    <a:pt x="5251" y="1801"/>
                    <a:pt x="5132" y="1706"/>
                  </a:cubicBezTo>
                  <a:cubicBezTo>
                    <a:pt x="5109" y="1670"/>
                    <a:pt x="5073" y="1658"/>
                    <a:pt x="5025" y="1622"/>
                  </a:cubicBezTo>
                  <a:cubicBezTo>
                    <a:pt x="4537" y="1253"/>
                    <a:pt x="3727" y="789"/>
                    <a:pt x="2644" y="753"/>
                  </a:cubicBezTo>
                  <a:cubicBezTo>
                    <a:pt x="1418" y="694"/>
                    <a:pt x="846" y="313"/>
                    <a:pt x="608" y="98"/>
                  </a:cubicBezTo>
                  <a:cubicBezTo>
                    <a:pt x="548" y="28"/>
                    <a:pt x="479" y="0"/>
                    <a:pt x="395"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43"/>
            <p:cNvSpPr/>
            <p:nvPr/>
          </p:nvSpPr>
          <p:spPr>
            <a:xfrm>
              <a:off x="5762384" y="2464271"/>
              <a:ext cx="134440" cy="72102"/>
            </a:xfrm>
            <a:custGeom>
              <a:rect b="b" l="l" r="r" t="t"/>
              <a:pathLst>
                <a:path extrusionOk="0" h="2267" w="4227">
                  <a:moveTo>
                    <a:pt x="476" y="397"/>
                  </a:moveTo>
                  <a:lnTo>
                    <a:pt x="560" y="409"/>
                  </a:lnTo>
                  <a:cubicBezTo>
                    <a:pt x="929" y="505"/>
                    <a:pt x="1334" y="564"/>
                    <a:pt x="1774" y="588"/>
                  </a:cubicBezTo>
                  <a:cubicBezTo>
                    <a:pt x="2667" y="636"/>
                    <a:pt x="3358" y="1052"/>
                    <a:pt x="3774" y="1386"/>
                  </a:cubicBezTo>
                  <a:lnTo>
                    <a:pt x="3810" y="1421"/>
                  </a:lnTo>
                  <a:lnTo>
                    <a:pt x="3751" y="1469"/>
                  </a:lnTo>
                  <a:cubicBezTo>
                    <a:pt x="3477" y="1648"/>
                    <a:pt x="3024" y="1874"/>
                    <a:pt x="2548" y="1909"/>
                  </a:cubicBezTo>
                  <a:cubicBezTo>
                    <a:pt x="2490" y="1915"/>
                    <a:pt x="2432" y="1918"/>
                    <a:pt x="2376" y="1918"/>
                  </a:cubicBezTo>
                  <a:cubicBezTo>
                    <a:pt x="2089" y="1918"/>
                    <a:pt x="1827" y="1841"/>
                    <a:pt x="1548" y="1671"/>
                  </a:cubicBezTo>
                  <a:cubicBezTo>
                    <a:pt x="1119" y="1421"/>
                    <a:pt x="762" y="1017"/>
                    <a:pt x="512" y="469"/>
                  </a:cubicBezTo>
                  <a:lnTo>
                    <a:pt x="476" y="397"/>
                  </a:lnTo>
                  <a:close/>
                  <a:moveTo>
                    <a:pt x="174" y="0"/>
                  </a:moveTo>
                  <a:cubicBezTo>
                    <a:pt x="129" y="0"/>
                    <a:pt x="85" y="18"/>
                    <a:pt x="48" y="64"/>
                  </a:cubicBezTo>
                  <a:cubicBezTo>
                    <a:pt x="0" y="112"/>
                    <a:pt x="0" y="183"/>
                    <a:pt x="36" y="243"/>
                  </a:cubicBezTo>
                  <a:lnTo>
                    <a:pt x="214" y="636"/>
                  </a:lnTo>
                  <a:cubicBezTo>
                    <a:pt x="500" y="1243"/>
                    <a:pt x="893" y="1707"/>
                    <a:pt x="1393" y="1993"/>
                  </a:cubicBezTo>
                  <a:cubicBezTo>
                    <a:pt x="1715" y="2183"/>
                    <a:pt x="2060" y="2267"/>
                    <a:pt x="2417" y="2267"/>
                  </a:cubicBezTo>
                  <a:lnTo>
                    <a:pt x="2560" y="2267"/>
                  </a:lnTo>
                  <a:cubicBezTo>
                    <a:pt x="3120" y="2231"/>
                    <a:pt x="3608" y="1993"/>
                    <a:pt x="3917" y="1779"/>
                  </a:cubicBezTo>
                  <a:lnTo>
                    <a:pt x="4155" y="1636"/>
                  </a:lnTo>
                  <a:cubicBezTo>
                    <a:pt x="4203" y="1600"/>
                    <a:pt x="4227" y="1552"/>
                    <a:pt x="4227" y="1493"/>
                  </a:cubicBezTo>
                  <a:cubicBezTo>
                    <a:pt x="4227" y="1421"/>
                    <a:pt x="4215" y="1362"/>
                    <a:pt x="4167" y="1338"/>
                  </a:cubicBezTo>
                  <a:lnTo>
                    <a:pt x="3965" y="1159"/>
                  </a:lnTo>
                  <a:cubicBezTo>
                    <a:pt x="3501" y="778"/>
                    <a:pt x="2762" y="326"/>
                    <a:pt x="1774" y="278"/>
                  </a:cubicBezTo>
                  <a:cubicBezTo>
                    <a:pt x="1357" y="266"/>
                    <a:pt x="965" y="207"/>
                    <a:pt x="631" y="112"/>
                  </a:cubicBezTo>
                  <a:lnTo>
                    <a:pt x="214" y="4"/>
                  </a:lnTo>
                  <a:cubicBezTo>
                    <a:pt x="201" y="2"/>
                    <a:pt x="188" y="0"/>
                    <a:pt x="174"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43"/>
            <p:cNvSpPr/>
            <p:nvPr/>
          </p:nvSpPr>
          <p:spPr>
            <a:xfrm>
              <a:off x="5928247" y="2463921"/>
              <a:ext cx="134821" cy="70957"/>
            </a:xfrm>
            <a:custGeom>
              <a:rect b="b" l="l" r="r" t="t"/>
              <a:pathLst>
                <a:path extrusionOk="0" h="2231" w="4239">
                  <a:moveTo>
                    <a:pt x="3774" y="420"/>
                  </a:moveTo>
                  <a:lnTo>
                    <a:pt x="3727" y="480"/>
                  </a:lnTo>
                  <a:cubicBezTo>
                    <a:pt x="3477" y="1028"/>
                    <a:pt x="3120" y="1432"/>
                    <a:pt x="2691" y="1682"/>
                  </a:cubicBezTo>
                  <a:cubicBezTo>
                    <a:pt x="2416" y="1841"/>
                    <a:pt x="2122" y="1924"/>
                    <a:pt x="1810" y="1924"/>
                  </a:cubicBezTo>
                  <a:cubicBezTo>
                    <a:pt x="1770" y="1924"/>
                    <a:pt x="1731" y="1923"/>
                    <a:pt x="1691" y="1920"/>
                  </a:cubicBezTo>
                  <a:cubicBezTo>
                    <a:pt x="1215" y="1897"/>
                    <a:pt x="774" y="1670"/>
                    <a:pt x="488" y="1480"/>
                  </a:cubicBezTo>
                  <a:lnTo>
                    <a:pt x="441" y="1444"/>
                  </a:lnTo>
                  <a:lnTo>
                    <a:pt x="488" y="1420"/>
                  </a:lnTo>
                  <a:cubicBezTo>
                    <a:pt x="905" y="1075"/>
                    <a:pt x="1596" y="658"/>
                    <a:pt x="2489" y="611"/>
                  </a:cubicBezTo>
                  <a:cubicBezTo>
                    <a:pt x="2929" y="587"/>
                    <a:pt x="3334" y="527"/>
                    <a:pt x="3703" y="432"/>
                  </a:cubicBezTo>
                  <a:lnTo>
                    <a:pt x="3774" y="420"/>
                  </a:lnTo>
                  <a:close/>
                  <a:moveTo>
                    <a:pt x="4043" y="1"/>
                  </a:moveTo>
                  <a:cubicBezTo>
                    <a:pt x="4033" y="1"/>
                    <a:pt x="4023" y="2"/>
                    <a:pt x="4013" y="4"/>
                  </a:cubicBezTo>
                  <a:lnTo>
                    <a:pt x="3596" y="111"/>
                  </a:lnTo>
                  <a:cubicBezTo>
                    <a:pt x="3262" y="194"/>
                    <a:pt x="2870" y="254"/>
                    <a:pt x="2453" y="277"/>
                  </a:cubicBezTo>
                  <a:cubicBezTo>
                    <a:pt x="1476" y="313"/>
                    <a:pt x="726" y="777"/>
                    <a:pt x="262" y="1147"/>
                  </a:cubicBezTo>
                  <a:lnTo>
                    <a:pt x="60" y="1325"/>
                  </a:lnTo>
                  <a:cubicBezTo>
                    <a:pt x="12" y="1361"/>
                    <a:pt x="0" y="1420"/>
                    <a:pt x="0" y="1468"/>
                  </a:cubicBezTo>
                  <a:cubicBezTo>
                    <a:pt x="0" y="1504"/>
                    <a:pt x="24" y="1563"/>
                    <a:pt x="72" y="1599"/>
                  </a:cubicBezTo>
                  <a:lnTo>
                    <a:pt x="310" y="1742"/>
                  </a:lnTo>
                  <a:cubicBezTo>
                    <a:pt x="619" y="1956"/>
                    <a:pt x="1107" y="2194"/>
                    <a:pt x="1667" y="2230"/>
                  </a:cubicBezTo>
                  <a:lnTo>
                    <a:pt x="1810" y="2230"/>
                  </a:lnTo>
                  <a:cubicBezTo>
                    <a:pt x="2167" y="2230"/>
                    <a:pt x="2512" y="2147"/>
                    <a:pt x="2834" y="1956"/>
                  </a:cubicBezTo>
                  <a:cubicBezTo>
                    <a:pt x="3334" y="1670"/>
                    <a:pt x="3727" y="1230"/>
                    <a:pt x="4013" y="599"/>
                  </a:cubicBezTo>
                  <a:lnTo>
                    <a:pt x="4191" y="206"/>
                  </a:lnTo>
                  <a:cubicBezTo>
                    <a:pt x="4239" y="182"/>
                    <a:pt x="4227" y="111"/>
                    <a:pt x="4179" y="63"/>
                  </a:cubicBezTo>
                  <a:cubicBezTo>
                    <a:pt x="4140" y="24"/>
                    <a:pt x="4092" y="1"/>
                    <a:pt x="4043"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43"/>
            <p:cNvSpPr/>
            <p:nvPr/>
          </p:nvSpPr>
          <p:spPr>
            <a:xfrm>
              <a:off x="5966859" y="2655642"/>
              <a:ext cx="28434" cy="113258"/>
            </a:xfrm>
            <a:custGeom>
              <a:rect b="b" l="l" r="r" t="t"/>
              <a:pathLst>
                <a:path extrusionOk="0" h="3561" w="894">
                  <a:moveTo>
                    <a:pt x="560" y="1893"/>
                  </a:moveTo>
                  <a:lnTo>
                    <a:pt x="560" y="3120"/>
                  </a:lnTo>
                  <a:lnTo>
                    <a:pt x="572" y="3120"/>
                  </a:lnTo>
                  <a:cubicBezTo>
                    <a:pt x="572" y="3179"/>
                    <a:pt x="524" y="3239"/>
                    <a:pt x="453" y="3239"/>
                  </a:cubicBezTo>
                  <a:cubicBezTo>
                    <a:pt x="382" y="3239"/>
                    <a:pt x="334" y="3191"/>
                    <a:pt x="334" y="3120"/>
                  </a:cubicBezTo>
                  <a:lnTo>
                    <a:pt x="334" y="1893"/>
                  </a:lnTo>
                  <a:close/>
                  <a:moveTo>
                    <a:pt x="715" y="0"/>
                  </a:moveTo>
                  <a:cubicBezTo>
                    <a:pt x="632" y="0"/>
                    <a:pt x="560" y="83"/>
                    <a:pt x="560" y="167"/>
                  </a:cubicBezTo>
                  <a:lnTo>
                    <a:pt x="560" y="1572"/>
                  </a:lnTo>
                  <a:lnTo>
                    <a:pt x="334" y="1572"/>
                  </a:lnTo>
                  <a:lnTo>
                    <a:pt x="334" y="381"/>
                  </a:lnTo>
                  <a:cubicBezTo>
                    <a:pt x="334" y="286"/>
                    <a:pt x="262" y="214"/>
                    <a:pt x="167" y="214"/>
                  </a:cubicBezTo>
                  <a:cubicBezTo>
                    <a:pt x="84" y="214"/>
                    <a:pt x="1" y="286"/>
                    <a:pt x="1" y="381"/>
                  </a:cubicBezTo>
                  <a:lnTo>
                    <a:pt x="1" y="3120"/>
                  </a:lnTo>
                  <a:cubicBezTo>
                    <a:pt x="1" y="3358"/>
                    <a:pt x="203" y="3560"/>
                    <a:pt x="453" y="3560"/>
                  </a:cubicBezTo>
                  <a:cubicBezTo>
                    <a:pt x="703" y="3560"/>
                    <a:pt x="894" y="3370"/>
                    <a:pt x="894" y="3120"/>
                  </a:cubicBezTo>
                  <a:lnTo>
                    <a:pt x="894" y="167"/>
                  </a:lnTo>
                  <a:cubicBezTo>
                    <a:pt x="882" y="83"/>
                    <a:pt x="810" y="0"/>
                    <a:pt x="715"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43"/>
            <p:cNvSpPr/>
            <p:nvPr/>
          </p:nvSpPr>
          <p:spPr>
            <a:xfrm>
              <a:off x="6054704" y="2499988"/>
              <a:ext cx="27670" cy="271169"/>
            </a:xfrm>
            <a:custGeom>
              <a:rect b="b" l="l" r="r" t="t"/>
              <a:pathLst>
                <a:path extrusionOk="0" h="8526" w="870">
                  <a:moveTo>
                    <a:pt x="548" y="6775"/>
                  </a:moveTo>
                  <a:lnTo>
                    <a:pt x="548" y="8097"/>
                  </a:lnTo>
                  <a:lnTo>
                    <a:pt x="560" y="8097"/>
                  </a:lnTo>
                  <a:cubicBezTo>
                    <a:pt x="560" y="8156"/>
                    <a:pt x="513" y="8216"/>
                    <a:pt x="441" y="8216"/>
                  </a:cubicBezTo>
                  <a:cubicBezTo>
                    <a:pt x="370" y="8216"/>
                    <a:pt x="322" y="8168"/>
                    <a:pt x="322" y="8097"/>
                  </a:cubicBezTo>
                  <a:lnTo>
                    <a:pt x="322" y="6775"/>
                  </a:lnTo>
                  <a:close/>
                  <a:moveTo>
                    <a:pt x="715" y="1"/>
                  </a:moveTo>
                  <a:cubicBezTo>
                    <a:pt x="620" y="1"/>
                    <a:pt x="548" y="72"/>
                    <a:pt x="548" y="167"/>
                  </a:cubicBezTo>
                  <a:lnTo>
                    <a:pt x="548" y="6442"/>
                  </a:lnTo>
                  <a:lnTo>
                    <a:pt x="322" y="6442"/>
                  </a:lnTo>
                  <a:lnTo>
                    <a:pt x="322" y="1167"/>
                  </a:lnTo>
                  <a:cubicBezTo>
                    <a:pt x="322" y="1072"/>
                    <a:pt x="251" y="1001"/>
                    <a:pt x="156" y="1001"/>
                  </a:cubicBezTo>
                  <a:cubicBezTo>
                    <a:pt x="72" y="1001"/>
                    <a:pt x="1" y="1072"/>
                    <a:pt x="1" y="1167"/>
                  </a:cubicBezTo>
                  <a:lnTo>
                    <a:pt x="1" y="8097"/>
                  </a:lnTo>
                  <a:cubicBezTo>
                    <a:pt x="1" y="8335"/>
                    <a:pt x="191" y="8526"/>
                    <a:pt x="441" y="8526"/>
                  </a:cubicBezTo>
                  <a:cubicBezTo>
                    <a:pt x="679" y="8526"/>
                    <a:pt x="870" y="8335"/>
                    <a:pt x="870" y="8097"/>
                  </a:cubicBezTo>
                  <a:lnTo>
                    <a:pt x="870" y="167"/>
                  </a:lnTo>
                  <a:cubicBezTo>
                    <a:pt x="870" y="72"/>
                    <a:pt x="810" y="1"/>
                    <a:pt x="715"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5" name="Google Shape;1085;p43"/>
          <p:cNvSpPr/>
          <p:nvPr/>
        </p:nvSpPr>
        <p:spPr>
          <a:xfrm>
            <a:off x="85347" y="4557459"/>
            <a:ext cx="210600" cy="212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6" name="Google Shape;1086;p43"/>
          <p:cNvGrpSpPr/>
          <p:nvPr/>
        </p:nvGrpSpPr>
        <p:grpSpPr>
          <a:xfrm>
            <a:off x="121946" y="4593942"/>
            <a:ext cx="136985" cy="139791"/>
            <a:chOff x="2810958" y="4273923"/>
            <a:chExt cx="353145" cy="361873"/>
          </a:xfrm>
        </p:grpSpPr>
        <p:sp>
          <p:nvSpPr>
            <p:cNvPr id="1087" name="Google Shape;1087;p43"/>
            <p:cNvSpPr/>
            <p:nvPr/>
          </p:nvSpPr>
          <p:spPr>
            <a:xfrm>
              <a:off x="2886837" y="4273923"/>
              <a:ext cx="53867" cy="169946"/>
            </a:xfrm>
            <a:custGeom>
              <a:rect b="b" l="l" r="r" t="t"/>
              <a:pathLst>
                <a:path extrusionOk="0" h="5335" w="1691">
                  <a:moveTo>
                    <a:pt x="1179" y="346"/>
                  </a:moveTo>
                  <a:cubicBezTo>
                    <a:pt x="1203" y="346"/>
                    <a:pt x="1250" y="382"/>
                    <a:pt x="1250" y="417"/>
                  </a:cubicBezTo>
                  <a:lnTo>
                    <a:pt x="1250" y="644"/>
                  </a:lnTo>
                  <a:lnTo>
                    <a:pt x="464" y="644"/>
                  </a:lnTo>
                  <a:lnTo>
                    <a:pt x="464" y="417"/>
                  </a:lnTo>
                  <a:cubicBezTo>
                    <a:pt x="452" y="382"/>
                    <a:pt x="488" y="346"/>
                    <a:pt x="524" y="346"/>
                  </a:cubicBezTo>
                  <a:close/>
                  <a:moveTo>
                    <a:pt x="1131" y="4275"/>
                  </a:moveTo>
                  <a:lnTo>
                    <a:pt x="845" y="4965"/>
                  </a:lnTo>
                  <a:lnTo>
                    <a:pt x="583" y="4275"/>
                  </a:lnTo>
                  <a:close/>
                  <a:moveTo>
                    <a:pt x="512" y="1"/>
                  </a:moveTo>
                  <a:cubicBezTo>
                    <a:pt x="298" y="1"/>
                    <a:pt x="119" y="179"/>
                    <a:pt x="119" y="405"/>
                  </a:cubicBezTo>
                  <a:lnTo>
                    <a:pt x="119" y="751"/>
                  </a:lnTo>
                  <a:cubicBezTo>
                    <a:pt x="36" y="822"/>
                    <a:pt x="0" y="929"/>
                    <a:pt x="0" y="1036"/>
                  </a:cubicBezTo>
                  <a:lnTo>
                    <a:pt x="0" y="3870"/>
                  </a:lnTo>
                  <a:cubicBezTo>
                    <a:pt x="0" y="4025"/>
                    <a:pt x="71" y="4156"/>
                    <a:pt x="191" y="4215"/>
                  </a:cubicBezTo>
                  <a:lnTo>
                    <a:pt x="560" y="5144"/>
                  </a:lnTo>
                  <a:cubicBezTo>
                    <a:pt x="607" y="5263"/>
                    <a:pt x="726" y="5335"/>
                    <a:pt x="845" y="5335"/>
                  </a:cubicBezTo>
                  <a:cubicBezTo>
                    <a:pt x="976" y="5335"/>
                    <a:pt x="1084" y="5263"/>
                    <a:pt x="1131" y="5144"/>
                  </a:cubicBezTo>
                  <a:lnTo>
                    <a:pt x="1500" y="4215"/>
                  </a:lnTo>
                  <a:cubicBezTo>
                    <a:pt x="1619" y="4144"/>
                    <a:pt x="1691" y="4025"/>
                    <a:pt x="1691" y="3870"/>
                  </a:cubicBezTo>
                  <a:lnTo>
                    <a:pt x="1691" y="3084"/>
                  </a:lnTo>
                  <a:cubicBezTo>
                    <a:pt x="1691" y="3001"/>
                    <a:pt x="1619" y="2918"/>
                    <a:pt x="1524" y="2918"/>
                  </a:cubicBezTo>
                  <a:cubicBezTo>
                    <a:pt x="1441" y="2918"/>
                    <a:pt x="1369" y="3001"/>
                    <a:pt x="1369" y="3084"/>
                  </a:cubicBezTo>
                  <a:lnTo>
                    <a:pt x="1369" y="3870"/>
                  </a:lnTo>
                  <a:cubicBezTo>
                    <a:pt x="1369" y="3906"/>
                    <a:pt x="1334" y="3953"/>
                    <a:pt x="1286" y="3953"/>
                  </a:cubicBezTo>
                  <a:lnTo>
                    <a:pt x="393" y="3953"/>
                  </a:lnTo>
                  <a:cubicBezTo>
                    <a:pt x="369" y="3953"/>
                    <a:pt x="322" y="3918"/>
                    <a:pt x="322" y="3870"/>
                  </a:cubicBezTo>
                  <a:lnTo>
                    <a:pt x="322" y="1036"/>
                  </a:lnTo>
                  <a:cubicBezTo>
                    <a:pt x="322" y="1001"/>
                    <a:pt x="357" y="953"/>
                    <a:pt x="393" y="953"/>
                  </a:cubicBezTo>
                  <a:lnTo>
                    <a:pt x="1286" y="953"/>
                  </a:lnTo>
                  <a:cubicBezTo>
                    <a:pt x="1322" y="953"/>
                    <a:pt x="1369" y="989"/>
                    <a:pt x="1369" y="1036"/>
                  </a:cubicBezTo>
                  <a:lnTo>
                    <a:pt x="1369" y="2358"/>
                  </a:lnTo>
                  <a:cubicBezTo>
                    <a:pt x="1369" y="2441"/>
                    <a:pt x="1441" y="2525"/>
                    <a:pt x="1524" y="2525"/>
                  </a:cubicBezTo>
                  <a:cubicBezTo>
                    <a:pt x="1619" y="2525"/>
                    <a:pt x="1691" y="2441"/>
                    <a:pt x="1691" y="2358"/>
                  </a:cubicBezTo>
                  <a:lnTo>
                    <a:pt x="1691" y="1036"/>
                  </a:lnTo>
                  <a:cubicBezTo>
                    <a:pt x="1691" y="929"/>
                    <a:pt x="1643" y="822"/>
                    <a:pt x="1572" y="751"/>
                  </a:cubicBezTo>
                  <a:lnTo>
                    <a:pt x="1572" y="405"/>
                  </a:lnTo>
                  <a:cubicBezTo>
                    <a:pt x="1572" y="179"/>
                    <a:pt x="1393" y="1"/>
                    <a:pt x="1167"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43"/>
            <p:cNvSpPr/>
            <p:nvPr/>
          </p:nvSpPr>
          <p:spPr>
            <a:xfrm>
              <a:off x="2815131" y="4273923"/>
              <a:ext cx="57307" cy="279942"/>
            </a:xfrm>
            <a:custGeom>
              <a:rect b="b" l="l" r="r" t="t"/>
              <a:pathLst>
                <a:path extrusionOk="0" h="8788" w="1799">
                  <a:moveTo>
                    <a:pt x="906" y="382"/>
                  </a:moveTo>
                  <a:lnTo>
                    <a:pt x="1251" y="1239"/>
                  </a:lnTo>
                  <a:lnTo>
                    <a:pt x="572" y="1239"/>
                  </a:lnTo>
                  <a:lnTo>
                    <a:pt x="906" y="382"/>
                  </a:lnTo>
                  <a:close/>
                  <a:moveTo>
                    <a:pt x="751" y="1548"/>
                  </a:moveTo>
                  <a:lnTo>
                    <a:pt x="751" y="7466"/>
                  </a:lnTo>
                  <a:lnTo>
                    <a:pt x="346" y="7466"/>
                  </a:lnTo>
                  <a:lnTo>
                    <a:pt x="346" y="1644"/>
                  </a:lnTo>
                  <a:cubicBezTo>
                    <a:pt x="346" y="1596"/>
                    <a:pt x="394" y="1548"/>
                    <a:pt x="429" y="1548"/>
                  </a:cubicBezTo>
                  <a:close/>
                  <a:moveTo>
                    <a:pt x="1382" y="1572"/>
                  </a:moveTo>
                  <a:cubicBezTo>
                    <a:pt x="1430" y="1572"/>
                    <a:pt x="1477" y="1608"/>
                    <a:pt x="1477" y="1656"/>
                  </a:cubicBezTo>
                  <a:lnTo>
                    <a:pt x="1477" y="7478"/>
                  </a:lnTo>
                  <a:lnTo>
                    <a:pt x="1072" y="7478"/>
                  </a:lnTo>
                  <a:lnTo>
                    <a:pt x="1072" y="1572"/>
                  </a:lnTo>
                  <a:close/>
                  <a:moveTo>
                    <a:pt x="1489" y="7787"/>
                  </a:moveTo>
                  <a:lnTo>
                    <a:pt x="1489" y="8359"/>
                  </a:lnTo>
                  <a:cubicBezTo>
                    <a:pt x="1477" y="8418"/>
                    <a:pt x="1441" y="8442"/>
                    <a:pt x="1382" y="8442"/>
                  </a:cubicBezTo>
                  <a:lnTo>
                    <a:pt x="429" y="8442"/>
                  </a:lnTo>
                  <a:cubicBezTo>
                    <a:pt x="394" y="8442"/>
                    <a:pt x="346" y="8394"/>
                    <a:pt x="346" y="8359"/>
                  </a:cubicBezTo>
                  <a:lnTo>
                    <a:pt x="346" y="7787"/>
                  </a:lnTo>
                  <a:close/>
                  <a:moveTo>
                    <a:pt x="906" y="1"/>
                  </a:moveTo>
                  <a:cubicBezTo>
                    <a:pt x="775" y="1"/>
                    <a:pt x="656" y="84"/>
                    <a:pt x="608" y="215"/>
                  </a:cubicBezTo>
                  <a:lnTo>
                    <a:pt x="179" y="1310"/>
                  </a:lnTo>
                  <a:cubicBezTo>
                    <a:pt x="72" y="1394"/>
                    <a:pt x="13" y="1513"/>
                    <a:pt x="13" y="1656"/>
                  </a:cubicBezTo>
                  <a:lnTo>
                    <a:pt x="13" y="8371"/>
                  </a:lnTo>
                  <a:cubicBezTo>
                    <a:pt x="1" y="8597"/>
                    <a:pt x="191" y="8787"/>
                    <a:pt x="429" y="8787"/>
                  </a:cubicBezTo>
                  <a:lnTo>
                    <a:pt x="1382" y="8787"/>
                  </a:lnTo>
                  <a:cubicBezTo>
                    <a:pt x="1620" y="8787"/>
                    <a:pt x="1799" y="8597"/>
                    <a:pt x="1799" y="8371"/>
                  </a:cubicBezTo>
                  <a:lnTo>
                    <a:pt x="1799" y="1656"/>
                  </a:lnTo>
                  <a:cubicBezTo>
                    <a:pt x="1799" y="1525"/>
                    <a:pt x="1727" y="1394"/>
                    <a:pt x="1632" y="1310"/>
                  </a:cubicBezTo>
                  <a:lnTo>
                    <a:pt x="1203" y="215"/>
                  </a:lnTo>
                  <a:cubicBezTo>
                    <a:pt x="1168" y="96"/>
                    <a:pt x="1037" y="1"/>
                    <a:pt x="906"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43"/>
            <p:cNvSpPr/>
            <p:nvPr/>
          </p:nvSpPr>
          <p:spPr>
            <a:xfrm>
              <a:off x="2883396" y="4463173"/>
              <a:ext cx="60333" cy="90691"/>
            </a:xfrm>
            <a:custGeom>
              <a:rect b="b" l="l" r="r" t="t"/>
              <a:pathLst>
                <a:path extrusionOk="0" h="2847" w="1894">
                  <a:moveTo>
                    <a:pt x="1322" y="310"/>
                  </a:moveTo>
                  <a:cubicBezTo>
                    <a:pt x="1370" y="310"/>
                    <a:pt x="1418" y="358"/>
                    <a:pt x="1418" y="406"/>
                  </a:cubicBezTo>
                  <a:lnTo>
                    <a:pt x="1418" y="584"/>
                  </a:lnTo>
                  <a:lnTo>
                    <a:pt x="513" y="584"/>
                  </a:lnTo>
                  <a:lnTo>
                    <a:pt x="513" y="406"/>
                  </a:lnTo>
                  <a:cubicBezTo>
                    <a:pt x="513" y="358"/>
                    <a:pt x="537" y="310"/>
                    <a:pt x="596" y="310"/>
                  </a:cubicBezTo>
                  <a:close/>
                  <a:moveTo>
                    <a:pt x="1477" y="929"/>
                  </a:moveTo>
                  <a:cubicBezTo>
                    <a:pt x="1513" y="929"/>
                    <a:pt x="1561" y="965"/>
                    <a:pt x="1561" y="1013"/>
                  </a:cubicBezTo>
                  <a:lnTo>
                    <a:pt x="1561" y="2418"/>
                  </a:lnTo>
                  <a:cubicBezTo>
                    <a:pt x="1561" y="2453"/>
                    <a:pt x="1525" y="2501"/>
                    <a:pt x="1477" y="2501"/>
                  </a:cubicBezTo>
                  <a:lnTo>
                    <a:pt x="430" y="2501"/>
                  </a:lnTo>
                  <a:cubicBezTo>
                    <a:pt x="394" y="2501"/>
                    <a:pt x="346" y="2453"/>
                    <a:pt x="346" y="2418"/>
                  </a:cubicBezTo>
                  <a:lnTo>
                    <a:pt x="346" y="1013"/>
                  </a:lnTo>
                  <a:cubicBezTo>
                    <a:pt x="346" y="965"/>
                    <a:pt x="382" y="929"/>
                    <a:pt x="430" y="929"/>
                  </a:cubicBezTo>
                  <a:close/>
                  <a:moveTo>
                    <a:pt x="596" y="1"/>
                  </a:moveTo>
                  <a:cubicBezTo>
                    <a:pt x="358" y="1"/>
                    <a:pt x="179" y="191"/>
                    <a:pt x="179" y="418"/>
                  </a:cubicBezTo>
                  <a:lnTo>
                    <a:pt x="179" y="691"/>
                  </a:lnTo>
                  <a:cubicBezTo>
                    <a:pt x="72" y="763"/>
                    <a:pt x="13" y="882"/>
                    <a:pt x="13" y="1013"/>
                  </a:cubicBezTo>
                  <a:lnTo>
                    <a:pt x="13" y="2430"/>
                  </a:lnTo>
                  <a:cubicBezTo>
                    <a:pt x="1" y="2656"/>
                    <a:pt x="191" y="2846"/>
                    <a:pt x="430" y="2846"/>
                  </a:cubicBezTo>
                  <a:lnTo>
                    <a:pt x="1477" y="2846"/>
                  </a:lnTo>
                  <a:cubicBezTo>
                    <a:pt x="1715" y="2846"/>
                    <a:pt x="1894" y="2656"/>
                    <a:pt x="1894" y="2430"/>
                  </a:cubicBezTo>
                  <a:lnTo>
                    <a:pt x="1894" y="1013"/>
                  </a:lnTo>
                  <a:cubicBezTo>
                    <a:pt x="1894" y="882"/>
                    <a:pt x="1834" y="763"/>
                    <a:pt x="1727" y="691"/>
                  </a:cubicBezTo>
                  <a:lnTo>
                    <a:pt x="1727" y="418"/>
                  </a:lnTo>
                  <a:cubicBezTo>
                    <a:pt x="1727" y="179"/>
                    <a:pt x="1537" y="1"/>
                    <a:pt x="1311"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43"/>
            <p:cNvSpPr/>
            <p:nvPr/>
          </p:nvSpPr>
          <p:spPr>
            <a:xfrm>
              <a:off x="2955835" y="4273923"/>
              <a:ext cx="202948" cy="281439"/>
            </a:xfrm>
            <a:custGeom>
              <a:rect b="b" l="l" r="r" t="t"/>
              <a:pathLst>
                <a:path extrusionOk="0" h="8835" w="6371">
                  <a:moveTo>
                    <a:pt x="5692" y="524"/>
                  </a:moveTo>
                  <a:cubicBezTo>
                    <a:pt x="5883" y="524"/>
                    <a:pt x="6037" y="679"/>
                    <a:pt x="6037" y="870"/>
                  </a:cubicBezTo>
                  <a:lnTo>
                    <a:pt x="6037" y="7966"/>
                  </a:lnTo>
                  <a:cubicBezTo>
                    <a:pt x="6037" y="8156"/>
                    <a:pt x="5883" y="8311"/>
                    <a:pt x="5692" y="8311"/>
                  </a:cubicBezTo>
                  <a:lnTo>
                    <a:pt x="1811" y="8311"/>
                  </a:lnTo>
                  <a:lnTo>
                    <a:pt x="1811" y="524"/>
                  </a:lnTo>
                  <a:close/>
                  <a:moveTo>
                    <a:pt x="1465" y="346"/>
                  </a:moveTo>
                  <a:lnTo>
                    <a:pt x="1465" y="8490"/>
                  </a:lnTo>
                  <a:lnTo>
                    <a:pt x="1227" y="8490"/>
                  </a:lnTo>
                  <a:lnTo>
                    <a:pt x="1227" y="346"/>
                  </a:lnTo>
                  <a:close/>
                  <a:moveTo>
                    <a:pt x="1215" y="1"/>
                  </a:moveTo>
                  <a:cubicBezTo>
                    <a:pt x="1096" y="1"/>
                    <a:pt x="965" y="72"/>
                    <a:pt x="930" y="179"/>
                  </a:cubicBezTo>
                  <a:lnTo>
                    <a:pt x="418" y="179"/>
                  </a:lnTo>
                  <a:cubicBezTo>
                    <a:pt x="180" y="179"/>
                    <a:pt x="1" y="370"/>
                    <a:pt x="1" y="596"/>
                  </a:cubicBezTo>
                  <a:lnTo>
                    <a:pt x="1" y="2358"/>
                  </a:lnTo>
                  <a:cubicBezTo>
                    <a:pt x="1" y="2441"/>
                    <a:pt x="84" y="2513"/>
                    <a:pt x="168" y="2513"/>
                  </a:cubicBezTo>
                  <a:cubicBezTo>
                    <a:pt x="263" y="2513"/>
                    <a:pt x="334" y="2441"/>
                    <a:pt x="334" y="2358"/>
                  </a:cubicBezTo>
                  <a:lnTo>
                    <a:pt x="334" y="596"/>
                  </a:lnTo>
                  <a:cubicBezTo>
                    <a:pt x="334" y="548"/>
                    <a:pt x="382" y="513"/>
                    <a:pt x="418" y="513"/>
                  </a:cubicBezTo>
                  <a:lnTo>
                    <a:pt x="882" y="513"/>
                  </a:lnTo>
                  <a:lnTo>
                    <a:pt x="882" y="8287"/>
                  </a:lnTo>
                  <a:lnTo>
                    <a:pt x="418" y="8287"/>
                  </a:lnTo>
                  <a:cubicBezTo>
                    <a:pt x="382" y="8287"/>
                    <a:pt x="334" y="8252"/>
                    <a:pt x="334" y="8204"/>
                  </a:cubicBezTo>
                  <a:lnTo>
                    <a:pt x="334" y="3072"/>
                  </a:lnTo>
                  <a:cubicBezTo>
                    <a:pt x="334" y="2977"/>
                    <a:pt x="263" y="2906"/>
                    <a:pt x="168" y="2906"/>
                  </a:cubicBezTo>
                  <a:cubicBezTo>
                    <a:pt x="84" y="2906"/>
                    <a:pt x="1" y="2977"/>
                    <a:pt x="1" y="3072"/>
                  </a:cubicBezTo>
                  <a:lnTo>
                    <a:pt x="1" y="8204"/>
                  </a:lnTo>
                  <a:cubicBezTo>
                    <a:pt x="1" y="8454"/>
                    <a:pt x="203" y="8656"/>
                    <a:pt x="418" y="8656"/>
                  </a:cubicBezTo>
                  <a:lnTo>
                    <a:pt x="930" y="8656"/>
                  </a:lnTo>
                  <a:cubicBezTo>
                    <a:pt x="989" y="8752"/>
                    <a:pt x="1096" y="8835"/>
                    <a:pt x="1215" y="8835"/>
                  </a:cubicBezTo>
                  <a:lnTo>
                    <a:pt x="1477" y="8835"/>
                  </a:lnTo>
                  <a:cubicBezTo>
                    <a:pt x="1596" y="8835"/>
                    <a:pt x="1715" y="8752"/>
                    <a:pt x="1763" y="8656"/>
                  </a:cubicBezTo>
                  <a:lnTo>
                    <a:pt x="5692" y="8656"/>
                  </a:lnTo>
                  <a:cubicBezTo>
                    <a:pt x="6061" y="8656"/>
                    <a:pt x="6371" y="8359"/>
                    <a:pt x="6371" y="7966"/>
                  </a:cubicBezTo>
                  <a:lnTo>
                    <a:pt x="6371" y="870"/>
                  </a:lnTo>
                  <a:cubicBezTo>
                    <a:pt x="6371" y="489"/>
                    <a:pt x="6073" y="179"/>
                    <a:pt x="5692" y="179"/>
                  </a:cubicBezTo>
                  <a:lnTo>
                    <a:pt x="1763" y="179"/>
                  </a:lnTo>
                  <a:cubicBezTo>
                    <a:pt x="1704" y="72"/>
                    <a:pt x="1596" y="1"/>
                    <a:pt x="1477"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43"/>
            <p:cNvSpPr/>
            <p:nvPr/>
          </p:nvSpPr>
          <p:spPr>
            <a:xfrm>
              <a:off x="3098067" y="4511720"/>
              <a:ext cx="29243" cy="10289"/>
            </a:xfrm>
            <a:custGeom>
              <a:rect b="b" l="l" r="r" t="t"/>
              <a:pathLst>
                <a:path extrusionOk="0" h="323" w="918">
                  <a:moveTo>
                    <a:pt x="168" y="1"/>
                  </a:moveTo>
                  <a:cubicBezTo>
                    <a:pt x="72" y="1"/>
                    <a:pt x="1" y="72"/>
                    <a:pt x="1" y="156"/>
                  </a:cubicBezTo>
                  <a:cubicBezTo>
                    <a:pt x="1" y="251"/>
                    <a:pt x="72" y="322"/>
                    <a:pt x="168" y="322"/>
                  </a:cubicBezTo>
                  <a:lnTo>
                    <a:pt x="751" y="322"/>
                  </a:lnTo>
                  <a:cubicBezTo>
                    <a:pt x="834" y="322"/>
                    <a:pt x="918" y="251"/>
                    <a:pt x="918" y="156"/>
                  </a:cubicBezTo>
                  <a:cubicBezTo>
                    <a:pt x="918" y="72"/>
                    <a:pt x="834" y="1"/>
                    <a:pt x="751"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43"/>
            <p:cNvSpPr/>
            <p:nvPr/>
          </p:nvSpPr>
          <p:spPr>
            <a:xfrm>
              <a:off x="3115906" y="4497704"/>
              <a:ext cx="10257" cy="10640"/>
            </a:xfrm>
            <a:custGeom>
              <a:rect b="b" l="l" r="r" t="t"/>
              <a:pathLst>
                <a:path extrusionOk="0" h="334" w="322">
                  <a:moveTo>
                    <a:pt x="155" y="0"/>
                  </a:moveTo>
                  <a:cubicBezTo>
                    <a:pt x="72" y="0"/>
                    <a:pt x="0" y="84"/>
                    <a:pt x="0" y="167"/>
                  </a:cubicBezTo>
                  <a:cubicBezTo>
                    <a:pt x="0" y="262"/>
                    <a:pt x="72" y="334"/>
                    <a:pt x="155" y="334"/>
                  </a:cubicBezTo>
                  <a:cubicBezTo>
                    <a:pt x="250" y="334"/>
                    <a:pt x="322" y="262"/>
                    <a:pt x="322" y="167"/>
                  </a:cubicBezTo>
                  <a:cubicBezTo>
                    <a:pt x="322" y="84"/>
                    <a:pt x="250" y="0"/>
                    <a:pt x="155"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43"/>
            <p:cNvSpPr/>
            <p:nvPr/>
          </p:nvSpPr>
          <p:spPr>
            <a:xfrm>
              <a:off x="2810958" y="4563676"/>
              <a:ext cx="353145" cy="72120"/>
            </a:xfrm>
            <a:custGeom>
              <a:rect b="b" l="l" r="r" t="t"/>
              <a:pathLst>
                <a:path extrusionOk="0" h="2264" w="11086">
                  <a:moveTo>
                    <a:pt x="418" y="1"/>
                  </a:moveTo>
                  <a:cubicBezTo>
                    <a:pt x="179" y="1"/>
                    <a:pt x="1" y="191"/>
                    <a:pt x="1" y="418"/>
                  </a:cubicBezTo>
                  <a:lnTo>
                    <a:pt x="1" y="1846"/>
                  </a:lnTo>
                  <a:cubicBezTo>
                    <a:pt x="1" y="2085"/>
                    <a:pt x="191" y="2263"/>
                    <a:pt x="418" y="2263"/>
                  </a:cubicBezTo>
                  <a:lnTo>
                    <a:pt x="8442" y="2263"/>
                  </a:lnTo>
                  <a:cubicBezTo>
                    <a:pt x="8526" y="2263"/>
                    <a:pt x="8597" y="2192"/>
                    <a:pt x="8597" y="2096"/>
                  </a:cubicBezTo>
                  <a:cubicBezTo>
                    <a:pt x="8597" y="2013"/>
                    <a:pt x="8526" y="1930"/>
                    <a:pt x="8442" y="1930"/>
                  </a:cubicBezTo>
                  <a:lnTo>
                    <a:pt x="418" y="1930"/>
                  </a:lnTo>
                  <a:cubicBezTo>
                    <a:pt x="370" y="1930"/>
                    <a:pt x="322" y="1894"/>
                    <a:pt x="322" y="1846"/>
                  </a:cubicBezTo>
                  <a:lnTo>
                    <a:pt x="322" y="418"/>
                  </a:lnTo>
                  <a:cubicBezTo>
                    <a:pt x="322" y="370"/>
                    <a:pt x="370" y="322"/>
                    <a:pt x="418" y="322"/>
                  </a:cubicBezTo>
                  <a:lnTo>
                    <a:pt x="1037" y="322"/>
                  </a:lnTo>
                  <a:lnTo>
                    <a:pt x="1037" y="584"/>
                  </a:lnTo>
                  <a:cubicBezTo>
                    <a:pt x="1037" y="668"/>
                    <a:pt x="1120" y="739"/>
                    <a:pt x="1203" y="739"/>
                  </a:cubicBezTo>
                  <a:cubicBezTo>
                    <a:pt x="1299" y="739"/>
                    <a:pt x="1370" y="668"/>
                    <a:pt x="1370" y="584"/>
                  </a:cubicBezTo>
                  <a:lnTo>
                    <a:pt x="1370" y="322"/>
                  </a:lnTo>
                  <a:lnTo>
                    <a:pt x="1834" y="322"/>
                  </a:lnTo>
                  <a:lnTo>
                    <a:pt x="1834" y="584"/>
                  </a:lnTo>
                  <a:cubicBezTo>
                    <a:pt x="1834" y="668"/>
                    <a:pt x="1906" y="739"/>
                    <a:pt x="1989" y="739"/>
                  </a:cubicBezTo>
                  <a:cubicBezTo>
                    <a:pt x="2084" y="739"/>
                    <a:pt x="2156" y="668"/>
                    <a:pt x="2156" y="584"/>
                  </a:cubicBezTo>
                  <a:lnTo>
                    <a:pt x="2156" y="322"/>
                  </a:lnTo>
                  <a:lnTo>
                    <a:pt x="2620" y="322"/>
                  </a:lnTo>
                  <a:lnTo>
                    <a:pt x="2620" y="584"/>
                  </a:lnTo>
                  <a:cubicBezTo>
                    <a:pt x="2620" y="668"/>
                    <a:pt x="2692" y="739"/>
                    <a:pt x="2787" y="739"/>
                  </a:cubicBezTo>
                  <a:cubicBezTo>
                    <a:pt x="2870" y="739"/>
                    <a:pt x="2942" y="668"/>
                    <a:pt x="2942" y="584"/>
                  </a:cubicBezTo>
                  <a:lnTo>
                    <a:pt x="2942" y="322"/>
                  </a:lnTo>
                  <a:lnTo>
                    <a:pt x="3406" y="322"/>
                  </a:lnTo>
                  <a:lnTo>
                    <a:pt x="3406" y="584"/>
                  </a:lnTo>
                  <a:cubicBezTo>
                    <a:pt x="3406" y="668"/>
                    <a:pt x="3477" y="739"/>
                    <a:pt x="3573" y="739"/>
                  </a:cubicBezTo>
                  <a:cubicBezTo>
                    <a:pt x="3656" y="739"/>
                    <a:pt x="3739" y="668"/>
                    <a:pt x="3739" y="584"/>
                  </a:cubicBezTo>
                  <a:lnTo>
                    <a:pt x="3739" y="322"/>
                  </a:lnTo>
                  <a:lnTo>
                    <a:pt x="4192" y="322"/>
                  </a:lnTo>
                  <a:lnTo>
                    <a:pt x="4192" y="584"/>
                  </a:lnTo>
                  <a:cubicBezTo>
                    <a:pt x="4192" y="668"/>
                    <a:pt x="4275" y="739"/>
                    <a:pt x="4358" y="739"/>
                  </a:cubicBezTo>
                  <a:cubicBezTo>
                    <a:pt x="4454" y="739"/>
                    <a:pt x="4525" y="668"/>
                    <a:pt x="4525" y="584"/>
                  </a:cubicBezTo>
                  <a:lnTo>
                    <a:pt x="4525" y="322"/>
                  </a:lnTo>
                  <a:lnTo>
                    <a:pt x="4990" y="322"/>
                  </a:lnTo>
                  <a:lnTo>
                    <a:pt x="4990" y="584"/>
                  </a:lnTo>
                  <a:cubicBezTo>
                    <a:pt x="4990" y="668"/>
                    <a:pt x="5061" y="739"/>
                    <a:pt x="5144" y="739"/>
                  </a:cubicBezTo>
                  <a:cubicBezTo>
                    <a:pt x="5240" y="739"/>
                    <a:pt x="5311" y="668"/>
                    <a:pt x="5311" y="584"/>
                  </a:cubicBezTo>
                  <a:lnTo>
                    <a:pt x="5311" y="322"/>
                  </a:lnTo>
                  <a:lnTo>
                    <a:pt x="5775" y="322"/>
                  </a:lnTo>
                  <a:lnTo>
                    <a:pt x="5775" y="584"/>
                  </a:lnTo>
                  <a:cubicBezTo>
                    <a:pt x="5775" y="668"/>
                    <a:pt x="5847" y="739"/>
                    <a:pt x="5942" y="739"/>
                  </a:cubicBezTo>
                  <a:cubicBezTo>
                    <a:pt x="6025" y="739"/>
                    <a:pt x="6097" y="668"/>
                    <a:pt x="6097" y="584"/>
                  </a:cubicBezTo>
                  <a:lnTo>
                    <a:pt x="6097" y="322"/>
                  </a:lnTo>
                  <a:lnTo>
                    <a:pt x="6561" y="322"/>
                  </a:lnTo>
                  <a:lnTo>
                    <a:pt x="6561" y="584"/>
                  </a:lnTo>
                  <a:cubicBezTo>
                    <a:pt x="6561" y="668"/>
                    <a:pt x="6633" y="739"/>
                    <a:pt x="6728" y="739"/>
                  </a:cubicBezTo>
                  <a:cubicBezTo>
                    <a:pt x="6811" y="739"/>
                    <a:pt x="6895" y="668"/>
                    <a:pt x="6895" y="584"/>
                  </a:cubicBezTo>
                  <a:lnTo>
                    <a:pt x="6895" y="322"/>
                  </a:lnTo>
                  <a:lnTo>
                    <a:pt x="7347" y="322"/>
                  </a:lnTo>
                  <a:lnTo>
                    <a:pt x="7347" y="584"/>
                  </a:lnTo>
                  <a:cubicBezTo>
                    <a:pt x="7347" y="668"/>
                    <a:pt x="7430" y="739"/>
                    <a:pt x="7514" y="739"/>
                  </a:cubicBezTo>
                  <a:cubicBezTo>
                    <a:pt x="7609" y="739"/>
                    <a:pt x="7680" y="668"/>
                    <a:pt x="7680" y="584"/>
                  </a:cubicBezTo>
                  <a:lnTo>
                    <a:pt x="7680" y="322"/>
                  </a:lnTo>
                  <a:lnTo>
                    <a:pt x="8145" y="322"/>
                  </a:lnTo>
                  <a:lnTo>
                    <a:pt x="8145" y="584"/>
                  </a:lnTo>
                  <a:cubicBezTo>
                    <a:pt x="8145" y="668"/>
                    <a:pt x="8216" y="739"/>
                    <a:pt x="8299" y="739"/>
                  </a:cubicBezTo>
                  <a:cubicBezTo>
                    <a:pt x="8395" y="739"/>
                    <a:pt x="8466" y="668"/>
                    <a:pt x="8466" y="584"/>
                  </a:cubicBezTo>
                  <a:lnTo>
                    <a:pt x="8466" y="322"/>
                  </a:lnTo>
                  <a:lnTo>
                    <a:pt x="8930" y="322"/>
                  </a:lnTo>
                  <a:lnTo>
                    <a:pt x="8930" y="584"/>
                  </a:lnTo>
                  <a:cubicBezTo>
                    <a:pt x="8930" y="668"/>
                    <a:pt x="9002" y="739"/>
                    <a:pt x="9097" y="739"/>
                  </a:cubicBezTo>
                  <a:cubicBezTo>
                    <a:pt x="9181" y="739"/>
                    <a:pt x="9252" y="668"/>
                    <a:pt x="9252" y="584"/>
                  </a:cubicBezTo>
                  <a:lnTo>
                    <a:pt x="9252" y="322"/>
                  </a:lnTo>
                  <a:lnTo>
                    <a:pt x="9716" y="322"/>
                  </a:lnTo>
                  <a:lnTo>
                    <a:pt x="9716" y="584"/>
                  </a:lnTo>
                  <a:cubicBezTo>
                    <a:pt x="9716" y="668"/>
                    <a:pt x="9788" y="739"/>
                    <a:pt x="9883" y="739"/>
                  </a:cubicBezTo>
                  <a:cubicBezTo>
                    <a:pt x="9966" y="739"/>
                    <a:pt x="10050" y="668"/>
                    <a:pt x="10050" y="584"/>
                  </a:cubicBezTo>
                  <a:lnTo>
                    <a:pt x="10050" y="322"/>
                  </a:lnTo>
                  <a:lnTo>
                    <a:pt x="10669" y="322"/>
                  </a:lnTo>
                  <a:cubicBezTo>
                    <a:pt x="10716" y="322"/>
                    <a:pt x="10764" y="370"/>
                    <a:pt x="10764" y="418"/>
                  </a:cubicBezTo>
                  <a:lnTo>
                    <a:pt x="10764" y="1846"/>
                  </a:lnTo>
                  <a:cubicBezTo>
                    <a:pt x="10764" y="1894"/>
                    <a:pt x="10716" y="1930"/>
                    <a:pt x="10669" y="1930"/>
                  </a:cubicBezTo>
                  <a:lnTo>
                    <a:pt x="9192" y="1930"/>
                  </a:lnTo>
                  <a:cubicBezTo>
                    <a:pt x="9109" y="1930"/>
                    <a:pt x="9038" y="2013"/>
                    <a:pt x="9038" y="2096"/>
                  </a:cubicBezTo>
                  <a:cubicBezTo>
                    <a:pt x="9038" y="2192"/>
                    <a:pt x="9109" y="2263"/>
                    <a:pt x="9192" y="2263"/>
                  </a:cubicBezTo>
                  <a:lnTo>
                    <a:pt x="10669" y="2263"/>
                  </a:lnTo>
                  <a:cubicBezTo>
                    <a:pt x="10907" y="2263"/>
                    <a:pt x="11086" y="2073"/>
                    <a:pt x="11086" y="1846"/>
                  </a:cubicBezTo>
                  <a:lnTo>
                    <a:pt x="11086" y="418"/>
                  </a:lnTo>
                  <a:cubicBezTo>
                    <a:pt x="11062" y="191"/>
                    <a:pt x="10883" y="1"/>
                    <a:pt x="10645"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4" name="Google Shape;1094;p43"/>
          <p:cNvSpPr/>
          <p:nvPr/>
        </p:nvSpPr>
        <p:spPr>
          <a:xfrm>
            <a:off x="85339" y="4287310"/>
            <a:ext cx="210600" cy="212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5" name="Google Shape;1095;p43"/>
          <p:cNvGrpSpPr/>
          <p:nvPr/>
        </p:nvGrpSpPr>
        <p:grpSpPr>
          <a:xfrm>
            <a:off x="111212" y="4307797"/>
            <a:ext cx="158841" cy="159854"/>
            <a:chOff x="5326878" y="1980358"/>
            <a:chExt cx="350332" cy="346229"/>
          </a:xfrm>
        </p:grpSpPr>
        <p:sp>
          <p:nvSpPr>
            <p:cNvPr id="1096" name="Google Shape;1096;p43"/>
            <p:cNvSpPr/>
            <p:nvPr/>
          </p:nvSpPr>
          <p:spPr>
            <a:xfrm>
              <a:off x="5352259" y="2005834"/>
              <a:ext cx="94715" cy="94683"/>
            </a:xfrm>
            <a:custGeom>
              <a:rect b="b" l="l" r="r" t="t"/>
              <a:pathLst>
                <a:path extrusionOk="0" h="2977" w="2978">
                  <a:moveTo>
                    <a:pt x="1501" y="298"/>
                  </a:moveTo>
                  <a:cubicBezTo>
                    <a:pt x="1799" y="298"/>
                    <a:pt x="2096" y="417"/>
                    <a:pt x="2334" y="643"/>
                  </a:cubicBezTo>
                  <a:cubicBezTo>
                    <a:pt x="2763" y="1107"/>
                    <a:pt x="2763" y="1846"/>
                    <a:pt x="2322" y="2310"/>
                  </a:cubicBezTo>
                  <a:cubicBezTo>
                    <a:pt x="2090" y="2542"/>
                    <a:pt x="1787" y="2658"/>
                    <a:pt x="1486" y="2658"/>
                  </a:cubicBezTo>
                  <a:cubicBezTo>
                    <a:pt x="1185" y="2658"/>
                    <a:pt x="888" y="2542"/>
                    <a:pt x="667" y="2310"/>
                  </a:cubicBezTo>
                  <a:cubicBezTo>
                    <a:pt x="441" y="2084"/>
                    <a:pt x="322" y="1786"/>
                    <a:pt x="322" y="1476"/>
                  </a:cubicBezTo>
                  <a:cubicBezTo>
                    <a:pt x="322" y="1155"/>
                    <a:pt x="441" y="857"/>
                    <a:pt x="667" y="643"/>
                  </a:cubicBezTo>
                  <a:cubicBezTo>
                    <a:pt x="894" y="417"/>
                    <a:pt x="1203" y="298"/>
                    <a:pt x="1501" y="298"/>
                  </a:cubicBezTo>
                  <a:close/>
                  <a:moveTo>
                    <a:pt x="1489" y="0"/>
                  </a:moveTo>
                  <a:cubicBezTo>
                    <a:pt x="1084" y="0"/>
                    <a:pt x="715" y="155"/>
                    <a:pt x="429" y="429"/>
                  </a:cubicBezTo>
                  <a:cubicBezTo>
                    <a:pt x="144" y="714"/>
                    <a:pt x="1" y="1084"/>
                    <a:pt x="1" y="1488"/>
                  </a:cubicBezTo>
                  <a:cubicBezTo>
                    <a:pt x="1" y="1893"/>
                    <a:pt x="144" y="2262"/>
                    <a:pt x="429" y="2548"/>
                  </a:cubicBezTo>
                  <a:cubicBezTo>
                    <a:pt x="715" y="2834"/>
                    <a:pt x="1084" y="2977"/>
                    <a:pt x="1489" y="2977"/>
                  </a:cubicBezTo>
                  <a:cubicBezTo>
                    <a:pt x="1882" y="2977"/>
                    <a:pt x="2263" y="2834"/>
                    <a:pt x="2537" y="2548"/>
                  </a:cubicBezTo>
                  <a:cubicBezTo>
                    <a:pt x="2822" y="2262"/>
                    <a:pt x="2977" y="1893"/>
                    <a:pt x="2977" y="1488"/>
                  </a:cubicBezTo>
                  <a:cubicBezTo>
                    <a:pt x="2977" y="1084"/>
                    <a:pt x="2822" y="703"/>
                    <a:pt x="2537" y="429"/>
                  </a:cubicBezTo>
                  <a:cubicBezTo>
                    <a:pt x="2263" y="155"/>
                    <a:pt x="1882" y="0"/>
                    <a:pt x="1489"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43"/>
            <p:cNvSpPr/>
            <p:nvPr/>
          </p:nvSpPr>
          <p:spPr>
            <a:xfrm>
              <a:off x="5534024" y="2005834"/>
              <a:ext cx="94715" cy="94683"/>
            </a:xfrm>
            <a:custGeom>
              <a:rect b="b" l="l" r="r" t="t"/>
              <a:pathLst>
                <a:path extrusionOk="0" h="2977" w="2978">
                  <a:moveTo>
                    <a:pt x="1489" y="310"/>
                  </a:moveTo>
                  <a:cubicBezTo>
                    <a:pt x="1787" y="310"/>
                    <a:pt x="2084" y="429"/>
                    <a:pt x="2322" y="655"/>
                  </a:cubicBezTo>
                  <a:cubicBezTo>
                    <a:pt x="2763" y="1107"/>
                    <a:pt x="2763" y="1846"/>
                    <a:pt x="2299" y="2310"/>
                  </a:cubicBezTo>
                  <a:cubicBezTo>
                    <a:pt x="2072" y="2542"/>
                    <a:pt x="1772" y="2658"/>
                    <a:pt x="1473" y="2658"/>
                  </a:cubicBezTo>
                  <a:cubicBezTo>
                    <a:pt x="1173" y="2658"/>
                    <a:pt x="876" y="2542"/>
                    <a:pt x="656" y="2310"/>
                  </a:cubicBezTo>
                  <a:cubicBezTo>
                    <a:pt x="191" y="1846"/>
                    <a:pt x="191" y="1107"/>
                    <a:pt x="656" y="655"/>
                  </a:cubicBezTo>
                  <a:cubicBezTo>
                    <a:pt x="870" y="429"/>
                    <a:pt x="1191" y="310"/>
                    <a:pt x="1489" y="310"/>
                  </a:cubicBezTo>
                  <a:close/>
                  <a:moveTo>
                    <a:pt x="1489" y="0"/>
                  </a:moveTo>
                  <a:cubicBezTo>
                    <a:pt x="1084" y="0"/>
                    <a:pt x="715" y="155"/>
                    <a:pt x="429" y="429"/>
                  </a:cubicBezTo>
                  <a:cubicBezTo>
                    <a:pt x="144" y="714"/>
                    <a:pt x="1" y="1084"/>
                    <a:pt x="1" y="1488"/>
                  </a:cubicBezTo>
                  <a:cubicBezTo>
                    <a:pt x="1" y="1893"/>
                    <a:pt x="144" y="2262"/>
                    <a:pt x="429" y="2548"/>
                  </a:cubicBezTo>
                  <a:cubicBezTo>
                    <a:pt x="715" y="2834"/>
                    <a:pt x="1084" y="2977"/>
                    <a:pt x="1489" y="2977"/>
                  </a:cubicBezTo>
                  <a:cubicBezTo>
                    <a:pt x="1882" y="2977"/>
                    <a:pt x="2263" y="2834"/>
                    <a:pt x="2537" y="2548"/>
                  </a:cubicBezTo>
                  <a:cubicBezTo>
                    <a:pt x="2822" y="2262"/>
                    <a:pt x="2977" y="1893"/>
                    <a:pt x="2977" y="1488"/>
                  </a:cubicBezTo>
                  <a:cubicBezTo>
                    <a:pt x="2977" y="1084"/>
                    <a:pt x="2822" y="703"/>
                    <a:pt x="2537" y="429"/>
                  </a:cubicBezTo>
                  <a:cubicBezTo>
                    <a:pt x="2251" y="155"/>
                    <a:pt x="1882" y="0"/>
                    <a:pt x="1489"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43"/>
            <p:cNvSpPr/>
            <p:nvPr/>
          </p:nvSpPr>
          <p:spPr>
            <a:xfrm>
              <a:off x="5326878" y="1980358"/>
              <a:ext cx="350332" cy="144776"/>
            </a:xfrm>
            <a:custGeom>
              <a:rect b="b" l="l" r="r" t="t"/>
              <a:pathLst>
                <a:path extrusionOk="0" h="4552" w="11015">
                  <a:moveTo>
                    <a:pt x="5144" y="420"/>
                  </a:moveTo>
                  <a:cubicBezTo>
                    <a:pt x="5454" y="420"/>
                    <a:pt x="5692" y="670"/>
                    <a:pt x="5692" y="968"/>
                  </a:cubicBezTo>
                  <a:lnTo>
                    <a:pt x="5692" y="980"/>
                  </a:lnTo>
                  <a:lnTo>
                    <a:pt x="5645" y="956"/>
                  </a:lnTo>
                  <a:cubicBezTo>
                    <a:pt x="5585" y="920"/>
                    <a:pt x="5537" y="908"/>
                    <a:pt x="5478" y="896"/>
                  </a:cubicBezTo>
                  <a:lnTo>
                    <a:pt x="5466" y="896"/>
                  </a:lnTo>
                  <a:cubicBezTo>
                    <a:pt x="5364" y="864"/>
                    <a:pt x="5257" y="848"/>
                    <a:pt x="5148" y="848"/>
                  </a:cubicBezTo>
                  <a:cubicBezTo>
                    <a:pt x="4976" y="848"/>
                    <a:pt x="4800" y="888"/>
                    <a:pt x="4633" y="968"/>
                  </a:cubicBezTo>
                  <a:lnTo>
                    <a:pt x="4585" y="992"/>
                  </a:lnTo>
                  <a:lnTo>
                    <a:pt x="4585" y="980"/>
                  </a:lnTo>
                  <a:cubicBezTo>
                    <a:pt x="4585" y="670"/>
                    <a:pt x="4823" y="420"/>
                    <a:pt x="5144" y="420"/>
                  </a:cubicBezTo>
                  <a:close/>
                  <a:moveTo>
                    <a:pt x="5129" y="1184"/>
                  </a:moveTo>
                  <a:cubicBezTo>
                    <a:pt x="5263" y="1184"/>
                    <a:pt x="5391" y="1216"/>
                    <a:pt x="5514" y="1265"/>
                  </a:cubicBezTo>
                  <a:lnTo>
                    <a:pt x="5883" y="1444"/>
                  </a:lnTo>
                  <a:cubicBezTo>
                    <a:pt x="5764" y="1706"/>
                    <a:pt x="5704" y="2004"/>
                    <a:pt x="5716" y="2301"/>
                  </a:cubicBezTo>
                  <a:lnTo>
                    <a:pt x="5645" y="2277"/>
                  </a:lnTo>
                  <a:cubicBezTo>
                    <a:pt x="5484" y="2200"/>
                    <a:pt x="5308" y="2161"/>
                    <a:pt x="5134" y="2161"/>
                  </a:cubicBezTo>
                  <a:cubicBezTo>
                    <a:pt x="4960" y="2161"/>
                    <a:pt x="4787" y="2200"/>
                    <a:pt x="4633" y="2277"/>
                  </a:cubicBezTo>
                  <a:lnTo>
                    <a:pt x="4561" y="2301"/>
                  </a:lnTo>
                  <a:cubicBezTo>
                    <a:pt x="4561" y="2004"/>
                    <a:pt x="4502" y="1706"/>
                    <a:pt x="4394" y="1432"/>
                  </a:cubicBezTo>
                  <a:lnTo>
                    <a:pt x="4525" y="1373"/>
                  </a:lnTo>
                  <a:lnTo>
                    <a:pt x="4763" y="1265"/>
                  </a:lnTo>
                  <a:cubicBezTo>
                    <a:pt x="4823" y="1230"/>
                    <a:pt x="4883" y="1218"/>
                    <a:pt x="4942" y="1206"/>
                  </a:cubicBezTo>
                  <a:cubicBezTo>
                    <a:pt x="5006" y="1191"/>
                    <a:pt x="5068" y="1184"/>
                    <a:pt x="5129" y="1184"/>
                  </a:cubicBezTo>
                  <a:close/>
                  <a:moveTo>
                    <a:pt x="10348" y="1885"/>
                  </a:moveTo>
                  <a:cubicBezTo>
                    <a:pt x="10538" y="1885"/>
                    <a:pt x="10693" y="2039"/>
                    <a:pt x="10693" y="2230"/>
                  </a:cubicBezTo>
                  <a:lnTo>
                    <a:pt x="10693" y="2301"/>
                  </a:lnTo>
                  <a:cubicBezTo>
                    <a:pt x="10693" y="2504"/>
                    <a:pt x="10538" y="2647"/>
                    <a:pt x="10348" y="2647"/>
                  </a:cubicBezTo>
                  <a:lnTo>
                    <a:pt x="10240" y="2647"/>
                  </a:lnTo>
                  <a:lnTo>
                    <a:pt x="10240" y="2599"/>
                  </a:lnTo>
                  <a:lnTo>
                    <a:pt x="10240" y="2587"/>
                  </a:lnTo>
                  <a:cubicBezTo>
                    <a:pt x="10240" y="2563"/>
                    <a:pt x="10252" y="2516"/>
                    <a:pt x="10252" y="2480"/>
                  </a:cubicBezTo>
                  <a:cubicBezTo>
                    <a:pt x="10252" y="2420"/>
                    <a:pt x="10276" y="2385"/>
                    <a:pt x="10276" y="2325"/>
                  </a:cubicBezTo>
                  <a:lnTo>
                    <a:pt x="10276" y="2218"/>
                  </a:lnTo>
                  <a:cubicBezTo>
                    <a:pt x="10276" y="2158"/>
                    <a:pt x="10276" y="2111"/>
                    <a:pt x="10252" y="2051"/>
                  </a:cubicBezTo>
                  <a:cubicBezTo>
                    <a:pt x="10252" y="2027"/>
                    <a:pt x="10252" y="1980"/>
                    <a:pt x="10240" y="1944"/>
                  </a:cubicBezTo>
                  <a:lnTo>
                    <a:pt x="10240" y="1932"/>
                  </a:lnTo>
                  <a:lnTo>
                    <a:pt x="10240" y="1885"/>
                  </a:lnTo>
                  <a:close/>
                  <a:moveTo>
                    <a:pt x="2287" y="325"/>
                  </a:moveTo>
                  <a:cubicBezTo>
                    <a:pt x="2787" y="325"/>
                    <a:pt x="3275" y="515"/>
                    <a:pt x="3668" y="896"/>
                  </a:cubicBezTo>
                  <a:cubicBezTo>
                    <a:pt x="3823" y="1051"/>
                    <a:pt x="3954" y="1230"/>
                    <a:pt x="4049" y="1432"/>
                  </a:cubicBezTo>
                  <a:cubicBezTo>
                    <a:pt x="4049" y="1444"/>
                    <a:pt x="4061" y="1456"/>
                    <a:pt x="4061" y="1456"/>
                  </a:cubicBezTo>
                  <a:cubicBezTo>
                    <a:pt x="4085" y="1468"/>
                    <a:pt x="4085" y="1504"/>
                    <a:pt x="4097" y="1515"/>
                  </a:cubicBezTo>
                  <a:lnTo>
                    <a:pt x="4097" y="1527"/>
                  </a:lnTo>
                  <a:cubicBezTo>
                    <a:pt x="4109" y="1563"/>
                    <a:pt x="4109" y="1587"/>
                    <a:pt x="4121" y="1623"/>
                  </a:cubicBezTo>
                  <a:lnTo>
                    <a:pt x="4121" y="1634"/>
                  </a:lnTo>
                  <a:cubicBezTo>
                    <a:pt x="4371" y="2325"/>
                    <a:pt x="4216" y="3123"/>
                    <a:pt x="3668" y="3659"/>
                  </a:cubicBezTo>
                  <a:cubicBezTo>
                    <a:pt x="3287" y="4040"/>
                    <a:pt x="2784" y="4230"/>
                    <a:pt x="2281" y="4230"/>
                  </a:cubicBezTo>
                  <a:cubicBezTo>
                    <a:pt x="1778" y="4230"/>
                    <a:pt x="1275" y="4040"/>
                    <a:pt x="894" y="3659"/>
                  </a:cubicBezTo>
                  <a:cubicBezTo>
                    <a:pt x="525" y="3289"/>
                    <a:pt x="311" y="2801"/>
                    <a:pt x="311" y="2277"/>
                  </a:cubicBezTo>
                  <a:cubicBezTo>
                    <a:pt x="311" y="1754"/>
                    <a:pt x="525" y="1265"/>
                    <a:pt x="894" y="896"/>
                  </a:cubicBezTo>
                  <a:cubicBezTo>
                    <a:pt x="1287" y="503"/>
                    <a:pt x="1775" y="325"/>
                    <a:pt x="2287" y="325"/>
                  </a:cubicBezTo>
                  <a:close/>
                  <a:moveTo>
                    <a:pt x="7978" y="337"/>
                  </a:moveTo>
                  <a:cubicBezTo>
                    <a:pt x="8490" y="337"/>
                    <a:pt x="8978" y="527"/>
                    <a:pt x="9371" y="908"/>
                  </a:cubicBezTo>
                  <a:cubicBezTo>
                    <a:pt x="9633" y="1170"/>
                    <a:pt x="9800" y="1480"/>
                    <a:pt x="9883" y="1825"/>
                  </a:cubicBezTo>
                  <a:cubicBezTo>
                    <a:pt x="9967" y="2123"/>
                    <a:pt x="9967" y="2444"/>
                    <a:pt x="9883" y="2754"/>
                  </a:cubicBezTo>
                  <a:cubicBezTo>
                    <a:pt x="9800" y="3099"/>
                    <a:pt x="9633" y="3409"/>
                    <a:pt x="9371" y="3670"/>
                  </a:cubicBezTo>
                  <a:cubicBezTo>
                    <a:pt x="8990" y="4051"/>
                    <a:pt x="8487" y="4242"/>
                    <a:pt x="7984" y="4242"/>
                  </a:cubicBezTo>
                  <a:cubicBezTo>
                    <a:pt x="7481" y="4242"/>
                    <a:pt x="6978" y="4051"/>
                    <a:pt x="6597" y="3670"/>
                  </a:cubicBezTo>
                  <a:cubicBezTo>
                    <a:pt x="6049" y="3123"/>
                    <a:pt x="5895" y="2337"/>
                    <a:pt x="6133" y="1646"/>
                  </a:cubicBezTo>
                  <a:lnTo>
                    <a:pt x="6133" y="1634"/>
                  </a:lnTo>
                  <a:cubicBezTo>
                    <a:pt x="6157" y="1611"/>
                    <a:pt x="6157" y="1575"/>
                    <a:pt x="6168" y="1539"/>
                  </a:cubicBezTo>
                  <a:lnTo>
                    <a:pt x="6168" y="1527"/>
                  </a:lnTo>
                  <a:cubicBezTo>
                    <a:pt x="6180" y="1515"/>
                    <a:pt x="6180" y="1480"/>
                    <a:pt x="6192" y="1468"/>
                  </a:cubicBezTo>
                  <a:cubicBezTo>
                    <a:pt x="6192" y="1456"/>
                    <a:pt x="6216" y="1444"/>
                    <a:pt x="6216" y="1444"/>
                  </a:cubicBezTo>
                  <a:cubicBezTo>
                    <a:pt x="6299" y="1242"/>
                    <a:pt x="6430" y="1063"/>
                    <a:pt x="6597" y="908"/>
                  </a:cubicBezTo>
                  <a:cubicBezTo>
                    <a:pt x="6990" y="515"/>
                    <a:pt x="7478" y="337"/>
                    <a:pt x="7978" y="337"/>
                  </a:cubicBezTo>
                  <a:close/>
                  <a:moveTo>
                    <a:pt x="2287" y="0"/>
                  </a:moveTo>
                  <a:cubicBezTo>
                    <a:pt x="1701" y="0"/>
                    <a:pt x="1114" y="224"/>
                    <a:pt x="668" y="670"/>
                  </a:cubicBezTo>
                  <a:cubicBezTo>
                    <a:pt x="239" y="1099"/>
                    <a:pt x="1" y="1670"/>
                    <a:pt x="1" y="2277"/>
                  </a:cubicBezTo>
                  <a:cubicBezTo>
                    <a:pt x="1" y="2885"/>
                    <a:pt x="239" y="3456"/>
                    <a:pt x="668" y="3885"/>
                  </a:cubicBezTo>
                  <a:cubicBezTo>
                    <a:pt x="1120" y="4325"/>
                    <a:pt x="1704" y="4552"/>
                    <a:pt x="2275" y="4552"/>
                  </a:cubicBezTo>
                  <a:cubicBezTo>
                    <a:pt x="2858" y="4552"/>
                    <a:pt x="3442" y="4325"/>
                    <a:pt x="3882" y="3885"/>
                  </a:cubicBezTo>
                  <a:cubicBezTo>
                    <a:pt x="4228" y="3539"/>
                    <a:pt x="4442" y="3111"/>
                    <a:pt x="4525" y="2658"/>
                  </a:cubicBezTo>
                  <a:lnTo>
                    <a:pt x="4763" y="2563"/>
                  </a:lnTo>
                  <a:cubicBezTo>
                    <a:pt x="4883" y="2510"/>
                    <a:pt x="5011" y="2483"/>
                    <a:pt x="5139" y="2483"/>
                  </a:cubicBezTo>
                  <a:cubicBezTo>
                    <a:pt x="5267" y="2483"/>
                    <a:pt x="5395" y="2510"/>
                    <a:pt x="5514" y="2563"/>
                  </a:cubicBezTo>
                  <a:lnTo>
                    <a:pt x="5752" y="2658"/>
                  </a:lnTo>
                  <a:cubicBezTo>
                    <a:pt x="5823" y="3111"/>
                    <a:pt x="6026" y="3539"/>
                    <a:pt x="6383" y="3885"/>
                  </a:cubicBezTo>
                  <a:cubicBezTo>
                    <a:pt x="6835" y="4325"/>
                    <a:pt x="7419" y="4552"/>
                    <a:pt x="7990" y="4552"/>
                  </a:cubicBezTo>
                  <a:cubicBezTo>
                    <a:pt x="8573" y="4552"/>
                    <a:pt x="9157" y="4325"/>
                    <a:pt x="9597" y="3885"/>
                  </a:cubicBezTo>
                  <a:cubicBezTo>
                    <a:pt x="9871" y="3611"/>
                    <a:pt x="10050" y="3301"/>
                    <a:pt x="10169" y="2956"/>
                  </a:cubicBezTo>
                  <a:lnTo>
                    <a:pt x="10348" y="2956"/>
                  </a:lnTo>
                  <a:cubicBezTo>
                    <a:pt x="10717" y="2956"/>
                    <a:pt x="11014" y="2658"/>
                    <a:pt x="11014" y="2289"/>
                  </a:cubicBezTo>
                  <a:lnTo>
                    <a:pt x="11014" y="2230"/>
                  </a:lnTo>
                  <a:cubicBezTo>
                    <a:pt x="11002" y="1885"/>
                    <a:pt x="10705" y="1587"/>
                    <a:pt x="10348" y="1587"/>
                  </a:cubicBezTo>
                  <a:lnTo>
                    <a:pt x="10169" y="1587"/>
                  </a:lnTo>
                  <a:cubicBezTo>
                    <a:pt x="10062" y="1253"/>
                    <a:pt x="9871" y="932"/>
                    <a:pt x="9609" y="670"/>
                  </a:cubicBezTo>
                  <a:cubicBezTo>
                    <a:pt x="9163" y="224"/>
                    <a:pt x="8576" y="0"/>
                    <a:pt x="7990" y="0"/>
                  </a:cubicBezTo>
                  <a:cubicBezTo>
                    <a:pt x="7404" y="0"/>
                    <a:pt x="6817" y="224"/>
                    <a:pt x="6371" y="670"/>
                  </a:cubicBezTo>
                  <a:cubicBezTo>
                    <a:pt x="6228" y="813"/>
                    <a:pt x="6109" y="968"/>
                    <a:pt x="6014" y="1134"/>
                  </a:cubicBezTo>
                  <a:lnTo>
                    <a:pt x="6002" y="1111"/>
                  </a:lnTo>
                  <a:cubicBezTo>
                    <a:pt x="6014" y="1075"/>
                    <a:pt x="6014" y="1015"/>
                    <a:pt x="6014" y="968"/>
                  </a:cubicBezTo>
                  <a:cubicBezTo>
                    <a:pt x="6014" y="491"/>
                    <a:pt x="5633" y="87"/>
                    <a:pt x="5133" y="87"/>
                  </a:cubicBezTo>
                  <a:cubicBezTo>
                    <a:pt x="4644" y="87"/>
                    <a:pt x="4263" y="480"/>
                    <a:pt x="4263" y="968"/>
                  </a:cubicBezTo>
                  <a:cubicBezTo>
                    <a:pt x="4263" y="1015"/>
                    <a:pt x="4263" y="1075"/>
                    <a:pt x="4275" y="1111"/>
                  </a:cubicBezTo>
                  <a:lnTo>
                    <a:pt x="4263" y="1134"/>
                  </a:lnTo>
                  <a:cubicBezTo>
                    <a:pt x="4156" y="968"/>
                    <a:pt x="4037" y="801"/>
                    <a:pt x="3906" y="670"/>
                  </a:cubicBezTo>
                  <a:cubicBezTo>
                    <a:pt x="3460" y="224"/>
                    <a:pt x="2873" y="0"/>
                    <a:pt x="2287"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43"/>
            <p:cNvSpPr/>
            <p:nvPr/>
          </p:nvSpPr>
          <p:spPr>
            <a:xfrm>
              <a:off x="5627181" y="2089131"/>
              <a:ext cx="42460" cy="237456"/>
            </a:xfrm>
            <a:custGeom>
              <a:rect b="b" l="l" r="r" t="t"/>
              <a:pathLst>
                <a:path extrusionOk="0" h="7466" w="1335">
                  <a:moveTo>
                    <a:pt x="834" y="3799"/>
                  </a:moveTo>
                  <a:lnTo>
                    <a:pt x="1013" y="7025"/>
                  </a:lnTo>
                  <a:cubicBezTo>
                    <a:pt x="1025" y="7073"/>
                    <a:pt x="1013" y="7097"/>
                    <a:pt x="977" y="7120"/>
                  </a:cubicBezTo>
                  <a:cubicBezTo>
                    <a:pt x="953" y="7144"/>
                    <a:pt x="917" y="7156"/>
                    <a:pt x="894" y="7156"/>
                  </a:cubicBezTo>
                  <a:lnTo>
                    <a:pt x="429" y="7156"/>
                  </a:lnTo>
                  <a:cubicBezTo>
                    <a:pt x="405" y="7156"/>
                    <a:pt x="370" y="7144"/>
                    <a:pt x="346" y="7120"/>
                  </a:cubicBezTo>
                  <a:cubicBezTo>
                    <a:pt x="310" y="7085"/>
                    <a:pt x="310" y="7061"/>
                    <a:pt x="310" y="7025"/>
                  </a:cubicBezTo>
                  <a:lnTo>
                    <a:pt x="489" y="3799"/>
                  </a:lnTo>
                  <a:close/>
                  <a:moveTo>
                    <a:pt x="1001" y="0"/>
                  </a:moveTo>
                  <a:cubicBezTo>
                    <a:pt x="906" y="0"/>
                    <a:pt x="834" y="72"/>
                    <a:pt x="834" y="167"/>
                  </a:cubicBezTo>
                  <a:lnTo>
                    <a:pt x="834" y="3489"/>
                  </a:lnTo>
                  <a:lnTo>
                    <a:pt x="501" y="3489"/>
                  </a:lnTo>
                  <a:lnTo>
                    <a:pt x="501" y="881"/>
                  </a:lnTo>
                  <a:cubicBezTo>
                    <a:pt x="501" y="786"/>
                    <a:pt x="429" y="715"/>
                    <a:pt x="346" y="715"/>
                  </a:cubicBezTo>
                  <a:cubicBezTo>
                    <a:pt x="251" y="715"/>
                    <a:pt x="179" y="786"/>
                    <a:pt x="179" y="881"/>
                  </a:cubicBezTo>
                  <a:lnTo>
                    <a:pt x="179" y="3668"/>
                  </a:lnTo>
                  <a:lnTo>
                    <a:pt x="1" y="7013"/>
                  </a:lnTo>
                  <a:cubicBezTo>
                    <a:pt x="1" y="7132"/>
                    <a:pt x="48" y="7251"/>
                    <a:pt x="120" y="7335"/>
                  </a:cubicBezTo>
                  <a:cubicBezTo>
                    <a:pt x="203" y="7430"/>
                    <a:pt x="310" y="7466"/>
                    <a:pt x="429" y="7466"/>
                  </a:cubicBezTo>
                  <a:lnTo>
                    <a:pt x="894" y="7466"/>
                  </a:lnTo>
                  <a:cubicBezTo>
                    <a:pt x="1013" y="7466"/>
                    <a:pt x="1132" y="7430"/>
                    <a:pt x="1203" y="7335"/>
                  </a:cubicBezTo>
                  <a:cubicBezTo>
                    <a:pt x="1287" y="7251"/>
                    <a:pt x="1334" y="7132"/>
                    <a:pt x="1334" y="7013"/>
                  </a:cubicBezTo>
                  <a:lnTo>
                    <a:pt x="1156" y="3632"/>
                  </a:lnTo>
                  <a:lnTo>
                    <a:pt x="1156" y="167"/>
                  </a:lnTo>
                  <a:cubicBezTo>
                    <a:pt x="1156" y="72"/>
                    <a:pt x="1084" y="0"/>
                    <a:pt x="1001"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0" name="Google Shape;1100;p43"/>
          <p:cNvSpPr/>
          <p:nvPr/>
        </p:nvSpPr>
        <p:spPr>
          <a:xfrm>
            <a:off x="758297" y="4288877"/>
            <a:ext cx="210600" cy="212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1" name="Google Shape;1101;p43"/>
          <p:cNvGrpSpPr/>
          <p:nvPr/>
        </p:nvGrpSpPr>
        <p:grpSpPr>
          <a:xfrm>
            <a:off x="768207" y="4296379"/>
            <a:ext cx="173574" cy="183036"/>
            <a:chOff x="4883835" y="1992571"/>
            <a:chExt cx="350300" cy="323043"/>
          </a:xfrm>
        </p:grpSpPr>
        <p:sp>
          <p:nvSpPr>
            <p:cNvPr id="1102" name="Google Shape;1102;p43"/>
            <p:cNvSpPr/>
            <p:nvPr/>
          </p:nvSpPr>
          <p:spPr>
            <a:xfrm>
              <a:off x="4883835" y="1992571"/>
              <a:ext cx="350300" cy="123085"/>
            </a:xfrm>
            <a:custGeom>
              <a:rect b="b" l="l" r="r" t="t"/>
              <a:pathLst>
                <a:path extrusionOk="0" h="3870" w="11014">
                  <a:moveTo>
                    <a:pt x="8323" y="298"/>
                  </a:moveTo>
                  <a:cubicBezTo>
                    <a:pt x="9430" y="298"/>
                    <a:pt x="10335" y="393"/>
                    <a:pt x="10704" y="429"/>
                  </a:cubicBezTo>
                  <a:lnTo>
                    <a:pt x="10704" y="762"/>
                  </a:lnTo>
                  <a:cubicBezTo>
                    <a:pt x="10645" y="846"/>
                    <a:pt x="10562" y="1060"/>
                    <a:pt x="10562" y="1417"/>
                  </a:cubicBezTo>
                  <a:cubicBezTo>
                    <a:pt x="10562" y="2179"/>
                    <a:pt x="10419" y="2691"/>
                    <a:pt x="10145" y="3025"/>
                  </a:cubicBezTo>
                  <a:cubicBezTo>
                    <a:pt x="9930" y="3263"/>
                    <a:pt x="9621" y="3382"/>
                    <a:pt x="9395" y="3441"/>
                  </a:cubicBezTo>
                  <a:cubicBezTo>
                    <a:pt x="9097" y="3513"/>
                    <a:pt x="8787" y="3513"/>
                    <a:pt x="8490" y="3525"/>
                  </a:cubicBezTo>
                  <a:cubicBezTo>
                    <a:pt x="8097" y="3525"/>
                    <a:pt x="7728" y="3525"/>
                    <a:pt x="7406" y="3370"/>
                  </a:cubicBezTo>
                  <a:cubicBezTo>
                    <a:pt x="6990" y="3155"/>
                    <a:pt x="6728" y="2739"/>
                    <a:pt x="6537" y="2393"/>
                  </a:cubicBezTo>
                  <a:cubicBezTo>
                    <a:pt x="6430" y="2191"/>
                    <a:pt x="6347" y="1965"/>
                    <a:pt x="6275" y="1739"/>
                  </a:cubicBezTo>
                  <a:cubicBezTo>
                    <a:pt x="6180" y="1429"/>
                    <a:pt x="5894" y="1203"/>
                    <a:pt x="5573" y="1203"/>
                  </a:cubicBezTo>
                  <a:lnTo>
                    <a:pt x="5454" y="1203"/>
                  </a:lnTo>
                  <a:cubicBezTo>
                    <a:pt x="5120" y="1203"/>
                    <a:pt x="4847" y="1429"/>
                    <a:pt x="4751" y="1739"/>
                  </a:cubicBezTo>
                  <a:cubicBezTo>
                    <a:pt x="4692" y="1965"/>
                    <a:pt x="4608" y="2191"/>
                    <a:pt x="4489" y="2393"/>
                  </a:cubicBezTo>
                  <a:cubicBezTo>
                    <a:pt x="4311" y="2739"/>
                    <a:pt x="4037" y="3155"/>
                    <a:pt x="3620" y="3370"/>
                  </a:cubicBezTo>
                  <a:cubicBezTo>
                    <a:pt x="3311" y="3513"/>
                    <a:pt x="2918" y="3525"/>
                    <a:pt x="2537" y="3525"/>
                  </a:cubicBezTo>
                  <a:cubicBezTo>
                    <a:pt x="2239" y="3525"/>
                    <a:pt x="1906" y="3513"/>
                    <a:pt x="1632" y="3441"/>
                  </a:cubicBezTo>
                  <a:cubicBezTo>
                    <a:pt x="1406" y="3382"/>
                    <a:pt x="1108" y="3275"/>
                    <a:pt x="882" y="3025"/>
                  </a:cubicBezTo>
                  <a:cubicBezTo>
                    <a:pt x="596" y="2715"/>
                    <a:pt x="465" y="2179"/>
                    <a:pt x="465" y="1417"/>
                  </a:cubicBezTo>
                  <a:cubicBezTo>
                    <a:pt x="465" y="1048"/>
                    <a:pt x="382" y="846"/>
                    <a:pt x="322" y="762"/>
                  </a:cubicBezTo>
                  <a:lnTo>
                    <a:pt x="322" y="429"/>
                  </a:lnTo>
                  <a:cubicBezTo>
                    <a:pt x="691" y="393"/>
                    <a:pt x="1584" y="298"/>
                    <a:pt x="2703" y="298"/>
                  </a:cubicBezTo>
                  <a:cubicBezTo>
                    <a:pt x="3656" y="298"/>
                    <a:pt x="4323" y="572"/>
                    <a:pt x="4632" y="727"/>
                  </a:cubicBezTo>
                  <a:cubicBezTo>
                    <a:pt x="4787" y="810"/>
                    <a:pt x="4942" y="869"/>
                    <a:pt x="5108" y="893"/>
                  </a:cubicBezTo>
                  <a:cubicBezTo>
                    <a:pt x="5245" y="923"/>
                    <a:pt x="5379" y="938"/>
                    <a:pt x="5513" y="938"/>
                  </a:cubicBezTo>
                  <a:cubicBezTo>
                    <a:pt x="5647" y="938"/>
                    <a:pt x="5781" y="923"/>
                    <a:pt x="5918" y="893"/>
                  </a:cubicBezTo>
                  <a:cubicBezTo>
                    <a:pt x="6073" y="869"/>
                    <a:pt x="6240" y="810"/>
                    <a:pt x="6394" y="727"/>
                  </a:cubicBezTo>
                  <a:cubicBezTo>
                    <a:pt x="6704" y="572"/>
                    <a:pt x="7371" y="298"/>
                    <a:pt x="8323" y="298"/>
                  </a:cubicBezTo>
                  <a:close/>
                  <a:moveTo>
                    <a:pt x="2715" y="0"/>
                  </a:moveTo>
                  <a:cubicBezTo>
                    <a:pt x="1548" y="0"/>
                    <a:pt x="620" y="96"/>
                    <a:pt x="263" y="131"/>
                  </a:cubicBezTo>
                  <a:cubicBezTo>
                    <a:pt x="108" y="155"/>
                    <a:pt x="1" y="274"/>
                    <a:pt x="1" y="417"/>
                  </a:cubicBezTo>
                  <a:lnTo>
                    <a:pt x="1" y="786"/>
                  </a:lnTo>
                  <a:cubicBezTo>
                    <a:pt x="1" y="846"/>
                    <a:pt x="24" y="893"/>
                    <a:pt x="48" y="953"/>
                  </a:cubicBezTo>
                  <a:cubicBezTo>
                    <a:pt x="84" y="989"/>
                    <a:pt x="155" y="1131"/>
                    <a:pt x="155" y="1441"/>
                  </a:cubicBezTo>
                  <a:cubicBezTo>
                    <a:pt x="155" y="2298"/>
                    <a:pt x="322" y="2870"/>
                    <a:pt x="644" y="3263"/>
                  </a:cubicBezTo>
                  <a:cubicBezTo>
                    <a:pt x="858" y="3501"/>
                    <a:pt x="1167" y="3679"/>
                    <a:pt x="1548" y="3787"/>
                  </a:cubicBezTo>
                  <a:cubicBezTo>
                    <a:pt x="1882" y="3858"/>
                    <a:pt x="2227" y="3870"/>
                    <a:pt x="2537" y="3870"/>
                  </a:cubicBezTo>
                  <a:cubicBezTo>
                    <a:pt x="2953" y="3870"/>
                    <a:pt x="3382" y="3858"/>
                    <a:pt x="3763" y="3679"/>
                  </a:cubicBezTo>
                  <a:cubicBezTo>
                    <a:pt x="4263" y="3441"/>
                    <a:pt x="4573" y="2965"/>
                    <a:pt x="4763" y="2572"/>
                  </a:cubicBezTo>
                  <a:cubicBezTo>
                    <a:pt x="4882" y="2358"/>
                    <a:pt x="4989" y="2120"/>
                    <a:pt x="5049" y="1858"/>
                  </a:cubicBezTo>
                  <a:cubicBezTo>
                    <a:pt x="5097" y="1679"/>
                    <a:pt x="5263" y="1560"/>
                    <a:pt x="5430" y="1560"/>
                  </a:cubicBezTo>
                  <a:lnTo>
                    <a:pt x="5549" y="1560"/>
                  </a:lnTo>
                  <a:cubicBezTo>
                    <a:pt x="5728" y="1560"/>
                    <a:pt x="5894" y="1679"/>
                    <a:pt x="5942" y="1858"/>
                  </a:cubicBezTo>
                  <a:cubicBezTo>
                    <a:pt x="6013" y="2096"/>
                    <a:pt x="6109" y="2334"/>
                    <a:pt x="6228" y="2572"/>
                  </a:cubicBezTo>
                  <a:cubicBezTo>
                    <a:pt x="6430" y="2965"/>
                    <a:pt x="6728" y="3441"/>
                    <a:pt x="7216" y="3679"/>
                  </a:cubicBezTo>
                  <a:cubicBezTo>
                    <a:pt x="7585" y="3858"/>
                    <a:pt x="7966" y="3870"/>
                    <a:pt x="8347" y="3870"/>
                  </a:cubicBezTo>
                  <a:lnTo>
                    <a:pt x="8454" y="3870"/>
                  </a:lnTo>
                  <a:cubicBezTo>
                    <a:pt x="8764" y="3870"/>
                    <a:pt x="9109" y="3858"/>
                    <a:pt x="9442" y="3787"/>
                  </a:cubicBezTo>
                  <a:cubicBezTo>
                    <a:pt x="9811" y="3691"/>
                    <a:pt x="10121" y="3513"/>
                    <a:pt x="10347" y="3263"/>
                  </a:cubicBezTo>
                  <a:cubicBezTo>
                    <a:pt x="10669" y="2870"/>
                    <a:pt x="10835" y="2298"/>
                    <a:pt x="10835" y="1441"/>
                  </a:cubicBezTo>
                  <a:cubicBezTo>
                    <a:pt x="10835" y="1131"/>
                    <a:pt x="10907" y="1000"/>
                    <a:pt x="10943" y="953"/>
                  </a:cubicBezTo>
                  <a:cubicBezTo>
                    <a:pt x="10966" y="905"/>
                    <a:pt x="10990" y="846"/>
                    <a:pt x="10990" y="786"/>
                  </a:cubicBezTo>
                  <a:lnTo>
                    <a:pt x="10990" y="417"/>
                  </a:lnTo>
                  <a:cubicBezTo>
                    <a:pt x="11014" y="274"/>
                    <a:pt x="10919" y="155"/>
                    <a:pt x="10776" y="131"/>
                  </a:cubicBezTo>
                  <a:cubicBezTo>
                    <a:pt x="10442" y="96"/>
                    <a:pt x="9502" y="0"/>
                    <a:pt x="8323" y="0"/>
                  </a:cubicBezTo>
                  <a:cubicBezTo>
                    <a:pt x="7299" y="0"/>
                    <a:pt x="6585" y="298"/>
                    <a:pt x="6240" y="477"/>
                  </a:cubicBezTo>
                  <a:cubicBezTo>
                    <a:pt x="6120" y="536"/>
                    <a:pt x="5990" y="596"/>
                    <a:pt x="5859" y="608"/>
                  </a:cubicBezTo>
                  <a:cubicBezTo>
                    <a:pt x="5745" y="631"/>
                    <a:pt x="5632" y="643"/>
                    <a:pt x="5519" y="643"/>
                  </a:cubicBezTo>
                  <a:cubicBezTo>
                    <a:pt x="5406" y="643"/>
                    <a:pt x="5293" y="631"/>
                    <a:pt x="5180" y="608"/>
                  </a:cubicBezTo>
                  <a:cubicBezTo>
                    <a:pt x="5049" y="584"/>
                    <a:pt x="4918" y="536"/>
                    <a:pt x="4799" y="477"/>
                  </a:cubicBezTo>
                  <a:cubicBezTo>
                    <a:pt x="4454" y="298"/>
                    <a:pt x="3739" y="0"/>
                    <a:pt x="2715"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43"/>
            <p:cNvSpPr/>
            <p:nvPr/>
          </p:nvSpPr>
          <p:spPr>
            <a:xfrm>
              <a:off x="5084174" y="2009237"/>
              <a:ext cx="130655" cy="88641"/>
            </a:xfrm>
            <a:custGeom>
              <a:rect b="b" l="l" r="r" t="t"/>
              <a:pathLst>
                <a:path extrusionOk="0" h="2787" w="4108">
                  <a:moveTo>
                    <a:pt x="2036" y="345"/>
                  </a:moveTo>
                  <a:cubicBezTo>
                    <a:pt x="2750" y="345"/>
                    <a:pt x="3381" y="381"/>
                    <a:pt x="3786" y="417"/>
                  </a:cubicBezTo>
                  <a:cubicBezTo>
                    <a:pt x="3739" y="548"/>
                    <a:pt x="3727" y="715"/>
                    <a:pt x="3727" y="905"/>
                  </a:cubicBezTo>
                  <a:cubicBezTo>
                    <a:pt x="3727" y="1679"/>
                    <a:pt x="3572" y="2012"/>
                    <a:pt x="3441" y="2155"/>
                  </a:cubicBezTo>
                  <a:cubicBezTo>
                    <a:pt x="3322" y="2286"/>
                    <a:pt x="3131" y="2370"/>
                    <a:pt x="2977" y="2393"/>
                  </a:cubicBezTo>
                  <a:cubicBezTo>
                    <a:pt x="2739" y="2453"/>
                    <a:pt x="2477" y="2453"/>
                    <a:pt x="2191" y="2465"/>
                  </a:cubicBezTo>
                  <a:lnTo>
                    <a:pt x="2096" y="2465"/>
                  </a:lnTo>
                  <a:cubicBezTo>
                    <a:pt x="1786" y="2465"/>
                    <a:pt x="1536" y="2453"/>
                    <a:pt x="1357" y="2370"/>
                  </a:cubicBezTo>
                  <a:cubicBezTo>
                    <a:pt x="1143" y="2262"/>
                    <a:pt x="953" y="2036"/>
                    <a:pt x="750" y="1631"/>
                  </a:cubicBezTo>
                  <a:cubicBezTo>
                    <a:pt x="655" y="1453"/>
                    <a:pt x="583" y="1274"/>
                    <a:pt x="524" y="1084"/>
                  </a:cubicBezTo>
                  <a:cubicBezTo>
                    <a:pt x="488" y="953"/>
                    <a:pt x="429" y="834"/>
                    <a:pt x="357" y="715"/>
                  </a:cubicBezTo>
                  <a:cubicBezTo>
                    <a:pt x="631" y="584"/>
                    <a:pt x="1203" y="345"/>
                    <a:pt x="2036" y="345"/>
                  </a:cubicBezTo>
                  <a:close/>
                  <a:moveTo>
                    <a:pt x="2024" y="0"/>
                  </a:moveTo>
                  <a:cubicBezTo>
                    <a:pt x="1119" y="0"/>
                    <a:pt x="476" y="250"/>
                    <a:pt x="191" y="417"/>
                  </a:cubicBezTo>
                  <a:cubicBezTo>
                    <a:pt x="107" y="465"/>
                    <a:pt x="48" y="536"/>
                    <a:pt x="36" y="619"/>
                  </a:cubicBezTo>
                  <a:cubicBezTo>
                    <a:pt x="0" y="715"/>
                    <a:pt x="36" y="798"/>
                    <a:pt x="72" y="893"/>
                  </a:cubicBezTo>
                  <a:cubicBezTo>
                    <a:pt x="131" y="977"/>
                    <a:pt x="179" y="1072"/>
                    <a:pt x="214" y="1155"/>
                  </a:cubicBezTo>
                  <a:cubicBezTo>
                    <a:pt x="274" y="1369"/>
                    <a:pt x="357" y="1572"/>
                    <a:pt x="453" y="1774"/>
                  </a:cubicBezTo>
                  <a:cubicBezTo>
                    <a:pt x="703" y="2250"/>
                    <a:pt x="929" y="2512"/>
                    <a:pt x="1203" y="2643"/>
                  </a:cubicBezTo>
                  <a:cubicBezTo>
                    <a:pt x="1441" y="2762"/>
                    <a:pt x="1738" y="2786"/>
                    <a:pt x="2096" y="2786"/>
                  </a:cubicBezTo>
                  <a:lnTo>
                    <a:pt x="2203" y="2786"/>
                  </a:lnTo>
                  <a:cubicBezTo>
                    <a:pt x="2500" y="2786"/>
                    <a:pt x="2798" y="2762"/>
                    <a:pt x="3072" y="2703"/>
                  </a:cubicBezTo>
                  <a:cubicBezTo>
                    <a:pt x="3262" y="2667"/>
                    <a:pt x="3512" y="2560"/>
                    <a:pt x="3691" y="2370"/>
                  </a:cubicBezTo>
                  <a:cubicBezTo>
                    <a:pt x="3929" y="2084"/>
                    <a:pt x="4048" y="1608"/>
                    <a:pt x="4048" y="905"/>
                  </a:cubicBezTo>
                  <a:cubicBezTo>
                    <a:pt x="4048" y="762"/>
                    <a:pt x="4060" y="607"/>
                    <a:pt x="4096" y="476"/>
                  </a:cubicBezTo>
                  <a:cubicBezTo>
                    <a:pt x="4108" y="381"/>
                    <a:pt x="4096" y="286"/>
                    <a:pt x="4036" y="203"/>
                  </a:cubicBezTo>
                  <a:cubicBezTo>
                    <a:pt x="3977" y="131"/>
                    <a:pt x="3893" y="84"/>
                    <a:pt x="3798" y="72"/>
                  </a:cubicBezTo>
                  <a:cubicBezTo>
                    <a:pt x="3393" y="48"/>
                    <a:pt x="2750" y="0"/>
                    <a:pt x="2024"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43"/>
            <p:cNvSpPr/>
            <p:nvPr/>
          </p:nvSpPr>
          <p:spPr>
            <a:xfrm>
              <a:off x="4904285" y="2009237"/>
              <a:ext cx="130687" cy="88641"/>
            </a:xfrm>
            <a:custGeom>
              <a:rect b="b" l="l" r="r" t="t"/>
              <a:pathLst>
                <a:path extrusionOk="0" h="2787" w="4109">
                  <a:moveTo>
                    <a:pt x="2084" y="310"/>
                  </a:moveTo>
                  <a:cubicBezTo>
                    <a:pt x="2918" y="322"/>
                    <a:pt x="3501" y="560"/>
                    <a:pt x="3763" y="715"/>
                  </a:cubicBezTo>
                  <a:cubicBezTo>
                    <a:pt x="3692" y="834"/>
                    <a:pt x="3632" y="953"/>
                    <a:pt x="3608" y="1072"/>
                  </a:cubicBezTo>
                  <a:cubicBezTo>
                    <a:pt x="3549" y="1262"/>
                    <a:pt x="3465" y="1441"/>
                    <a:pt x="3382" y="1619"/>
                  </a:cubicBezTo>
                  <a:cubicBezTo>
                    <a:pt x="3168" y="2024"/>
                    <a:pt x="2977" y="2239"/>
                    <a:pt x="2775" y="2346"/>
                  </a:cubicBezTo>
                  <a:cubicBezTo>
                    <a:pt x="2596" y="2441"/>
                    <a:pt x="2334" y="2453"/>
                    <a:pt x="2025" y="2453"/>
                  </a:cubicBezTo>
                  <a:lnTo>
                    <a:pt x="1941" y="2453"/>
                  </a:lnTo>
                  <a:cubicBezTo>
                    <a:pt x="1656" y="2453"/>
                    <a:pt x="1382" y="2441"/>
                    <a:pt x="1144" y="2381"/>
                  </a:cubicBezTo>
                  <a:cubicBezTo>
                    <a:pt x="1001" y="2346"/>
                    <a:pt x="810" y="2274"/>
                    <a:pt x="691" y="2143"/>
                  </a:cubicBezTo>
                  <a:cubicBezTo>
                    <a:pt x="548" y="1989"/>
                    <a:pt x="405" y="1667"/>
                    <a:pt x="405" y="893"/>
                  </a:cubicBezTo>
                  <a:cubicBezTo>
                    <a:pt x="405" y="715"/>
                    <a:pt x="394" y="548"/>
                    <a:pt x="346" y="381"/>
                  </a:cubicBezTo>
                  <a:cubicBezTo>
                    <a:pt x="751" y="357"/>
                    <a:pt x="1370" y="310"/>
                    <a:pt x="2084" y="310"/>
                  </a:cubicBezTo>
                  <a:close/>
                  <a:moveTo>
                    <a:pt x="2084" y="0"/>
                  </a:moveTo>
                  <a:cubicBezTo>
                    <a:pt x="1358" y="0"/>
                    <a:pt x="727" y="48"/>
                    <a:pt x="310" y="72"/>
                  </a:cubicBezTo>
                  <a:cubicBezTo>
                    <a:pt x="227" y="84"/>
                    <a:pt x="132" y="131"/>
                    <a:pt x="72" y="203"/>
                  </a:cubicBezTo>
                  <a:cubicBezTo>
                    <a:pt x="13" y="286"/>
                    <a:pt x="1" y="369"/>
                    <a:pt x="13" y="476"/>
                  </a:cubicBezTo>
                  <a:cubicBezTo>
                    <a:pt x="48" y="607"/>
                    <a:pt x="60" y="738"/>
                    <a:pt x="60" y="905"/>
                  </a:cubicBezTo>
                  <a:cubicBezTo>
                    <a:pt x="60" y="1608"/>
                    <a:pt x="179" y="2096"/>
                    <a:pt x="417" y="2370"/>
                  </a:cubicBezTo>
                  <a:cubicBezTo>
                    <a:pt x="596" y="2572"/>
                    <a:pt x="846" y="2667"/>
                    <a:pt x="1048" y="2703"/>
                  </a:cubicBezTo>
                  <a:cubicBezTo>
                    <a:pt x="1310" y="2762"/>
                    <a:pt x="1608" y="2786"/>
                    <a:pt x="1906" y="2786"/>
                  </a:cubicBezTo>
                  <a:lnTo>
                    <a:pt x="2013" y="2786"/>
                  </a:lnTo>
                  <a:cubicBezTo>
                    <a:pt x="2370" y="2786"/>
                    <a:pt x="2668" y="2751"/>
                    <a:pt x="2906" y="2643"/>
                  </a:cubicBezTo>
                  <a:cubicBezTo>
                    <a:pt x="3191" y="2512"/>
                    <a:pt x="3430" y="2250"/>
                    <a:pt x="3668" y="1774"/>
                  </a:cubicBezTo>
                  <a:cubicBezTo>
                    <a:pt x="3763" y="1572"/>
                    <a:pt x="3846" y="1369"/>
                    <a:pt x="3894" y="1155"/>
                  </a:cubicBezTo>
                  <a:cubicBezTo>
                    <a:pt x="3930" y="1072"/>
                    <a:pt x="3977" y="965"/>
                    <a:pt x="4013" y="893"/>
                  </a:cubicBezTo>
                  <a:cubicBezTo>
                    <a:pt x="4096" y="822"/>
                    <a:pt x="4108" y="715"/>
                    <a:pt x="4073" y="619"/>
                  </a:cubicBezTo>
                  <a:cubicBezTo>
                    <a:pt x="4049" y="536"/>
                    <a:pt x="4001" y="453"/>
                    <a:pt x="3918" y="417"/>
                  </a:cubicBezTo>
                  <a:cubicBezTo>
                    <a:pt x="3620" y="262"/>
                    <a:pt x="2989" y="0"/>
                    <a:pt x="2084"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43"/>
            <p:cNvSpPr/>
            <p:nvPr/>
          </p:nvSpPr>
          <p:spPr>
            <a:xfrm>
              <a:off x="4943660" y="2123576"/>
              <a:ext cx="231413" cy="66631"/>
            </a:xfrm>
            <a:custGeom>
              <a:rect b="b" l="l" r="r" t="t"/>
              <a:pathLst>
                <a:path extrusionOk="0" h="2095" w="7276">
                  <a:moveTo>
                    <a:pt x="4549" y="346"/>
                  </a:moveTo>
                  <a:cubicBezTo>
                    <a:pt x="4942" y="346"/>
                    <a:pt x="5263" y="632"/>
                    <a:pt x="5561" y="894"/>
                  </a:cubicBezTo>
                  <a:cubicBezTo>
                    <a:pt x="5859" y="1168"/>
                    <a:pt x="6144" y="1406"/>
                    <a:pt x="6502" y="1406"/>
                  </a:cubicBezTo>
                  <a:cubicBezTo>
                    <a:pt x="6609" y="1406"/>
                    <a:pt x="6692" y="1394"/>
                    <a:pt x="6764" y="1358"/>
                  </a:cubicBezTo>
                  <a:lnTo>
                    <a:pt x="6764" y="1358"/>
                  </a:lnTo>
                  <a:cubicBezTo>
                    <a:pt x="6692" y="1489"/>
                    <a:pt x="6537" y="1596"/>
                    <a:pt x="6335" y="1668"/>
                  </a:cubicBezTo>
                  <a:cubicBezTo>
                    <a:pt x="6227" y="1713"/>
                    <a:pt x="6071" y="1756"/>
                    <a:pt x="5873" y="1756"/>
                  </a:cubicBezTo>
                  <a:cubicBezTo>
                    <a:pt x="5656" y="1756"/>
                    <a:pt x="5390" y="1704"/>
                    <a:pt x="5085" y="1549"/>
                  </a:cubicBezTo>
                  <a:cubicBezTo>
                    <a:pt x="4833" y="1423"/>
                    <a:pt x="4182" y="1131"/>
                    <a:pt x="3720" y="1131"/>
                  </a:cubicBezTo>
                  <a:cubicBezTo>
                    <a:pt x="3702" y="1131"/>
                    <a:pt x="3685" y="1131"/>
                    <a:pt x="3668" y="1132"/>
                  </a:cubicBezTo>
                  <a:lnTo>
                    <a:pt x="3597" y="1132"/>
                  </a:lnTo>
                  <a:cubicBezTo>
                    <a:pt x="3572" y="1130"/>
                    <a:pt x="3548" y="1129"/>
                    <a:pt x="3522" y="1129"/>
                  </a:cubicBezTo>
                  <a:cubicBezTo>
                    <a:pt x="3063" y="1129"/>
                    <a:pt x="2439" y="1425"/>
                    <a:pt x="2180" y="1549"/>
                  </a:cubicBezTo>
                  <a:cubicBezTo>
                    <a:pt x="1885" y="1702"/>
                    <a:pt x="1622" y="1751"/>
                    <a:pt x="1405" y="1751"/>
                  </a:cubicBezTo>
                  <a:cubicBezTo>
                    <a:pt x="1202" y="1751"/>
                    <a:pt x="1039" y="1708"/>
                    <a:pt x="930" y="1668"/>
                  </a:cubicBezTo>
                  <a:cubicBezTo>
                    <a:pt x="739" y="1596"/>
                    <a:pt x="572" y="1489"/>
                    <a:pt x="489" y="1358"/>
                  </a:cubicBezTo>
                  <a:lnTo>
                    <a:pt x="489" y="1358"/>
                  </a:lnTo>
                  <a:cubicBezTo>
                    <a:pt x="560" y="1394"/>
                    <a:pt x="656" y="1406"/>
                    <a:pt x="751" y="1406"/>
                  </a:cubicBezTo>
                  <a:cubicBezTo>
                    <a:pt x="1108" y="1406"/>
                    <a:pt x="1394" y="1156"/>
                    <a:pt x="1692" y="894"/>
                  </a:cubicBezTo>
                  <a:cubicBezTo>
                    <a:pt x="2001" y="632"/>
                    <a:pt x="2323" y="346"/>
                    <a:pt x="2704" y="346"/>
                  </a:cubicBezTo>
                  <a:cubicBezTo>
                    <a:pt x="2894" y="346"/>
                    <a:pt x="3347" y="394"/>
                    <a:pt x="3466" y="799"/>
                  </a:cubicBezTo>
                  <a:cubicBezTo>
                    <a:pt x="3477" y="870"/>
                    <a:pt x="3549" y="930"/>
                    <a:pt x="3632" y="930"/>
                  </a:cubicBezTo>
                  <a:cubicBezTo>
                    <a:pt x="3704" y="930"/>
                    <a:pt x="3775" y="882"/>
                    <a:pt x="3787" y="799"/>
                  </a:cubicBezTo>
                  <a:cubicBezTo>
                    <a:pt x="3906" y="394"/>
                    <a:pt x="4359" y="346"/>
                    <a:pt x="4549" y="346"/>
                  </a:cubicBezTo>
                  <a:close/>
                  <a:moveTo>
                    <a:pt x="4561" y="1"/>
                  </a:moveTo>
                  <a:cubicBezTo>
                    <a:pt x="4061" y="1"/>
                    <a:pt x="3787" y="215"/>
                    <a:pt x="3644" y="406"/>
                  </a:cubicBezTo>
                  <a:cubicBezTo>
                    <a:pt x="3608" y="358"/>
                    <a:pt x="3573" y="310"/>
                    <a:pt x="3513" y="275"/>
                  </a:cubicBezTo>
                  <a:cubicBezTo>
                    <a:pt x="3311" y="96"/>
                    <a:pt x="3049" y="25"/>
                    <a:pt x="2704" y="25"/>
                  </a:cubicBezTo>
                  <a:cubicBezTo>
                    <a:pt x="2180" y="25"/>
                    <a:pt x="1811" y="346"/>
                    <a:pt x="1465" y="644"/>
                  </a:cubicBezTo>
                  <a:cubicBezTo>
                    <a:pt x="1215" y="870"/>
                    <a:pt x="977" y="1072"/>
                    <a:pt x="739" y="1072"/>
                  </a:cubicBezTo>
                  <a:cubicBezTo>
                    <a:pt x="620" y="1072"/>
                    <a:pt x="549" y="1049"/>
                    <a:pt x="513" y="1013"/>
                  </a:cubicBezTo>
                  <a:cubicBezTo>
                    <a:pt x="489" y="977"/>
                    <a:pt x="489" y="882"/>
                    <a:pt x="537" y="775"/>
                  </a:cubicBezTo>
                  <a:cubicBezTo>
                    <a:pt x="560" y="703"/>
                    <a:pt x="537" y="608"/>
                    <a:pt x="453" y="572"/>
                  </a:cubicBezTo>
                  <a:cubicBezTo>
                    <a:pt x="426" y="554"/>
                    <a:pt x="396" y="545"/>
                    <a:pt x="367" y="545"/>
                  </a:cubicBezTo>
                  <a:cubicBezTo>
                    <a:pt x="321" y="545"/>
                    <a:pt x="276" y="569"/>
                    <a:pt x="239" y="620"/>
                  </a:cubicBezTo>
                  <a:cubicBezTo>
                    <a:pt x="60" y="834"/>
                    <a:pt x="1" y="1120"/>
                    <a:pt x="96" y="1358"/>
                  </a:cubicBezTo>
                  <a:cubicBezTo>
                    <a:pt x="203" y="1632"/>
                    <a:pt x="477" y="1870"/>
                    <a:pt x="810" y="1989"/>
                  </a:cubicBezTo>
                  <a:cubicBezTo>
                    <a:pt x="994" y="2060"/>
                    <a:pt x="1188" y="2095"/>
                    <a:pt x="1388" y="2095"/>
                  </a:cubicBezTo>
                  <a:cubicBezTo>
                    <a:pt x="1694" y="2095"/>
                    <a:pt x="2013" y="2012"/>
                    <a:pt x="2323" y="1846"/>
                  </a:cubicBezTo>
                  <a:cubicBezTo>
                    <a:pt x="3073" y="1465"/>
                    <a:pt x="3466" y="1465"/>
                    <a:pt x="3573" y="1465"/>
                  </a:cubicBezTo>
                  <a:lnTo>
                    <a:pt x="3692" y="1465"/>
                  </a:lnTo>
                  <a:cubicBezTo>
                    <a:pt x="3704" y="1464"/>
                    <a:pt x="3721" y="1463"/>
                    <a:pt x="3744" y="1463"/>
                  </a:cubicBezTo>
                  <a:cubicBezTo>
                    <a:pt x="3895" y="1463"/>
                    <a:pt x="4278" y="1515"/>
                    <a:pt x="4942" y="1846"/>
                  </a:cubicBezTo>
                  <a:cubicBezTo>
                    <a:pt x="5240" y="2001"/>
                    <a:pt x="5561" y="2084"/>
                    <a:pt x="5859" y="2084"/>
                  </a:cubicBezTo>
                  <a:cubicBezTo>
                    <a:pt x="6073" y="2084"/>
                    <a:pt x="6264" y="2061"/>
                    <a:pt x="6442" y="1989"/>
                  </a:cubicBezTo>
                  <a:cubicBezTo>
                    <a:pt x="6787" y="1846"/>
                    <a:pt x="7049" y="1632"/>
                    <a:pt x="7157" y="1358"/>
                  </a:cubicBezTo>
                  <a:cubicBezTo>
                    <a:pt x="7276" y="1108"/>
                    <a:pt x="7216" y="834"/>
                    <a:pt x="7037" y="596"/>
                  </a:cubicBezTo>
                  <a:cubicBezTo>
                    <a:pt x="7002" y="553"/>
                    <a:pt x="6957" y="532"/>
                    <a:pt x="6910" y="532"/>
                  </a:cubicBezTo>
                  <a:cubicBezTo>
                    <a:pt x="6878" y="532"/>
                    <a:pt x="6845" y="541"/>
                    <a:pt x="6811" y="560"/>
                  </a:cubicBezTo>
                  <a:cubicBezTo>
                    <a:pt x="6740" y="596"/>
                    <a:pt x="6704" y="691"/>
                    <a:pt x="6740" y="763"/>
                  </a:cubicBezTo>
                  <a:cubicBezTo>
                    <a:pt x="6776" y="870"/>
                    <a:pt x="6787" y="953"/>
                    <a:pt x="6752" y="1001"/>
                  </a:cubicBezTo>
                  <a:cubicBezTo>
                    <a:pt x="6728" y="1049"/>
                    <a:pt x="6645" y="1061"/>
                    <a:pt x="6525" y="1061"/>
                  </a:cubicBezTo>
                  <a:cubicBezTo>
                    <a:pt x="6299" y="1061"/>
                    <a:pt x="6049" y="858"/>
                    <a:pt x="5799" y="632"/>
                  </a:cubicBezTo>
                  <a:cubicBezTo>
                    <a:pt x="5454" y="334"/>
                    <a:pt x="5085" y="1"/>
                    <a:pt x="4561"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43"/>
            <p:cNvSpPr/>
            <p:nvPr/>
          </p:nvSpPr>
          <p:spPr>
            <a:xfrm>
              <a:off x="5142473" y="2191384"/>
              <a:ext cx="26907" cy="123467"/>
            </a:xfrm>
            <a:custGeom>
              <a:rect b="b" l="l" r="r" t="t"/>
              <a:pathLst>
                <a:path extrusionOk="0" h="3882" w="846">
                  <a:moveTo>
                    <a:pt x="501" y="2215"/>
                  </a:moveTo>
                  <a:lnTo>
                    <a:pt x="501" y="3465"/>
                  </a:lnTo>
                  <a:lnTo>
                    <a:pt x="525" y="3465"/>
                  </a:lnTo>
                  <a:cubicBezTo>
                    <a:pt x="525" y="3524"/>
                    <a:pt x="477" y="3572"/>
                    <a:pt x="417" y="3572"/>
                  </a:cubicBezTo>
                  <a:cubicBezTo>
                    <a:pt x="358" y="3572"/>
                    <a:pt x="310" y="3524"/>
                    <a:pt x="310" y="3465"/>
                  </a:cubicBezTo>
                  <a:lnTo>
                    <a:pt x="310" y="2215"/>
                  </a:lnTo>
                  <a:close/>
                  <a:moveTo>
                    <a:pt x="679" y="0"/>
                  </a:moveTo>
                  <a:cubicBezTo>
                    <a:pt x="596" y="0"/>
                    <a:pt x="525" y="72"/>
                    <a:pt x="525" y="167"/>
                  </a:cubicBezTo>
                  <a:lnTo>
                    <a:pt x="525" y="1905"/>
                  </a:lnTo>
                  <a:lnTo>
                    <a:pt x="322" y="1905"/>
                  </a:lnTo>
                  <a:lnTo>
                    <a:pt x="322" y="429"/>
                  </a:lnTo>
                  <a:cubicBezTo>
                    <a:pt x="322" y="345"/>
                    <a:pt x="251" y="274"/>
                    <a:pt x="167" y="274"/>
                  </a:cubicBezTo>
                  <a:cubicBezTo>
                    <a:pt x="72" y="274"/>
                    <a:pt x="1" y="345"/>
                    <a:pt x="1" y="429"/>
                  </a:cubicBezTo>
                  <a:lnTo>
                    <a:pt x="1" y="3465"/>
                  </a:lnTo>
                  <a:cubicBezTo>
                    <a:pt x="1" y="3703"/>
                    <a:pt x="191" y="3882"/>
                    <a:pt x="417" y="3882"/>
                  </a:cubicBezTo>
                  <a:cubicBezTo>
                    <a:pt x="655" y="3882"/>
                    <a:pt x="834" y="3691"/>
                    <a:pt x="834" y="3465"/>
                  </a:cubicBezTo>
                  <a:lnTo>
                    <a:pt x="834" y="167"/>
                  </a:lnTo>
                  <a:cubicBezTo>
                    <a:pt x="846" y="72"/>
                    <a:pt x="775" y="0"/>
                    <a:pt x="679"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43"/>
            <p:cNvSpPr/>
            <p:nvPr/>
          </p:nvSpPr>
          <p:spPr>
            <a:xfrm>
              <a:off x="5203825" y="2089513"/>
              <a:ext cx="27289" cy="226102"/>
            </a:xfrm>
            <a:custGeom>
              <a:rect b="b" l="l" r="r" t="t"/>
              <a:pathLst>
                <a:path extrusionOk="0" h="7109" w="858">
                  <a:moveTo>
                    <a:pt x="512" y="5418"/>
                  </a:moveTo>
                  <a:lnTo>
                    <a:pt x="512" y="6668"/>
                  </a:lnTo>
                  <a:lnTo>
                    <a:pt x="524" y="6668"/>
                  </a:lnTo>
                  <a:cubicBezTo>
                    <a:pt x="524" y="6727"/>
                    <a:pt x="477" y="6775"/>
                    <a:pt x="417" y="6775"/>
                  </a:cubicBezTo>
                  <a:cubicBezTo>
                    <a:pt x="358" y="6775"/>
                    <a:pt x="310" y="6727"/>
                    <a:pt x="310" y="6668"/>
                  </a:cubicBezTo>
                  <a:lnTo>
                    <a:pt x="310" y="5418"/>
                  </a:lnTo>
                  <a:close/>
                  <a:moveTo>
                    <a:pt x="691" y="0"/>
                  </a:moveTo>
                  <a:cubicBezTo>
                    <a:pt x="596" y="0"/>
                    <a:pt x="524" y="84"/>
                    <a:pt x="524" y="167"/>
                  </a:cubicBezTo>
                  <a:lnTo>
                    <a:pt x="524" y="5108"/>
                  </a:lnTo>
                  <a:lnTo>
                    <a:pt x="334" y="5108"/>
                  </a:lnTo>
                  <a:lnTo>
                    <a:pt x="334" y="703"/>
                  </a:lnTo>
                  <a:cubicBezTo>
                    <a:pt x="334" y="608"/>
                    <a:pt x="262" y="536"/>
                    <a:pt x="167" y="536"/>
                  </a:cubicBezTo>
                  <a:cubicBezTo>
                    <a:pt x="84" y="536"/>
                    <a:pt x="0" y="608"/>
                    <a:pt x="0" y="703"/>
                  </a:cubicBezTo>
                  <a:lnTo>
                    <a:pt x="0" y="6692"/>
                  </a:lnTo>
                  <a:cubicBezTo>
                    <a:pt x="0" y="6930"/>
                    <a:pt x="203" y="7108"/>
                    <a:pt x="417" y="7108"/>
                  </a:cubicBezTo>
                  <a:cubicBezTo>
                    <a:pt x="655" y="7108"/>
                    <a:pt x="834" y="6906"/>
                    <a:pt x="834" y="6692"/>
                  </a:cubicBezTo>
                  <a:lnTo>
                    <a:pt x="834" y="179"/>
                  </a:lnTo>
                  <a:cubicBezTo>
                    <a:pt x="858" y="84"/>
                    <a:pt x="774" y="0"/>
                    <a:pt x="691"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8" name="Google Shape;1108;p43"/>
          <p:cNvSpPr txBox="1"/>
          <p:nvPr/>
        </p:nvSpPr>
        <p:spPr>
          <a:xfrm>
            <a:off x="941792" y="4265015"/>
            <a:ext cx="3565800" cy="1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F4CCCC"/>
                </a:solidFill>
                <a:latin typeface="Montserrat"/>
                <a:ea typeface="Montserrat"/>
                <a:cs typeface="Montserrat"/>
                <a:sym typeface="Montserrat"/>
              </a:rPr>
              <a:t>= Done by</a:t>
            </a:r>
            <a:endParaRPr sz="1000">
              <a:solidFill>
                <a:srgbClr val="F4CCCC"/>
              </a:solidFill>
              <a:latin typeface="Montserrat"/>
              <a:ea typeface="Montserrat"/>
              <a:cs typeface="Montserrat"/>
              <a:sym typeface="Montserrat"/>
            </a:endParaRPr>
          </a:p>
        </p:txBody>
      </p:sp>
      <p:sp>
        <p:nvSpPr>
          <p:cNvPr id="1109" name="Google Shape;1109;p43"/>
          <p:cNvSpPr txBox="1"/>
          <p:nvPr/>
        </p:nvSpPr>
        <p:spPr>
          <a:xfrm>
            <a:off x="270047" y="4531975"/>
            <a:ext cx="3367500" cy="26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F4CCCC"/>
                </a:solidFill>
                <a:latin typeface="Montserrat"/>
                <a:ea typeface="Montserrat"/>
                <a:cs typeface="Montserrat"/>
                <a:sym typeface="Montserrat"/>
              </a:rPr>
              <a:t>= Note taker </a:t>
            </a:r>
            <a:endParaRPr sz="1000">
              <a:solidFill>
                <a:srgbClr val="F4CCCC"/>
              </a:solidFill>
              <a:latin typeface="Montserrat"/>
              <a:ea typeface="Montserrat"/>
              <a:cs typeface="Montserrat"/>
              <a:sym typeface="Montserrat"/>
            </a:endParaRPr>
          </a:p>
        </p:txBody>
      </p:sp>
      <p:sp>
        <p:nvSpPr>
          <p:cNvPr id="1110" name="Google Shape;1110;p43"/>
          <p:cNvSpPr txBox="1"/>
          <p:nvPr/>
        </p:nvSpPr>
        <p:spPr>
          <a:xfrm>
            <a:off x="270042" y="4795363"/>
            <a:ext cx="3646500" cy="26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F4CCCC"/>
                </a:solidFill>
                <a:latin typeface="Montserrat"/>
                <a:ea typeface="Montserrat"/>
                <a:cs typeface="Montserrat"/>
                <a:sym typeface="Montserrat"/>
              </a:rPr>
              <a:t>= Textbooks note taker </a:t>
            </a:r>
            <a:endParaRPr sz="1000">
              <a:solidFill>
                <a:srgbClr val="F4CCCC"/>
              </a:solidFill>
              <a:latin typeface="Montserrat"/>
              <a:ea typeface="Montserrat"/>
              <a:cs typeface="Montserrat"/>
              <a:sym typeface="Montserrat"/>
            </a:endParaRPr>
          </a:p>
        </p:txBody>
      </p:sp>
      <p:grpSp>
        <p:nvGrpSpPr>
          <p:cNvPr id="1111" name="Google Shape;1111;p43"/>
          <p:cNvGrpSpPr/>
          <p:nvPr/>
        </p:nvGrpSpPr>
        <p:grpSpPr>
          <a:xfrm>
            <a:off x="85347" y="4820859"/>
            <a:ext cx="210600" cy="212400"/>
            <a:chOff x="85347" y="4820859"/>
            <a:chExt cx="210600" cy="212400"/>
          </a:xfrm>
        </p:grpSpPr>
        <p:sp>
          <p:nvSpPr>
            <p:cNvPr id="1112" name="Google Shape;1112;p43"/>
            <p:cNvSpPr/>
            <p:nvPr/>
          </p:nvSpPr>
          <p:spPr>
            <a:xfrm>
              <a:off x="85347" y="4820859"/>
              <a:ext cx="210600" cy="212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43"/>
            <p:cNvSpPr/>
            <p:nvPr/>
          </p:nvSpPr>
          <p:spPr>
            <a:xfrm>
              <a:off x="122163" y="4859650"/>
              <a:ext cx="136980" cy="139766"/>
            </a:xfrm>
            <a:custGeom>
              <a:rect b="b" l="l" r="r" t="t"/>
              <a:pathLst>
                <a:path extrusionOk="0" h="10491" w="10752">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4" name="Google Shape;1114;p43"/>
          <p:cNvGrpSpPr/>
          <p:nvPr/>
        </p:nvGrpSpPr>
        <p:grpSpPr>
          <a:xfrm>
            <a:off x="4651243" y="1813549"/>
            <a:ext cx="210600" cy="212400"/>
            <a:chOff x="85347" y="4820859"/>
            <a:chExt cx="210600" cy="212400"/>
          </a:xfrm>
        </p:grpSpPr>
        <p:sp>
          <p:nvSpPr>
            <p:cNvPr id="1115" name="Google Shape;1115;p43"/>
            <p:cNvSpPr/>
            <p:nvPr/>
          </p:nvSpPr>
          <p:spPr>
            <a:xfrm>
              <a:off x="85347" y="4820859"/>
              <a:ext cx="210600" cy="212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43"/>
            <p:cNvSpPr/>
            <p:nvPr/>
          </p:nvSpPr>
          <p:spPr>
            <a:xfrm>
              <a:off x="122163" y="4859650"/>
              <a:ext cx="136980" cy="139766"/>
            </a:xfrm>
            <a:custGeom>
              <a:rect b="b" l="l" r="r" t="t"/>
              <a:pathLst>
                <a:path extrusionOk="0" h="10491" w="10752">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7" name="Google Shape;1117;p43"/>
          <p:cNvGrpSpPr/>
          <p:nvPr/>
        </p:nvGrpSpPr>
        <p:grpSpPr>
          <a:xfrm>
            <a:off x="6994391" y="2745267"/>
            <a:ext cx="210600" cy="212400"/>
            <a:chOff x="85347" y="4820859"/>
            <a:chExt cx="210600" cy="212400"/>
          </a:xfrm>
        </p:grpSpPr>
        <p:sp>
          <p:nvSpPr>
            <p:cNvPr id="1118" name="Google Shape;1118;p43"/>
            <p:cNvSpPr/>
            <p:nvPr/>
          </p:nvSpPr>
          <p:spPr>
            <a:xfrm>
              <a:off x="85347" y="4820859"/>
              <a:ext cx="210600" cy="212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43"/>
            <p:cNvSpPr/>
            <p:nvPr/>
          </p:nvSpPr>
          <p:spPr>
            <a:xfrm>
              <a:off x="122163" y="4859650"/>
              <a:ext cx="136980" cy="139766"/>
            </a:xfrm>
            <a:custGeom>
              <a:rect b="b" l="l" r="r" t="t"/>
              <a:pathLst>
                <a:path extrusionOk="0" h="10491" w="10752">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0" name="Google Shape;1120;p43"/>
          <p:cNvGrpSpPr/>
          <p:nvPr/>
        </p:nvGrpSpPr>
        <p:grpSpPr>
          <a:xfrm>
            <a:off x="6994402" y="2049012"/>
            <a:ext cx="210592" cy="212406"/>
            <a:chOff x="4568711" y="2198515"/>
            <a:chExt cx="266100" cy="263400"/>
          </a:xfrm>
        </p:grpSpPr>
        <p:sp>
          <p:nvSpPr>
            <p:cNvPr id="1121" name="Google Shape;1121;p43"/>
            <p:cNvSpPr/>
            <p:nvPr/>
          </p:nvSpPr>
          <p:spPr>
            <a:xfrm>
              <a:off x="4568711" y="2198515"/>
              <a:ext cx="266100" cy="263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2" name="Google Shape;1122;p43"/>
            <p:cNvGrpSpPr/>
            <p:nvPr/>
          </p:nvGrpSpPr>
          <p:grpSpPr>
            <a:xfrm>
              <a:off x="4615176" y="2243590"/>
              <a:ext cx="173147" cy="173265"/>
              <a:chOff x="2810958" y="4273923"/>
              <a:chExt cx="353145" cy="361873"/>
            </a:xfrm>
          </p:grpSpPr>
          <p:sp>
            <p:nvSpPr>
              <p:cNvPr id="1123" name="Google Shape;1123;p43"/>
              <p:cNvSpPr/>
              <p:nvPr/>
            </p:nvSpPr>
            <p:spPr>
              <a:xfrm>
                <a:off x="2886837" y="4273923"/>
                <a:ext cx="53867" cy="169946"/>
              </a:xfrm>
              <a:custGeom>
                <a:rect b="b" l="l" r="r" t="t"/>
                <a:pathLst>
                  <a:path extrusionOk="0" h="5335" w="1691">
                    <a:moveTo>
                      <a:pt x="1179" y="346"/>
                    </a:moveTo>
                    <a:cubicBezTo>
                      <a:pt x="1203" y="346"/>
                      <a:pt x="1250" y="382"/>
                      <a:pt x="1250" y="417"/>
                    </a:cubicBezTo>
                    <a:lnTo>
                      <a:pt x="1250" y="644"/>
                    </a:lnTo>
                    <a:lnTo>
                      <a:pt x="464" y="644"/>
                    </a:lnTo>
                    <a:lnTo>
                      <a:pt x="464" y="417"/>
                    </a:lnTo>
                    <a:cubicBezTo>
                      <a:pt x="452" y="382"/>
                      <a:pt x="488" y="346"/>
                      <a:pt x="524" y="346"/>
                    </a:cubicBezTo>
                    <a:close/>
                    <a:moveTo>
                      <a:pt x="1131" y="4275"/>
                    </a:moveTo>
                    <a:lnTo>
                      <a:pt x="845" y="4965"/>
                    </a:lnTo>
                    <a:lnTo>
                      <a:pt x="583" y="4275"/>
                    </a:lnTo>
                    <a:close/>
                    <a:moveTo>
                      <a:pt x="512" y="1"/>
                    </a:moveTo>
                    <a:cubicBezTo>
                      <a:pt x="298" y="1"/>
                      <a:pt x="119" y="179"/>
                      <a:pt x="119" y="405"/>
                    </a:cubicBezTo>
                    <a:lnTo>
                      <a:pt x="119" y="751"/>
                    </a:lnTo>
                    <a:cubicBezTo>
                      <a:pt x="36" y="822"/>
                      <a:pt x="0" y="929"/>
                      <a:pt x="0" y="1036"/>
                    </a:cubicBezTo>
                    <a:lnTo>
                      <a:pt x="0" y="3870"/>
                    </a:lnTo>
                    <a:cubicBezTo>
                      <a:pt x="0" y="4025"/>
                      <a:pt x="71" y="4156"/>
                      <a:pt x="191" y="4215"/>
                    </a:cubicBezTo>
                    <a:lnTo>
                      <a:pt x="560" y="5144"/>
                    </a:lnTo>
                    <a:cubicBezTo>
                      <a:pt x="607" y="5263"/>
                      <a:pt x="726" y="5335"/>
                      <a:pt x="845" y="5335"/>
                    </a:cubicBezTo>
                    <a:cubicBezTo>
                      <a:pt x="976" y="5335"/>
                      <a:pt x="1084" y="5263"/>
                      <a:pt x="1131" y="5144"/>
                    </a:cubicBezTo>
                    <a:lnTo>
                      <a:pt x="1500" y="4215"/>
                    </a:lnTo>
                    <a:cubicBezTo>
                      <a:pt x="1619" y="4144"/>
                      <a:pt x="1691" y="4025"/>
                      <a:pt x="1691" y="3870"/>
                    </a:cubicBezTo>
                    <a:lnTo>
                      <a:pt x="1691" y="3084"/>
                    </a:lnTo>
                    <a:cubicBezTo>
                      <a:pt x="1691" y="3001"/>
                      <a:pt x="1619" y="2918"/>
                      <a:pt x="1524" y="2918"/>
                    </a:cubicBezTo>
                    <a:cubicBezTo>
                      <a:pt x="1441" y="2918"/>
                      <a:pt x="1369" y="3001"/>
                      <a:pt x="1369" y="3084"/>
                    </a:cubicBezTo>
                    <a:lnTo>
                      <a:pt x="1369" y="3870"/>
                    </a:lnTo>
                    <a:cubicBezTo>
                      <a:pt x="1369" y="3906"/>
                      <a:pt x="1334" y="3953"/>
                      <a:pt x="1286" y="3953"/>
                    </a:cubicBezTo>
                    <a:lnTo>
                      <a:pt x="393" y="3953"/>
                    </a:lnTo>
                    <a:cubicBezTo>
                      <a:pt x="369" y="3953"/>
                      <a:pt x="322" y="3918"/>
                      <a:pt x="322" y="3870"/>
                    </a:cubicBezTo>
                    <a:lnTo>
                      <a:pt x="322" y="1036"/>
                    </a:lnTo>
                    <a:cubicBezTo>
                      <a:pt x="322" y="1001"/>
                      <a:pt x="357" y="953"/>
                      <a:pt x="393" y="953"/>
                    </a:cubicBezTo>
                    <a:lnTo>
                      <a:pt x="1286" y="953"/>
                    </a:lnTo>
                    <a:cubicBezTo>
                      <a:pt x="1322" y="953"/>
                      <a:pt x="1369" y="989"/>
                      <a:pt x="1369" y="1036"/>
                    </a:cubicBezTo>
                    <a:lnTo>
                      <a:pt x="1369" y="2358"/>
                    </a:lnTo>
                    <a:cubicBezTo>
                      <a:pt x="1369" y="2441"/>
                      <a:pt x="1441" y="2525"/>
                      <a:pt x="1524" y="2525"/>
                    </a:cubicBezTo>
                    <a:cubicBezTo>
                      <a:pt x="1619" y="2525"/>
                      <a:pt x="1691" y="2441"/>
                      <a:pt x="1691" y="2358"/>
                    </a:cubicBezTo>
                    <a:lnTo>
                      <a:pt x="1691" y="1036"/>
                    </a:lnTo>
                    <a:cubicBezTo>
                      <a:pt x="1691" y="929"/>
                      <a:pt x="1643" y="822"/>
                      <a:pt x="1572" y="751"/>
                    </a:cubicBezTo>
                    <a:lnTo>
                      <a:pt x="1572" y="405"/>
                    </a:lnTo>
                    <a:cubicBezTo>
                      <a:pt x="1572" y="179"/>
                      <a:pt x="1393" y="1"/>
                      <a:pt x="1167"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43"/>
              <p:cNvSpPr/>
              <p:nvPr/>
            </p:nvSpPr>
            <p:spPr>
              <a:xfrm>
                <a:off x="2815131" y="4273923"/>
                <a:ext cx="57307" cy="279942"/>
              </a:xfrm>
              <a:custGeom>
                <a:rect b="b" l="l" r="r" t="t"/>
                <a:pathLst>
                  <a:path extrusionOk="0" h="8788" w="1799">
                    <a:moveTo>
                      <a:pt x="906" y="382"/>
                    </a:moveTo>
                    <a:lnTo>
                      <a:pt x="1251" y="1239"/>
                    </a:lnTo>
                    <a:lnTo>
                      <a:pt x="572" y="1239"/>
                    </a:lnTo>
                    <a:lnTo>
                      <a:pt x="906" y="382"/>
                    </a:lnTo>
                    <a:close/>
                    <a:moveTo>
                      <a:pt x="751" y="1548"/>
                    </a:moveTo>
                    <a:lnTo>
                      <a:pt x="751" y="7466"/>
                    </a:lnTo>
                    <a:lnTo>
                      <a:pt x="346" y="7466"/>
                    </a:lnTo>
                    <a:lnTo>
                      <a:pt x="346" y="1644"/>
                    </a:lnTo>
                    <a:cubicBezTo>
                      <a:pt x="346" y="1596"/>
                      <a:pt x="394" y="1548"/>
                      <a:pt x="429" y="1548"/>
                    </a:cubicBezTo>
                    <a:close/>
                    <a:moveTo>
                      <a:pt x="1382" y="1572"/>
                    </a:moveTo>
                    <a:cubicBezTo>
                      <a:pt x="1430" y="1572"/>
                      <a:pt x="1477" y="1608"/>
                      <a:pt x="1477" y="1656"/>
                    </a:cubicBezTo>
                    <a:lnTo>
                      <a:pt x="1477" y="7478"/>
                    </a:lnTo>
                    <a:lnTo>
                      <a:pt x="1072" y="7478"/>
                    </a:lnTo>
                    <a:lnTo>
                      <a:pt x="1072" y="1572"/>
                    </a:lnTo>
                    <a:close/>
                    <a:moveTo>
                      <a:pt x="1489" y="7787"/>
                    </a:moveTo>
                    <a:lnTo>
                      <a:pt x="1489" y="8359"/>
                    </a:lnTo>
                    <a:cubicBezTo>
                      <a:pt x="1477" y="8418"/>
                      <a:pt x="1441" y="8442"/>
                      <a:pt x="1382" y="8442"/>
                    </a:cubicBezTo>
                    <a:lnTo>
                      <a:pt x="429" y="8442"/>
                    </a:lnTo>
                    <a:cubicBezTo>
                      <a:pt x="394" y="8442"/>
                      <a:pt x="346" y="8394"/>
                      <a:pt x="346" y="8359"/>
                    </a:cubicBezTo>
                    <a:lnTo>
                      <a:pt x="346" y="7787"/>
                    </a:lnTo>
                    <a:close/>
                    <a:moveTo>
                      <a:pt x="906" y="1"/>
                    </a:moveTo>
                    <a:cubicBezTo>
                      <a:pt x="775" y="1"/>
                      <a:pt x="656" y="84"/>
                      <a:pt x="608" y="215"/>
                    </a:cubicBezTo>
                    <a:lnTo>
                      <a:pt x="179" y="1310"/>
                    </a:lnTo>
                    <a:cubicBezTo>
                      <a:pt x="72" y="1394"/>
                      <a:pt x="13" y="1513"/>
                      <a:pt x="13" y="1656"/>
                    </a:cubicBezTo>
                    <a:lnTo>
                      <a:pt x="13" y="8371"/>
                    </a:lnTo>
                    <a:cubicBezTo>
                      <a:pt x="1" y="8597"/>
                      <a:pt x="191" y="8787"/>
                      <a:pt x="429" y="8787"/>
                    </a:cubicBezTo>
                    <a:lnTo>
                      <a:pt x="1382" y="8787"/>
                    </a:lnTo>
                    <a:cubicBezTo>
                      <a:pt x="1620" y="8787"/>
                      <a:pt x="1799" y="8597"/>
                      <a:pt x="1799" y="8371"/>
                    </a:cubicBezTo>
                    <a:lnTo>
                      <a:pt x="1799" y="1656"/>
                    </a:lnTo>
                    <a:cubicBezTo>
                      <a:pt x="1799" y="1525"/>
                      <a:pt x="1727" y="1394"/>
                      <a:pt x="1632" y="1310"/>
                    </a:cubicBezTo>
                    <a:lnTo>
                      <a:pt x="1203" y="215"/>
                    </a:lnTo>
                    <a:cubicBezTo>
                      <a:pt x="1168" y="96"/>
                      <a:pt x="1037" y="1"/>
                      <a:pt x="906"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43"/>
              <p:cNvSpPr/>
              <p:nvPr/>
            </p:nvSpPr>
            <p:spPr>
              <a:xfrm>
                <a:off x="2883396" y="4463173"/>
                <a:ext cx="60333" cy="90691"/>
              </a:xfrm>
              <a:custGeom>
                <a:rect b="b" l="l" r="r" t="t"/>
                <a:pathLst>
                  <a:path extrusionOk="0" h="2847" w="1894">
                    <a:moveTo>
                      <a:pt x="1322" y="310"/>
                    </a:moveTo>
                    <a:cubicBezTo>
                      <a:pt x="1370" y="310"/>
                      <a:pt x="1418" y="358"/>
                      <a:pt x="1418" y="406"/>
                    </a:cubicBezTo>
                    <a:lnTo>
                      <a:pt x="1418" y="584"/>
                    </a:lnTo>
                    <a:lnTo>
                      <a:pt x="513" y="584"/>
                    </a:lnTo>
                    <a:lnTo>
                      <a:pt x="513" y="406"/>
                    </a:lnTo>
                    <a:cubicBezTo>
                      <a:pt x="513" y="358"/>
                      <a:pt x="537" y="310"/>
                      <a:pt x="596" y="310"/>
                    </a:cubicBezTo>
                    <a:close/>
                    <a:moveTo>
                      <a:pt x="1477" y="929"/>
                    </a:moveTo>
                    <a:cubicBezTo>
                      <a:pt x="1513" y="929"/>
                      <a:pt x="1561" y="965"/>
                      <a:pt x="1561" y="1013"/>
                    </a:cubicBezTo>
                    <a:lnTo>
                      <a:pt x="1561" y="2418"/>
                    </a:lnTo>
                    <a:cubicBezTo>
                      <a:pt x="1561" y="2453"/>
                      <a:pt x="1525" y="2501"/>
                      <a:pt x="1477" y="2501"/>
                    </a:cubicBezTo>
                    <a:lnTo>
                      <a:pt x="430" y="2501"/>
                    </a:lnTo>
                    <a:cubicBezTo>
                      <a:pt x="394" y="2501"/>
                      <a:pt x="346" y="2453"/>
                      <a:pt x="346" y="2418"/>
                    </a:cubicBezTo>
                    <a:lnTo>
                      <a:pt x="346" y="1013"/>
                    </a:lnTo>
                    <a:cubicBezTo>
                      <a:pt x="346" y="965"/>
                      <a:pt x="382" y="929"/>
                      <a:pt x="430" y="929"/>
                    </a:cubicBezTo>
                    <a:close/>
                    <a:moveTo>
                      <a:pt x="596" y="1"/>
                    </a:moveTo>
                    <a:cubicBezTo>
                      <a:pt x="358" y="1"/>
                      <a:pt x="179" y="191"/>
                      <a:pt x="179" y="418"/>
                    </a:cubicBezTo>
                    <a:lnTo>
                      <a:pt x="179" y="691"/>
                    </a:lnTo>
                    <a:cubicBezTo>
                      <a:pt x="72" y="763"/>
                      <a:pt x="13" y="882"/>
                      <a:pt x="13" y="1013"/>
                    </a:cubicBezTo>
                    <a:lnTo>
                      <a:pt x="13" y="2430"/>
                    </a:lnTo>
                    <a:cubicBezTo>
                      <a:pt x="1" y="2656"/>
                      <a:pt x="191" y="2846"/>
                      <a:pt x="430" y="2846"/>
                    </a:cubicBezTo>
                    <a:lnTo>
                      <a:pt x="1477" y="2846"/>
                    </a:lnTo>
                    <a:cubicBezTo>
                      <a:pt x="1715" y="2846"/>
                      <a:pt x="1894" y="2656"/>
                      <a:pt x="1894" y="2430"/>
                    </a:cubicBezTo>
                    <a:lnTo>
                      <a:pt x="1894" y="1013"/>
                    </a:lnTo>
                    <a:cubicBezTo>
                      <a:pt x="1894" y="882"/>
                      <a:pt x="1834" y="763"/>
                      <a:pt x="1727" y="691"/>
                    </a:cubicBezTo>
                    <a:lnTo>
                      <a:pt x="1727" y="418"/>
                    </a:lnTo>
                    <a:cubicBezTo>
                      <a:pt x="1727" y="179"/>
                      <a:pt x="1537" y="1"/>
                      <a:pt x="1311"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43"/>
              <p:cNvSpPr/>
              <p:nvPr/>
            </p:nvSpPr>
            <p:spPr>
              <a:xfrm>
                <a:off x="2955835" y="4273923"/>
                <a:ext cx="202948" cy="281439"/>
              </a:xfrm>
              <a:custGeom>
                <a:rect b="b" l="l" r="r" t="t"/>
                <a:pathLst>
                  <a:path extrusionOk="0" h="8835" w="6371">
                    <a:moveTo>
                      <a:pt x="5692" y="524"/>
                    </a:moveTo>
                    <a:cubicBezTo>
                      <a:pt x="5883" y="524"/>
                      <a:pt x="6037" y="679"/>
                      <a:pt x="6037" y="870"/>
                    </a:cubicBezTo>
                    <a:lnTo>
                      <a:pt x="6037" y="7966"/>
                    </a:lnTo>
                    <a:cubicBezTo>
                      <a:pt x="6037" y="8156"/>
                      <a:pt x="5883" y="8311"/>
                      <a:pt x="5692" y="8311"/>
                    </a:cubicBezTo>
                    <a:lnTo>
                      <a:pt x="1811" y="8311"/>
                    </a:lnTo>
                    <a:lnTo>
                      <a:pt x="1811" y="524"/>
                    </a:lnTo>
                    <a:close/>
                    <a:moveTo>
                      <a:pt x="1465" y="346"/>
                    </a:moveTo>
                    <a:lnTo>
                      <a:pt x="1465" y="8490"/>
                    </a:lnTo>
                    <a:lnTo>
                      <a:pt x="1227" y="8490"/>
                    </a:lnTo>
                    <a:lnTo>
                      <a:pt x="1227" y="346"/>
                    </a:lnTo>
                    <a:close/>
                    <a:moveTo>
                      <a:pt x="1215" y="1"/>
                    </a:moveTo>
                    <a:cubicBezTo>
                      <a:pt x="1096" y="1"/>
                      <a:pt x="965" y="72"/>
                      <a:pt x="930" y="179"/>
                    </a:cubicBezTo>
                    <a:lnTo>
                      <a:pt x="418" y="179"/>
                    </a:lnTo>
                    <a:cubicBezTo>
                      <a:pt x="180" y="179"/>
                      <a:pt x="1" y="370"/>
                      <a:pt x="1" y="596"/>
                    </a:cubicBezTo>
                    <a:lnTo>
                      <a:pt x="1" y="2358"/>
                    </a:lnTo>
                    <a:cubicBezTo>
                      <a:pt x="1" y="2441"/>
                      <a:pt x="84" y="2513"/>
                      <a:pt x="168" y="2513"/>
                    </a:cubicBezTo>
                    <a:cubicBezTo>
                      <a:pt x="263" y="2513"/>
                      <a:pt x="334" y="2441"/>
                      <a:pt x="334" y="2358"/>
                    </a:cubicBezTo>
                    <a:lnTo>
                      <a:pt x="334" y="596"/>
                    </a:lnTo>
                    <a:cubicBezTo>
                      <a:pt x="334" y="548"/>
                      <a:pt x="382" y="513"/>
                      <a:pt x="418" y="513"/>
                    </a:cubicBezTo>
                    <a:lnTo>
                      <a:pt x="882" y="513"/>
                    </a:lnTo>
                    <a:lnTo>
                      <a:pt x="882" y="8287"/>
                    </a:lnTo>
                    <a:lnTo>
                      <a:pt x="418" y="8287"/>
                    </a:lnTo>
                    <a:cubicBezTo>
                      <a:pt x="382" y="8287"/>
                      <a:pt x="334" y="8252"/>
                      <a:pt x="334" y="8204"/>
                    </a:cubicBezTo>
                    <a:lnTo>
                      <a:pt x="334" y="3072"/>
                    </a:lnTo>
                    <a:cubicBezTo>
                      <a:pt x="334" y="2977"/>
                      <a:pt x="263" y="2906"/>
                      <a:pt x="168" y="2906"/>
                    </a:cubicBezTo>
                    <a:cubicBezTo>
                      <a:pt x="84" y="2906"/>
                      <a:pt x="1" y="2977"/>
                      <a:pt x="1" y="3072"/>
                    </a:cubicBezTo>
                    <a:lnTo>
                      <a:pt x="1" y="8204"/>
                    </a:lnTo>
                    <a:cubicBezTo>
                      <a:pt x="1" y="8454"/>
                      <a:pt x="203" y="8656"/>
                      <a:pt x="418" y="8656"/>
                    </a:cubicBezTo>
                    <a:lnTo>
                      <a:pt x="930" y="8656"/>
                    </a:lnTo>
                    <a:cubicBezTo>
                      <a:pt x="989" y="8752"/>
                      <a:pt x="1096" y="8835"/>
                      <a:pt x="1215" y="8835"/>
                    </a:cubicBezTo>
                    <a:lnTo>
                      <a:pt x="1477" y="8835"/>
                    </a:lnTo>
                    <a:cubicBezTo>
                      <a:pt x="1596" y="8835"/>
                      <a:pt x="1715" y="8752"/>
                      <a:pt x="1763" y="8656"/>
                    </a:cubicBezTo>
                    <a:lnTo>
                      <a:pt x="5692" y="8656"/>
                    </a:lnTo>
                    <a:cubicBezTo>
                      <a:pt x="6061" y="8656"/>
                      <a:pt x="6371" y="8359"/>
                      <a:pt x="6371" y="7966"/>
                    </a:cubicBezTo>
                    <a:lnTo>
                      <a:pt x="6371" y="870"/>
                    </a:lnTo>
                    <a:cubicBezTo>
                      <a:pt x="6371" y="489"/>
                      <a:pt x="6073" y="179"/>
                      <a:pt x="5692" y="179"/>
                    </a:cubicBezTo>
                    <a:lnTo>
                      <a:pt x="1763" y="179"/>
                    </a:lnTo>
                    <a:cubicBezTo>
                      <a:pt x="1704" y="72"/>
                      <a:pt x="1596" y="1"/>
                      <a:pt x="1477"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43"/>
              <p:cNvSpPr/>
              <p:nvPr/>
            </p:nvSpPr>
            <p:spPr>
              <a:xfrm>
                <a:off x="3098067" y="4511720"/>
                <a:ext cx="29243" cy="10289"/>
              </a:xfrm>
              <a:custGeom>
                <a:rect b="b" l="l" r="r" t="t"/>
                <a:pathLst>
                  <a:path extrusionOk="0" h="323" w="918">
                    <a:moveTo>
                      <a:pt x="168" y="1"/>
                    </a:moveTo>
                    <a:cubicBezTo>
                      <a:pt x="72" y="1"/>
                      <a:pt x="1" y="72"/>
                      <a:pt x="1" y="156"/>
                    </a:cubicBezTo>
                    <a:cubicBezTo>
                      <a:pt x="1" y="251"/>
                      <a:pt x="72" y="322"/>
                      <a:pt x="168" y="322"/>
                    </a:cubicBezTo>
                    <a:lnTo>
                      <a:pt x="751" y="322"/>
                    </a:lnTo>
                    <a:cubicBezTo>
                      <a:pt x="834" y="322"/>
                      <a:pt x="918" y="251"/>
                      <a:pt x="918" y="156"/>
                    </a:cubicBezTo>
                    <a:cubicBezTo>
                      <a:pt x="918" y="72"/>
                      <a:pt x="834" y="1"/>
                      <a:pt x="751"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43"/>
              <p:cNvSpPr/>
              <p:nvPr/>
            </p:nvSpPr>
            <p:spPr>
              <a:xfrm>
                <a:off x="3115906" y="4497704"/>
                <a:ext cx="10257" cy="10640"/>
              </a:xfrm>
              <a:custGeom>
                <a:rect b="b" l="l" r="r" t="t"/>
                <a:pathLst>
                  <a:path extrusionOk="0" h="334" w="322">
                    <a:moveTo>
                      <a:pt x="155" y="0"/>
                    </a:moveTo>
                    <a:cubicBezTo>
                      <a:pt x="72" y="0"/>
                      <a:pt x="0" y="84"/>
                      <a:pt x="0" y="167"/>
                    </a:cubicBezTo>
                    <a:cubicBezTo>
                      <a:pt x="0" y="262"/>
                      <a:pt x="72" y="334"/>
                      <a:pt x="155" y="334"/>
                    </a:cubicBezTo>
                    <a:cubicBezTo>
                      <a:pt x="250" y="334"/>
                      <a:pt x="322" y="262"/>
                      <a:pt x="322" y="167"/>
                    </a:cubicBezTo>
                    <a:cubicBezTo>
                      <a:pt x="322" y="84"/>
                      <a:pt x="250" y="0"/>
                      <a:pt x="155"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43"/>
              <p:cNvSpPr/>
              <p:nvPr/>
            </p:nvSpPr>
            <p:spPr>
              <a:xfrm>
                <a:off x="2810958" y="4563676"/>
                <a:ext cx="353145" cy="72120"/>
              </a:xfrm>
              <a:custGeom>
                <a:rect b="b" l="l" r="r" t="t"/>
                <a:pathLst>
                  <a:path extrusionOk="0" h="2264" w="11086">
                    <a:moveTo>
                      <a:pt x="418" y="1"/>
                    </a:moveTo>
                    <a:cubicBezTo>
                      <a:pt x="179" y="1"/>
                      <a:pt x="1" y="191"/>
                      <a:pt x="1" y="418"/>
                    </a:cubicBezTo>
                    <a:lnTo>
                      <a:pt x="1" y="1846"/>
                    </a:lnTo>
                    <a:cubicBezTo>
                      <a:pt x="1" y="2085"/>
                      <a:pt x="191" y="2263"/>
                      <a:pt x="418" y="2263"/>
                    </a:cubicBezTo>
                    <a:lnTo>
                      <a:pt x="8442" y="2263"/>
                    </a:lnTo>
                    <a:cubicBezTo>
                      <a:pt x="8526" y="2263"/>
                      <a:pt x="8597" y="2192"/>
                      <a:pt x="8597" y="2096"/>
                    </a:cubicBezTo>
                    <a:cubicBezTo>
                      <a:pt x="8597" y="2013"/>
                      <a:pt x="8526" y="1930"/>
                      <a:pt x="8442" y="1930"/>
                    </a:cubicBezTo>
                    <a:lnTo>
                      <a:pt x="418" y="1930"/>
                    </a:lnTo>
                    <a:cubicBezTo>
                      <a:pt x="370" y="1930"/>
                      <a:pt x="322" y="1894"/>
                      <a:pt x="322" y="1846"/>
                    </a:cubicBezTo>
                    <a:lnTo>
                      <a:pt x="322" y="418"/>
                    </a:lnTo>
                    <a:cubicBezTo>
                      <a:pt x="322" y="370"/>
                      <a:pt x="370" y="322"/>
                      <a:pt x="418" y="322"/>
                    </a:cubicBezTo>
                    <a:lnTo>
                      <a:pt x="1037" y="322"/>
                    </a:lnTo>
                    <a:lnTo>
                      <a:pt x="1037" y="584"/>
                    </a:lnTo>
                    <a:cubicBezTo>
                      <a:pt x="1037" y="668"/>
                      <a:pt x="1120" y="739"/>
                      <a:pt x="1203" y="739"/>
                    </a:cubicBezTo>
                    <a:cubicBezTo>
                      <a:pt x="1299" y="739"/>
                      <a:pt x="1370" y="668"/>
                      <a:pt x="1370" y="584"/>
                    </a:cubicBezTo>
                    <a:lnTo>
                      <a:pt x="1370" y="322"/>
                    </a:lnTo>
                    <a:lnTo>
                      <a:pt x="1834" y="322"/>
                    </a:lnTo>
                    <a:lnTo>
                      <a:pt x="1834" y="584"/>
                    </a:lnTo>
                    <a:cubicBezTo>
                      <a:pt x="1834" y="668"/>
                      <a:pt x="1906" y="739"/>
                      <a:pt x="1989" y="739"/>
                    </a:cubicBezTo>
                    <a:cubicBezTo>
                      <a:pt x="2084" y="739"/>
                      <a:pt x="2156" y="668"/>
                      <a:pt x="2156" y="584"/>
                    </a:cubicBezTo>
                    <a:lnTo>
                      <a:pt x="2156" y="322"/>
                    </a:lnTo>
                    <a:lnTo>
                      <a:pt x="2620" y="322"/>
                    </a:lnTo>
                    <a:lnTo>
                      <a:pt x="2620" y="584"/>
                    </a:lnTo>
                    <a:cubicBezTo>
                      <a:pt x="2620" y="668"/>
                      <a:pt x="2692" y="739"/>
                      <a:pt x="2787" y="739"/>
                    </a:cubicBezTo>
                    <a:cubicBezTo>
                      <a:pt x="2870" y="739"/>
                      <a:pt x="2942" y="668"/>
                      <a:pt x="2942" y="584"/>
                    </a:cubicBezTo>
                    <a:lnTo>
                      <a:pt x="2942" y="322"/>
                    </a:lnTo>
                    <a:lnTo>
                      <a:pt x="3406" y="322"/>
                    </a:lnTo>
                    <a:lnTo>
                      <a:pt x="3406" y="584"/>
                    </a:lnTo>
                    <a:cubicBezTo>
                      <a:pt x="3406" y="668"/>
                      <a:pt x="3477" y="739"/>
                      <a:pt x="3573" y="739"/>
                    </a:cubicBezTo>
                    <a:cubicBezTo>
                      <a:pt x="3656" y="739"/>
                      <a:pt x="3739" y="668"/>
                      <a:pt x="3739" y="584"/>
                    </a:cubicBezTo>
                    <a:lnTo>
                      <a:pt x="3739" y="322"/>
                    </a:lnTo>
                    <a:lnTo>
                      <a:pt x="4192" y="322"/>
                    </a:lnTo>
                    <a:lnTo>
                      <a:pt x="4192" y="584"/>
                    </a:lnTo>
                    <a:cubicBezTo>
                      <a:pt x="4192" y="668"/>
                      <a:pt x="4275" y="739"/>
                      <a:pt x="4358" y="739"/>
                    </a:cubicBezTo>
                    <a:cubicBezTo>
                      <a:pt x="4454" y="739"/>
                      <a:pt x="4525" y="668"/>
                      <a:pt x="4525" y="584"/>
                    </a:cubicBezTo>
                    <a:lnTo>
                      <a:pt x="4525" y="322"/>
                    </a:lnTo>
                    <a:lnTo>
                      <a:pt x="4990" y="322"/>
                    </a:lnTo>
                    <a:lnTo>
                      <a:pt x="4990" y="584"/>
                    </a:lnTo>
                    <a:cubicBezTo>
                      <a:pt x="4990" y="668"/>
                      <a:pt x="5061" y="739"/>
                      <a:pt x="5144" y="739"/>
                    </a:cubicBezTo>
                    <a:cubicBezTo>
                      <a:pt x="5240" y="739"/>
                      <a:pt x="5311" y="668"/>
                      <a:pt x="5311" y="584"/>
                    </a:cubicBezTo>
                    <a:lnTo>
                      <a:pt x="5311" y="322"/>
                    </a:lnTo>
                    <a:lnTo>
                      <a:pt x="5775" y="322"/>
                    </a:lnTo>
                    <a:lnTo>
                      <a:pt x="5775" y="584"/>
                    </a:lnTo>
                    <a:cubicBezTo>
                      <a:pt x="5775" y="668"/>
                      <a:pt x="5847" y="739"/>
                      <a:pt x="5942" y="739"/>
                    </a:cubicBezTo>
                    <a:cubicBezTo>
                      <a:pt x="6025" y="739"/>
                      <a:pt x="6097" y="668"/>
                      <a:pt x="6097" y="584"/>
                    </a:cubicBezTo>
                    <a:lnTo>
                      <a:pt x="6097" y="322"/>
                    </a:lnTo>
                    <a:lnTo>
                      <a:pt x="6561" y="322"/>
                    </a:lnTo>
                    <a:lnTo>
                      <a:pt x="6561" y="584"/>
                    </a:lnTo>
                    <a:cubicBezTo>
                      <a:pt x="6561" y="668"/>
                      <a:pt x="6633" y="739"/>
                      <a:pt x="6728" y="739"/>
                    </a:cubicBezTo>
                    <a:cubicBezTo>
                      <a:pt x="6811" y="739"/>
                      <a:pt x="6895" y="668"/>
                      <a:pt x="6895" y="584"/>
                    </a:cubicBezTo>
                    <a:lnTo>
                      <a:pt x="6895" y="322"/>
                    </a:lnTo>
                    <a:lnTo>
                      <a:pt x="7347" y="322"/>
                    </a:lnTo>
                    <a:lnTo>
                      <a:pt x="7347" y="584"/>
                    </a:lnTo>
                    <a:cubicBezTo>
                      <a:pt x="7347" y="668"/>
                      <a:pt x="7430" y="739"/>
                      <a:pt x="7514" y="739"/>
                    </a:cubicBezTo>
                    <a:cubicBezTo>
                      <a:pt x="7609" y="739"/>
                      <a:pt x="7680" y="668"/>
                      <a:pt x="7680" y="584"/>
                    </a:cubicBezTo>
                    <a:lnTo>
                      <a:pt x="7680" y="322"/>
                    </a:lnTo>
                    <a:lnTo>
                      <a:pt x="8145" y="322"/>
                    </a:lnTo>
                    <a:lnTo>
                      <a:pt x="8145" y="584"/>
                    </a:lnTo>
                    <a:cubicBezTo>
                      <a:pt x="8145" y="668"/>
                      <a:pt x="8216" y="739"/>
                      <a:pt x="8299" y="739"/>
                    </a:cubicBezTo>
                    <a:cubicBezTo>
                      <a:pt x="8395" y="739"/>
                      <a:pt x="8466" y="668"/>
                      <a:pt x="8466" y="584"/>
                    </a:cubicBezTo>
                    <a:lnTo>
                      <a:pt x="8466" y="322"/>
                    </a:lnTo>
                    <a:lnTo>
                      <a:pt x="8930" y="322"/>
                    </a:lnTo>
                    <a:lnTo>
                      <a:pt x="8930" y="584"/>
                    </a:lnTo>
                    <a:cubicBezTo>
                      <a:pt x="8930" y="668"/>
                      <a:pt x="9002" y="739"/>
                      <a:pt x="9097" y="739"/>
                    </a:cubicBezTo>
                    <a:cubicBezTo>
                      <a:pt x="9181" y="739"/>
                      <a:pt x="9252" y="668"/>
                      <a:pt x="9252" y="584"/>
                    </a:cubicBezTo>
                    <a:lnTo>
                      <a:pt x="9252" y="322"/>
                    </a:lnTo>
                    <a:lnTo>
                      <a:pt x="9716" y="322"/>
                    </a:lnTo>
                    <a:lnTo>
                      <a:pt x="9716" y="584"/>
                    </a:lnTo>
                    <a:cubicBezTo>
                      <a:pt x="9716" y="668"/>
                      <a:pt x="9788" y="739"/>
                      <a:pt x="9883" y="739"/>
                    </a:cubicBezTo>
                    <a:cubicBezTo>
                      <a:pt x="9966" y="739"/>
                      <a:pt x="10050" y="668"/>
                      <a:pt x="10050" y="584"/>
                    </a:cubicBezTo>
                    <a:lnTo>
                      <a:pt x="10050" y="322"/>
                    </a:lnTo>
                    <a:lnTo>
                      <a:pt x="10669" y="322"/>
                    </a:lnTo>
                    <a:cubicBezTo>
                      <a:pt x="10716" y="322"/>
                      <a:pt x="10764" y="370"/>
                      <a:pt x="10764" y="418"/>
                    </a:cubicBezTo>
                    <a:lnTo>
                      <a:pt x="10764" y="1846"/>
                    </a:lnTo>
                    <a:cubicBezTo>
                      <a:pt x="10764" y="1894"/>
                      <a:pt x="10716" y="1930"/>
                      <a:pt x="10669" y="1930"/>
                    </a:cubicBezTo>
                    <a:lnTo>
                      <a:pt x="9192" y="1930"/>
                    </a:lnTo>
                    <a:cubicBezTo>
                      <a:pt x="9109" y="1930"/>
                      <a:pt x="9038" y="2013"/>
                      <a:pt x="9038" y="2096"/>
                    </a:cubicBezTo>
                    <a:cubicBezTo>
                      <a:pt x="9038" y="2192"/>
                      <a:pt x="9109" y="2263"/>
                      <a:pt x="9192" y="2263"/>
                    </a:cubicBezTo>
                    <a:lnTo>
                      <a:pt x="10669" y="2263"/>
                    </a:lnTo>
                    <a:cubicBezTo>
                      <a:pt x="10907" y="2263"/>
                      <a:pt x="11086" y="2073"/>
                      <a:pt x="11086" y="1846"/>
                    </a:cubicBezTo>
                    <a:lnTo>
                      <a:pt x="11086" y="418"/>
                    </a:lnTo>
                    <a:cubicBezTo>
                      <a:pt x="11062" y="191"/>
                      <a:pt x="10883" y="1"/>
                      <a:pt x="10645"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7"/>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7"/>
          <p:cNvSpPr txBox="1"/>
          <p:nvPr/>
        </p:nvSpPr>
        <p:spPr>
          <a:xfrm>
            <a:off x="79075" y="67250"/>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a:t>
            </a:r>
            <a:r>
              <a:rPr b="1" lang="ar" sz="2700">
                <a:solidFill>
                  <a:srgbClr val="74C1B9"/>
                </a:solidFill>
                <a:latin typeface="Montserrat"/>
                <a:ea typeface="Montserrat"/>
                <a:cs typeface="Montserrat"/>
                <a:sym typeface="Montserrat"/>
              </a:rPr>
              <a:t>objectives</a:t>
            </a:r>
            <a:endParaRPr b="1" sz="2700">
              <a:solidFill>
                <a:srgbClr val="74C1B9"/>
              </a:solidFill>
              <a:latin typeface="Montserrat"/>
              <a:ea typeface="Montserrat"/>
              <a:cs typeface="Montserrat"/>
              <a:sym typeface="Montserrat"/>
            </a:endParaRPr>
          </a:p>
        </p:txBody>
      </p:sp>
      <p:sp>
        <p:nvSpPr>
          <p:cNvPr id="205" name="Google Shape;205;p27"/>
          <p:cNvSpPr txBox="1"/>
          <p:nvPr/>
        </p:nvSpPr>
        <p:spPr>
          <a:xfrm>
            <a:off x="172625" y="879750"/>
            <a:ext cx="8402700" cy="33039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FFF2CC"/>
              </a:buClr>
              <a:buSzPts val="2000"/>
              <a:buFont typeface="EB Garamond"/>
              <a:buChar char="●"/>
            </a:pPr>
            <a:r>
              <a:rPr lang="ar" sz="2000">
                <a:solidFill>
                  <a:srgbClr val="434343"/>
                </a:solidFill>
                <a:latin typeface="EB Garamond"/>
                <a:ea typeface="EB Garamond"/>
                <a:cs typeface="EB Garamond"/>
                <a:sym typeface="EB Garamond"/>
              </a:rPr>
              <a:t>To understand the normal control of erythropoiesis		 </a:t>
            </a:r>
            <a:endParaRPr sz="2000">
              <a:solidFill>
                <a:srgbClr val="434343"/>
              </a:solidFill>
              <a:latin typeface="EB Garamond"/>
              <a:ea typeface="EB Garamond"/>
              <a:cs typeface="EB Garamond"/>
              <a:sym typeface="EB Garamond"/>
            </a:endParaRPr>
          </a:p>
          <a:p>
            <a:pPr indent="-355600" lvl="0" marL="457200" rtl="0" algn="l">
              <a:lnSpc>
                <a:spcPct val="150000"/>
              </a:lnSpc>
              <a:spcBef>
                <a:spcPts val="0"/>
              </a:spcBef>
              <a:spcAft>
                <a:spcPts val="0"/>
              </a:spcAft>
              <a:buClr>
                <a:srgbClr val="FFF2CC"/>
              </a:buClr>
              <a:buSzPts val="2000"/>
              <a:buFont typeface="EB Garamond"/>
              <a:buChar char="●"/>
            </a:pPr>
            <a:r>
              <a:rPr lang="ar" sz="2000">
                <a:solidFill>
                  <a:srgbClr val="434343"/>
                </a:solidFill>
                <a:latin typeface="EB Garamond"/>
                <a:ea typeface="EB Garamond"/>
                <a:cs typeface="EB Garamond"/>
                <a:sym typeface="EB Garamond"/>
              </a:rPr>
              <a:t>To understand the pathophysiology of anemia	 </a:t>
            </a:r>
            <a:endParaRPr sz="2000">
              <a:solidFill>
                <a:srgbClr val="434343"/>
              </a:solidFill>
              <a:latin typeface="EB Garamond"/>
              <a:ea typeface="EB Garamond"/>
              <a:cs typeface="EB Garamond"/>
              <a:sym typeface="EB Garamond"/>
            </a:endParaRPr>
          </a:p>
          <a:p>
            <a:pPr indent="-355600" lvl="0" marL="457200" rtl="0" algn="l">
              <a:lnSpc>
                <a:spcPct val="150000"/>
              </a:lnSpc>
              <a:spcBef>
                <a:spcPts val="0"/>
              </a:spcBef>
              <a:spcAft>
                <a:spcPts val="0"/>
              </a:spcAft>
              <a:buClr>
                <a:srgbClr val="FFF2CC"/>
              </a:buClr>
              <a:buSzPts val="2000"/>
              <a:buFont typeface="EB Garamond"/>
              <a:buChar char="●"/>
            </a:pPr>
            <a:r>
              <a:rPr lang="ar" sz="2000">
                <a:solidFill>
                  <a:srgbClr val="434343"/>
                </a:solidFill>
                <a:latin typeface="EB Garamond"/>
                <a:ea typeface="EB Garamond"/>
                <a:cs typeface="EB Garamond"/>
                <a:sym typeface="EB Garamond"/>
              </a:rPr>
              <a:t>To recognize the general features of anemia	 </a:t>
            </a:r>
            <a:endParaRPr sz="2000">
              <a:solidFill>
                <a:srgbClr val="434343"/>
              </a:solidFill>
              <a:latin typeface="EB Garamond"/>
              <a:ea typeface="EB Garamond"/>
              <a:cs typeface="EB Garamond"/>
              <a:sym typeface="EB Garamond"/>
            </a:endParaRPr>
          </a:p>
          <a:p>
            <a:pPr indent="-355600" lvl="0" marL="457200" rtl="0" algn="l">
              <a:lnSpc>
                <a:spcPct val="150000"/>
              </a:lnSpc>
              <a:spcBef>
                <a:spcPts val="0"/>
              </a:spcBef>
              <a:spcAft>
                <a:spcPts val="0"/>
              </a:spcAft>
              <a:buClr>
                <a:srgbClr val="FFF2CC"/>
              </a:buClr>
              <a:buSzPts val="2000"/>
              <a:buFont typeface="EB Garamond"/>
              <a:buChar char="●"/>
            </a:pPr>
            <a:r>
              <a:rPr lang="ar" sz="2000">
                <a:solidFill>
                  <a:srgbClr val="434343"/>
                </a:solidFill>
                <a:latin typeface="EB Garamond"/>
                <a:ea typeface="EB Garamond"/>
                <a:cs typeface="EB Garamond"/>
                <a:sym typeface="EB Garamond"/>
              </a:rPr>
              <a:t>To understand the basis of anemia classification</a:t>
            </a:r>
            <a:endParaRPr sz="2000">
              <a:solidFill>
                <a:srgbClr val="434343"/>
              </a:solidFill>
              <a:latin typeface="EB Garamond"/>
              <a:ea typeface="EB Garamond"/>
              <a:cs typeface="EB Garamond"/>
              <a:sym typeface="EB Garamond"/>
            </a:endParaRPr>
          </a:p>
          <a:p>
            <a:pPr indent="-355600" lvl="0" marL="457200" rtl="0" algn="l">
              <a:lnSpc>
                <a:spcPct val="150000"/>
              </a:lnSpc>
              <a:spcBef>
                <a:spcPts val="0"/>
              </a:spcBef>
              <a:spcAft>
                <a:spcPts val="0"/>
              </a:spcAft>
              <a:buClr>
                <a:srgbClr val="FFF2CC"/>
              </a:buClr>
              <a:buSzPts val="2000"/>
              <a:buFont typeface="EB Garamond"/>
              <a:buChar char="●"/>
            </a:pPr>
            <a:r>
              <a:rPr lang="ar" sz="2000">
                <a:solidFill>
                  <a:srgbClr val="434343"/>
                </a:solidFill>
                <a:latin typeface="EB Garamond"/>
                <a:ea typeface="EB Garamond"/>
                <a:cs typeface="EB Garamond"/>
                <a:sym typeface="EB Garamond"/>
              </a:rPr>
              <a:t>To understand iron metabolism</a:t>
            </a:r>
            <a:endParaRPr sz="2000">
              <a:solidFill>
                <a:srgbClr val="434343"/>
              </a:solidFill>
              <a:latin typeface="EB Garamond"/>
              <a:ea typeface="EB Garamond"/>
              <a:cs typeface="EB Garamond"/>
              <a:sym typeface="EB Garamond"/>
            </a:endParaRPr>
          </a:p>
          <a:p>
            <a:pPr indent="-355600" lvl="0" marL="457200" rtl="0" algn="l">
              <a:lnSpc>
                <a:spcPct val="150000"/>
              </a:lnSpc>
              <a:spcBef>
                <a:spcPts val="0"/>
              </a:spcBef>
              <a:spcAft>
                <a:spcPts val="0"/>
              </a:spcAft>
              <a:buClr>
                <a:srgbClr val="FFF2CC"/>
              </a:buClr>
              <a:buSzPts val="2000"/>
              <a:buFont typeface="EB Garamond"/>
              <a:buChar char="●"/>
            </a:pPr>
            <a:r>
              <a:rPr lang="ar" sz="2000">
                <a:solidFill>
                  <a:srgbClr val="434343"/>
                </a:solidFill>
                <a:latin typeface="EB Garamond"/>
                <a:ea typeface="EB Garamond"/>
                <a:cs typeface="EB Garamond"/>
                <a:sym typeface="EB Garamond"/>
              </a:rPr>
              <a:t>To understand how iron deficiency</a:t>
            </a:r>
            <a:endParaRPr sz="2000">
              <a:solidFill>
                <a:srgbClr val="434343"/>
              </a:solidFill>
              <a:latin typeface="EB Garamond"/>
              <a:ea typeface="EB Garamond"/>
              <a:cs typeface="EB Garamond"/>
              <a:sym typeface="EB Garamond"/>
            </a:endParaRPr>
          </a:p>
          <a:p>
            <a:pPr indent="-355600" lvl="0" marL="457200" rtl="0" algn="l">
              <a:lnSpc>
                <a:spcPct val="150000"/>
              </a:lnSpc>
              <a:spcBef>
                <a:spcPts val="0"/>
              </a:spcBef>
              <a:spcAft>
                <a:spcPts val="0"/>
              </a:spcAft>
              <a:buClr>
                <a:srgbClr val="FFF2CC"/>
              </a:buClr>
              <a:buSzPts val="2000"/>
              <a:buFont typeface="EB Garamond"/>
              <a:buChar char="●"/>
            </a:pPr>
            <a:r>
              <a:rPr lang="ar" sz="2000">
                <a:solidFill>
                  <a:srgbClr val="434343"/>
                </a:solidFill>
                <a:latin typeface="EB Garamond"/>
                <a:ea typeface="EB Garamond"/>
                <a:cs typeface="EB Garamond"/>
                <a:sym typeface="EB Garamond"/>
              </a:rPr>
              <a:t>To understand anemia of chronic disease may arise and how to manage it.</a:t>
            </a:r>
            <a:endParaRPr sz="2000">
              <a:solidFill>
                <a:srgbClr val="434343"/>
              </a:solidFill>
              <a:latin typeface="EB Garamond"/>
              <a:ea typeface="EB Garamond"/>
              <a:cs typeface="EB Garamond"/>
              <a:sym typeface="EB 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8"/>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8"/>
          <p:cNvSpPr txBox="1"/>
          <p:nvPr/>
        </p:nvSpPr>
        <p:spPr>
          <a:xfrm>
            <a:off x="86250" y="405025"/>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Hemoglobin </a:t>
            </a:r>
            <a:endParaRPr b="1" sz="2700">
              <a:solidFill>
                <a:srgbClr val="74C1B9"/>
              </a:solidFill>
              <a:latin typeface="Montserrat"/>
              <a:ea typeface="Montserrat"/>
              <a:cs typeface="Montserrat"/>
              <a:sym typeface="Montserrat"/>
            </a:endParaRPr>
          </a:p>
        </p:txBody>
      </p:sp>
      <p:sp>
        <p:nvSpPr>
          <p:cNvPr id="212" name="Google Shape;212;p28"/>
          <p:cNvSpPr/>
          <p:nvPr/>
        </p:nvSpPr>
        <p:spPr>
          <a:xfrm>
            <a:off x="4169717" y="2949966"/>
            <a:ext cx="897600" cy="924600"/>
          </a:xfrm>
          <a:prstGeom prst="corner">
            <a:avLst>
              <a:gd fmla="val 18917" name="adj1"/>
              <a:gd fmla="val 19917" name="adj2"/>
            </a:avLst>
          </a:prstGeom>
          <a:solidFill>
            <a:srgbClr val="F4CCCC"/>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i="0" sz="1000" u="none" cap="none" strike="noStrike">
              <a:solidFill>
                <a:srgbClr val="FFFFFF"/>
              </a:solidFill>
              <a:latin typeface="EB Garamond"/>
              <a:ea typeface="EB Garamond"/>
              <a:cs typeface="EB Garamond"/>
              <a:sym typeface="EB Garamond"/>
            </a:endParaRPr>
          </a:p>
        </p:txBody>
      </p:sp>
      <p:sp>
        <p:nvSpPr>
          <p:cNvPr id="213" name="Google Shape;213;p28"/>
          <p:cNvSpPr/>
          <p:nvPr/>
        </p:nvSpPr>
        <p:spPr>
          <a:xfrm rot="10800000">
            <a:off x="3149887" y="3907353"/>
            <a:ext cx="981300" cy="891600"/>
          </a:xfrm>
          <a:prstGeom prst="corner">
            <a:avLst>
              <a:gd fmla="val 18917" name="adj1"/>
              <a:gd fmla="val 19917" name="adj2"/>
            </a:avLst>
          </a:prstGeom>
          <a:solidFill>
            <a:srgbClr val="F4CCCC"/>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1" i="0" sz="1000" u="none" cap="none" strike="noStrike">
              <a:solidFill>
                <a:srgbClr val="FFFFFF"/>
              </a:solidFill>
              <a:latin typeface="EB Garamond"/>
              <a:ea typeface="EB Garamond"/>
              <a:cs typeface="EB Garamond"/>
              <a:sym typeface="EB Garamond"/>
            </a:endParaRPr>
          </a:p>
        </p:txBody>
      </p:sp>
      <p:sp>
        <p:nvSpPr>
          <p:cNvPr id="214" name="Google Shape;214;p28"/>
          <p:cNvSpPr/>
          <p:nvPr/>
        </p:nvSpPr>
        <p:spPr>
          <a:xfrm rot="-5400000">
            <a:off x="3235193" y="2979857"/>
            <a:ext cx="891600" cy="897600"/>
          </a:xfrm>
          <a:prstGeom prst="corner">
            <a:avLst>
              <a:gd fmla="val 18917" name="adj1"/>
              <a:gd fmla="val 19917" name="adj2"/>
            </a:avLst>
          </a:prstGeom>
          <a:solidFill>
            <a:srgbClr val="F4CCCC"/>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i="0" sz="1000" u="none" cap="none" strike="noStrike">
              <a:solidFill>
                <a:srgbClr val="FFFFFF"/>
              </a:solidFill>
              <a:latin typeface="EB Garamond"/>
              <a:ea typeface="EB Garamond"/>
              <a:cs typeface="EB Garamond"/>
              <a:sym typeface="EB Garamond"/>
            </a:endParaRPr>
          </a:p>
        </p:txBody>
      </p:sp>
      <p:sp>
        <p:nvSpPr>
          <p:cNvPr id="215" name="Google Shape;215;p28"/>
          <p:cNvSpPr/>
          <p:nvPr/>
        </p:nvSpPr>
        <p:spPr>
          <a:xfrm rot="5400000">
            <a:off x="4189385" y="3887975"/>
            <a:ext cx="858600" cy="897600"/>
          </a:xfrm>
          <a:prstGeom prst="corner">
            <a:avLst>
              <a:gd fmla="val 18917" name="adj1"/>
              <a:gd fmla="val 19917" name="adj2"/>
            </a:avLst>
          </a:prstGeom>
          <a:solidFill>
            <a:srgbClr val="F4CCCC"/>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i="0" sz="1000" u="none" cap="none" strike="noStrike">
              <a:solidFill>
                <a:srgbClr val="FFFFFF"/>
              </a:solidFill>
              <a:latin typeface="EB Garamond"/>
              <a:ea typeface="EB Garamond"/>
              <a:cs typeface="EB Garamond"/>
              <a:sym typeface="EB Garamond"/>
            </a:endParaRPr>
          </a:p>
        </p:txBody>
      </p:sp>
      <p:sp>
        <p:nvSpPr>
          <p:cNvPr id="216" name="Google Shape;216;p28"/>
          <p:cNvSpPr/>
          <p:nvPr/>
        </p:nvSpPr>
        <p:spPr>
          <a:xfrm>
            <a:off x="4149838" y="2718843"/>
            <a:ext cx="232800" cy="1023600"/>
          </a:xfrm>
          <a:prstGeom prst="ellipse">
            <a:avLst/>
          </a:prstGeom>
          <a:solidFill>
            <a:srgbClr val="F4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ar" sz="1000" u="none" cap="none" strike="noStrike">
                <a:solidFill>
                  <a:srgbClr val="FFFFFF"/>
                </a:solidFill>
                <a:latin typeface="EB Garamond"/>
                <a:ea typeface="EB Garamond"/>
                <a:cs typeface="EB Garamond"/>
                <a:sym typeface="EB Garamond"/>
              </a:rPr>
              <a:t>α</a:t>
            </a:r>
            <a:endParaRPr b="1" i="0" sz="1000" u="none" cap="none" strike="noStrike">
              <a:solidFill>
                <a:srgbClr val="FFFFFF"/>
              </a:solidFill>
              <a:latin typeface="EB Garamond"/>
              <a:ea typeface="EB Garamond"/>
              <a:cs typeface="EB Garamond"/>
              <a:sym typeface="EB Garamond"/>
            </a:endParaRPr>
          </a:p>
        </p:txBody>
      </p:sp>
      <p:sp>
        <p:nvSpPr>
          <p:cNvPr id="217" name="Google Shape;217;p28"/>
          <p:cNvSpPr/>
          <p:nvPr/>
        </p:nvSpPr>
        <p:spPr>
          <a:xfrm rot="-5400000">
            <a:off x="3371842" y="3244007"/>
            <a:ext cx="231300" cy="1029600"/>
          </a:xfrm>
          <a:prstGeom prst="ellipse">
            <a:avLst/>
          </a:prstGeom>
          <a:solidFill>
            <a:srgbClr val="F4CCCC"/>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i="0" sz="1000" u="none" cap="none" strike="noStrike">
              <a:solidFill>
                <a:srgbClr val="FFFFFF"/>
              </a:solidFill>
              <a:latin typeface="EB Garamond"/>
              <a:ea typeface="EB Garamond"/>
              <a:cs typeface="EB Garamond"/>
              <a:sym typeface="EB Garamond"/>
            </a:endParaRPr>
          </a:p>
        </p:txBody>
      </p:sp>
      <p:sp>
        <p:nvSpPr>
          <p:cNvPr id="218" name="Google Shape;218;p28"/>
          <p:cNvSpPr/>
          <p:nvPr/>
        </p:nvSpPr>
        <p:spPr>
          <a:xfrm rot="-5400000">
            <a:off x="4669170" y="3276707"/>
            <a:ext cx="231300" cy="964200"/>
          </a:xfrm>
          <a:prstGeom prst="ellipse">
            <a:avLst/>
          </a:prstGeom>
          <a:solidFill>
            <a:srgbClr val="F4CCCC"/>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i="0" sz="1000" u="none" cap="none" strike="noStrike">
              <a:solidFill>
                <a:srgbClr val="FFFFFF"/>
              </a:solidFill>
              <a:latin typeface="EB Garamond"/>
              <a:ea typeface="EB Garamond"/>
              <a:cs typeface="EB Garamond"/>
              <a:sym typeface="EB Garamond"/>
            </a:endParaRPr>
          </a:p>
        </p:txBody>
      </p:sp>
      <p:sp>
        <p:nvSpPr>
          <p:cNvPr id="219" name="Google Shape;219;p28"/>
          <p:cNvSpPr/>
          <p:nvPr/>
        </p:nvSpPr>
        <p:spPr>
          <a:xfrm>
            <a:off x="3914110" y="2719167"/>
            <a:ext cx="232800" cy="990000"/>
          </a:xfrm>
          <a:prstGeom prst="ellipse">
            <a:avLst/>
          </a:prstGeom>
          <a:solidFill>
            <a:srgbClr val="F4CCCC"/>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i="0" lang="ar" sz="1000" u="none" cap="none" strike="noStrike">
                <a:solidFill>
                  <a:srgbClr val="FFFFFF"/>
                </a:solidFill>
                <a:latin typeface="EB Garamond"/>
                <a:ea typeface="EB Garamond"/>
                <a:cs typeface="EB Garamond"/>
                <a:sym typeface="EB Garamond"/>
              </a:rPr>
              <a:t>β</a:t>
            </a:r>
            <a:endParaRPr b="1" i="0" sz="1000" u="none" cap="none" strike="noStrike">
              <a:solidFill>
                <a:srgbClr val="FFFFFF"/>
              </a:solidFill>
              <a:latin typeface="EB Garamond"/>
              <a:ea typeface="EB Garamond"/>
              <a:cs typeface="EB Garamond"/>
              <a:sym typeface="EB Garamond"/>
            </a:endParaRPr>
          </a:p>
        </p:txBody>
      </p:sp>
      <p:sp>
        <p:nvSpPr>
          <p:cNvPr id="220" name="Google Shape;220;p28"/>
          <p:cNvSpPr/>
          <p:nvPr/>
        </p:nvSpPr>
        <p:spPr>
          <a:xfrm>
            <a:off x="4149836" y="4006529"/>
            <a:ext cx="252600" cy="957600"/>
          </a:xfrm>
          <a:prstGeom prst="ellipse">
            <a:avLst/>
          </a:prstGeom>
          <a:solidFill>
            <a:srgbClr val="F4CCCC"/>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i="0" lang="ar" sz="1000" u="none" cap="none" strike="noStrike">
                <a:solidFill>
                  <a:srgbClr val="FFFFFF"/>
                </a:solidFill>
                <a:latin typeface="EB Garamond"/>
                <a:ea typeface="EB Garamond"/>
                <a:cs typeface="EB Garamond"/>
                <a:sym typeface="EB Garamond"/>
              </a:rPr>
              <a:t>β</a:t>
            </a:r>
            <a:endParaRPr b="1" i="0" sz="1000" u="none" cap="none" strike="noStrike">
              <a:solidFill>
                <a:srgbClr val="FFFFFF"/>
              </a:solidFill>
              <a:latin typeface="EB Garamond"/>
              <a:ea typeface="EB Garamond"/>
              <a:cs typeface="EB Garamond"/>
              <a:sym typeface="EB Garamond"/>
            </a:endParaRPr>
          </a:p>
        </p:txBody>
      </p:sp>
      <p:sp>
        <p:nvSpPr>
          <p:cNvPr id="221" name="Google Shape;221;p28"/>
          <p:cNvSpPr/>
          <p:nvPr/>
        </p:nvSpPr>
        <p:spPr>
          <a:xfrm rot="5400000">
            <a:off x="3369058" y="3510875"/>
            <a:ext cx="231300" cy="1024500"/>
          </a:xfrm>
          <a:prstGeom prst="ellipse">
            <a:avLst/>
          </a:prstGeom>
          <a:solidFill>
            <a:srgbClr val="F4CCCC"/>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1" i="0" sz="1000" u="none" cap="none" strike="noStrike">
              <a:solidFill>
                <a:srgbClr val="FFFFFF"/>
              </a:solidFill>
              <a:latin typeface="EB Garamond"/>
              <a:ea typeface="EB Garamond"/>
              <a:cs typeface="EB Garamond"/>
              <a:sym typeface="EB Garamond"/>
            </a:endParaRPr>
          </a:p>
        </p:txBody>
      </p:sp>
      <p:sp>
        <p:nvSpPr>
          <p:cNvPr id="222" name="Google Shape;222;p28"/>
          <p:cNvSpPr/>
          <p:nvPr/>
        </p:nvSpPr>
        <p:spPr>
          <a:xfrm rot="5400000">
            <a:off x="4702441" y="3507725"/>
            <a:ext cx="231300" cy="1030800"/>
          </a:xfrm>
          <a:prstGeom prst="ellipse">
            <a:avLst/>
          </a:prstGeom>
          <a:solidFill>
            <a:srgbClr val="F4CCCC"/>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i="0" sz="1000" u="none" cap="none" strike="noStrike">
              <a:solidFill>
                <a:srgbClr val="FFFFFF"/>
              </a:solidFill>
              <a:latin typeface="EB Garamond"/>
              <a:ea typeface="EB Garamond"/>
              <a:cs typeface="EB Garamond"/>
              <a:sym typeface="EB Garamond"/>
            </a:endParaRPr>
          </a:p>
        </p:txBody>
      </p:sp>
      <p:sp>
        <p:nvSpPr>
          <p:cNvPr id="223" name="Google Shape;223;p28"/>
          <p:cNvSpPr/>
          <p:nvPr/>
        </p:nvSpPr>
        <p:spPr>
          <a:xfrm>
            <a:off x="3905933" y="3997725"/>
            <a:ext cx="240900" cy="966600"/>
          </a:xfrm>
          <a:prstGeom prst="ellipse">
            <a:avLst/>
          </a:prstGeom>
          <a:solidFill>
            <a:srgbClr val="F4CCCC"/>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i="0" lang="ar" sz="1000" u="none" cap="none" strike="noStrike">
                <a:solidFill>
                  <a:srgbClr val="FFFFFF"/>
                </a:solidFill>
                <a:latin typeface="EB Garamond"/>
                <a:ea typeface="EB Garamond"/>
                <a:cs typeface="EB Garamond"/>
                <a:sym typeface="EB Garamond"/>
              </a:rPr>
              <a:t>α</a:t>
            </a:r>
            <a:endParaRPr b="1" i="0" sz="1000" u="none" cap="none" strike="noStrike">
              <a:solidFill>
                <a:srgbClr val="FFFFFF"/>
              </a:solidFill>
              <a:latin typeface="EB Garamond"/>
              <a:ea typeface="EB Garamond"/>
              <a:cs typeface="EB Garamond"/>
              <a:sym typeface="EB Garamond"/>
            </a:endParaRPr>
          </a:p>
        </p:txBody>
      </p:sp>
      <p:sp>
        <p:nvSpPr>
          <p:cNvPr id="224" name="Google Shape;224;p28"/>
          <p:cNvSpPr/>
          <p:nvPr/>
        </p:nvSpPr>
        <p:spPr>
          <a:xfrm>
            <a:off x="4377950" y="3154405"/>
            <a:ext cx="498900" cy="489600"/>
          </a:xfrm>
          <a:prstGeom prst="ellipse">
            <a:avLst/>
          </a:prstGeom>
          <a:solidFill>
            <a:srgbClr val="66AAA2"/>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i="0" sz="1000" u="none" cap="none" strike="noStrike">
              <a:solidFill>
                <a:srgbClr val="FFFFFF"/>
              </a:solidFill>
              <a:latin typeface="EB Garamond"/>
              <a:ea typeface="EB Garamond"/>
              <a:cs typeface="EB Garamond"/>
              <a:sym typeface="EB Garamond"/>
            </a:endParaRPr>
          </a:p>
        </p:txBody>
      </p:sp>
      <p:sp>
        <p:nvSpPr>
          <p:cNvPr id="225" name="Google Shape;225;p28"/>
          <p:cNvSpPr/>
          <p:nvPr/>
        </p:nvSpPr>
        <p:spPr>
          <a:xfrm>
            <a:off x="4403562" y="3186369"/>
            <a:ext cx="432300" cy="419100"/>
          </a:xfrm>
          <a:prstGeom prst="rect">
            <a:avLst/>
          </a:prstGeom>
          <a:no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i="0" lang="ar" sz="1000" u="none" cap="none" strike="noStrike">
                <a:solidFill>
                  <a:srgbClr val="FFFFFF"/>
                </a:solidFill>
                <a:latin typeface="EB Garamond"/>
                <a:ea typeface="EB Garamond"/>
                <a:cs typeface="EB Garamond"/>
                <a:sym typeface="EB Garamond"/>
              </a:rPr>
              <a:t>Fe⁺⁺</a:t>
            </a:r>
            <a:endParaRPr b="1" i="0" sz="1000" u="none" cap="none" strike="noStrike">
              <a:solidFill>
                <a:srgbClr val="FFFFFF"/>
              </a:solidFill>
              <a:latin typeface="EB Garamond"/>
              <a:ea typeface="EB Garamond"/>
              <a:cs typeface="EB Garamond"/>
              <a:sym typeface="EB Garamond"/>
            </a:endParaRPr>
          </a:p>
        </p:txBody>
      </p:sp>
      <p:sp>
        <p:nvSpPr>
          <p:cNvPr id="226" name="Google Shape;226;p28"/>
          <p:cNvSpPr/>
          <p:nvPr/>
        </p:nvSpPr>
        <p:spPr>
          <a:xfrm>
            <a:off x="4402471" y="4111285"/>
            <a:ext cx="498900" cy="489600"/>
          </a:xfrm>
          <a:prstGeom prst="ellipse">
            <a:avLst/>
          </a:prstGeom>
          <a:solidFill>
            <a:srgbClr val="66AAA2"/>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i="0" sz="1000" u="none" cap="none" strike="noStrike">
              <a:solidFill>
                <a:srgbClr val="CCC0D9"/>
              </a:solidFill>
              <a:latin typeface="EB Garamond"/>
              <a:ea typeface="EB Garamond"/>
              <a:cs typeface="EB Garamond"/>
              <a:sym typeface="EB Garamond"/>
            </a:endParaRPr>
          </a:p>
        </p:txBody>
      </p:sp>
      <p:sp>
        <p:nvSpPr>
          <p:cNvPr id="227" name="Google Shape;227;p28"/>
          <p:cNvSpPr/>
          <p:nvPr/>
        </p:nvSpPr>
        <p:spPr>
          <a:xfrm>
            <a:off x="3392478" y="3153776"/>
            <a:ext cx="498900" cy="489600"/>
          </a:xfrm>
          <a:prstGeom prst="ellipse">
            <a:avLst/>
          </a:prstGeom>
          <a:solidFill>
            <a:srgbClr val="66AAA2"/>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i="0" sz="1000" u="none" cap="none" strike="noStrike">
              <a:solidFill>
                <a:srgbClr val="FFFFFF"/>
              </a:solidFill>
              <a:latin typeface="EB Garamond"/>
              <a:ea typeface="EB Garamond"/>
              <a:cs typeface="EB Garamond"/>
              <a:sym typeface="EB Garamond"/>
            </a:endParaRPr>
          </a:p>
        </p:txBody>
      </p:sp>
      <p:sp>
        <p:nvSpPr>
          <p:cNvPr id="228" name="Google Shape;228;p28"/>
          <p:cNvSpPr/>
          <p:nvPr/>
        </p:nvSpPr>
        <p:spPr>
          <a:xfrm>
            <a:off x="3404951" y="4130343"/>
            <a:ext cx="498900" cy="489600"/>
          </a:xfrm>
          <a:prstGeom prst="ellipse">
            <a:avLst/>
          </a:prstGeom>
          <a:solidFill>
            <a:srgbClr val="66AAA2"/>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i="0" sz="1000" u="none" cap="none" strike="noStrike">
              <a:solidFill>
                <a:srgbClr val="FFFFFF"/>
              </a:solidFill>
              <a:latin typeface="EB Garamond"/>
              <a:ea typeface="EB Garamond"/>
              <a:cs typeface="EB Garamond"/>
              <a:sym typeface="EB Garamond"/>
            </a:endParaRPr>
          </a:p>
        </p:txBody>
      </p:sp>
      <p:sp>
        <p:nvSpPr>
          <p:cNvPr id="229" name="Google Shape;229;p28"/>
          <p:cNvSpPr/>
          <p:nvPr/>
        </p:nvSpPr>
        <p:spPr>
          <a:xfrm>
            <a:off x="3404962" y="4138768"/>
            <a:ext cx="507900" cy="462000"/>
          </a:xfrm>
          <a:prstGeom prst="rect">
            <a:avLst/>
          </a:prstGeom>
          <a:no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i="0" lang="ar" sz="1000" u="none" cap="none" strike="noStrike">
                <a:solidFill>
                  <a:srgbClr val="FFFFFF"/>
                </a:solidFill>
                <a:latin typeface="EB Garamond"/>
                <a:ea typeface="EB Garamond"/>
                <a:cs typeface="EB Garamond"/>
                <a:sym typeface="EB Garamond"/>
              </a:rPr>
              <a:t>Fe⁺⁺</a:t>
            </a:r>
            <a:endParaRPr b="1" i="0" sz="1000" u="none" cap="none" strike="noStrike">
              <a:solidFill>
                <a:srgbClr val="FFFFFF"/>
              </a:solidFill>
              <a:latin typeface="EB Garamond"/>
              <a:ea typeface="EB Garamond"/>
              <a:cs typeface="EB Garamond"/>
              <a:sym typeface="EB Garamond"/>
            </a:endParaRPr>
          </a:p>
        </p:txBody>
      </p:sp>
      <p:sp>
        <p:nvSpPr>
          <p:cNvPr id="230" name="Google Shape;230;p28"/>
          <p:cNvSpPr/>
          <p:nvPr/>
        </p:nvSpPr>
        <p:spPr>
          <a:xfrm>
            <a:off x="3404962" y="3186368"/>
            <a:ext cx="465600" cy="419100"/>
          </a:xfrm>
          <a:prstGeom prst="rect">
            <a:avLst/>
          </a:prstGeom>
          <a:no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i="0" lang="ar" sz="1000" u="none" cap="none" strike="noStrike">
                <a:solidFill>
                  <a:srgbClr val="FFFFFF"/>
                </a:solidFill>
                <a:latin typeface="EB Garamond"/>
                <a:ea typeface="EB Garamond"/>
                <a:cs typeface="EB Garamond"/>
                <a:sym typeface="EB Garamond"/>
              </a:rPr>
              <a:t>Fe⁺⁺</a:t>
            </a:r>
            <a:endParaRPr b="1" i="0" sz="1000" u="none" cap="none" strike="noStrike">
              <a:solidFill>
                <a:srgbClr val="FFFFFF"/>
              </a:solidFill>
              <a:latin typeface="EB Garamond"/>
              <a:ea typeface="EB Garamond"/>
              <a:cs typeface="EB Garamond"/>
              <a:sym typeface="EB Garamond"/>
            </a:endParaRPr>
          </a:p>
        </p:txBody>
      </p:sp>
      <p:sp>
        <p:nvSpPr>
          <p:cNvPr id="231" name="Google Shape;231;p28"/>
          <p:cNvSpPr/>
          <p:nvPr/>
        </p:nvSpPr>
        <p:spPr>
          <a:xfrm>
            <a:off x="4444687" y="4138768"/>
            <a:ext cx="432300" cy="419100"/>
          </a:xfrm>
          <a:prstGeom prst="rect">
            <a:avLst/>
          </a:prstGeom>
          <a:no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i="0" lang="ar" sz="1000" u="none" cap="none" strike="noStrike">
                <a:solidFill>
                  <a:srgbClr val="FFFFFF"/>
                </a:solidFill>
                <a:latin typeface="EB Garamond"/>
                <a:ea typeface="EB Garamond"/>
                <a:cs typeface="EB Garamond"/>
                <a:sym typeface="EB Garamond"/>
              </a:rPr>
              <a:t>Fe⁺⁺</a:t>
            </a:r>
            <a:endParaRPr b="1" i="0" sz="1000" u="none" cap="none" strike="noStrike">
              <a:solidFill>
                <a:srgbClr val="FFFFFF"/>
              </a:solidFill>
              <a:latin typeface="EB Garamond"/>
              <a:ea typeface="EB Garamond"/>
              <a:cs typeface="EB Garamond"/>
              <a:sym typeface="EB Garamond"/>
            </a:endParaRPr>
          </a:p>
        </p:txBody>
      </p:sp>
      <p:sp>
        <p:nvSpPr>
          <p:cNvPr id="232" name="Google Shape;232;p28"/>
          <p:cNvSpPr/>
          <p:nvPr/>
        </p:nvSpPr>
        <p:spPr>
          <a:xfrm>
            <a:off x="5212285" y="2768973"/>
            <a:ext cx="964200" cy="173100"/>
          </a:xfrm>
          <a:prstGeom prst="rect">
            <a:avLst/>
          </a:prstGeom>
          <a:solidFill>
            <a:srgbClr val="FFFFFF"/>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i="0" lang="ar" sz="1100" u="none" cap="none" strike="noStrike">
                <a:solidFill>
                  <a:srgbClr val="434343"/>
                </a:solidFill>
                <a:latin typeface="EB Garamond"/>
                <a:ea typeface="EB Garamond"/>
                <a:cs typeface="EB Garamond"/>
                <a:sym typeface="EB Garamond"/>
              </a:rPr>
              <a:t>Globin chain</a:t>
            </a:r>
            <a:endParaRPr b="1" i="0" sz="1100" u="none" cap="none" strike="noStrike">
              <a:solidFill>
                <a:srgbClr val="434343"/>
              </a:solidFill>
              <a:latin typeface="EB Garamond"/>
              <a:ea typeface="EB Garamond"/>
              <a:cs typeface="EB Garamond"/>
              <a:sym typeface="EB Garamond"/>
            </a:endParaRPr>
          </a:p>
        </p:txBody>
      </p:sp>
      <p:cxnSp>
        <p:nvCxnSpPr>
          <p:cNvPr id="233" name="Google Shape;233;p28"/>
          <p:cNvCxnSpPr/>
          <p:nvPr/>
        </p:nvCxnSpPr>
        <p:spPr>
          <a:xfrm rot="10800000">
            <a:off x="4402389" y="2884531"/>
            <a:ext cx="864600" cy="0"/>
          </a:xfrm>
          <a:prstGeom prst="straightConnector1">
            <a:avLst/>
          </a:prstGeom>
          <a:noFill/>
          <a:ln cap="flat" cmpd="sng" w="28575">
            <a:solidFill>
              <a:srgbClr val="FFF2CC"/>
            </a:solidFill>
            <a:prstDash val="solid"/>
            <a:round/>
            <a:headEnd len="sm" w="sm" type="none"/>
            <a:tailEnd len="med" w="med" type="stealth"/>
          </a:ln>
        </p:spPr>
      </p:cxnSp>
      <p:sp>
        <p:nvSpPr>
          <p:cNvPr id="234" name="Google Shape;234;p28"/>
          <p:cNvSpPr/>
          <p:nvPr/>
        </p:nvSpPr>
        <p:spPr>
          <a:xfrm>
            <a:off x="5638742" y="3290548"/>
            <a:ext cx="565200" cy="225300"/>
          </a:xfrm>
          <a:prstGeom prst="rect">
            <a:avLst/>
          </a:prstGeom>
          <a:solidFill>
            <a:srgbClr val="FFFFFF"/>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i="0" lang="ar" sz="1100" u="none" cap="none" strike="noStrike">
                <a:solidFill>
                  <a:srgbClr val="434343"/>
                </a:solidFill>
                <a:latin typeface="EB Garamond"/>
                <a:ea typeface="EB Garamond"/>
                <a:cs typeface="EB Garamond"/>
                <a:sym typeface="EB Garamond"/>
              </a:rPr>
              <a:t>Haem</a:t>
            </a:r>
            <a:endParaRPr b="1" i="0" sz="1100" u="none" cap="none" strike="noStrike">
              <a:solidFill>
                <a:srgbClr val="434343"/>
              </a:solidFill>
              <a:latin typeface="EB Garamond"/>
              <a:ea typeface="EB Garamond"/>
              <a:cs typeface="EB Garamond"/>
              <a:sym typeface="EB Garamond"/>
            </a:endParaRPr>
          </a:p>
        </p:txBody>
      </p:sp>
      <p:cxnSp>
        <p:nvCxnSpPr>
          <p:cNvPr id="235" name="Google Shape;235;p28"/>
          <p:cNvCxnSpPr/>
          <p:nvPr/>
        </p:nvCxnSpPr>
        <p:spPr>
          <a:xfrm rot="10800000">
            <a:off x="5273407" y="3403278"/>
            <a:ext cx="465600" cy="0"/>
          </a:xfrm>
          <a:prstGeom prst="straightConnector1">
            <a:avLst/>
          </a:prstGeom>
          <a:noFill/>
          <a:ln cap="flat" cmpd="sng" w="28575">
            <a:solidFill>
              <a:srgbClr val="FFF2CC"/>
            </a:solidFill>
            <a:prstDash val="solid"/>
            <a:round/>
            <a:headEnd len="sm" w="sm" type="none"/>
            <a:tailEnd len="med" w="med" type="stealth"/>
          </a:ln>
        </p:spPr>
      </p:cxnSp>
      <p:sp>
        <p:nvSpPr>
          <p:cNvPr id="236" name="Google Shape;236;p28"/>
          <p:cNvSpPr/>
          <p:nvPr/>
        </p:nvSpPr>
        <p:spPr>
          <a:xfrm>
            <a:off x="5212287" y="4171764"/>
            <a:ext cx="1185900" cy="2145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ar" sz="1100" u="none" cap="none" strike="noStrike">
                <a:solidFill>
                  <a:srgbClr val="434343"/>
                </a:solidFill>
                <a:latin typeface="EB Garamond"/>
                <a:ea typeface="EB Garamond"/>
                <a:cs typeface="EB Garamond"/>
                <a:sym typeface="EB Garamond"/>
              </a:rPr>
              <a:t>P</a:t>
            </a:r>
            <a:r>
              <a:rPr b="1" lang="ar" sz="1100">
                <a:solidFill>
                  <a:srgbClr val="434343"/>
                </a:solidFill>
                <a:latin typeface="EB Garamond"/>
                <a:ea typeface="EB Garamond"/>
                <a:cs typeface="EB Garamond"/>
                <a:sym typeface="EB Garamond"/>
              </a:rPr>
              <a:t>or</a:t>
            </a:r>
            <a:r>
              <a:rPr b="1" i="0" lang="ar" sz="1100" u="none" cap="none" strike="noStrike">
                <a:solidFill>
                  <a:srgbClr val="434343"/>
                </a:solidFill>
                <a:latin typeface="EB Garamond"/>
                <a:ea typeface="EB Garamond"/>
                <a:cs typeface="EB Garamond"/>
                <a:sym typeface="EB Garamond"/>
              </a:rPr>
              <a:t>phyrin ring </a:t>
            </a:r>
            <a:endParaRPr b="1" i="0" sz="1100" u="none" cap="none" strike="noStrike">
              <a:solidFill>
                <a:srgbClr val="434343"/>
              </a:solidFill>
              <a:latin typeface="EB Garamond"/>
              <a:ea typeface="EB Garamond"/>
              <a:cs typeface="EB Garamond"/>
              <a:sym typeface="EB Garamond"/>
            </a:endParaRPr>
          </a:p>
        </p:txBody>
      </p:sp>
      <p:cxnSp>
        <p:nvCxnSpPr>
          <p:cNvPr id="237" name="Google Shape;237;p28"/>
          <p:cNvCxnSpPr/>
          <p:nvPr/>
        </p:nvCxnSpPr>
        <p:spPr>
          <a:xfrm rot="10800000">
            <a:off x="4901191" y="4303685"/>
            <a:ext cx="432300" cy="0"/>
          </a:xfrm>
          <a:prstGeom prst="straightConnector1">
            <a:avLst/>
          </a:prstGeom>
          <a:noFill/>
          <a:ln cap="flat" cmpd="sng" w="28575">
            <a:solidFill>
              <a:srgbClr val="FFF2CC"/>
            </a:solidFill>
            <a:prstDash val="solid"/>
            <a:round/>
            <a:headEnd len="sm" w="sm" type="none"/>
            <a:tailEnd len="med" w="med" type="stealth"/>
          </a:ln>
        </p:spPr>
      </p:cxnSp>
      <p:sp>
        <p:nvSpPr>
          <p:cNvPr id="238" name="Google Shape;238;p28"/>
          <p:cNvSpPr/>
          <p:nvPr/>
        </p:nvSpPr>
        <p:spPr>
          <a:xfrm>
            <a:off x="2335637" y="4245689"/>
            <a:ext cx="795600" cy="2208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ar" sz="1100" u="none" cap="none" strike="noStrike">
                <a:solidFill>
                  <a:srgbClr val="434343"/>
                </a:solidFill>
                <a:latin typeface="EB Garamond"/>
                <a:ea typeface="EB Garamond"/>
                <a:cs typeface="EB Garamond"/>
                <a:sym typeface="EB Garamond"/>
              </a:rPr>
              <a:t>Iron atom</a:t>
            </a:r>
            <a:endParaRPr b="1" i="0" sz="1100" u="none" cap="none" strike="noStrike">
              <a:solidFill>
                <a:srgbClr val="434343"/>
              </a:solidFill>
              <a:latin typeface="EB Garamond"/>
              <a:ea typeface="EB Garamond"/>
              <a:cs typeface="EB Garamond"/>
              <a:sym typeface="EB Garamond"/>
            </a:endParaRPr>
          </a:p>
        </p:txBody>
      </p:sp>
      <p:cxnSp>
        <p:nvCxnSpPr>
          <p:cNvPr id="239" name="Google Shape;239;p28"/>
          <p:cNvCxnSpPr/>
          <p:nvPr/>
        </p:nvCxnSpPr>
        <p:spPr>
          <a:xfrm flipH="1" rot="10800000">
            <a:off x="3051414" y="4374116"/>
            <a:ext cx="523500" cy="2100"/>
          </a:xfrm>
          <a:prstGeom prst="straightConnector1">
            <a:avLst/>
          </a:prstGeom>
          <a:noFill/>
          <a:ln cap="flat" cmpd="sng" w="28575">
            <a:solidFill>
              <a:srgbClr val="FFF2CC"/>
            </a:solidFill>
            <a:prstDash val="solid"/>
            <a:round/>
            <a:headEnd len="sm" w="sm" type="none"/>
            <a:tailEnd len="med" w="med" type="stealth"/>
          </a:ln>
        </p:spPr>
      </p:cxnSp>
      <p:sp>
        <p:nvSpPr>
          <p:cNvPr id="240" name="Google Shape;240;p28"/>
          <p:cNvSpPr/>
          <p:nvPr/>
        </p:nvSpPr>
        <p:spPr>
          <a:xfrm>
            <a:off x="5107244" y="3186366"/>
            <a:ext cx="138300" cy="419100"/>
          </a:xfrm>
          <a:prstGeom prst="rightBrace">
            <a:avLst>
              <a:gd fmla="val 8333" name="adj1"/>
              <a:gd fmla="val 50000" name="adj2"/>
            </a:avLst>
          </a:prstGeom>
          <a:noFill/>
          <a:ln cap="flat" cmpd="sng" w="28575">
            <a:solidFill>
              <a:srgbClr val="FFF2CC"/>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nvGrpSpPr>
          <p:cNvPr id="241" name="Google Shape;241;p28"/>
          <p:cNvGrpSpPr/>
          <p:nvPr/>
        </p:nvGrpSpPr>
        <p:grpSpPr>
          <a:xfrm>
            <a:off x="4614234" y="2940444"/>
            <a:ext cx="493757" cy="490503"/>
            <a:chOff x="4829488" y="1772824"/>
            <a:chExt cx="1069200" cy="1069800"/>
          </a:xfrm>
        </p:grpSpPr>
        <p:sp>
          <p:nvSpPr>
            <p:cNvPr id="242" name="Google Shape;242;p28"/>
            <p:cNvSpPr/>
            <p:nvPr/>
          </p:nvSpPr>
          <p:spPr>
            <a:xfrm rot="9644918">
              <a:off x="4944632" y="1887603"/>
              <a:ext cx="838911" cy="840242"/>
            </a:xfrm>
            <a:prstGeom prst="chord">
              <a:avLst>
                <a:gd fmla="val 2700000" name="adj1"/>
                <a:gd fmla="val 16200000" name="adj2"/>
              </a:avLst>
            </a:prstGeom>
            <a:solidFill>
              <a:srgbClr val="FFFFFF"/>
            </a:solidFill>
            <a:ln cap="flat" cmpd="sng" w="38100">
              <a:solidFill>
                <a:srgbClr val="FFF2CC"/>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700"/>
            </a:p>
          </p:txBody>
        </p:sp>
        <p:sp>
          <p:nvSpPr>
            <p:cNvPr id="243" name="Google Shape;243;p28"/>
            <p:cNvSpPr txBox="1"/>
            <p:nvPr/>
          </p:nvSpPr>
          <p:spPr>
            <a:xfrm rot="2700875">
              <a:off x="5038429" y="2116883"/>
              <a:ext cx="833891" cy="260074"/>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b="1" lang="ar" sz="700">
                  <a:solidFill>
                    <a:srgbClr val="FFE599"/>
                  </a:solidFill>
                  <a:latin typeface="EB Garamond"/>
                  <a:ea typeface="EB Garamond"/>
                  <a:cs typeface="EB Garamond"/>
                  <a:sym typeface="EB Garamond"/>
                </a:rPr>
                <a:t>O</a:t>
              </a:r>
              <a:r>
                <a:rPr b="1" baseline="-25000" lang="ar" sz="700">
                  <a:solidFill>
                    <a:srgbClr val="FFE599"/>
                  </a:solidFill>
                  <a:latin typeface="EB Garamond"/>
                  <a:ea typeface="EB Garamond"/>
                  <a:cs typeface="EB Garamond"/>
                  <a:sym typeface="EB Garamond"/>
                </a:rPr>
                <a:t>2</a:t>
              </a:r>
              <a:endParaRPr b="1" baseline="-25000" sz="700">
                <a:solidFill>
                  <a:srgbClr val="FFE599"/>
                </a:solidFill>
              </a:endParaRPr>
            </a:p>
          </p:txBody>
        </p:sp>
      </p:grpSp>
      <p:grpSp>
        <p:nvGrpSpPr>
          <p:cNvPr id="244" name="Google Shape;244;p28"/>
          <p:cNvGrpSpPr/>
          <p:nvPr/>
        </p:nvGrpSpPr>
        <p:grpSpPr>
          <a:xfrm rot="5400000">
            <a:off x="4615770" y="4331755"/>
            <a:ext cx="504301" cy="494034"/>
            <a:chOff x="4829488" y="1772824"/>
            <a:chExt cx="1099892" cy="1069800"/>
          </a:xfrm>
        </p:grpSpPr>
        <p:sp>
          <p:nvSpPr>
            <p:cNvPr id="245" name="Google Shape;245;p28"/>
            <p:cNvSpPr/>
            <p:nvPr/>
          </p:nvSpPr>
          <p:spPr>
            <a:xfrm rot="9644918">
              <a:off x="4944632" y="1887603"/>
              <a:ext cx="838911" cy="840242"/>
            </a:xfrm>
            <a:prstGeom prst="chord">
              <a:avLst>
                <a:gd fmla="val 2700000" name="adj1"/>
                <a:gd fmla="val 16200000" name="adj2"/>
              </a:avLst>
            </a:prstGeom>
            <a:solidFill>
              <a:srgbClr val="FFFFFF"/>
            </a:solidFill>
            <a:ln cap="flat" cmpd="sng" w="38100">
              <a:solidFill>
                <a:srgbClr val="FFF2CC"/>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700"/>
            </a:p>
          </p:txBody>
        </p:sp>
        <p:sp>
          <p:nvSpPr>
            <p:cNvPr id="246" name="Google Shape;246;p28"/>
            <p:cNvSpPr txBox="1"/>
            <p:nvPr/>
          </p:nvSpPr>
          <p:spPr>
            <a:xfrm rot="2700875">
              <a:off x="5082084" y="2011558"/>
              <a:ext cx="833891" cy="383535"/>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b="1" lang="ar" sz="700">
                  <a:solidFill>
                    <a:srgbClr val="FFE599"/>
                  </a:solidFill>
                  <a:latin typeface="EB Garamond"/>
                  <a:ea typeface="EB Garamond"/>
                  <a:cs typeface="EB Garamond"/>
                  <a:sym typeface="EB Garamond"/>
                </a:rPr>
                <a:t>O</a:t>
              </a:r>
              <a:r>
                <a:rPr b="1" baseline="-25000" lang="ar" sz="700">
                  <a:solidFill>
                    <a:srgbClr val="FFE599"/>
                  </a:solidFill>
                  <a:latin typeface="EB Garamond"/>
                  <a:ea typeface="EB Garamond"/>
                  <a:cs typeface="EB Garamond"/>
                  <a:sym typeface="EB Garamond"/>
                </a:rPr>
                <a:t>2</a:t>
              </a:r>
              <a:endParaRPr b="1" baseline="-25000" sz="700">
                <a:solidFill>
                  <a:srgbClr val="FFE599"/>
                </a:solidFill>
              </a:endParaRPr>
            </a:p>
          </p:txBody>
        </p:sp>
      </p:grpSp>
      <p:grpSp>
        <p:nvGrpSpPr>
          <p:cNvPr id="247" name="Google Shape;247;p28"/>
          <p:cNvGrpSpPr/>
          <p:nvPr/>
        </p:nvGrpSpPr>
        <p:grpSpPr>
          <a:xfrm rot="-6348695">
            <a:off x="3124075" y="2983941"/>
            <a:ext cx="504584" cy="493711"/>
            <a:chOff x="4829488" y="1772824"/>
            <a:chExt cx="1099892" cy="1069800"/>
          </a:xfrm>
        </p:grpSpPr>
        <p:sp>
          <p:nvSpPr>
            <p:cNvPr id="248" name="Google Shape;248;p28"/>
            <p:cNvSpPr/>
            <p:nvPr/>
          </p:nvSpPr>
          <p:spPr>
            <a:xfrm rot="9644918">
              <a:off x="4944632" y="1887603"/>
              <a:ext cx="838911" cy="840242"/>
            </a:xfrm>
            <a:prstGeom prst="chord">
              <a:avLst>
                <a:gd fmla="val 2700000" name="adj1"/>
                <a:gd fmla="val 16200000" name="adj2"/>
              </a:avLst>
            </a:prstGeom>
            <a:solidFill>
              <a:srgbClr val="FFFFFF"/>
            </a:solidFill>
            <a:ln cap="flat" cmpd="sng" w="38100">
              <a:solidFill>
                <a:srgbClr val="FFF2CC"/>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700"/>
            </a:p>
          </p:txBody>
        </p:sp>
        <p:sp>
          <p:nvSpPr>
            <p:cNvPr id="249" name="Google Shape;249;p28"/>
            <p:cNvSpPr txBox="1"/>
            <p:nvPr/>
          </p:nvSpPr>
          <p:spPr>
            <a:xfrm rot="2700875">
              <a:off x="5082084" y="2011558"/>
              <a:ext cx="833891" cy="383535"/>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b="1" lang="ar" sz="700">
                  <a:solidFill>
                    <a:srgbClr val="FFE599"/>
                  </a:solidFill>
                  <a:latin typeface="EB Garamond"/>
                  <a:ea typeface="EB Garamond"/>
                  <a:cs typeface="EB Garamond"/>
                  <a:sym typeface="EB Garamond"/>
                </a:rPr>
                <a:t>O</a:t>
              </a:r>
              <a:r>
                <a:rPr b="1" baseline="-25000" lang="ar" sz="700">
                  <a:solidFill>
                    <a:srgbClr val="FFE599"/>
                  </a:solidFill>
                  <a:latin typeface="EB Garamond"/>
                  <a:ea typeface="EB Garamond"/>
                  <a:cs typeface="EB Garamond"/>
                  <a:sym typeface="EB Garamond"/>
                </a:rPr>
                <a:t>2</a:t>
              </a:r>
              <a:endParaRPr b="1" baseline="-25000" sz="700">
                <a:solidFill>
                  <a:srgbClr val="FFE599"/>
                </a:solidFill>
              </a:endParaRPr>
            </a:p>
          </p:txBody>
        </p:sp>
      </p:grpSp>
      <p:grpSp>
        <p:nvGrpSpPr>
          <p:cNvPr id="250" name="Google Shape;250;p28"/>
          <p:cNvGrpSpPr/>
          <p:nvPr/>
        </p:nvGrpSpPr>
        <p:grpSpPr>
          <a:xfrm rot="9655501">
            <a:off x="3233427" y="4395756"/>
            <a:ext cx="507531" cy="490900"/>
            <a:chOff x="4829488" y="1772824"/>
            <a:chExt cx="1099892" cy="1069800"/>
          </a:xfrm>
        </p:grpSpPr>
        <p:sp>
          <p:nvSpPr>
            <p:cNvPr id="251" name="Google Shape;251;p28"/>
            <p:cNvSpPr/>
            <p:nvPr/>
          </p:nvSpPr>
          <p:spPr>
            <a:xfrm rot="9644918">
              <a:off x="4944632" y="1887603"/>
              <a:ext cx="838911" cy="840242"/>
            </a:xfrm>
            <a:prstGeom prst="chord">
              <a:avLst>
                <a:gd fmla="val 2700000" name="adj1"/>
                <a:gd fmla="val 16200000" name="adj2"/>
              </a:avLst>
            </a:prstGeom>
            <a:solidFill>
              <a:srgbClr val="FFFFFF"/>
            </a:solidFill>
            <a:ln cap="flat" cmpd="sng" w="38100">
              <a:solidFill>
                <a:srgbClr val="FFF2CC"/>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700"/>
            </a:p>
          </p:txBody>
        </p:sp>
        <p:sp>
          <p:nvSpPr>
            <p:cNvPr id="252" name="Google Shape;252;p28"/>
            <p:cNvSpPr txBox="1"/>
            <p:nvPr/>
          </p:nvSpPr>
          <p:spPr>
            <a:xfrm rot="2700875">
              <a:off x="5082084" y="2011558"/>
              <a:ext cx="833891" cy="383535"/>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b="1" lang="ar" sz="700">
                  <a:solidFill>
                    <a:srgbClr val="FFE599"/>
                  </a:solidFill>
                  <a:latin typeface="EB Garamond"/>
                  <a:ea typeface="EB Garamond"/>
                  <a:cs typeface="EB Garamond"/>
                  <a:sym typeface="EB Garamond"/>
                </a:rPr>
                <a:t>O</a:t>
              </a:r>
              <a:r>
                <a:rPr b="1" baseline="-25000" lang="ar" sz="700">
                  <a:solidFill>
                    <a:srgbClr val="FFE599"/>
                  </a:solidFill>
                  <a:latin typeface="EB Garamond"/>
                  <a:ea typeface="EB Garamond"/>
                  <a:cs typeface="EB Garamond"/>
                  <a:sym typeface="EB Garamond"/>
                </a:rPr>
                <a:t>2</a:t>
              </a:r>
              <a:endParaRPr b="1" baseline="-25000" sz="700">
                <a:solidFill>
                  <a:srgbClr val="FFE599"/>
                </a:solidFill>
              </a:endParaRPr>
            </a:p>
          </p:txBody>
        </p:sp>
      </p:grpSp>
      <p:sp>
        <p:nvSpPr>
          <p:cNvPr id="253" name="Google Shape;253;p28"/>
          <p:cNvSpPr txBox="1"/>
          <p:nvPr/>
        </p:nvSpPr>
        <p:spPr>
          <a:xfrm>
            <a:off x="89350" y="2005861"/>
            <a:ext cx="4479000" cy="6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200">
                <a:solidFill>
                  <a:srgbClr val="EA9999"/>
                </a:solidFill>
                <a:latin typeface="Montserrat"/>
                <a:ea typeface="Montserrat"/>
                <a:cs typeface="Montserrat"/>
                <a:sym typeface="Montserrat"/>
              </a:rPr>
              <a:t>|</a:t>
            </a:r>
            <a:r>
              <a:rPr b="1" lang="ar" sz="2200">
                <a:solidFill>
                  <a:srgbClr val="74C1B9"/>
                </a:solidFill>
                <a:latin typeface="Montserrat"/>
                <a:ea typeface="Montserrat"/>
                <a:cs typeface="Montserrat"/>
                <a:sym typeface="Montserrat"/>
              </a:rPr>
              <a:t> Hemoglobin structure </a:t>
            </a:r>
            <a:endParaRPr b="1" sz="2200">
              <a:solidFill>
                <a:srgbClr val="74C1B9"/>
              </a:solidFill>
              <a:latin typeface="Montserrat"/>
              <a:ea typeface="Montserrat"/>
              <a:cs typeface="Montserrat"/>
              <a:sym typeface="Montserrat"/>
            </a:endParaRPr>
          </a:p>
        </p:txBody>
      </p:sp>
      <p:sp>
        <p:nvSpPr>
          <p:cNvPr id="254" name="Google Shape;254;p28"/>
          <p:cNvSpPr txBox="1"/>
          <p:nvPr/>
        </p:nvSpPr>
        <p:spPr>
          <a:xfrm>
            <a:off x="5296075" y="2837125"/>
            <a:ext cx="795600" cy="2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B7B7B7"/>
                </a:solidFill>
                <a:latin typeface="EB Garamond"/>
                <a:ea typeface="EB Garamond"/>
                <a:cs typeface="EB Garamond"/>
                <a:sym typeface="EB Garamond"/>
              </a:rPr>
              <a:t>2α and 2β</a:t>
            </a:r>
            <a:endParaRPr sz="900">
              <a:solidFill>
                <a:srgbClr val="B7B7B7"/>
              </a:solidFill>
              <a:latin typeface="EB Garamond"/>
              <a:ea typeface="EB Garamond"/>
              <a:cs typeface="EB Garamond"/>
              <a:sym typeface="EB Garamond"/>
            </a:endParaRPr>
          </a:p>
          <a:p>
            <a:pPr indent="0" lvl="0" marL="0" rtl="0" algn="l">
              <a:spcBef>
                <a:spcPts val="0"/>
              </a:spcBef>
              <a:spcAft>
                <a:spcPts val="0"/>
              </a:spcAft>
              <a:buNone/>
            </a:pPr>
            <a:r>
              <a:rPr b="1" lang="ar" sz="900">
                <a:solidFill>
                  <a:schemeClr val="lt1"/>
                </a:solidFill>
                <a:latin typeface="EB Garamond"/>
                <a:ea typeface="EB Garamond"/>
                <a:cs typeface="EB Garamond"/>
                <a:sym typeface="EB Garamond"/>
              </a:rPr>
              <a:t>ββ</a:t>
            </a:r>
            <a:endParaRPr sz="900">
              <a:solidFill>
                <a:srgbClr val="B7B7B7"/>
              </a:solidFill>
              <a:latin typeface="EB Garamond"/>
              <a:ea typeface="EB Garamond"/>
              <a:cs typeface="EB Garamond"/>
              <a:sym typeface="EB Garamond"/>
            </a:endParaRPr>
          </a:p>
        </p:txBody>
      </p:sp>
      <p:sp>
        <p:nvSpPr>
          <p:cNvPr id="255" name="Google Shape;255;p28"/>
          <p:cNvSpPr txBox="1"/>
          <p:nvPr/>
        </p:nvSpPr>
        <p:spPr>
          <a:xfrm>
            <a:off x="2363381" y="4436564"/>
            <a:ext cx="795600" cy="16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900">
                <a:solidFill>
                  <a:srgbClr val="B7B7B7"/>
                </a:solidFill>
                <a:latin typeface="EB Garamond"/>
                <a:ea typeface="EB Garamond"/>
                <a:cs typeface="EB Garamond"/>
                <a:sym typeface="EB Garamond"/>
              </a:rPr>
              <a:t>Ferr</a:t>
            </a:r>
            <a:r>
              <a:rPr lang="ar" sz="900">
                <a:solidFill>
                  <a:srgbClr val="CC0000"/>
                </a:solidFill>
                <a:latin typeface="EB Garamond"/>
                <a:ea typeface="EB Garamond"/>
                <a:cs typeface="EB Garamond"/>
                <a:sym typeface="EB Garamond"/>
              </a:rPr>
              <a:t>ous</a:t>
            </a:r>
            <a:r>
              <a:rPr lang="ar" sz="900">
                <a:solidFill>
                  <a:srgbClr val="B7B7B7"/>
                </a:solidFill>
                <a:latin typeface="EB Garamond"/>
                <a:ea typeface="EB Garamond"/>
                <a:cs typeface="EB Garamond"/>
                <a:sym typeface="EB Garamond"/>
              </a:rPr>
              <a:t> state</a:t>
            </a:r>
            <a:endParaRPr sz="900">
              <a:solidFill>
                <a:srgbClr val="B7B7B7"/>
              </a:solidFill>
              <a:latin typeface="EB Garamond"/>
              <a:ea typeface="EB Garamond"/>
              <a:cs typeface="EB Garamond"/>
              <a:sym typeface="EB Garamond"/>
            </a:endParaRPr>
          </a:p>
        </p:txBody>
      </p:sp>
      <p:sp>
        <p:nvSpPr>
          <p:cNvPr id="256" name="Google Shape;256;p28"/>
          <p:cNvSpPr txBox="1"/>
          <p:nvPr/>
        </p:nvSpPr>
        <p:spPr>
          <a:xfrm>
            <a:off x="5639200" y="3430950"/>
            <a:ext cx="1687200" cy="61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900">
                <a:solidFill>
                  <a:srgbClr val="B7B7B7"/>
                </a:solidFill>
                <a:latin typeface="EB Garamond"/>
                <a:ea typeface="EB Garamond"/>
                <a:cs typeface="EB Garamond"/>
                <a:sym typeface="EB Garamond"/>
              </a:rPr>
              <a:t>coordination complex consisting of = an iron ion (which oxygen binds to) + ringlike organic compound known as porphyrin.</a:t>
            </a:r>
            <a:endParaRPr sz="900">
              <a:solidFill>
                <a:srgbClr val="B7B7B7"/>
              </a:solidFill>
              <a:latin typeface="EB Garamond"/>
              <a:ea typeface="EB Garamond"/>
              <a:cs typeface="EB Garamond"/>
              <a:sym typeface="EB Garamond"/>
            </a:endParaRPr>
          </a:p>
        </p:txBody>
      </p:sp>
      <p:sp>
        <p:nvSpPr>
          <p:cNvPr id="257" name="Google Shape;257;p28"/>
          <p:cNvSpPr txBox="1"/>
          <p:nvPr/>
        </p:nvSpPr>
        <p:spPr>
          <a:xfrm>
            <a:off x="315875" y="799643"/>
            <a:ext cx="8526600" cy="1122000"/>
          </a:xfrm>
          <a:prstGeom prst="rect">
            <a:avLst/>
          </a:prstGeom>
          <a:noFill/>
          <a:ln>
            <a:noFill/>
          </a:ln>
        </p:spPr>
        <p:txBody>
          <a:bodyPr anchorCtr="0" anchor="ctr" bIns="0" lIns="0" spcFirstLastPara="1" rIns="0" wrap="square" tIns="6350">
            <a:noAutofit/>
          </a:bodyPr>
          <a:lstStyle/>
          <a:p>
            <a:pPr indent="-336550" lvl="0" marL="457200" marR="0" rtl="0" algn="l">
              <a:lnSpc>
                <a:spcPct val="100000"/>
              </a:lnSpc>
              <a:spcBef>
                <a:spcPts val="0"/>
              </a:spcBef>
              <a:spcAft>
                <a:spcPts val="0"/>
              </a:spcAft>
              <a:buClr>
                <a:srgbClr val="EA9999"/>
              </a:buClr>
              <a:buSzPts val="1700"/>
              <a:buFont typeface="EB Garamond"/>
              <a:buChar char="➔"/>
            </a:pPr>
            <a:r>
              <a:rPr lang="ar" sz="1700">
                <a:solidFill>
                  <a:srgbClr val="434343"/>
                </a:solidFill>
                <a:latin typeface="EB Garamond"/>
                <a:ea typeface="EB Garamond"/>
                <a:cs typeface="EB Garamond"/>
                <a:sym typeface="EB Garamond"/>
              </a:rPr>
              <a:t>It’s the protein molecule in RBC that </a:t>
            </a:r>
            <a:r>
              <a:rPr lang="ar" sz="1700">
                <a:solidFill>
                  <a:srgbClr val="CC0000"/>
                </a:solidFill>
                <a:latin typeface="EB Garamond"/>
                <a:ea typeface="EB Garamond"/>
                <a:cs typeface="EB Garamond"/>
                <a:sym typeface="EB Garamond"/>
              </a:rPr>
              <a:t>carries</a:t>
            </a:r>
            <a:r>
              <a:rPr lang="ar" sz="1700">
                <a:solidFill>
                  <a:srgbClr val="FF0000"/>
                </a:solidFill>
                <a:latin typeface="EB Garamond"/>
                <a:ea typeface="EB Garamond"/>
                <a:cs typeface="EB Garamond"/>
                <a:sym typeface="EB Garamond"/>
              </a:rPr>
              <a:t> </a:t>
            </a:r>
            <a:r>
              <a:rPr lang="ar" sz="1700">
                <a:solidFill>
                  <a:srgbClr val="CC0000"/>
                </a:solidFill>
                <a:latin typeface="EB Garamond"/>
                <a:ea typeface="EB Garamond"/>
                <a:cs typeface="EB Garamond"/>
                <a:sym typeface="EB Garamond"/>
              </a:rPr>
              <a:t>O</a:t>
            </a:r>
            <a:r>
              <a:rPr baseline="-25000" lang="ar" sz="1700">
                <a:solidFill>
                  <a:srgbClr val="CC0000"/>
                </a:solidFill>
                <a:latin typeface="EB Garamond"/>
                <a:ea typeface="EB Garamond"/>
                <a:cs typeface="EB Garamond"/>
                <a:sym typeface="EB Garamond"/>
              </a:rPr>
              <a:t>2</a:t>
            </a:r>
            <a:r>
              <a:rPr lang="ar" sz="1700">
                <a:solidFill>
                  <a:srgbClr val="FF0000"/>
                </a:solidFill>
                <a:latin typeface="EB Garamond"/>
                <a:ea typeface="EB Garamond"/>
                <a:cs typeface="EB Garamond"/>
                <a:sym typeface="EB Garamond"/>
              </a:rPr>
              <a:t> </a:t>
            </a:r>
            <a:r>
              <a:rPr lang="ar" sz="1700">
                <a:solidFill>
                  <a:srgbClr val="434343"/>
                </a:solidFill>
                <a:latin typeface="EB Garamond"/>
                <a:ea typeface="EB Garamond"/>
                <a:cs typeface="EB Garamond"/>
                <a:sym typeface="EB Garamond"/>
              </a:rPr>
              <a:t>from the lungs to the body's tissues and returns  CO</a:t>
            </a:r>
            <a:r>
              <a:rPr baseline="-25000" lang="ar" sz="1700">
                <a:solidFill>
                  <a:srgbClr val="434343"/>
                </a:solidFill>
                <a:latin typeface="EB Garamond"/>
                <a:ea typeface="EB Garamond"/>
                <a:cs typeface="EB Garamond"/>
                <a:sym typeface="EB Garamond"/>
              </a:rPr>
              <a:t>2</a:t>
            </a:r>
            <a:r>
              <a:rPr lang="ar" sz="1700">
                <a:solidFill>
                  <a:srgbClr val="434343"/>
                </a:solidFill>
                <a:latin typeface="EB Garamond"/>
                <a:ea typeface="EB Garamond"/>
                <a:cs typeface="EB Garamond"/>
                <a:sym typeface="EB Garamond"/>
              </a:rPr>
              <a:t> from the tissues back to the lungs.</a:t>
            </a:r>
            <a:endParaRPr sz="1700">
              <a:solidFill>
                <a:srgbClr val="434343"/>
              </a:solidFill>
              <a:latin typeface="EB Garamond"/>
              <a:ea typeface="EB Garamond"/>
              <a:cs typeface="EB Garamond"/>
              <a:sym typeface="EB Garamond"/>
            </a:endParaRPr>
          </a:p>
          <a:p>
            <a:pPr indent="-336550" lvl="0" marL="457200" marR="0" rtl="0" algn="l">
              <a:lnSpc>
                <a:spcPct val="100000"/>
              </a:lnSpc>
              <a:spcBef>
                <a:spcPts val="0"/>
              </a:spcBef>
              <a:spcAft>
                <a:spcPts val="0"/>
              </a:spcAft>
              <a:buClr>
                <a:srgbClr val="EA9999"/>
              </a:buClr>
              <a:buSzPts val="1700"/>
              <a:buFont typeface="EB Garamond"/>
              <a:buChar char="➔"/>
            </a:pPr>
            <a:r>
              <a:rPr lang="ar" sz="1700">
                <a:solidFill>
                  <a:srgbClr val="434343"/>
                </a:solidFill>
                <a:latin typeface="EB Garamond"/>
                <a:ea typeface="EB Garamond"/>
                <a:cs typeface="EB Garamond"/>
                <a:sym typeface="EB Garamond"/>
              </a:rPr>
              <a:t>Also </a:t>
            </a:r>
            <a:r>
              <a:rPr lang="ar" sz="1700">
                <a:solidFill>
                  <a:srgbClr val="CC0000"/>
                </a:solidFill>
                <a:latin typeface="EB Garamond"/>
                <a:ea typeface="EB Garamond"/>
                <a:cs typeface="EB Garamond"/>
                <a:sym typeface="EB Garamond"/>
              </a:rPr>
              <a:t>maintains</a:t>
            </a:r>
            <a:r>
              <a:rPr lang="ar" sz="1700">
                <a:solidFill>
                  <a:srgbClr val="FF0000"/>
                </a:solidFill>
                <a:latin typeface="EB Garamond"/>
                <a:ea typeface="EB Garamond"/>
                <a:cs typeface="EB Garamond"/>
                <a:sym typeface="EB Garamond"/>
              </a:rPr>
              <a:t> </a:t>
            </a:r>
            <a:r>
              <a:rPr lang="ar" sz="1700">
                <a:solidFill>
                  <a:srgbClr val="CC0000"/>
                </a:solidFill>
                <a:latin typeface="EB Garamond"/>
                <a:ea typeface="EB Garamond"/>
                <a:cs typeface="EB Garamond"/>
                <a:sym typeface="EB Garamond"/>
              </a:rPr>
              <a:t>the</a:t>
            </a:r>
            <a:r>
              <a:rPr lang="ar" sz="1700">
                <a:solidFill>
                  <a:srgbClr val="FF0000"/>
                </a:solidFill>
                <a:latin typeface="EB Garamond"/>
                <a:ea typeface="EB Garamond"/>
                <a:cs typeface="EB Garamond"/>
                <a:sym typeface="EB Garamond"/>
              </a:rPr>
              <a:t> </a:t>
            </a:r>
            <a:r>
              <a:rPr lang="ar" sz="1700">
                <a:solidFill>
                  <a:srgbClr val="CC0000"/>
                </a:solidFill>
                <a:latin typeface="EB Garamond"/>
                <a:ea typeface="EB Garamond"/>
                <a:cs typeface="EB Garamond"/>
                <a:sym typeface="EB Garamond"/>
              </a:rPr>
              <a:t>shape</a:t>
            </a:r>
            <a:r>
              <a:rPr lang="ar" sz="1700">
                <a:solidFill>
                  <a:srgbClr val="FF0000"/>
                </a:solidFill>
                <a:latin typeface="EB Garamond"/>
                <a:ea typeface="EB Garamond"/>
                <a:cs typeface="EB Garamond"/>
                <a:sym typeface="EB Garamond"/>
              </a:rPr>
              <a:t> </a:t>
            </a:r>
            <a:r>
              <a:rPr lang="ar" sz="1700">
                <a:solidFill>
                  <a:srgbClr val="434343"/>
                </a:solidFill>
                <a:latin typeface="EB Garamond"/>
                <a:ea typeface="EB Garamond"/>
                <a:cs typeface="EB Garamond"/>
                <a:sym typeface="EB Garamond"/>
              </a:rPr>
              <a:t>of RBC.</a:t>
            </a:r>
            <a:endParaRPr sz="1700">
              <a:solidFill>
                <a:srgbClr val="434343"/>
              </a:solidFill>
              <a:latin typeface="EB Garamond"/>
              <a:ea typeface="EB Garamond"/>
              <a:cs typeface="EB Garamond"/>
              <a:sym typeface="EB Garamo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29"/>
          <p:cNvSpPr txBox="1"/>
          <p:nvPr/>
        </p:nvSpPr>
        <p:spPr>
          <a:xfrm>
            <a:off x="4992767" y="4393000"/>
            <a:ext cx="1811700" cy="335400"/>
          </a:xfrm>
          <a:prstGeom prst="rect">
            <a:avLst/>
          </a:prstGeom>
          <a:noFill/>
          <a:ln cap="flat" cmpd="sng" w="19050">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rgbClr val="B7B7B7"/>
              </a:solidFill>
              <a:latin typeface="EB Garamond"/>
              <a:ea typeface="EB Garamond"/>
              <a:cs typeface="EB Garamond"/>
              <a:sym typeface="EB Garamond"/>
            </a:endParaRPr>
          </a:p>
        </p:txBody>
      </p:sp>
      <p:sp>
        <p:nvSpPr>
          <p:cNvPr id="263" name="Google Shape;263;p29"/>
          <p:cNvSpPr txBox="1"/>
          <p:nvPr/>
        </p:nvSpPr>
        <p:spPr>
          <a:xfrm>
            <a:off x="0" y="118174"/>
            <a:ext cx="4479000" cy="4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Hematopoiesis</a:t>
            </a:r>
            <a:endParaRPr b="1" sz="2700">
              <a:solidFill>
                <a:srgbClr val="74C1B9"/>
              </a:solidFill>
              <a:latin typeface="Montserrat"/>
              <a:ea typeface="Montserrat"/>
              <a:cs typeface="Montserrat"/>
              <a:sym typeface="Montserrat"/>
            </a:endParaRPr>
          </a:p>
        </p:txBody>
      </p:sp>
      <p:graphicFrame>
        <p:nvGraphicFramePr>
          <p:cNvPr id="264" name="Google Shape;264;p29"/>
          <p:cNvGraphicFramePr/>
          <p:nvPr/>
        </p:nvGraphicFramePr>
        <p:xfrm>
          <a:off x="3180854" y="3722490"/>
          <a:ext cx="3000000" cy="3000000"/>
        </p:xfrm>
        <a:graphic>
          <a:graphicData uri="http://schemas.openxmlformats.org/drawingml/2006/table">
            <a:tbl>
              <a:tblPr>
                <a:noFill/>
                <a:tableStyleId>{89EC4DE9-81FD-49F4-B6F0-33705DE2BA82}</a:tableStyleId>
              </a:tblPr>
              <a:tblGrid>
                <a:gridCol w="1811775"/>
                <a:gridCol w="1811775"/>
              </a:tblGrid>
              <a:tr h="260025">
                <a:tc>
                  <a:txBody>
                    <a:bodyPr/>
                    <a:lstStyle/>
                    <a:p>
                      <a:pPr indent="0" lvl="0" marL="0" rtl="0" algn="ctr">
                        <a:spcBef>
                          <a:spcPts val="0"/>
                        </a:spcBef>
                        <a:spcAft>
                          <a:spcPts val="0"/>
                        </a:spcAft>
                        <a:buNone/>
                      </a:pPr>
                      <a:r>
                        <a:rPr b="1" lang="ar" sz="1000">
                          <a:solidFill>
                            <a:srgbClr val="434343"/>
                          </a:solidFill>
                          <a:latin typeface="EB Garamond"/>
                          <a:ea typeface="EB Garamond"/>
                          <a:cs typeface="EB Garamond"/>
                          <a:sym typeface="EB Garamond"/>
                        </a:rPr>
                        <a:t>Hematopoietic stem cell:</a:t>
                      </a:r>
                      <a:endParaRPr b="1" sz="10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4CCCC">
                        <a:alpha val="50280"/>
                      </a:srgbClr>
                    </a:solidFill>
                  </a:tcPr>
                </a:tc>
                <a:tc>
                  <a:txBody>
                    <a:bodyPr/>
                    <a:lstStyle/>
                    <a:p>
                      <a:pPr indent="0" lvl="0" marL="0" rtl="0" algn="ctr">
                        <a:spcBef>
                          <a:spcPts val="0"/>
                        </a:spcBef>
                        <a:spcAft>
                          <a:spcPts val="0"/>
                        </a:spcAft>
                        <a:buNone/>
                      </a:pPr>
                      <a:r>
                        <a:rPr b="1" lang="ar" sz="1000">
                          <a:solidFill>
                            <a:srgbClr val="434343"/>
                          </a:solidFill>
                          <a:latin typeface="EB Garamond"/>
                          <a:ea typeface="EB Garamond"/>
                          <a:cs typeface="EB Garamond"/>
                          <a:sym typeface="EB Garamond"/>
                        </a:rPr>
                        <a:t>Transcriptional Factor</a:t>
                      </a:r>
                      <a:endParaRPr b="1" sz="10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9AD7D2">
                        <a:alpha val="51959"/>
                      </a:srgbClr>
                    </a:solidFill>
                  </a:tcPr>
                </a:tc>
              </a:tr>
              <a:tr h="260025">
                <a:tc>
                  <a:txBody>
                    <a:bodyPr/>
                    <a:lstStyle/>
                    <a:p>
                      <a:pPr indent="0" lvl="0" marL="0" rtl="0" algn="ctr">
                        <a:spcBef>
                          <a:spcPts val="0"/>
                        </a:spcBef>
                        <a:spcAft>
                          <a:spcPts val="0"/>
                        </a:spcAft>
                        <a:buNone/>
                      </a:pPr>
                      <a:r>
                        <a:rPr lang="ar" sz="1000">
                          <a:solidFill>
                            <a:srgbClr val="B7B7B7"/>
                          </a:solidFill>
                          <a:latin typeface="EB Garamond"/>
                          <a:ea typeface="EB Garamond"/>
                          <a:cs typeface="EB Garamond"/>
                          <a:sym typeface="EB Garamond"/>
                        </a:rPr>
                        <a:t>the mother of all blood cells.</a:t>
                      </a:r>
                      <a:endParaRPr sz="10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ar" sz="1000">
                          <a:solidFill>
                            <a:srgbClr val="B7B7B7"/>
                          </a:solidFill>
                          <a:latin typeface="EB Garamond"/>
                          <a:ea typeface="EB Garamond"/>
                          <a:cs typeface="EB Garamond"/>
                          <a:sym typeface="EB Garamond"/>
                        </a:rPr>
                        <a:t>these are specific for erythrocytes </a:t>
                      </a:r>
                      <a:endParaRPr sz="10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260025">
                <a:tc>
                  <a:txBody>
                    <a:bodyPr/>
                    <a:lstStyle/>
                    <a:p>
                      <a:pPr indent="0" lvl="0" marL="0" rtl="0" algn="ctr">
                        <a:spcBef>
                          <a:spcPts val="0"/>
                        </a:spcBef>
                        <a:spcAft>
                          <a:spcPts val="0"/>
                        </a:spcAft>
                        <a:buNone/>
                      </a:pPr>
                      <a:r>
                        <a:rPr lang="ar" sz="1000">
                          <a:solidFill>
                            <a:srgbClr val="434343"/>
                          </a:solidFill>
                          <a:latin typeface="EB Garamond"/>
                          <a:ea typeface="EB Garamond"/>
                          <a:cs typeface="EB Garamond"/>
                          <a:sym typeface="EB Garamond"/>
                        </a:rPr>
                        <a:t>Self renewal</a:t>
                      </a:r>
                      <a:endParaRPr sz="10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ar" sz="1000">
                          <a:solidFill>
                            <a:srgbClr val="CC0000"/>
                          </a:solidFill>
                          <a:latin typeface="EB Garamond"/>
                          <a:ea typeface="EB Garamond"/>
                          <a:cs typeface="EB Garamond"/>
                          <a:sym typeface="EB Garamond"/>
                        </a:rPr>
                        <a:t>Erythropoietin</a:t>
                      </a:r>
                      <a:endParaRPr sz="1000">
                        <a:solidFill>
                          <a:srgbClr val="CC0000"/>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260025">
                <a:tc>
                  <a:txBody>
                    <a:bodyPr/>
                    <a:lstStyle/>
                    <a:p>
                      <a:pPr indent="0" lvl="0" marL="0" rtl="0" algn="ctr">
                        <a:spcBef>
                          <a:spcPts val="0"/>
                        </a:spcBef>
                        <a:spcAft>
                          <a:spcPts val="0"/>
                        </a:spcAft>
                        <a:buNone/>
                      </a:pPr>
                      <a:r>
                        <a:rPr lang="ar" sz="1000">
                          <a:solidFill>
                            <a:srgbClr val="434343"/>
                          </a:solidFill>
                          <a:latin typeface="EB Garamond"/>
                          <a:ea typeface="EB Garamond"/>
                          <a:cs typeface="EB Garamond"/>
                          <a:sym typeface="EB Garamond"/>
                        </a:rPr>
                        <a:t>Cell differentiation</a:t>
                      </a:r>
                      <a:endParaRPr sz="10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ar" sz="1000">
                          <a:solidFill>
                            <a:srgbClr val="CC0000"/>
                          </a:solidFill>
                          <a:latin typeface="EB Garamond"/>
                          <a:ea typeface="EB Garamond"/>
                          <a:cs typeface="EB Garamond"/>
                          <a:sym typeface="EB Garamond"/>
                        </a:rPr>
                        <a:t>GATA1</a:t>
                      </a:r>
                      <a:endParaRPr sz="1000">
                        <a:solidFill>
                          <a:srgbClr val="CC0000"/>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sp>
        <p:nvSpPr>
          <p:cNvPr id="265" name="Google Shape;265;p29"/>
          <p:cNvSpPr txBox="1"/>
          <p:nvPr/>
        </p:nvSpPr>
        <p:spPr>
          <a:xfrm>
            <a:off x="2941225" y="199925"/>
            <a:ext cx="2108400" cy="27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B7B7B7"/>
                </a:solidFill>
                <a:latin typeface="EB Garamond"/>
                <a:ea typeface="EB Garamond"/>
                <a:cs typeface="EB Garamond"/>
                <a:sym typeface="EB Garamond"/>
              </a:rPr>
              <a:t>(formation of blood cells in bone marrow)</a:t>
            </a:r>
            <a:endParaRPr sz="800">
              <a:solidFill>
                <a:srgbClr val="B7B7B7"/>
              </a:solidFill>
              <a:latin typeface="EB Garamond"/>
              <a:ea typeface="EB Garamond"/>
              <a:cs typeface="EB Garamond"/>
              <a:sym typeface="EB Garamond"/>
            </a:endParaRPr>
          </a:p>
          <a:p>
            <a:pPr indent="0" lvl="0" marL="0" rtl="0" algn="l">
              <a:spcBef>
                <a:spcPts val="0"/>
              </a:spcBef>
              <a:spcAft>
                <a:spcPts val="0"/>
              </a:spcAft>
              <a:buNone/>
            </a:pPr>
            <a:r>
              <a:rPr b="1" lang="ar" sz="1000">
                <a:solidFill>
                  <a:schemeClr val="lt1"/>
                </a:solidFill>
                <a:latin typeface="EB Garamond"/>
                <a:ea typeface="EB Garamond"/>
                <a:cs typeface="EB Garamond"/>
                <a:sym typeface="EB Garamond"/>
              </a:rPr>
              <a:t>ββ</a:t>
            </a:r>
            <a:endParaRPr sz="800">
              <a:solidFill>
                <a:srgbClr val="B7B7B7"/>
              </a:solidFill>
              <a:latin typeface="EB Garamond"/>
              <a:ea typeface="EB Garamond"/>
              <a:cs typeface="EB Garamond"/>
              <a:sym typeface="EB Garamond"/>
            </a:endParaRPr>
          </a:p>
        </p:txBody>
      </p:sp>
      <p:sp>
        <p:nvSpPr>
          <p:cNvPr id="266" name="Google Shape;266;p29"/>
          <p:cNvSpPr txBox="1"/>
          <p:nvPr/>
        </p:nvSpPr>
        <p:spPr>
          <a:xfrm>
            <a:off x="7100525" y="4402950"/>
            <a:ext cx="1140300" cy="503100"/>
          </a:xfrm>
          <a:prstGeom prst="rect">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600">
                <a:solidFill>
                  <a:srgbClr val="B7B7B7"/>
                </a:solidFill>
                <a:latin typeface="EB Garamond"/>
                <a:ea typeface="EB Garamond"/>
                <a:cs typeface="EB Garamond"/>
                <a:sym typeface="EB Garamond"/>
              </a:rPr>
              <a:t>- Erythropoietin is a hormone controlling the RBC formation.</a:t>
            </a:r>
            <a:endParaRPr sz="6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600">
                <a:solidFill>
                  <a:srgbClr val="B7B7B7"/>
                </a:solidFill>
                <a:latin typeface="EB Garamond"/>
                <a:ea typeface="EB Garamond"/>
                <a:cs typeface="EB Garamond"/>
                <a:sym typeface="EB Garamond"/>
              </a:rPr>
              <a:t>- 90% synthesized  in kidney .</a:t>
            </a:r>
            <a:endParaRPr sz="6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600">
                <a:solidFill>
                  <a:srgbClr val="B7B7B7"/>
                </a:solidFill>
                <a:latin typeface="EB Garamond"/>
                <a:ea typeface="EB Garamond"/>
                <a:cs typeface="EB Garamond"/>
                <a:sym typeface="EB Garamond"/>
              </a:rPr>
              <a:t>- 10%  synthesized in liver.</a:t>
            </a:r>
            <a:endParaRPr sz="600">
              <a:solidFill>
                <a:srgbClr val="B7B7B7"/>
              </a:solidFill>
              <a:latin typeface="EB Garamond"/>
              <a:ea typeface="EB Garamond"/>
              <a:cs typeface="EB Garamond"/>
              <a:sym typeface="EB Garamond"/>
            </a:endParaRPr>
          </a:p>
        </p:txBody>
      </p:sp>
      <p:sp>
        <p:nvSpPr>
          <p:cNvPr id="267" name="Google Shape;267;p29"/>
          <p:cNvSpPr txBox="1"/>
          <p:nvPr/>
        </p:nvSpPr>
        <p:spPr>
          <a:xfrm>
            <a:off x="903169" y="4461638"/>
            <a:ext cx="1862400" cy="533400"/>
          </a:xfrm>
          <a:prstGeom prst="rect">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900">
                <a:solidFill>
                  <a:srgbClr val="B7B7B7"/>
                </a:solidFill>
                <a:latin typeface="EB Garamond"/>
                <a:ea typeface="EB Garamond"/>
                <a:cs typeface="EB Garamond"/>
                <a:sym typeface="EB Garamond"/>
              </a:rPr>
              <a:t>if there is any abnormality in these two characters of hematopoietic stem cell it will give many diseases like cancer.</a:t>
            </a:r>
            <a:endParaRPr sz="900">
              <a:solidFill>
                <a:srgbClr val="B7B7B7"/>
              </a:solidFill>
              <a:latin typeface="EB Garamond"/>
              <a:ea typeface="EB Garamond"/>
              <a:cs typeface="EB Garamond"/>
              <a:sym typeface="EB Garamond"/>
            </a:endParaRPr>
          </a:p>
        </p:txBody>
      </p:sp>
      <p:grpSp>
        <p:nvGrpSpPr>
          <p:cNvPr id="268" name="Google Shape;268;p29"/>
          <p:cNvGrpSpPr/>
          <p:nvPr/>
        </p:nvGrpSpPr>
        <p:grpSpPr>
          <a:xfrm>
            <a:off x="5516053" y="915542"/>
            <a:ext cx="3252077" cy="2206050"/>
            <a:chOff x="5551513" y="626981"/>
            <a:chExt cx="3252077" cy="2206050"/>
          </a:xfrm>
        </p:grpSpPr>
        <p:pic>
          <p:nvPicPr>
            <p:cNvPr id="269" name="Google Shape;269;p29"/>
            <p:cNvPicPr preferRelativeResize="0"/>
            <p:nvPr/>
          </p:nvPicPr>
          <p:blipFill>
            <a:blip r:embed="rId3">
              <a:alphaModFix/>
            </a:blip>
            <a:stretch>
              <a:fillRect/>
            </a:stretch>
          </p:blipFill>
          <p:spPr>
            <a:xfrm>
              <a:off x="5551513" y="775700"/>
              <a:ext cx="3252077" cy="2057331"/>
            </a:xfrm>
            <a:prstGeom prst="rect">
              <a:avLst/>
            </a:prstGeom>
            <a:noFill/>
            <a:ln>
              <a:noFill/>
            </a:ln>
          </p:spPr>
        </p:pic>
        <p:sp>
          <p:nvSpPr>
            <p:cNvPr id="270" name="Google Shape;270;p29"/>
            <p:cNvSpPr txBox="1"/>
            <p:nvPr/>
          </p:nvSpPr>
          <p:spPr>
            <a:xfrm>
              <a:off x="6870354" y="626981"/>
              <a:ext cx="614400" cy="1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rgbClr val="B7B7B7"/>
                  </a:solidFill>
                  <a:latin typeface="EB Garamond"/>
                  <a:ea typeface="EB Garamond"/>
                  <a:cs typeface="EB Garamond"/>
                  <a:sym typeface="EB Garamond"/>
                </a:rPr>
                <a:t>HSC</a:t>
              </a:r>
              <a:endParaRPr b="1" sz="1000">
                <a:solidFill>
                  <a:srgbClr val="B7B7B7"/>
                </a:solidFill>
                <a:latin typeface="EB Garamond"/>
                <a:ea typeface="EB Garamond"/>
                <a:cs typeface="EB Garamond"/>
                <a:sym typeface="EB Garamond"/>
              </a:endParaRPr>
            </a:p>
          </p:txBody>
        </p:sp>
        <p:sp>
          <p:nvSpPr>
            <p:cNvPr id="271" name="Google Shape;271;p29"/>
            <p:cNvSpPr txBox="1"/>
            <p:nvPr/>
          </p:nvSpPr>
          <p:spPr>
            <a:xfrm>
              <a:off x="5929679" y="2497625"/>
              <a:ext cx="2180700" cy="33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999999"/>
                  </a:solidFill>
                  <a:latin typeface="EB Garamond"/>
                  <a:ea typeface="EB Garamond"/>
                  <a:cs typeface="EB Garamond"/>
                  <a:sym typeface="EB Garamond"/>
                </a:rPr>
                <a:t>this pic is just for your understanding (just read the highlighted points).</a:t>
              </a:r>
              <a:endParaRPr sz="1000">
                <a:solidFill>
                  <a:srgbClr val="999999"/>
                </a:solidFill>
                <a:latin typeface="EB Garamond"/>
                <a:ea typeface="EB Garamond"/>
                <a:cs typeface="EB Garamond"/>
                <a:sym typeface="EB Garamond"/>
              </a:endParaRPr>
            </a:p>
          </p:txBody>
        </p:sp>
      </p:grpSp>
      <p:sp>
        <p:nvSpPr>
          <p:cNvPr id="272" name="Google Shape;272;p29"/>
          <p:cNvSpPr txBox="1"/>
          <p:nvPr/>
        </p:nvSpPr>
        <p:spPr>
          <a:xfrm>
            <a:off x="7142230" y="3390912"/>
            <a:ext cx="1098600" cy="802500"/>
          </a:xfrm>
          <a:prstGeom prst="rect">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600">
                <a:solidFill>
                  <a:srgbClr val="B7B7B7"/>
                </a:solidFill>
                <a:latin typeface="EB Garamond"/>
                <a:ea typeface="EB Garamond"/>
                <a:cs typeface="EB Garamond"/>
                <a:sym typeface="EB Garamond"/>
              </a:rPr>
              <a:t>transcription factor meaning: a molecule that is capable of changing (increase or decrease) the gene expression in a cell (which is responsible of cell differentiation) by altering the gene transcription.</a:t>
            </a:r>
            <a:endParaRPr sz="600">
              <a:solidFill>
                <a:srgbClr val="B7B7B7"/>
              </a:solidFill>
              <a:latin typeface="EB Garamond"/>
              <a:ea typeface="EB Garamond"/>
              <a:cs typeface="EB Garamond"/>
              <a:sym typeface="EB Garamond"/>
            </a:endParaRPr>
          </a:p>
        </p:txBody>
      </p:sp>
      <p:grpSp>
        <p:nvGrpSpPr>
          <p:cNvPr id="273" name="Google Shape;273;p29"/>
          <p:cNvGrpSpPr/>
          <p:nvPr/>
        </p:nvGrpSpPr>
        <p:grpSpPr>
          <a:xfrm>
            <a:off x="1137787" y="558276"/>
            <a:ext cx="4041843" cy="3217249"/>
            <a:chOff x="950782" y="517951"/>
            <a:chExt cx="4041843" cy="3217249"/>
          </a:xfrm>
        </p:grpSpPr>
        <p:sp>
          <p:nvSpPr>
            <p:cNvPr id="274" name="Google Shape;274;p29"/>
            <p:cNvSpPr/>
            <p:nvPr/>
          </p:nvSpPr>
          <p:spPr>
            <a:xfrm>
              <a:off x="1796662" y="857688"/>
              <a:ext cx="1435313" cy="2526317"/>
            </a:xfrm>
            <a:custGeom>
              <a:rect b="b" l="l" r="r" t="t"/>
              <a:pathLst>
                <a:path extrusionOk="0" h="170237" w="122467">
                  <a:moveTo>
                    <a:pt x="66624" y="0"/>
                  </a:moveTo>
                  <a:cubicBezTo>
                    <a:pt x="65763" y="0"/>
                    <a:pt x="65066" y="697"/>
                    <a:pt x="65066" y="1559"/>
                  </a:cubicBezTo>
                  <a:lnTo>
                    <a:pt x="65066" y="8483"/>
                  </a:lnTo>
                  <a:cubicBezTo>
                    <a:pt x="65064" y="9345"/>
                    <a:pt x="65763" y="10041"/>
                    <a:pt x="66622" y="10041"/>
                  </a:cubicBezTo>
                  <a:lnTo>
                    <a:pt x="66624" y="10041"/>
                  </a:lnTo>
                  <a:cubicBezTo>
                    <a:pt x="67486" y="10041"/>
                    <a:pt x="68183" y="9345"/>
                    <a:pt x="68183" y="8483"/>
                  </a:cubicBezTo>
                  <a:lnTo>
                    <a:pt x="68183" y="1559"/>
                  </a:lnTo>
                  <a:cubicBezTo>
                    <a:pt x="68183" y="697"/>
                    <a:pt x="67486" y="0"/>
                    <a:pt x="66624" y="0"/>
                  </a:cubicBezTo>
                  <a:close/>
                  <a:moveTo>
                    <a:pt x="66624" y="13850"/>
                  </a:moveTo>
                  <a:cubicBezTo>
                    <a:pt x="65763" y="13850"/>
                    <a:pt x="65066" y="14549"/>
                    <a:pt x="65066" y="15410"/>
                  </a:cubicBezTo>
                  <a:lnTo>
                    <a:pt x="65066" y="22335"/>
                  </a:lnTo>
                  <a:cubicBezTo>
                    <a:pt x="65064" y="23196"/>
                    <a:pt x="65760" y="23896"/>
                    <a:pt x="66622" y="23896"/>
                  </a:cubicBezTo>
                  <a:lnTo>
                    <a:pt x="66624" y="23893"/>
                  </a:lnTo>
                  <a:cubicBezTo>
                    <a:pt x="67486" y="23893"/>
                    <a:pt x="68183" y="23196"/>
                    <a:pt x="68183" y="22335"/>
                  </a:cubicBezTo>
                  <a:lnTo>
                    <a:pt x="68183" y="15410"/>
                  </a:lnTo>
                  <a:cubicBezTo>
                    <a:pt x="68183" y="14549"/>
                    <a:pt x="67486" y="13850"/>
                    <a:pt x="66624" y="13850"/>
                  </a:cubicBezTo>
                  <a:close/>
                  <a:moveTo>
                    <a:pt x="66624" y="27701"/>
                  </a:moveTo>
                  <a:cubicBezTo>
                    <a:pt x="65763" y="27701"/>
                    <a:pt x="65066" y="28401"/>
                    <a:pt x="65066" y="29262"/>
                  </a:cubicBezTo>
                  <a:lnTo>
                    <a:pt x="65066" y="34765"/>
                  </a:lnTo>
                  <a:cubicBezTo>
                    <a:pt x="65066" y="35305"/>
                    <a:pt x="65100" y="35845"/>
                    <a:pt x="65169" y="36382"/>
                  </a:cubicBezTo>
                  <a:cubicBezTo>
                    <a:pt x="65267" y="37159"/>
                    <a:pt x="65928" y="37743"/>
                    <a:pt x="66712" y="37743"/>
                  </a:cubicBezTo>
                  <a:lnTo>
                    <a:pt x="66712" y="37740"/>
                  </a:lnTo>
                  <a:cubicBezTo>
                    <a:pt x="67653" y="37740"/>
                    <a:pt x="68378" y="36917"/>
                    <a:pt x="68260" y="35984"/>
                  </a:cubicBezTo>
                  <a:cubicBezTo>
                    <a:pt x="68208" y="35580"/>
                    <a:pt x="68183" y="35171"/>
                    <a:pt x="68183" y="34762"/>
                  </a:cubicBezTo>
                  <a:lnTo>
                    <a:pt x="68183" y="29262"/>
                  </a:lnTo>
                  <a:cubicBezTo>
                    <a:pt x="68183" y="28401"/>
                    <a:pt x="67486" y="27701"/>
                    <a:pt x="66624" y="27701"/>
                  </a:cubicBezTo>
                  <a:close/>
                  <a:moveTo>
                    <a:pt x="69637" y="40797"/>
                  </a:moveTo>
                  <a:cubicBezTo>
                    <a:pt x="69255" y="40797"/>
                    <a:pt x="68872" y="40937"/>
                    <a:pt x="68571" y="41219"/>
                  </a:cubicBezTo>
                  <a:cubicBezTo>
                    <a:pt x="67951" y="41803"/>
                    <a:pt x="67913" y="42777"/>
                    <a:pt x="68489" y="43407"/>
                  </a:cubicBezTo>
                  <a:cubicBezTo>
                    <a:pt x="70304" y="45344"/>
                    <a:pt x="72685" y="46660"/>
                    <a:pt x="75290" y="47164"/>
                  </a:cubicBezTo>
                  <a:cubicBezTo>
                    <a:pt x="75387" y="47182"/>
                    <a:pt x="75486" y="47192"/>
                    <a:pt x="75586" y="47192"/>
                  </a:cubicBezTo>
                  <a:lnTo>
                    <a:pt x="75586" y="47192"/>
                  </a:lnTo>
                  <a:cubicBezTo>
                    <a:pt x="76391" y="47190"/>
                    <a:pt x="77062" y="46580"/>
                    <a:pt x="77136" y="45781"/>
                  </a:cubicBezTo>
                  <a:cubicBezTo>
                    <a:pt x="77213" y="44981"/>
                    <a:pt x="76668" y="44256"/>
                    <a:pt x="75881" y="44104"/>
                  </a:cubicBezTo>
                  <a:cubicBezTo>
                    <a:pt x="74896" y="43914"/>
                    <a:pt x="73950" y="43569"/>
                    <a:pt x="73073" y="43081"/>
                  </a:cubicBezTo>
                  <a:cubicBezTo>
                    <a:pt x="72215" y="42600"/>
                    <a:pt x="71433" y="41991"/>
                    <a:pt x="70759" y="41273"/>
                  </a:cubicBezTo>
                  <a:cubicBezTo>
                    <a:pt x="70454" y="40957"/>
                    <a:pt x="70046" y="40797"/>
                    <a:pt x="69637" y="40797"/>
                  </a:cubicBezTo>
                  <a:close/>
                  <a:moveTo>
                    <a:pt x="75586" y="47192"/>
                  </a:moveTo>
                  <a:cubicBezTo>
                    <a:pt x="75586" y="47192"/>
                    <a:pt x="75586" y="47192"/>
                    <a:pt x="75586" y="47192"/>
                  </a:cubicBezTo>
                  <a:lnTo>
                    <a:pt x="75588" y="47192"/>
                  </a:lnTo>
                  <a:cubicBezTo>
                    <a:pt x="75587" y="47192"/>
                    <a:pt x="75587" y="47192"/>
                    <a:pt x="75586" y="47192"/>
                  </a:cubicBezTo>
                  <a:close/>
                  <a:moveTo>
                    <a:pt x="82500" y="44276"/>
                  </a:moveTo>
                  <a:cubicBezTo>
                    <a:pt x="81639" y="44276"/>
                    <a:pt x="80942" y="44973"/>
                    <a:pt x="80942" y="45835"/>
                  </a:cubicBezTo>
                  <a:cubicBezTo>
                    <a:pt x="80942" y="46696"/>
                    <a:pt x="81639" y="47393"/>
                    <a:pt x="82500" y="47393"/>
                  </a:cubicBezTo>
                  <a:lnTo>
                    <a:pt x="89425" y="47393"/>
                  </a:lnTo>
                  <a:cubicBezTo>
                    <a:pt x="90286" y="47393"/>
                    <a:pt x="90983" y="46696"/>
                    <a:pt x="90983" y="45835"/>
                  </a:cubicBezTo>
                  <a:cubicBezTo>
                    <a:pt x="90983" y="44973"/>
                    <a:pt x="90286" y="44276"/>
                    <a:pt x="89425" y="44276"/>
                  </a:cubicBezTo>
                  <a:close/>
                  <a:moveTo>
                    <a:pt x="96352" y="44276"/>
                  </a:moveTo>
                  <a:cubicBezTo>
                    <a:pt x="95490" y="44276"/>
                    <a:pt x="94794" y="44973"/>
                    <a:pt x="94794" y="45835"/>
                  </a:cubicBezTo>
                  <a:cubicBezTo>
                    <a:pt x="94794" y="46696"/>
                    <a:pt x="95490" y="47393"/>
                    <a:pt x="96352" y="47393"/>
                  </a:cubicBezTo>
                  <a:lnTo>
                    <a:pt x="103276" y="47393"/>
                  </a:lnTo>
                  <a:cubicBezTo>
                    <a:pt x="104138" y="47393"/>
                    <a:pt x="104837" y="46696"/>
                    <a:pt x="104837" y="45835"/>
                  </a:cubicBezTo>
                  <a:cubicBezTo>
                    <a:pt x="104837" y="44973"/>
                    <a:pt x="104138" y="44276"/>
                    <a:pt x="103276" y="44276"/>
                  </a:cubicBezTo>
                  <a:close/>
                  <a:moveTo>
                    <a:pt x="110004" y="45692"/>
                  </a:moveTo>
                  <a:cubicBezTo>
                    <a:pt x="109408" y="45692"/>
                    <a:pt x="108838" y="46036"/>
                    <a:pt x="108579" y="46616"/>
                  </a:cubicBezTo>
                  <a:cubicBezTo>
                    <a:pt x="108229" y="47403"/>
                    <a:pt x="108584" y="48324"/>
                    <a:pt x="109371" y="48673"/>
                  </a:cubicBezTo>
                  <a:cubicBezTo>
                    <a:pt x="111284" y="49530"/>
                    <a:pt x="112999" y="50777"/>
                    <a:pt x="114400" y="52338"/>
                  </a:cubicBezTo>
                  <a:cubicBezTo>
                    <a:pt x="114695" y="52666"/>
                    <a:pt x="115117" y="52854"/>
                    <a:pt x="115558" y="52854"/>
                  </a:cubicBezTo>
                  <a:lnTo>
                    <a:pt x="115558" y="52854"/>
                  </a:lnTo>
                  <a:cubicBezTo>
                    <a:pt x="116175" y="52854"/>
                    <a:pt x="116730" y="52492"/>
                    <a:pt x="116982" y="51929"/>
                  </a:cubicBezTo>
                  <a:cubicBezTo>
                    <a:pt x="117231" y="51368"/>
                    <a:pt x="117128" y="50710"/>
                    <a:pt x="116717" y="50255"/>
                  </a:cubicBezTo>
                  <a:cubicBezTo>
                    <a:pt x="115022" y="48367"/>
                    <a:pt x="112952" y="46861"/>
                    <a:pt x="110638" y="45827"/>
                  </a:cubicBezTo>
                  <a:cubicBezTo>
                    <a:pt x="110432" y="45735"/>
                    <a:pt x="110216" y="45692"/>
                    <a:pt x="110004" y="45692"/>
                  </a:cubicBezTo>
                  <a:close/>
                  <a:moveTo>
                    <a:pt x="115558" y="52854"/>
                  </a:moveTo>
                  <a:cubicBezTo>
                    <a:pt x="115558" y="52854"/>
                    <a:pt x="115558" y="52854"/>
                    <a:pt x="115557" y="52854"/>
                  </a:cubicBezTo>
                  <a:lnTo>
                    <a:pt x="115560" y="52854"/>
                  </a:lnTo>
                  <a:cubicBezTo>
                    <a:pt x="115559" y="52854"/>
                    <a:pt x="115559" y="52854"/>
                    <a:pt x="115558" y="52854"/>
                  </a:cubicBezTo>
                  <a:close/>
                  <a:moveTo>
                    <a:pt x="118985" y="55696"/>
                  </a:moveTo>
                  <a:cubicBezTo>
                    <a:pt x="118827" y="55696"/>
                    <a:pt x="118667" y="55720"/>
                    <a:pt x="118509" y="55770"/>
                  </a:cubicBezTo>
                  <a:cubicBezTo>
                    <a:pt x="117689" y="56035"/>
                    <a:pt x="117239" y="56912"/>
                    <a:pt x="117501" y="57732"/>
                  </a:cubicBezTo>
                  <a:cubicBezTo>
                    <a:pt x="117974" y="59208"/>
                    <a:pt x="118216" y="60746"/>
                    <a:pt x="118213" y="62297"/>
                  </a:cubicBezTo>
                  <a:lnTo>
                    <a:pt x="118213" y="62448"/>
                  </a:lnTo>
                  <a:cubicBezTo>
                    <a:pt x="118211" y="62942"/>
                    <a:pt x="118180" y="63438"/>
                    <a:pt x="118129" y="63924"/>
                  </a:cubicBezTo>
                  <a:cubicBezTo>
                    <a:pt x="118036" y="64780"/>
                    <a:pt x="118653" y="65549"/>
                    <a:pt x="119509" y="65642"/>
                  </a:cubicBezTo>
                  <a:cubicBezTo>
                    <a:pt x="119566" y="65650"/>
                    <a:pt x="119622" y="65652"/>
                    <a:pt x="119679" y="65652"/>
                  </a:cubicBezTo>
                  <a:cubicBezTo>
                    <a:pt x="120474" y="65650"/>
                    <a:pt x="121140" y="65050"/>
                    <a:pt x="121227" y="64261"/>
                  </a:cubicBezTo>
                  <a:cubicBezTo>
                    <a:pt x="121289" y="63675"/>
                    <a:pt x="121325" y="63076"/>
                    <a:pt x="121330" y="62482"/>
                  </a:cubicBezTo>
                  <a:lnTo>
                    <a:pt x="121330" y="62474"/>
                  </a:lnTo>
                  <a:lnTo>
                    <a:pt x="121330" y="62297"/>
                  </a:lnTo>
                  <a:cubicBezTo>
                    <a:pt x="121332" y="60425"/>
                    <a:pt x="121042" y="58560"/>
                    <a:pt x="120468" y="56778"/>
                  </a:cubicBezTo>
                  <a:cubicBezTo>
                    <a:pt x="120257" y="56116"/>
                    <a:pt x="119643" y="55696"/>
                    <a:pt x="118985" y="55696"/>
                  </a:cubicBezTo>
                  <a:close/>
                  <a:moveTo>
                    <a:pt x="117523" y="69061"/>
                  </a:moveTo>
                  <a:cubicBezTo>
                    <a:pt x="116988" y="69061"/>
                    <a:pt x="116467" y="69337"/>
                    <a:pt x="116177" y="69831"/>
                  </a:cubicBezTo>
                  <a:cubicBezTo>
                    <a:pt x="115115" y="71641"/>
                    <a:pt x="113685" y="73207"/>
                    <a:pt x="111980" y="74428"/>
                  </a:cubicBezTo>
                  <a:cubicBezTo>
                    <a:pt x="111428" y="74822"/>
                    <a:pt x="111196" y="75526"/>
                    <a:pt x="111402" y="76172"/>
                  </a:cubicBezTo>
                  <a:cubicBezTo>
                    <a:pt x="111610" y="76817"/>
                    <a:pt x="112209" y="77254"/>
                    <a:pt x="112888" y="77254"/>
                  </a:cubicBezTo>
                  <a:cubicBezTo>
                    <a:pt x="113212" y="77254"/>
                    <a:pt x="113531" y="77151"/>
                    <a:pt x="113793" y="76964"/>
                  </a:cubicBezTo>
                  <a:cubicBezTo>
                    <a:pt x="115855" y="75488"/>
                    <a:pt x="117583" y="73595"/>
                    <a:pt x="118867" y="71409"/>
                  </a:cubicBezTo>
                  <a:cubicBezTo>
                    <a:pt x="119301" y="70666"/>
                    <a:pt x="119052" y="69710"/>
                    <a:pt x="118309" y="69275"/>
                  </a:cubicBezTo>
                  <a:cubicBezTo>
                    <a:pt x="118062" y="69130"/>
                    <a:pt x="117791" y="69061"/>
                    <a:pt x="117523" y="69061"/>
                  </a:cubicBezTo>
                  <a:close/>
                  <a:moveTo>
                    <a:pt x="30422" y="77205"/>
                  </a:moveTo>
                  <a:cubicBezTo>
                    <a:pt x="29561" y="77205"/>
                    <a:pt x="28862" y="77902"/>
                    <a:pt x="28862" y="78763"/>
                  </a:cubicBezTo>
                  <a:cubicBezTo>
                    <a:pt x="28862" y="79625"/>
                    <a:pt x="29561" y="80324"/>
                    <a:pt x="30422" y="80324"/>
                  </a:cubicBezTo>
                  <a:lnTo>
                    <a:pt x="37347" y="80324"/>
                  </a:lnTo>
                  <a:cubicBezTo>
                    <a:pt x="38208" y="80324"/>
                    <a:pt x="38905" y="79625"/>
                    <a:pt x="38905" y="78763"/>
                  </a:cubicBezTo>
                  <a:cubicBezTo>
                    <a:pt x="38905" y="77902"/>
                    <a:pt x="38208" y="77205"/>
                    <a:pt x="37347" y="77205"/>
                  </a:cubicBezTo>
                  <a:close/>
                  <a:moveTo>
                    <a:pt x="44274" y="77205"/>
                  </a:moveTo>
                  <a:cubicBezTo>
                    <a:pt x="43413" y="77205"/>
                    <a:pt x="42716" y="77902"/>
                    <a:pt x="42716" y="78763"/>
                  </a:cubicBezTo>
                  <a:cubicBezTo>
                    <a:pt x="42716" y="79625"/>
                    <a:pt x="43413" y="80324"/>
                    <a:pt x="44274" y="80324"/>
                  </a:cubicBezTo>
                  <a:lnTo>
                    <a:pt x="51199" y="80324"/>
                  </a:lnTo>
                  <a:cubicBezTo>
                    <a:pt x="52060" y="80324"/>
                    <a:pt x="52757" y="79625"/>
                    <a:pt x="52757" y="78763"/>
                  </a:cubicBezTo>
                  <a:cubicBezTo>
                    <a:pt x="52757" y="77902"/>
                    <a:pt x="52060" y="77205"/>
                    <a:pt x="51199" y="77205"/>
                  </a:cubicBezTo>
                  <a:close/>
                  <a:moveTo>
                    <a:pt x="58126" y="77205"/>
                  </a:moveTo>
                  <a:cubicBezTo>
                    <a:pt x="57265" y="77205"/>
                    <a:pt x="56568" y="77902"/>
                    <a:pt x="56568" y="78763"/>
                  </a:cubicBezTo>
                  <a:cubicBezTo>
                    <a:pt x="56568" y="79625"/>
                    <a:pt x="57265" y="80324"/>
                    <a:pt x="58126" y="80324"/>
                  </a:cubicBezTo>
                  <a:lnTo>
                    <a:pt x="65051" y="80324"/>
                  </a:lnTo>
                  <a:cubicBezTo>
                    <a:pt x="65912" y="80324"/>
                    <a:pt x="66609" y="79625"/>
                    <a:pt x="66609" y="78763"/>
                  </a:cubicBezTo>
                  <a:cubicBezTo>
                    <a:pt x="66609" y="77902"/>
                    <a:pt x="65912" y="77205"/>
                    <a:pt x="65051" y="77205"/>
                  </a:cubicBezTo>
                  <a:close/>
                  <a:moveTo>
                    <a:pt x="71978" y="77205"/>
                  </a:moveTo>
                  <a:cubicBezTo>
                    <a:pt x="71117" y="77205"/>
                    <a:pt x="70420" y="77902"/>
                    <a:pt x="70420" y="78763"/>
                  </a:cubicBezTo>
                  <a:cubicBezTo>
                    <a:pt x="70420" y="79625"/>
                    <a:pt x="71117" y="80324"/>
                    <a:pt x="71978" y="80324"/>
                  </a:cubicBezTo>
                  <a:lnTo>
                    <a:pt x="78903" y="80324"/>
                  </a:lnTo>
                  <a:cubicBezTo>
                    <a:pt x="79764" y="80324"/>
                    <a:pt x="80463" y="79625"/>
                    <a:pt x="80463" y="78763"/>
                  </a:cubicBezTo>
                  <a:cubicBezTo>
                    <a:pt x="80463" y="77902"/>
                    <a:pt x="79764" y="77205"/>
                    <a:pt x="78903" y="77205"/>
                  </a:cubicBezTo>
                  <a:close/>
                  <a:moveTo>
                    <a:pt x="85830" y="77205"/>
                  </a:moveTo>
                  <a:cubicBezTo>
                    <a:pt x="84968" y="77205"/>
                    <a:pt x="84269" y="77902"/>
                    <a:pt x="84269" y="78763"/>
                  </a:cubicBezTo>
                  <a:cubicBezTo>
                    <a:pt x="84269" y="79625"/>
                    <a:pt x="84968" y="80324"/>
                    <a:pt x="85830" y="80324"/>
                  </a:cubicBezTo>
                  <a:lnTo>
                    <a:pt x="92754" y="80324"/>
                  </a:lnTo>
                  <a:cubicBezTo>
                    <a:pt x="93616" y="80324"/>
                    <a:pt x="94313" y="79625"/>
                    <a:pt x="94313" y="78763"/>
                  </a:cubicBezTo>
                  <a:cubicBezTo>
                    <a:pt x="94313" y="77902"/>
                    <a:pt x="93616" y="77205"/>
                    <a:pt x="92754" y="77205"/>
                  </a:cubicBezTo>
                  <a:close/>
                  <a:moveTo>
                    <a:pt x="106629" y="76869"/>
                  </a:moveTo>
                  <a:cubicBezTo>
                    <a:pt x="106513" y="76869"/>
                    <a:pt x="106395" y="76882"/>
                    <a:pt x="106277" y="76910"/>
                  </a:cubicBezTo>
                  <a:cubicBezTo>
                    <a:pt x="105300" y="77108"/>
                    <a:pt x="104305" y="77205"/>
                    <a:pt x="103310" y="77205"/>
                  </a:cubicBezTo>
                  <a:lnTo>
                    <a:pt x="99682" y="77205"/>
                  </a:lnTo>
                  <a:cubicBezTo>
                    <a:pt x="98820" y="77205"/>
                    <a:pt x="98123" y="77902"/>
                    <a:pt x="98123" y="78763"/>
                  </a:cubicBezTo>
                  <a:cubicBezTo>
                    <a:pt x="98123" y="79625"/>
                    <a:pt x="98820" y="80324"/>
                    <a:pt x="99682" y="80324"/>
                  </a:cubicBezTo>
                  <a:lnTo>
                    <a:pt x="103310" y="80324"/>
                  </a:lnTo>
                  <a:cubicBezTo>
                    <a:pt x="104513" y="80322"/>
                    <a:pt x="105714" y="80203"/>
                    <a:pt x="106894" y="79964"/>
                  </a:cubicBezTo>
                  <a:cubicBezTo>
                    <a:pt x="107758" y="79815"/>
                    <a:pt x="108332" y="78979"/>
                    <a:pt x="108157" y="78121"/>
                  </a:cubicBezTo>
                  <a:cubicBezTo>
                    <a:pt x="108006" y="77378"/>
                    <a:pt x="107353" y="76869"/>
                    <a:pt x="106629" y="76869"/>
                  </a:cubicBezTo>
                  <a:close/>
                  <a:moveTo>
                    <a:pt x="23501" y="77239"/>
                  </a:moveTo>
                  <a:cubicBezTo>
                    <a:pt x="23472" y="77239"/>
                    <a:pt x="23444" y="77240"/>
                    <a:pt x="23415" y="77241"/>
                  </a:cubicBezTo>
                  <a:cubicBezTo>
                    <a:pt x="20952" y="77365"/>
                    <a:pt x="18520" y="77861"/>
                    <a:pt x="16200" y="78709"/>
                  </a:cubicBezTo>
                  <a:cubicBezTo>
                    <a:pt x="15493" y="78972"/>
                    <a:pt x="15071" y="79702"/>
                    <a:pt x="15205" y="80445"/>
                  </a:cubicBezTo>
                  <a:cubicBezTo>
                    <a:pt x="15336" y="81188"/>
                    <a:pt x="15982" y="81731"/>
                    <a:pt x="16738" y="81731"/>
                  </a:cubicBezTo>
                  <a:cubicBezTo>
                    <a:pt x="16920" y="81731"/>
                    <a:pt x="17103" y="81700"/>
                    <a:pt x="17275" y="81636"/>
                  </a:cubicBezTo>
                  <a:cubicBezTo>
                    <a:pt x="19299" y="80895"/>
                    <a:pt x="21423" y="80461"/>
                    <a:pt x="23577" y="80353"/>
                  </a:cubicBezTo>
                  <a:cubicBezTo>
                    <a:pt x="24436" y="80309"/>
                    <a:pt x="25097" y="79576"/>
                    <a:pt x="25053" y="78717"/>
                  </a:cubicBezTo>
                  <a:cubicBezTo>
                    <a:pt x="25009" y="77884"/>
                    <a:pt x="24324" y="77239"/>
                    <a:pt x="23501" y="77239"/>
                  </a:cubicBezTo>
                  <a:close/>
                  <a:moveTo>
                    <a:pt x="10673" y="81945"/>
                  </a:moveTo>
                  <a:cubicBezTo>
                    <a:pt x="10350" y="81945"/>
                    <a:pt x="10023" y="82045"/>
                    <a:pt x="9744" y="82253"/>
                  </a:cubicBezTo>
                  <a:cubicBezTo>
                    <a:pt x="7782" y="83747"/>
                    <a:pt x="6054" y="85529"/>
                    <a:pt x="4616" y="87534"/>
                  </a:cubicBezTo>
                  <a:cubicBezTo>
                    <a:pt x="4277" y="88010"/>
                    <a:pt x="4231" y="88635"/>
                    <a:pt x="4498" y="89154"/>
                  </a:cubicBezTo>
                  <a:cubicBezTo>
                    <a:pt x="4765" y="89674"/>
                    <a:pt x="5300" y="90000"/>
                    <a:pt x="5884" y="90000"/>
                  </a:cubicBezTo>
                  <a:cubicBezTo>
                    <a:pt x="6385" y="90000"/>
                    <a:pt x="6859" y="89759"/>
                    <a:pt x="7152" y="89350"/>
                  </a:cubicBezTo>
                  <a:cubicBezTo>
                    <a:pt x="8406" y="87596"/>
                    <a:pt x="9918" y="86038"/>
                    <a:pt x="11634" y="84732"/>
                  </a:cubicBezTo>
                  <a:cubicBezTo>
                    <a:pt x="12305" y="84204"/>
                    <a:pt x="12428" y="83238"/>
                    <a:pt x="11911" y="82559"/>
                  </a:cubicBezTo>
                  <a:cubicBezTo>
                    <a:pt x="11605" y="82157"/>
                    <a:pt x="11142" y="81945"/>
                    <a:pt x="10673" y="81945"/>
                  </a:cubicBezTo>
                  <a:close/>
                  <a:moveTo>
                    <a:pt x="2753" y="93021"/>
                  </a:moveTo>
                  <a:cubicBezTo>
                    <a:pt x="2097" y="93021"/>
                    <a:pt x="1488" y="93438"/>
                    <a:pt x="1274" y="94096"/>
                  </a:cubicBezTo>
                  <a:cubicBezTo>
                    <a:pt x="494" y="96439"/>
                    <a:pt x="70" y="98884"/>
                    <a:pt x="19" y="101350"/>
                  </a:cubicBezTo>
                  <a:cubicBezTo>
                    <a:pt x="1" y="102212"/>
                    <a:pt x="682" y="102924"/>
                    <a:pt x="1544" y="102944"/>
                  </a:cubicBezTo>
                  <a:lnTo>
                    <a:pt x="1577" y="102944"/>
                  </a:lnTo>
                  <a:cubicBezTo>
                    <a:pt x="2426" y="102944"/>
                    <a:pt x="3117" y="102266"/>
                    <a:pt x="3138" y="101420"/>
                  </a:cubicBezTo>
                  <a:cubicBezTo>
                    <a:pt x="3182" y="99262"/>
                    <a:pt x="3549" y="97126"/>
                    <a:pt x="4231" y="95079"/>
                  </a:cubicBezTo>
                  <a:cubicBezTo>
                    <a:pt x="4506" y="94261"/>
                    <a:pt x="4066" y="93374"/>
                    <a:pt x="3246" y="93101"/>
                  </a:cubicBezTo>
                  <a:cubicBezTo>
                    <a:pt x="3082" y="93047"/>
                    <a:pt x="2916" y="93021"/>
                    <a:pt x="2753" y="93021"/>
                  </a:cubicBezTo>
                  <a:close/>
                  <a:moveTo>
                    <a:pt x="2450" y="106669"/>
                  </a:moveTo>
                  <a:cubicBezTo>
                    <a:pt x="2309" y="106669"/>
                    <a:pt x="2165" y="106689"/>
                    <a:pt x="2022" y="106730"/>
                  </a:cubicBezTo>
                  <a:cubicBezTo>
                    <a:pt x="1194" y="106964"/>
                    <a:pt x="713" y="107825"/>
                    <a:pt x="950" y="108653"/>
                  </a:cubicBezTo>
                  <a:cubicBezTo>
                    <a:pt x="1623" y="111029"/>
                    <a:pt x="2654" y="113289"/>
                    <a:pt x="4002" y="115356"/>
                  </a:cubicBezTo>
                  <a:cubicBezTo>
                    <a:pt x="4288" y="115797"/>
                    <a:pt x="4779" y="116064"/>
                    <a:pt x="5303" y="116064"/>
                  </a:cubicBezTo>
                  <a:cubicBezTo>
                    <a:pt x="5306" y="116064"/>
                    <a:pt x="5308" y="116064"/>
                    <a:pt x="5311" y="116064"/>
                  </a:cubicBezTo>
                  <a:lnTo>
                    <a:pt x="5311" y="116064"/>
                  </a:lnTo>
                  <a:lnTo>
                    <a:pt x="5308" y="116066"/>
                  </a:lnTo>
                  <a:cubicBezTo>
                    <a:pt x="5881" y="116066"/>
                    <a:pt x="6406" y="115752"/>
                    <a:pt x="6679" y="115248"/>
                  </a:cubicBezTo>
                  <a:cubicBezTo>
                    <a:pt x="6951" y="114747"/>
                    <a:pt x="6925" y="114135"/>
                    <a:pt x="6612" y="113657"/>
                  </a:cubicBezTo>
                  <a:cubicBezTo>
                    <a:pt x="5434" y="111849"/>
                    <a:pt x="4537" y="109877"/>
                    <a:pt x="3948" y="107802"/>
                  </a:cubicBezTo>
                  <a:cubicBezTo>
                    <a:pt x="3752" y="107117"/>
                    <a:pt x="3128" y="106669"/>
                    <a:pt x="2450" y="106669"/>
                  </a:cubicBezTo>
                  <a:close/>
                  <a:moveTo>
                    <a:pt x="9885" y="118104"/>
                  </a:moveTo>
                  <a:cubicBezTo>
                    <a:pt x="9439" y="118104"/>
                    <a:pt x="8997" y="118294"/>
                    <a:pt x="8689" y="118663"/>
                  </a:cubicBezTo>
                  <a:cubicBezTo>
                    <a:pt x="8137" y="119324"/>
                    <a:pt x="8226" y="120306"/>
                    <a:pt x="8887" y="120859"/>
                  </a:cubicBezTo>
                  <a:cubicBezTo>
                    <a:pt x="10782" y="122440"/>
                    <a:pt x="12901" y="123731"/>
                    <a:pt x="15179" y="124683"/>
                  </a:cubicBezTo>
                  <a:cubicBezTo>
                    <a:pt x="15370" y="124762"/>
                    <a:pt x="15575" y="124804"/>
                    <a:pt x="15781" y="124804"/>
                  </a:cubicBezTo>
                  <a:cubicBezTo>
                    <a:pt x="15783" y="124804"/>
                    <a:pt x="15785" y="124804"/>
                    <a:pt x="15787" y="124804"/>
                  </a:cubicBezTo>
                  <a:cubicBezTo>
                    <a:pt x="16527" y="124804"/>
                    <a:pt x="17162" y="124280"/>
                    <a:pt x="17309" y="123554"/>
                  </a:cubicBezTo>
                  <a:cubicBezTo>
                    <a:pt x="17455" y="122824"/>
                    <a:pt x="17067" y="122093"/>
                    <a:pt x="16383" y="121808"/>
                  </a:cubicBezTo>
                  <a:cubicBezTo>
                    <a:pt x="14393" y="120975"/>
                    <a:pt x="12539" y="119849"/>
                    <a:pt x="10883" y="118465"/>
                  </a:cubicBezTo>
                  <a:cubicBezTo>
                    <a:pt x="10591" y="118222"/>
                    <a:pt x="10237" y="118104"/>
                    <a:pt x="9885" y="118104"/>
                  </a:cubicBezTo>
                  <a:close/>
                  <a:moveTo>
                    <a:pt x="22476" y="123362"/>
                  </a:moveTo>
                  <a:cubicBezTo>
                    <a:pt x="21682" y="123362"/>
                    <a:pt x="21004" y="123967"/>
                    <a:pt x="20926" y="124773"/>
                  </a:cubicBezTo>
                  <a:cubicBezTo>
                    <a:pt x="20844" y="125629"/>
                    <a:pt x="21474" y="126390"/>
                    <a:pt x="22330" y="126472"/>
                  </a:cubicBezTo>
                  <a:cubicBezTo>
                    <a:pt x="23112" y="126547"/>
                    <a:pt x="23912" y="126586"/>
                    <a:pt x="24704" y="126586"/>
                  </a:cubicBezTo>
                  <a:lnTo>
                    <a:pt x="29399" y="126586"/>
                  </a:lnTo>
                  <a:cubicBezTo>
                    <a:pt x="30260" y="126586"/>
                    <a:pt x="30957" y="125889"/>
                    <a:pt x="30957" y="125027"/>
                  </a:cubicBezTo>
                  <a:cubicBezTo>
                    <a:pt x="30957" y="124166"/>
                    <a:pt x="30260" y="123469"/>
                    <a:pt x="29399" y="123469"/>
                  </a:cubicBezTo>
                  <a:lnTo>
                    <a:pt x="24704" y="123469"/>
                  </a:lnTo>
                  <a:cubicBezTo>
                    <a:pt x="24009" y="123469"/>
                    <a:pt x="23310" y="123433"/>
                    <a:pt x="22626" y="123369"/>
                  </a:cubicBezTo>
                  <a:cubicBezTo>
                    <a:pt x="22576" y="123364"/>
                    <a:pt x="22525" y="123362"/>
                    <a:pt x="22476" y="123362"/>
                  </a:cubicBezTo>
                  <a:close/>
                  <a:moveTo>
                    <a:pt x="36326" y="123466"/>
                  </a:moveTo>
                  <a:cubicBezTo>
                    <a:pt x="35465" y="123466"/>
                    <a:pt x="34768" y="124166"/>
                    <a:pt x="34768" y="125025"/>
                  </a:cubicBezTo>
                  <a:cubicBezTo>
                    <a:pt x="34768" y="125886"/>
                    <a:pt x="35465" y="126586"/>
                    <a:pt x="36326" y="126586"/>
                  </a:cubicBezTo>
                  <a:lnTo>
                    <a:pt x="43251" y="126586"/>
                  </a:lnTo>
                  <a:cubicBezTo>
                    <a:pt x="44112" y="126586"/>
                    <a:pt x="44809" y="125886"/>
                    <a:pt x="44809" y="125025"/>
                  </a:cubicBezTo>
                  <a:cubicBezTo>
                    <a:pt x="44809" y="124166"/>
                    <a:pt x="44112" y="123466"/>
                    <a:pt x="43251" y="123466"/>
                  </a:cubicBezTo>
                  <a:close/>
                  <a:moveTo>
                    <a:pt x="50178" y="123466"/>
                  </a:moveTo>
                  <a:cubicBezTo>
                    <a:pt x="49317" y="123466"/>
                    <a:pt x="48620" y="124166"/>
                    <a:pt x="48620" y="125025"/>
                  </a:cubicBezTo>
                  <a:cubicBezTo>
                    <a:pt x="48620" y="125886"/>
                    <a:pt x="49317" y="126586"/>
                    <a:pt x="50178" y="126586"/>
                  </a:cubicBezTo>
                  <a:lnTo>
                    <a:pt x="57103" y="126586"/>
                  </a:lnTo>
                  <a:cubicBezTo>
                    <a:pt x="57964" y="126586"/>
                    <a:pt x="58661" y="125886"/>
                    <a:pt x="58661" y="125025"/>
                  </a:cubicBezTo>
                  <a:cubicBezTo>
                    <a:pt x="58661" y="124166"/>
                    <a:pt x="57964" y="123466"/>
                    <a:pt x="57103" y="123466"/>
                  </a:cubicBezTo>
                  <a:close/>
                  <a:moveTo>
                    <a:pt x="64030" y="123466"/>
                  </a:moveTo>
                  <a:cubicBezTo>
                    <a:pt x="63169" y="123466"/>
                    <a:pt x="62472" y="124166"/>
                    <a:pt x="62472" y="125025"/>
                  </a:cubicBezTo>
                  <a:cubicBezTo>
                    <a:pt x="62472" y="125886"/>
                    <a:pt x="63169" y="126586"/>
                    <a:pt x="64030" y="126586"/>
                  </a:cubicBezTo>
                  <a:lnTo>
                    <a:pt x="70955" y="126586"/>
                  </a:lnTo>
                  <a:cubicBezTo>
                    <a:pt x="71816" y="126586"/>
                    <a:pt x="72515" y="125886"/>
                    <a:pt x="72515" y="125025"/>
                  </a:cubicBezTo>
                  <a:cubicBezTo>
                    <a:pt x="72515" y="124166"/>
                    <a:pt x="71816" y="123466"/>
                    <a:pt x="70955" y="123466"/>
                  </a:cubicBezTo>
                  <a:close/>
                  <a:moveTo>
                    <a:pt x="77882" y="123466"/>
                  </a:moveTo>
                  <a:cubicBezTo>
                    <a:pt x="77020" y="123466"/>
                    <a:pt x="76324" y="124166"/>
                    <a:pt x="76324" y="125025"/>
                  </a:cubicBezTo>
                  <a:cubicBezTo>
                    <a:pt x="76324" y="125886"/>
                    <a:pt x="77020" y="126586"/>
                    <a:pt x="77882" y="126586"/>
                  </a:cubicBezTo>
                  <a:lnTo>
                    <a:pt x="84806" y="126586"/>
                  </a:lnTo>
                  <a:cubicBezTo>
                    <a:pt x="85668" y="126586"/>
                    <a:pt x="86367" y="125886"/>
                    <a:pt x="86367" y="125025"/>
                  </a:cubicBezTo>
                  <a:cubicBezTo>
                    <a:pt x="86367" y="124166"/>
                    <a:pt x="85668" y="123466"/>
                    <a:pt x="84806" y="123466"/>
                  </a:cubicBezTo>
                  <a:close/>
                  <a:moveTo>
                    <a:pt x="91734" y="123466"/>
                  </a:moveTo>
                  <a:cubicBezTo>
                    <a:pt x="90872" y="123466"/>
                    <a:pt x="90175" y="124166"/>
                    <a:pt x="90175" y="125025"/>
                  </a:cubicBezTo>
                  <a:cubicBezTo>
                    <a:pt x="90175" y="125886"/>
                    <a:pt x="90872" y="126586"/>
                    <a:pt x="91734" y="126586"/>
                  </a:cubicBezTo>
                  <a:lnTo>
                    <a:pt x="98661" y="126586"/>
                  </a:lnTo>
                  <a:cubicBezTo>
                    <a:pt x="99520" y="126586"/>
                    <a:pt x="100219" y="125886"/>
                    <a:pt x="100219" y="125025"/>
                  </a:cubicBezTo>
                  <a:cubicBezTo>
                    <a:pt x="100219" y="124166"/>
                    <a:pt x="99520" y="123466"/>
                    <a:pt x="98661" y="123466"/>
                  </a:cubicBezTo>
                  <a:close/>
                  <a:moveTo>
                    <a:pt x="105479" y="124421"/>
                  </a:moveTo>
                  <a:cubicBezTo>
                    <a:pt x="104813" y="124421"/>
                    <a:pt x="104195" y="124851"/>
                    <a:pt x="103989" y="125524"/>
                  </a:cubicBezTo>
                  <a:cubicBezTo>
                    <a:pt x="103737" y="126349"/>
                    <a:pt x="104205" y="127223"/>
                    <a:pt x="105030" y="127470"/>
                  </a:cubicBezTo>
                  <a:cubicBezTo>
                    <a:pt x="107085" y="128100"/>
                    <a:pt x="109023" y="129054"/>
                    <a:pt x="110774" y="130296"/>
                  </a:cubicBezTo>
                  <a:cubicBezTo>
                    <a:pt x="111037" y="130484"/>
                    <a:pt x="111353" y="130584"/>
                    <a:pt x="111674" y="130584"/>
                  </a:cubicBezTo>
                  <a:cubicBezTo>
                    <a:pt x="112353" y="130581"/>
                    <a:pt x="112955" y="130144"/>
                    <a:pt x="113161" y="129496"/>
                  </a:cubicBezTo>
                  <a:cubicBezTo>
                    <a:pt x="113366" y="128851"/>
                    <a:pt x="113130" y="128144"/>
                    <a:pt x="112574" y="127753"/>
                  </a:cubicBezTo>
                  <a:cubicBezTo>
                    <a:pt x="110553" y="126318"/>
                    <a:pt x="108314" y="125218"/>
                    <a:pt x="105945" y="124492"/>
                  </a:cubicBezTo>
                  <a:cubicBezTo>
                    <a:pt x="105790" y="124444"/>
                    <a:pt x="105634" y="124421"/>
                    <a:pt x="105479" y="124421"/>
                  </a:cubicBezTo>
                  <a:close/>
                  <a:moveTo>
                    <a:pt x="116605" y="132284"/>
                  </a:moveTo>
                  <a:cubicBezTo>
                    <a:pt x="116282" y="132284"/>
                    <a:pt x="115955" y="132384"/>
                    <a:pt x="115675" y="132592"/>
                  </a:cubicBezTo>
                  <a:cubicBezTo>
                    <a:pt x="114986" y="133106"/>
                    <a:pt x="114842" y="134081"/>
                    <a:pt x="115357" y="134773"/>
                  </a:cubicBezTo>
                  <a:cubicBezTo>
                    <a:pt x="116637" y="136496"/>
                    <a:pt x="117637" y="138411"/>
                    <a:pt x="118316" y="140450"/>
                  </a:cubicBezTo>
                  <a:cubicBezTo>
                    <a:pt x="118527" y="141088"/>
                    <a:pt x="119124" y="141517"/>
                    <a:pt x="119795" y="141517"/>
                  </a:cubicBezTo>
                  <a:cubicBezTo>
                    <a:pt x="120857" y="141515"/>
                    <a:pt x="121608" y="140476"/>
                    <a:pt x="121273" y="139465"/>
                  </a:cubicBezTo>
                  <a:cubicBezTo>
                    <a:pt x="120489" y="137115"/>
                    <a:pt x="119337" y="134901"/>
                    <a:pt x="117856" y="132914"/>
                  </a:cubicBezTo>
                  <a:cubicBezTo>
                    <a:pt x="117551" y="132502"/>
                    <a:pt x="117081" y="132284"/>
                    <a:pt x="116605" y="132284"/>
                  </a:cubicBezTo>
                  <a:close/>
                  <a:moveTo>
                    <a:pt x="120898" y="145205"/>
                  </a:moveTo>
                  <a:cubicBezTo>
                    <a:pt x="120039" y="145210"/>
                    <a:pt x="119342" y="145909"/>
                    <a:pt x="119347" y="146771"/>
                  </a:cubicBezTo>
                  <a:lnTo>
                    <a:pt x="119347" y="146850"/>
                  </a:lnTo>
                  <a:cubicBezTo>
                    <a:pt x="119350" y="148972"/>
                    <a:pt x="119018" y="151080"/>
                    <a:pt x="118368" y="153096"/>
                  </a:cubicBezTo>
                  <a:cubicBezTo>
                    <a:pt x="118041" y="154104"/>
                    <a:pt x="118792" y="155135"/>
                    <a:pt x="119849" y="155135"/>
                  </a:cubicBezTo>
                  <a:lnTo>
                    <a:pt x="119851" y="155135"/>
                  </a:lnTo>
                  <a:cubicBezTo>
                    <a:pt x="120528" y="155135"/>
                    <a:pt x="121124" y="154698"/>
                    <a:pt x="121332" y="154058"/>
                  </a:cubicBezTo>
                  <a:cubicBezTo>
                    <a:pt x="122083" y="151728"/>
                    <a:pt x="122466" y="149298"/>
                    <a:pt x="122464" y="146850"/>
                  </a:cubicBezTo>
                  <a:lnTo>
                    <a:pt x="122464" y="146758"/>
                  </a:lnTo>
                  <a:cubicBezTo>
                    <a:pt x="122461" y="145899"/>
                    <a:pt x="121764" y="145205"/>
                    <a:pt x="120906" y="145205"/>
                  </a:cubicBezTo>
                  <a:close/>
                  <a:moveTo>
                    <a:pt x="116716" y="158158"/>
                  </a:moveTo>
                  <a:cubicBezTo>
                    <a:pt x="116235" y="158158"/>
                    <a:pt x="115761" y="158379"/>
                    <a:pt x="115457" y="158797"/>
                  </a:cubicBezTo>
                  <a:cubicBezTo>
                    <a:pt x="114187" y="160533"/>
                    <a:pt x="112652" y="162055"/>
                    <a:pt x="110908" y="163312"/>
                  </a:cubicBezTo>
                  <a:cubicBezTo>
                    <a:pt x="110358" y="163706"/>
                    <a:pt x="110126" y="164410"/>
                    <a:pt x="110335" y="165056"/>
                  </a:cubicBezTo>
                  <a:cubicBezTo>
                    <a:pt x="110543" y="165698"/>
                    <a:pt x="111142" y="166136"/>
                    <a:pt x="111821" y="166136"/>
                  </a:cubicBezTo>
                  <a:cubicBezTo>
                    <a:pt x="112148" y="166136"/>
                    <a:pt x="112466" y="166033"/>
                    <a:pt x="112731" y="165840"/>
                  </a:cubicBezTo>
                  <a:cubicBezTo>
                    <a:pt x="114742" y="164392"/>
                    <a:pt x="116511" y="162636"/>
                    <a:pt x="117972" y="160635"/>
                  </a:cubicBezTo>
                  <a:cubicBezTo>
                    <a:pt x="118481" y="159941"/>
                    <a:pt x="118329" y="158967"/>
                    <a:pt x="117632" y="158457"/>
                  </a:cubicBezTo>
                  <a:cubicBezTo>
                    <a:pt x="117355" y="158255"/>
                    <a:pt x="117034" y="158158"/>
                    <a:pt x="116716" y="158158"/>
                  </a:cubicBezTo>
                  <a:close/>
                  <a:moveTo>
                    <a:pt x="57280" y="167118"/>
                  </a:moveTo>
                  <a:cubicBezTo>
                    <a:pt x="56419" y="167118"/>
                    <a:pt x="55722" y="167815"/>
                    <a:pt x="55722" y="168676"/>
                  </a:cubicBezTo>
                  <a:cubicBezTo>
                    <a:pt x="55722" y="169537"/>
                    <a:pt x="56419" y="170237"/>
                    <a:pt x="57280" y="170237"/>
                  </a:cubicBezTo>
                  <a:lnTo>
                    <a:pt x="64207" y="170237"/>
                  </a:lnTo>
                  <a:cubicBezTo>
                    <a:pt x="65066" y="170237"/>
                    <a:pt x="65766" y="169537"/>
                    <a:pt x="65766" y="168676"/>
                  </a:cubicBezTo>
                  <a:cubicBezTo>
                    <a:pt x="65766" y="167815"/>
                    <a:pt x="65066" y="167118"/>
                    <a:pt x="64207" y="167118"/>
                  </a:cubicBezTo>
                  <a:close/>
                  <a:moveTo>
                    <a:pt x="71132" y="167118"/>
                  </a:moveTo>
                  <a:cubicBezTo>
                    <a:pt x="70271" y="167118"/>
                    <a:pt x="69574" y="167815"/>
                    <a:pt x="69574" y="168676"/>
                  </a:cubicBezTo>
                  <a:cubicBezTo>
                    <a:pt x="69574" y="169537"/>
                    <a:pt x="70271" y="170237"/>
                    <a:pt x="71132" y="170237"/>
                  </a:cubicBezTo>
                  <a:lnTo>
                    <a:pt x="78059" y="170237"/>
                  </a:lnTo>
                  <a:cubicBezTo>
                    <a:pt x="78918" y="170237"/>
                    <a:pt x="79617" y="169537"/>
                    <a:pt x="79617" y="168676"/>
                  </a:cubicBezTo>
                  <a:cubicBezTo>
                    <a:pt x="79617" y="167815"/>
                    <a:pt x="78918" y="167118"/>
                    <a:pt x="78059" y="167118"/>
                  </a:cubicBezTo>
                  <a:close/>
                  <a:moveTo>
                    <a:pt x="84984" y="167118"/>
                  </a:moveTo>
                  <a:cubicBezTo>
                    <a:pt x="84122" y="167118"/>
                    <a:pt x="83426" y="167815"/>
                    <a:pt x="83426" y="168676"/>
                  </a:cubicBezTo>
                  <a:cubicBezTo>
                    <a:pt x="83426" y="169537"/>
                    <a:pt x="84122" y="170237"/>
                    <a:pt x="84984" y="170237"/>
                  </a:cubicBezTo>
                  <a:lnTo>
                    <a:pt x="91911" y="170237"/>
                  </a:lnTo>
                  <a:cubicBezTo>
                    <a:pt x="92772" y="170237"/>
                    <a:pt x="93469" y="169537"/>
                    <a:pt x="93469" y="168676"/>
                  </a:cubicBezTo>
                  <a:cubicBezTo>
                    <a:pt x="93469" y="167815"/>
                    <a:pt x="92772" y="167118"/>
                    <a:pt x="91911" y="167118"/>
                  </a:cubicBezTo>
                  <a:close/>
                  <a:moveTo>
                    <a:pt x="105658" y="166109"/>
                  </a:moveTo>
                  <a:cubicBezTo>
                    <a:pt x="105503" y="166109"/>
                    <a:pt x="105345" y="166132"/>
                    <a:pt x="105190" y="166182"/>
                  </a:cubicBezTo>
                  <a:cubicBezTo>
                    <a:pt x="103220" y="166802"/>
                    <a:pt x="101169" y="167118"/>
                    <a:pt x="99108" y="167118"/>
                  </a:cubicBezTo>
                  <a:cubicBezTo>
                    <a:pt x="99099" y="167118"/>
                    <a:pt x="99091" y="167118"/>
                    <a:pt x="99083" y="167118"/>
                  </a:cubicBezTo>
                  <a:lnTo>
                    <a:pt x="98836" y="167118"/>
                  </a:lnTo>
                  <a:cubicBezTo>
                    <a:pt x="97974" y="167118"/>
                    <a:pt x="97277" y="167815"/>
                    <a:pt x="97277" y="168676"/>
                  </a:cubicBezTo>
                  <a:cubicBezTo>
                    <a:pt x="97277" y="169537"/>
                    <a:pt x="97974" y="170237"/>
                    <a:pt x="98836" y="170237"/>
                  </a:cubicBezTo>
                  <a:lnTo>
                    <a:pt x="99083" y="170237"/>
                  </a:lnTo>
                  <a:cubicBezTo>
                    <a:pt x="101471" y="170237"/>
                    <a:pt x="103847" y="169872"/>
                    <a:pt x="106128" y="169154"/>
                  </a:cubicBezTo>
                  <a:cubicBezTo>
                    <a:pt x="106948" y="168895"/>
                    <a:pt x="107403" y="168020"/>
                    <a:pt x="107144" y="167200"/>
                  </a:cubicBezTo>
                  <a:cubicBezTo>
                    <a:pt x="106933" y="166536"/>
                    <a:pt x="106320" y="166109"/>
                    <a:pt x="105658" y="166109"/>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9"/>
            <p:cNvSpPr/>
            <p:nvPr/>
          </p:nvSpPr>
          <p:spPr>
            <a:xfrm>
              <a:off x="2268792" y="517951"/>
              <a:ext cx="614400" cy="651000"/>
            </a:xfrm>
            <a:prstGeom prst="ellipse">
              <a:avLst/>
            </a:prstGeom>
            <a:solidFill>
              <a:srgbClr val="FFFFFF"/>
            </a:solidFill>
            <a:ln cap="flat" cmpd="sng" w="38100">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9"/>
            <p:cNvSpPr/>
            <p:nvPr/>
          </p:nvSpPr>
          <p:spPr>
            <a:xfrm>
              <a:off x="2994612" y="1400389"/>
              <a:ext cx="614400" cy="651000"/>
            </a:xfrm>
            <a:prstGeom prst="ellipse">
              <a:avLst/>
            </a:prstGeom>
            <a:solidFill>
              <a:srgbClr val="FFFFFF"/>
            </a:solidFill>
            <a:ln cap="flat" cmpd="sng" w="38100">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9"/>
            <p:cNvSpPr/>
            <p:nvPr/>
          </p:nvSpPr>
          <p:spPr>
            <a:xfrm>
              <a:off x="1665823" y="2019263"/>
              <a:ext cx="614400" cy="651000"/>
            </a:xfrm>
            <a:prstGeom prst="ellipse">
              <a:avLst/>
            </a:prstGeom>
            <a:solidFill>
              <a:srgbClr val="FFFFFF"/>
            </a:solidFill>
            <a:ln cap="flat" cmpd="sng" w="38100">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9"/>
            <p:cNvSpPr/>
            <p:nvPr/>
          </p:nvSpPr>
          <p:spPr>
            <a:xfrm>
              <a:off x="2883532" y="2704410"/>
              <a:ext cx="614400" cy="651000"/>
            </a:xfrm>
            <a:prstGeom prst="ellipse">
              <a:avLst/>
            </a:prstGeom>
            <a:solidFill>
              <a:srgbClr val="FFFFFF"/>
            </a:solidFill>
            <a:ln cap="flat" cmpd="sng" w="38100">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9"/>
            <p:cNvSpPr/>
            <p:nvPr/>
          </p:nvSpPr>
          <p:spPr>
            <a:xfrm>
              <a:off x="1896594" y="3013847"/>
              <a:ext cx="614400" cy="651000"/>
            </a:xfrm>
            <a:prstGeom prst="ellipse">
              <a:avLst/>
            </a:prstGeom>
            <a:solidFill>
              <a:srgbClr val="FFFFFF"/>
            </a:solidFill>
            <a:ln cap="flat" cmpd="sng" w="38100">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0" name="Google Shape;280;p29"/>
            <p:cNvPicPr preferRelativeResize="0"/>
            <p:nvPr/>
          </p:nvPicPr>
          <p:blipFill rotWithShape="1">
            <a:blip r:embed="rId4">
              <a:alphaModFix/>
            </a:blip>
            <a:srcRect b="70257" l="25394" r="64464" t="14770"/>
            <a:stretch/>
          </p:blipFill>
          <p:spPr>
            <a:xfrm>
              <a:off x="2373927" y="626972"/>
              <a:ext cx="404700" cy="432900"/>
            </a:xfrm>
            <a:prstGeom prst="ellipse">
              <a:avLst/>
            </a:prstGeom>
            <a:solidFill>
              <a:srgbClr val="F2DADA"/>
            </a:solidFill>
            <a:ln>
              <a:noFill/>
            </a:ln>
          </p:spPr>
        </p:pic>
        <p:cxnSp>
          <p:nvCxnSpPr>
            <p:cNvPr id="281" name="Google Shape;281;p29"/>
            <p:cNvCxnSpPr>
              <a:stCxn id="280" idx="6"/>
              <a:endCxn id="282" idx="1"/>
            </p:cNvCxnSpPr>
            <p:nvPr/>
          </p:nvCxnSpPr>
          <p:spPr>
            <a:xfrm>
              <a:off x="2778627" y="843422"/>
              <a:ext cx="490200" cy="0"/>
            </a:xfrm>
            <a:prstGeom prst="straightConnector1">
              <a:avLst/>
            </a:prstGeom>
            <a:noFill/>
            <a:ln cap="flat" cmpd="sng" w="19050">
              <a:solidFill>
                <a:srgbClr val="F4CCCC"/>
              </a:solidFill>
              <a:prstDash val="dash"/>
              <a:round/>
              <a:headEnd len="sm" w="sm" type="none"/>
              <a:tailEnd len="med" w="med" type="stealth"/>
            </a:ln>
          </p:spPr>
        </p:cxnSp>
        <p:sp>
          <p:nvSpPr>
            <p:cNvPr id="282" name="Google Shape;282;p29"/>
            <p:cNvSpPr txBox="1"/>
            <p:nvPr/>
          </p:nvSpPr>
          <p:spPr>
            <a:xfrm>
              <a:off x="3268964" y="733139"/>
              <a:ext cx="1167000" cy="22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800">
                  <a:solidFill>
                    <a:srgbClr val="434343"/>
                  </a:solidFill>
                  <a:highlight>
                    <a:srgbClr val="FFFFFF"/>
                  </a:highlight>
                  <a:latin typeface="Montserrat"/>
                  <a:ea typeface="Montserrat"/>
                  <a:cs typeface="Montserrat"/>
                  <a:sym typeface="Montserrat"/>
                </a:rPr>
                <a:t>Lymphoid lineages</a:t>
              </a:r>
              <a:endParaRPr sz="800">
                <a:solidFill>
                  <a:srgbClr val="434343"/>
                </a:solidFill>
                <a:highlight>
                  <a:srgbClr val="FFFFFF"/>
                </a:highlight>
                <a:latin typeface="Montserrat"/>
                <a:ea typeface="Montserrat"/>
                <a:cs typeface="Montserrat"/>
                <a:sym typeface="Montserrat"/>
              </a:endParaRPr>
            </a:p>
          </p:txBody>
        </p:sp>
        <p:pic>
          <p:nvPicPr>
            <p:cNvPr id="283" name="Google Shape;283;p29"/>
            <p:cNvPicPr preferRelativeResize="0"/>
            <p:nvPr/>
          </p:nvPicPr>
          <p:blipFill rotWithShape="1">
            <a:blip r:embed="rId4">
              <a:alphaModFix/>
            </a:blip>
            <a:srcRect b="52009" l="37296" r="52581" t="33444"/>
            <a:stretch/>
          </p:blipFill>
          <p:spPr>
            <a:xfrm>
              <a:off x="3123167" y="1478794"/>
              <a:ext cx="357600" cy="384300"/>
            </a:xfrm>
            <a:prstGeom prst="ellipse">
              <a:avLst/>
            </a:prstGeom>
            <a:solidFill>
              <a:srgbClr val="F2DADA"/>
            </a:solidFill>
            <a:ln>
              <a:noFill/>
            </a:ln>
          </p:spPr>
        </p:pic>
        <p:sp>
          <p:nvSpPr>
            <p:cNvPr id="284" name="Google Shape;284;p29"/>
            <p:cNvSpPr txBox="1"/>
            <p:nvPr/>
          </p:nvSpPr>
          <p:spPr>
            <a:xfrm>
              <a:off x="2883547" y="1752893"/>
              <a:ext cx="821100" cy="36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800">
                  <a:solidFill>
                    <a:srgbClr val="434343"/>
                  </a:solidFill>
                  <a:highlight>
                    <a:srgbClr val="FFFFFF"/>
                  </a:highlight>
                  <a:latin typeface="Montserrat"/>
                  <a:ea typeface="Montserrat"/>
                  <a:cs typeface="Montserrat"/>
                  <a:sym typeface="Montserrat"/>
                </a:rPr>
                <a:t>Myeloid SC</a:t>
              </a:r>
              <a:endParaRPr sz="800">
                <a:solidFill>
                  <a:srgbClr val="434343"/>
                </a:solidFill>
                <a:highlight>
                  <a:srgbClr val="FFFFFF"/>
                </a:highlight>
                <a:latin typeface="Montserrat"/>
                <a:ea typeface="Montserrat"/>
                <a:cs typeface="Montserrat"/>
                <a:sym typeface="Montserrat"/>
              </a:endParaRPr>
            </a:p>
          </p:txBody>
        </p:sp>
        <p:cxnSp>
          <p:nvCxnSpPr>
            <p:cNvPr id="285" name="Google Shape;285;p29"/>
            <p:cNvCxnSpPr>
              <a:stCxn id="283" idx="6"/>
              <a:endCxn id="286" idx="1"/>
            </p:cNvCxnSpPr>
            <p:nvPr/>
          </p:nvCxnSpPr>
          <p:spPr>
            <a:xfrm flipH="1" rot="10800000">
              <a:off x="3480767" y="1670644"/>
              <a:ext cx="516900" cy="300"/>
            </a:xfrm>
            <a:prstGeom prst="straightConnector1">
              <a:avLst/>
            </a:prstGeom>
            <a:noFill/>
            <a:ln cap="flat" cmpd="sng" w="19050">
              <a:solidFill>
                <a:srgbClr val="F4CCCC"/>
              </a:solidFill>
              <a:prstDash val="dash"/>
              <a:round/>
              <a:headEnd len="sm" w="sm" type="none"/>
              <a:tailEnd len="med" w="med" type="stealth"/>
            </a:ln>
          </p:spPr>
        </p:cxnSp>
        <p:sp>
          <p:nvSpPr>
            <p:cNvPr id="286" name="Google Shape;286;p29"/>
            <p:cNvSpPr txBox="1"/>
            <p:nvPr/>
          </p:nvSpPr>
          <p:spPr>
            <a:xfrm>
              <a:off x="3997525" y="1536000"/>
              <a:ext cx="995100" cy="26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800">
                  <a:solidFill>
                    <a:srgbClr val="434343"/>
                  </a:solidFill>
                  <a:highlight>
                    <a:srgbClr val="FFFFFF"/>
                  </a:highlight>
                  <a:latin typeface="Montserrat"/>
                  <a:ea typeface="Montserrat"/>
                  <a:cs typeface="Montserrat"/>
                  <a:sym typeface="Montserrat"/>
                </a:rPr>
                <a:t>Other myeloid lineages</a:t>
              </a:r>
              <a:endParaRPr sz="800">
                <a:solidFill>
                  <a:srgbClr val="434343"/>
                </a:solidFill>
                <a:highlight>
                  <a:srgbClr val="FFFFFF"/>
                </a:highlight>
                <a:latin typeface="Montserrat"/>
                <a:ea typeface="Montserrat"/>
                <a:cs typeface="Montserrat"/>
                <a:sym typeface="Montserrat"/>
              </a:endParaRPr>
            </a:p>
          </p:txBody>
        </p:sp>
        <p:pic>
          <p:nvPicPr>
            <p:cNvPr id="287" name="Google Shape;287;p29"/>
            <p:cNvPicPr preferRelativeResize="0"/>
            <p:nvPr/>
          </p:nvPicPr>
          <p:blipFill rotWithShape="1">
            <a:blip r:embed="rId4">
              <a:alphaModFix/>
            </a:blip>
            <a:srcRect b="51691" l="54354" r="34586" t="33233"/>
            <a:stretch/>
          </p:blipFill>
          <p:spPr>
            <a:xfrm>
              <a:off x="1755495" y="2087968"/>
              <a:ext cx="404700" cy="397500"/>
            </a:xfrm>
            <a:prstGeom prst="ellipse">
              <a:avLst/>
            </a:prstGeom>
            <a:solidFill>
              <a:srgbClr val="F2DADA"/>
            </a:solidFill>
            <a:ln>
              <a:noFill/>
            </a:ln>
          </p:spPr>
        </p:pic>
        <p:sp>
          <p:nvSpPr>
            <p:cNvPr id="288" name="Google Shape;288;p29"/>
            <p:cNvSpPr txBox="1"/>
            <p:nvPr/>
          </p:nvSpPr>
          <p:spPr>
            <a:xfrm>
              <a:off x="1354793" y="2454169"/>
              <a:ext cx="1240500" cy="22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800">
                  <a:solidFill>
                    <a:srgbClr val="434343"/>
                  </a:solidFill>
                  <a:highlight>
                    <a:srgbClr val="FFFFFF"/>
                  </a:highlight>
                  <a:latin typeface="Montserrat"/>
                  <a:ea typeface="Montserrat"/>
                  <a:cs typeface="Montserrat"/>
                  <a:sym typeface="Montserrat"/>
                </a:rPr>
                <a:t>Erythroid precursor</a:t>
              </a:r>
              <a:endParaRPr sz="800">
                <a:solidFill>
                  <a:srgbClr val="434343"/>
                </a:solidFill>
                <a:highlight>
                  <a:srgbClr val="FFFFFF"/>
                </a:highlight>
                <a:latin typeface="Montserrat"/>
                <a:ea typeface="Montserrat"/>
                <a:cs typeface="Montserrat"/>
                <a:sym typeface="Montserrat"/>
              </a:endParaRPr>
            </a:p>
          </p:txBody>
        </p:sp>
        <p:pic>
          <p:nvPicPr>
            <p:cNvPr id="289" name="Google Shape;289;p29"/>
            <p:cNvPicPr preferRelativeResize="0"/>
            <p:nvPr/>
          </p:nvPicPr>
          <p:blipFill rotWithShape="1">
            <a:blip r:embed="rId4">
              <a:alphaModFix/>
            </a:blip>
            <a:srcRect b="51577" l="72349" r="17680" t="33350"/>
            <a:stretch/>
          </p:blipFill>
          <p:spPr>
            <a:xfrm>
              <a:off x="3012086" y="2771928"/>
              <a:ext cx="357600" cy="372900"/>
            </a:xfrm>
            <a:prstGeom prst="ellipse">
              <a:avLst/>
            </a:prstGeom>
            <a:solidFill>
              <a:srgbClr val="F2DADA"/>
            </a:solidFill>
            <a:ln>
              <a:noFill/>
            </a:ln>
          </p:spPr>
        </p:pic>
        <p:sp>
          <p:nvSpPr>
            <p:cNvPr id="290" name="Google Shape;290;p29"/>
            <p:cNvSpPr txBox="1"/>
            <p:nvPr/>
          </p:nvSpPr>
          <p:spPr>
            <a:xfrm>
              <a:off x="2570904" y="3125624"/>
              <a:ext cx="1240500" cy="22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800">
                  <a:solidFill>
                    <a:srgbClr val="434343"/>
                  </a:solidFill>
                  <a:highlight>
                    <a:srgbClr val="FFFFFF"/>
                  </a:highlight>
                  <a:latin typeface="Montserrat"/>
                  <a:ea typeface="Montserrat"/>
                  <a:cs typeface="Montserrat"/>
                  <a:sym typeface="Montserrat"/>
                </a:rPr>
                <a:t>Erythroid precursor</a:t>
              </a:r>
              <a:endParaRPr sz="800">
                <a:solidFill>
                  <a:srgbClr val="434343"/>
                </a:solidFill>
                <a:highlight>
                  <a:srgbClr val="FFFFFF"/>
                </a:highlight>
                <a:latin typeface="Montserrat"/>
                <a:ea typeface="Montserrat"/>
                <a:cs typeface="Montserrat"/>
                <a:sym typeface="Montserrat"/>
              </a:endParaRPr>
            </a:p>
          </p:txBody>
        </p:sp>
        <p:pic>
          <p:nvPicPr>
            <p:cNvPr id="291" name="Google Shape;291;p29"/>
            <p:cNvPicPr preferRelativeResize="0"/>
            <p:nvPr/>
          </p:nvPicPr>
          <p:blipFill rotWithShape="1">
            <a:blip r:embed="rId4">
              <a:alphaModFix/>
            </a:blip>
            <a:srcRect b="54725" l="92981" r="1599" t="35654"/>
            <a:stretch/>
          </p:blipFill>
          <p:spPr>
            <a:xfrm>
              <a:off x="1980651" y="3082398"/>
              <a:ext cx="446700" cy="503100"/>
            </a:xfrm>
            <a:prstGeom prst="ellipse">
              <a:avLst/>
            </a:prstGeom>
            <a:solidFill>
              <a:srgbClr val="F2DADA"/>
            </a:solidFill>
            <a:ln>
              <a:noFill/>
            </a:ln>
          </p:spPr>
        </p:pic>
        <p:sp>
          <p:nvSpPr>
            <p:cNvPr id="292" name="Google Shape;292;p29"/>
            <p:cNvSpPr txBox="1"/>
            <p:nvPr/>
          </p:nvSpPr>
          <p:spPr>
            <a:xfrm>
              <a:off x="950782" y="2932700"/>
              <a:ext cx="946800" cy="8025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ar" sz="900">
                  <a:solidFill>
                    <a:srgbClr val="FF0000"/>
                  </a:solidFill>
                  <a:latin typeface="EB Garamond"/>
                  <a:ea typeface="EB Garamond"/>
                  <a:cs typeface="EB Garamond"/>
                  <a:sym typeface="EB Garamond"/>
                </a:rPr>
                <a:t>only</a:t>
              </a:r>
              <a:r>
                <a:rPr lang="ar" sz="900">
                  <a:solidFill>
                    <a:srgbClr val="B7B7B7"/>
                  </a:solidFill>
                  <a:latin typeface="EB Garamond"/>
                  <a:ea typeface="EB Garamond"/>
                  <a:cs typeface="EB Garamond"/>
                  <a:sym typeface="EB Garamond"/>
                </a:rPr>
                <a:t> ready red blood cells gets out of the bone marrow to the circulation.</a:t>
              </a:r>
              <a:endParaRPr sz="900">
                <a:solidFill>
                  <a:srgbClr val="B7B7B7"/>
                </a:solidFill>
                <a:latin typeface="EB Garamond"/>
                <a:ea typeface="EB Garamond"/>
                <a:cs typeface="EB Garamond"/>
                <a:sym typeface="EB Garamond"/>
              </a:endParaRPr>
            </a:p>
          </p:txBody>
        </p:sp>
        <p:sp>
          <p:nvSpPr>
            <p:cNvPr id="293" name="Google Shape;293;p29"/>
            <p:cNvSpPr txBox="1"/>
            <p:nvPr/>
          </p:nvSpPr>
          <p:spPr>
            <a:xfrm>
              <a:off x="2280220" y="2171400"/>
              <a:ext cx="1656600" cy="29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900">
                  <a:solidFill>
                    <a:srgbClr val="B7B7B7"/>
                  </a:solidFill>
                  <a:latin typeface="EB Garamond"/>
                  <a:ea typeface="EB Garamond"/>
                  <a:cs typeface="EB Garamond"/>
                  <a:sym typeface="EB Garamond"/>
                </a:rPr>
                <a:t>Erythroid precursors are  the mothers of RBC *not ready yet*</a:t>
              </a:r>
              <a:endParaRPr sz="900">
                <a:solidFill>
                  <a:srgbClr val="B7B7B7"/>
                </a:solidFill>
                <a:latin typeface="EB Garamond"/>
                <a:ea typeface="EB Garamond"/>
                <a:cs typeface="EB Garamond"/>
                <a:sym typeface="EB Garamond"/>
              </a:endParaRPr>
            </a:p>
          </p:txBody>
        </p:sp>
        <p:sp>
          <p:nvSpPr>
            <p:cNvPr id="294" name="Google Shape;294;p29"/>
            <p:cNvSpPr txBox="1"/>
            <p:nvPr/>
          </p:nvSpPr>
          <p:spPr>
            <a:xfrm>
              <a:off x="2317869" y="982685"/>
              <a:ext cx="516600" cy="22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800">
                  <a:solidFill>
                    <a:srgbClr val="434343"/>
                  </a:solidFill>
                  <a:highlight>
                    <a:srgbClr val="FFFFFF"/>
                  </a:highlight>
                  <a:latin typeface="Montserrat"/>
                  <a:ea typeface="Montserrat"/>
                  <a:cs typeface="Montserrat"/>
                  <a:sym typeface="Montserrat"/>
                </a:rPr>
                <a:t>HSC</a:t>
              </a:r>
              <a:endParaRPr sz="800">
                <a:solidFill>
                  <a:srgbClr val="434343"/>
                </a:solidFill>
                <a:highlight>
                  <a:srgbClr val="FFFFFF"/>
                </a:highlight>
                <a:latin typeface="Montserrat"/>
                <a:ea typeface="Montserrat"/>
                <a:cs typeface="Montserrat"/>
                <a:sym typeface="Montserrat"/>
              </a:endParaRPr>
            </a:p>
          </p:txBody>
        </p:sp>
      </p:grpSp>
      <p:sp>
        <p:nvSpPr>
          <p:cNvPr id="295" name="Google Shape;295;p29"/>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6" name="Google Shape;296;p29"/>
          <p:cNvCxnSpPr>
            <a:stCxn id="262" idx="3"/>
            <a:endCxn id="266" idx="1"/>
          </p:cNvCxnSpPr>
          <p:nvPr/>
        </p:nvCxnSpPr>
        <p:spPr>
          <a:xfrm>
            <a:off x="6804467" y="4560700"/>
            <a:ext cx="296100" cy="93900"/>
          </a:xfrm>
          <a:prstGeom prst="curvedConnector3">
            <a:avLst>
              <a:gd fmla="val 49993" name="adj1"/>
            </a:avLst>
          </a:prstGeom>
          <a:noFill/>
          <a:ln cap="flat" cmpd="sng" w="9525">
            <a:solidFill>
              <a:srgbClr val="EFEFEF"/>
            </a:solidFill>
            <a:prstDash val="solid"/>
            <a:round/>
            <a:headEnd len="med" w="med" type="none"/>
            <a:tailEnd len="med" w="med" type="none"/>
          </a:ln>
        </p:spPr>
      </p:cxnSp>
      <p:sp>
        <p:nvSpPr>
          <p:cNvPr id="297" name="Google Shape;297;p29"/>
          <p:cNvSpPr txBox="1"/>
          <p:nvPr/>
        </p:nvSpPr>
        <p:spPr>
          <a:xfrm>
            <a:off x="3180819" y="4392988"/>
            <a:ext cx="1811700" cy="335400"/>
          </a:xfrm>
          <a:prstGeom prst="rect">
            <a:avLst/>
          </a:prstGeom>
          <a:noFill/>
          <a:ln cap="flat" cmpd="sng" w="19050">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rgbClr val="B7B7B7"/>
              </a:solidFill>
              <a:latin typeface="EB Garamond"/>
              <a:ea typeface="EB Garamond"/>
              <a:cs typeface="EB Garamond"/>
              <a:sym typeface="EB Garamond"/>
            </a:endParaRPr>
          </a:p>
        </p:txBody>
      </p:sp>
      <p:sp>
        <p:nvSpPr>
          <p:cNvPr id="298" name="Google Shape;298;p29"/>
          <p:cNvSpPr txBox="1"/>
          <p:nvPr/>
        </p:nvSpPr>
        <p:spPr>
          <a:xfrm>
            <a:off x="3180819" y="4727996"/>
            <a:ext cx="1811700" cy="335400"/>
          </a:xfrm>
          <a:prstGeom prst="rect">
            <a:avLst/>
          </a:prstGeom>
          <a:noFill/>
          <a:ln cap="flat" cmpd="sng" w="19050">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rgbClr val="B7B7B7"/>
              </a:solidFill>
              <a:latin typeface="EB Garamond"/>
              <a:ea typeface="EB Garamond"/>
              <a:cs typeface="EB Garamond"/>
              <a:sym typeface="EB Garamond"/>
            </a:endParaRPr>
          </a:p>
        </p:txBody>
      </p:sp>
      <p:cxnSp>
        <p:nvCxnSpPr>
          <p:cNvPr id="299" name="Google Shape;299;p29"/>
          <p:cNvCxnSpPr>
            <a:stCxn id="267" idx="3"/>
            <a:endCxn id="297" idx="1"/>
          </p:cNvCxnSpPr>
          <p:nvPr/>
        </p:nvCxnSpPr>
        <p:spPr>
          <a:xfrm flipH="1" rot="10800000">
            <a:off x="2765569" y="4560638"/>
            <a:ext cx="415200" cy="167700"/>
          </a:xfrm>
          <a:prstGeom prst="curvedConnector3">
            <a:avLst>
              <a:gd fmla="val 50006" name="adj1"/>
            </a:avLst>
          </a:prstGeom>
          <a:noFill/>
          <a:ln cap="flat" cmpd="sng" w="9525">
            <a:solidFill>
              <a:srgbClr val="EFEFEF"/>
            </a:solidFill>
            <a:prstDash val="solid"/>
            <a:round/>
            <a:headEnd len="med" w="med" type="none"/>
            <a:tailEnd len="med" w="med" type="none"/>
          </a:ln>
        </p:spPr>
      </p:cxnSp>
      <p:cxnSp>
        <p:nvCxnSpPr>
          <p:cNvPr id="300" name="Google Shape;300;p29"/>
          <p:cNvCxnSpPr>
            <a:stCxn id="298" idx="1"/>
            <a:endCxn id="267" idx="3"/>
          </p:cNvCxnSpPr>
          <p:nvPr/>
        </p:nvCxnSpPr>
        <p:spPr>
          <a:xfrm rot="10800000">
            <a:off x="2765619" y="4728296"/>
            <a:ext cx="415200" cy="167400"/>
          </a:xfrm>
          <a:prstGeom prst="curvedConnector3">
            <a:avLst>
              <a:gd fmla="val 50006" name="adj1"/>
            </a:avLst>
          </a:prstGeom>
          <a:noFill/>
          <a:ln cap="flat" cmpd="sng" w="9525">
            <a:solidFill>
              <a:srgbClr val="EFEFEF"/>
            </a:solidFill>
            <a:prstDash val="solid"/>
            <a:round/>
            <a:headEnd len="med" w="med" type="none"/>
            <a:tailEnd len="med" w="med" type="none"/>
          </a:ln>
        </p:spPr>
      </p:cxnSp>
      <p:sp>
        <p:nvSpPr>
          <p:cNvPr id="301" name="Google Shape;301;p29"/>
          <p:cNvSpPr txBox="1"/>
          <p:nvPr/>
        </p:nvSpPr>
        <p:spPr>
          <a:xfrm>
            <a:off x="4992719" y="3722488"/>
            <a:ext cx="1811700" cy="335400"/>
          </a:xfrm>
          <a:prstGeom prst="rect">
            <a:avLst/>
          </a:prstGeom>
          <a:noFill/>
          <a:ln cap="flat" cmpd="sng" w="19050">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rgbClr val="B7B7B7"/>
              </a:solidFill>
              <a:latin typeface="EB Garamond"/>
              <a:ea typeface="EB Garamond"/>
              <a:cs typeface="EB Garamond"/>
              <a:sym typeface="EB Garamond"/>
            </a:endParaRPr>
          </a:p>
        </p:txBody>
      </p:sp>
      <p:cxnSp>
        <p:nvCxnSpPr>
          <p:cNvPr id="302" name="Google Shape;302;p29"/>
          <p:cNvCxnSpPr>
            <a:stCxn id="301" idx="3"/>
            <a:endCxn id="272" idx="1"/>
          </p:cNvCxnSpPr>
          <p:nvPr/>
        </p:nvCxnSpPr>
        <p:spPr>
          <a:xfrm flipH="1" rot="10800000">
            <a:off x="6804419" y="3792088"/>
            <a:ext cx="337800" cy="98100"/>
          </a:xfrm>
          <a:prstGeom prst="curvedConnector3">
            <a:avLst>
              <a:gd fmla="val 50002" name="adj1"/>
            </a:avLst>
          </a:prstGeom>
          <a:noFill/>
          <a:ln cap="flat" cmpd="sng" w="9525">
            <a:solidFill>
              <a:srgbClr val="EFEFEF"/>
            </a:solidFill>
            <a:prstDash val="solid"/>
            <a:round/>
            <a:headEnd len="med" w="med" type="none"/>
            <a:tailEnd len="med" w="med" type="none"/>
          </a:ln>
        </p:spPr>
      </p:cxnSp>
      <p:sp>
        <p:nvSpPr>
          <p:cNvPr id="303" name="Google Shape;303;p29"/>
          <p:cNvSpPr txBox="1"/>
          <p:nvPr/>
        </p:nvSpPr>
        <p:spPr>
          <a:xfrm>
            <a:off x="1672075" y="634850"/>
            <a:ext cx="772800" cy="53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800">
                <a:solidFill>
                  <a:srgbClr val="B7B7B7"/>
                </a:solidFill>
                <a:latin typeface="EB Garamond"/>
                <a:ea typeface="EB Garamond"/>
                <a:cs typeface="EB Garamond"/>
                <a:sym typeface="EB Garamond"/>
              </a:rPr>
              <a:t>Origin of hematopoietic stem cells is: mesenchymal hemangioblast</a:t>
            </a:r>
            <a:endParaRPr sz="800">
              <a:latin typeface="EB Garamond"/>
              <a:ea typeface="EB Garamond"/>
              <a:cs typeface="EB Garamond"/>
              <a:sym typeface="EB Garamond"/>
            </a:endParaRPr>
          </a:p>
        </p:txBody>
      </p:sp>
      <p:sp>
        <p:nvSpPr>
          <p:cNvPr id="304" name="Google Shape;304;p29"/>
          <p:cNvSpPr txBox="1"/>
          <p:nvPr/>
        </p:nvSpPr>
        <p:spPr>
          <a:xfrm>
            <a:off x="2240975" y="-811896"/>
            <a:ext cx="7315200" cy="8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t>وش حذفتوا؟</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30"/>
          <p:cNvSpPr txBox="1"/>
          <p:nvPr/>
        </p:nvSpPr>
        <p:spPr>
          <a:xfrm>
            <a:off x="6223516" y="3160650"/>
            <a:ext cx="656700" cy="2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B7B7B7"/>
                </a:solidFill>
                <a:latin typeface="EB Garamond"/>
                <a:ea typeface="EB Garamond"/>
                <a:cs typeface="EB Garamond"/>
                <a:sym typeface="EB Garamond"/>
              </a:rPr>
              <a:t>Hematocrit</a:t>
            </a:r>
            <a:endParaRPr sz="800">
              <a:solidFill>
                <a:srgbClr val="B7B7B7"/>
              </a:solidFill>
              <a:latin typeface="EB Garamond"/>
              <a:ea typeface="EB Garamond"/>
              <a:cs typeface="EB Garamond"/>
              <a:sym typeface="EB Garamond"/>
            </a:endParaRPr>
          </a:p>
          <a:p>
            <a:pPr indent="0" lvl="0" marL="0" rtl="1" algn="r">
              <a:spcBef>
                <a:spcPts val="0"/>
              </a:spcBef>
              <a:spcAft>
                <a:spcPts val="0"/>
              </a:spcAft>
              <a:buNone/>
            </a:pPr>
            <a:r>
              <a:t/>
            </a:r>
            <a:endParaRPr sz="800">
              <a:solidFill>
                <a:srgbClr val="B7B7B7"/>
              </a:solidFill>
              <a:latin typeface="EB Garamond"/>
              <a:ea typeface="EB Garamond"/>
              <a:cs typeface="EB Garamond"/>
              <a:sym typeface="EB Garamond"/>
            </a:endParaRPr>
          </a:p>
        </p:txBody>
      </p:sp>
      <p:graphicFrame>
        <p:nvGraphicFramePr>
          <p:cNvPr id="310" name="Google Shape;310;p30"/>
          <p:cNvGraphicFramePr/>
          <p:nvPr/>
        </p:nvGraphicFramePr>
        <p:xfrm>
          <a:off x="3897115" y="1294011"/>
          <a:ext cx="3000000" cy="3000000"/>
        </p:xfrm>
        <a:graphic>
          <a:graphicData uri="http://schemas.openxmlformats.org/drawingml/2006/table">
            <a:tbl>
              <a:tblPr>
                <a:noFill/>
                <a:tableStyleId>{89EC4DE9-81FD-49F4-B6F0-33705DE2BA82}</a:tableStyleId>
              </a:tblPr>
              <a:tblGrid>
                <a:gridCol w="822325"/>
                <a:gridCol w="688175"/>
                <a:gridCol w="690375"/>
                <a:gridCol w="718200"/>
                <a:gridCol w="749050"/>
                <a:gridCol w="729100"/>
                <a:gridCol w="677150"/>
              </a:tblGrid>
              <a:tr h="568675">
                <a:tc>
                  <a:txBody>
                    <a:bodyPr/>
                    <a:lstStyle/>
                    <a:p>
                      <a:pPr indent="0" lvl="0" marL="0" rtl="0" algn="ctr">
                        <a:spcBef>
                          <a:spcPts val="0"/>
                        </a:spcBef>
                        <a:spcAft>
                          <a:spcPts val="0"/>
                        </a:spcAft>
                        <a:buClr>
                          <a:schemeClr val="dk1"/>
                        </a:buClr>
                        <a:buSzPts val="1100"/>
                        <a:buFont typeface="Arial"/>
                        <a:buNone/>
                      </a:pPr>
                      <a:r>
                        <a:rPr lang="ar" sz="800">
                          <a:solidFill>
                            <a:schemeClr val="dk2"/>
                          </a:solidFill>
                          <a:highlight>
                            <a:schemeClr val="lt1"/>
                          </a:highlight>
                          <a:latin typeface="EB Garamond"/>
                          <a:ea typeface="EB Garamond"/>
                          <a:cs typeface="EB Garamond"/>
                          <a:sym typeface="EB Garamond"/>
                        </a:rPr>
                        <a:t>Cell</a:t>
                      </a:r>
                      <a:endParaRPr sz="1200">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136800">
                <a:tc>
                  <a:txBody>
                    <a:bodyPr/>
                    <a:lstStyle/>
                    <a:p>
                      <a:pPr indent="0" lvl="0" marL="0" marR="0" rtl="0" algn="ctr">
                        <a:spcBef>
                          <a:spcPts val="0"/>
                        </a:spcBef>
                        <a:spcAft>
                          <a:spcPts val="0"/>
                        </a:spcAft>
                        <a:buNone/>
                      </a:pPr>
                      <a:r>
                        <a:rPr lang="ar" sz="800">
                          <a:solidFill>
                            <a:schemeClr val="dk2"/>
                          </a:solidFill>
                          <a:highlight>
                            <a:srgbClr val="FFFFFF"/>
                          </a:highlight>
                          <a:latin typeface="EB Garamond"/>
                          <a:ea typeface="EB Garamond"/>
                          <a:cs typeface="EB Garamond"/>
                          <a:sym typeface="EB Garamond"/>
                        </a:rPr>
                        <a:t>Name</a:t>
                      </a:r>
                      <a:endParaRPr i="0" sz="8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marR="0" rtl="0" algn="ctr">
                        <a:spcBef>
                          <a:spcPts val="0"/>
                        </a:spcBef>
                        <a:spcAft>
                          <a:spcPts val="0"/>
                        </a:spcAft>
                        <a:buNone/>
                      </a:pPr>
                      <a:r>
                        <a:rPr i="0" lang="ar" sz="800" u="none" cap="none" strike="noStrike">
                          <a:solidFill>
                            <a:schemeClr val="dk2"/>
                          </a:solidFill>
                          <a:highlight>
                            <a:srgbClr val="FFFFFF"/>
                          </a:highlight>
                          <a:latin typeface="EB Garamond"/>
                          <a:ea typeface="EB Garamond"/>
                          <a:cs typeface="EB Garamond"/>
                          <a:sym typeface="EB Garamond"/>
                        </a:rPr>
                        <a:t>Erythroblast</a:t>
                      </a:r>
                      <a:endParaRPr i="0" sz="8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marR="0" rtl="0" algn="ctr">
                        <a:spcBef>
                          <a:spcPts val="0"/>
                        </a:spcBef>
                        <a:spcAft>
                          <a:spcPts val="0"/>
                        </a:spcAft>
                        <a:buNone/>
                      </a:pPr>
                      <a:r>
                        <a:rPr i="0" lang="ar" sz="800" u="none" cap="none" strike="noStrike">
                          <a:solidFill>
                            <a:schemeClr val="dk2"/>
                          </a:solidFill>
                          <a:highlight>
                            <a:srgbClr val="FFFFFF"/>
                          </a:highlight>
                          <a:latin typeface="EB Garamond"/>
                          <a:ea typeface="EB Garamond"/>
                          <a:cs typeface="EB Garamond"/>
                          <a:sym typeface="EB Garamond"/>
                        </a:rPr>
                        <a:t>Basophilic</a:t>
                      </a:r>
                      <a:endParaRPr sz="800">
                        <a:solidFill>
                          <a:schemeClr val="dk2"/>
                        </a:solidFill>
                        <a:highlight>
                          <a:srgbClr val="FFFFFF"/>
                        </a:highlight>
                        <a:latin typeface="EB Garamond"/>
                        <a:ea typeface="EB Garamond"/>
                        <a:cs typeface="EB Garamond"/>
                        <a:sym typeface="EB Garamond"/>
                      </a:endParaRPr>
                    </a:p>
                    <a:p>
                      <a:pPr indent="0" lvl="0" marL="0" marR="0" rtl="0" algn="ctr">
                        <a:spcBef>
                          <a:spcPts val="0"/>
                        </a:spcBef>
                        <a:spcAft>
                          <a:spcPts val="0"/>
                        </a:spcAft>
                        <a:buNone/>
                      </a:pPr>
                      <a:r>
                        <a:rPr i="0" lang="ar" sz="800" u="none" cap="none" strike="noStrike">
                          <a:solidFill>
                            <a:schemeClr val="dk2"/>
                          </a:solidFill>
                          <a:highlight>
                            <a:srgbClr val="FFFFFF"/>
                          </a:highlight>
                          <a:latin typeface="EB Garamond"/>
                          <a:ea typeface="EB Garamond"/>
                          <a:cs typeface="EB Garamond"/>
                          <a:sym typeface="EB Garamond"/>
                        </a:rPr>
                        <a:t>Normoblast</a:t>
                      </a:r>
                      <a:endParaRPr i="0" sz="8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marR="0" rtl="0" algn="ctr">
                        <a:spcBef>
                          <a:spcPts val="0"/>
                        </a:spcBef>
                        <a:spcAft>
                          <a:spcPts val="0"/>
                        </a:spcAft>
                        <a:buNone/>
                      </a:pPr>
                      <a:r>
                        <a:rPr i="0" lang="ar" sz="800" u="none" cap="none" strike="noStrike">
                          <a:solidFill>
                            <a:schemeClr val="dk2"/>
                          </a:solidFill>
                          <a:highlight>
                            <a:srgbClr val="FFFFFF"/>
                          </a:highlight>
                          <a:latin typeface="EB Garamond"/>
                          <a:ea typeface="EB Garamond"/>
                          <a:cs typeface="EB Garamond"/>
                          <a:sym typeface="EB Garamond"/>
                        </a:rPr>
                        <a:t>Intermediate</a:t>
                      </a:r>
                      <a:endParaRPr sz="800">
                        <a:solidFill>
                          <a:schemeClr val="dk2"/>
                        </a:solidFill>
                        <a:highlight>
                          <a:srgbClr val="FFFFFF"/>
                        </a:highlight>
                        <a:latin typeface="EB Garamond"/>
                        <a:ea typeface="EB Garamond"/>
                        <a:cs typeface="EB Garamond"/>
                        <a:sym typeface="EB Garamond"/>
                      </a:endParaRPr>
                    </a:p>
                    <a:p>
                      <a:pPr indent="0" lvl="0" marL="0" marR="0" rtl="0" algn="ctr">
                        <a:spcBef>
                          <a:spcPts val="0"/>
                        </a:spcBef>
                        <a:spcAft>
                          <a:spcPts val="0"/>
                        </a:spcAft>
                        <a:buNone/>
                      </a:pPr>
                      <a:r>
                        <a:rPr i="0" lang="ar" sz="800" u="none" cap="none" strike="noStrike">
                          <a:solidFill>
                            <a:schemeClr val="dk2"/>
                          </a:solidFill>
                          <a:highlight>
                            <a:srgbClr val="FFFFFF"/>
                          </a:highlight>
                          <a:latin typeface="EB Garamond"/>
                          <a:ea typeface="EB Garamond"/>
                          <a:cs typeface="EB Garamond"/>
                          <a:sym typeface="EB Garamond"/>
                        </a:rPr>
                        <a:t>Normoblast</a:t>
                      </a:r>
                      <a:endParaRPr i="0" sz="8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marR="0" rtl="0" algn="ctr">
                        <a:spcBef>
                          <a:spcPts val="0"/>
                        </a:spcBef>
                        <a:spcAft>
                          <a:spcPts val="0"/>
                        </a:spcAft>
                        <a:buNone/>
                      </a:pPr>
                      <a:r>
                        <a:rPr i="0" lang="ar" sz="800" u="none" cap="none" strike="noStrike">
                          <a:solidFill>
                            <a:schemeClr val="dk2"/>
                          </a:solidFill>
                          <a:highlight>
                            <a:srgbClr val="FFFFFF"/>
                          </a:highlight>
                          <a:latin typeface="EB Garamond"/>
                          <a:ea typeface="EB Garamond"/>
                          <a:cs typeface="EB Garamond"/>
                          <a:sym typeface="EB Garamond"/>
                        </a:rPr>
                        <a:t>Late</a:t>
                      </a:r>
                      <a:endParaRPr sz="800">
                        <a:solidFill>
                          <a:schemeClr val="dk2"/>
                        </a:solidFill>
                        <a:highlight>
                          <a:srgbClr val="FFFFFF"/>
                        </a:highlight>
                        <a:latin typeface="EB Garamond"/>
                        <a:ea typeface="EB Garamond"/>
                        <a:cs typeface="EB Garamond"/>
                        <a:sym typeface="EB Garamond"/>
                      </a:endParaRPr>
                    </a:p>
                    <a:p>
                      <a:pPr indent="0" lvl="0" marL="0" marR="0" rtl="0" algn="ctr">
                        <a:spcBef>
                          <a:spcPts val="0"/>
                        </a:spcBef>
                        <a:spcAft>
                          <a:spcPts val="0"/>
                        </a:spcAft>
                        <a:buNone/>
                      </a:pPr>
                      <a:r>
                        <a:rPr i="0" lang="ar" sz="800" u="none" cap="none" strike="noStrike">
                          <a:solidFill>
                            <a:schemeClr val="dk2"/>
                          </a:solidFill>
                          <a:highlight>
                            <a:srgbClr val="FFFFFF"/>
                          </a:highlight>
                          <a:latin typeface="EB Garamond"/>
                          <a:ea typeface="EB Garamond"/>
                          <a:cs typeface="EB Garamond"/>
                          <a:sym typeface="EB Garamond"/>
                        </a:rPr>
                        <a:t>Nor</a:t>
                      </a:r>
                      <a:r>
                        <a:rPr i="0" lang="ar" sz="800" u="none" cap="none" strike="noStrike">
                          <a:solidFill>
                            <a:schemeClr val="dk2"/>
                          </a:solidFill>
                          <a:highlight>
                            <a:srgbClr val="FFFFFF"/>
                          </a:highlight>
                          <a:latin typeface="EB Garamond"/>
                          <a:ea typeface="EB Garamond"/>
                          <a:cs typeface="EB Garamond"/>
                          <a:sym typeface="EB Garamond"/>
                        </a:rPr>
                        <a:t>mob</a:t>
                      </a:r>
                      <a:r>
                        <a:rPr i="0" lang="ar" sz="800" u="none" cap="none" strike="noStrike">
                          <a:solidFill>
                            <a:schemeClr val="dk2"/>
                          </a:solidFill>
                          <a:highlight>
                            <a:srgbClr val="FFFFFF"/>
                          </a:highlight>
                          <a:latin typeface="EB Garamond"/>
                          <a:ea typeface="EB Garamond"/>
                          <a:cs typeface="EB Garamond"/>
                          <a:sym typeface="EB Garamond"/>
                        </a:rPr>
                        <a:t>last</a:t>
                      </a:r>
                      <a:endParaRPr i="0" sz="8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marR="0" rtl="0" algn="ctr">
                        <a:spcBef>
                          <a:spcPts val="0"/>
                        </a:spcBef>
                        <a:spcAft>
                          <a:spcPts val="0"/>
                        </a:spcAft>
                        <a:buNone/>
                      </a:pPr>
                      <a:r>
                        <a:rPr i="0" lang="ar" sz="800" u="none" cap="none" strike="noStrike">
                          <a:solidFill>
                            <a:schemeClr val="dk2"/>
                          </a:solidFill>
                          <a:highlight>
                            <a:srgbClr val="FFFFFF"/>
                          </a:highlight>
                          <a:latin typeface="EB Garamond"/>
                          <a:ea typeface="EB Garamond"/>
                          <a:cs typeface="EB Garamond"/>
                          <a:sym typeface="EB Garamond"/>
                        </a:rPr>
                        <a:t>Reticulocyte</a:t>
                      </a:r>
                      <a:endParaRPr i="0" sz="8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marR="0" rtl="0" algn="ctr">
                        <a:spcBef>
                          <a:spcPts val="0"/>
                        </a:spcBef>
                        <a:spcAft>
                          <a:spcPts val="0"/>
                        </a:spcAft>
                        <a:buNone/>
                      </a:pPr>
                      <a:r>
                        <a:rPr i="0" lang="ar" sz="800" u="none" cap="none" strike="noStrike">
                          <a:solidFill>
                            <a:schemeClr val="dk2"/>
                          </a:solidFill>
                          <a:highlight>
                            <a:srgbClr val="FFFFFF"/>
                          </a:highlight>
                          <a:latin typeface="EB Garamond"/>
                          <a:ea typeface="EB Garamond"/>
                          <a:cs typeface="EB Garamond"/>
                          <a:sym typeface="EB Garamond"/>
                        </a:rPr>
                        <a:t>Erythrocyte</a:t>
                      </a:r>
                      <a:endParaRPr i="0" sz="8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136800">
                <a:tc>
                  <a:txBody>
                    <a:bodyPr/>
                    <a:lstStyle/>
                    <a:p>
                      <a:pPr indent="0" lvl="0" marL="0" marR="0" rtl="0" algn="ctr">
                        <a:spcBef>
                          <a:spcPts val="0"/>
                        </a:spcBef>
                        <a:spcAft>
                          <a:spcPts val="0"/>
                        </a:spcAft>
                        <a:buNone/>
                      </a:pPr>
                      <a:r>
                        <a:rPr lang="ar" sz="800">
                          <a:solidFill>
                            <a:srgbClr val="CC0000"/>
                          </a:solidFill>
                          <a:highlight>
                            <a:srgbClr val="FFFFFF"/>
                          </a:highlight>
                          <a:latin typeface="EB Garamond"/>
                          <a:ea typeface="EB Garamond"/>
                          <a:cs typeface="EB Garamond"/>
                          <a:sym typeface="EB Garamond"/>
                        </a:rPr>
                        <a:t>Synthesis of Hb</a:t>
                      </a:r>
                      <a:r>
                        <a:rPr baseline="30000" lang="ar" sz="800">
                          <a:solidFill>
                            <a:schemeClr val="hlink"/>
                          </a:solidFill>
                          <a:highlight>
                            <a:srgbClr val="FFFFFF"/>
                          </a:highlight>
                          <a:uFill>
                            <a:noFill/>
                          </a:uFill>
                          <a:latin typeface="EB Garamond"/>
                          <a:ea typeface="EB Garamond"/>
                          <a:cs typeface="EB Garamond"/>
                          <a:sym typeface="EB Garamond"/>
                          <a:hlinkClick action="ppaction://hlinksldjump" r:id="rId4"/>
                        </a:rPr>
                        <a:t>1</a:t>
                      </a:r>
                      <a:endParaRPr baseline="30000" sz="800">
                        <a:solidFill>
                          <a:srgbClr val="FF0000"/>
                        </a:solidFill>
                        <a:highlight>
                          <a:srgbClr val="FFFFFF"/>
                        </a:highlight>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marR="0" rtl="0" algn="ctr">
                        <a:spcBef>
                          <a:spcPts val="0"/>
                        </a:spcBef>
                        <a:spcAft>
                          <a:spcPts val="0"/>
                        </a:spcAft>
                        <a:buNone/>
                      </a:pPr>
                      <a:r>
                        <a:rPr b="1" lang="ar" sz="800">
                          <a:solidFill>
                            <a:schemeClr val="dk2"/>
                          </a:solidFill>
                          <a:highlight>
                            <a:srgbClr val="FFFFFF"/>
                          </a:highlight>
                          <a:latin typeface="EB Garamond"/>
                          <a:ea typeface="EB Garamond"/>
                          <a:cs typeface="EB Garamond"/>
                          <a:sym typeface="EB Garamond"/>
                        </a:rPr>
                        <a:t>+</a:t>
                      </a:r>
                      <a:endParaRPr b="1" i="0" sz="8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marR="0" rtl="0" algn="ctr">
                        <a:spcBef>
                          <a:spcPts val="0"/>
                        </a:spcBef>
                        <a:spcAft>
                          <a:spcPts val="0"/>
                        </a:spcAft>
                        <a:buNone/>
                      </a:pPr>
                      <a:r>
                        <a:rPr b="1" lang="ar" sz="800">
                          <a:solidFill>
                            <a:schemeClr val="dk2"/>
                          </a:solidFill>
                          <a:highlight>
                            <a:srgbClr val="FFFFFF"/>
                          </a:highlight>
                          <a:latin typeface="EB Garamond"/>
                          <a:ea typeface="EB Garamond"/>
                          <a:cs typeface="EB Garamond"/>
                          <a:sym typeface="EB Garamond"/>
                        </a:rPr>
                        <a:t>++</a:t>
                      </a:r>
                      <a:endParaRPr b="1" i="0" sz="8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marR="0" rtl="0" algn="ctr">
                        <a:spcBef>
                          <a:spcPts val="0"/>
                        </a:spcBef>
                        <a:spcAft>
                          <a:spcPts val="0"/>
                        </a:spcAft>
                        <a:buNone/>
                      </a:pPr>
                      <a:r>
                        <a:rPr b="1" lang="ar" sz="800">
                          <a:solidFill>
                            <a:schemeClr val="dk2"/>
                          </a:solidFill>
                          <a:highlight>
                            <a:srgbClr val="FFFFFF"/>
                          </a:highlight>
                          <a:latin typeface="EB Garamond"/>
                          <a:ea typeface="EB Garamond"/>
                          <a:cs typeface="EB Garamond"/>
                          <a:sym typeface="EB Garamond"/>
                        </a:rPr>
                        <a:t>+++</a:t>
                      </a:r>
                      <a:endParaRPr b="1" i="0" sz="8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marR="0" rtl="0" algn="ctr">
                        <a:spcBef>
                          <a:spcPts val="0"/>
                        </a:spcBef>
                        <a:spcAft>
                          <a:spcPts val="0"/>
                        </a:spcAft>
                        <a:buNone/>
                      </a:pPr>
                      <a:r>
                        <a:rPr b="1" lang="ar" sz="800">
                          <a:solidFill>
                            <a:schemeClr val="dk2"/>
                          </a:solidFill>
                          <a:highlight>
                            <a:srgbClr val="FFFFFF"/>
                          </a:highlight>
                          <a:latin typeface="EB Garamond"/>
                          <a:ea typeface="EB Garamond"/>
                          <a:cs typeface="EB Garamond"/>
                          <a:sym typeface="EB Garamond"/>
                        </a:rPr>
                        <a:t>++</a:t>
                      </a:r>
                      <a:endParaRPr b="1" i="0" sz="8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marR="0" rtl="0" algn="ctr">
                        <a:spcBef>
                          <a:spcPts val="0"/>
                        </a:spcBef>
                        <a:spcAft>
                          <a:spcPts val="0"/>
                        </a:spcAft>
                        <a:buNone/>
                      </a:pPr>
                      <a:r>
                        <a:rPr b="1" lang="ar" sz="800">
                          <a:solidFill>
                            <a:schemeClr val="dk2"/>
                          </a:solidFill>
                          <a:highlight>
                            <a:srgbClr val="FFFFFF"/>
                          </a:highlight>
                          <a:latin typeface="EB Garamond"/>
                          <a:ea typeface="EB Garamond"/>
                          <a:cs typeface="EB Garamond"/>
                          <a:sym typeface="EB Garamond"/>
                        </a:rPr>
                        <a:t>+</a:t>
                      </a:r>
                      <a:endParaRPr b="1" i="0" sz="8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marR="0" rtl="0" algn="ctr">
                        <a:spcBef>
                          <a:spcPts val="0"/>
                        </a:spcBef>
                        <a:spcAft>
                          <a:spcPts val="0"/>
                        </a:spcAft>
                        <a:buNone/>
                      </a:pPr>
                      <a:r>
                        <a:rPr b="1" lang="ar" sz="800">
                          <a:solidFill>
                            <a:schemeClr val="dk2"/>
                          </a:solidFill>
                          <a:highlight>
                            <a:srgbClr val="FFFFFF"/>
                          </a:highlight>
                          <a:latin typeface="EB Garamond"/>
                          <a:ea typeface="EB Garamond"/>
                          <a:cs typeface="EB Garamond"/>
                          <a:sym typeface="EB Garamond"/>
                        </a:rPr>
                        <a:t>-</a:t>
                      </a:r>
                      <a:endParaRPr b="1" i="0" sz="8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bl>
          </a:graphicData>
        </a:graphic>
      </p:graphicFrame>
      <p:graphicFrame>
        <p:nvGraphicFramePr>
          <p:cNvPr id="311" name="Google Shape;311;p30"/>
          <p:cNvGraphicFramePr/>
          <p:nvPr/>
        </p:nvGraphicFramePr>
        <p:xfrm>
          <a:off x="5312700" y="3182675"/>
          <a:ext cx="3000000" cy="3000000"/>
        </p:xfrm>
        <a:graphic>
          <a:graphicData uri="http://schemas.openxmlformats.org/drawingml/2006/table">
            <a:tbl>
              <a:tblPr>
                <a:noFill/>
                <a:tableStyleId>{89EC4DE9-81FD-49F4-B6F0-33705DE2BA82}</a:tableStyleId>
              </a:tblPr>
              <a:tblGrid>
                <a:gridCol w="1578800"/>
                <a:gridCol w="1578800"/>
              </a:tblGrid>
              <a:tr h="911625">
                <a:tc>
                  <a:txBody>
                    <a:bodyPr/>
                    <a:lstStyle/>
                    <a:p>
                      <a:pPr indent="0" lvl="0" marL="0" rtl="0" algn="l">
                        <a:spcBef>
                          <a:spcPts val="0"/>
                        </a:spcBef>
                        <a:spcAft>
                          <a:spcPts val="0"/>
                        </a:spcAft>
                        <a:buNone/>
                      </a:pPr>
                      <a:r>
                        <a:t/>
                      </a:r>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863400">
                <a:tc>
                  <a:txBody>
                    <a:bodyPr/>
                    <a:lstStyle/>
                    <a:p>
                      <a:pPr indent="0" lvl="0" marL="0" rtl="0" algn="l">
                        <a:spcBef>
                          <a:spcPts val="0"/>
                        </a:spcBef>
                        <a:spcAft>
                          <a:spcPts val="0"/>
                        </a:spcAft>
                        <a:buNone/>
                      </a:pPr>
                      <a:r>
                        <a:t/>
                      </a:r>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bl>
          </a:graphicData>
        </a:graphic>
      </p:graphicFrame>
      <p:graphicFrame>
        <p:nvGraphicFramePr>
          <p:cNvPr id="312" name="Google Shape;312;p30"/>
          <p:cNvGraphicFramePr/>
          <p:nvPr/>
        </p:nvGraphicFramePr>
        <p:xfrm>
          <a:off x="9754640" y="608613"/>
          <a:ext cx="3000000" cy="3000000"/>
        </p:xfrm>
        <a:graphic>
          <a:graphicData uri="http://schemas.openxmlformats.org/drawingml/2006/table">
            <a:tbl>
              <a:tblPr>
                <a:noFill/>
                <a:tableStyleId>{89EC4DE9-81FD-49F4-B6F0-33705DE2BA82}</a:tableStyleId>
              </a:tblPr>
              <a:tblGrid>
                <a:gridCol w="570525"/>
                <a:gridCol w="761150"/>
                <a:gridCol w="737550"/>
                <a:gridCol w="753500"/>
                <a:gridCol w="562600"/>
                <a:gridCol w="741750"/>
                <a:gridCol w="703000"/>
              </a:tblGrid>
              <a:tr h="621250">
                <a:tc>
                  <a:txBody>
                    <a:bodyPr/>
                    <a:lstStyle/>
                    <a:p>
                      <a:pPr indent="0" lvl="0" marL="0" rtl="0" algn="ctr">
                        <a:spcBef>
                          <a:spcPts val="0"/>
                        </a:spcBef>
                        <a:spcAft>
                          <a:spcPts val="0"/>
                        </a:spcAft>
                        <a:buNone/>
                      </a:pPr>
                      <a:r>
                        <a:rPr b="1" lang="ar" sz="1200">
                          <a:latin typeface="EB Garamond"/>
                          <a:ea typeface="EB Garamond"/>
                          <a:cs typeface="EB Garamond"/>
                          <a:sym typeface="EB Garamond"/>
                        </a:rPr>
                        <a:t>Cell</a:t>
                      </a:r>
                      <a:endParaRPr b="1" sz="1200">
                        <a:latin typeface="EB Garamond"/>
                        <a:ea typeface="EB Garamond"/>
                        <a:cs typeface="EB Garamond"/>
                        <a:sym typeface="EB Garamond"/>
                      </a:endParaRPr>
                    </a:p>
                  </a:txBody>
                  <a:tcPr marT="91425" marB="91425" marR="91425" marL="91425" anchor="ctr">
                    <a:solidFill>
                      <a:srgbClr val="D0E0E3"/>
                    </a:solidFill>
                  </a:tcPr>
                </a:tc>
                <a:tc>
                  <a:txBody>
                    <a:bodyPr/>
                    <a:lstStyle/>
                    <a:p>
                      <a:pPr indent="0" lvl="0" marL="0" rtl="0" algn="ctr">
                        <a:spcBef>
                          <a:spcPts val="0"/>
                        </a:spcBef>
                        <a:spcAft>
                          <a:spcPts val="0"/>
                        </a:spcAft>
                        <a:buNone/>
                      </a:pPr>
                      <a:r>
                        <a:t/>
                      </a:r>
                      <a:endParaRPr sz="1200">
                        <a:latin typeface="EB Garamond"/>
                        <a:ea typeface="EB Garamond"/>
                        <a:cs typeface="EB Garamond"/>
                        <a:sym typeface="EB Garamond"/>
                      </a:endParaRPr>
                    </a:p>
                  </a:txBody>
                  <a:tcPr marT="91425" marB="91425" marR="91425" marL="91425" anchor="ctr"/>
                </a:tc>
                <a:tc>
                  <a:txBody>
                    <a:bodyPr/>
                    <a:lstStyle/>
                    <a:p>
                      <a:pPr indent="0" lvl="0" marL="0" rtl="0" algn="ctr">
                        <a:spcBef>
                          <a:spcPts val="0"/>
                        </a:spcBef>
                        <a:spcAft>
                          <a:spcPts val="0"/>
                        </a:spcAft>
                        <a:buNone/>
                      </a:pPr>
                      <a:r>
                        <a:t/>
                      </a:r>
                      <a:endParaRPr sz="1200">
                        <a:latin typeface="EB Garamond"/>
                        <a:ea typeface="EB Garamond"/>
                        <a:cs typeface="EB Garamond"/>
                        <a:sym typeface="EB Garamond"/>
                      </a:endParaRPr>
                    </a:p>
                  </a:txBody>
                  <a:tcPr marT="91425" marB="91425" marR="91425" marL="91425" anchor="ctr"/>
                </a:tc>
                <a:tc>
                  <a:txBody>
                    <a:bodyPr/>
                    <a:lstStyle/>
                    <a:p>
                      <a:pPr indent="0" lvl="0" marL="0" rtl="0" algn="ctr">
                        <a:spcBef>
                          <a:spcPts val="0"/>
                        </a:spcBef>
                        <a:spcAft>
                          <a:spcPts val="0"/>
                        </a:spcAft>
                        <a:buNone/>
                      </a:pPr>
                      <a:r>
                        <a:t/>
                      </a:r>
                      <a:endParaRPr sz="1200">
                        <a:latin typeface="EB Garamond"/>
                        <a:ea typeface="EB Garamond"/>
                        <a:cs typeface="EB Garamond"/>
                        <a:sym typeface="EB Garamond"/>
                      </a:endParaRPr>
                    </a:p>
                  </a:txBody>
                  <a:tcPr marT="91425" marB="91425" marR="91425" marL="91425" anchor="ctr"/>
                </a:tc>
                <a:tc>
                  <a:txBody>
                    <a:bodyPr/>
                    <a:lstStyle/>
                    <a:p>
                      <a:pPr indent="0" lvl="0" marL="0" rtl="0" algn="ctr">
                        <a:spcBef>
                          <a:spcPts val="0"/>
                        </a:spcBef>
                        <a:spcAft>
                          <a:spcPts val="0"/>
                        </a:spcAft>
                        <a:buNone/>
                      </a:pPr>
                      <a:r>
                        <a:t/>
                      </a:r>
                      <a:endParaRPr sz="1200">
                        <a:latin typeface="EB Garamond"/>
                        <a:ea typeface="EB Garamond"/>
                        <a:cs typeface="EB Garamond"/>
                        <a:sym typeface="EB Garamond"/>
                      </a:endParaRPr>
                    </a:p>
                  </a:txBody>
                  <a:tcPr marT="91425" marB="91425" marR="91425" marL="91425" anchor="ctr"/>
                </a:tc>
                <a:tc>
                  <a:txBody>
                    <a:bodyPr/>
                    <a:lstStyle/>
                    <a:p>
                      <a:pPr indent="0" lvl="0" marL="0" rtl="0" algn="ctr">
                        <a:spcBef>
                          <a:spcPts val="0"/>
                        </a:spcBef>
                        <a:spcAft>
                          <a:spcPts val="0"/>
                        </a:spcAft>
                        <a:buNone/>
                      </a:pPr>
                      <a:r>
                        <a:t/>
                      </a:r>
                      <a:endParaRPr sz="1200">
                        <a:latin typeface="EB Garamond"/>
                        <a:ea typeface="EB Garamond"/>
                        <a:cs typeface="EB Garamond"/>
                        <a:sym typeface="EB Garamond"/>
                      </a:endParaRPr>
                    </a:p>
                  </a:txBody>
                  <a:tcPr marT="91425" marB="91425" marR="91425" marL="91425" anchor="ctr"/>
                </a:tc>
                <a:tc>
                  <a:txBody>
                    <a:bodyPr/>
                    <a:lstStyle/>
                    <a:p>
                      <a:pPr indent="0" lvl="0" marL="0" rtl="0" algn="ctr">
                        <a:spcBef>
                          <a:spcPts val="0"/>
                        </a:spcBef>
                        <a:spcAft>
                          <a:spcPts val="0"/>
                        </a:spcAft>
                        <a:buNone/>
                      </a:pPr>
                      <a:r>
                        <a:t/>
                      </a:r>
                      <a:endParaRPr sz="1200">
                        <a:latin typeface="EB Garamond"/>
                        <a:ea typeface="EB Garamond"/>
                        <a:cs typeface="EB Garamond"/>
                        <a:sym typeface="EB Garamond"/>
                      </a:endParaRPr>
                    </a:p>
                  </a:txBody>
                  <a:tcPr marT="91425" marB="91425" marR="91425" marL="91425" anchor="ctr"/>
                </a:tc>
              </a:tr>
              <a:tr h="621250">
                <a:tc>
                  <a:txBody>
                    <a:bodyPr/>
                    <a:lstStyle/>
                    <a:p>
                      <a:pPr indent="0" lvl="0" marL="0" rtl="0" algn="ctr">
                        <a:spcBef>
                          <a:spcPts val="0"/>
                        </a:spcBef>
                        <a:spcAft>
                          <a:spcPts val="0"/>
                        </a:spcAft>
                        <a:buNone/>
                      </a:pPr>
                      <a:r>
                        <a:rPr b="1" lang="ar" sz="1200">
                          <a:latin typeface="EB Garamond"/>
                          <a:ea typeface="EB Garamond"/>
                          <a:cs typeface="EB Garamond"/>
                          <a:sym typeface="EB Garamond"/>
                        </a:rPr>
                        <a:t>Name</a:t>
                      </a:r>
                      <a:endParaRPr b="1" sz="1200">
                        <a:latin typeface="EB Garamond"/>
                        <a:ea typeface="EB Garamond"/>
                        <a:cs typeface="EB Garamond"/>
                        <a:sym typeface="EB Garamond"/>
                      </a:endParaRPr>
                    </a:p>
                  </a:txBody>
                  <a:tcPr marT="91425" marB="91425" marR="91425" marL="91425" anchor="ctr">
                    <a:solidFill>
                      <a:srgbClr val="D0E0E3"/>
                    </a:solidFill>
                  </a:tcPr>
                </a:tc>
                <a:tc>
                  <a:txBody>
                    <a:bodyPr/>
                    <a:lstStyle/>
                    <a:p>
                      <a:pPr indent="0" lvl="0" marL="0" marR="0" rtl="0" algn="ctr">
                        <a:spcBef>
                          <a:spcPts val="0"/>
                        </a:spcBef>
                        <a:spcAft>
                          <a:spcPts val="0"/>
                        </a:spcAft>
                        <a:buNone/>
                      </a:pPr>
                      <a:r>
                        <a:rPr i="0" lang="ar" sz="900" u="none" cap="none" strike="noStrike">
                          <a:solidFill>
                            <a:schemeClr val="dk2"/>
                          </a:solidFill>
                          <a:highlight>
                            <a:srgbClr val="FFFFFF"/>
                          </a:highlight>
                          <a:latin typeface="EB Garamond"/>
                          <a:ea typeface="EB Garamond"/>
                          <a:cs typeface="EB Garamond"/>
                          <a:sym typeface="EB Garamond"/>
                        </a:rPr>
                        <a:t>Erythroblast</a:t>
                      </a:r>
                      <a:endParaRPr i="0" sz="9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tc>
                <a:tc>
                  <a:txBody>
                    <a:bodyPr/>
                    <a:lstStyle/>
                    <a:p>
                      <a:pPr indent="0" lvl="0" marL="0" marR="0" rtl="0" algn="ctr">
                        <a:spcBef>
                          <a:spcPts val="0"/>
                        </a:spcBef>
                        <a:spcAft>
                          <a:spcPts val="0"/>
                        </a:spcAft>
                        <a:buNone/>
                      </a:pPr>
                      <a:r>
                        <a:rPr i="0" lang="ar" sz="900" u="none" cap="none" strike="noStrike">
                          <a:solidFill>
                            <a:schemeClr val="dk2"/>
                          </a:solidFill>
                          <a:highlight>
                            <a:srgbClr val="FFFFFF"/>
                          </a:highlight>
                          <a:latin typeface="EB Garamond"/>
                          <a:ea typeface="EB Garamond"/>
                          <a:cs typeface="EB Garamond"/>
                          <a:sym typeface="EB Garamond"/>
                        </a:rPr>
                        <a:t>Basophilic</a:t>
                      </a:r>
                      <a:endParaRPr sz="900">
                        <a:solidFill>
                          <a:schemeClr val="dk2"/>
                        </a:solidFill>
                        <a:highlight>
                          <a:srgbClr val="FFFFFF"/>
                        </a:highlight>
                        <a:latin typeface="EB Garamond"/>
                        <a:ea typeface="EB Garamond"/>
                        <a:cs typeface="EB Garamond"/>
                        <a:sym typeface="EB Garamond"/>
                      </a:endParaRPr>
                    </a:p>
                    <a:p>
                      <a:pPr indent="0" lvl="0" marL="0" marR="0" rtl="0" algn="ctr">
                        <a:spcBef>
                          <a:spcPts val="0"/>
                        </a:spcBef>
                        <a:spcAft>
                          <a:spcPts val="0"/>
                        </a:spcAft>
                        <a:buNone/>
                      </a:pPr>
                      <a:r>
                        <a:rPr i="0" lang="ar" sz="900" u="none" cap="none" strike="noStrike">
                          <a:solidFill>
                            <a:schemeClr val="dk2"/>
                          </a:solidFill>
                          <a:highlight>
                            <a:srgbClr val="FFFFFF"/>
                          </a:highlight>
                          <a:latin typeface="EB Garamond"/>
                          <a:ea typeface="EB Garamond"/>
                          <a:cs typeface="EB Garamond"/>
                          <a:sym typeface="EB Garamond"/>
                        </a:rPr>
                        <a:t>Normoblast</a:t>
                      </a:r>
                      <a:endParaRPr i="0" sz="9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tc>
                <a:tc>
                  <a:txBody>
                    <a:bodyPr/>
                    <a:lstStyle/>
                    <a:p>
                      <a:pPr indent="0" lvl="0" marL="0" marR="0" rtl="0" algn="ctr">
                        <a:spcBef>
                          <a:spcPts val="0"/>
                        </a:spcBef>
                        <a:spcAft>
                          <a:spcPts val="0"/>
                        </a:spcAft>
                        <a:buNone/>
                      </a:pPr>
                      <a:r>
                        <a:rPr i="0" lang="ar" sz="900" u="none" cap="none" strike="noStrike">
                          <a:solidFill>
                            <a:schemeClr val="dk2"/>
                          </a:solidFill>
                          <a:highlight>
                            <a:srgbClr val="FFFFFF"/>
                          </a:highlight>
                          <a:latin typeface="EB Garamond"/>
                          <a:ea typeface="EB Garamond"/>
                          <a:cs typeface="EB Garamond"/>
                          <a:sym typeface="EB Garamond"/>
                        </a:rPr>
                        <a:t>Intermediate</a:t>
                      </a:r>
                      <a:endParaRPr sz="900">
                        <a:solidFill>
                          <a:schemeClr val="dk2"/>
                        </a:solidFill>
                        <a:highlight>
                          <a:srgbClr val="FFFFFF"/>
                        </a:highlight>
                        <a:latin typeface="EB Garamond"/>
                        <a:ea typeface="EB Garamond"/>
                        <a:cs typeface="EB Garamond"/>
                        <a:sym typeface="EB Garamond"/>
                      </a:endParaRPr>
                    </a:p>
                    <a:p>
                      <a:pPr indent="0" lvl="0" marL="0" marR="0" rtl="0" algn="ctr">
                        <a:spcBef>
                          <a:spcPts val="0"/>
                        </a:spcBef>
                        <a:spcAft>
                          <a:spcPts val="0"/>
                        </a:spcAft>
                        <a:buNone/>
                      </a:pPr>
                      <a:r>
                        <a:rPr i="0" lang="ar" sz="900" u="none" cap="none" strike="noStrike">
                          <a:solidFill>
                            <a:schemeClr val="dk2"/>
                          </a:solidFill>
                          <a:highlight>
                            <a:srgbClr val="FFFFFF"/>
                          </a:highlight>
                          <a:latin typeface="EB Garamond"/>
                          <a:ea typeface="EB Garamond"/>
                          <a:cs typeface="EB Garamond"/>
                          <a:sym typeface="EB Garamond"/>
                        </a:rPr>
                        <a:t>Normoblast</a:t>
                      </a:r>
                      <a:endParaRPr i="0" sz="9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tc>
                <a:tc>
                  <a:txBody>
                    <a:bodyPr/>
                    <a:lstStyle/>
                    <a:p>
                      <a:pPr indent="0" lvl="0" marL="0" marR="0" rtl="0" algn="ctr">
                        <a:spcBef>
                          <a:spcPts val="0"/>
                        </a:spcBef>
                        <a:spcAft>
                          <a:spcPts val="0"/>
                        </a:spcAft>
                        <a:buNone/>
                      </a:pPr>
                      <a:r>
                        <a:rPr i="0" lang="ar" sz="900" u="none" cap="none" strike="noStrike">
                          <a:solidFill>
                            <a:schemeClr val="dk2"/>
                          </a:solidFill>
                          <a:highlight>
                            <a:srgbClr val="FFFFFF"/>
                          </a:highlight>
                          <a:latin typeface="EB Garamond"/>
                          <a:ea typeface="EB Garamond"/>
                          <a:cs typeface="EB Garamond"/>
                          <a:sym typeface="EB Garamond"/>
                        </a:rPr>
                        <a:t>Late</a:t>
                      </a:r>
                      <a:endParaRPr sz="900">
                        <a:solidFill>
                          <a:schemeClr val="dk2"/>
                        </a:solidFill>
                        <a:highlight>
                          <a:srgbClr val="FFFFFF"/>
                        </a:highlight>
                        <a:latin typeface="EB Garamond"/>
                        <a:ea typeface="EB Garamond"/>
                        <a:cs typeface="EB Garamond"/>
                        <a:sym typeface="EB Garamond"/>
                      </a:endParaRPr>
                    </a:p>
                    <a:p>
                      <a:pPr indent="0" lvl="0" marL="0" marR="0" rtl="0" algn="ctr">
                        <a:spcBef>
                          <a:spcPts val="0"/>
                        </a:spcBef>
                        <a:spcAft>
                          <a:spcPts val="0"/>
                        </a:spcAft>
                        <a:buNone/>
                      </a:pPr>
                      <a:r>
                        <a:rPr i="0" lang="ar" sz="900" u="none" cap="none" strike="noStrike">
                          <a:solidFill>
                            <a:schemeClr val="dk2"/>
                          </a:solidFill>
                          <a:highlight>
                            <a:srgbClr val="FFFFFF"/>
                          </a:highlight>
                          <a:latin typeface="EB Garamond"/>
                          <a:ea typeface="EB Garamond"/>
                          <a:cs typeface="EB Garamond"/>
                          <a:sym typeface="EB Garamond"/>
                        </a:rPr>
                        <a:t>Norm</a:t>
                      </a:r>
                      <a:r>
                        <a:rPr i="0" lang="ar" sz="900" u="none" cap="none" strike="noStrike">
                          <a:solidFill>
                            <a:schemeClr val="dk2"/>
                          </a:solidFill>
                          <a:highlight>
                            <a:srgbClr val="FFFFFF"/>
                          </a:highlight>
                          <a:latin typeface="EB Garamond"/>
                          <a:ea typeface="EB Garamond"/>
                          <a:cs typeface="EB Garamond"/>
                          <a:sym typeface="EB Garamond"/>
                        </a:rPr>
                        <a:t>o</a:t>
                      </a:r>
                      <a:r>
                        <a:rPr i="0" lang="ar" sz="900" u="none" cap="none" strike="noStrike">
                          <a:solidFill>
                            <a:schemeClr val="dk2"/>
                          </a:solidFill>
                          <a:highlight>
                            <a:srgbClr val="FFFFFF"/>
                          </a:highlight>
                          <a:latin typeface="EB Garamond"/>
                          <a:ea typeface="EB Garamond"/>
                          <a:cs typeface="EB Garamond"/>
                          <a:sym typeface="EB Garamond"/>
                        </a:rPr>
                        <a:t>blast</a:t>
                      </a:r>
                      <a:endParaRPr i="0" sz="9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tc>
                <a:tc>
                  <a:txBody>
                    <a:bodyPr/>
                    <a:lstStyle/>
                    <a:p>
                      <a:pPr indent="0" lvl="0" marL="0" marR="0" rtl="0" algn="ctr">
                        <a:spcBef>
                          <a:spcPts val="0"/>
                        </a:spcBef>
                        <a:spcAft>
                          <a:spcPts val="0"/>
                        </a:spcAft>
                        <a:buNone/>
                      </a:pPr>
                      <a:r>
                        <a:rPr i="0" lang="ar" sz="900" u="none" cap="none" strike="noStrike">
                          <a:solidFill>
                            <a:schemeClr val="dk2"/>
                          </a:solidFill>
                          <a:highlight>
                            <a:srgbClr val="FFFFFF"/>
                          </a:highlight>
                          <a:latin typeface="EB Garamond"/>
                          <a:ea typeface="EB Garamond"/>
                          <a:cs typeface="EB Garamond"/>
                          <a:sym typeface="EB Garamond"/>
                        </a:rPr>
                        <a:t>Reticulocyte</a:t>
                      </a:r>
                      <a:endParaRPr i="0" sz="9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tc>
                <a:tc>
                  <a:txBody>
                    <a:bodyPr/>
                    <a:lstStyle/>
                    <a:p>
                      <a:pPr indent="0" lvl="0" marL="0" marR="0" rtl="0" algn="ctr">
                        <a:spcBef>
                          <a:spcPts val="0"/>
                        </a:spcBef>
                        <a:spcAft>
                          <a:spcPts val="0"/>
                        </a:spcAft>
                        <a:buNone/>
                      </a:pPr>
                      <a:r>
                        <a:rPr i="0" lang="ar" sz="900" u="none" cap="none" strike="noStrike">
                          <a:solidFill>
                            <a:schemeClr val="dk2"/>
                          </a:solidFill>
                          <a:highlight>
                            <a:srgbClr val="FFFFFF"/>
                          </a:highlight>
                          <a:latin typeface="EB Garamond"/>
                          <a:ea typeface="EB Garamond"/>
                          <a:cs typeface="EB Garamond"/>
                          <a:sym typeface="EB Garamond"/>
                        </a:rPr>
                        <a:t>Erythrocyte</a:t>
                      </a:r>
                      <a:endParaRPr i="0" sz="900" u="none" cap="none" strike="noStrike">
                        <a:solidFill>
                          <a:schemeClr val="dk2"/>
                        </a:solidFill>
                        <a:highlight>
                          <a:srgbClr val="FFFFFF"/>
                        </a:highlight>
                        <a:latin typeface="EB Garamond"/>
                        <a:ea typeface="EB Garamond"/>
                        <a:cs typeface="EB Garamond"/>
                        <a:sym typeface="EB Garamond"/>
                      </a:endParaRPr>
                    </a:p>
                  </a:txBody>
                  <a:tcPr marT="91425" marB="91425" marR="91425" marL="91425" anchor="ctr"/>
                </a:tc>
              </a:tr>
            </a:tbl>
          </a:graphicData>
        </a:graphic>
      </p:graphicFrame>
      <p:sp>
        <p:nvSpPr>
          <p:cNvPr id="313" name="Google Shape;313;p30"/>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0"/>
          <p:cNvSpPr txBox="1"/>
          <p:nvPr/>
        </p:nvSpPr>
        <p:spPr>
          <a:xfrm>
            <a:off x="79075" y="67250"/>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a:t>
            </a:r>
            <a:r>
              <a:rPr b="1" lang="ar" sz="2700">
                <a:solidFill>
                  <a:srgbClr val="74C1B9"/>
                </a:solidFill>
                <a:latin typeface="Montserrat"/>
                <a:ea typeface="Montserrat"/>
                <a:cs typeface="Montserrat"/>
                <a:sym typeface="Montserrat"/>
              </a:rPr>
              <a:t>Erythropoiesis</a:t>
            </a:r>
            <a:r>
              <a:rPr b="1" lang="ar" sz="2700">
                <a:solidFill>
                  <a:srgbClr val="74C1B9"/>
                </a:solidFill>
                <a:latin typeface="Montserrat"/>
                <a:ea typeface="Montserrat"/>
                <a:cs typeface="Montserrat"/>
                <a:sym typeface="Montserrat"/>
              </a:rPr>
              <a:t> </a:t>
            </a:r>
            <a:endParaRPr b="1" sz="2700">
              <a:solidFill>
                <a:srgbClr val="74C1B9"/>
              </a:solidFill>
              <a:latin typeface="Montserrat"/>
              <a:ea typeface="Montserrat"/>
              <a:cs typeface="Montserrat"/>
              <a:sym typeface="Montserrat"/>
            </a:endParaRPr>
          </a:p>
        </p:txBody>
      </p:sp>
      <p:cxnSp>
        <p:nvCxnSpPr>
          <p:cNvPr id="315" name="Google Shape;315;p30"/>
          <p:cNvCxnSpPr>
            <a:stCxn id="316" idx="3"/>
            <a:endCxn id="317" idx="3"/>
          </p:cNvCxnSpPr>
          <p:nvPr/>
        </p:nvCxnSpPr>
        <p:spPr>
          <a:xfrm flipH="1" rot="-5400000">
            <a:off x="13770934" y="2699513"/>
            <a:ext cx="1054800" cy="600"/>
          </a:xfrm>
          <a:prstGeom prst="curvedConnector3">
            <a:avLst>
              <a:gd fmla="val 50000" name="adj1"/>
            </a:avLst>
          </a:prstGeom>
          <a:noFill/>
          <a:ln cap="flat" cmpd="sng" w="9525">
            <a:solidFill>
              <a:srgbClr val="D9D9D9"/>
            </a:solidFill>
            <a:prstDash val="solid"/>
            <a:round/>
            <a:headEnd len="med" w="med" type="none"/>
            <a:tailEnd len="med" w="med" type="none"/>
          </a:ln>
        </p:spPr>
      </p:cxnSp>
      <p:cxnSp>
        <p:nvCxnSpPr>
          <p:cNvPr id="318" name="Google Shape;318;p30"/>
          <p:cNvCxnSpPr>
            <a:stCxn id="316" idx="3"/>
            <a:endCxn id="319" idx="3"/>
          </p:cNvCxnSpPr>
          <p:nvPr/>
        </p:nvCxnSpPr>
        <p:spPr>
          <a:xfrm flipH="1" rot="-5400000">
            <a:off x="14061784" y="2408663"/>
            <a:ext cx="633600" cy="161100"/>
          </a:xfrm>
          <a:prstGeom prst="curvedConnector3">
            <a:avLst>
              <a:gd fmla="val 50000" name="adj1"/>
            </a:avLst>
          </a:prstGeom>
          <a:noFill/>
          <a:ln cap="flat" cmpd="sng" w="9525">
            <a:solidFill>
              <a:srgbClr val="D9D9D9"/>
            </a:solidFill>
            <a:prstDash val="solid"/>
            <a:round/>
            <a:headEnd len="med" w="med" type="none"/>
            <a:tailEnd len="med" w="med" type="none"/>
          </a:ln>
        </p:spPr>
      </p:cxnSp>
      <p:pic>
        <p:nvPicPr>
          <p:cNvPr id="320" name="Google Shape;320;p30"/>
          <p:cNvPicPr preferRelativeResize="0"/>
          <p:nvPr/>
        </p:nvPicPr>
        <p:blipFill rotWithShape="1">
          <a:blip r:embed="rId5">
            <a:alphaModFix/>
          </a:blip>
          <a:srcRect b="11203" l="58425" r="27535" t="15809"/>
          <a:stretch/>
        </p:blipFill>
        <p:spPr>
          <a:xfrm>
            <a:off x="12636790" y="740680"/>
            <a:ext cx="373475" cy="367857"/>
          </a:xfrm>
          <a:prstGeom prst="rect">
            <a:avLst/>
          </a:prstGeom>
          <a:noFill/>
          <a:ln>
            <a:noFill/>
          </a:ln>
          <a:effectLst>
            <a:outerShdw blurRad="50800" rotWithShape="0" algn="tl" dir="2700000" dist="38100">
              <a:srgbClr val="000000">
                <a:alpha val="42750"/>
              </a:srgbClr>
            </a:outerShdw>
          </a:effectLst>
        </p:spPr>
      </p:pic>
      <p:pic>
        <p:nvPicPr>
          <p:cNvPr id="321" name="Google Shape;321;p30"/>
          <p:cNvPicPr preferRelativeResize="0"/>
          <p:nvPr/>
        </p:nvPicPr>
        <p:blipFill rotWithShape="1">
          <a:blip r:embed="rId5">
            <a:alphaModFix/>
          </a:blip>
          <a:srcRect b="15098" l="74643" r="12395" t="8647"/>
          <a:stretch/>
        </p:blipFill>
        <p:spPr>
          <a:xfrm>
            <a:off x="13287440" y="693162"/>
            <a:ext cx="415300" cy="462900"/>
          </a:xfrm>
          <a:prstGeom prst="rect">
            <a:avLst/>
          </a:prstGeom>
          <a:noFill/>
          <a:ln>
            <a:noFill/>
          </a:ln>
          <a:effectLst>
            <a:outerShdw blurRad="50800" rotWithShape="0" algn="tl" dir="2700000" dist="38100">
              <a:srgbClr val="000000">
                <a:alpha val="42750"/>
              </a:srgbClr>
            </a:outerShdw>
          </a:effectLst>
        </p:spPr>
      </p:pic>
      <p:pic>
        <p:nvPicPr>
          <p:cNvPr id="322" name="Google Shape;322;p30"/>
          <p:cNvPicPr preferRelativeResize="0"/>
          <p:nvPr/>
        </p:nvPicPr>
        <p:blipFill rotWithShape="1">
          <a:blip r:embed="rId5">
            <a:alphaModFix/>
          </a:blip>
          <a:srcRect b="15125" l="88344" r="0" t="15105"/>
          <a:stretch/>
        </p:blipFill>
        <p:spPr>
          <a:xfrm>
            <a:off x="13979915" y="712813"/>
            <a:ext cx="373475" cy="423575"/>
          </a:xfrm>
          <a:prstGeom prst="rect">
            <a:avLst/>
          </a:prstGeom>
          <a:noFill/>
          <a:ln>
            <a:noFill/>
          </a:ln>
          <a:effectLst>
            <a:outerShdw blurRad="50800" rotWithShape="0" algn="tl" dir="2700000" dist="38100">
              <a:srgbClr val="000000">
                <a:alpha val="42750"/>
              </a:srgbClr>
            </a:outerShdw>
          </a:effectLst>
        </p:spPr>
      </p:pic>
      <p:pic>
        <p:nvPicPr>
          <p:cNvPr id="323" name="Google Shape;323;p30"/>
          <p:cNvPicPr preferRelativeResize="0"/>
          <p:nvPr/>
        </p:nvPicPr>
        <p:blipFill rotWithShape="1">
          <a:blip r:embed="rId5">
            <a:alphaModFix/>
          </a:blip>
          <a:srcRect b="0" l="40448" r="42277" t="0"/>
          <a:stretch/>
        </p:blipFill>
        <p:spPr>
          <a:xfrm>
            <a:off x="11968724" y="658115"/>
            <a:ext cx="486001" cy="532996"/>
          </a:xfrm>
          <a:prstGeom prst="rect">
            <a:avLst/>
          </a:prstGeom>
          <a:noFill/>
          <a:ln>
            <a:noFill/>
          </a:ln>
          <a:effectLst>
            <a:outerShdw blurRad="50800" rotWithShape="0" algn="tl" dir="2700000" dist="38100">
              <a:srgbClr val="000000">
                <a:alpha val="42750"/>
              </a:srgbClr>
            </a:outerShdw>
          </a:effectLst>
        </p:spPr>
      </p:pic>
      <p:pic>
        <p:nvPicPr>
          <p:cNvPr id="324" name="Google Shape;324;p30"/>
          <p:cNvPicPr preferRelativeResize="0"/>
          <p:nvPr/>
        </p:nvPicPr>
        <p:blipFill rotWithShape="1">
          <a:blip r:embed="rId5">
            <a:alphaModFix/>
          </a:blip>
          <a:srcRect b="0" l="0" r="78995" t="0"/>
          <a:stretch/>
        </p:blipFill>
        <p:spPr>
          <a:xfrm>
            <a:off x="10485968" y="674998"/>
            <a:ext cx="553525" cy="499227"/>
          </a:xfrm>
          <a:prstGeom prst="rect">
            <a:avLst/>
          </a:prstGeom>
          <a:noFill/>
          <a:ln>
            <a:noFill/>
          </a:ln>
          <a:effectLst>
            <a:outerShdw blurRad="50800" rotWithShape="0" algn="tl" dir="2700000" dist="38100">
              <a:srgbClr val="000000">
                <a:alpha val="42750"/>
              </a:srgbClr>
            </a:outerShdw>
          </a:effectLst>
        </p:spPr>
      </p:pic>
      <p:pic>
        <p:nvPicPr>
          <p:cNvPr id="325" name="Google Shape;325;p30"/>
          <p:cNvPicPr preferRelativeResize="0"/>
          <p:nvPr/>
        </p:nvPicPr>
        <p:blipFill rotWithShape="1">
          <a:blip r:embed="rId5">
            <a:alphaModFix/>
          </a:blip>
          <a:srcRect b="0" l="21240" r="61485" t="0"/>
          <a:stretch/>
        </p:blipFill>
        <p:spPr>
          <a:xfrm>
            <a:off x="11196765" y="658088"/>
            <a:ext cx="486001" cy="533017"/>
          </a:xfrm>
          <a:prstGeom prst="rect">
            <a:avLst/>
          </a:prstGeom>
          <a:noFill/>
          <a:ln>
            <a:noFill/>
          </a:ln>
          <a:effectLst>
            <a:outerShdw blurRad="50800" rotWithShape="0" algn="tl" dir="2700000" dist="38100">
              <a:srgbClr val="000000">
                <a:alpha val="42750"/>
              </a:srgbClr>
            </a:outerShdw>
          </a:effectLst>
        </p:spPr>
      </p:pic>
      <p:sp>
        <p:nvSpPr>
          <p:cNvPr id="326" name="Google Shape;326;p30"/>
          <p:cNvSpPr txBox="1"/>
          <p:nvPr/>
        </p:nvSpPr>
        <p:spPr>
          <a:xfrm>
            <a:off x="4050907" y="885325"/>
            <a:ext cx="2725800" cy="4236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rgbClr val="EA9999"/>
              </a:buClr>
              <a:buSzPts val="1700"/>
              <a:buFont typeface="EB Garamond"/>
              <a:buChar char="➔"/>
            </a:pPr>
            <a:r>
              <a:rPr lang="ar" sz="1700">
                <a:solidFill>
                  <a:srgbClr val="434343"/>
                </a:solidFill>
                <a:latin typeface="EB Garamond"/>
                <a:ea typeface="EB Garamond"/>
                <a:cs typeface="EB Garamond"/>
                <a:sym typeface="EB Garamond"/>
              </a:rPr>
              <a:t>Cells under microscope:</a:t>
            </a:r>
            <a:endParaRPr/>
          </a:p>
        </p:txBody>
      </p:sp>
      <p:sp>
        <p:nvSpPr>
          <p:cNvPr id="327" name="Google Shape;327;p30"/>
          <p:cNvSpPr txBox="1"/>
          <p:nvPr/>
        </p:nvSpPr>
        <p:spPr>
          <a:xfrm>
            <a:off x="0" y="2759982"/>
            <a:ext cx="8971500" cy="2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Normal Ranges</a:t>
            </a:r>
            <a:r>
              <a:rPr b="1" baseline="30000" lang="ar" sz="1500">
                <a:solidFill>
                  <a:schemeClr val="hlink"/>
                </a:solidFill>
                <a:uFill>
                  <a:noFill/>
                </a:uFill>
                <a:latin typeface="Montserrat"/>
                <a:ea typeface="Montserrat"/>
                <a:cs typeface="Montserrat"/>
                <a:sym typeface="Montserrat"/>
                <a:hlinkClick action="ppaction://hlinksldjump" r:id="rId6"/>
              </a:rPr>
              <a:t>2</a:t>
            </a:r>
            <a:endParaRPr b="1" baseline="30000" sz="1500">
              <a:solidFill>
                <a:srgbClr val="74C1B9"/>
              </a:solidFill>
              <a:latin typeface="Montserrat"/>
              <a:ea typeface="Montserrat"/>
              <a:cs typeface="Montserrat"/>
              <a:sym typeface="Montserrat"/>
            </a:endParaRPr>
          </a:p>
        </p:txBody>
      </p:sp>
      <p:graphicFrame>
        <p:nvGraphicFramePr>
          <p:cNvPr id="328" name="Google Shape;328;p30"/>
          <p:cNvGraphicFramePr/>
          <p:nvPr/>
        </p:nvGraphicFramePr>
        <p:xfrm>
          <a:off x="336845" y="3182685"/>
          <a:ext cx="3000000" cy="3000000"/>
        </p:xfrm>
        <a:graphic>
          <a:graphicData uri="http://schemas.openxmlformats.org/drawingml/2006/table">
            <a:tbl>
              <a:tblPr bandRow="1" firstRow="1">
                <a:noFill/>
                <a:tableStyleId>{3E40C2D5-0CFD-4B7C-A7BB-C3E045F52C9C}</a:tableStyleId>
              </a:tblPr>
              <a:tblGrid>
                <a:gridCol w="2506625"/>
                <a:gridCol w="1207425"/>
                <a:gridCol w="1261800"/>
              </a:tblGrid>
              <a:tr h="352175">
                <a:tc>
                  <a:txBody>
                    <a:bodyPr/>
                    <a:lstStyle/>
                    <a:p>
                      <a:pPr indent="0" lvl="0" marL="0" marR="0" rtl="0" algn="ctr">
                        <a:spcBef>
                          <a:spcPts val="0"/>
                        </a:spcBef>
                        <a:spcAft>
                          <a:spcPts val="0"/>
                        </a:spcAft>
                        <a:buNone/>
                      </a:pPr>
                      <a:r>
                        <a:rPr lang="ar" u="none" cap="none" strike="noStrike">
                          <a:solidFill>
                            <a:srgbClr val="666666"/>
                          </a:solidFill>
                          <a:latin typeface="EB Garamond"/>
                          <a:ea typeface="EB Garamond"/>
                          <a:cs typeface="EB Garamond"/>
                          <a:sym typeface="EB Garamond"/>
                        </a:rPr>
                        <a:t>Indices</a:t>
                      </a:r>
                      <a:endParaRPr u="none" cap="none" strike="noStrike">
                        <a:solidFill>
                          <a:srgbClr val="666666"/>
                        </a:solidFill>
                        <a:latin typeface="EB Garamond"/>
                        <a:ea typeface="EB Garamond"/>
                        <a:cs typeface="EB Garamond"/>
                        <a:sym typeface="EB Garamond"/>
                      </a:endParaRPr>
                    </a:p>
                  </a:txBody>
                  <a:tcPr marT="34300" marB="34300" marR="91450" marL="91450"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EFEFEF"/>
                    </a:solidFill>
                  </a:tcPr>
                </a:tc>
                <a:tc>
                  <a:txBody>
                    <a:bodyPr/>
                    <a:lstStyle/>
                    <a:p>
                      <a:pPr indent="0" lvl="0" marL="0" marR="0" rtl="0" algn="ctr">
                        <a:spcBef>
                          <a:spcPts val="0"/>
                        </a:spcBef>
                        <a:spcAft>
                          <a:spcPts val="0"/>
                        </a:spcAft>
                        <a:buNone/>
                      </a:pPr>
                      <a:r>
                        <a:rPr lang="ar" sz="1500" u="none" cap="none" strike="noStrike">
                          <a:solidFill>
                            <a:srgbClr val="FFFFFF"/>
                          </a:solidFill>
                          <a:latin typeface="EB Garamond"/>
                          <a:ea typeface="EB Garamond"/>
                          <a:cs typeface="EB Garamond"/>
                          <a:sym typeface="EB Garamond"/>
                        </a:rPr>
                        <a:t>Female</a:t>
                      </a:r>
                      <a:endParaRPr sz="1500" u="none" cap="none" strike="noStrike">
                        <a:solidFill>
                          <a:srgbClr val="FFFFFF"/>
                        </a:solidFill>
                        <a:latin typeface="EB Garamond"/>
                        <a:ea typeface="EB Garamond"/>
                        <a:cs typeface="EB Garamond"/>
                        <a:sym typeface="EB Garamond"/>
                      </a:endParaRPr>
                    </a:p>
                  </a:txBody>
                  <a:tcPr marT="34300" marB="34300" marR="91450" marL="91450"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4CCCC"/>
                    </a:solidFill>
                  </a:tcPr>
                </a:tc>
                <a:tc>
                  <a:txBody>
                    <a:bodyPr/>
                    <a:lstStyle/>
                    <a:p>
                      <a:pPr indent="0" lvl="0" marL="0" marR="0" rtl="0" algn="ctr">
                        <a:spcBef>
                          <a:spcPts val="0"/>
                        </a:spcBef>
                        <a:spcAft>
                          <a:spcPts val="0"/>
                        </a:spcAft>
                        <a:buNone/>
                      </a:pPr>
                      <a:r>
                        <a:rPr lang="ar" sz="1500" u="none" cap="none" strike="noStrike">
                          <a:solidFill>
                            <a:srgbClr val="FFFFFF"/>
                          </a:solidFill>
                          <a:latin typeface="EB Garamond"/>
                          <a:ea typeface="EB Garamond"/>
                          <a:cs typeface="EB Garamond"/>
                          <a:sym typeface="EB Garamond"/>
                        </a:rPr>
                        <a:t>Male</a:t>
                      </a:r>
                      <a:endParaRPr sz="1500" u="none" cap="none" strike="noStrike">
                        <a:solidFill>
                          <a:srgbClr val="FFFFFF"/>
                        </a:solidFill>
                        <a:latin typeface="EB Garamond"/>
                        <a:ea typeface="EB Garamond"/>
                        <a:cs typeface="EB Garamond"/>
                        <a:sym typeface="EB Garamond"/>
                      </a:endParaRPr>
                    </a:p>
                  </a:txBody>
                  <a:tcPr marT="34300" marB="34300" marR="91450" marL="91450"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9AD7D2"/>
                    </a:solidFill>
                  </a:tcPr>
                </a:tc>
              </a:tr>
              <a:tr h="278000">
                <a:tc>
                  <a:txBody>
                    <a:bodyPr/>
                    <a:lstStyle/>
                    <a:p>
                      <a:pPr indent="0" lvl="0" marL="0" marR="0" rtl="0" algn="l">
                        <a:lnSpc>
                          <a:spcPct val="100000"/>
                        </a:lnSpc>
                        <a:spcBef>
                          <a:spcPts val="0"/>
                        </a:spcBef>
                        <a:spcAft>
                          <a:spcPts val="0"/>
                        </a:spcAft>
                        <a:buClr>
                          <a:schemeClr val="dk1"/>
                        </a:buClr>
                        <a:buSzPts val="1400"/>
                        <a:buFont typeface="Calibri"/>
                        <a:buNone/>
                      </a:pPr>
                      <a:r>
                        <a:rPr lang="ar" sz="1200" cap="none" strike="noStrike">
                          <a:solidFill>
                            <a:srgbClr val="CC0000"/>
                          </a:solidFill>
                          <a:latin typeface="EB Garamond"/>
                          <a:ea typeface="EB Garamond"/>
                          <a:cs typeface="EB Garamond"/>
                          <a:sym typeface="EB Garamond"/>
                        </a:rPr>
                        <a:t>Hemoglobin(g/dL)</a:t>
                      </a:r>
                      <a:r>
                        <a:rPr baseline="30000" lang="ar" sz="1200" cap="none" strike="noStrike">
                          <a:solidFill>
                            <a:schemeClr val="hlink"/>
                          </a:solidFill>
                          <a:uFill>
                            <a:noFill/>
                          </a:uFill>
                          <a:latin typeface="EB Garamond"/>
                          <a:ea typeface="EB Garamond"/>
                          <a:cs typeface="EB Garamond"/>
                          <a:sym typeface="EB Garamond"/>
                          <a:hlinkClick action="ppaction://hlinksldjump" r:id="rId7"/>
                        </a:rPr>
                        <a:t>3</a:t>
                      </a:r>
                      <a:endParaRPr baseline="30000" sz="1200" cap="none" strike="noStrike">
                        <a:solidFill>
                          <a:srgbClr val="FF0000"/>
                        </a:solidFill>
                        <a:latin typeface="EB Garamond"/>
                        <a:ea typeface="EB Garamond"/>
                        <a:cs typeface="EB Garamond"/>
                        <a:sym typeface="EB Garamond"/>
                      </a:endParaRPr>
                    </a:p>
                  </a:txBody>
                  <a:tcPr marT="34300" marB="34300" marR="91450" marL="91450"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ar" sz="1200" u="none" cap="none" strike="noStrike">
                          <a:solidFill>
                            <a:srgbClr val="CC0000"/>
                          </a:solidFill>
                          <a:latin typeface="EB Garamond"/>
                          <a:ea typeface="EB Garamond"/>
                          <a:cs typeface="EB Garamond"/>
                          <a:sym typeface="EB Garamond"/>
                        </a:rPr>
                        <a:t>11.5-15.5</a:t>
                      </a:r>
                      <a:endParaRPr sz="1200" u="none" cap="none" strike="noStrike">
                        <a:solidFill>
                          <a:srgbClr val="CC0000"/>
                        </a:solidFill>
                        <a:latin typeface="EB Garamond"/>
                        <a:ea typeface="EB Garamond"/>
                        <a:cs typeface="EB Garamond"/>
                        <a:sym typeface="EB Garamond"/>
                      </a:endParaRPr>
                    </a:p>
                  </a:txBody>
                  <a:tcPr marT="34300" marB="34300" marR="91450" marL="91450"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ar" sz="1200" u="none" cap="none" strike="noStrike">
                          <a:solidFill>
                            <a:srgbClr val="CC0000"/>
                          </a:solidFill>
                          <a:latin typeface="EB Garamond"/>
                          <a:ea typeface="EB Garamond"/>
                          <a:cs typeface="EB Garamond"/>
                          <a:sym typeface="EB Garamond"/>
                        </a:rPr>
                        <a:t>13.5-17.5</a:t>
                      </a:r>
                      <a:endParaRPr sz="1200" u="none" cap="none" strike="noStrike">
                        <a:solidFill>
                          <a:srgbClr val="CC0000"/>
                        </a:solidFill>
                        <a:latin typeface="EB Garamond"/>
                        <a:ea typeface="EB Garamond"/>
                        <a:cs typeface="EB Garamond"/>
                        <a:sym typeface="EB Garamond"/>
                      </a:endParaRPr>
                    </a:p>
                  </a:txBody>
                  <a:tcPr marT="34300" marB="34300" marR="91450" marL="91450"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r>
              <a:tr h="278000">
                <a:tc>
                  <a:txBody>
                    <a:bodyPr/>
                    <a:lstStyle/>
                    <a:p>
                      <a:pPr indent="0" lvl="0" marL="0" marR="0" rtl="0" algn="l">
                        <a:spcBef>
                          <a:spcPts val="0"/>
                        </a:spcBef>
                        <a:spcAft>
                          <a:spcPts val="0"/>
                        </a:spcAft>
                        <a:buNone/>
                      </a:pPr>
                      <a:r>
                        <a:rPr lang="ar" sz="1200" u="none" cap="none" strike="noStrike">
                          <a:solidFill>
                            <a:schemeClr val="dk2"/>
                          </a:solidFill>
                          <a:latin typeface="EB Garamond"/>
                          <a:ea typeface="EB Garamond"/>
                          <a:cs typeface="EB Garamond"/>
                          <a:sym typeface="EB Garamond"/>
                        </a:rPr>
                        <a:t>Hematocrit (PCV) (%)</a:t>
                      </a:r>
                      <a:endParaRPr sz="1200" u="none" cap="none" strike="noStrike">
                        <a:solidFill>
                          <a:schemeClr val="dk2"/>
                        </a:solidFill>
                        <a:latin typeface="EB Garamond"/>
                        <a:ea typeface="EB Garamond"/>
                        <a:cs typeface="EB Garamond"/>
                        <a:sym typeface="EB Garamond"/>
                      </a:endParaRPr>
                    </a:p>
                  </a:txBody>
                  <a:tcPr marT="34300" marB="34300" marR="91450" marL="91450"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ar" sz="1200" u="none" cap="none" strike="noStrike">
                          <a:solidFill>
                            <a:schemeClr val="dk2"/>
                          </a:solidFill>
                          <a:latin typeface="EB Garamond"/>
                          <a:ea typeface="EB Garamond"/>
                          <a:cs typeface="EB Garamond"/>
                          <a:sym typeface="EB Garamond"/>
                        </a:rPr>
                        <a:t>36-48</a:t>
                      </a:r>
                      <a:endParaRPr sz="1200" u="none" cap="none" strike="noStrike">
                        <a:solidFill>
                          <a:schemeClr val="dk2"/>
                        </a:solidFill>
                        <a:latin typeface="EB Garamond"/>
                        <a:ea typeface="EB Garamond"/>
                        <a:cs typeface="EB Garamond"/>
                        <a:sym typeface="EB Garamond"/>
                      </a:endParaRPr>
                    </a:p>
                  </a:txBody>
                  <a:tcPr marT="34300" marB="34300" marR="91450" marL="91450"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ar" sz="1200" u="none" cap="none" strike="noStrike">
                          <a:solidFill>
                            <a:schemeClr val="dk2"/>
                          </a:solidFill>
                          <a:latin typeface="EB Garamond"/>
                          <a:ea typeface="EB Garamond"/>
                          <a:cs typeface="EB Garamond"/>
                          <a:sym typeface="EB Garamond"/>
                        </a:rPr>
                        <a:t>40-52</a:t>
                      </a:r>
                      <a:endParaRPr sz="1200" u="none" cap="none" strike="noStrike">
                        <a:solidFill>
                          <a:schemeClr val="dk2"/>
                        </a:solidFill>
                        <a:latin typeface="EB Garamond"/>
                        <a:ea typeface="EB Garamond"/>
                        <a:cs typeface="EB Garamond"/>
                        <a:sym typeface="EB Garamond"/>
                      </a:endParaRPr>
                    </a:p>
                  </a:txBody>
                  <a:tcPr marT="34300" marB="34300" marR="91450" marL="91450"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r>
              <a:tr h="278000">
                <a:tc>
                  <a:txBody>
                    <a:bodyPr/>
                    <a:lstStyle/>
                    <a:p>
                      <a:pPr indent="0" lvl="0" marL="0" marR="0" rtl="0" algn="l">
                        <a:spcBef>
                          <a:spcPts val="0"/>
                        </a:spcBef>
                        <a:spcAft>
                          <a:spcPts val="0"/>
                        </a:spcAft>
                        <a:buNone/>
                      </a:pPr>
                      <a:r>
                        <a:rPr lang="ar" sz="1200" u="none" cap="none" strike="noStrike">
                          <a:solidFill>
                            <a:schemeClr val="dk2"/>
                          </a:solidFill>
                          <a:latin typeface="EB Garamond"/>
                          <a:ea typeface="EB Garamond"/>
                          <a:cs typeface="EB Garamond"/>
                          <a:sym typeface="EB Garamond"/>
                        </a:rPr>
                        <a:t>Red Cell Count (×10¹²)</a:t>
                      </a:r>
                      <a:endParaRPr sz="1200" u="none" cap="none" strike="noStrike">
                        <a:solidFill>
                          <a:schemeClr val="dk2"/>
                        </a:solidFill>
                        <a:latin typeface="EB Garamond"/>
                        <a:ea typeface="EB Garamond"/>
                        <a:cs typeface="EB Garamond"/>
                        <a:sym typeface="EB Garamond"/>
                      </a:endParaRPr>
                    </a:p>
                  </a:txBody>
                  <a:tcPr marT="34300" marB="34300" marR="91450" marL="91450"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ar" sz="1200" u="none" cap="none" strike="noStrike">
                          <a:solidFill>
                            <a:schemeClr val="dk2"/>
                          </a:solidFill>
                          <a:latin typeface="EB Garamond"/>
                          <a:ea typeface="EB Garamond"/>
                          <a:cs typeface="EB Garamond"/>
                          <a:sym typeface="EB Garamond"/>
                        </a:rPr>
                        <a:t>3.9-5.6</a:t>
                      </a:r>
                      <a:endParaRPr sz="1200" u="none" cap="none" strike="noStrike">
                        <a:solidFill>
                          <a:schemeClr val="dk2"/>
                        </a:solidFill>
                        <a:latin typeface="EB Garamond"/>
                        <a:ea typeface="EB Garamond"/>
                        <a:cs typeface="EB Garamond"/>
                        <a:sym typeface="EB Garamond"/>
                      </a:endParaRPr>
                    </a:p>
                  </a:txBody>
                  <a:tcPr marT="34300" marB="34300" marR="91450" marL="91450"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ar" sz="1200" u="none" cap="none" strike="noStrike">
                          <a:solidFill>
                            <a:schemeClr val="dk2"/>
                          </a:solidFill>
                          <a:latin typeface="EB Garamond"/>
                          <a:ea typeface="EB Garamond"/>
                          <a:cs typeface="EB Garamond"/>
                          <a:sym typeface="EB Garamond"/>
                        </a:rPr>
                        <a:t>4.5-6.5</a:t>
                      </a:r>
                      <a:endParaRPr sz="1200" u="none" cap="none" strike="noStrike">
                        <a:solidFill>
                          <a:schemeClr val="dk2"/>
                        </a:solidFill>
                        <a:latin typeface="EB Garamond"/>
                        <a:ea typeface="EB Garamond"/>
                        <a:cs typeface="EB Garamond"/>
                        <a:sym typeface="EB Garamond"/>
                      </a:endParaRPr>
                    </a:p>
                  </a:txBody>
                  <a:tcPr marT="34300" marB="34300" marR="91450" marL="91450"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r>
              <a:tr h="278000">
                <a:tc>
                  <a:txBody>
                    <a:bodyPr/>
                    <a:lstStyle/>
                    <a:p>
                      <a:pPr indent="0" lvl="0" marL="0" marR="0" rtl="0" algn="l">
                        <a:spcBef>
                          <a:spcPts val="0"/>
                        </a:spcBef>
                        <a:spcAft>
                          <a:spcPts val="0"/>
                        </a:spcAft>
                        <a:buNone/>
                      </a:pPr>
                      <a:r>
                        <a:rPr lang="ar" sz="1200" u="none" cap="none" strike="noStrike">
                          <a:solidFill>
                            <a:srgbClr val="CC0000"/>
                          </a:solidFill>
                          <a:latin typeface="EB Garamond"/>
                          <a:ea typeface="EB Garamond"/>
                          <a:cs typeface="EB Garamond"/>
                          <a:sym typeface="EB Garamond"/>
                        </a:rPr>
                        <a:t>Mean Cell Volume (MCV) (fL)</a:t>
                      </a:r>
                      <a:r>
                        <a:rPr baseline="30000" lang="ar" sz="1200" cap="none" strike="noStrike">
                          <a:solidFill>
                            <a:schemeClr val="hlink"/>
                          </a:solidFill>
                          <a:uFill>
                            <a:noFill/>
                          </a:uFill>
                          <a:latin typeface="EB Garamond"/>
                          <a:ea typeface="EB Garamond"/>
                          <a:cs typeface="EB Garamond"/>
                          <a:sym typeface="EB Garamond"/>
                          <a:hlinkClick action="ppaction://hlinksldjump" r:id="rId8"/>
                        </a:rPr>
                        <a:t>4</a:t>
                      </a:r>
                      <a:endParaRPr baseline="30000" sz="1200" cap="none" strike="noStrike">
                        <a:solidFill>
                          <a:srgbClr val="FF0000"/>
                        </a:solidFill>
                        <a:latin typeface="EB Garamond"/>
                        <a:ea typeface="EB Garamond"/>
                        <a:cs typeface="EB Garamond"/>
                        <a:sym typeface="EB Garamond"/>
                      </a:endParaRPr>
                    </a:p>
                  </a:txBody>
                  <a:tcPr marT="34300" marB="34300" marR="91450" marL="91450"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c gridSpan="2">
                  <a:txBody>
                    <a:bodyPr/>
                    <a:lstStyle/>
                    <a:p>
                      <a:pPr indent="0" lvl="0" marL="0" marR="0" rtl="0" algn="ctr">
                        <a:spcBef>
                          <a:spcPts val="0"/>
                        </a:spcBef>
                        <a:spcAft>
                          <a:spcPts val="0"/>
                        </a:spcAft>
                        <a:buNone/>
                      </a:pPr>
                      <a:r>
                        <a:rPr lang="ar" sz="1200" u="none" cap="none" strike="noStrike">
                          <a:solidFill>
                            <a:srgbClr val="CC0000"/>
                          </a:solidFill>
                          <a:latin typeface="EB Garamond"/>
                          <a:ea typeface="EB Garamond"/>
                          <a:cs typeface="EB Garamond"/>
                          <a:sym typeface="EB Garamond"/>
                        </a:rPr>
                        <a:t>80-95</a:t>
                      </a:r>
                      <a:endParaRPr sz="1200" u="none" cap="none" strike="noStrike">
                        <a:solidFill>
                          <a:srgbClr val="CC0000"/>
                        </a:solidFill>
                        <a:latin typeface="EB Garamond"/>
                        <a:ea typeface="EB Garamond"/>
                        <a:cs typeface="EB Garamond"/>
                        <a:sym typeface="EB Garamond"/>
                      </a:endParaRPr>
                    </a:p>
                  </a:txBody>
                  <a:tcPr marT="34300" marB="34300" marR="91450" marL="91450"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c hMerge="1"/>
              </a:tr>
              <a:tr h="310900">
                <a:tc>
                  <a:txBody>
                    <a:bodyPr/>
                    <a:lstStyle/>
                    <a:p>
                      <a:pPr indent="0" lvl="0" marL="0" marR="0" rtl="0" algn="l">
                        <a:spcBef>
                          <a:spcPts val="0"/>
                        </a:spcBef>
                        <a:spcAft>
                          <a:spcPts val="0"/>
                        </a:spcAft>
                        <a:buNone/>
                      </a:pPr>
                      <a:r>
                        <a:rPr lang="ar" sz="1200" u="none" cap="none" strike="noStrike">
                          <a:solidFill>
                            <a:srgbClr val="CC0000"/>
                          </a:solidFill>
                          <a:latin typeface="EB Garamond"/>
                          <a:ea typeface="EB Garamond"/>
                          <a:cs typeface="EB Garamond"/>
                          <a:sym typeface="EB Garamond"/>
                        </a:rPr>
                        <a:t>Mean Cell Hemoglobin (MCH) (pg)</a:t>
                      </a:r>
                      <a:r>
                        <a:rPr baseline="30000" lang="ar" sz="1200" cap="none" strike="noStrike">
                          <a:solidFill>
                            <a:schemeClr val="hlink"/>
                          </a:solidFill>
                          <a:uFill>
                            <a:noFill/>
                          </a:uFill>
                          <a:latin typeface="EB Garamond"/>
                          <a:ea typeface="EB Garamond"/>
                          <a:cs typeface="EB Garamond"/>
                          <a:sym typeface="EB Garamond"/>
                          <a:hlinkClick action="ppaction://hlinksldjump" r:id="rId9"/>
                        </a:rPr>
                        <a:t>5</a:t>
                      </a:r>
                      <a:endParaRPr baseline="30000" sz="1200" cap="none" strike="noStrike">
                        <a:solidFill>
                          <a:srgbClr val="FF0000"/>
                        </a:solidFill>
                        <a:latin typeface="EB Garamond"/>
                        <a:ea typeface="EB Garamond"/>
                        <a:cs typeface="EB Garamond"/>
                        <a:sym typeface="EB Garamond"/>
                      </a:endParaRPr>
                    </a:p>
                  </a:txBody>
                  <a:tcPr marT="34300" marB="34300" marR="91450" marL="91450"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c gridSpan="2">
                  <a:txBody>
                    <a:bodyPr/>
                    <a:lstStyle/>
                    <a:p>
                      <a:pPr indent="0" lvl="0" marL="0" marR="0" rtl="1" algn="ctr">
                        <a:spcBef>
                          <a:spcPts val="0"/>
                        </a:spcBef>
                        <a:spcAft>
                          <a:spcPts val="0"/>
                        </a:spcAft>
                        <a:buNone/>
                      </a:pPr>
                      <a:r>
                        <a:rPr lang="ar" sz="1200" u="none" cap="none" strike="noStrike">
                          <a:solidFill>
                            <a:srgbClr val="000000"/>
                          </a:solidFill>
                          <a:latin typeface="EB Garamond"/>
                          <a:ea typeface="EB Garamond"/>
                          <a:cs typeface="EB Garamond"/>
                          <a:sym typeface="EB Garamond"/>
                        </a:rPr>
                        <a:t>30-35</a:t>
                      </a:r>
                      <a:endParaRPr sz="1200" u="none" cap="none" strike="noStrike">
                        <a:solidFill>
                          <a:srgbClr val="000000"/>
                        </a:solidFill>
                        <a:latin typeface="EB Garamond"/>
                        <a:ea typeface="EB Garamond"/>
                        <a:cs typeface="EB Garamond"/>
                        <a:sym typeface="EB Garamond"/>
                      </a:endParaRPr>
                    </a:p>
                  </a:txBody>
                  <a:tcPr marT="34300" marB="34300" marR="91450" marL="91450"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c hMerge="1"/>
              </a:tr>
            </a:tbl>
          </a:graphicData>
        </a:graphic>
      </p:graphicFrame>
      <p:grpSp>
        <p:nvGrpSpPr>
          <p:cNvPr id="329" name="Google Shape;329;p30"/>
          <p:cNvGrpSpPr/>
          <p:nvPr/>
        </p:nvGrpSpPr>
        <p:grpSpPr>
          <a:xfrm>
            <a:off x="5706947" y="4129090"/>
            <a:ext cx="702830" cy="799585"/>
            <a:chOff x="8048775" y="3464987"/>
            <a:chExt cx="980100" cy="1442513"/>
          </a:xfrm>
        </p:grpSpPr>
        <p:sp>
          <p:nvSpPr>
            <p:cNvPr id="330" name="Google Shape;330;p30"/>
            <p:cNvSpPr/>
            <p:nvPr/>
          </p:nvSpPr>
          <p:spPr>
            <a:xfrm>
              <a:off x="8048775" y="3706000"/>
              <a:ext cx="980100" cy="12015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31" name="Google Shape;331;p30"/>
            <p:cNvGrpSpPr/>
            <p:nvPr/>
          </p:nvGrpSpPr>
          <p:grpSpPr>
            <a:xfrm>
              <a:off x="8173275" y="3723989"/>
              <a:ext cx="720121" cy="1165511"/>
              <a:chOff x="288" y="2016"/>
              <a:chExt cx="1164" cy="600"/>
            </a:xfrm>
          </p:grpSpPr>
          <p:sp>
            <p:nvSpPr>
              <p:cNvPr id="332" name="Google Shape;332;p30"/>
              <p:cNvSpPr/>
              <p:nvPr/>
            </p:nvSpPr>
            <p:spPr>
              <a:xfrm>
                <a:off x="288" y="2016"/>
                <a:ext cx="300" cy="600"/>
              </a:xfrm>
              <a:prstGeom prst="rect">
                <a:avLst/>
              </a:prstGeom>
              <a:solidFill>
                <a:srgbClr val="C80429"/>
              </a:solidFill>
              <a:ln>
                <a:noFill/>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333" name="Google Shape;333;p30"/>
              <p:cNvSpPr/>
              <p:nvPr/>
            </p:nvSpPr>
            <p:spPr>
              <a:xfrm>
                <a:off x="720" y="2016"/>
                <a:ext cx="300" cy="600"/>
              </a:xfrm>
              <a:prstGeom prst="rect">
                <a:avLst/>
              </a:prstGeom>
              <a:solidFill>
                <a:srgbClr val="F7596C"/>
              </a:solidFill>
              <a:ln>
                <a:noFill/>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334" name="Google Shape;334;p30"/>
              <p:cNvSpPr/>
              <p:nvPr/>
            </p:nvSpPr>
            <p:spPr>
              <a:xfrm>
                <a:off x="1152" y="2016"/>
                <a:ext cx="300" cy="600"/>
              </a:xfrm>
              <a:prstGeom prst="rect">
                <a:avLst/>
              </a:prstGeom>
              <a:solidFill>
                <a:srgbClr val="FBA3AD"/>
              </a:solidFill>
              <a:ln>
                <a:noFill/>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5" name="Google Shape;335;p30"/>
            <p:cNvSpPr/>
            <p:nvPr/>
          </p:nvSpPr>
          <p:spPr>
            <a:xfrm>
              <a:off x="8238232" y="3464987"/>
              <a:ext cx="601200" cy="180300"/>
            </a:xfrm>
            <a:prstGeom prst="rect">
              <a:avLst/>
            </a:prstGeom>
            <a:no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ar">
                  <a:solidFill>
                    <a:srgbClr val="666666"/>
                  </a:solidFill>
                  <a:latin typeface="EB Garamond"/>
                  <a:ea typeface="EB Garamond"/>
                  <a:cs typeface="EB Garamond"/>
                  <a:sym typeface="EB Garamond"/>
                </a:rPr>
                <a:t>Hb</a:t>
              </a:r>
              <a:endParaRPr>
                <a:solidFill>
                  <a:srgbClr val="666666"/>
                </a:solidFill>
                <a:latin typeface="EB Garamond"/>
                <a:ea typeface="EB Garamond"/>
                <a:cs typeface="EB Garamond"/>
                <a:sym typeface="EB Garamond"/>
              </a:endParaRPr>
            </a:p>
          </p:txBody>
        </p:sp>
      </p:grpSp>
      <p:sp>
        <p:nvSpPr>
          <p:cNvPr id="336" name="Google Shape;336;p30"/>
          <p:cNvSpPr/>
          <p:nvPr/>
        </p:nvSpPr>
        <p:spPr>
          <a:xfrm>
            <a:off x="7431839" y="3887456"/>
            <a:ext cx="862500" cy="117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ar" sz="1000">
                <a:solidFill>
                  <a:srgbClr val="666666"/>
                </a:solidFill>
                <a:highlight>
                  <a:srgbClr val="FFFFFF"/>
                </a:highlight>
                <a:latin typeface="EB Garamond"/>
                <a:ea typeface="EB Garamond"/>
                <a:cs typeface="EB Garamond"/>
                <a:sym typeface="EB Garamond"/>
              </a:rPr>
              <a:t>Macrocytic</a:t>
            </a:r>
            <a:endParaRPr sz="1000">
              <a:solidFill>
                <a:srgbClr val="666666"/>
              </a:solidFill>
              <a:highlight>
                <a:srgbClr val="FFFFFF"/>
              </a:highlight>
              <a:latin typeface="EB Garamond"/>
              <a:ea typeface="EB Garamond"/>
              <a:cs typeface="EB Garamond"/>
              <a:sym typeface="EB Garamond"/>
            </a:endParaRPr>
          </a:p>
        </p:txBody>
      </p:sp>
      <p:sp>
        <p:nvSpPr>
          <p:cNvPr id="337" name="Google Shape;337;p30"/>
          <p:cNvSpPr/>
          <p:nvPr/>
        </p:nvSpPr>
        <p:spPr>
          <a:xfrm>
            <a:off x="7431850" y="3603450"/>
            <a:ext cx="862500" cy="137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ar" sz="1000">
                <a:solidFill>
                  <a:srgbClr val="666666"/>
                </a:solidFill>
                <a:highlight>
                  <a:srgbClr val="FFFFFF"/>
                </a:highlight>
                <a:latin typeface="EB Garamond"/>
                <a:ea typeface="EB Garamond"/>
                <a:cs typeface="EB Garamond"/>
                <a:sym typeface="EB Garamond"/>
              </a:rPr>
              <a:t>Normocytic</a:t>
            </a:r>
            <a:endParaRPr sz="1000">
              <a:solidFill>
                <a:srgbClr val="666666"/>
              </a:solidFill>
              <a:highlight>
                <a:srgbClr val="FFFFFF"/>
              </a:highlight>
              <a:latin typeface="EB Garamond"/>
              <a:ea typeface="EB Garamond"/>
              <a:cs typeface="EB Garamond"/>
              <a:sym typeface="EB Garamond"/>
            </a:endParaRPr>
          </a:p>
        </p:txBody>
      </p:sp>
      <p:sp>
        <p:nvSpPr>
          <p:cNvPr id="338" name="Google Shape;338;p30"/>
          <p:cNvSpPr/>
          <p:nvPr/>
        </p:nvSpPr>
        <p:spPr>
          <a:xfrm>
            <a:off x="7437504" y="3389679"/>
            <a:ext cx="771000" cy="137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ar" sz="1000">
                <a:solidFill>
                  <a:srgbClr val="666666"/>
                </a:solidFill>
                <a:highlight>
                  <a:srgbClr val="FFFFFF"/>
                </a:highlight>
                <a:latin typeface="EB Garamond"/>
                <a:ea typeface="EB Garamond"/>
                <a:cs typeface="EB Garamond"/>
                <a:sym typeface="EB Garamond"/>
              </a:rPr>
              <a:t>Microcytic</a:t>
            </a:r>
            <a:endParaRPr sz="1000">
              <a:solidFill>
                <a:srgbClr val="666666"/>
              </a:solidFill>
              <a:highlight>
                <a:srgbClr val="FFFFFF"/>
              </a:highlight>
              <a:latin typeface="EB Garamond"/>
              <a:ea typeface="EB Garamond"/>
              <a:cs typeface="EB Garamond"/>
              <a:sym typeface="EB Garamond"/>
            </a:endParaRPr>
          </a:p>
        </p:txBody>
      </p:sp>
      <p:sp>
        <p:nvSpPr>
          <p:cNvPr id="339" name="Google Shape;339;p30"/>
          <p:cNvSpPr/>
          <p:nvPr/>
        </p:nvSpPr>
        <p:spPr>
          <a:xfrm>
            <a:off x="7431850" y="3213725"/>
            <a:ext cx="596700" cy="154200"/>
          </a:xfrm>
          <a:prstGeom prst="rect">
            <a:avLst/>
          </a:prstGeom>
          <a:no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ar">
                <a:solidFill>
                  <a:srgbClr val="666666"/>
                </a:solidFill>
                <a:latin typeface="EB Garamond"/>
                <a:ea typeface="EB Garamond"/>
                <a:cs typeface="EB Garamond"/>
                <a:sym typeface="EB Garamond"/>
              </a:rPr>
              <a:t>MCV</a:t>
            </a:r>
            <a:endParaRPr>
              <a:solidFill>
                <a:srgbClr val="666666"/>
              </a:solidFill>
              <a:latin typeface="EB Garamond"/>
              <a:ea typeface="EB Garamond"/>
              <a:cs typeface="EB Garamond"/>
              <a:sym typeface="EB Garamond"/>
            </a:endParaRPr>
          </a:p>
        </p:txBody>
      </p:sp>
      <p:sp>
        <p:nvSpPr>
          <p:cNvPr id="340" name="Google Shape;340;p30"/>
          <p:cNvSpPr/>
          <p:nvPr/>
        </p:nvSpPr>
        <p:spPr>
          <a:xfrm>
            <a:off x="7228038" y="3381138"/>
            <a:ext cx="154500" cy="154200"/>
          </a:xfrm>
          <a:prstGeom prst="ellipse">
            <a:avLst/>
          </a:prstGeom>
          <a:solidFill>
            <a:srgbClr val="F4CCCC"/>
          </a:solidFill>
          <a:ln>
            <a:noFill/>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30"/>
          <p:cNvSpPr/>
          <p:nvPr/>
        </p:nvSpPr>
        <p:spPr>
          <a:xfrm>
            <a:off x="7200598" y="3566041"/>
            <a:ext cx="209400" cy="220500"/>
          </a:xfrm>
          <a:prstGeom prst="ellipse">
            <a:avLst/>
          </a:prstGeom>
          <a:solidFill>
            <a:srgbClr val="F4CCCC"/>
          </a:solidFill>
          <a:ln>
            <a:noFill/>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342" name="Google Shape;342;p30"/>
          <p:cNvSpPr/>
          <p:nvPr/>
        </p:nvSpPr>
        <p:spPr>
          <a:xfrm>
            <a:off x="7185900" y="3822500"/>
            <a:ext cx="238800" cy="247200"/>
          </a:xfrm>
          <a:prstGeom prst="ellipse">
            <a:avLst/>
          </a:prstGeom>
          <a:solidFill>
            <a:srgbClr val="F4CCCC"/>
          </a:solidFill>
          <a:ln>
            <a:noFill/>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grpSp>
        <p:nvGrpSpPr>
          <p:cNvPr id="343" name="Google Shape;343;p30"/>
          <p:cNvGrpSpPr/>
          <p:nvPr/>
        </p:nvGrpSpPr>
        <p:grpSpPr>
          <a:xfrm>
            <a:off x="7141224" y="4623187"/>
            <a:ext cx="274347" cy="290276"/>
            <a:chOff x="6737074" y="4090575"/>
            <a:chExt cx="571200" cy="533400"/>
          </a:xfrm>
        </p:grpSpPr>
        <p:sp>
          <p:nvSpPr>
            <p:cNvPr id="344" name="Google Shape;344;p30"/>
            <p:cNvSpPr/>
            <p:nvPr/>
          </p:nvSpPr>
          <p:spPr>
            <a:xfrm>
              <a:off x="6737074" y="4090575"/>
              <a:ext cx="571200" cy="533400"/>
            </a:xfrm>
            <a:prstGeom prst="ellipse">
              <a:avLst/>
            </a:prstGeom>
            <a:solidFill>
              <a:srgbClr val="F4CCCC"/>
            </a:solidFill>
            <a:ln>
              <a:noFill/>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30"/>
            <p:cNvSpPr/>
            <p:nvPr/>
          </p:nvSpPr>
          <p:spPr>
            <a:xfrm>
              <a:off x="6893827" y="4245075"/>
              <a:ext cx="257700" cy="2244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6" name="Google Shape;346;p30"/>
          <p:cNvGrpSpPr/>
          <p:nvPr/>
        </p:nvGrpSpPr>
        <p:grpSpPr>
          <a:xfrm>
            <a:off x="7141224" y="4279863"/>
            <a:ext cx="274347" cy="285653"/>
            <a:chOff x="7889199" y="3180800"/>
            <a:chExt cx="571200" cy="525000"/>
          </a:xfrm>
        </p:grpSpPr>
        <p:sp>
          <p:nvSpPr>
            <p:cNvPr id="347" name="Google Shape;347;p30"/>
            <p:cNvSpPr/>
            <p:nvPr/>
          </p:nvSpPr>
          <p:spPr>
            <a:xfrm>
              <a:off x="7889199" y="3180800"/>
              <a:ext cx="571200" cy="525000"/>
            </a:xfrm>
            <a:prstGeom prst="ellipse">
              <a:avLst/>
            </a:prstGeom>
            <a:solidFill>
              <a:srgbClr val="F4CCCC"/>
            </a:solidFill>
            <a:ln>
              <a:noFill/>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348" name="Google Shape;348;p30"/>
            <p:cNvSpPr/>
            <p:nvPr/>
          </p:nvSpPr>
          <p:spPr>
            <a:xfrm>
              <a:off x="7978766" y="3268547"/>
              <a:ext cx="392100" cy="3495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9" name="Google Shape;349;p30"/>
          <p:cNvSpPr/>
          <p:nvPr/>
        </p:nvSpPr>
        <p:spPr>
          <a:xfrm>
            <a:off x="7415855" y="4667710"/>
            <a:ext cx="1016700" cy="201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ar" sz="1000">
                <a:solidFill>
                  <a:srgbClr val="666666"/>
                </a:solidFill>
                <a:highlight>
                  <a:srgbClr val="FFFFFF"/>
                </a:highlight>
                <a:latin typeface="EB Garamond"/>
                <a:ea typeface="EB Garamond"/>
                <a:cs typeface="EB Garamond"/>
                <a:sym typeface="EB Garamond"/>
              </a:rPr>
              <a:t>Normochromic</a:t>
            </a:r>
            <a:endParaRPr sz="1000">
              <a:solidFill>
                <a:srgbClr val="666666"/>
              </a:solidFill>
              <a:highlight>
                <a:srgbClr val="FFFFFF"/>
              </a:highlight>
              <a:latin typeface="EB Garamond"/>
              <a:ea typeface="EB Garamond"/>
              <a:cs typeface="EB Garamond"/>
              <a:sym typeface="EB Garamond"/>
            </a:endParaRPr>
          </a:p>
        </p:txBody>
      </p:sp>
      <p:sp>
        <p:nvSpPr>
          <p:cNvPr id="350" name="Google Shape;350;p30"/>
          <p:cNvSpPr/>
          <p:nvPr/>
        </p:nvSpPr>
        <p:spPr>
          <a:xfrm>
            <a:off x="7415857" y="4331216"/>
            <a:ext cx="909000" cy="193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ar" sz="1000">
                <a:solidFill>
                  <a:srgbClr val="666666"/>
                </a:solidFill>
                <a:highlight>
                  <a:srgbClr val="FFFFFF"/>
                </a:highlight>
                <a:latin typeface="EB Garamond"/>
                <a:ea typeface="EB Garamond"/>
                <a:cs typeface="EB Garamond"/>
                <a:sym typeface="EB Garamond"/>
              </a:rPr>
              <a:t>Hypochromic</a:t>
            </a:r>
            <a:endParaRPr sz="1000">
              <a:solidFill>
                <a:srgbClr val="666666"/>
              </a:solidFill>
              <a:highlight>
                <a:srgbClr val="FFFFFF"/>
              </a:highlight>
              <a:latin typeface="EB Garamond"/>
              <a:ea typeface="EB Garamond"/>
              <a:cs typeface="EB Garamond"/>
              <a:sym typeface="EB Garamond"/>
            </a:endParaRPr>
          </a:p>
        </p:txBody>
      </p:sp>
      <p:sp>
        <p:nvSpPr>
          <p:cNvPr id="351" name="Google Shape;351;p30"/>
          <p:cNvSpPr/>
          <p:nvPr/>
        </p:nvSpPr>
        <p:spPr>
          <a:xfrm>
            <a:off x="7345318" y="4151355"/>
            <a:ext cx="656700" cy="145500"/>
          </a:xfrm>
          <a:prstGeom prst="rect">
            <a:avLst/>
          </a:prstGeom>
          <a:no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ar">
                <a:solidFill>
                  <a:srgbClr val="666666"/>
                </a:solidFill>
                <a:latin typeface="EB Garamond"/>
                <a:ea typeface="EB Garamond"/>
                <a:cs typeface="EB Garamond"/>
                <a:sym typeface="EB Garamond"/>
              </a:rPr>
              <a:t>MCH</a:t>
            </a:r>
            <a:endParaRPr>
              <a:solidFill>
                <a:srgbClr val="666666"/>
              </a:solidFill>
              <a:latin typeface="EB Garamond"/>
              <a:ea typeface="EB Garamond"/>
              <a:cs typeface="EB Garamond"/>
              <a:sym typeface="EB Garamond"/>
            </a:endParaRPr>
          </a:p>
        </p:txBody>
      </p:sp>
      <p:pic>
        <p:nvPicPr>
          <p:cNvPr id="352" name="Google Shape;352;p30"/>
          <p:cNvPicPr preferRelativeResize="0"/>
          <p:nvPr/>
        </p:nvPicPr>
        <p:blipFill rotWithShape="1">
          <a:blip r:embed="rId10">
            <a:alphaModFix/>
          </a:blip>
          <a:srcRect b="18646" l="79505" r="0" t="55282"/>
          <a:stretch/>
        </p:blipFill>
        <p:spPr>
          <a:xfrm>
            <a:off x="7732476" y="1457891"/>
            <a:ext cx="367877" cy="360324"/>
          </a:xfrm>
          <a:prstGeom prst="rect">
            <a:avLst/>
          </a:prstGeom>
          <a:noFill/>
          <a:ln>
            <a:noFill/>
          </a:ln>
        </p:spPr>
      </p:pic>
      <p:pic>
        <p:nvPicPr>
          <p:cNvPr id="353" name="Google Shape;353;p30"/>
          <p:cNvPicPr preferRelativeResize="0"/>
          <p:nvPr/>
        </p:nvPicPr>
        <p:blipFill rotWithShape="1">
          <a:blip r:embed="rId10">
            <a:alphaModFix/>
          </a:blip>
          <a:srcRect b="19139" l="56925" r="25244" t="56310"/>
          <a:stretch/>
        </p:blipFill>
        <p:spPr>
          <a:xfrm>
            <a:off x="8436182" y="1490198"/>
            <a:ext cx="278956" cy="295732"/>
          </a:xfrm>
          <a:prstGeom prst="rect">
            <a:avLst/>
          </a:prstGeom>
          <a:noFill/>
          <a:ln>
            <a:noFill/>
          </a:ln>
        </p:spPr>
      </p:pic>
      <p:pic>
        <p:nvPicPr>
          <p:cNvPr id="354" name="Google Shape;354;p30"/>
          <p:cNvPicPr preferRelativeResize="0"/>
          <p:nvPr/>
        </p:nvPicPr>
        <p:blipFill rotWithShape="1">
          <a:blip r:embed="rId10">
            <a:alphaModFix/>
          </a:blip>
          <a:srcRect b="61489" l="79692" r="0" t="14090"/>
          <a:stretch/>
        </p:blipFill>
        <p:spPr>
          <a:xfrm>
            <a:off x="6987599" y="1451730"/>
            <a:ext cx="409075" cy="378764"/>
          </a:xfrm>
          <a:prstGeom prst="rect">
            <a:avLst/>
          </a:prstGeom>
          <a:noFill/>
          <a:ln>
            <a:noFill/>
          </a:ln>
        </p:spPr>
      </p:pic>
      <p:pic>
        <p:nvPicPr>
          <p:cNvPr id="355" name="Google Shape;355;p30"/>
          <p:cNvPicPr preferRelativeResize="0"/>
          <p:nvPr/>
        </p:nvPicPr>
        <p:blipFill rotWithShape="1">
          <a:blip r:embed="rId10">
            <a:alphaModFix/>
          </a:blip>
          <a:srcRect b="59299" l="53296" r="24255" t="9707"/>
          <a:stretch/>
        </p:blipFill>
        <p:spPr>
          <a:xfrm>
            <a:off x="6246927" y="1378153"/>
            <a:ext cx="432640" cy="459905"/>
          </a:xfrm>
          <a:prstGeom prst="rect">
            <a:avLst/>
          </a:prstGeom>
          <a:noFill/>
          <a:ln>
            <a:noFill/>
          </a:ln>
        </p:spPr>
      </p:pic>
      <p:pic>
        <p:nvPicPr>
          <p:cNvPr id="356" name="Google Shape;356;p30"/>
          <p:cNvPicPr preferRelativeResize="0"/>
          <p:nvPr/>
        </p:nvPicPr>
        <p:blipFill rotWithShape="1">
          <a:blip r:embed="rId10">
            <a:alphaModFix/>
          </a:blip>
          <a:srcRect b="62333" l="29006" r="47092" t="11594"/>
          <a:stretch/>
        </p:blipFill>
        <p:spPr>
          <a:xfrm>
            <a:off x="5460185" y="1407062"/>
            <a:ext cx="478717" cy="402069"/>
          </a:xfrm>
          <a:prstGeom prst="rect">
            <a:avLst/>
          </a:prstGeom>
          <a:noFill/>
          <a:ln>
            <a:noFill/>
          </a:ln>
        </p:spPr>
      </p:pic>
      <p:pic>
        <p:nvPicPr>
          <p:cNvPr id="357" name="Google Shape;357;p30"/>
          <p:cNvPicPr preferRelativeResize="0"/>
          <p:nvPr/>
        </p:nvPicPr>
        <p:blipFill rotWithShape="1">
          <a:blip r:embed="rId10">
            <a:alphaModFix/>
          </a:blip>
          <a:srcRect b="59622" l="0" r="72076" t="0"/>
          <a:stretch/>
        </p:blipFill>
        <p:spPr>
          <a:xfrm>
            <a:off x="4833975" y="1333212"/>
            <a:ext cx="478725" cy="499225"/>
          </a:xfrm>
          <a:prstGeom prst="rect">
            <a:avLst/>
          </a:prstGeom>
          <a:noFill/>
          <a:ln>
            <a:noFill/>
          </a:ln>
        </p:spPr>
      </p:pic>
      <p:sp>
        <p:nvSpPr>
          <p:cNvPr id="358" name="Google Shape;358;p30"/>
          <p:cNvSpPr txBox="1"/>
          <p:nvPr/>
        </p:nvSpPr>
        <p:spPr>
          <a:xfrm>
            <a:off x="117975" y="656738"/>
            <a:ext cx="4050900" cy="39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74C1B9"/>
                </a:solidFill>
                <a:latin typeface="EB Garamond"/>
                <a:ea typeface="EB Garamond"/>
                <a:cs typeface="EB Garamond"/>
                <a:sym typeface="EB Garamond"/>
              </a:rPr>
              <a:t>The “</a:t>
            </a:r>
            <a:r>
              <a:rPr b="1" lang="ar" sz="1300">
                <a:solidFill>
                  <a:srgbClr val="CC0000"/>
                </a:solidFill>
                <a:latin typeface="EB Garamond"/>
                <a:ea typeface="EB Garamond"/>
                <a:cs typeface="EB Garamond"/>
                <a:sym typeface="EB Garamond"/>
              </a:rPr>
              <a:t>Bone Marrow</a:t>
            </a:r>
            <a:r>
              <a:rPr b="1" lang="ar" sz="1300">
                <a:solidFill>
                  <a:srgbClr val="74C1B9"/>
                </a:solidFill>
                <a:latin typeface="EB Garamond"/>
                <a:ea typeface="EB Garamond"/>
                <a:cs typeface="EB Garamond"/>
                <a:sym typeface="EB Garamond"/>
              </a:rPr>
              <a:t>” is the major site with the need of: </a:t>
            </a:r>
            <a:endParaRPr b="1" sz="1300">
              <a:solidFill>
                <a:srgbClr val="74C1B9"/>
              </a:solidFill>
              <a:latin typeface="EB Garamond"/>
              <a:ea typeface="EB Garamond"/>
              <a:cs typeface="EB Garamond"/>
              <a:sym typeface="EB Garamond"/>
            </a:endParaRPr>
          </a:p>
        </p:txBody>
      </p:sp>
      <p:grpSp>
        <p:nvGrpSpPr>
          <p:cNvPr id="359" name="Google Shape;359;p30"/>
          <p:cNvGrpSpPr/>
          <p:nvPr/>
        </p:nvGrpSpPr>
        <p:grpSpPr>
          <a:xfrm>
            <a:off x="336843" y="1048250"/>
            <a:ext cx="3765857" cy="1586917"/>
            <a:chOff x="338984" y="985175"/>
            <a:chExt cx="3765857" cy="1586917"/>
          </a:xfrm>
        </p:grpSpPr>
        <p:sp>
          <p:nvSpPr>
            <p:cNvPr id="360" name="Google Shape;360;p30"/>
            <p:cNvSpPr/>
            <p:nvPr/>
          </p:nvSpPr>
          <p:spPr>
            <a:xfrm>
              <a:off x="359792" y="1021090"/>
              <a:ext cx="1551000" cy="306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ar" sz="1000">
                  <a:solidFill>
                    <a:srgbClr val="CC0000"/>
                  </a:solidFill>
                  <a:latin typeface="EB Garamond"/>
                  <a:ea typeface="EB Garamond"/>
                  <a:cs typeface="EB Garamond"/>
                  <a:sym typeface="EB Garamond"/>
                </a:rPr>
                <a:t>Folic acid</a:t>
              </a:r>
              <a:r>
                <a:rPr lang="ar" sz="1000">
                  <a:solidFill>
                    <a:srgbClr val="FF0000"/>
                  </a:solidFill>
                  <a:latin typeface="EB Garamond"/>
                  <a:ea typeface="EB Garamond"/>
                  <a:cs typeface="EB Garamond"/>
                  <a:sym typeface="EB Garamond"/>
                </a:rPr>
                <a:t> </a:t>
              </a:r>
              <a:endParaRPr sz="1000">
                <a:solidFill>
                  <a:srgbClr val="FF0000"/>
                </a:solidFill>
                <a:latin typeface="EB Garamond"/>
                <a:ea typeface="EB Garamond"/>
                <a:cs typeface="EB Garamond"/>
                <a:sym typeface="EB Garamond"/>
              </a:endParaRPr>
            </a:p>
          </p:txBody>
        </p:sp>
        <p:sp>
          <p:nvSpPr>
            <p:cNvPr id="361" name="Google Shape;361;p30"/>
            <p:cNvSpPr/>
            <p:nvPr/>
          </p:nvSpPr>
          <p:spPr>
            <a:xfrm>
              <a:off x="338984" y="1470340"/>
              <a:ext cx="1551000" cy="306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ar" sz="1000">
                  <a:solidFill>
                    <a:srgbClr val="CC0000"/>
                  </a:solidFill>
                  <a:latin typeface="EB Garamond"/>
                  <a:ea typeface="EB Garamond"/>
                  <a:cs typeface="EB Garamond"/>
                  <a:sym typeface="EB Garamond"/>
                </a:rPr>
                <a:t>Iron “Ferrous”</a:t>
              </a:r>
              <a:r>
                <a:rPr lang="ar" sz="1000">
                  <a:solidFill>
                    <a:srgbClr val="FF0000"/>
                  </a:solidFill>
                  <a:latin typeface="EB Garamond"/>
                  <a:ea typeface="EB Garamond"/>
                  <a:cs typeface="EB Garamond"/>
                  <a:sym typeface="EB Garamond"/>
                </a:rPr>
                <a:t> </a:t>
              </a:r>
              <a:endParaRPr sz="1000">
                <a:solidFill>
                  <a:srgbClr val="FF0000"/>
                </a:solidFill>
                <a:latin typeface="EB Garamond"/>
                <a:ea typeface="EB Garamond"/>
                <a:cs typeface="EB Garamond"/>
                <a:sym typeface="EB Garamond"/>
              </a:endParaRPr>
            </a:p>
          </p:txBody>
        </p:sp>
        <p:sp>
          <p:nvSpPr>
            <p:cNvPr id="362" name="Google Shape;362;p30"/>
            <p:cNvSpPr/>
            <p:nvPr/>
          </p:nvSpPr>
          <p:spPr>
            <a:xfrm>
              <a:off x="342837" y="1919600"/>
              <a:ext cx="1551000" cy="306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ar" sz="1000">
                  <a:solidFill>
                    <a:srgbClr val="CC0000"/>
                  </a:solidFill>
                  <a:latin typeface="EB Garamond"/>
                  <a:ea typeface="EB Garamond"/>
                  <a:cs typeface="EB Garamond"/>
                  <a:sym typeface="EB Garamond"/>
                </a:rPr>
                <a:t>Amino acids</a:t>
              </a:r>
              <a:r>
                <a:rPr lang="ar" sz="1000">
                  <a:solidFill>
                    <a:srgbClr val="FF0000"/>
                  </a:solidFill>
                  <a:latin typeface="EB Garamond"/>
                  <a:ea typeface="EB Garamond"/>
                  <a:cs typeface="EB Garamond"/>
                  <a:sym typeface="EB Garamond"/>
                </a:rPr>
                <a:t> </a:t>
              </a:r>
              <a:endParaRPr sz="1000">
                <a:solidFill>
                  <a:srgbClr val="FF0000"/>
                </a:solidFill>
                <a:latin typeface="EB Garamond"/>
                <a:ea typeface="EB Garamond"/>
                <a:cs typeface="EB Garamond"/>
                <a:sym typeface="EB Garamond"/>
              </a:endParaRPr>
            </a:p>
          </p:txBody>
        </p:sp>
        <p:sp>
          <p:nvSpPr>
            <p:cNvPr id="363" name="Google Shape;363;p30"/>
            <p:cNvSpPr/>
            <p:nvPr/>
          </p:nvSpPr>
          <p:spPr>
            <a:xfrm>
              <a:off x="2370591" y="1903549"/>
              <a:ext cx="1730400" cy="3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CC0000"/>
                  </a:solidFill>
                  <a:latin typeface="EB Garamond"/>
                  <a:ea typeface="EB Garamond"/>
                  <a:cs typeface="EB Garamond"/>
                  <a:sym typeface="EB Garamond"/>
                </a:rPr>
                <a:t>minerals</a:t>
              </a:r>
              <a:r>
                <a:rPr lang="ar" sz="1000">
                  <a:solidFill>
                    <a:srgbClr val="FF0000"/>
                  </a:solidFill>
                  <a:latin typeface="EB Garamond"/>
                  <a:ea typeface="EB Garamond"/>
                  <a:cs typeface="EB Garamond"/>
                  <a:sym typeface="EB Garamond"/>
                </a:rPr>
                <a:t> </a:t>
              </a:r>
              <a:endParaRPr sz="1000">
                <a:solidFill>
                  <a:srgbClr val="FF0000"/>
                </a:solidFill>
                <a:latin typeface="EB Garamond"/>
                <a:ea typeface="EB Garamond"/>
                <a:cs typeface="EB Garamond"/>
                <a:sym typeface="EB Garamond"/>
              </a:endParaRPr>
            </a:p>
          </p:txBody>
        </p:sp>
        <p:sp>
          <p:nvSpPr>
            <p:cNvPr id="364" name="Google Shape;364;p30"/>
            <p:cNvSpPr/>
            <p:nvPr/>
          </p:nvSpPr>
          <p:spPr>
            <a:xfrm>
              <a:off x="2374441" y="1467736"/>
              <a:ext cx="1730400" cy="3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CC0000"/>
                  </a:solidFill>
                  <a:latin typeface="EB Garamond"/>
                  <a:ea typeface="EB Garamond"/>
                  <a:cs typeface="EB Garamond"/>
                  <a:sym typeface="EB Garamond"/>
                </a:rPr>
                <a:t>Erythropoietin</a:t>
              </a:r>
              <a:r>
                <a:rPr lang="ar" sz="1000">
                  <a:solidFill>
                    <a:srgbClr val="FF0000"/>
                  </a:solidFill>
                  <a:latin typeface="EB Garamond"/>
                  <a:ea typeface="EB Garamond"/>
                  <a:cs typeface="EB Garamond"/>
                  <a:sym typeface="EB Garamond"/>
                </a:rPr>
                <a:t> </a:t>
              </a:r>
              <a:endParaRPr sz="1000">
                <a:solidFill>
                  <a:srgbClr val="FF0000"/>
                </a:solidFill>
                <a:latin typeface="EB Garamond"/>
                <a:ea typeface="EB Garamond"/>
                <a:cs typeface="EB Garamond"/>
                <a:sym typeface="EB Garamond"/>
              </a:endParaRPr>
            </a:p>
          </p:txBody>
        </p:sp>
        <p:sp>
          <p:nvSpPr>
            <p:cNvPr id="365" name="Google Shape;365;p30"/>
            <p:cNvSpPr/>
            <p:nvPr/>
          </p:nvSpPr>
          <p:spPr>
            <a:xfrm>
              <a:off x="2370584" y="999951"/>
              <a:ext cx="1730400" cy="39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CC0000"/>
                  </a:solidFill>
                  <a:latin typeface="EB Garamond"/>
                  <a:ea typeface="EB Garamond"/>
                  <a:cs typeface="EB Garamond"/>
                  <a:sym typeface="EB Garamond"/>
                </a:rPr>
                <a:t>Vit B</a:t>
              </a:r>
              <a:r>
                <a:rPr baseline="-25000" lang="ar" sz="1000">
                  <a:solidFill>
                    <a:srgbClr val="CC0000"/>
                  </a:solidFill>
                  <a:latin typeface="EB Garamond"/>
                  <a:ea typeface="EB Garamond"/>
                  <a:cs typeface="EB Garamond"/>
                  <a:sym typeface="EB Garamond"/>
                </a:rPr>
                <a:t>12</a:t>
              </a:r>
              <a:r>
                <a:rPr lang="ar" sz="1000">
                  <a:solidFill>
                    <a:srgbClr val="CC0000"/>
                  </a:solidFill>
                  <a:latin typeface="EB Garamond"/>
                  <a:ea typeface="EB Garamond"/>
                  <a:cs typeface="EB Garamond"/>
                  <a:sym typeface="EB Garamond"/>
                </a:rPr>
                <a:t> </a:t>
              </a:r>
              <a:endParaRPr sz="1000">
                <a:solidFill>
                  <a:srgbClr val="CC0000"/>
                </a:solidFill>
                <a:latin typeface="EB Garamond"/>
                <a:ea typeface="EB Garamond"/>
                <a:cs typeface="EB Garamond"/>
                <a:sym typeface="EB Garamond"/>
              </a:endParaRPr>
            </a:p>
          </p:txBody>
        </p:sp>
        <p:sp>
          <p:nvSpPr>
            <p:cNvPr id="366" name="Google Shape;366;p30"/>
            <p:cNvSpPr/>
            <p:nvPr/>
          </p:nvSpPr>
          <p:spPr>
            <a:xfrm>
              <a:off x="1285822" y="2265192"/>
              <a:ext cx="1551000" cy="306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ar" sz="1000">
                  <a:solidFill>
                    <a:srgbClr val="CC0000"/>
                  </a:solidFill>
                  <a:latin typeface="EB Garamond"/>
                  <a:ea typeface="EB Garamond"/>
                  <a:cs typeface="EB Garamond"/>
                  <a:sym typeface="EB Garamond"/>
                </a:rPr>
                <a:t>other regulatory factors</a:t>
              </a:r>
              <a:r>
                <a:rPr lang="ar" sz="1000">
                  <a:solidFill>
                    <a:srgbClr val="FF0000"/>
                  </a:solidFill>
                  <a:latin typeface="EB Garamond"/>
                  <a:ea typeface="EB Garamond"/>
                  <a:cs typeface="EB Garamond"/>
                  <a:sym typeface="EB Garamond"/>
                </a:rPr>
                <a:t> </a:t>
              </a:r>
              <a:endParaRPr sz="1000">
                <a:solidFill>
                  <a:srgbClr val="FF0000"/>
                </a:solidFill>
                <a:latin typeface="EB Garamond"/>
                <a:ea typeface="EB Garamond"/>
                <a:cs typeface="EB Garamond"/>
                <a:sym typeface="EB Garamond"/>
              </a:endParaRPr>
            </a:p>
          </p:txBody>
        </p:sp>
        <p:sp>
          <p:nvSpPr>
            <p:cNvPr id="367" name="Google Shape;367;p30"/>
            <p:cNvSpPr/>
            <p:nvPr/>
          </p:nvSpPr>
          <p:spPr>
            <a:xfrm>
              <a:off x="2114054" y="985175"/>
              <a:ext cx="36300" cy="41160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368" name="Google Shape;368;p30"/>
            <p:cNvSpPr/>
            <p:nvPr/>
          </p:nvSpPr>
          <p:spPr>
            <a:xfrm>
              <a:off x="2114054" y="1415380"/>
              <a:ext cx="36300" cy="411600"/>
            </a:xfrm>
            <a:prstGeom prst="rect">
              <a:avLst/>
            </a:prstGeom>
            <a:solidFill>
              <a:srgbClr val="9AD7D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369" name="Google Shape;369;p30"/>
            <p:cNvSpPr/>
            <p:nvPr/>
          </p:nvSpPr>
          <p:spPr>
            <a:xfrm>
              <a:off x="2114054" y="1845586"/>
              <a:ext cx="36300" cy="411600"/>
            </a:xfrm>
            <a:prstGeom prst="rect">
              <a:avLst/>
            </a:prstGeom>
            <a:solidFill>
              <a:srgbClr val="E6B8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cxnSp>
          <p:nvCxnSpPr>
            <p:cNvPr id="370" name="Google Shape;370;p30"/>
            <p:cNvCxnSpPr/>
            <p:nvPr/>
          </p:nvCxnSpPr>
          <p:spPr>
            <a:xfrm>
              <a:off x="2184431" y="1194408"/>
              <a:ext cx="190200" cy="0"/>
            </a:xfrm>
            <a:prstGeom prst="straightConnector1">
              <a:avLst/>
            </a:prstGeom>
            <a:noFill/>
            <a:ln cap="flat" cmpd="sng" w="19050">
              <a:solidFill>
                <a:srgbClr val="D9D9D9"/>
              </a:solidFill>
              <a:prstDash val="solid"/>
              <a:miter lim="800000"/>
              <a:headEnd len="sm" w="sm" type="oval"/>
              <a:tailEnd len="sm" w="sm" type="oval"/>
            </a:ln>
          </p:spPr>
        </p:cxnSp>
        <p:cxnSp>
          <p:nvCxnSpPr>
            <p:cNvPr id="371" name="Google Shape;371;p30"/>
            <p:cNvCxnSpPr/>
            <p:nvPr/>
          </p:nvCxnSpPr>
          <p:spPr>
            <a:xfrm>
              <a:off x="2184431" y="2063386"/>
              <a:ext cx="190200" cy="0"/>
            </a:xfrm>
            <a:prstGeom prst="straightConnector1">
              <a:avLst/>
            </a:prstGeom>
            <a:noFill/>
            <a:ln cap="flat" cmpd="sng" w="19050">
              <a:solidFill>
                <a:srgbClr val="E6B8AF"/>
              </a:solidFill>
              <a:prstDash val="solid"/>
              <a:miter lim="800000"/>
              <a:headEnd len="sm" w="sm" type="oval"/>
              <a:tailEnd len="sm" w="sm" type="oval"/>
            </a:ln>
          </p:spPr>
        </p:cxnSp>
        <p:cxnSp>
          <p:nvCxnSpPr>
            <p:cNvPr id="372" name="Google Shape;372;p30"/>
            <p:cNvCxnSpPr/>
            <p:nvPr/>
          </p:nvCxnSpPr>
          <p:spPr>
            <a:xfrm>
              <a:off x="1889981" y="1632940"/>
              <a:ext cx="190200" cy="0"/>
            </a:xfrm>
            <a:prstGeom prst="straightConnector1">
              <a:avLst/>
            </a:prstGeom>
            <a:noFill/>
            <a:ln cap="flat" cmpd="sng" w="19050">
              <a:solidFill>
                <a:srgbClr val="9AD7D2"/>
              </a:solidFill>
              <a:prstDash val="solid"/>
              <a:miter lim="800000"/>
              <a:headEnd len="sm" w="sm" type="oval"/>
              <a:tailEnd len="sm" w="sm" type="oval"/>
            </a:ln>
          </p:spPr>
        </p:cxnSp>
        <p:cxnSp>
          <p:nvCxnSpPr>
            <p:cNvPr id="373" name="Google Shape;373;p30"/>
            <p:cNvCxnSpPr/>
            <p:nvPr/>
          </p:nvCxnSpPr>
          <p:spPr>
            <a:xfrm>
              <a:off x="1889984" y="1193725"/>
              <a:ext cx="190200" cy="0"/>
            </a:xfrm>
            <a:prstGeom prst="straightConnector1">
              <a:avLst/>
            </a:prstGeom>
            <a:noFill/>
            <a:ln cap="flat" cmpd="sng" w="19050">
              <a:solidFill>
                <a:srgbClr val="D9D9D9"/>
              </a:solidFill>
              <a:prstDash val="solid"/>
              <a:miter lim="800000"/>
              <a:headEnd len="sm" w="sm" type="oval"/>
              <a:tailEnd len="sm" w="sm" type="oval"/>
            </a:ln>
          </p:spPr>
        </p:cxnSp>
        <p:cxnSp>
          <p:nvCxnSpPr>
            <p:cNvPr id="374" name="Google Shape;374;p30"/>
            <p:cNvCxnSpPr/>
            <p:nvPr/>
          </p:nvCxnSpPr>
          <p:spPr>
            <a:xfrm>
              <a:off x="2184428" y="1632257"/>
              <a:ext cx="190200" cy="0"/>
            </a:xfrm>
            <a:prstGeom prst="straightConnector1">
              <a:avLst/>
            </a:prstGeom>
            <a:noFill/>
            <a:ln cap="flat" cmpd="sng" w="19050">
              <a:solidFill>
                <a:srgbClr val="9AD7D2"/>
              </a:solidFill>
              <a:prstDash val="solid"/>
              <a:miter lim="800000"/>
              <a:headEnd len="sm" w="sm" type="oval"/>
              <a:tailEnd len="sm" w="sm" type="oval"/>
            </a:ln>
          </p:spPr>
        </p:cxnSp>
        <p:cxnSp>
          <p:nvCxnSpPr>
            <p:cNvPr id="375" name="Google Shape;375;p30"/>
            <p:cNvCxnSpPr/>
            <p:nvPr/>
          </p:nvCxnSpPr>
          <p:spPr>
            <a:xfrm>
              <a:off x="1889977" y="2063386"/>
              <a:ext cx="190200" cy="0"/>
            </a:xfrm>
            <a:prstGeom prst="straightConnector1">
              <a:avLst/>
            </a:prstGeom>
            <a:noFill/>
            <a:ln cap="flat" cmpd="sng" w="19050">
              <a:solidFill>
                <a:srgbClr val="E6B8AF"/>
              </a:solidFill>
              <a:prstDash val="solid"/>
              <a:miter lim="800000"/>
              <a:headEnd len="sm" w="sm" type="oval"/>
              <a:tailEnd len="sm" w="sm" type="oval"/>
            </a:ln>
          </p:spPr>
        </p:cxnSp>
      </p:grpSp>
      <p:grpSp>
        <p:nvGrpSpPr>
          <p:cNvPr id="376" name="Google Shape;376;p30"/>
          <p:cNvGrpSpPr/>
          <p:nvPr/>
        </p:nvGrpSpPr>
        <p:grpSpPr>
          <a:xfrm>
            <a:off x="5604084" y="3213728"/>
            <a:ext cx="908563" cy="871561"/>
            <a:chOff x="5876740" y="3118294"/>
            <a:chExt cx="1002498" cy="982705"/>
          </a:xfrm>
        </p:grpSpPr>
        <p:sp>
          <p:nvSpPr>
            <p:cNvPr id="377" name="Google Shape;377;p30"/>
            <p:cNvSpPr/>
            <p:nvPr/>
          </p:nvSpPr>
          <p:spPr>
            <a:xfrm>
              <a:off x="6055647" y="3118294"/>
              <a:ext cx="644700" cy="163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ar">
                  <a:solidFill>
                    <a:srgbClr val="666666"/>
                  </a:solidFill>
                  <a:latin typeface="EB Garamond"/>
                  <a:ea typeface="EB Garamond"/>
                  <a:cs typeface="EB Garamond"/>
                  <a:sym typeface="EB Garamond"/>
                </a:rPr>
                <a:t>HCT</a:t>
              </a:r>
              <a:endParaRPr>
                <a:solidFill>
                  <a:srgbClr val="666666"/>
                </a:solidFill>
                <a:latin typeface="EB Garamond"/>
                <a:ea typeface="EB Garamond"/>
                <a:cs typeface="EB Garamond"/>
                <a:sym typeface="EB Garamond"/>
              </a:endParaRPr>
            </a:p>
          </p:txBody>
        </p:sp>
        <p:pic>
          <p:nvPicPr>
            <p:cNvPr id="378" name="Google Shape;378;p30"/>
            <p:cNvPicPr preferRelativeResize="0"/>
            <p:nvPr/>
          </p:nvPicPr>
          <p:blipFill rotWithShape="1">
            <a:blip r:embed="rId11">
              <a:alphaModFix/>
            </a:blip>
            <a:srcRect b="11087" l="0" r="0" t="0"/>
            <a:stretch/>
          </p:blipFill>
          <p:spPr>
            <a:xfrm>
              <a:off x="5876740" y="3301424"/>
              <a:ext cx="1002498" cy="799575"/>
            </a:xfrm>
            <a:prstGeom prst="rect">
              <a:avLst/>
            </a:prstGeom>
            <a:noFill/>
            <a:ln>
              <a:noFill/>
            </a:ln>
          </p:spPr>
        </p:pic>
      </p:grpSp>
      <p:sp>
        <p:nvSpPr>
          <p:cNvPr id="379" name="Google Shape;379;p30"/>
          <p:cNvSpPr txBox="1"/>
          <p:nvPr/>
        </p:nvSpPr>
        <p:spPr>
          <a:xfrm>
            <a:off x="2942875" y="185450"/>
            <a:ext cx="1016700" cy="3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B7B7B7"/>
                </a:solidFill>
                <a:latin typeface="EB Garamond"/>
                <a:ea typeface="EB Garamond"/>
                <a:cs typeface="EB Garamond"/>
                <a:sym typeface="EB Garamond"/>
              </a:rPr>
              <a:t>(RBC formation)</a:t>
            </a:r>
            <a:endParaRPr sz="800">
              <a:solidFill>
                <a:srgbClr val="B7B7B7"/>
              </a:solidFill>
              <a:latin typeface="EB Garamond"/>
              <a:ea typeface="EB Garamond"/>
              <a:cs typeface="EB Garamond"/>
              <a:sym typeface="EB Garamond"/>
            </a:endParaRPr>
          </a:p>
        </p:txBody>
      </p:sp>
      <p:sp>
        <p:nvSpPr>
          <p:cNvPr id="380" name="Google Shape;380;p30"/>
          <p:cNvSpPr txBox="1"/>
          <p:nvPr/>
        </p:nvSpPr>
        <p:spPr>
          <a:xfrm>
            <a:off x="6880225" y="4878173"/>
            <a:ext cx="1747500" cy="19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B7B7B7"/>
                </a:solidFill>
                <a:latin typeface="EB Garamond"/>
                <a:ea typeface="EB Garamond"/>
                <a:cs typeface="EB Garamond"/>
                <a:sym typeface="EB Garamond"/>
              </a:rPr>
              <a:t>normally the central ⅓ of RBC is pale</a:t>
            </a:r>
            <a:endParaRPr sz="800">
              <a:solidFill>
                <a:srgbClr val="B7B7B7"/>
              </a:solidFill>
              <a:latin typeface="EB Garamond"/>
              <a:ea typeface="EB Garamond"/>
              <a:cs typeface="EB Garamond"/>
              <a:sym typeface="EB Garamond"/>
            </a:endParaRPr>
          </a:p>
          <a:p>
            <a:pPr indent="0" lvl="0" marL="0" rtl="1" algn="r">
              <a:spcBef>
                <a:spcPts val="0"/>
              </a:spcBef>
              <a:spcAft>
                <a:spcPts val="0"/>
              </a:spcAft>
              <a:buNone/>
            </a:pPr>
            <a:r>
              <a:t/>
            </a:r>
            <a:endParaRPr sz="800">
              <a:solidFill>
                <a:srgbClr val="B7B7B7"/>
              </a:solidFill>
              <a:latin typeface="EB Garamond"/>
              <a:ea typeface="EB Garamond"/>
              <a:cs typeface="EB Garamond"/>
              <a:sym typeface="EB 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31"/>
          <p:cNvSpPr txBox="1"/>
          <p:nvPr/>
        </p:nvSpPr>
        <p:spPr>
          <a:xfrm>
            <a:off x="383125" y="3632300"/>
            <a:ext cx="2964900" cy="6378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ar" sz="1200">
                <a:solidFill>
                  <a:srgbClr val="3F3F3F"/>
                </a:solidFill>
                <a:latin typeface="EB Garamond"/>
                <a:ea typeface="EB Garamond"/>
                <a:cs typeface="EB Garamond"/>
                <a:sym typeface="EB Garamond"/>
              </a:rPr>
              <a:t>-Porphyrin defect.                 </a:t>
            </a:r>
            <a:r>
              <a:rPr lang="ar" sz="1200">
                <a:solidFill>
                  <a:srgbClr val="CC0000"/>
                </a:solidFill>
                <a:latin typeface="EB Garamond"/>
                <a:ea typeface="EB Garamond"/>
                <a:cs typeface="EB Garamond"/>
                <a:sym typeface="EB Garamond"/>
              </a:rPr>
              <a:t>Sideroblastic anemia</a:t>
            </a:r>
            <a:endParaRPr sz="1200">
              <a:solidFill>
                <a:srgbClr val="CC0000"/>
              </a:solidFill>
              <a:latin typeface="EB Garamond"/>
              <a:ea typeface="EB Garamond"/>
              <a:cs typeface="EB Garamond"/>
              <a:sym typeface="EB Garamond"/>
            </a:endParaRPr>
          </a:p>
          <a:p>
            <a:pPr indent="0" lvl="0" marL="0" marR="0" rtl="0" algn="l">
              <a:lnSpc>
                <a:spcPct val="150000"/>
              </a:lnSpc>
              <a:spcBef>
                <a:spcPts val="0"/>
              </a:spcBef>
              <a:spcAft>
                <a:spcPts val="0"/>
              </a:spcAft>
              <a:buNone/>
            </a:pPr>
            <a:r>
              <a:rPr lang="ar" sz="1200">
                <a:solidFill>
                  <a:srgbClr val="3F3F3F"/>
                </a:solidFill>
                <a:latin typeface="EB Garamond"/>
                <a:ea typeface="EB Garamond"/>
                <a:cs typeface="EB Garamond"/>
                <a:sym typeface="EB Garamond"/>
              </a:rPr>
              <a:t>-Iron deficiency.                </a:t>
            </a:r>
            <a:r>
              <a:rPr lang="ar" sz="1200">
                <a:solidFill>
                  <a:srgbClr val="FF0000"/>
                </a:solidFill>
                <a:latin typeface="EB Garamond"/>
                <a:ea typeface="EB Garamond"/>
                <a:cs typeface="EB Garamond"/>
                <a:sym typeface="EB Garamond"/>
              </a:rPr>
              <a:t>     </a:t>
            </a:r>
            <a:r>
              <a:rPr lang="ar" sz="1200">
                <a:solidFill>
                  <a:srgbClr val="CC0000"/>
                </a:solidFill>
                <a:latin typeface="EB Garamond"/>
                <a:ea typeface="EB Garamond"/>
                <a:cs typeface="EB Garamond"/>
                <a:sym typeface="EB Garamond"/>
              </a:rPr>
              <a:t>Iron def. anemia </a:t>
            </a:r>
            <a:endParaRPr sz="1200">
              <a:solidFill>
                <a:srgbClr val="CC0000"/>
              </a:solidFill>
              <a:latin typeface="EB Garamond"/>
              <a:ea typeface="EB Garamond"/>
              <a:cs typeface="EB Garamond"/>
              <a:sym typeface="EB Garamond"/>
            </a:endParaRPr>
          </a:p>
          <a:p>
            <a:pPr indent="0" lvl="0" marL="0" marR="0" rtl="0" algn="l">
              <a:lnSpc>
                <a:spcPct val="150000"/>
              </a:lnSpc>
              <a:spcBef>
                <a:spcPts val="0"/>
              </a:spcBef>
              <a:spcAft>
                <a:spcPts val="0"/>
              </a:spcAft>
              <a:buNone/>
            </a:pPr>
            <a:r>
              <a:rPr lang="ar" sz="1200">
                <a:solidFill>
                  <a:srgbClr val="3F3F3F"/>
                </a:solidFill>
                <a:latin typeface="EB Garamond"/>
                <a:ea typeface="EB Garamond"/>
                <a:cs typeface="EB Garamond"/>
                <a:sym typeface="EB Garamond"/>
              </a:rPr>
              <a:t>-Globin chain defect.            </a:t>
            </a:r>
            <a:r>
              <a:rPr lang="ar" sz="1200">
                <a:solidFill>
                  <a:srgbClr val="CC0000"/>
                </a:solidFill>
                <a:latin typeface="EB Garamond"/>
                <a:ea typeface="EB Garamond"/>
                <a:cs typeface="EB Garamond"/>
                <a:sym typeface="EB Garamond"/>
              </a:rPr>
              <a:t>Thalassemia</a:t>
            </a:r>
            <a:endParaRPr sz="1200">
              <a:solidFill>
                <a:srgbClr val="CC0000"/>
              </a:solidFill>
              <a:latin typeface="EB Garamond"/>
              <a:ea typeface="EB Garamond"/>
              <a:cs typeface="EB Garamond"/>
              <a:sym typeface="EB Garamond"/>
            </a:endParaRPr>
          </a:p>
          <a:p>
            <a:pPr indent="0" lvl="0" marL="0" marR="0" rtl="0" algn="l">
              <a:lnSpc>
                <a:spcPct val="150000"/>
              </a:lnSpc>
              <a:spcBef>
                <a:spcPts val="0"/>
              </a:spcBef>
              <a:spcAft>
                <a:spcPts val="0"/>
              </a:spcAft>
              <a:buNone/>
            </a:pPr>
            <a:r>
              <a:t/>
            </a:r>
            <a:endParaRPr sz="1200">
              <a:solidFill>
                <a:srgbClr val="3F3F3F"/>
              </a:solidFill>
              <a:latin typeface="EB Garamond"/>
              <a:ea typeface="EB Garamond"/>
              <a:cs typeface="EB Garamond"/>
              <a:sym typeface="EB Garamond"/>
            </a:endParaRPr>
          </a:p>
        </p:txBody>
      </p:sp>
      <p:sp>
        <p:nvSpPr>
          <p:cNvPr id="386" name="Google Shape;386;p31"/>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1"/>
          <p:cNvSpPr txBox="1"/>
          <p:nvPr/>
        </p:nvSpPr>
        <p:spPr>
          <a:xfrm>
            <a:off x="79075" y="67250"/>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Anemia </a:t>
            </a:r>
            <a:endParaRPr b="1" sz="2700">
              <a:solidFill>
                <a:srgbClr val="74C1B9"/>
              </a:solidFill>
              <a:latin typeface="Montserrat"/>
              <a:ea typeface="Montserrat"/>
              <a:cs typeface="Montserrat"/>
              <a:sym typeface="Montserrat"/>
            </a:endParaRPr>
          </a:p>
        </p:txBody>
      </p:sp>
      <p:sp>
        <p:nvSpPr>
          <p:cNvPr id="388" name="Google Shape;388;p31"/>
          <p:cNvSpPr txBox="1"/>
          <p:nvPr/>
        </p:nvSpPr>
        <p:spPr>
          <a:xfrm>
            <a:off x="308700" y="461868"/>
            <a:ext cx="8526600" cy="1122000"/>
          </a:xfrm>
          <a:prstGeom prst="rect">
            <a:avLst/>
          </a:prstGeom>
          <a:noFill/>
          <a:ln>
            <a:noFill/>
          </a:ln>
        </p:spPr>
        <p:txBody>
          <a:bodyPr anchorCtr="0" anchor="ctr" bIns="0" lIns="0" spcFirstLastPara="1" rIns="0" wrap="square" tIns="6350">
            <a:noAutofit/>
          </a:bodyPr>
          <a:lstStyle/>
          <a:p>
            <a:pPr indent="-336550" lvl="0" marL="457200" marR="0" rtl="0" algn="l">
              <a:lnSpc>
                <a:spcPct val="100000"/>
              </a:lnSpc>
              <a:spcBef>
                <a:spcPts val="0"/>
              </a:spcBef>
              <a:spcAft>
                <a:spcPts val="0"/>
              </a:spcAft>
              <a:buClr>
                <a:srgbClr val="EA9999"/>
              </a:buClr>
              <a:buSzPts val="1700"/>
              <a:buFont typeface="EB Garamond"/>
              <a:buChar char="➔"/>
            </a:pPr>
            <a:r>
              <a:rPr lang="ar" sz="1700">
                <a:solidFill>
                  <a:srgbClr val="434343"/>
                </a:solidFill>
                <a:latin typeface="EB Garamond"/>
                <a:ea typeface="EB Garamond"/>
                <a:cs typeface="EB Garamond"/>
                <a:sym typeface="EB Garamond"/>
              </a:rPr>
              <a:t>An (without) -aemia (blood)</a:t>
            </a:r>
            <a:endParaRPr sz="1700">
              <a:solidFill>
                <a:srgbClr val="434343"/>
              </a:solidFill>
              <a:latin typeface="EB Garamond"/>
              <a:ea typeface="EB Garamond"/>
              <a:cs typeface="EB Garamond"/>
              <a:sym typeface="EB Garamond"/>
            </a:endParaRPr>
          </a:p>
          <a:p>
            <a:pPr indent="-336550" lvl="0" marL="457200" marR="0" rtl="0" algn="l">
              <a:lnSpc>
                <a:spcPct val="100000"/>
              </a:lnSpc>
              <a:spcBef>
                <a:spcPts val="0"/>
              </a:spcBef>
              <a:spcAft>
                <a:spcPts val="0"/>
              </a:spcAft>
              <a:buClr>
                <a:srgbClr val="EA9999"/>
              </a:buClr>
              <a:buSzPts val="1700"/>
              <a:buFont typeface="EB Garamond"/>
              <a:buChar char="➔"/>
            </a:pPr>
            <a:r>
              <a:rPr lang="ar" sz="1700">
                <a:solidFill>
                  <a:srgbClr val="434343"/>
                </a:solidFill>
                <a:latin typeface="EB Garamond"/>
                <a:ea typeface="EB Garamond"/>
                <a:cs typeface="EB Garamond"/>
                <a:sym typeface="EB Garamond"/>
              </a:rPr>
              <a:t>Reduction of Hb concentration below the normal range for the </a:t>
            </a:r>
            <a:r>
              <a:rPr lang="ar" sz="1700">
                <a:solidFill>
                  <a:srgbClr val="CC0000"/>
                </a:solidFill>
                <a:latin typeface="EB Garamond"/>
                <a:ea typeface="EB Garamond"/>
                <a:cs typeface="EB Garamond"/>
                <a:sym typeface="EB Garamond"/>
              </a:rPr>
              <a:t>age and gender</a:t>
            </a:r>
            <a:endParaRPr sz="1700">
              <a:solidFill>
                <a:srgbClr val="CC0000"/>
              </a:solidFill>
              <a:latin typeface="EB Garamond"/>
              <a:ea typeface="EB Garamond"/>
              <a:cs typeface="EB Garamond"/>
              <a:sym typeface="EB Garamond"/>
            </a:endParaRPr>
          </a:p>
          <a:p>
            <a:pPr indent="-336550" lvl="0" marL="457200" marR="0" rtl="0" algn="l">
              <a:lnSpc>
                <a:spcPct val="100000"/>
              </a:lnSpc>
              <a:spcBef>
                <a:spcPts val="0"/>
              </a:spcBef>
              <a:spcAft>
                <a:spcPts val="0"/>
              </a:spcAft>
              <a:buClr>
                <a:srgbClr val="EA9999"/>
              </a:buClr>
              <a:buSzPts val="1700"/>
              <a:buFont typeface="EB Garamond"/>
              <a:buChar char="➔"/>
            </a:pPr>
            <a:r>
              <a:rPr lang="ar" sz="1700">
                <a:solidFill>
                  <a:srgbClr val="434343"/>
                </a:solidFill>
                <a:latin typeface="EB Garamond"/>
                <a:ea typeface="EB Garamond"/>
                <a:cs typeface="EB Garamond"/>
                <a:sym typeface="EB Garamond"/>
              </a:rPr>
              <a:t>Leading to decreased O</a:t>
            </a:r>
            <a:r>
              <a:rPr baseline="-25000" lang="ar" sz="1700">
                <a:solidFill>
                  <a:srgbClr val="434343"/>
                </a:solidFill>
                <a:latin typeface="EB Garamond"/>
                <a:ea typeface="EB Garamond"/>
                <a:cs typeface="EB Garamond"/>
                <a:sym typeface="EB Garamond"/>
              </a:rPr>
              <a:t>2</a:t>
            </a:r>
            <a:r>
              <a:rPr lang="ar" sz="1700">
                <a:solidFill>
                  <a:srgbClr val="434343"/>
                </a:solidFill>
                <a:latin typeface="EB Garamond"/>
                <a:ea typeface="EB Garamond"/>
                <a:cs typeface="EB Garamond"/>
                <a:sym typeface="EB Garamond"/>
              </a:rPr>
              <a:t> carrying capacity of blood and thus O</a:t>
            </a:r>
            <a:r>
              <a:rPr baseline="-25000" lang="ar" sz="1700">
                <a:solidFill>
                  <a:srgbClr val="434343"/>
                </a:solidFill>
                <a:latin typeface="EB Garamond"/>
                <a:ea typeface="EB Garamond"/>
                <a:cs typeface="EB Garamond"/>
                <a:sym typeface="EB Garamond"/>
              </a:rPr>
              <a:t>2</a:t>
            </a:r>
            <a:r>
              <a:rPr lang="ar" sz="1700">
                <a:solidFill>
                  <a:srgbClr val="434343"/>
                </a:solidFill>
                <a:latin typeface="EB Garamond"/>
                <a:ea typeface="EB Garamond"/>
                <a:cs typeface="EB Garamond"/>
                <a:sym typeface="EB Garamond"/>
              </a:rPr>
              <a:t> availability to tissues (hypoxia)</a:t>
            </a:r>
            <a:endParaRPr sz="1700">
              <a:solidFill>
                <a:srgbClr val="434343"/>
              </a:solidFill>
              <a:latin typeface="EB Garamond"/>
              <a:ea typeface="EB Garamond"/>
              <a:cs typeface="EB Garamond"/>
              <a:sym typeface="EB Garamond"/>
            </a:endParaRPr>
          </a:p>
        </p:txBody>
      </p:sp>
      <p:sp>
        <p:nvSpPr>
          <p:cNvPr id="389" name="Google Shape;389;p31"/>
          <p:cNvSpPr txBox="1"/>
          <p:nvPr/>
        </p:nvSpPr>
        <p:spPr>
          <a:xfrm>
            <a:off x="79080" y="1673913"/>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Classification of Anemia </a:t>
            </a:r>
            <a:endParaRPr b="1" sz="2700">
              <a:solidFill>
                <a:srgbClr val="74C1B9"/>
              </a:solidFill>
              <a:latin typeface="Montserrat"/>
              <a:ea typeface="Montserrat"/>
              <a:cs typeface="Montserrat"/>
              <a:sym typeface="Montserrat"/>
            </a:endParaRPr>
          </a:p>
        </p:txBody>
      </p:sp>
      <p:cxnSp>
        <p:nvCxnSpPr>
          <p:cNvPr id="390" name="Google Shape;390;p31"/>
          <p:cNvCxnSpPr/>
          <p:nvPr/>
        </p:nvCxnSpPr>
        <p:spPr>
          <a:xfrm>
            <a:off x="146360" y="2683101"/>
            <a:ext cx="8568000" cy="2100"/>
          </a:xfrm>
          <a:prstGeom prst="straightConnector1">
            <a:avLst/>
          </a:prstGeom>
          <a:noFill/>
          <a:ln cap="flat" cmpd="sng" w="25400">
            <a:solidFill>
              <a:srgbClr val="B7B7B7"/>
            </a:solidFill>
            <a:prstDash val="dot"/>
            <a:round/>
            <a:headEnd len="med" w="med" type="oval"/>
            <a:tailEnd len="med" w="med" type="oval"/>
          </a:ln>
        </p:spPr>
      </p:cxnSp>
      <p:grpSp>
        <p:nvGrpSpPr>
          <p:cNvPr id="391" name="Google Shape;391;p31"/>
          <p:cNvGrpSpPr/>
          <p:nvPr/>
        </p:nvGrpSpPr>
        <p:grpSpPr>
          <a:xfrm>
            <a:off x="3930312" y="2256677"/>
            <a:ext cx="923076" cy="855043"/>
            <a:chOff x="1835696" y="2517293"/>
            <a:chExt cx="792000" cy="792000"/>
          </a:xfrm>
        </p:grpSpPr>
        <p:sp>
          <p:nvSpPr>
            <p:cNvPr id="392" name="Google Shape;392;p31"/>
            <p:cNvSpPr/>
            <p:nvPr/>
          </p:nvSpPr>
          <p:spPr>
            <a:xfrm>
              <a:off x="1835696" y="2517293"/>
              <a:ext cx="792000" cy="792000"/>
            </a:xfrm>
            <a:prstGeom prst="diamond">
              <a:avLst/>
            </a:prstGeom>
            <a:solidFill>
              <a:srgbClr val="FFFFFF"/>
            </a:solidFill>
            <a:ln cap="flat" cmpd="sng" w="38100">
              <a:solidFill>
                <a:srgbClr val="74C1B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rebuchet MS"/>
                <a:ea typeface="Trebuchet MS"/>
                <a:cs typeface="Trebuchet MS"/>
                <a:sym typeface="Trebuchet MS"/>
              </a:endParaRPr>
            </a:p>
          </p:txBody>
        </p:sp>
        <p:sp>
          <p:nvSpPr>
            <p:cNvPr id="393" name="Google Shape;393;p31"/>
            <p:cNvSpPr/>
            <p:nvPr/>
          </p:nvSpPr>
          <p:spPr>
            <a:xfrm>
              <a:off x="1901658" y="2583255"/>
              <a:ext cx="660300" cy="660300"/>
            </a:xfrm>
            <a:prstGeom prst="diamond">
              <a:avLst/>
            </a:prstGeom>
            <a:solidFill>
              <a:srgbClr val="74C1B9"/>
            </a:solidFill>
            <a:ln cap="flat" cmpd="sng" w="9525">
              <a:solidFill>
                <a:srgbClr val="74C1B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rebuchet MS"/>
                <a:ea typeface="Trebuchet MS"/>
                <a:cs typeface="Trebuchet MS"/>
                <a:sym typeface="Trebuchet MS"/>
              </a:endParaRPr>
            </a:p>
          </p:txBody>
        </p:sp>
      </p:grpSp>
      <p:sp>
        <p:nvSpPr>
          <p:cNvPr id="394" name="Google Shape;394;p31"/>
          <p:cNvSpPr txBox="1"/>
          <p:nvPr/>
        </p:nvSpPr>
        <p:spPr>
          <a:xfrm>
            <a:off x="3241505" y="3403688"/>
            <a:ext cx="2223000" cy="1194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ar" sz="1200">
                <a:solidFill>
                  <a:srgbClr val="CC0000"/>
                </a:solidFill>
                <a:latin typeface="EB Garamond"/>
                <a:ea typeface="EB Garamond"/>
                <a:cs typeface="EB Garamond"/>
                <a:sym typeface="EB Garamond"/>
              </a:rPr>
              <a:t>Disruption  of DNA synthesis   </a:t>
            </a:r>
            <a:r>
              <a:rPr lang="ar" sz="1200">
                <a:solidFill>
                  <a:srgbClr val="FF0000"/>
                </a:solidFill>
                <a:latin typeface="EB Garamond"/>
                <a:ea typeface="EB Garamond"/>
                <a:cs typeface="EB Garamond"/>
                <a:sym typeface="EB Garamond"/>
              </a:rPr>
              <a:t>     </a:t>
            </a:r>
            <a:endParaRPr sz="1200">
              <a:solidFill>
                <a:srgbClr val="FF0000"/>
              </a:solidFill>
              <a:latin typeface="EB Garamond"/>
              <a:ea typeface="EB Garamond"/>
              <a:cs typeface="EB Garamond"/>
              <a:sym typeface="EB Garamond"/>
            </a:endParaRPr>
          </a:p>
          <a:p>
            <a:pPr indent="0" lvl="0" marL="0" marR="0" rtl="0" algn="ctr">
              <a:spcBef>
                <a:spcPts val="0"/>
              </a:spcBef>
              <a:spcAft>
                <a:spcPts val="0"/>
              </a:spcAft>
              <a:buNone/>
            </a:pPr>
            <a:r>
              <a:t/>
            </a:r>
            <a:endParaRPr sz="1200">
              <a:solidFill>
                <a:srgbClr val="3F3F3F"/>
              </a:solidFill>
              <a:latin typeface="EB Garamond"/>
              <a:ea typeface="EB Garamond"/>
              <a:cs typeface="EB Garamond"/>
              <a:sym typeface="EB Garamond"/>
            </a:endParaRPr>
          </a:p>
          <a:p>
            <a:pPr indent="0" lvl="0" marL="0" marR="0" rtl="0" algn="ctr">
              <a:spcBef>
                <a:spcPts val="0"/>
              </a:spcBef>
              <a:spcAft>
                <a:spcPts val="0"/>
              </a:spcAft>
              <a:buNone/>
            </a:pPr>
            <a:r>
              <a:t/>
            </a:r>
            <a:endParaRPr sz="700">
              <a:solidFill>
                <a:srgbClr val="3F3F3F"/>
              </a:solidFill>
              <a:latin typeface="EB Garamond"/>
              <a:ea typeface="EB Garamond"/>
              <a:cs typeface="EB Garamond"/>
              <a:sym typeface="EB Garamond"/>
            </a:endParaRPr>
          </a:p>
          <a:p>
            <a:pPr indent="0" lvl="0" marL="0" marR="0" rtl="0" algn="ctr">
              <a:spcBef>
                <a:spcPts val="0"/>
              </a:spcBef>
              <a:spcAft>
                <a:spcPts val="0"/>
              </a:spcAft>
              <a:buNone/>
            </a:pPr>
            <a:r>
              <a:rPr lang="ar" sz="1200">
                <a:solidFill>
                  <a:srgbClr val="3F3F3F"/>
                </a:solidFill>
                <a:latin typeface="EB Garamond"/>
                <a:ea typeface="EB Garamond"/>
                <a:cs typeface="EB Garamond"/>
                <a:sym typeface="EB Garamond"/>
              </a:rPr>
              <a:t>Megaloblastic anemia:</a:t>
            </a:r>
            <a:endParaRPr sz="1200">
              <a:solidFill>
                <a:srgbClr val="3F3F3F"/>
              </a:solidFill>
              <a:latin typeface="EB Garamond"/>
              <a:ea typeface="EB Garamond"/>
              <a:cs typeface="EB Garamond"/>
              <a:sym typeface="EB Garamond"/>
            </a:endParaRPr>
          </a:p>
          <a:p>
            <a:pPr indent="-304800" lvl="0" marL="457200" marR="0" rtl="0" algn="l">
              <a:spcBef>
                <a:spcPts val="0"/>
              </a:spcBef>
              <a:spcAft>
                <a:spcPts val="0"/>
              </a:spcAft>
              <a:buClr>
                <a:srgbClr val="CC0000"/>
              </a:buClr>
              <a:buSzPts val="1200"/>
              <a:buFont typeface="EB Garamond"/>
              <a:buChar char="-"/>
            </a:pPr>
            <a:r>
              <a:rPr lang="ar" sz="1200">
                <a:solidFill>
                  <a:srgbClr val="CC0000"/>
                </a:solidFill>
                <a:latin typeface="EB Garamond"/>
                <a:ea typeface="EB Garamond"/>
                <a:cs typeface="EB Garamond"/>
                <a:sym typeface="EB Garamond"/>
              </a:rPr>
              <a:t>B</a:t>
            </a:r>
            <a:r>
              <a:rPr baseline="-25000" lang="ar" sz="1200">
                <a:solidFill>
                  <a:srgbClr val="CC0000"/>
                </a:solidFill>
                <a:latin typeface="EB Garamond"/>
                <a:ea typeface="EB Garamond"/>
                <a:cs typeface="EB Garamond"/>
                <a:sym typeface="EB Garamond"/>
              </a:rPr>
              <a:t>12</a:t>
            </a:r>
            <a:r>
              <a:rPr lang="ar" sz="1200">
                <a:solidFill>
                  <a:srgbClr val="CC0000"/>
                </a:solidFill>
                <a:latin typeface="EB Garamond"/>
                <a:ea typeface="EB Garamond"/>
                <a:cs typeface="EB Garamond"/>
                <a:sym typeface="EB Garamond"/>
              </a:rPr>
              <a:t> def.</a:t>
            </a:r>
            <a:endParaRPr sz="1200">
              <a:solidFill>
                <a:srgbClr val="CC0000"/>
              </a:solidFill>
              <a:latin typeface="EB Garamond"/>
              <a:ea typeface="EB Garamond"/>
              <a:cs typeface="EB Garamond"/>
              <a:sym typeface="EB Garamond"/>
            </a:endParaRPr>
          </a:p>
          <a:p>
            <a:pPr indent="-304800" lvl="0" marL="457200" marR="0" rtl="0" algn="l">
              <a:spcBef>
                <a:spcPts val="0"/>
              </a:spcBef>
              <a:spcAft>
                <a:spcPts val="0"/>
              </a:spcAft>
              <a:buClr>
                <a:srgbClr val="CC0000"/>
              </a:buClr>
              <a:buSzPts val="1200"/>
              <a:buFont typeface="EB Garamond"/>
              <a:buChar char="-"/>
            </a:pPr>
            <a:r>
              <a:rPr lang="ar" sz="1200">
                <a:solidFill>
                  <a:srgbClr val="CC0000"/>
                </a:solidFill>
                <a:latin typeface="EB Garamond"/>
                <a:ea typeface="EB Garamond"/>
                <a:cs typeface="EB Garamond"/>
                <a:sym typeface="EB Garamond"/>
              </a:rPr>
              <a:t>Folate def. </a:t>
            </a:r>
            <a:endParaRPr sz="1200">
              <a:solidFill>
                <a:srgbClr val="CC0000"/>
              </a:solidFill>
              <a:latin typeface="EB Garamond"/>
              <a:ea typeface="EB Garamond"/>
              <a:cs typeface="EB Garamond"/>
              <a:sym typeface="EB Garamond"/>
            </a:endParaRPr>
          </a:p>
          <a:p>
            <a:pPr indent="-304800" lvl="0" marL="457200" marR="0" rtl="0" algn="l">
              <a:spcBef>
                <a:spcPts val="0"/>
              </a:spcBef>
              <a:spcAft>
                <a:spcPts val="0"/>
              </a:spcAft>
              <a:buClr>
                <a:srgbClr val="3F3F3F"/>
              </a:buClr>
              <a:buSzPts val="1200"/>
              <a:buFont typeface="EB Garamond"/>
              <a:buChar char="-"/>
            </a:pPr>
            <a:r>
              <a:rPr lang="ar" sz="1200">
                <a:solidFill>
                  <a:srgbClr val="3F3F3F"/>
                </a:solidFill>
                <a:latin typeface="EB Garamond"/>
                <a:ea typeface="EB Garamond"/>
                <a:cs typeface="EB Garamond"/>
                <a:sym typeface="EB Garamond"/>
              </a:rPr>
              <a:t>MDS</a:t>
            </a:r>
            <a:r>
              <a:rPr baseline="30000" lang="ar" sz="1200">
                <a:solidFill>
                  <a:schemeClr val="hlink"/>
                </a:solidFill>
                <a:uFill>
                  <a:noFill/>
                </a:uFill>
                <a:latin typeface="EB Garamond"/>
                <a:ea typeface="EB Garamond"/>
                <a:cs typeface="EB Garamond"/>
                <a:sym typeface="EB Garamond"/>
                <a:hlinkClick action="ppaction://hlinksldjump" r:id="rId3"/>
              </a:rPr>
              <a:t>6</a:t>
            </a:r>
            <a:endParaRPr baseline="30000" sz="1200">
              <a:solidFill>
                <a:srgbClr val="3F3F3F"/>
              </a:solidFill>
              <a:latin typeface="EB Garamond"/>
              <a:ea typeface="EB Garamond"/>
              <a:cs typeface="EB Garamond"/>
              <a:sym typeface="EB Garamond"/>
            </a:endParaRPr>
          </a:p>
        </p:txBody>
      </p:sp>
      <p:sp>
        <p:nvSpPr>
          <p:cNvPr id="395" name="Google Shape;395;p31"/>
          <p:cNvSpPr txBox="1"/>
          <p:nvPr/>
        </p:nvSpPr>
        <p:spPr>
          <a:xfrm>
            <a:off x="5521950" y="3632375"/>
            <a:ext cx="3587400" cy="1357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ar" sz="1200">
                <a:solidFill>
                  <a:srgbClr val="3F3F3F"/>
                </a:solidFill>
                <a:latin typeface="EB Garamond"/>
                <a:ea typeface="EB Garamond"/>
                <a:cs typeface="EB Garamond"/>
                <a:sym typeface="EB Garamond"/>
              </a:rPr>
              <a:t>- Blood loss           Acute bleeding</a:t>
            </a:r>
            <a:endParaRPr sz="1200">
              <a:solidFill>
                <a:srgbClr val="3F3F3F"/>
              </a:solidFill>
              <a:latin typeface="EB Garamond"/>
              <a:ea typeface="EB Garamond"/>
              <a:cs typeface="EB Garamond"/>
              <a:sym typeface="EB Garamond"/>
            </a:endParaRPr>
          </a:p>
          <a:p>
            <a:pPr indent="0" lvl="0" marL="0" marR="0" rtl="0" algn="l">
              <a:spcBef>
                <a:spcPts val="0"/>
              </a:spcBef>
              <a:spcAft>
                <a:spcPts val="0"/>
              </a:spcAft>
              <a:buNone/>
            </a:pPr>
            <a:r>
              <a:rPr lang="ar" sz="1200">
                <a:solidFill>
                  <a:srgbClr val="3F3F3F"/>
                </a:solidFill>
                <a:latin typeface="EB Garamond"/>
                <a:ea typeface="EB Garamond"/>
                <a:cs typeface="EB Garamond"/>
                <a:sym typeface="EB Garamond"/>
              </a:rPr>
              <a:t>- Hemolysis         </a:t>
            </a:r>
            <a:r>
              <a:rPr lang="ar" sz="1000">
                <a:solidFill>
                  <a:srgbClr val="CC0000"/>
                </a:solidFill>
                <a:latin typeface="EB Garamond"/>
                <a:ea typeface="EB Garamond"/>
                <a:cs typeface="EB Garamond"/>
                <a:sym typeface="EB Garamond"/>
              </a:rPr>
              <a:t>Autoimmune</a:t>
            </a:r>
            <a:r>
              <a:rPr lang="ar" sz="1000">
                <a:solidFill>
                  <a:srgbClr val="3F3F3F"/>
                </a:solidFill>
                <a:latin typeface="EB Garamond"/>
                <a:ea typeface="EB Garamond"/>
                <a:cs typeface="EB Garamond"/>
                <a:sym typeface="EB Garamond"/>
              </a:rPr>
              <a:t>, enzymopathy, </a:t>
            </a:r>
            <a:r>
              <a:rPr lang="ar" sz="1000">
                <a:solidFill>
                  <a:srgbClr val="3F3F3F"/>
                </a:solidFill>
                <a:latin typeface="EB Garamond"/>
                <a:ea typeface="EB Garamond"/>
                <a:cs typeface="EB Garamond"/>
                <a:sym typeface="EB Garamond"/>
              </a:rPr>
              <a:t>membranopathy</a:t>
            </a:r>
            <a:r>
              <a:rPr lang="ar" sz="1000">
                <a:solidFill>
                  <a:srgbClr val="3F3F3F"/>
                </a:solidFill>
                <a:latin typeface="EB Garamond"/>
                <a:ea typeface="EB Garamond"/>
                <a:cs typeface="EB Garamond"/>
                <a:sym typeface="EB Garamond"/>
              </a:rPr>
              <a:t>,  </a:t>
            </a:r>
            <a:r>
              <a:rPr lang="ar" sz="1000">
                <a:solidFill>
                  <a:srgbClr val="CC0000"/>
                </a:solidFill>
                <a:latin typeface="EB Garamond"/>
                <a:ea typeface="EB Garamond"/>
                <a:cs typeface="EB Garamond"/>
                <a:sym typeface="EB Garamond"/>
              </a:rPr>
              <a:t>sickle cell anemia</a:t>
            </a:r>
            <a:r>
              <a:rPr lang="ar" sz="1000">
                <a:solidFill>
                  <a:srgbClr val="FF0000"/>
                </a:solidFill>
                <a:latin typeface="EB Garamond"/>
                <a:ea typeface="EB Garamond"/>
                <a:cs typeface="EB Garamond"/>
                <a:sym typeface="EB Garamond"/>
              </a:rPr>
              <a:t> </a:t>
            </a:r>
            <a:r>
              <a:rPr lang="ar" sz="1000">
                <a:solidFill>
                  <a:srgbClr val="3F3F3F"/>
                </a:solidFill>
                <a:latin typeface="EB Garamond"/>
                <a:ea typeface="EB Garamond"/>
                <a:cs typeface="EB Garamond"/>
                <a:sym typeface="EB Garamond"/>
              </a:rPr>
              <a:t>and </a:t>
            </a:r>
            <a:r>
              <a:rPr lang="ar" sz="1000">
                <a:solidFill>
                  <a:srgbClr val="3F3F3F"/>
                </a:solidFill>
                <a:latin typeface="EB Garamond"/>
                <a:ea typeface="EB Garamond"/>
                <a:cs typeface="EB Garamond"/>
                <a:sym typeface="EB Garamond"/>
              </a:rPr>
              <a:t>mechanical</a:t>
            </a:r>
            <a:r>
              <a:rPr baseline="30000" lang="ar" sz="1000">
                <a:solidFill>
                  <a:schemeClr val="hlink"/>
                </a:solidFill>
                <a:uFill>
                  <a:noFill/>
                </a:uFill>
                <a:latin typeface="EB Garamond"/>
                <a:ea typeface="EB Garamond"/>
                <a:cs typeface="EB Garamond"/>
                <a:sym typeface="EB Garamond"/>
                <a:hlinkClick action="ppaction://hlinksldjump" r:id="rId4"/>
              </a:rPr>
              <a:t>7</a:t>
            </a:r>
            <a:endParaRPr baseline="30000" sz="1000">
              <a:solidFill>
                <a:srgbClr val="FF0000"/>
              </a:solidFill>
              <a:latin typeface="EB Garamond"/>
              <a:ea typeface="EB Garamond"/>
              <a:cs typeface="EB Garamond"/>
              <a:sym typeface="EB Garamond"/>
            </a:endParaRPr>
          </a:p>
          <a:p>
            <a:pPr indent="0" lvl="0" marL="0" marR="0" rtl="0" algn="l">
              <a:spcBef>
                <a:spcPts val="0"/>
              </a:spcBef>
              <a:spcAft>
                <a:spcPts val="0"/>
              </a:spcAft>
              <a:buNone/>
            </a:pPr>
            <a:r>
              <a:rPr lang="ar" sz="1200">
                <a:solidFill>
                  <a:srgbClr val="3F3F3F"/>
                </a:solidFill>
                <a:latin typeface="EB Garamond"/>
                <a:ea typeface="EB Garamond"/>
                <a:cs typeface="EB Garamond"/>
                <a:sym typeface="EB Garamond"/>
              </a:rPr>
              <a:t>- RBC production          BM failure, anemia of chronic disease</a:t>
            </a:r>
            <a:r>
              <a:rPr baseline="30000" lang="ar" sz="1200">
                <a:solidFill>
                  <a:schemeClr val="hlink"/>
                </a:solidFill>
                <a:uFill>
                  <a:noFill/>
                </a:uFill>
                <a:latin typeface="EB Garamond"/>
                <a:ea typeface="EB Garamond"/>
                <a:cs typeface="EB Garamond"/>
                <a:sym typeface="EB Garamond"/>
                <a:hlinkClick action="ppaction://hlinksldjump" r:id="rId5"/>
              </a:rPr>
              <a:t>8</a:t>
            </a:r>
            <a:endParaRPr baseline="30000" sz="1200">
              <a:solidFill>
                <a:srgbClr val="3F3F3F"/>
              </a:solidFill>
              <a:latin typeface="EB Garamond"/>
              <a:ea typeface="EB Garamond"/>
              <a:cs typeface="EB Garamond"/>
              <a:sym typeface="EB Garamond"/>
            </a:endParaRPr>
          </a:p>
          <a:p>
            <a:pPr indent="0" lvl="0" marL="0" marR="0" rtl="0" algn="l">
              <a:spcBef>
                <a:spcPts val="0"/>
              </a:spcBef>
              <a:spcAft>
                <a:spcPts val="0"/>
              </a:spcAft>
              <a:buNone/>
            </a:pPr>
            <a:r>
              <a:rPr lang="ar" sz="1200">
                <a:solidFill>
                  <a:srgbClr val="3F3F3F"/>
                </a:solidFill>
                <a:highlight>
                  <a:srgbClr val="EFEFEF"/>
                </a:highlight>
                <a:latin typeface="EB Garamond"/>
                <a:ea typeface="EB Garamond"/>
                <a:cs typeface="EB Garamond"/>
                <a:sym typeface="EB Garamond"/>
              </a:rPr>
              <a:t>BM failure causes:</a:t>
            </a:r>
            <a:r>
              <a:rPr baseline="30000" lang="ar" sz="1200">
                <a:solidFill>
                  <a:schemeClr val="hlink"/>
                </a:solidFill>
                <a:highlight>
                  <a:srgbClr val="EFEFEF"/>
                </a:highlight>
                <a:uFill>
                  <a:noFill/>
                </a:uFill>
                <a:latin typeface="EB Garamond"/>
                <a:ea typeface="EB Garamond"/>
                <a:cs typeface="EB Garamond"/>
                <a:sym typeface="EB Garamond"/>
                <a:hlinkClick action="ppaction://hlinksldjump" r:id="rId6"/>
              </a:rPr>
              <a:t>9</a:t>
            </a:r>
            <a:endParaRPr baseline="30000" sz="1200">
              <a:solidFill>
                <a:srgbClr val="3F3F3F"/>
              </a:solidFill>
              <a:highlight>
                <a:srgbClr val="EFEFEF"/>
              </a:highlight>
              <a:latin typeface="EB Garamond"/>
              <a:ea typeface="EB Garamond"/>
              <a:cs typeface="EB Garamond"/>
              <a:sym typeface="EB Garamond"/>
            </a:endParaRPr>
          </a:p>
          <a:p>
            <a:pPr indent="-304800" lvl="0" marL="457200" marR="0" rtl="0" algn="l">
              <a:spcBef>
                <a:spcPts val="0"/>
              </a:spcBef>
              <a:spcAft>
                <a:spcPts val="0"/>
              </a:spcAft>
              <a:buClr>
                <a:srgbClr val="3F3F3F"/>
              </a:buClr>
              <a:buSzPts val="1200"/>
              <a:buFont typeface="EB Garamond"/>
              <a:buChar char="-"/>
            </a:pPr>
            <a:r>
              <a:rPr lang="ar" sz="1200">
                <a:solidFill>
                  <a:srgbClr val="3F3F3F"/>
                </a:solidFill>
                <a:latin typeface="EB Garamond"/>
                <a:ea typeface="EB Garamond"/>
                <a:cs typeface="EB Garamond"/>
                <a:sym typeface="EB Garamond"/>
              </a:rPr>
              <a:t>Chemotherapy, </a:t>
            </a:r>
            <a:r>
              <a:rPr lang="ar" sz="1200">
                <a:solidFill>
                  <a:srgbClr val="CC0000"/>
                </a:solidFill>
                <a:latin typeface="EB Garamond"/>
                <a:ea typeface="EB Garamond"/>
                <a:cs typeface="EB Garamond"/>
                <a:sym typeface="EB Garamond"/>
              </a:rPr>
              <a:t>aplastic</a:t>
            </a:r>
            <a:r>
              <a:rPr lang="ar" sz="1200">
                <a:solidFill>
                  <a:srgbClr val="FF0000"/>
                </a:solidFill>
                <a:latin typeface="EB Garamond"/>
                <a:ea typeface="EB Garamond"/>
                <a:cs typeface="EB Garamond"/>
                <a:sym typeface="EB Garamond"/>
              </a:rPr>
              <a:t> </a:t>
            </a:r>
            <a:r>
              <a:rPr lang="ar" sz="1200">
                <a:solidFill>
                  <a:srgbClr val="CC0000"/>
                </a:solidFill>
                <a:latin typeface="EB Garamond"/>
                <a:ea typeface="EB Garamond"/>
                <a:cs typeface="EB Garamond"/>
                <a:sym typeface="EB Garamond"/>
              </a:rPr>
              <a:t>anemia</a:t>
            </a:r>
            <a:r>
              <a:rPr baseline="30000" lang="ar" sz="1200">
                <a:solidFill>
                  <a:schemeClr val="hlink"/>
                </a:solidFill>
                <a:uFill>
                  <a:noFill/>
                </a:uFill>
                <a:latin typeface="EB Garamond"/>
                <a:ea typeface="EB Garamond"/>
                <a:cs typeface="EB Garamond"/>
                <a:sym typeface="EB Garamond"/>
                <a:hlinkClick action="ppaction://hlinksldjump" r:id="rId7"/>
              </a:rPr>
              <a:t>10</a:t>
            </a:r>
            <a:r>
              <a:rPr lang="ar" sz="1200">
                <a:solidFill>
                  <a:srgbClr val="3F3F3F"/>
                </a:solidFill>
                <a:latin typeface="EB Garamond"/>
                <a:ea typeface="EB Garamond"/>
                <a:cs typeface="EB Garamond"/>
                <a:sym typeface="EB Garamond"/>
              </a:rPr>
              <a:t> and malignancy</a:t>
            </a:r>
            <a:r>
              <a:rPr baseline="30000" lang="ar" sz="1200">
                <a:solidFill>
                  <a:schemeClr val="hlink"/>
                </a:solidFill>
                <a:uFill>
                  <a:noFill/>
                </a:uFill>
                <a:latin typeface="EB Garamond"/>
                <a:ea typeface="EB Garamond"/>
                <a:cs typeface="EB Garamond"/>
                <a:sym typeface="EB Garamond"/>
                <a:hlinkClick action="ppaction://hlinksldjump" r:id="rId8"/>
              </a:rPr>
              <a:t>11</a:t>
            </a:r>
            <a:endParaRPr baseline="30000" sz="1200">
              <a:solidFill>
                <a:srgbClr val="3F3F3F"/>
              </a:solidFill>
              <a:latin typeface="EB Garamond"/>
              <a:ea typeface="EB Garamond"/>
              <a:cs typeface="EB Garamond"/>
              <a:sym typeface="EB Garamond"/>
            </a:endParaRPr>
          </a:p>
        </p:txBody>
      </p:sp>
      <p:grpSp>
        <p:nvGrpSpPr>
          <p:cNvPr id="396" name="Google Shape;396;p31"/>
          <p:cNvGrpSpPr/>
          <p:nvPr/>
        </p:nvGrpSpPr>
        <p:grpSpPr>
          <a:xfrm>
            <a:off x="6327783" y="2256684"/>
            <a:ext cx="923076" cy="855043"/>
            <a:chOff x="4168070" y="2133281"/>
            <a:chExt cx="792000" cy="792000"/>
          </a:xfrm>
        </p:grpSpPr>
        <p:sp>
          <p:nvSpPr>
            <p:cNvPr id="397" name="Google Shape;397;p31"/>
            <p:cNvSpPr/>
            <p:nvPr/>
          </p:nvSpPr>
          <p:spPr>
            <a:xfrm>
              <a:off x="4168070" y="2133281"/>
              <a:ext cx="792000" cy="792000"/>
            </a:xfrm>
            <a:prstGeom prst="diamond">
              <a:avLst/>
            </a:prstGeom>
            <a:solidFill>
              <a:srgbClr val="FFFFFF"/>
            </a:solidFill>
            <a:ln cap="flat" cmpd="sng" w="38100">
              <a:solidFill>
                <a:srgbClr val="EFEFE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rebuchet MS"/>
                <a:ea typeface="Trebuchet MS"/>
                <a:cs typeface="Trebuchet MS"/>
                <a:sym typeface="Trebuchet MS"/>
              </a:endParaRPr>
            </a:p>
          </p:txBody>
        </p:sp>
        <p:sp>
          <p:nvSpPr>
            <p:cNvPr id="398" name="Google Shape;398;p31"/>
            <p:cNvSpPr/>
            <p:nvPr/>
          </p:nvSpPr>
          <p:spPr>
            <a:xfrm>
              <a:off x="4234032" y="2199243"/>
              <a:ext cx="660300" cy="660300"/>
            </a:xfrm>
            <a:prstGeom prst="diamond">
              <a:avLst/>
            </a:prstGeom>
            <a:solidFill>
              <a:srgbClr val="EFEFEF"/>
            </a:solidFill>
            <a:ln cap="flat" cmpd="sng" w="9525">
              <a:solidFill>
                <a:srgbClr val="EFEFE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rebuchet MS"/>
                <a:ea typeface="Trebuchet MS"/>
                <a:cs typeface="Trebuchet MS"/>
                <a:sym typeface="Trebuchet MS"/>
              </a:endParaRPr>
            </a:p>
          </p:txBody>
        </p:sp>
      </p:grpSp>
      <p:grpSp>
        <p:nvGrpSpPr>
          <p:cNvPr id="399" name="Google Shape;399;p31"/>
          <p:cNvGrpSpPr/>
          <p:nvPr/>
        </p:nvGrpSpPr>
        <p:grpSpPr>
          <a:xfrm>
            <a:off x="1259937" y="2256637"/>
            <a:ext cx="923076" cy="855043"/>
            <a:chOff x="1835696" y="2517293"/>
            <a:chExt cx="792000" cy="792000"/>
          </a:xfrm>
        </p:grpSpPr>
        <p:sp>
          <p:nvSpPr>
            <p:cNvPr id="400" name="Google Shape;400;p31"/>
            <p:cNvSpPr/>
            <p:nvPr/>
          </p:nvSpPr>
          <p:spPr>
            <a:xfrm>
              <a:off x="1835696" y="2517293"/>
              <a:ext cx="792000" cy="792000"/>
            </a:xfrm>
            <a:prstGeom prst="diamond">
              <a:avLst/>
            </a:prstGeom>
            <a:solidFill>
              <a:srgbClr val="FFFFFF"/>
            </a:solidFill>
            <a:ln cap="flat" cmpd="sng" w="38100">
              <a:solidFill>
                <a:srgbClr val="F4CC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rebuchet MS"/>
                <a:ea typeface="Trebuchet MS"/>
                <a:cs typeface="Trebuchet MS"/>
                <a:sym typeface="Trebuchet MS"/>
              </a:endParaRPr>
            </a:p>
          </p:txBody>
        </p:sp>
        <p:sp>
          <p:nvSpPr>
            <p:cNvPr id="401" name="Google Shape;401;p31"/>
            <p:cNvSpPr/>
            <p:nvPr/>
          </p:nvSpPr>
          <p:spPr>
            <a:xfrm>
              <a:off x="1901658" y="2583255"/>
              <a:ext cx="660300" cy="660300"/>
            </a:xfrm>
            <a:prstGeom prst="diamond">
              <a:avLst/>
            </a:prstGeom>
            <a:solidFill>
              <a:srgbClr val="F4CCCC"/>
            </a:solidFill>
            <a:ln cap="flat" cmpd="sng" w="9525">
              <a:solidFill>
                <a:srgbClr val="F4CC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rebuchet MS"/>
                <a:ea typeface="Trebuchet MS"/>
                <a:cs typeface="Trebuchet MS"/>
                <a:sym typeface="Trebuchet MS"/>
              </a:endParaRPr>
            </a:p>
          </p:txBody>
        </p:sp>
      </p:grpSp>
      <p:sp>
        <p:nvSpPr>
          <p:cNvPr id="402" name="Google Shape;402;p31"/>
          <p:cNvSpPr txBox="1"/>
          <p:nvPr/>
        </p:nvSpPr>
        <p:spPr>
          <a:xfrm>
            <a:off x="3450605" y="3183863"/>
            <a:ext cx="1804800" cy="21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74C1B9"/>
                </a:solidFill>
                <a:latin typeface="EB Garamond"/>
                <a:ea typeface="EB Garamond"/>
                <a:cs typeface="EB Garamond"/>
                <a:sym typeface="EB Garamond"/>
              </a:rPr>
              <a:t>Macrocytic anemia</a:t>
            </a:r>
            <a:endParaRPr b="1">
              <a:solidFill>
                <a:srgbClr val="74C1B9"/>
              </a:solidFill>
              <a:latin typeface="EB Garamond"/>
              <a:ea typeface="EB Garamond"/>
              <a:cs typeface="EB Garamond"/>
              <a:sym typeface="EB Garamond"/>
            </a:endParaRPr>
          </a:p>
        </p:txBody>
      </p:sp>
      <p:sp>
        <p:nvSpPr>
          <p:cNvPr id="403" name="Google Shape;403;p31"/>
          <p:cNvSpPr txBox="1"/>
          <p:nvPr/>
        </p:nvSpPr>
        <p:spPr>
          <a:xfrm>
            <a:off x="219155" y="3183863"/>
            <a:ext cx="2964900" cy="21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4CCCC"/>
                </a:solidFill>
                <a:latin typeface="EB Garamond"/>
                <a:ea typeface="EB Garamond"/>
                <a:cs typeface="EB Garamond"/>
                <a:sym typeface="EB Garamond"/>
              </a:rPr>
              <a:t>Hypochromic microcytic anemia</a:t>
            </a:r>
            <a:endParaRPr b="1">
              <a:solidFill>
                <a:srgbClr val="F4CCCC"/>
              </a:solidFill>
              <a:latin typeface="EB Garamond"/>
              <a:ea typeface="EB Garamond"/>
              <a:cs typeface="EB Garamond"/>
              <a:sym typeface="EB Garamond"/>
            </a:endParaRPr>
          </a:p>
        </p:txBody>
      </p:sp>
      <p:sp>
        <p:nvSpPr>
          <p:cNvPr id="404" name="Google Shape;404;p31"/>
          <p:cNvSpPr txBox="1"/>
          <p:nvPr/>
        </p:nvSpPr>
        <p:spPr>
          <a:xfrm>
            <a:off x="5521955" y="3183863"/>
            <a:ext cx="2912400" cy="21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CCCCCC"/>
                </a:solidFill>
                <a:latin typeface="EB Garamond"/>
                <a:ea typeface="EB Garamond"/>
                <a:cs typeface="EB Garamond"/>
                <a:sym typeface="EB Garamond"/>
              </a:rPr>
              <a:t>Normocytic normochromic anemia</a:t>
            </a:r>
            <a:endParaRPr b="1">
              <a:solidFill>
                <a:srgbClr val="CCCCCC"/>
              </a:solidFill>
              <a:latin typeface="EB Garamond"/>
              <a:ea typeface="EB Garamond"/>
              <a:cs typeface="EB Garamond"/>
              <a:sym typeface="EB Garamond"/>
            </a:endParaRPr>
          </a:p>
        </p:txBody>
      </p:sp>
      <p:cxnSp>
        <p:nvCxnSpPr>
          <p:cNvPr id="405" name="Google Shape;405;p31"/>
          <p:cNvCxnSpPr/>
          <p:nvPr/>
        </p:nvCxnSpPr>
        <p:spPr>
          <a:xfrm>
            <a:off x="1629629" y="3800204"/>
            <a:ext cx="277200" cy="1500"/>
          </a:xfrm>
          <a:prstGeom prst="straightConnector1">
            <a:avLst/>
          </a:prstGeom>
          <a:noFill/>
          <a:ln cap="flat" cmpd="sng" w="9525">
            <a:solidFill>
              <a:srgbClr val="FFF2CC"/>
            </a:solidFill>
            <a:prstDash val="solid"/>
            <a:round/>
            <a:headEnd len="sm" w="sm" type="none"/>
            <a:tailEnd len="med" w="med" type="stealth"/>
          </a:ln>
        </p:spPr>
      </p:cxnSp>
      <p:cxnSp>
        <p:nvCxnSpPr>
          <p:cNvPr id="406" name="Google Shape;406;p31"/>
          <p:cNvCxnSpPr/>
          <p:nvPr/>
        </p:nvCxnSpPr>
        <p:spPr>
          <a:xfrm>
            <a:off x="1629623" y="4071629"/>
            <a:ext cx="277200" cy="1500"/>
          </a:xfrm>
          <a:prstGeom prst="straightConnector1">
            <a:avLst/>
          </a:prstGeom>
          <a:noFill/>
          <a:ln cap="flat" cmpd="sng" w="9525">
            <a:solidFill>
              <a:srgbClr val="FFF2CC"/>
            </a:solidFill>
            <a:prstDash val="solid"/>
            <a:round/>
            <a:headEnd len="sm" w="sm" type="none"/>
            <a:tailEnd len="med" w="med" type="stealth"/>
          </a:ln>
        </p:spPr>
      </p:cxnSp>
      <p:cxnSp>
        <p:nvCxnSpPr>
          <p:cNvPr id="407" name="Google Shape;407;p31"/>
          <p:cNvCxnSpPr/>
          <p:nvPr/>
        </p:nvCxnSpPr>
        <p:spPr>
          <a:xfrm>
            <a:off x="1726981" y="4343040"/>
            <a:ext cx="277200" cy="1500"/>
          </a:xfrm>
          <a:prstGeom prst="straightConnector1">
            <a:avLst/>
          </a:prstGeom>
          <a:noFill/>
          <a:ln cap="flat" cmpd="sng" w="9525">
            <a:solidFill>
              <a:srgbClr val="FFF2CC"/>
            </a:solidFill>
            <a:prstDash val="solid"/>
            <a:round/>
            <a:headEnd len="sm" w="sm" type="none"/>
            <a:tailEnd len="med" w="med" type="stealth"/>
          </a:ln>
        </p:spPr>
      </p:cxnSp>
      <p:cxnSp>
        <p:nvCxnSpPr>
          <p:cNvPr id="408" name="Google Shape;408;p31"/>
          <p:cNvCxnSpPr/>
          <p:nvPr/>
        </p:nvCxnSpPr>
        <p:spPr>
          <a:xfrm>
            <a:off x="4352831" y="3673974"/>
            <a:ext cx="300" cy="259500"/>
          </a:xfrm>
          <a:prstGeom prst="straightConnector1">
            <a:avLst/>
          </a:prstGeom>
          <a:noFill/>
          <a:ln cap="flat" cmpd="sng" w="28575">
            <a:solidFill>
              <a:srgbClr val="FFF2CC"/>
            </a:solidFill>
            <a:prstDash val="solid"/>
            <a:round/>
            <a:headEnd len="sm" w="sm" type="none"/>
            <a:tailEnd len="med" w="med" type="stealth"/>
          </a:ln>
        </p:spPr>
      </p:cxnSp>
      <p:cxnSp>
        <p:nvCxnSpPr>
          <p:cNvPr id="409" name="Google Shape;409;p31"/>
          <p:cNvCxnSpPr/>
          <p:nvPr/>
        </p:nvCxnSpPr>
        <p:spPr>
          <a:xfrm flipH="1" rot="10800000">
            <a:off x="6323817" y="3799463"/>
            <a:ext cx="227400" cy="1800"/>
          </a:xfrm>
          <a:prstGeom prst="straightConnector1">
            <a:avLst/>
          </a:prstGeom>
          <a:noFill/>
          <a:ln cap="flat" cmpd="sng" w="19050">
            <a:solidFill>
              <a:srgbClr val="FFF2CC"/>
            </a:solidFill>
            <a:prstDash val="solid"/>
            <a:round/>
            <a:headEnd len="sm" w="sm" type="none"/>
            <a:tailEnd len="med" w="med" type="stealth"/>
          </a:ln>
        </p:spPr>
      </p:cxnSp>
      <p:cxnSp>
        <p:nvCxnSpPr>
          <p:cNvPr id="410" name="Google Shape;410;p31"/>
          <p:cNvCxnSpPr/>
          <p:nvPr/>
        </p:nvCxnSpPr>
        <p:spPr>
          <a:xfrm flipH="1" rot="10800000">
            <a:off x="6315121" y="3968372"/>
            <a:ext cx="244800" cy="1800"/>
          </a:xfrm>
          <a:prstGeom prst="straightConnector1">
            <a:avLst/>
          </a:prstGeom>
          <a:noFill/>
          <a:ln cap="flat" cmpd="sng" w="19050">
            <a:solidFill>
              <a:srgbClr val="FFF2CC"/>
            </a:solidFill>
            <a:prstDash val="solid"/>
            <a:round/>
            <a:headEnd len="sm" w="sm" type="none"/>
            <a:tailEnd len="med" w="med" type="stealth"/>
          </a:ln>
        </p:spPr>
      </p:cxnSp>
      <p:cxnSp>
        <p:nvCxnSpPr>
          <p:cNvPr id="411" name="Google Shape;411;p31"/>
          <p:cNvCxnSpPr/>
          <p:nvPr/>
        </p:nvCxnSpPr>
        <p:spPr>
          <a:xfrm flipH="1" rot="10800000">
            <a:off x="6724984" y="4320251"/>
            <a:ext cx="244800" cy="1800"/>
          </a:xfrm>
          <a:prstGeom prst="straightConnector1">
            <a:avLst/>
          </a:prstGeom>
          <a:noFill/>
          <a:ln cap="flat" cmpd="sng" w="19050">
            <a:solidFill>
              <a:srgbClr val="FFF2CC"/>
            </a:solidFill>
            <a:prstDash val="solid"/>
            <a:round/>
            <a:headEnd len="sm" w="sm" type="none"/>
            <a:tailEnd len="med" w="med" type="stealth"/>
          </a:ln>
        </p:spPr>
      </p:cxnSp>
      <p:pic>
        <p:nvPicPr>
          <p:cNvPr id="412" name="Google Shape;412;p31"/>
          <p:cNvPicPr preferRelativeResize="0"/>
          <p:nvPr/>
        </p:nvPicPr>
        <p:blipFill rotWithShape="1">
          <a:blip r:embed="rId9">
            <a:alphaModFix/>
          </a:blip>
          <a:srcRect b="0" l="3096" r="7673" t="-3316"/>
          <a:stretch/>
        </p:blipFill>
        <p:spPr>
          <a:xfrm>
            <a:off x="1334835" y="2323096"/>
            <a:ext cx="772800" cy="722100"/>
          </a:xfrm>
          <a:prstGeom prst="diamond">
            <a:avLst/>
          </a:prstGeom>
          <a:noFill/>
          <a:ln>
            <a:noFill/>
          </a:ln>
        </p:spPr>
      </p:pic>
      <p:pic>
        <p:nvPicPr>
          <p:cNvPr id="413" name="Google Shape;413;p31"/>
          <p:cNvPicPr preferRelativeResize="0"/>
          <p:nvPr/>
        </p:nvPicPr>
        <p:blipFill rotWithShape="1">
          <a:blip r:embed="rId10">
            <a:alphaModFix/>
          </a:blip>
          <a:srcRect b="0" l="0" r="21358" t="2808"/>
          <a:stretch/>
        </p:blipFill>
        <p:spPr>
          <a:xfrm>
            <a:off x="4005455" y="2323088"/>
            <a:ext cx="772800" cy="722100"/>
          </a:xfrm>
          <a:prstGeom prst="diamond">
            <a:avLst/>
          </a:prstGeom>
          <a:noFill/>
          <a:ln>
            <a:noFill/>
          </a:ln>
        </p:spPr>
      </p:pic>
      <p:pic>
        <p:nvPicPr>
          <p:cNvPr id="414" name="Google Shape;414;p31"/>
          <p:cNvPicPr preferRelativeResize="0"/>
          <p:nvPr/>
        </p:nvPicPr>
        <p:blipFill rotWithShape="1">
          <a:blip r:embed="rId11">
            <a:alphaModFix/>
          </a:blip>
          <a:srcRect b="0" l="0" r="17204" t="0"/>
          <a:stretch/>
        </p:blipFill>
        <p:spPr>
          <a:xfrm>
            <a:off x="6400505" y="2323088"/>
            <a:ext cx="772800" cy="722100"/>
          </a:xfrm>
          <a:prstGeom prst="diamond">
            <a:avLst/>
          </a:prstGeom>
          <a:noFill/>
          <a:ln>
            <a:noFill/>
          </a:ln>
        </p:spPr>
      </p:pic>
      <p:sp>
        <p:nvSpPr>
          <p:cNvPr id="415" name="Google Shape;415;p31"/>
          <p:cNvSpPr txBox="1"/>
          <p:nvPr/>
        </p:nvSpPr>
        <p:spPr>
          <a:xfrm>
            <a:off x="5698125" y="3366075"/>
            <a:ext cx="2057400" cy="285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ar" sz="1200">
                <a:solidFill>
                  <a:srgbClr val="CC0000"/>
                </a:solidFill>
                <a:latin typeface="EB Garamond"/>
                <a:ea typeface="EB Garamond"/>
                <a:cs typeface="EB Garamond"/>
                <a:sym typeface="EB Garamond"/>
              </a:rPr>
              <a:t>reduction </a:t>
            </a:r>
            <a:r>
              <a:rPr lang="ar" sz="1200">
                <a:solidFill>
                  <a:srgbClr val="CC0000"/>
                </a:solidFill>
                <a:latin typeface="EB Garamond"/>
                <a:ea typeface="EB Garamond"/>
                <a:cs typeface="EB Garamond"/>
                <a:sym typeface="EB Garamond"/>
              </a:rPr>
              <a:t>in RBC count</a:t>
            </a:r>
            <a:endParaRPr sz="1200">
              <a:solidFill>
                <a:srgbClr val="CC0000"/>
              </a:solidFill>
              <a:latin typeface="EB Garamond"/>
              <a:ea typeface="EB Garamond"/>
              <a:cs typeface="EB Garamond"/>
              <a:sym typeface="EB Garamond"/>
            </a:endParaRPr>
          </a:p>
        </p:txBody>
      </p:sp>
      <p:sp>
        <p:nvSpPr>
          <p:cNvPr id="416" name="Google Shape;416;p31"/>
          <p:cNvSpPr txBox="1"/>
          <p:nvPr/>
        </p:nvSpPr>
        <p:spPr>
          <a:xfrm>
            <a:off x="519625" y="3397672"/>
            <a:ext cx="2223000" cy="285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ar" sz="1200">
                <a:solidFill>
                  <a:srgbClr val="CC0000"/>
                </a:solidFill>
                <a:latin typeface="EB Garamond"/>
                <a:ea typeface="EB Garamond"/>
                <a:cs typeface="EB Garamond"/>
                <a:sym typeface="EB Garamond"/>
              </a:rPr>
              <a:t>Disruption in Hb</a:t>
            </a:r>
            <a:endParaRPr sz="1200">
              <a:solidFill>
                <a:srgbClr val="CC0000"/>
              </a:solidFill>
              <a:latin typeface="EB Garamond"/>
              <a:ea typeface="EB Garamond"/>
              <a:cs typeface="EB Garamond"/>
              <a:sym typeface="EB Garamond"/>
            </a:endParaRPr>
          </a:p>
        </p:txBody>
      </p:sp>
      <p:sp>
        <p:nvSpPr>
          <p:cNvPr id="417" name="Google Shape;417;p31"/>
          <p:cNvSpPr txBox="1"/>
          <p:nvPr/>
        </p:nvSpPr>
        <p:spPr>
          <a:xfrm>
            <a:off x="2005350" y="4351669"/>
            <a:ext cx="1178700" cy="8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600">
                <a:solidFill>
                  <a:srgbClr val="B7B7B7"/>
                </a:solidFill>
                <a:latin typeface="EB Garamond"/>
                <a:ea typeface="EB Garamond"/>
                <a:cs typeface="EB Garamond"/>
                <a:sym typeface="EB Garamond"/>
              </a:rPr>
              <a:t>protein</a:t>
            </a:r>
            <a:r>
              <a:rPr lang="ar" sz="600">
                <a:solidFill>
                  <a:srgbClr val="B7B7B7"/>
                </a:solidFill>
                <a:latin typeface="EB Garamond"/>
                <a:ea typeface="EB Garamond"/>
                <a:cs typeface="EB Garamond"/>
                <a:sym typeface="EB Garamond"/>
              </a:rPr>
              <a:t> chain abnormality</a:t>
            </a:r>
            <a:endParaRPr sz="600">
              <a:solidFill>
                <a:srgbClr val="B7B7B7"/>
              </a:solidFill>
              <a:latin typeface="EB Garamond"/>
              <a:ea typeface="EB Garamond"/>
              <a:cs typeface="EB Garamond"/>
              <a:sym typeface="EB Garamond"/>
            </a:endParaRPr>
          </a:p>
        </p:txBody>
      </p:sp>
      <p:sp>
        <p:nvSpPr>
          <p:cNvPr id="418" name="Google Shape;418;p31"/>
          <p:cNvSpPr txBox="1"/>
          <p:nvPr/>
        </p:nvSpPr>
        <p:spPr>
          <a:xfrm>
            <a:off x="1967675" y="4053225"/>
            <a:ext cx="1435500" cy="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600">
                <a:solidFill>
                  <a:srgbClr val="B7B7B7"/>
                </a:solidFill>
                <a:latin typeface="EB Garamond"/>
                <a:ea typeface="EB Garamond"/>
                <a:cs typeface="EB Garamond"/>
                <a:sym typeface="EB Garamond"/>
              </a:rPr>
              <a:t>poor diet or </a:t>
            </a:r>
            <a:r>
              <a:rPr lang="ar" sz="600">
                <a:solidFill>
                  <a:srgbClr val="B7B7B7"/>
                </a:solidFill>
                <a:latin typeface="EB Garamond"/>
                <a:ea typeface="EB Garamond"/>
                <a:cs typeface="EB Garamond"/>
                <a:sym typeface="EB Garamond"/>
              </a:rPr>
              <a:t>absorption</a:t>
            </a:r>
            <a:r>
              <a:rPr lang="ar" sz="600">
                <a:solidFill>
                  <a:srgbClr val="B7B7B7"/>
                </a:solidFill>
                <a:latin typeface="EB Garamond"/>
                <a:ea typeface="EB Garamond"/>
                <a:cs typeface="EB Garamond"/>
                <a:sym typeface="EB Garamond"/>
              </a:rPr>
              <a:t> problems.</a:t>
            </a:r>
            <a:endParaRPr sz="600">
              <a:solidFill>
                <a:srgbClr val="B7B7B7"/>
              </a:solidFill>
              <a:latin typeface="EB Garamond"/>
              <a:ea typeface="EB Garamond"/>
              <a:cs typeface="EB Garamond"/>
              <a:sym typeface="EB Garamon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32"/>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2"/>
          <p:cNvSpPr txBox="1"/>
          <p:nvPr/>
        </p:nvSpPr>
        <p:spPr>
          <a:xfrm>
            <a:off x="79075" y="67250"/>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Clinical </a:t>
            </a:r>
            <a:r>
              <a:rPr b="1" lang="ar" sz="2700">
                <a:solidFill>
                  <a:srgbClr val="74C1B9"/>
                </a:solidFill>
                <a:latin typeface="Montserrat"/>
                <a:ea typeface="Montserrat"/>
                <a:cs typeface="Montserrat"/>
                <a:sym typeface="Montserrat"/>
              </a:rPr>
              <a:t>features</a:t>
            </a:r>
            <a:r>
              <a:rPr b="1" baseline="30000" lang="ar">
                <a:solidFill>
                  <a:schemeClr val="hlink"/>
                </a:solidFill>
                <a:uFill>
                  <a:noFill/>
                </a:uFill>
                <a:latin typeface="Montserrat"/>
                <a:ea typeface="Montserrat"/>
                <a:cs typeface="Montserrat"/>
                <a:sym typeface="Montserrat"/>
                <a:hlinkClick action="ppaction://hlinksldjump" r:id="rId4"/>
              </a:rPr>
              <a:t>12</a:t>
            </a:r>
            <a:endParaRPr b="1" baseline="30000">
              <a:solidFill>
                <a:srgbClr val="74C1B9"/>
              </a:solidFill>
              <a:latin typeface="Montserrat"/>
              <a:ea typeface="Montserrat"/>
              <a:cs typeface="Montserrat"/>
              <a:sym typeface="Montserrat"/>
            </a:endParaRPr>
          </a:p>
        </p:txBody>
      </p:sp>
      <p:sp>
        <p:nvSpPr>
          <p:cNvPr id="425" name="Google Shape;425;p32"/>
          <p:cNvSpPr/>
          <p:nvPr/>
        </p:nvSpPr>
        <p:spPr>
          <a:xfrm>
            <a:off x="1943323" y="6718935"/>
            <a:ext cx="1510500" cy="1510500"/>
          </a:xfrm>
          <a:prstGeom prst="ellipse">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2"/>
          <p:cNvSpPr txBox="1"/>
          <p:nvPr/>
        </p:nvSpPr>
        <p:spPr>
          <a:xfrm>
            <a:off x="2139084" y="7266930"/>
            <a:ext cx="1162800" cy="798300"/>
          </a:xfrm>
          <a:prstGeom prst="rect">
            <a:avLst/>
          </a:prstGeom>
          <a:noFill/>
          <a:ln>
            <a:noFill/>
          </a:ln>
        </p:spPr>
        <p:txBody>
          <a:bodyPr anchorCtr="0" anchor="t" bIns="0" lIns="0" spcFirstLastPara="1" rIns="0" wrap="square" tIns="6350">
            <a:noAutofit/>
          </a:bodyPr>
          <a:lstStyle/>
          <a:p>
            <a:pPr indent="0" lvl="0" marL="0" marR="0" rtl="0" algn="ctr">
              <a:lnSpc>
                <a:spcPct val="100000"/>
              </a:lnSpc>
              <a:spcBef>
                <a:spcPts val="0"/>
              </a:spcBef>
              <a:spcAft>
                <a:spcPts val="0"/>
              </a:spcAft>
              <a:buNone/>
            </a:pPr>
            <a:r>
              <a:rPr lang="ar" sz="1100">
                <a:solidFill>
                  <a:srgbClr val="434343"/>
                </a:solidFill>
                <a:latin typeface="Montserrat ExtraBold"/>
                <a:ea typeface="Montserrat ExtraBold"/>
                <a:cs typeface="Montserrat ExtraBold"/>
                <a:sym typeface="Montserrat ExtraBold"/>
              </a:rPr>
              <a:t>Specific Features </a:t>
            </a:r>
            <a:endParaRPr sz="900">
              <a:solidFill>
                <a:srgbClr val="434343"/>
              </a:solidFill>
              <a:latin typeface="EB Garamond"/>
              <a:ea typeface="EB Garamond"/>
              <a:cs typeface="EB Garamond"/>
              <a:sym typeface="EB Garamond"/>
            </a:endParaRPr>
          </a:p>
        </p:txBody>
      </p:sp>
      <p:sp>
        <p:nvSpPr>
          <p:cNvPr id="427" name="Google Shape;427;p32"/>
          <p:cNvSpPr/>
          <p:nvPr/>
        </p:nvSpPr>
        <p:spPr>
          <a:xfrm>
            <a:off x="782263" y="3493318"/>
            <a:ext cx="1299900" cy="1267800"/>
          </a:xfrm>
          <a:prstGeom prst="ellipse">
            <a:avLst/>
          </a:prstGeom>
          <a:noFill/>
          <a:ln cap="flat" cmpd="sng" w="2857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2"/>
          <p:cNvSpPr txBox="1"/>
          <p:nvPr/>
        </p:nvSpPr>
        <p:spPr>
          <a:xfrm>
            <a:off x="931874" y="4043819"/>
            <a:ext cx="1000500" cy="410700"/>
          </a:xfrm>
          <a:prstGeom prst="rect">
            <a:avLst/>
          </a:prstGeom>
          <a:noFill/>
          <a:ln>
            <a:noFill/>
          </a:ln>
        </p:spPr>
        <p:txBody>
          <a:bodyPr anchorCtr="0" anchor="t" bIns="0" lIns="0" spcFirstLastPara="1" rIns="0" wrap="square" tIns="6350">
            <a:noAutofit/>
          </a:bodyPr>
          <a:lstStyle/>
          <a:p>
            <a:pPr indent="0" lvl="0" marL="0" marR="0" rtl="0" algn="ctr">
              <a:lnSpc>
                <a:spcPct val="100000"/>
              </a:lnSpc>
              <a:spcBef>
                <a:spcPts val="0"/>
              </a:spcBef>
              <a:spcAft>
                <a:spcPts val="0"/>
              </a:spcAft>
              <a:buNone/>
            </a:pPr>
            <a:r>
              <a:rPr lang="ar" sz="1100">
                <a:solidFill>
                  <a:srgbClr val="434343"/>
                </a:solidFill>
                <a:latin typeface="Montserrat ExtraBold"/>
                <a:ea typeface="Montserrat ExtraBold"/>
                <a:cs typeface="Montserrat ExtraBold"/>
                <a:sym typeface="Montserrat ExtraBold"/>
              </a:rPr>
              <a:t>General features of anemia</a:t>
            </a:r>
            <a:endParaRPr sz="900">
              <a:solidFill>
                <a:srgbClr val="434343"/>
              </a:solidFill>
              <a:latin typeface="EB Garamond"/>
              <a:ea typeface="EB Garamond"/>
              <a:cs typeface="EB Garamond"/>
              <a:sym typeface="EB Garamond"/>
            </a:endParaRPr>
          </a:p>
        </p:txBody>
      </p:sp>
      <p:cxnSp>
        <p:nvCxnSpPr>
          <p:cNvPr id="429" name="Google Shape;429;p32"/>
          <p:cNvCxnSpPr/>
          <p:nvPr/>
        </p:nvCxnSpPr>
        <p:spPr>
          <a:xfrm rot="10800000">
            <a:off x="2288287" y="3699920"/>
            <a:ext cx="600" cy="854700"/>
          </a:xfrm>
          <a:prstGeom prst="straightConnector1">
            <a:avLst/>
          </a:prstGeom>
          <a:noFill/>
          <a:ln cap="flat" cmpd="sng" w="28575">
            <a:solidFill>
              <a:srgbClr val="74C1B9"/>
            </a:solidFill>
            <a:prstDash val="solid"/>
            <a:round/>
            <a:headEnd len="med" w="med" type="oval"/>
            <a:tailEnd len="med" w="med" type="oval"/>
          </a:ln>
        </p:spPr>
      </p:cxnSp>
      <p:sp>
        <p:nvSpPr>
          <p:cNvPr id="430" name="Google Shape;430;p32"/>
          <p:cNvSpPr txBox="1"/>
          <p:nvPr/>
        </p:nvSpPr>
        <p:spPr>
          <a:xfrm>
            <a:off x="3037495" y="3466118"/>
            <a:ext cx="1711500" cy="3078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lang="ar">
                <a:solidFill>
                  <a:srgbClr val="434343"/>
                </a:solidFill>
                <a:latin typeface="EB Garamond"/>
                <a:ea typeface="EB Garamond"/>
                <a:cs typeface="EB Garamond"/>
                <a:sym typeface="EB Garamond"/>
              </a:rPr>
              <a:t>Related to anemia </a:t>
            </a:r>
            <a:endParaRPr>
              <a:solidFill>
                <a:srgbClr val="434343"/>
              </a:solidFill>
              <a:latin typeface="EB Garamond"/>
              <a:ea typeface="EB Garamond"/>
              <a:cs typeface="EB Garamond"/>
              <a:sym typeface="EB Garamond"/>
            </a:endParaRPr>
          </a:p>
        </p:txBody>
      </p:sp>
      <p:sp>
        <p:nvSpPr>
          <p:cNvPr id="431" name="Google Shape;431;p32"/>
          <p:cNvSpPr/>
          <p:nvPr/>
        </p:nvSpPr>
        <p:spPr>
          <a:xfrm>
            <a:off x="2418659" y="3356062"/>
            <a:ext cx="541200" cy="5277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2"/>
          <p:cNvSpPr/>
          <p:nvPr/>
        </p:nvSpPr>
        <p:spPr>
          <a:xfrm>
            <a:off x="2418659" y="4425940"/>
            <a:ext cx="541200" cy="5277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2"/>
          <p:cNvSpPr txBox="1"/>
          <p:nvPr/>
        </p:nvSpPr>
        <p:spPr>
          <a:xfrm>
            <a:off x="2564657" y="3550304"/>
            <a:ext cx="249300" cy="162000"/>
          </a:xfrm>
          <a:prstGeom prst="rect">
            <a:avLst/>
          </a:prstGeom>
          <a:noFill/>
          <a:ln>
            <a:noFill/>
          </a:ln>
        </p:spPr>
        <p:txBody>
          <a:bodyPr anchorCtr="0" anchor="t" bIns="0" lIns="0" spcFirstLastPara="1" rIns="0" wrap="square" tIns="6350">
            <a:noAutofit/>
          </a:bodyPr>
          <a:lstStyle/>
          <a:p>
            <a:pPr indent="0" lvl="0" marL="0" marR="0" rtl="0" algn="ctr">
              <a:lnSpc>
                <a:spcPct val="100000"/>
              </a:lnSpc>
              <a:spcBef>
                <a:spcPts val="0"/>
              </a:spcBef>
              <a:spcAft>
                <a:spcPts val="0"/>
              </a:spcAft>
              <a:buNone/>
            </a:pPr>
            <a:r>
              <a:rPr lang="ar" sz="1100">
                <a:solidFill>
                  <a:srgbClr val="434343"/>
                </a:solidFill>
                <a:latin typeface="Montserrat ExtraBold"/>
                <a:ea typeface="Montserrat ExtraBold"/>
                <a:cs typeface="Montserrat ExtraBold"/>
                <a:sym typeface="Montserrat ExtraBold"/>
              </a:rPr>
              <a:t>01</a:t>
            </a:r>
            <a:endParaRPr sz="900">
              <a:solidFill>
                <a:srgbClr val="434343"/>
              </a:solidFill>
              <a:latin typeface="EB Garamond"/>
              <a:ea typeface="EB Garamond"/>
              <a:cs typeface="EB Garamond"/>
              <a:sym typeface="EB Garamond"/>
            </a:endParaRPr>
          </a:p>
        </p:txBody>
      </p:sp>
      <p:sp>
        <p:nvSpPr>
          <p:cNvPr id="434" name="Google Shape;434;p32"/>
          <p:cNvSpPr txBox="1"/>
          <p:nvPr/>
        </p:nvSpPr>
        <p:spPr>
          <a:xfrm>
            <a:off x="2564657" y="4610780"/>
            <a:ext cx="249300" cy="162000"/>
          </a:xfrm>
          <a:prstGeom prst="rect">
            <a:avLst/>
          </a:prstGeom>
          <a:noFill/>
          <a:ln>
            <a:noFill/>
          </a:ln>
        </p:spPr>
        <p:txBody>
          <a:bodyPr anchorCtr="0" anchor="t" bIns="0" lIns="0" spcFirstLastPara="1" rIns="0" wrap="square" tIns="6350">
            <a:noAutofit/>
          </a:bodyPr>
          <a:lstStyle/>
          <a:p>
            <a:pPr indent="0" lvl="0" marL="0" marR="0" rtl="0" algn="ctr">
              <a:lnSpc>
                <a:spcPct val="100000"/>
              </a:lnSpc>
              <a:spcBef>
                <a:spcPts val="0"/>
              </a:spcBef>
              <a:spcAft>
                <a:spcPts val="0"/>
              </a:spcAft>
              <a:buNone/>
            </a:pPr>
            <a:r>
              <a:rPr lang="ar" sz="1100">
                <a:solidFill>
                  <a:srgbClr val="434343"/>
                </a:solidFill>
                <a:latin typeface="Montserrat ExtraBold"/>
                <a:ea typeface="Montserrat ExtraBold"/>
                <a:cs typeface="Montserrat ExtraBold"/>
                <a:sym typeface="Montserrat ExtraBold"/>
              </a:rPr>
              <a:t>02</a:t>
            </a:r>
            <a:endParaRPr sz="900">
              <a:solidFill>
                <a:srgbClr val="434343"/>
              </a:solidFill>
              <a:latin typeface="EB Garamond"/>
              <a:ea typeface="EB Garamond"/>
              <a:cs typeface="EB Garamond"/>
              <a:sym typeface="EB Garamond"/>
            </a:endParaRPr>
          </a:p>
        </p:txBody>
      </p:sp>
      <p:sp>
        <p:nvSpPr>
          <p:cNvPr id="435" name="Google Shape;435;p32"/>
          <p:cNvSpPr txBox="1"/>
          <p:nvPr/>
        </p:nvSpPr>
        <p:spPr>
          <a:xfrm>
            <a:off x="3037592" y="4425948"/>
            <a:ext cx="1711500" cy="527700"/>
          </a:xfrm>
          <a:prstGeom prst="rect">
            <a:avLst/>
          </a:prstGeom>
          <a:noFill/>
          <a:ln>
            <a:noFill/>
          </a:ln>
        </p:spPr>
        <p:txBody>
          <a:bodyPr anchorCtr="0" anchor="ctr" bIns="0" lIns="0" spcFirstLastPara="1" rIns="0" wrap="square" tIns="6350">
            <a:noAutofit/>
          </a:bodyPr>
          <a:lstStyle/>
          <a:p>
            <a:pPr indent="0" lvl="0" marL="0" marR="0" rtl="0" algn="l">
              <a:lnSpc>
                <a:spcPct val="100000"/>
              </a:lnSpc>
              <a:spcBef>
                <a:spcPts val="0"/>
              </a:spcBef>
              <a:spcAft>
                <a:spcPts val="0"/>
              </a:spcAft>
              <a:buNone/>
            </a:pPr>
            <a:r>
              <a:rPr lang="ar" sz="1300">
                <a:solidFill>
                  <a:srgbClr val="434343"/>
                </a:solidFill>
                <a:latin typeface="EB Garamond"/>
                <a:ea typeface="EB Garamond"/>
                <a:cs typeface="EB Garamond"/>
                <a:sym typeface="EB Garamond"/>
              </a:rPr>
              <a:t>Related to </a:t>
            </a:r>
            <a:r>
              <a:rPr lang="ar" sz="1300">
                <a:solidFill>
                  <a:srgbClr val="434343"/>
                </a:solidFill>
                <a:latin typeface="EB Garamond"/>
                <a:ea typeface="EB Garamond"/>
                <a:cs typeface="EB Garamond"/>
                <a:sym typeface="EB Garamond"/>
              </a:rPr>
              <a:t>compensatory mechanism</a:t>
            </a:r>
            <a:endParaRPr sz="1300">
              <a:solidFill>
                <a:srgbClr val="434343"/>
              </a:solidFill>
              <a:latin typeface="EB Garamond"/>
              <a:ea typeface="EB Garamond"/>
              <a:cs typeface="EB Garamond"/>
              <a:sym typeface="EB Garamond"/>
            </a:endParaRPr>
          </a:p>
        </p:txBody>
      </p:sp>
      <p:cxnSp>
        <p:nvCxnSpPr>
          <p:cNvPr id="436" name="Google Shape;436;p32"/>
          <p:cNvCxnSpPr/>
          <p:nvPr/>
        </p:nvCxnSpPr>
        <p:spPr>
          <a:xfrm flipH="1" rot="10800000">
            <a:off x="4742464" y="3303690"/>
            <a:ext cx="1800" cy="451800"/>
          </a:xfrm>
          <a:prstGeom prst="straightConnector1">
            <a:avLst/>
          </a:prstGeom>
          <a:noFill/>
          <a:ln cap="flat" cmpd="sng" w="28575">
            <a:solidFill>
              <a:srgbClr val="74C1B9"/>
            </a:solidFill>
            <a:prstDash val="solid"/>
            <a:round/>
            <a:headEnd len="med" w="med" type="oval"/>
            <a:tailEnd len="med" w="med" type="oval"/>
          </a:ln>
        </p:spPr>
      </p:cxnSp>
      <p:cxnSp>
        <p:nvCxnSpPr>
          <p:cNvPr id="437" name="Google Shape;437;p32"/>
          <p:cNvCxnSpPr/>
          <p:nvPr/>
        </p:nvCxnSpPr>
        <p:spPr>
          <a:xfrm flipH="1" rot="10800000">
            <a:off x="4742464" y="4449618"/>
            <a:ext cx="1800" cy="451800"/>
          </a:xfrm>
          <a:prstGeom prst="straightConnector1">
            <a:avLst/>
          </a:prstGeom>
          <a:noFill/>
          <a:ln cap="flat" cmpd="sng" w="28575">
            <a:solidFill>
              <a:srgbClr val="74C1B9"/>
            </a:solidFill>
            <a:prstDash val="solid"/>
            <a:round/>
            <a:headEnd len="med" w="med" type="oval"/>
            <a:tailEnd len="med" w="med" type="oval"/>
          </a:ln>
        </p:spPr>
      </p:cxnSp>
      <p:sp>
        <p:nvSpPr>
          <p:cNvPr id="438" name="Google Shape;438;p32"/>
          <p:cNvSpPr/>
          <p:nvPr/>
        </p:nvSpPr>
        <p:spPr>
          <a:xfrm>
            <a:off x="4857910" y="3357298"/>
            <a:ext cx="144300" cy="142500"/>
          </a:xfrm>
          <a:prstGeom prst="ellipse">
            <a:avLst/>
          </a:prstGeom>
          <a:no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2"/>
          <p:cNvSpPr/>
          <p:nvPr/>
        </p:nvSpPr>
        <p:spPr>
          <a:xfrm>
            <a:off x="4857910" y="3578262"/>
            <a:ext cx="144300" cy="142500"/>
          </a:xfrm>
          <a:prstGeom prst="ellipse">
            <a:avLst/>
          </a:prstGeom>
          <a:no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2"/>
          <p:cNvSpPr/>
          <p:nvPr/>
        </p:nvSpPr>
        <p:spPr>
          <a:xfrm>
            <a:off x="6403960" y="3373962"/>
            <a:ext cx="144300" cy="142500"/>
          </a:xfrm>
          <a:prstGeom prst="ellipse">
            <a:avLst/>
          </a:prstGeom>
          <a:no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2"/>
          <p:cNvSpPr/>
          <p:nvPr/>
        </p:nvSpPr>
        <p:spPr>
          <a:xfrm>
            <a:off x="5650435" y="3357301"/>
            <a:ext cx="144300" cy="142500"/>
          </a:xfrm>
          <a:prstGeom prst="ellipse">
            <a:avLst/>
          </a:prstGeom>
          <a:no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2"/>
          <p:cNvSpPr/>
          <p:nvPr/>
        </p:nvSpPr>
        <p:spPr>
          <a:xfrm>
            <a:off x="5650435" y="3578277"/>
            <a:ext cx="144300" cy="142500"/>
          </a:xfrm>
          <a:prstGeom prst="ellipse">
            <a:avLst/>
          </a:prstGeom>
          <a:no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3" name="Google Shape;443;p32"/>
          <p:cNvCxnSpPr/>
          <p:nvPr/>
        </p:nvCxnSpPr>
        <p:spPr>
          <a:xfrm rot="10800000">
            <a:off x="3693432" y="6965063"/>
            <a:ext cx="600" cy="1018200"/>
          </a:xfrm>
          <a:prstGeom prst="straightConnector1">
            <a:avLst/>
          </a:prstGeom>
          <a:noFill/>
          <a:ln cap="flat" cmpd="sng" w="28575">
            <a:solidFill>
              <a:srgbClr val="74C1B9"/>
            </a:solidFill>
            <a:prstDash val="solid"/>
            <a:round/>
            <a:headEnd len="med" w="med" type="oval"/>
            <a:tailEnd len="med" w="med" type="oval"/>
          </a:ln>
        </p:spPr>
      </p:cxnSp>
      <p:sp>
        <p:nvSpPr>
          <p:cNvPr id="444" name="Google Shape;444;p32"/>
          <p:cNvSpPr/>
          <p:nvPr/>
        </p:nvSpPr>
        <p:spPr>
          <a:xfrm>
            <a:off x="4857896" y="4501358"/>
            <a:ext cx="144300" cy="142500"/>
          </a:xfrm>
          <a:prstGeom prst="ellipse">
            <a:avLst/>
          </a:prstGeom>
          <a:no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2"/>
          <p:cNvSpPr/>
          <p:nvPr/>
        </p:nvSpPr>
        <p:spPr>
          <a:xfrm>
            <a:off x="4857896" y="4722334"/>
            <a:ext cx="144300" cy="142500"/>
          </a:xfrm>
          <a:prstGeom prst="ellipse">
            <a:avLst/>
          </a:prstGeom>
          <a:no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2"/>
          <p:cNvSpPr/>
          <p:nvPr/>
        </p:nvSpPr>
        <p:spPr>
          <a:xfrm>
            <a:off x="5673821" y="4512198"/>
            <a:ext cx="144300" cy="142500"/>
          </a:xfrm>
          <a:prstGeom prst="ellipse">
            <a:avLst/>
          </a:prstGeom>
          <a:no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2"/>
          <p:cNvSpPr txBox="1"/>
          <p:nvPr/>
        </p:nvSpPr>
        <p:spPr>
          <a:xfrm>
            <a:off x="5036996" y="3357288"/>
            <a:ext cx="1818600" cy="1425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lang="ar" sz="1100">
                <a:solidFill>
                  <a:srgbClr val="434343"/>
                </a:solidFill>
                <a:latin typeface="EB Garamond"/>
                <a:ea typeface="EB Garamond"/>
                <a:cs typeface="EB Garamond"/>
                <a:sym typeface="EB Garamond"/>
              </a:rPr>
              <a:t>Weakness </a:t>
            </a:r>
            <a:endParaRPr sz="1100">
              <a:solidFill>
                <a:srgbClr val="434343"/>
              </a:solidFill>
              <a:latin typeface="EB Garamond"/>
              <a:ea typeface="EB Garamond"/>
              <a:cs typeface="EB Garamond"/>
              <a:sym typeface="EB Garamond"/>
            </a:endParaRPr>
          </a:p>
        </p:txBody>
      </p:sp>
      <p:sp>
        <p:nvSpPr>
          <p:cNvPr id="448" name="Google Shape;448;p32"/>
          <p:cNvSpPr txBox="1"/>
          <p:nvPr/>
        </p:nvSpPr>
        <p:spPr>
          <a:xfrm>
            <a:off x="5036996" y="3561370"/>
            <a:ext cx="1818600" cy="1425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lang="ar" sz="1100">
                <a:solidFill>
                  <a:srgbClr val="434343"/>
                </a:solidFill>
                <a:latin typeface="EB Garamond"/>
                <a:ea typeface="EB Garamond"/>
                <a:cs typeface="EB Garamond"/>
                <a:sym typeface="EB Garamond"/>
              </a:rPr>
              <a:t>Headache </a:t>
            </a:r>
            <a:endParaRPr sz="1100">
              <a:solidFill>
                <a:srgbClr val="434343"/>
              </a:solidFill>
              <a:latin typeface="EB Garamond"/>
              <a:ea typeface="EB Garamond"/>
              <a:cs typeface="EB Garamond"/>
              <a:sym typeface="EB Garamond"/>
            </a:endParaRPr>
          </a:p>
        </p:txBody>
      </p:sp>
      <p:sp>
        <p:nvSpPr>
          <p:cNvPr id="449" name="Google Shape;449;p32"/>
          <p:cNvSpPr txBox="1"/>
          <p:nvPr/>
        </p:nvSpPr>
        <p:spPr>
          <a:xfrm>
            <a:off x="6587508" y="3353111"/>
            <a:ext cx="1802700" cy="1425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lang="ar" sz="1100">
                <a:solidFill>
                  <a:srgbClr val="434343"/>
                </a:solidFill>
                <a:latin typeface="EB Garamond"/>
                <a:ea typeface="EB Garamond"/>
                <a:cs typeface="EB Garamond"/>
                <a:sym typeface="EB Garamond"/>
              </a:rPr>
              <a:t>Pallor </a:t>
            </a:r>
            <a:endParaRPr sz="1100">
              <a:solidFill>
                <a:srgbClr val="434343"/>
              </a:solidFill>
              <a:latin typeface="EB Garamond"/>
              <a:ea typeface="EB Garamond"/>
              <a:cs typeface="EB Garamond"/>
              <a:sym typeface="EB Garamond"/>
            </a:endParaRPr>
          </a:p>
        </p:txBody>
      </p:sp>
      <p:sp>
        <p:nvSpPr>
          <p:cNvPr id="450" name="Google Shape;450;p32"/>
          <p:cNvSpPr txBox="1"/>
          <p:nvPr/>
        </p:nvSpPr>
        <p:spPr>
          <a:xfrm>
            <a:off x="5840550" y="3336450"/>
            <a:ext cx="1802700" cy="1425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lang="ar" sz="1100">
                <a:solidFill>
                  <a:srgbClr val="434343"/>
                </a:solidFill>
                <a:latin typeface="EB Garamond"/>
                <a:ea typeface="EB Garamond"/>
                <a:cs typeface="EB Garamond"/>
                <a:sym typeface="EB Garamond"/>
              </a:rPr>
              <a:t>Lethargy </a:t>
            </a:r>
            <a:endParaRPr sz="1100">
              <a:solidFill>
                <a:srgbClr val="434343"/>
              </a:solidFill>
              <a:latin typeface="EB Garamond"/>
              <a:ea typeface="EB Garamond"/>
              <a:cs typeface="EB Garamond"/>
              <a:sym typeface="EB Garamond"/>
            </a:endParaRPr>
          </a:p>
        </p:txBody>
      </p:sp>
      <p:sp>
        <p:nvSpPr>
          <p:cNvPr id="451" name="Google Shape;451;p32"/>
          <p:cNvSpPr txBox="1"/>
          <p:nvPr/>
        </p:nvSpPr>
        <p:spPr>
          <a:xfrm>
            <a:off x="5840550" y="3557425"/>
            <a:ext cx="1802700" cy="1425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lang="ar" sz="1100">
                <a:solidFill>
                  <a:srgbClr val="434343"/>
                </a:solidFill>
                <a:latin typeface="EB Garamond"/>
                <a:ea typeface="EB Garamond"/>
                <a:cs typeface="EB Garamond"/>
                <a:sym typeface="EB Garamond"/>
              </a:rPr>
              <a:t>Dizziness </a:t>
            </a:r>
            <a:endParaRPr sz="1100">
              <a:solidFill>
                <a:srgbClr val="434343"/>
              </a:solidFill>
              <a:latin typeface="EB Garamond"/>
              <a:ea typeface="EB Garamond"/>
              <a:cs typeface="EB Garamond"/>
              <a:sym typeface="EB Garamond"/>
            </a:endParaRPr>
          </a:p>
        </p:txBody>
      </p:sp>
      <p:sp>
        <p:nvSpPr>
          <p:cNvPr id="452" name="Google Shape;452;p32"/>
          <p:cNvSpPr txBox="1"/>
          <p:nvPr/>
        </p:nvSpPr>
        <p:spPr>
          <a:xfrm>
            <a:off x="5037000" y="4469525"/>
            <a:ext cx="1818600" cy="1425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lang="ar" sz="1100">
                <a:solidFill>
                  <a:srgbClr val="434343"/>
                </a:solidFill>
                <a:latin typeface="EB Garamond"/>
                <a:ea typeface="EB Garamond"/>
                <a:cs typeface="EB Garamond"/>
                <a:sym typeface="EB Garamond"/>
              </a:rPr>
              <a:t>Palpitation</a:t>
            </a:r>
            <a:endParaRPr sz="1100">
              <a:solidFill>
                <a:srgbClr val="434343"/>
              </a:solidFill>
              <a:latin typeface="EB Garamond"/>
              <a:ea typeface="EB Garamond"/>
              <a:cs typeface="EB Garamond"/>
              <a:sym typeface="EB Garamond"/>
            </a:endParaRPr>
          </a:p>
        </p:txBody>
      </p:sp>
      <p:sp>
        <p:nvSpPr>
          <p:cNvPr id="453" name="Google Shape;453;p32"/>
          <p:cNvSpPr txBox="1"/>
          <p:nvPr/>
        </p:nvSpPr>
        <p:spPr>
          <a:xfrm>
            <a:off x="5037000" y="4699016"/>
            <a:ext cx="1818600" cy="1575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lang="ar" sz="1100">
                <a:solidFill>
                  <a:srgbClr val="434343"/>
                </a:solidFill>
                <a:latin typeface="EB Garamond"/>
                <a:ea typeface="EB Garamond"/>
                <a:cs typeface="EB Garamond"/>
                <a:sym typeface="EB Garamond"/>
              </a:rPr>
              <a:t>Angina </a:t>
            </a:r>
            <a:endParaRPr sz="1100">
              <a:solidFill>
                <a:srgbClr val="434343"/>
              </a:solidFill>
              <a:latin typeface="EB Garamond"/>
              <a:ea typeface="EB Garamond"/>
              <a:cs typeface="EB Garamond"/>
              <a:sym typeface="EB Garamond"/>
            </a:endParaRPr>
          </a:p>
        </p:txBody>
      </p:sp>
      <p:sp>
        <p:nvSpPr>
          <p:cNvPr id="454" name="Google Shape;454;p32"/>
          <p:cNvSpPr txBox="1"/>
          <p:nvPr/>
        </p:nvSpPr>
        <p:spPr>
          <a:xfrm>
            <a:off x="5852900" y="4476800"/>
            <a:ext cx="1818600" cy="1698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lang="ar" sz="1100">
                <a:solidFill>
                  <a:srgbClr val="434343"/>
                </a:solidFill>
                <a:latin typeface="EB Garamond"/>
                <a:ea typeface="EB Garamond"/>
                <a:cs typeface="EB Garamond"/>
                <a:sym typeface="EB Garamond"/>
              </a:rPr>
              <a:t>Cardiac </a:t>
            </a:r>
            <a:r>
              <a:rPr lang="ar" sz="1100">
                <a:solidFill>
                  <a:srgbClr val="434343"/>
                </a:solidFill>
                <a:latin typeface="EB Garamond"/>
                <a:ea typeface="EB Garamond"/>
                <a:cs typeface="EB Garamond"/>
                <a:sym typeface="EB Garamond"/>
              </a:rPr>
              <a:t>failure</a:t>
            </a:r>
            <a:r>
              <a:rPr lang="ar" sz="1100">
                <a:solidFill>
                  <a:srgbClr val="434343"/>
                </a:solidFill>
                <a:latin typeface="EB Garamond"/>
                <a:ea typeface="EB Garamond"/>
                <a:cs typeface="EB Garamond"/>
                <a:sym typeface="EB Garamond"/>
              </a:rPr>
              <a:t> </a:t>
            </a:r>
            <a:r>
              <a:rPr lang="ar" sz="1100">
                <a:solidFill>
                  <a:srgbClr val="434343"/>
                </a:solidFill>
                <a:latin typeface="EB Garamond"/>
                <a:ea typeface="EB Garamond"/>
                <a:cs typeface="EB Garamond"/>
                <a:sym typeface="EB Garamond"/>
              </a:rPr>
              <a:t> </a:t>
            </a:r>
            <a:endParaRPr sz="1100">
              <a:solidFill>
                <a:srgbClr val="434343"/>
              </a:solidFill>
              <a:latin typeface="EB Garamond"/>
              <a:ea typeface="EB Garamond"/>
              <a:cs typeface="EB Garamond"/>
              <a:sym typeface="EB Garamond"/>
            </a:endParaRPr>
          </a:p>
        </p:txBody>
      </p:sp>
      <p:sp>
        <p:nvSpPr>
          <p:cNvPr id="455" name="Google Shape;455;p32"/>
          <p:cNvSpPr/>
          <p:nvPr/>
        </p:nvSpPr>
        <p:spPr>
          <a:xfrm>
            <a:off x="4018674" y="6773475"/>
            <a:ext cx="318300" cy="3333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2"/>
          <p:cNvSpPr/>
          <p:nvPr/>
        </p:nvSpPr>
        <p:spPr>
          <a:xfrm>
            <a:off x="4018674" y="7191943"/>
            <a:ext cx="318300" cy="3333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2"/>
          <p:cNvSpPr txBox="1"/>
          <p:nvPr/>
        </p:nvSpPr>
        <p:spPr>
          <a:xfrm>
            <a:off x="4049133" y="6867175"/>
            <a:ext cx="257400" cy="169800"/>
          </a:xfrm>
          <a:prstGeom prst="rect">
            <a:avLst/>
          </a:prstGeom>
          <a:noFill/>
          <a:ln>
            <a:noFill/>
          </a:ln>
        </p:spPr>
        <p:txBody>
          <a:bodyPr anchorCtr="0" anchor="t" bIns="0" lIns="0" spcFirstLastPara="1" rIns="0" wrap="square" tIns="6350">
            <a:noAutofit/>
          </a:bodyPr>
          <a:lstStyle/>
          <a:p>
            <a:pPr indent="0" lvl="0" marL="0" marR="0" rtl="0" algn="ctr">
              <a:lnSpc>
                <a:spcPct val="100000"/>
              </a:lnSpc>
              <a:spcBef>
                <a:spcPts val="0"/>
              </a:spcBef>
              <a:spcAft>
                <a:spcPts val="0"/>
              </a:spcAft>
              <a:buNone/>
            </a:pPr>
            <a:r>
              <a:rPr lang="ar" sz="1100">
                <a:solidFill>
                  <a:srgbClr val="434343"/>
                </a:solidFill>
                <a:latin typeface="Montserrat ExtraBold"/>
                <a:ea typeface="Montserrat ExtraBold"/>
                <a:cs typeface="Montserrat ExtraBold"/>
                <a:sym typeface="Montserrat ExtraBold"/>
              </a:rPr>
              <a:t>01</a:t>
            </a:r>
            <a:endParaRPr sz="900">
              <a:solidFill>
                <a:srgbClr val="434343"/>
              </a:solidFill>
              <a:latin typeface="EB Garamond"/>
              <a:ea typeface="EB Garamond"/>
              <a:cs typeface="EB Garamond"/>
              <a:sym typeface="EB Garamond"/>
            </a:endParaRPr>
          </a:p>
        </p:txBody>
      </p:sp>
      <p:sp>
        <p:nvSpPr>
          <p:cNvPr id="458" name="Google Shape;458;p32"/>
          <p:cNvSpPr txBox="1"/>
          <p:nvPr/>
        </p:nvSpPr>
        <p:spPr>
          <a:xfrm>
            <a:off x="4049133" y="7285414"/>
            <a:ext cx="257400" cy="169800"/>
          </a:xfrm>
          <a:prstGeom prst="rect">
            <a:avLst/>
          </a:prstGeom>
          <a:noFill/>
          <a:ln>
            <a:noFill/>
          </a:ln>
        </p:spPr>
        <p:txBody>
          <a:bodyPr anchorCtr="0" anchor="t" bIns="0" lIns="0" spcFirstLastPara="1" rIns="0" wrap="square" tIns="6350">
            <a:noAutofit/>
          </a:bodyPr>
          <a:lstStyle/>
          <a:p>
            <a:pPr indent="0" lvl="0" marL="0" marR="0" rtl="0" algn="ctr">
              <a:lnSpc>
                <a:spcPct val="100000"/>
              </a:lnSpc>
              <a:spcBef>
                <a:spcPts val="0"/>
              </a:spcBef>
              <a:spcAft>
                <a:spcPts val="0"/>
              </a:spcAft>
              <a:buNone/>
            </a:pPr>
            <a:r>
              <a:rPr lang="ar" sz="1100">
                <a:solidFill>
                  <a:srgbClr val="434343"/>
                </a:solidFill>
                <a:latin typeface="Montserrat ExtraBold"/>
                <a:ea typeface="Montserrat ExtraBold"/>
                <a:cs typeface="Montserrat ExtraBold"/>
                <a:sym typeface="Montserrat ExtraBold"/>
              </a:rPr>
              <a:t>02</a:t>
            </a:r>
            <a:endParaRPr sz="900">
              <a:solidFill>
                <a:srgbClr val="434343"/>
              </a:solidFill>
              <a:latin typeface="EB Garamond"/>
              <a:ea typeface="EB Garamond"/>
              <a:cs typeface="EB Garamond"/>
              <a:sym typeface="EB Garamond"/>
            </a:endParaRPr>
          </a:p>
        </p:txBody>
      </p:sp>
      <p:sp>
        <p:nvSpPr>
          <p:cNvPr id="459" name="Google Shape;459;p32"/>
          <p:cNvSpPr/>
          <p:nvPr/>
        </p:nvSpPr>
        <p:spPr>
          <a:xfrm>
            <a:off x="4018674" y="7633843"/>
            <a:ext cx="318300" cy="3333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2"/>
          <p:cNvSpPr txBox="1"/>
          <p:nvPr/>
        </p:nvSpPr>
        <p:spPr>
          <a:xfrm>
            <a:off x="4049133" y="7706875"/>
            <a:ext cx="257400" cy="163800"/>
          </a:xfrm>
          <a:prstGeom prst="rect">
            <a:avLst/>
          </a:prstGeom>
          <a:noFill/>
          <a:ln>
            <a:noFill/>
          </a:ln>
        </p:spPr>
        <p:txBody>
          <a:bodyPr anchorCtr="0" anchor="t" bIns="0" lIns="0" spcFirstLastPara="1" rIns="0" wrap="square" tIns="6350">
            <a:noAutofit/>
          </a:bodyPr>
          <a:lstStyle/>
          <a:p>
            <a:pPr indent="0" lvl="0" marL="0" marR="0" rtl="0" algn="ctr">
              <a:lnSpc>
                <a:spcPct val="100000"/>
              </a:lnSpc>
              <a:spcBef>
                <a:spcPts val="0"/>
              </a:spcBef>
              <a:spcAft>
                <a:spcPts val="0"/>
              </a:spcAft>
              <a:buNone/>
            </a:pPr>
            <a:r>
              <a:rPr lang="ar" sz="1100">
                <a:solidFill>
                  <a:srgbClr val="434343"/>
                </a:solidFill>
                <a:latin typeface="Montserrat ExtraBold"/>
                <a:ea typeface="Montserrat ExtraBold"/>
                <a:cs typeface="Montserrat ExtraBold"/>
                <a:sym typeface="Montserrat ExtraBold"/>
              </a:rPr>
              <a:t>03</a:t>
            </a:r>
            <a:endParaRPr sz="900">
              <a:solidFill>
                <a:srgbClr val="434343"/>
              </a:solidFill>
              <a:latin typeface="EB Garamond"/>
              <a:ea typeface="EB Garamond"/>
              <a:cs typeface="EB Garamond"/>
              <a:sym typeface="EB Garamond"/>
            </a:endParaRPr>
          </a:p>
        </p:txBody>
      </p:sp>
      <p:sp>
        <p:nvSpPr>
          <p:cNvPr id="461" name="Google Shape;461;p32"/>
          <p:cNvSpPr/>
          <p:nvPr/>
        </p:nvSpPr>
        <p:spPr>
          <a:xfrm>
            <a:off x="4018674" y="8052312"/>
            <a:ext cx="318300" cy="3333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2"/>
          <p:cNvSpPr txBox="1"/>
          <p:nvPr/>
        </p:nvSpPr>
        <p:spPr>
          <a:xfrm>
            <a:off x="4033080" y="8142264"/>
            <a:ext cx="289500" cy="129300"/>
          </a:xfrm>
          <a:prstGeom prst="rect">
            <a:avLst/>
          </a:prstGeom>
          <a:noFill/>
          <a:ln>
            <a:noFill/>
          </a:ln>
        </p:spPr>
        <p:txBody>
          <a:bodyPr anchorCtr="0" anchor="t" bIns="0" lIns="0" spcFirstLastPara="1" rIns="0" wrap="square" tIns="6350">
            <a:noAutofit/>
          </a:bodyPr>
          <a:lstStyle/>
          <a:p>
            <a:pPr indent="0" lvl="0" marL="0" marR="0" rtl="0" algn="ctr">
              <a:lnSpc>
                <a:spcPct val="100000"/>
              </a:lnSpc>
              <a:spcBef>
                <a:spcPts val="0"/>
              </a:spcBef>
              <a:spcAft>
                <a:spcPts val="0"/>
              </a:spcAft>
              <a:buNone/>
            </a:pPr>
            <a:r>
              <a:rPr lang="ar" sz="1100">
                <a:solidFill>
                  <a:srgbClr val="434343"/>
                </a:solidFill>
                <a:latin typeface="Montserrat ExtraBold"/>
                <a:ea typeface="Montserrat ExtraBold"/>
                <a:cs typeface="Montserrat ExtraBold"/>
                <a:sym typeface="Montserrat ExtraBold"/>
              </a:rPr>
              <a:t>04</a:t>
            </a:r>
            <a:endParaRPr sz="900">
              <a:solidFill>
                <a:srgbClr val="434343"/>
              </a:solidFill>
              <a:latin typeface="EB Garamond"/>
              <a:ea typeface="EB Garamond"/>
              <a:cs typeface="EB Garamond"/>
              <a:sym typeface="EB Garamond"/>
            </a:endParaRPr>
          </a:p>
        </p:txBody>
      </p:sp>
      <p:sp>
        <p:nvSpPr>
          <p:cNvPr id="463" name="Google Shape;463;p32"/>
          <p:cNvSpPr txBox="1"/>
          <p:nvPr/>
        </p:nvSpPr>
        <p:spPr>
          <a:xfrm>
            <a:off x="1854508" y="7533100"/>
            <a:ext cx="1688100" cy="62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800">
                <a:latin typeface="EB Garamond"/>
                <a:ea typeface="EB Garamond"/>
                <a:cs typeface="EB Garamond"/>
                <a:sym typeface="EB Garamond"/>
              </a:rPr>
              <a:t>Specific signs are associated with particular types of anemia</a:t>
            </a:r>
            <a:endParaRPr sz="800">
              <a:latin typeface="EB Garamond"/>
              <a:ea typeface="EB Garamond"/>
              <a:cs typeface="EB Garamond"/>
              <a:sym typeface="EB Garamond"/>
            </a:endParaRPr>
          </a:p>
        </p:txBody>
      </p:sp>
      <p:sp>
        <p:nvSpPr>
          <p:cNvPr id="464" name="Google Shape;464;p32"/>
          <p:cNvSpPr txBox="1"/>
          <p:nvPr/>
        </p:nvSpPr>
        <p:spPr>
          <a:xfrm>
            <a:off x="4419108" y="6773525"/>
            <a:ext cx="2345700" cy="263400"/>
          </a:xfrm>
          <a:prstGeom prst="rect">
            <a:avLst/>
          </a:prstGeom>
          <a:noFill/>
          <a:ln>
            <a:noFill/>
          </a:ln>
        </p:spPr>
        <p:txBody>
          <a:bodyPr anchorCtr="0" anchor="ctr" bIns="0" lIns="0" spcFirstLastPara="1" rIns="0" wrap="square" tIns="6350">
            <a:noAutofit/>
          </a:bodyPr>
          <a:lstStyle/>
          <a:p>
            <a:pPr indent="0" lvl="0" marL="0" marR="0" rtl="0" algn="l">
              <a:lnSpc>
                <a:spcPct val="100000"/>
              </a:lnSpc>
              <a:spcBef>
                <a:spcPts val="0"/>
              </a:spcBef>
              <a:spcAft>
                <a:spcPts val="0"/>
              </a:spcAft>
              <a:buNone/>
            </a:pPr>
            <a:r>
              <a:rPr lang="ar" sz="1300">
                <a:solidFill>
                  <a:srgbClr val="434343"/>
                </a:solidFill>
                <a:latin typeface="EB Garamond"/>
                <a:ea typeface="EB Garamond"/>
                <a:cs typeface="EB Garamond"/>
                <a:sym typeface="EB Garamond"/>
              </a:rPr>
              <a:t>Spoon nail with iron deficiency</a:t>
            </a:r>
            <a:endParaRPr sz="1300">
              <a:solidFill>
                <a:srgbClr val="434343"/>
              </a:solidFill>
              <a:latin typeface="EB Garamond"/>
              <a:ea typeface="EB Garamond"/>
              <a:cs typeface="EB Garamond"/>
              <a:sym typeface="EB Garamond"/>
            </a:endParaRPr>
          </a:p>
        </p:txBody>
      </p:sp>
      <p:sp>
        <p:nvSpPr>
          <p:cNvPr id="465" name="Google Shape;465;p32"/>
          <p:cNvSpPr txBox="1"/>
          <p:nvPr/>
        </p:nvSpPr>
        <p:spPr>
          <a:xfrm>
            <a:off x="4419108" y="7208450"/>
            <a:ext cx="2565900" cy="263400"/>
          </a:xfrm>
          <a:prstGeom prst="rect">
            <a:avLst/>
          </a:prstGeom>
          <a:noFill/>
          <a:ln>
            <a:noFill/>
          </a:ln>
        </p:spPr>
        <p:txBody>
          <a:bodyPr anchorCtr="0" anchor="ctr" bIns="0" lIns="0" spcFirstLastPara="1" rIns="0" wrap="square" tIns="6350">
            <a:noAutofit/>
          </a:bodyPr>
          <a:lstStyle/>
          <a:p>
            <a:pPr indent="0" lvl="0" marL="0" marR="0" rtl="0" algn="l">
              <a:lnSpc>
                <a:spcPct val="100000"/>
              </a:lnSpc>
              <a:spcBef>
                <a:spcPts val="0"/>
              </a:spcBef>
              <a:spcAft>
                <a:spcPts val="0"/>
              </a:spcAft>
              <a:buNone/>
            </a:pPr>
            <a:r>
              <a:rPr lang="ar" sz="1300">
                <a:solidFill>
                  <a:srgbClr val="434343"/>
                </a:solidFill>
                <a:latin typeface="EB Garamond"/>
                <a:ea typeface="EB Garamond"/>
                <a:cs typeface="EB Garamond"/>
                <a:sym typeface="EB Garamond"/>
              </a:rPr>
              <a:t>Leg ulcers with sickle cell anemia</a:t>
            </a:r>
            <a:endParaRPr sz="1300">
              <a:solidFill>
                <a:srgbClr val="434343"/>
              </a:solidFill>
              <a:latin typeface="EB Garamond"/>
              <a:ea typeface="EB Garamond"/>
              <a:cs typeface="EB Garamond"/>
              <a:sym typeface="EB Garamond"/>
            </a:endParaRPr>
          </a:p>
        </p:txBody>
      </p:sp>
      <p:sp>
        <p:nvSpPr>
          <p:cNvPr id="466" name="Google Shape;466;p32"/>
          <p:cNvSpPr txBox="1"/>
          <p:nvPr/>
        </p:nvSpPr>
        <p:spPr>
          <a:xfrm>
            <a:off x="4419108" y="7660187"/>
            <a:ext cx="2345700" cy="263400"/>
          </a:xfrm>
          <a:prstGeom prst="rect">
            <a:avLst/>
          </a:prstGeom>
          <a:noFill/>
          <a:ln>
            <a:noFill/>
          </a:ln>
        </p:spPr>
        <p:txBody>
          <a:bodyPr anchorCtr="0" anchor="ctr" bIns="0" lIns="0" spcFirstLastPara="1" rIns="0" wrap="square" tIns="6350">
            <a:noAutofit/>
          </a:bodyPr>
          <a:lstStyle/>
          <a:p>
            <a:pPr indent="0" lvl="0" marL="0" marR="0" rtl="0" algn="l">
              <a:lnSpc>
                <a:spcPct val="100000"/>
              </a:lnSpc>
              <a:spcBef>
                <a:spcPts val="0"/>
              </a:spcBef>
              <a:spcAft>
                <a:spcPts val="0"/>
              </a:spcAft>
              <a:buNone/>
            </a:pPr>
            <a:r>
              <a:rPr lang="ar" sz="1300">
                <a:solidFill>
                  <a:srgbClr val="434343"/>
                </a:solidFill>
                <a:latin typeface="EB Garamond"/>
                <a:ea typeface="EB Garamond"/>
                <a:cs typeface="EB Garamond"/>
                <a:sym typeface="EB Garamond"/>
              </a:rPr>
              <a:t>Jaundice with hemolytic anemia</a:t>
            </a:r>
            <a:endParaRPr sz="1300">
              <a:solidFill>
                <a:srgbClr val="434343"/>
              </a:solidFill>
              <a:latin typeface="EB Garamond"/>
              <a:ea typeface="EB Garamond"/>
              <a:cs typeface="EB Garamond"/>
              <a:sym typeface="EB Garamond"/>
            </a:endParaRPr>
          </a:p>
        </p:txBody>
      </p:sp>
      <p:sp>
        <p:nvSpPr>
          <p:cNvPr id="467" name="Google Shape;467;p32"/>
          <p:cNvSpPr txBox="1"/>
          <p:nvPr/>
        </p:nvSpPr>
        <p:spPr>
          <a:xfrm>
            <a:off x="4419108" y="8027450"/>
            <a:ext cx="2565900" cy="333300"/>
          </a:xfrm>
          <a:prstGeom prst="rect">
            <a:avLst/>
          </a:prstGeom>
          <a:noFill/>
          <a:ln>
            <a:noFill/>
          </a:ln>
        </p:spPr>
        <p:txBody>
          <a:bodyPr anchorCtr="0" anchor="ctr" bIns="0" lIns="0" spcFirstLastPara="1" rIns="0" wrap="square" tIns="6350">
            <a:noAutofit/>
          </a:bodyPr>
          <a:lstStyle/>
          <a:p>
            <a:pPr indent="0" lvl="0" marL="0" marR="0" rtl="0" algn="l">
              <a:lnSpc>
                <a:spcPct val="100000"/>
              </a:lnSpc>
              <a:spcBef>
                <a:spcPts val="0"/>
              </a:spcBef>
              <a:spcAft>
                <a:spcPts val="0"/>
              </a:spcAft>
              <a:buNone/>
            </a:pPr>
            <a:r>
              <a:rPr lang="ar" sz="1300">
                <a:solidFill>
                  <a:srgbClr val="434343"/>
                </a:solidFill>
                <a:latin typeface="EB Garamond"/>
                <a:ea typeface="EB Garamond"/>
                <a:cs typeface="EB Garamond"/>
                <a:sym typeface="EB Garamond"/>
              </a:rPr>
              <a:t>Bone deformities in thalassemia major</a:t>
            </a:r>
            <a:endParaRPr sz="1300">
              <a:solidFill>
                <a:srgbClr val="434343"/>
              </a:solidFill>
              <a:latin typeface="EB Garamond"/>
              <a:ea typeface="EB Garamond"/>
              <a:cs typeface="EB Garamond"/>
              <a:sym typeface="EB Garamond"/>
            </a:endParaRPr>
          </a:p>
        </p:txBody>
      </p:sp>
      <p:grpSp>
        <p:nvGrpSpPr>
          <p:cNvPr id="468" name="Google Shape;468;p32"/>
          <p:cNvGrpSpPr/>
          <p:nvPr/>
        </p:nvGrpSpPr>
        <p:grpSpPr>
          <a:xfrm>
            <a:off x="2558435" y="6842058"/>
            <a:ext cx="280292" cy="366396"/>
            <a:chOff x="6701186" y="4283033"/>
            <a:chExt cx="280292" cy="366396"/>
          </a:xfrm>
        </p:grpSpPr>
        <p:sp>
          <p:nvSpPr>
            <p:cNvPr id="469" name="Google Shape;469;p32"/>
            <p:cNvSpPr/>
            <p:nvPr/>
          </p:nvSpPr>
          <p:spPr>
            <a:xfrm>
              <a:off x="6772095" y="4345979"/>
              <a:ext cx="209383" cy="302686"/>
            </a:xfrm>
            <a:custGeom>
              <a:rect b="b" l="l" r="r" t="t"/>
              <a:pathLst>
                <a:path extrusionOk="0" h="9502" w="6573">
                  <a:moveTo>
                    <a:pt x="5751" y="894"/>
                  </a:moveTo>
                  <a:cubicBezTo>
                    <a:pt x="6013" y="894"/>
                    <a:pt x="6216" y="1120"/>
                    <a:pt x="6204" y="1394"/>
                  </a:cubicBezTo>
                  <a:lnTo>
                    <a:pt x="6156" y="1799"/>
                  </a:lnTo>
                  <a:lnTo>
                    <a:pt x="5501" y="1799"/>
                  </a:lnTo>
                  <a:cubicBezTo>
                    <a:pt x="5418" y="1799"/>
                    <a:pt x="5335" y="1882"/>
                    <a:pt x="5335" y="1965"/>
                  </a:cubicBezTo>
                  <a:cubicBezTo>
                    <a:pt x="5335" y="2061"/>
                    <a:pt x="5418" y="2132"/>
                    <a:pt x="5501" y="2132"/>
                  </a:cubicBezTo>
                  <a:lnTo>
                    <a:pt x="6132" y="2132"/>
                  </a:lnTo>
                  <a:lnTo>
                    <a:pt x="6085" y="2596"/>
                  </a:lnTo>
                  <a:lnTo>
                    <a:pt x="489" y="2596"/>
                  </a:lnTo>
                  <a:lnTo>
                    <a:pt x="370" y="1394"/>
                  </a:lnTo>
                  <a:cubicBezTo>
                    <a:pt x="334" y="1132"/>
                    <a:pt x="548" y="894"/>
                    <a:pt x="810" y="894"/>
                  </a:cubicBezTo>
                  <a:close/>
                  <a:moveTo>
                    <a:pt x="4561" y="7025"/>
                  </a:moveTo>
                  <a:lnTo>
                    <a:pt x="4549" y="7311"/>
                  </a:lnTo>
                  <a:cubicBezTo>
                    <a:pt x="4549" y="7490"/>
                    <a:pt x="4406" y="7621"/>
                    <a:pt x="4239" y="7621"/>
                  </a:cubicBezTo>
                  <a:lnTo>
                    <a:pt x="2334" y="7621"/>
                  </a:lnTo>
                  <a:cubicBezTo>
                    <a:pt x="2156" y="7621"/>
                    <a:pt x="2025" y="7478"/>
                    <a:pt x="2025" y="7311"/>
                  </a:cubicBezTo>
                  <a:lnTo>
                    <a:pt x="2025" y="7025"/>
                  </a:lnTo>
                  <a:close/>
                  <a:moveTo>
                    <a:pt x="3287" y="1"/>
                  </a:moveTo>
                  <a:cubicBezTo>
                    <a:pt x="3192" y="1"/>
                    <a:pt x="3120" y="84"/>
                    <a:pt x="3120" y="167"/>
                  </a:cubicBezTo>
                  <a:lnTo>
                    <a:pt x="3120" y="560"/>
                  </a:lnTo>
                  <a:lnTo>
                    <a:pt x="810" y="560"/>
                  </a:lnTo>
                  <a:cubicBezTo>
                    <a:pt x="358" y="560"/>
                    <a:pt x="1" y="953"/>
                    <a:pt x="36" y="1418"/>
                  </a:cubicBezTo>
                  <a:cubicBezTo>
                    <a:pt x="60" y="1596"/>
                    <a:pt x="215" y="3215"/>
                    <a:pt x="251" y="3501"/>
                  </a:cubicBezTo>
                  <a:cubicBezTo>
                    <a:pt x="262" y="3589"/>
                    <a:pt x="324" y="3657"/>
                    <a:pt x="409" y="3657"/>
                  </a:cubicBezTo>
                  <a:cubicBezTo>
                    <a:pt x="415" y="3657"/>
                    <a:pt x="422" y="3657"/>
                    <a:pt x="429" y="3656"/>
                  </a:cubicBezTo>
                  <a:cubicBezTo>
                    <a:pt x="513" y="3632"/>
                    <a:pt x="596" y="3561"/>
                    <a:pt x="572" y="3477"/>
                  </a:cubicBezTo>
                  <a:lnTo>
                    <a:pt x="513" y="2942"/>
                  </a:lnTo>
                  <a:lnTo>
                    <a:pt x="6025" y="2942"/>
                  </a:lnTo>
                  <a:lnTo>
                    <a:pt x="5978" y="3394"/>
                  </a:lnTo>
                  <a:lnTo>
                    <a:pt x="4799" y="3394"/>
                  </a:lnTo>
                  <a:cubicBezTo>
                    <a:pt x="4716" y="3394"/>
                    <a:pt x="4644" y="3477"/>
                    <a:pt x="4644" y="3561"/>
                  </a:cubicBezTo>
                  <a:cubicBezTo>
                    <a:pt x="4644" y="3656"/>
                    <a:pt x="4716" y="3727"/>
                    <a:pt x="4799" y="3727"/>
                  </a:cubicBezTo>
                  <a:lnTo>
                    <a:pt x="5954" y="3727"/>
                  </a:lnTo>
                  <a:lnTo>
                    <a:pt x="5906" y="4192"/>
                  </a:lnTo>
                  <a:lnTo>
                    <a:pt x="5489" y="4192"/>
                  </a:lnTo>
                  <a:cubicBezTo>
                    <a:pt x="5394" y="4192"/>
                    <a:pt x="5323" y="4263"/>
                    <a:pt x="5323" y="4347"/>
                  </a:cubicBezTo>
                  <a:cubicBezTo>
                    <a:pt x="5323" y="4442"/>
                    <a:pt x="5394" y="4513"/>
                    <a:pt x="5489" y="4513"/>
                  </a:cubicBezTo>
                  <a:lnTo>
                    <a:pt x="5870" y="4513"/>
                  </a:lnTo>
                  <a:lnTo>
                    <a:pt x="5835" y="4978"/>
                  </a:lnTo>
                  <a:lnTo>
                    <a:pt x="4799" y="4978"/>
                  </a:lnTo>
                  <a:cubicBezTo>
                    <a:pt x="4716" y="4978"/>
                    <a:pt x="4644" y="5049"/>
                    <a:pt x="4644" y="5144"/>
                  </a:cubicBezTo>
                  <a:cubicBezTo>
                    <a:pt x="4644" y="5228"/>
                    <a:pt x="4716" y="5299"/>
                    <a:pt x="4799" y="5299"/>
                  </a:cubicBezTo>
                  <a:lnTo>
                    <a:pt x="5787" y="5299"/>
                  </a:lnTo>
                  <a:lnTo>
                    <a:pt x="5728" y="5990"/>
                  </a:lnTo>
                  <a:cubicBezTo>
                    <a:pt x="5692" y="6275"/>
                    <a:pt x="5561" y="6656"/>
                    <a:pt x="4668" y="6656"/>
                  </a:cubicBezTo>
                  <a:lnTo>
                    <a:pt x="1882" y="6656"/>
                  </a:lnTo>
                  <a:cubicBezTo>
                    <a:pt x="989" y="6656"/>
                    <a:pt x="858" y="6287"/>
                    <a:pt x="834" y="5990"/>
                  </a:cubicBezTo>
                  <a:lnTo>
                    <a:pt x="632" y="4085"/>
                  </a:lnTo>
                  <a:cubicBezTo>
                    <a:pt x="621" y="3996"/>
                    <a:pt x="559" y="3929"/>
                    <a:pt x="474" y="3929"/>
                  </a:cubicBezTo>
                  <a:cubicBezTo>
                    <a:pt x="467" y="3929"/>
                    <a:pt x="460" y="3929"/>
                    <a:pt x="453" y="3930"/>
                  </a:cubicBezTo>
                  <a:cubicBezTo>
                    <a:pt x="370" y="3954"/>
                    <a:pt x="298" y="4025"/>
                    <a:pt x="310" y="4108"/>
                  </a:cubicBezTo>
                  <a:lnTo>
                    <a:pt x="501" y="6013"/>
                  </a:lnTo>
                  <a:cubicBezTo>
                    <a:pt x="548" y="6430"/>
                    <a:pt x="786" y="6906"/>
                    <a:pt x="1679" y="6990"/>
                  </a:cubicBezTo>
                  <a:lnTo>
                    <a:pt x="1679" y="7287"/>
                  </a:lnTo>
                  <a:cubicBezTo>
                    <a:pt x="1679" y="7645"/>
                    <a:pt x="1977" y="7942"/>
                    <a:pt x="2334" y="7942"/>
                  </a:cubicBezTo>
                  <a:lnTo>
                    <a:pt x="3120" y="7942"/>
                  </a:lnTo>
                  <a:lnTo>
                    <a:pt x="3120" y="9335"/>
                  </a:lnTo>
                  <a:cubicBezTo>
                    <a:pt x="3120" y="9430"/>
                    <a:pt x="3192" y="9502"/>
                    <a:pt x="3287" y="9502"/>
                  </a:cubicBezTo>
                  <a:cubicBezTo>
                    <a:pt x="3370" y="9502"/>
                    <a:pt x="3453" y="9430"/>
                    <a:pt x="3453" y="9335"/>
                  </a:cubicBezTo>
                  <a:lnTo>
                    <a:pt x="3453" y="7942"/>
                  </a:lnTo>
                  <a:lnTo>
                    <a:pt x="4239" y="7942"/>
                  </a:lnTo>
                  <a:cubicBezTo>
                    <a:pt x="4596" y="7942"/>
                    <a:pt x="4894" y="7645"/>
                    <a:pt x="4894" y="7287"/>
                  </a:cubicBezTo>
                  <a:lnTo>
                    <a:pt x="4894" y="6990"/>
                  </a:lnTo>
                  <a:cubicBezTo>
                    <a:pt x="5787" y="6930"/>
                    <a:pt x="6025" y="6430"/>
                    <a:pt x="6073" y="6013"/>
                  </a:cubicBezTo>
                  <a:cubicBezTo>
                    <a:pt x="6323" y="3442"/>
                    <a:pt x="6263" y="4156"/>
                    <a:pt x="6525" y="1418"/>
                  </a:cubicBezTo>
                  <a:cubicBezTo>
                    <a:pt x="6573" y="953"/>
                    <a:pt x="6216" y="560"/>
                    <a:pt x="5751" y="560"/>
                  </a:cubicBezTo>
                  <a:lnTo>
                    <a:pt x="3453" y="560"/>
                  </a:lnTo>
                  <a:lnTo>
                    <a:pt x="3453" y="167"/>
                  </a:lnTo>
                  <a:cubicBezTo>
                    <a:pt x="3453" y="84"/>
                    <a:pt x="3370" y="1"/>
                    <a:pt x="3287"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2"/>
            <p:cNvSpPr/>
            <p:nvPr/>
          </p:nvSpPr>
          <p:spPr>
            <a:xfrm>
              <a:off x="6701186" y="4283033"/>
              <a:ext cx="217347" cy="366396"/>
            </a:xfrm>
            <a:custGeom>
              <a:rect b="b" l="l" r="r" t="t"/>
              <a:pathLst>
                <a:path extrusionOk="0" h="11502" w="6823">
                  <a:moveTo>
                    <a:pt x="5513" y="0"/>
                  </a:moveTo>
                  <a:cubicBezTo>
                    <a:pt x="5418" y="0"/>
                    <a:pt x="5346" y="72"/>
                    <a:pt x="5346" y="167"/>
                  </a:cubicBezTo>
                  <a:lnTo>
                    <a:pt x="5346" y="369"/>
                  </a:lnTo>
                  <a:cubicBezTo>
                    <a:pt x="4882" y="429"/>
                    <a:pt x="4501" y="727"/>
                    <a:pt x="4310" y="1143"/>
                  </a:cubicBezTo>
                  <a:lnTo>
                    <a:pt x="1762" y="1143"/>
                  </a:lnTo>
                  <a:cubicBezTo>
                    <a:pt x="810" y="1143"/>
                    <a:pt x="24" y="1917"/>
                    <a:pt x="24" y="2894"/>
                  </a:cubicBezTo>
                  <a:lnTo>
                    <a:pt x="24" y="5072"/>
                  </a:lnTo>
                  <a:cubicBezTo>
                    <a:pt x="24" y="5168"/>
                    <a:pt x="95" y="5239"/>
                    <a:pt x="179" y="5239"/>
                  </a:cubicBezTo>
                  <a:cubicBezTo>
                    <a:pt x="274" y="5239"/>
                    <a:pt x="345" y="5168"/>
                    <a:pt x="345" y="5072"/>
                  </a:cubicBezTo>
                  <a:lnTo>
                    <a:pt x="345" y="2894"/>
                  </a:lnTo>
                  <a:cubicBezTo>
                    <a:pt x="345" y="2120"/>
                    <a:pt x="977" y="1489"/>
                    <a:pt x="1750" y="1489"/>
                  </a:cubicBezTo>
                  <a:lnTo>
                    <a:pt x="4394" y="1489"/>
                  </a:lnTo>
                  <a:cubicBezTo>
                    <a:pt x="4465" y="1489"/>
                    <a:pt x="4525" y="1441"/>
                    <a:pt x="4560" y="1370"/>
                  </a:cubicBezTo>
                  <a:cubicBezTo>
                    <a:pt x="4691" y="965"/>
                    <a:pt x="5060" y="703"/>
                    <a:pt x="5477" y="703"/>
                  </a:cubicBezTo>
                  <a:cubicBezTo>
                    <a:pt x="6013" y="703"/>
                    <a:pt x="6453" y="1131"/>
                    <a:pt x="6453" y="1667"/>
                  </a:cubicBezTo>
                  <a:cubicBezTo>
                    <a:pt x="6453" y="1774"/>
                    <a:pt x="6394" y="1846"/>
                    <a:pt x="6287" y="1882"/>
                  </a:cubicBezTo>
                  <a:cubicBezTo>
                    <a:pt x="6274" y="1884"/>
                    <a:pt x="6262" y="1885"/>
                    <a:pt x="6250" y="1885"/>
                  </a:cubicBezTo>
                  <a:cubicBezTo>
                    <a:pt x="6134" y="1885"/>
                    <a:pt x="6037" y="1786"/>
                    <a:pt x="6037" y="1667"/>
                  </a:cubicBezTo>
                  <a:cubicBezTo>
                    <a:pt x="6037" y="1330"/>
                    <a:pt x="5756" y="1100"/>
                    <a:pt x="5462" y="1100"/>
                  </a:cubicBezTo>
                  <a:cubicBezTo>
                    <a:pt x="5340" y="1100"/>
                    <a:pt x="5216" y="1140"/>
                    <a:pt x="5108" y="1227"/>
                  </a:cubicBezTo>
                  <a:cubicBezTo>
                    <a:pt x="4882" y="1405"/>
                    <a:pt x="4906" y="1667"/>
                    <a:pt x="4906" y="1679"/>
                  </a:cubicBezTo>
                  <a:cubicBezTo>
                    <a:pt x="4906" y="1798"/>
                    <a:pt x="4810" y="1893"/>
                    <a:pt x="4691" y="1893"/>
                  </a:cubicBezTo>
                  <a:lnTo>
                    <a:pt x="1727" y="1893"/>
                  </a:lnTo>
                  <a:cubicBezTo>
                    <a:pt x="1191" y="1893"/>
                    <a:pt x="750" y="2334"/>
                    <a:pt x="750" y="2870"/>
                  </a:cubicBezTo>
                  <a:lnTo>
                    <a:pt x="750" y="11180"/>
                  </a:lnTo>
                  <a:lnTo>
                    <a:pt x="334" y="11180"/>
                  </a:lnTo>
                  <a:lnTo>
                    <a:pt x="334" y="5692"/>
                  </a:lnTo>
                  <a:cubicBezTo>
                    <a:pt x="334" y="5596"/>
                    <a:pt x="262" y="5525"/>
                    <a:pt x="167" y="5525"/>
                  </a:cubicBezTo>
                  <a:cubicBezTo>
                    <a:pt x="84" y="5525"/>
                    <a:pt x="0" y="5596"/>
                    <a:pt x="0" y="5692"/>
                  </a:cubicBezTo>
                  <a:lnTo>
                    <a:pt x="0" y="11347"/>
                  </a:lnTo>
                  <a:cubicBezTo>
                    <a:pt x="0" y="11430"/>
                    <a:pt x="84" y="11502"/>
                    <a:pt x="167" y="11502"/>
                  </a:cubicBezTo>
                  <a:lnTo>
                    <a:pt x="929" y="11502"/>
                  </a:lnTo>
                  <a:cubicBezTo>
                    <a:pt x="1012" y="11502"/>
                    <a:pt x="1096" y="11430"/>
                    <a:pt x="1096" y="11347"/>
                  </a:cubicBezTo>
                  <a:lnTo>
                    <a:pt x="1096" y="2870"/>
                  </a:lnTo>
                  <a:cubicBezTo>
                    <a:pt x="1096" y="2513"/>
                    <a:pt x="1369" y="2239"/>
                    <a:pt x="1727" y="2239"/>
                  </a:cubicBezTo>
                  <a:lnTo>
                    <a:pt x="4703" y="2239"/>
                  </a:lnTo>
                  <a:cubicBezTo>
                    <a:pt x="5037" y="2215"/>
                    <a:pt x="5287" y="1977"/>
                    <a:pt x="5287" y="1679"/>
                  </a:cubicBezTo>
                  <a:lnTo>
                    <a:pt x="5287" y="1667"/>
                  </a:lnTo>
                  <a:cubicBezTo>
                    <a:pt x="5287" y="1548"/>
                    <a:pt x="5386" y="1438"/>
                    <a:pt x="5521" y="1438"/>
                  </a:cubicBezTo>
                  <a:cubicBezTo>
                    <a:pt x="5534" y="1438"/>
                    <a:pt x="5547" y="1439"/>
                    <a:pt x="5560" y="1441"/>
                  </a:cubicBezTo>
                  <a:cubicBezTo>
                    <a:pt x="5656" y="1465"/>
                    <a:pt x="5739" y="1560"/>
                    <a:pt x="5739" y="1667"/>
                  </a:cubicBezTo>
                  <a:cubicBezTo>
                    <a:pt x="5739" y="1978"/>
                    <a:pt x="5990" y="2212"/>
                    <a:pt x="6292" y="2212"/>
                  </a:cubicBezTo>
                  <a:cubicBezTo>
                    <a:pt x="6325" y="2212"/>
                    <a:pt x="6359" y="2209"/>
                    <a:pt x="6394" y="2203"/>
                  </a:cubicBezTo>
                  <a:cubicBezTo>
                    <a:pt x="6644" y="2155"/>
                    <a:pt x="6822" y="1917"/>
                    <a:pt x="6822" y="1667"/>
                  </a:cubicBezTo>
                  <a:cubicBezTo>
                    <a:pt x="6822" y="1000"/>
                    <a:pt x="6311" y="453"/>
                    <a:pt x="5679" y="369"/>
                  </a:cubicBezTo>
                  <a:lnTo>
                    <a:pt x="5679" y="167"/>
                  </a:lnTo>
                  <a:cubicBezTo>
                    <a:pt x="5679" y="72"/>
                    <a:pt x="5596" y="0"/>
                    <a:pt x="5513"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1" name="Google Shape;471;p32"/>
          <p:cNvGrpSpPr/>
          <p:nvPr/>
        </p:nvGrpSpPr>
        <p:grpSpPr>
          <a:xfrm>
            <a:off x="1273050" y="3799984"/>
            <a:ext cx="317258" cy="206319"/>
            <a:chOff x="6656812" y="2029388"/>
            <a:chExt cx="368690" cy="245793"/>
          </a:xfrm>
        </p:grpSpPr>
        <p:sp>
          <p:nvSpPr>
            <p:cNvPr id="472" name="Google Shape;472;p32"/>
            <p:cNvSpPr/>
            <p:nvPr/>
          </p:nvSpPr>
          <p:spPr>
            <a:xfrm>
              <a:off x="6915475" y="2164007"/>
              <a:ext cx="73967" cy="73999"/>
            </a:xfrm>
            <a:custGeom>
              <a:rect b="b" l="l" r="r" t="t"/>
              <a:pathLst>
                <a:path extrusionOk="0" h="2323" w="2322">
                  <a:moveTo>
                    <a:pt x="1167" y="323"/>
                  </a:moveTo>
                  <a:cubicBezTo>
                    <a:pt x="1631" y="323"/>
                    <a:pt x="2000" y="692"/>
                    <a:pt x="2000" y="1156"/>
                  </a:cubicBezTo>
                  <a:cubicBezTo>
                    <a:pt x="2000" y="1621"/>
                    <a:pt x="1631" y="1990"/>
                    <a:pt x="1167" y="1990"/>
                  </a:cubicBezTo>
                  <a:cubicBezTo>
                    <a:pt x="703" y="1990"/>
                    <a:pt x="334" y="1621"/>
                    <a:pt x="334" y="1156"/>
                  </a:cubicBezTo>
                  <a:cubicBezTo>
                    <a:pt x="334" y="692"/>
                    <a:pt x="703" y="323"/>
                    <a:pt x="1167" y="323"/>
                  </a:cubicBezTo>
                  <a:close/>
                  <a:moveTo>
                    <a:pt x="1126" y="0"/>
                  </a:moveTo>
                  <a:cubicBezTo>
                    <a:pt x="502" y="0"/>
                    <a:pt x="0" y="527"/>
                    <a:pt x="0" y="1156"/>
                  </a:cubicBezTo>
                  <a:cubicBezTo>
                    <a:pt x="0" y="1799"/>
                    <a:pt x="524" y="2323"/>
                    <a:pt x="1167" y="2323"/>
                  </a:cubicBezTo>
                  <a:cubicBezTo>
                    <a:pt x="1810" y="2323"/>
                    <a:pt x="2322" y="1799"/>
                    <a:pt x="2322" y="1156"/>
                  </a:cubicBezTo>
                  <a:cubicBezTo>
                    <a:pt x="2322" y="513"/>
                    <a:pt x="1810" y="1"/>
                    <a:pt x="1167" y="1"/>
                  </a:cubicBezTo>
                  <a:cubicBezTo>
                    <a:pt x="1153" y="1"/>
                    <a:pt x="1139" y="0"/>
                    <a:pt x="112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2"/>
            <p:cNvSpPr/>
            <p:nvPr/>
          </p:nvSpPr>
          <p:spPr>
            <a:xfrm>
              <a:off x="6901427" y="2057070"/>
              <a:ext cx="51605" cy="31154"/>
            </a:xfrm>
            <a:custGeom>
              <a:rect b="b" l="l" r="r" t="t"/>
              <a:pathLst>
                <a:path extrusionOk="0" h="978" w="1620">
                  <a:moveTo>
                    <a:pt x="1179" y="346"/>
                  </a:moveTo>
                  <a:cubicBezTo>
                    <a:pt x="1239" y="346"/>
                    <a:pt x="1275" y="394"/>
                    <a:pt x="1275" y="453"/>
                  </a:cubicBezTo>
                  <a:lnTo>
                    <a:pt x="1275" y="525"/>
                  </a:lnTo>
                  <a:cubicBezTo>
                    <a:pt x="1275" y="584"/>
                    <a:pt x="1239" y="632"/>
                    <a:pt x="1179" y="632"/>
                  </a:cubicBezTo>
                  <a:lnTo>
                    <a:pt x="441" y="632"/>
                  </a:lnTo>
                  <a:cubicBezTo>
                    <a:pt x="382" y="632"/>
                    <a:pt x="334" y="584"/>
                    <a:pt x="334" y="525"/>
                  </a:cubicBezTo>
                  <a:lnTo>
                    <a:pt x="334" y="453"/>
                  </a:lnTo>
                  <a:cubicBezTo>
                    <a:pt x="334" y="394"/>
                    <a:pt x="382" y="346"/>
                    <a:pt x="441" y="346"/>
                  </a:cubicBezTo>
                  <a:close/>
                  <a:moveTo>
                    <a:pt x="441" y="1"/>
                  </a:moveTo>
                  <a:cubicBezTo>
                    <a:pt x="203" y="1"/>
                    <a:pt x="1" y="203"/>
                    <a:pt x="1" y="453"/>
                  </a:cubicBezTo>
                  <a:lnTo>
                    <a:pt x="1" y="525"/>
                  </a:lnTo>
                  <a:cubicBezTo>
                    <a:pt x="1" y="763"/>
                    <a:pt x="191" y="977"/>
                    <a:pt x="441" y="977"/>
                  </a:cubicBezTo>
                  <a:lnTo>
                    <a:pt x="1179" y="977"/>
                  </a:lnTo>
                  <a:cubicBezTo>
                    <a:pt x="1418" y="977"/>
                    <a:pt x="1620" y="775"/>
                    <a:pt x="1620" y="525"/>
                  </a:cubicBezTo>
                  <a:lnTo>
                    <a:pt x="1620" y="453"/>
                  </a:lnTo>
                  <a:cubicBezTo>
                    <a:pt x="1620" y="215"/>
                    <a:pt x="1429" y="1"/>
                    <a:pt x="1179"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2"/>
            <p:cNvSpPr/>
            <p:nvPr/>
          </p:nvSpPr>
          <p:spPr>
            <a:xfrm>
              <a:off x="6901809" y="2091983"/>
              <a:ext cx="51605" cy="30358"/>
            </a:xfrm>
            <a:custGeom>
              <a:rect b="b" l="l" r="r" t="t"/>
              <a:pathLst>
                <a:path extrusionOk="0" h="953" w="1620">
                  <a:moveTo>
                    <a:pt x="1179" y="333"/>
                  </a:moveTo>
                  <a:cubicBezTo>
                    <a:pt x="1239" y="333"/>
                    <a:pt x="1286" y="381"/>
                    <a:pt x="1286" y="441"/>
                  </a:cubicBezTo>
                  <a:lnTo>
                    <a:pt x="1286" y="512"/>
                  </a:lnTo>
                  <a:cubicBezTo>
                    <a:pt x="1286" y="572"/>
                    <a:pt x="1239" y="619"/>
                    <a:pt x="1179" y="619"/>
                  </a:cubicBezTo>
                  <a:lnTo>
                    <a:pt x="453" y="619"/>
                  </a:lnTo>
                  <a:cubicBezTo>
                    <a:pt x="394" y="619"/>
                    <a:pt x="346" y="572"/>
                    <a:pt x="346" y="512"/>
                  </a:cubicBezTo>
                  <a:lnTo>
                    <a:pt x="346" y="441"/>
                  </a:lnTo>
                  <a:cubicBezTo>
                    <a:pt x="346" y="381"/>
                    <a:pt x="394" y="333"/>
                    <a:pt x="453" y="333"/>
                  </a:cubicBezTo>
                  <a:close/>
                  <a:moveTo>
                    <a:pt x="453" y="0"/>
                  </a:moveTo>
                  <a:cubicBezTo>
                    <a:pt x="215" y="0"/>
                    <a:pt x="1" y="191"/>
                    <a:pt x="1" y="441"/>
                  </a:cubicBezTo>
                  <a:lnTo>
                    <a:pt x="1" y="500"/>
                  </a:lnTo>
                  <a:cubicBezTo>
                    <a:pt x="1" y="738"/>
                    <a:pt x="191" y="953"/>
                    <a:pt x="453" y="953"/>
                  </a:cubicBezTo>
                  <a:lnTo>
                    <a:pt x="1179" y="953"/>
                  </a:lnTo>
                  <a:cubicBezTo>
                    <a:pt x="1417" y="953"/>
                    <a:pt x="1620" y="750"/>
                    <a:pt x="1620" y="500"/>
                  </a:cubicBezTo>
                  <a:lnTo>
                    <a:pt x="1620" y="441"/>
                  </a:lnTo>
                  <a:cubicBezTo>
                    <a:pt x="1620" y="202"/>
                    <a:pt x="1429" y="0"/>
                    <a:pt x="1179"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2"/>
            <p:cNvSpPr/>
            <p:nvPr/>
          </p:nvSpPr>
          <p:spPr>
            <a:xfrm>
              <a:off x="6901809" y="2126099"/>
              <a:ext cx="51605" cy="30772"/>
            </a:xfrm>
            <a:custGeom>
              <a:rect b="b" l="l" r="r" t="t"/>
              <a:pathLst>
                <a:path extrusionOk="0" h="966" w="1620">
                  <a:moveTo>
                    <a:pt x="1179" y="358"/>
                  </a:moveTo>
                  <a:cubicBezTo>
                    <a:pt x="1239" y="358"/>
                    <a:pt x="1286" y="394"/>
                    <a:pt x="1286" y="453"/>
                  </a:cubicBezTo>
                  <a:lnTo>
                    <a:pt x="1286" y="536"/>
                  </a:lnTo>
                  <a:cubicBezTo>
                    <a:pt x="1286" y="596"/>
                    <a:pt x="1239" y="632"/>
                    <a:pt x="1179" y="632"/>
                  </a:cubicBezTo>
                  <a:lnTo>
                    <a:pt x="453" y="632"/>
                  </a:lnTo>
                  <a:cubicBezTo>
                    <a:pt x="394" y="632"/>
                    <a:pt x="346" y="596"/>
                    <a:pt x="346" y="536"/>
                  </a:cubicBezTo>
                  <a:lnTo>
                    <a:pt x="346" y="453"/>
                  </a:lnTo>
                  <a:cubicBezTo>
                    <a:pt x="346" y="394"/>
                    <a:pt x="394" y="358"/>
                    <a:pt x="453" y="358"/>
                  </a:cubicBezTo>
                  <a:close/>
                  <a:moveTo>
                    <a:pt x="453" y="1"/>
                  </a:moveTo>
                  <a:cubicBezTo>
                    <a:pt x="215" y="1"/>
                    <a:pt x="1" y="191"/>
                    <a:pt x="1" y="441"/>
                  </a:cubicBezTo>
                  <a:lnTo>
                    <a:pt x="1" y="513"/>
                  </a:lnTo>
                  <a:cubicBezTo>
                    <a:pt x="1" y="751"/>
                    <a:pt x="191" y="965"/>
                    <a:pt x="453" y="965"/>
                  </a:cubicBezTo>
                  <a:lnTo>
                    <a:pt x="1179" y="965"/>
                  </a:lnTo>
                  <a:cubicBezTo>
                    <a:pt x="1417" y="965"/>
                    <a:pt x="1620" y="775"/>
                    <a:pt x="1620" y="513"/>
                  </a:cubicBezTo>
                  <a:lnTo>
                    <a:pt x="1620" y="441"/>
                  </a:lnTo>
                  <a:cubicBezTo>
                    <a:pt x="1620" y="203"/>
                    <a:pt x="1429" y="1"/>
                    <a:pt x="1179"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2"/>
            <p:cNvSpPr/>
            <p:nvPr/>
          </p:nvSpPr>
          <p:spPr>
            <a:xfrm>
              <a:off x="6959849" y="2057452"/>
              <a:ext cx="43641" cy="99419"/>
            </a:xfrm>
            <a:custGeom>
              <a:rect b="b" l="l" r="r" t="t"/>
              <a:pathLst>
                <a:path extrusionOk="0" h="3121" w="1370">
                  <a:moveTo>
                    <a:pt x="965" y="334"/>
                  </a:moveTo>
                  <a:cubicBezTo>
                    <a:pt x="1000" y="334"/>
                    <a:pt x="1048" y="382"/>
                    <a:pt x="1048" y="429"/>
                  </a:cubicBezTo>
                  <a:lnTo>
                    <a:pt x="1048" y="2703"/>
                  </a:lnTo>
                  <a:cubicBezTo>
                    <a:pt x="1048" y="2751"/>
                    <a:pt x="1000" y="2787"/>
                    <a:pt x="965" y="2787"/>
                  </a:cubicBezTo>
                  <a:lnTo>
                    <a:pt x="429" y="2787"/>
                  </a:lnTo>
                  <a:cubicBezTo>
                    <a:pt x="369" y="2775"/>
                    <a:pt x="334" y="2751"/>
                    <a:pt x="334" y="2703"/>
                  </a:cubicBezTo>
                  <a:lnTo>
                    <a:pt x="334" y="429"/>
                  </a:lnTo>
                  <a:cubicBezTo>
                    <a:pt x="334" y="382"/>
                    <a:pt x="381" y="334"/>
                    <a:pt x="429" y="334"/>
                  </a:cubicBezTo>
                  <a:close/>
                  <a:moveTo>
                    <a:pt x="417" y="1"/>
                  </a:moveTo>
                  <a:cubicBezTo>
                    <a:pt x="179" y="1"/>
                    <a:pt x="0" y="203"/>
                    <a:pt x="0" y="429"/>
                  </a:cubicBezTo>
                  <a:lnTo>
                    <a:pt x="0" y="2703"/>
                  </a:lnTo>
                  <a:cubicBezTo>
                    <a:pt x="0" y="2941"/>
                    <a:pt x="191" y="3120"/>
                    <a:pt x="417" y="3120"/>
                  </a:cubicBezTo>
                  <a:lnTo>
                    <a:pt x="953" y="3120"/>
                  </a:lnTo>
                  <a:cubicBezTo>
                    <a:pt x="1191" y="3120"/>
                    <a:pt x="1369" y="2930"/>
                    <a:pt x="1369" y="2703"/>
                  </a:cubicBezTo>
                  <a:lnTo>
                    <a:pt x="1369" y="429"/>
                  </a:lnTo>
                  <a:cubicBezTo>
                    <a:pt x="1369" y="179"/>
                    <a:pt x="1167" y="1"/>
                    <a:pt x="953"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2"/>
            <p:cNvSpPr/>
            <p:nvPr/>
          </p:nvSpPr>
          <p:spPr>
            <a:xfrm>
              <a:off x="6835805" y="2075291"/>
              <a:ext cx="29243" cy="10257"/>
            </a:xfrm>
            <a:custGeom>
              <a:rect b="b" l="l" r="r" t="t"/>
              <a:pathLst>
                <a:path extrusionOk="0" h="322" w="918">
                  <a:moveTo>
                    <a:pt x="168" y="0"/>
                  </a:moveTo>
                  <a:cubicBezTo>
                    <a:pt x="84" y="0"/>
                    <a:pt x="1" y="72"/>
                    <a:pt x="1" y="167"/>
                  </a:cubicBezTo>
                  <a:cubicBezTo>
                    <a:pt x="1" y="250"/>
                    <a:pt x="84" y="322"/>
                    <a:pt x="168" y="322"/>
                  </a:cubicBezTo>
                  <a:lnTo>
                    <a:pt x="751" y="322"/>
                  </a:lnTo>
                  <a:cubicBezTo>
                    <a:pt x="834" y="322"/>
                    <a:pt x="918" y="250"/>
                    <a:pt x="918" y="167"/>
                  </a:cubicBezTo>
                  <a:cubicBezTo>
                    <a:pt x="918" y="72"/>
                    <a:pt x="834" y="0"/>
                    <a:pt x="751"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2"/>
            <p:cNvSpPr/>
            <p:nvPr/>
          </p:nvSpPr>
          <p:spPr>
            <a:xfrm>
              <a:off x="6700422" y="2074908"/>
              <a:ext cx="11022" cy="10257"/>
            </a:xfrm>
            <a:custGeom>
              <a:rect b="b" l="l" r="r" t="t"/>
              <a:pathLst>
                <a:path extrusionOk="0" h="322" w="346">
                  <a:moveTo>
                    <a:pt x="167" y="0"/>
                  </a:moveTo>
                  <a:cubicBezTo>
                    <a:pt x="72" y="0"/>
                    <a:pt x="0" y="72"/>
                    <a:pt x="0" y="155"/>
                  </a:cubicBezTo>
                  <a:cubicBezTo>
                    <a:pt x="0" y="250"/>
                    <a:pt x="72" y="322"/>
                    <a:pt x="167" y="322"/>
                  </a:cubicBezTo>
                  <a:lnTo>
                    <a:pt x="179" y="322"/>
                  </a:lnTo>
                  <a:cubicBezTo>
                    <a:pt x="262" y="322"/>
                    <a:pt x="346" y="250"/>
                    <a:pt x="346" y="155"/>
                  </a:cubicBezTo>
                  <a:cubicBezTo>
                    <a:pt x="346" y="72"/>
                    <a:pt x="286" y="0"/>
                    <a:pt x="179"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2"/>
            <p:cNvSpPr/>
            <p:nvPr/>
          </p:nvSpPr>
          <p:spPr>
            <a:xfrm>
              <a:off x="6706092" y="2098417"/>
              <a:ext cx="151375" cy="89162"/>
            </a:xfrm>
            <a:custGeom>
              <a:rect b="b" l="l" r="r" t="t"/>
              <a:pathLst>
                <a:path extrusionOk="0" h="2799" w="4752">
                  <a:moveTo>
                    <a:pt x="2119" y="0"/>
                  </a:moveTo>
                  <a:cubicBezTo>
                    <a:pt x="2047" y="0"/>
                    <a:pt x="1977" y="45"/>
                    <a:pt x="1966" y="131"/>
                  </a:cubicBezTo>
                  <a:lnTo>
                    <a:pt x="1573" y="1977"/>
                  </a:lnTo>
                  <a:lnTo>
                    <a:pt x="1239" y="941"/>
                  </a:lnTo>
                  <a:cubicBezTo>
                    <a:pt x="1214" y="859"/>
                    <a:pt x="1142" y="817"/>
                    <a:pt x="1071" y="817"/>
                  </a:cubicBezTo>
                  <a:cubicBezTo>
                    <a:pt x="1008" y="817"/>
                    <a:pt x="946" y="850"/>
                    <a:pt x="918" y="917"/>
                  </a:cubicBezTo>
                  <a:lnTo>
                    <a:pt x="501" y="1846"/>
                  </a:lnTo>
                  <a:lnTo>
                    <a:pt x="168" y="1846"/>
                  </a:lnTo>
                  <a:cubicBezTo>
                    <a:pt x="72" y="1846"/>
                    <a:pt x="1" y="1917"/>
                    <a:pt x="1" y="2013"/>
                  </a:cubicBezTo>
                  <a:cubicBezTo>
                    <a:pt x="1" y="2096"/>
                    <a:pt x="72" y="2167"/>
                    <a:pt x="168" y="2167"/>
                  </a:cubicBezTo>
                  <a:lnTo>
                    <a:pt x="608" y="2167"/>
                  </a:lnTo>
                  <a:cubicBezTo>
                    <a:pt x="680" y="2167"/>
                    <a:pt x="739" y="2132"/>
                    <a:pt x="763" y="2072"/>
                  </a:cubicBezTo>
                  <a:lnTo>
                    <a:pt x="1037" y="1441"/>
                  </a:lnTo>
                  <a:lnTo>
                    <a:pt x="1442" y="2679"/>
                  </a:lnTo>
                  <a:cubicBezTo>
                    <a:pt x="1470" y="2760"/>
                    <a:pt x="1541" y="2799"/>
                    <a:pt x="1610" y="2799"/>
                  </a:cubicBezTo>
                  <a:cubicBezTo>
                    <a:pt x="1684" y="2799"/>
                    <a:pt x="1757" y="2754"/>
                    <a:pt x="1775" y="2667"/>
                  </a:cubicBezTo>
                  <a:lnTo>
                    <a:pt x="2096" y="1084"/>
                  </a:lnTo>
                  <a:lnTo>
                    <a:pt x="2227" y="1917"/>
                  </a:lnTo>
                  <a:cubicBezTo>
                    <a:pt x="2251" y="2013"/>
                    <a:pt x="2323" y="2072"/>
                    <a:pt x="2394" y="2072"/>
                  </a:cubicBezTo>
                  <a:lnTo>
                    <a:pt x="3049" y="2072"/>
                  </a:lnTo>
                  <a:cubicBezTo>
                    <a:pt x="3144" y="2072"/>
                    <a:pt x="3204" y="2013"/>
                    <a:pt x="3216" y="1941"/>
                  </a:cubicBezTo>
                  <a:lnTo>
                    <a:pt x="3287" y="1501"/>
                  </a:lnTo>
                  <a:lnTo>
                    <a:pt x="3501" y="2453"/>
                  </a:lnTo>
                  <a:cubicBezTo>
                    <a:pt x="3514" y="2543"/>
                    <a:pt x="3586" y="2588"/>
                    <a:pt x="3660" y="2588"/>
                  </a:cubicBezTo>
                  <a:cubicBezTo>
                    <a:pt x="3724" y="2588"/>
                    <a:pt x="3790" y="2555"/>
                    <a:pt x="3823" y="2489"/>
                  </a:cubicBezTo>
                  <a:lnTo>
                    <a:pt x="4037" y="2036"/>
                  </a:lnTo>
                  <a:lnTo>
                    <a:pt x="4585" y="2036"/>
                  </a:lnTo>
                  <a:cubicBezTo>
                    <a:pt x="4668" y="2036"/>
                    <a:pt x="4752" y="1965"/>
                    <a:pt x="4752" y="1870"/>
                  </a:cubicBezTo>
                  <a:cubicBezTo>
                    <a:pt x="4752" y="1786"/>
                    <a:pt x="4668" y="1715"/>
                    <a:pt x="4585" y="1715"/>
                  </a:cubicBezTo>
                  <a:lnTo>
                    <a:pt x="3918" y="1715"/>
                  </a:lnTo>
                  <a:cubicBezTo>
                    <a:pt x="3775" y="1715"/>
                    <a:pt x="3763" y="1858"/>
                    <a:pt x="3740" y="1905"/>
                  </a:cubicBezTo>
                  <a:lnTo>
                    <a:pt x="3454" y="632"/>
                  </a:lnTo>
                  <a:cubicBezTo>
                    <a:pt x="3430" y="542"/>
                    <a:pt x="3356" y="498"/>
                    <a:pt x="3283" y="498"/>
                  </a:cubicBezTo>
                  <a:cubicBezTo>
                    <a:pt x="3210" y="498"/>
                    <a:pt x="3138" y="542"/>
                    <a:pt x="3120" y="632"/>
                  </a:cubicBezTo>
                  <a:lnTo>
                    <a:pt x="2918" y="1739"/>
                  </a:lnTo>
                  <a:lnTo>
                    <a:pt x="2549" y="1739"/>
                  </a:lnTo>
                  <a:lnTo>
                    <a:pt x="2287" y="155"/>
                  </a:lnTo>
                  <a:cubicBezTo>
                    <a:pt x="2275" y="51"/>
                    <a:pt x="2196" y="0"/>
                    <a:pt x="2119"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2"/>
            <p:cNvSpPr/>
            <p:nvPr/>
          </p:nvSpPr>
          <p:spPr>
            <a:xfrm>
              <a:off x="6656812" y="2029388"/>
              <a:ext cx="368690" cy="245793"/>
            </a:xfrm>
            <a:custGeom>
              <a:rect b="b" l="l" r="r" t="t"/>
              <a:pathLst>
                <a:path extrusionOk="0" h="7716" w="11574">
                  <a:moveTo>
                    <a:pt x="3286" y="7180"/>
                  </a:moveTo>
                  <a:lnTo>
                    <a:pt x="3286" y="7394"/>
                  </a:lnTo>
                  <a:lnTo>
                    <a:pt x="1596" y="7394"/>
                  </a:lnTo>
                  <a:lnTo>
                    <a:pt x="1596" y="7180"/>
                  </a:lnTo>
                  <a:close/>
                  <a:moveTo>
                    <a:pt x="9966" y="7180"/>
                  </a:moveTo>
                  <a:lnTo>
                    <a:pt x="9966" y="7394"/>
                  </a:lnTo>
                  <a:lnTo>
                    <a:pt x="8275" y="7394"/>
                  </a:lnTo>
                  <a:lnTo>
                    <a:pt x="8275" y="7180"/>
                  </a:lnTo>
                  <a:close/>
                  <a:moveTo>
                    <a:pt x="548" y="1"/>
                  </a:moveTo>
                  <a:cubicBezTo>
                    <a:pt x="250" y="1"/>
                    <a:pt x="0" y="251"/>
                    <a:pt x="0" y="548"/>
                  </a:cubicBezTo>
                  <a:lnTo>
                    <a:pt x="0" y="6632"/>
                  </a:lnTo>
                  <a:cubicBezTo>
                    <a:pt x="0" y="6930"/>
                    <a:pt x="250" y="7180"/>
                    <a:pt x="548" y="7180"/>
                  </a:cubicBezTo>
                  <a:lnTo>
                    <a:pt x="1250" y="7180"/>
                  </a:lnTo>
                  <a:lnTo>
                    <a:pt x="1250" y="7561"/>
                  </a:lnTo>
                  <a:cubicBezTo>
                    <a:pt x="1250" y="7644"/>
                    <a:pt x="1322" y="7716"/>
                    <a:pt x="1417" y="7716"/>
                  </a:cubicBezTo>
                  <a:lnTo>
                    <a:pt x="3453" y="7716"/>
                  </a:lnTo>
                  <a:cubicBezTo>
                    <a:pt x="3536" y="7716"/>
                    <a:pt x="3608" y="7644"/>
                    <a:pt x="3608" y="7561"/>
                  </a:cubicBezTo>
                  <a:lnTo>
                    <a:pt x="3608" y="7180"/>
                  </a:lnTo>
                  <a:lnTo>
                    <a:pt x="7930" y="7180"/>
                  </a:lnTo>
                  <a:lnTo>
                    <a:pt x="7930" y="7561"/>
                  </a:lnTo>
                  <a:cubicBezTo>
                    <a:pt x="7930" y="7644"/>
                    <a:pt x="8001" y="7716"/>
                    <a:pt x="8096" y="7716"/>
                  </a:cubicBezTo>
                  <a:lnTo>
                    <a:pt x="10132" y="7716"/>
                  </a:lnTo>
                  <a:cubicBezTo>
                    <a:pt x="10216" y="7716"/>
                    <a:pt x="10299" y="7644"/>
                    <a:pt x="10299" y="7561"/>
                  </a:cubicBezTo>
                  <a:lnTo>
                    <a:pt x="10299" y="7180"/>
                  </a:lnTo>
                  <a:lnTo>
                    <a:pt x="10990" y="7180"/>
                  </a:lnTo>
                  <a:cubicBezTo>
                    <a:pt x="11287" y="7180"/>
                    <a:pt x="11549" y="6930"/>
                    <a:pt x="11549" y="6632"/>
                  </a:cubicBezTo>
                  <a:lnTo>
                    <a:pt x="11549" y="548"/>
                  </a:lnTo>
                  <a:cubicBezTo>
                    <a:pt x="11573" y="251"/>
                    <a:pt x="11323" y="1"/>
                    <a:pt x="11025" y="1"/>
                  </a:cubicBezTo>
                  <a:lnTo>
                    <a:pt x="7620" y="1"/>
                  </a:lnTo>
                  <a:cubicBezTo>
                    <a:pt x="7525" y="1"/>
                    <a:pt x="7453" y="72"/>
                    <a:pt x="7453" y="155"/>
                  </a:cubicBezTo>
                  <a:cubicBezTo>
                    <a:pt x="7453" y="251"/>
                    <a:pt x="7525" y="322"/>
                    <a:pt x="7620" y="322"/>
                  </a:cubicBezTo>
                  <a:lnTo>
                    <a:pt x="11025" y="322"/>
                  </a:lnTo>
                  <a:cubicBezTo>
                    <a:pt x="11144" y="322"/>
                    <a:pt x="11240" y="417"/>
                    <a:pt x="11240" y="536"/>
                  </a:cubicBezTo>
                  <a:lnTo>
                    <a:pt x="11240" y="6620"/>
                  </a:lnTo>
                  <a:cubicBezTo>
                    <a:pt x="11240" y="6739"/>
                    <a:pt x="11144" y="6823"/>
                    <a:pt x="11025" y="6823"/>
                  </a:cubicBezTo>
                  <a:lnTo>
                    <a:pt x="548" y="6823"/>
                  </a:lnTo>
                  <a:cubicBezTo>
                    <a:pt x="429" y="6823"/>
                    <a:pt x="334" y="6739"/>
                    <a:pt x="334" y="6620"/>
                  </a:cubicBezTo>
                  <a:lnTo>
                    <a:pt x="334" y="536"/>
                  </a:lnTo>
                  <a:cubicBezTo>
                    <a:pt x="334" y="417"/>
                    <a:pt x="429" y="322"/>
                    <a:pt x="548" y="322"/>
                  </a:cubicBezTo>
                  <a:lnTo>
                    <a:pt x="6870" y="322"/>
                  </a:lnTo>
                  <a:cubicBezTo>
                    <a:pt x="6965" y="322"/>
                    <a:pt x="7037" y="251"/>
                    <a:pt x="7037" y="155"/>
                  </a:cubicBezTo>
                  <a:cubicBezTo>
                    <a:pt x="7037" y="72"/>
                    <a:pt x="6965" y="1"/>
                    <a:pt x="6870"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2"/>
            <p:cNvSpPr/>
            <p:nvPr/>
          </p:nvSpPr>
          <p:spPr>
            <a:xfrm>
              <a:off x="6681818" y="2057070"/>
              <a:ext cx="199540" cy="172622"/>
            </a:xfrm>
            <a:custGeom>
              <a:rect b="b" l="l" r="r" t="t"/>
              <a:pathLst>
                <a:path extrusionOk="0" h="5419" w="6264">
                  <a:moveTo>
                    <a:pt x="168" y="1"/>
                  </a:moveTo>
                  <a:cubicBezTo>
                    <a:pt x="72" y="1"/>
                    <a:pt x="1" y="84"/>
                    <a:pt x="1" y="167"/>
                  </a:cubicBezTo>
                  <a:lnTo>
                    <a:pt x="1" y="1691"/>
                  </a:lnTo>
                  <a:cubicBezTo>
                    <a:pt x="1" y="1775"/>
                    <a:pt x="72" y="1846"/>
                    <a:pt x="168" y="1846"/>
                  </a:cubicBezTo>
                  <a:cubicBezTo>
                    <a:pt x="251" y="1846"/>
                    <a:pt x="334" y="1775"/>
                    <a:pt x="334" y="1691"/>
                  </a:cubicBezTo>
                  <a:lnTo>
                    <a:pt x="334" y="346"/>
                  </a:lnTo>
                  <a:lnTo>
                    <a:pt x="5942" y="346"/>
                  </a:lnTo>
                  <a:lnTo>
                    <a:pt x="5942" y="5097"/>
                  </a:lnTo>
                  <a:lnTo>
                    <a:pt x="334" y="5097"/>
                  </a:lnTo>
                  <a:lnTo>
                    <a:pt x="334" y="2465"/>
                  </a:lnTo>
                  <a:cubicBezTo>
                    <a:pt x="334" y="2370"/>
                    <a:pt x="251" y="2299"/>
                    <a:pt x="168" y="2299"/>
                  </a:cubicBezTo>
                  <a:cubicBezTo>
                    <a:pt x="72" y="2299"/>
                    <a:pt x="1" y="2370"/>
                    <a:pt x="1" y="2465"/>
                  </a:cubicBezTo>
                  <a:lnTo>
                    <a:pt x="1" y="5263"/>
                  </a:lnTo>
                  <a:cubicBezTo>
                    <a:pt x="1" y="5347"/>
                    <a:pt x="72" y="5418"/>
                    <a:pt x="168" y="5418"/>
                  </a:cubicBezTo>
                  <a:lnTo>
                    <a:pt x="6109" y="5418"/>
                  </a:lnTo>
                  <a:cubicBezTo>
                    <a:pt x="6192" y="5418"/>
                    <a:pt x="6264" y="5347"/>
                    <a:pt x="6264" y="5263"/>
                  </a:cubicBezTo>
                  <a:lnTo>
                    <a:pt x="6264" y="167"/>
                  </a:lnTo>
                  <a:cubicBezTo>
                    <a:pt x="6264" y="84"/>
                    <a:pt x="6192" y="1"/>
                    <a:pt x="6109"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2" name="Google Shape;482;p32"/>
          <p:cNvSpPr txBox="1"/>
          <p:nvPr>
            <p:ph idx="4294967295" type="subTitle"/>
          </p:nvPr>
        </p:nvSpPr>
        <p:spPr>
          <a:xfrm>
            <a:off x="465863" y="2185963"/>
            <a:ext cx="2744100" cy="1018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ar" sz="1500">
                <a:solidFill>
                  <a:srgbClr val="74C1B9"/>
                </a:solidFill>
                <a:latin typeface="Montserrat"/>
                <a:ea typeface="Montserrat"/>
                <a:cs typeface="Montserrat"/>
                <a:sym typeface="Montserrat"/>
              </a:rPr>
              <a:t>•</a:t>
            </a:r>
            <a:r>
              <a:rPr lang="ar" sz="1100">
                <a:solidFill>
                  <a:srgbClr val="434343"/>
                </a:solidFill>
                <a:latin typeface="EB Garamond"/>
                <a:ea typeface="EB Garamond"/>
                <a:cs typeface="EB Garamond"/>
                <a:sym typeface="EB Garamond"/>
              </a:rPr>
              <a:t> </a:t>
            </a:r>
            <a:r>
              <a:rPr b="1" lang="ar" sz="1100">
                <a:solidFill>
                  <a:srgbClr val="434343"/>
                </a:solidFill>
                <a:latin typeface="EB Garamond"/>
                <a:ea typeface="EB Garamond"/>
                <a:cs typeface="EB Garamond"/>
                <a:sym typeface="EB Garamond"/>
              </a:rPr>
              <a:t>Rapidly progressive</a:t>
            </a:r>
            <a:r>
              <a:rPr lang="ar" sz="1100">
                <a:solidFill>
                  <a:srgbClr val="434343"/>
                </a:solidFill>
                <a:latin typeface="EB Garamond"/>
                <a:ea typeface="EB Garamond"/>
                <a:cs typeface="EB Garamond"/>
                <a:sym typeface="EB Garamond"/>
              </a:rPr>
              <a:t> anemia causes more symptoms than slow onset anemia due to </a:t>
            </a:r>
            <a:r>
              <a:rPr lang="ar" sz="1100">
                <a:solidFill>
                  <a:srgbClr val="CC0000"/>
                </a:solidFill>
                <a:latin typeface="EB Garamond"/>
                <a:ea typeface="EB Garamond"/>
                <a:cs typeface="EB Garamond"/>
                <a:sym typeface="EB Garamond"/>
              </a:rPr>
              <a:t>lack of compensatory mechanisms</a:t>
            </a:r>
            <a:r>
              <a:rPr b="1" lang="ar" sz="1100">
                <a:solidFill>
                  <a:srgbClr val="CC0000"/>
                </a:solidFill>
                <a:latin typeface="EB Garamond"/>
                <a:ea typeface="EB Garamond"/>
                <a:cs typeface="EB Garamond"/>
                <a:sym typeface="EB Garamond"/>
              </a:rPr>
              <a:t>:</a:t>
            </a:r>
            <a:endParaRPr b="1" sz="1100">
              <a:solidFill>
                <a:srgbClr val="CC0000"/>
              </a:solidFill>
              <a:latin typeface="EB Garamond"/>
              <a:ea typeface="EB Garamond"/>
              <a:cs typeface="EB Garamond"/>
              <a:sym typeface="EB Garamond"/>
            </a:endParaRPr>
          </a:p>
          <a:p>
            <a:pPr indent="0" lvl="0" marL="0" rtl="0" algn="l">
              <a:lnSpc>
                <a:spcPct val="100000"/>
              </a:lnSpc>
              <a:spcBef>
                <a:spcPts val="0"/>
              </a:spcBef>
              <a:spcAft>
                <a:spcPts val="0"/>
              </a:spcAft>
              <a:buClr>
                <a:schemeClr val="dk1"/>
              </a:buClr>
              <a:buFont typeface="Arial"/>
              <a:buNone/>
            </a:pPr>
            <a:r>
              <a:rPr lang="ar" sz="1100">
                <a:solidFill>
                  <a:srgbClr val="434343"/>
                </a:solidFill>
                <a:latin typeface="EB Garamond"/>
                <a:ea typeface="EB Garamond"/>
                <a:cs typeface="EB Garamond"/>
                <a:sym typeface="EB Garamond"/>
              </a:rPr>
              <a:t>(cardiovascular system, BM</a:t>
            </a:r>
            <a:r>
              <a:rPr baseline="30000" lang="ar" sz="1100">
                <a:solidFill>
                  <a:schemeClr val="hlink"/>
                </a:solidFill>
                <a:uFill>
                  <a:noFill/>
                </a:uFill>
                <a:latin typeface="EB Garamond"/>
                <a:ea typeface="EB Garamond"/>
                <a:cs typeface="EB Garamond"/>
                <a:sym typeface="EB Garamond"/>
                <a:hlinkClick action="ppaction://hlinksldjump" r:id="rId5"/>
              </a:rPr>
              <a:t>13</a:t>
            </a:r>
            <a:r>
              <a:rPr lang="ar" sz="1100">
                <a:solidFill>
                  <a:srgbClr val="434343"/>
                </a:solidFill>
                <a:latin typeface="EB Garamond"/>
                <a:ea typeface="EB Garamond"/>
                <a:cs typeface="EB Garamond"/>
                <a:sym typeface="EB Garamond"/>
              </a:rPr>
              <a:t> &amp; O</a:t>
            </a:r>
            <a:r>
              <a:rPr baseline="-25000" lang="ar" sz="1100">
                <a:solidFill>
                  <a:srgbClr val="434343"/>
                </a:solidFill>
                <a:latin typeface="EB Garamond"/>
                <a:ea typeface="EB Garamond"/>
                <a:cs typeface="EB Garamond"/>
                <a:sym typeface="EB Garamond"/>
              </a:rPr>
              <a:t>2</a:t>
            </a:r>
            <a:r>
              <a:rPr lang="ar" sz="1100">
                <a:solidFill>
                  <a:srgbClr val="434343"/>
                </a:solidFill>
                <a:latin typeface="EB Garamond"/>
                <a:ea typeface="EB Garamond"/>
                <a:cs typeface="EB Garamond"/>
                <a:sym typeface="EB Garamond"/>
              </a:rPr>
              <a:t> dissociation curve)</a:t>
            </a:r>
            <a:endParaRPr sz="1100">
              <a:solidFill>
                <a:srgbClr val="434343"/>
              </a:solidFill>
              <a:latin typeface="EB Garamond"/>
              <a:ea typeface="EB Garamond"/>
              <a:cs typeface="EB Garamond"/>
              <a:sym typeface="EB Garamond"/>
            </a:endParaRPr>
          </a:p>
        </p:txBody>
      </p:sp>
      <p:sp>
        <p:nvSpPr>
          <p:cNvPr id="483" name="Google Shape;483;p32"/>
          <p:cNvSpPr txBox="1"/>
          <p:nvPr/>
        </p:nvSpPr>
        <p:spPr>
          <a:xfrm>
            <a:off x="79084" y="478948"/>
            <a:ext cx="8526600" cy="4104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rgbClr val="EA9999"/>
              </a:buClr>
              <a:buSzPts val="1700"/>
              <a:buFont typeface="EB Garamond"/>
              <a:buChar char="➔"/>
            </a:pPr>
            <a:r>
              <a:rPr lang="ar" sz="1700">
                <a:solidFill>
                  <a:srgbClr val="434343"/>
                </a:solidFill>
                <a:latin typeface="EB Garamond"/>
                <a:ea typeface="EB Garamond"/>
                <a:cs typeface="EB Garamond"/>
                <a:sym typeface="EB Garamond"/>
              </a:rPr>
              <a:t>Presence or absence of clinical feature depends on:</a:t>
            </a:r>
            <a:endParaRPr/>
          </a:p>
        </p:txBody>
      </p:sp>
      <p:grpSp>
        <p:nvGrpSpPr>
          <p:cNvPr id="484" name="Google Shape;484;p32"/>
          <p:cNvGrpSpPr/>
          <p:nvPr/>
        </p:nvGrpSpPr>
        <p:grpSpPr>
          <a:xfrm rot="5400000">
            <a:off x="6269534" y="1068910"/>
            <a:ext cx="33650" cy="773300"/>
            <a:chOff x="4783775" y="1199950"/>
            <a:chExt cx="33650" cy="773300"/>
          </a:xfrm>
        </p:grpSpPr>
        <p:sp>
          <p:nvSpPr>
            <p:cNvPr id="485" name="Google Shape;485;p32"/>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486" name="Google Shape;486;p32"/>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487" name="Google Shape;487;p32"/>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488" name="Google Shape;488;p32"/>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489" name="Google Shape;489;p32"/>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490" name="Google Shape;490;p32"/>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grpSp>
      <p:sp>
        <p:nvSpPr>
          <p:cNvPr id="491" name="Google Shape;491;p32"/>
          <p:cNvSpPr/>
          <p:nvPr/>
        </p:nvSpPr>
        <p:spPr>
          <a:xfrm>
            <a:off x="3988885" y="1024960"/>
            <a:ext cx="985699" cy="819989"/>
          </a:xfrm>
          <a:custGeom>
            <a:rect b="b" l="l" r="r" t="t"/>
            <a:pathLst>
              <a:path extrusionOk="0" h="159842" w="192144">
                <a:moveTo>
                  <a:pt x="60961" y="0"/>
                </a:moveTo>
                <a:lnTo>
                  <a:pt x="1" y="57031"/>
                </a:lnTo>
                <a:lnTo>
                  <a:pt x="2477" y="115276"/>
                </a:lnTo>
                <a:lnTo>
                  <a:pt x="52091" y="157484"/>
                </a:lnTo>
                <a:lnTo>
                  <a:pt x="91072" y="159841"/>
                </a:lnTo>
                <a:lnTo>
                  <a:pt x="127064" y="157186"/>
                </a:lnTo>
                <a:lnTo>
                  <a:pt x="181774" y="156043"/>
                </a:lnTo>
                <a:lnTo>
                  <a:pt x="192144" y="132469"/>
                </a:lnTo>
                <a:lnTo>
                  <a:pt x="167415" y="30516"/>
                </a:lnTo>
                <a:lnTo>
                  <a:pt x="60961" y="0"/>
                </a:lnTo>
                <a:close/>
              </a:path>
            </a:pathLst>
          </a:custGeom>
          <a:solidFill>
            <a:srgbClr val="66AAA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492" name="Google Shape;492;p32"/>
          <p:cNvSpPr/>
          <p:nvPr/>
        </p:nvSpPr>
        <p:spPr>
          <a:xfrm rot="-831662">
            <a:off x="6689276" y="937816"/>
            <a:ext cx="1028359" cy="922224"/>
          </a:xfrm>
          <a:custGeom>
            <a:rect b="b" l="l" r="r" t="t"/>
            <a:pathLst>
              <a:path extrusionOk="0" h="145352" w="162080">
                <a:moveTo>
                  <a:pt x="91857" y="0"/>
                </a:moveTo>
                <a:lnTo>
                  <a:pt x="61794" y="31469"/>
                </a:lnTo>
                <a:lnTo>
                  <a:pt x="27837" y="40196"/>
                </a:lnTo>
                <a:lnTo>
                  <a:pt x="0" y="57853"/>
                </a:lnTo>
                <a:lnTo>
                  <a:pt x="6037" y="118967"/>
                </a:lnTo>
                <a:lnTo>
                  <a:pt x="56198" y="123801"/>
                </a:lnTo>
                <a:lnTo>
                  <a:pt x="82689" y="130493"/>
                </a:lnTo>
                <a:lnTo>
                  <a:pt x="118920" y="145352"/>
                </a:lnTo>
                <a:lnTo>
                  <a:pt x="162080" y="116050"/>
                </a:lnTo>
                <a:lnTo>
                  <a:pt x="154722" y="80903"/>
                </a:lnTo>
                <a:lnTo>
                  <a:pt x="131731" y="57198"/>
                </a:lnTo>
                <a:lnTo>
                  <a:pt x="125694" y="17169"/>
                </a:lnTo>
                <a:lnTo>
                  <a:pt x="91857" y="0"/>
                </a:lnTo>
                <a:close/>
              </a:path>
            </a:pathLst>
          </a:cu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493" name="Google Shape;493;p32"/>
          <p:cNvSpPr/>
          <p:nvPr/>
        </p:nvSpPr>
        <p:spPr>
          <a:xfrm>
            <a:off x="1221453" y="1060790"/>
            <a:ext cx="999568" cy="841920"/>
          </a:xfrm>
          <a:custGeom>
            <a:rect b="b" l="l" r="r" t="t"/>
            <a:pathLst>
              <a:path extrusionOk="0" h="171296" w="203371">
                <a:moveTo>
                  <a:pt x="99441" y="0"/>
                </a:moveTo>
                <a:lnTo>
                  <a:pt x="67783" y="22860"/>
                </a:lnTo>
                <a:lnTo>
                  <a:pt x="41601" y="47708"/>
                </a:lnTo>
                <a:lnTo>
                  <a:pt x="0" y="83237"/>
                </a:lnTo>
                <a:lnTo>
                  <a:pt x="6894" y="108061"/>
                </a:lnTo>
                <a:lnTo>
                  <a:pt x="90607" y="171295"/>
                </a:lnTo>
                <a:lnTo>
                  <a:pt x="192310" y="127480"/>
                </a:lnTo>
                <a:lnTo>
                  <a:pt x="203371" y="44744"/>
                </a:lnTo>
                <a:lnTo>
                  <a:pt x="164568" y="1238"/>
                </a:lnTo>
                <a:lnTo>
                  <a:pt x="99441" y="0"/>
                </a:lnTo>
                <a:close/>
              </a:path>
            </a:pathLst>
          </a:cu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494" name="Google Shape;494;p32"/>
          <p:cNvSpPr txBox="1"/>
          <p:nvPr>
            <p:ph idx="4294967295" type="title"/>
          </p:nvPr>
        </p:nvSpPr>
        <p:spPr>
          <a:xfrm>
            <a:off x="829455" y="1902698"/>
            <a:ext cx="2199600" cy="30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ar" sz="1600">
                <a:solidFill>
                  <a:srgbClr val="434343"/>
                </a:solidFill>
                <a:latin typeface="Montserrat"/>
                <a:ea typeface="Montserrat"/>
                <a:cs typeface="Montserrat"/>
                <a:sym typeface="Montserrat"/>
              </a:rPr>
              <a:t>Speed of onset:</a:t>
            </a:r>
            <a:endParaRPr b="1" sz="1600">
              <a:solidFill>
                <a:srgbClr val="434343"/>
              </a:solidFill>
              <a:latin typeface="Montserrat"/>
              <a:ea typeface="Montserrat"/>
              <a:cs typeface="Montserrat"/>
              <a:sym typeface="Montserrat"/>
            </a:endParaRPr>
          </a:p>
        </p:txBody>
      </p:sp>
      <p:sp>
        <p:nvSpPr>
          <p:cNvPr id="495" name="Google Shape;495;p32"/>
          <p:cNvSpPr txBox="1"/>
          <p:nvPr>
            <p:ph idx="4294967295" type="title"/>
          </p:nvPr>
        </p:nvSpPr>
        <p:spPr>
          <a:xfrm>
            <a:off x="1306492" y="1273397"/>
            <a:ext cx="829500" cy="4104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b="1" lang="ar" sz="2300">
                <a:solidFill>
                  <a:srgbClr val="FFFFFF"/>
                </a:solidFill>
                <a:latin typeface="Montserrat"/>
                <a:ea typeface="Montserrat"/>
                <a:cs typeface="Montserrat"/>
                <a:sym typeface="Montserrat"/>
              </a:rPr>
              <a:t>01</a:t>
            </a:r>
            <a:endParaRPr b="1" sz="2300">
              <a:solidFill>
                <a:srgbClr val="FFFFFF"/>
              </a:solidFill>
              <a:latin typeface="Montserrat"/>
              <a:ea typeface="Montserrat"/>
              <a:cs typeface="Montserrat"/>
              <a:sym typeface="Montserrat"/>
            </a:endParaRPr>
          </a:p>
        </p:txBody>
      </p:sp>
      <p:sp>
        <p:nvSpPr>
          <p:cNvPr id="496" name="Google Shape;496;p32"/>
          <p:cNvSpPr txBox="1"/>
          <p:nvPr>
            <p:ph idx="4294967295" type="title"/>
          </p:nvPr>
        </p:nvSpPr>
        <p:spPr>
          <a:xfrm>
            <a:off x="4067072" y="1226660"/>
            <a:ext cx="829500" cy="4104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b="1" lang="ar" sz="2300">
                <a:solidFill>
                  <a:srgbClr val="FFFFFF"/>
                </a:solidFill>
                <a:latin typeface="Montserrat"/>
                <a:ea typeface="Montserrat"/>
                <a:cs typeface="Montserrat"/>
                <a:sym typeface="Montserrat"/>
              </a:rPr>
              <a:t>02</a:t>
            </a:r>
            <a:endParaRPr b="1" sz="2300">
              <a:solidFill>
                <a:srgbClr val="FFFFFF"/>
              </a:solidFill>
              <a:latin typeface="Montserrat"/>
              <a:ea typeface="Montserrat"/>
              <a:cs typeface="Montserrat"/>
              <a:sym typeface="Montserrat"/>
            </a:endParaRPr>
          </a:p>
        </p:txBody>
      </p:sp>
      <p:sp>
        <p:nvSpPr>
          <p:cNvPr id="497" name="Google Shape;497;p32"/>
          <p:cNvSpPr txBox="1"/>
          <p:nvPr>
            <p:ph idx="4294967295" type="title"/>
          </p:nvPr>
        </p:nvSpPr>
        <p:spPr>
          <a:xfrm>
            <a:off x="6838409" y="1226660"/>
            <a:ext cx="829500" cy="4104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b="1" lang="ar" sz="2300">
                <a:solidFill>
                  <a:srgbClr val="FFFFFF"/>
                </a:solidFill>
                <a:latin typeface="Montserrat"/>
                <a:ea typeface="Montserrat"/>
                <a:cs typeface="Montserrat"/>
                <a:sym typeface="Montserrat"/>
              </a:rPr>
              <a:t>03</a:t>
            </a:r>
            <a:endParaRPr b="1" sz="2300">
              <a:solidFill>
                <a:srgbClr val="FFFFFF"/>
              </a:solidFill>
              <a:latin typeface="Montserrat"/>
              <a:ea typeface="Montserrat"/>
              <a:cs typeface="Montserrat"/>
              <a:sym typeface="Montserrat"/>
            </a:endParaRPr>
          </a:p>
        </p:txBody>
      </p:sp>
      <p:grpSp>
        <p:nvGrpSpPr>
          <p:cNvPr id="498" name="Google Shape;498;p32"/>
          <p:cNvGrpSpPr/>
          <p:nvPr/>
        </p:nvGrpSpPr>
        <p:grpSpPr>
          <a:xfrm rot="5400000">
            <a:off x="5344411" y="1065660"/>
            <a:ext cx="33650" cy="773300"/>
            <a:chOff x="4783775" y="1199950"/>
            <a:chExt cx="33650" cy="773300"/>
          </a:xfrm>
        </p:grpSpPr>
        <p:sp>
          <p:nvSpPr>
            <p:cNvPr id="499" name="Google Shape;499;p32"/>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500" name="Google Shape;500;p32"/>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501" name="Google Shape;501;p32"/>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502" name="Google Shape;502;p32"/>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503" name="Google Shape;503;p32"/>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504" name="Google Shape;504;p32"/>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grpSp>
      <p:grpSp>
        <p:nvGrpSpPr>
          <p:cNvPr id="505" name="Google Shape;505;p32"/>
          <p:cNvGrpSpPr/>
          <p:nvPr/>
        </p:nvGrpSpPr>
        <p:grpSpPr>
          <a:xfrm rot="5400000">
            <a:off x="3550697" y="1092285"/>
            <a:ext cx="33650" cy="773300"/>
            <a:chOff x="4783775" y="1199950"/>
            <a:chExt cx="33650" cy="773300"/>
          </a:xfrm>
        </p:grpSpPr>
        <p:sp>
          <p:nvSpPr>
            <p:cNvPr id="506" name="Google Shape;506;p32"/>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507" name="Google Shape;507;p32"/>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508" name="Google Shape;508;p32"/>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509" name="Google Shape;509;p32"/>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510" name="Google Shape;510;p32"/>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511" name="Google Shape;511;p32"/>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grpSp>
      <p:grpSp>
        <p:nvGrpSpPr>
          <p:cNvPr id="512" name="Google Shape;512;p32"/>
          <p:cNvGrpSpPr/>
          <p:nvPr/>
        </p:nvGrpSpPr>
        <p:grpSpPr>
          <a:xfrm rot="5400000">
            <a:off x="2625573" y="1089035"/>
            <a:ext cx="33650" cy="773300"/>
            <a:chOff x="4783775" y="1199950"/>
            <a:chExt cx="33650" cy="773300"/>
          </a:xfrm>
        </p:grpSpPr>
        <p:sp>
          <p:nvSpPr>
            <p:cNvPr id="513" name="Google Shape;513;p32"/>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514" name="Google Shape;514;p32"/>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515" name="Google Shape;515;p32"/>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516" name="Google Shape;516;p32"/>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517" name="Google Shape;517;p32"/>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518" name="Google Shape;518;p32"/>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grpSp>
      <p:sp>
        <p:nvSpPr>
          <p:cNvPr id="519" name="Google Shape;519;p32"/>
          <p:cNvSpPr txBox="1"/>
          <p:nvPr>
            <p:ph idx="4294967295" type="subTitle"/>
          </p:nvPr>
        </p:nvSpPr>
        <p:spPr>
          <a:xfrm>
            <a:off x="3536550" y="2175505"/>
            <a:ext cx="2549700" cy="62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ar" sz="1300">
                <a:solidFill>
                  <a:srgbClr val="EA9999"/>
                </a:solidFill>
                <a:latin typeface="EB Garamond"/>
                <a:ea typeface="EB Garamond"/>
                <a:cs typeface="EB Garamond"/>
                <a:sym typeface="EB Garamond"/>
              </a:rPr>
              <a:t>•</a:t>
            </a:r>
            <a:r>
              <a:rPr lang="ar" sz="1100">
                <a:solidFill>
                  <a:srgbClr val="434343"/>
                </a:solidFill>
                <a:latin typeface="EB Garamond"/>
                <a:ea typeface="EB Garamond"/>
                <a:cs typeface="EB Garamond"/>
                <a:sym typeface="EB Garamond"/>
              </a:rPr>
              <a:t> Mild anemia: no symptoms usually</a:t>
            </a:r>
            <a:endParaRPr sz="1100">
              <a:solidFill>
                <a:srgbClr val="434343"/>
              </a:solidFill>
              <a:latin typeface="EB Garamond"/>
              <a:ea typeface="EB Garamond"/>
              <a:cs typeface="EB Garamond"/>
              <a:sym typeface="EB Garamond"/>
            </a:endParaRPr>
          </a:p>
          <a:p>
            <a:pPr indent="0" lvl="0" marL="0" rtl="0" algn="l">
              <a:lnSpc>
                <a:spcPct val="100000"/>
              </a:lnSpc>
              <a:spcBef>
                <a:spcPts val="0"/>
              </a:spcBef>
              <a:spcAft>
                <a:spcPts val="0"/>
              </a:spcAft>
              <a:buNone/>
            </a:pPr>
            <a:r>
              <a:rPr b="1" lang="ar" sz="1300">
                <a:solidFill>
                  <a:srgbClr val="EA9999"/>
                </a:solidFill>
                <a:latin typeface="EB Garamond"/>
                <a:ea typeface="EB Garamond"/>
                <a:cs typeface="EB Garamond"/>
                <a:sym typeface="EB Garamond"/>
              </a:rPr>
              <a:t>•</a:t>
            </a:r>
            <a:r>
              <a:rPr lang="ar" sz="1100">
                <a:solidFill>
                  <a:srgbClr val="434343"/>
                </a:solidFill>
                <a:latin typeface="EB Garamond"/>
                <a:ea typeface="EB Garamond"/>
                <a:cs typeface="EB Garamond"/>
                <a:sym typeface="EB Garamond"/>
              </a:rPr>
              <a:t> </a:t>
            </a:r>
            <a:r>
              <a:rPr lang="ar" sz="1100">
                <a:solidFill>
                  <a:srgbClr val="CC0000"/>
                </a:solidFill>
                <a:latin typeface="EB Garamond"/>
                <a:ea typeface="EB Garamond"/>
                <a:cs typeface="EB Garamond"/>
                <a:sym typeface="EB Garamond"/>
              </a:rPr>
              <a:t>Symptoms appear if Hb less than 9g/dL</a:t>
            </a:r>
            <a:endParaRPr sz="1100">
              <a:solidFill>
                <a:srgbClr val="CC0000"/>
              </a:solidFill>
              <a:latin typeface="EB Garamond"/>
              <a:ea typeface="EB Garamond"/>
              <a:cs typeface="EB Garamond"/>
              <a:sym typeface="EB Garamond"/>
            </a:endParaRPr>
          </a:p>
        </p:txBody>
      </p:sp>
      <p:sp>
        <p:nvSpPr>
          <p:cNvPr id="520" name="Google Shape;520;p32"/>
          <p:cNvSpPr txBox="1"/>
          <p:nvPr>
            <p:ph idx="4294967295" type="title"/>
          </p:nvPr>
        </p:nvSpPr>
        <p:spPr>
          <a:xfrm>
            <a:off x="3572128" y="1892248"/>
            <a:ext cx="1904100" cy="30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ar" sz="1600">
                <a:solidFill>
                  <a:srgbClr val="434343"/>
                </a:solidFill>
                <a:latin typeface="Montserrat"/>
                <a:ea typeface="Montserrat"/>
                <a:cs typeface="Montserrat"/>
                <a:sym typeface="Montserrat"/>
              </a:rPr>
              <a:t>Severity:</a:t>
            </a:r>
            <a:endParaRPr b="1" sz="1600">
              <a:solidFill>
                <a:srgbClr val="434343"/>
              </a:solidFill>
              <a:latin typeface="Montserrat"/>
              <a:ea typeface="Montserrat"/>
              <a:cs typeface="Montserrat"/>
              <a:sym typeface="Montserrat"/>
            </a:endParaRPr>
          </a:p>
        </p:txBody>
      </p:sp>
      <p:sp>
        <p:nvSpPr>
          <p:cNvPr id="521" name="Google Shape;521;p32"/>
          <p:cNvSpPr txBox="1"/>
          <p:nvPr>
            <p:ph idx="4294967295" type="subTitle"/>
          </p:nvPr>
        </p:nvSpPr>
        <p:spPr>
          <a:xfrm>
            <a:off x="6464180" y="2096298"/>
            <a:ext cx="1754700" cy="1141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ar" sz="1500">
                <a:solidFill>
                  <a:srgbClr val="74C1B9"/>
                </a:solidFill>
                <a:latin typeface="Montserrat"/>
                <a:ea typeface="Montserrat"/>
                <a:cs typeface="Montserrat"/>
                <a:sym typeface="Montserrat"/>
              </a:rPr>
              <a:t>•</a:t>
            </a:r>
            <a:r>
              <a:rPr b="1" lang="ar" sz="1300">
                <a:solidFill>
                  <a:srgbClr val="EA9999"/>
                </a:solidFill>
                <a:latin typeface="EB Garamond"/>
                <a:ea typeface="EB Garamond"/>
                <a:cs typeface="EB Garamond"/>
                <a:sym typeface="EB Garamond"/>
              </a:rPr>
              <a:t> </a:t>
            </a:r>
            <a:r>
              <a:rPr lang="ar" sz="1100">
                <a:solidFill>
                  <a:srgbClr val="CC0000"/>
                </a:solidFill>
                <a:latin typeface="EB Garamond"/>
                <a:ea typeface="EB Garamond"/>
                <a:cs typeface="EB Garamond"/>
                <a:sym typeface="EB Garamond"/>
              </a:rPr>
              <a:t>Elderly tolerate anemia less than young patients</a:t>
            </a:r>
            <a:r>
              <a:rPr lang="ar" sz="1100">
                <a:solidFill>
                  <a:srgbClr val="CC0000"/>
                </a:solidFill>
                <a:latin typeface="EB Garamond"/>
                <a:ea typeface="EB Garamond"/>
                <a:cs typeface="EB Garamond"/>
                <a:sym typeface="EB Garamond"/>
              </a:rPr>
              <a:t> </a:t>
            </a:r>
            <a:r>
              <a:rPr lang="ar" sz="600">
                <a:solidFill>
                  <a:srgbClr val="B7B7B7"/>
                </a:solidFill>
                <a:latin typeface="EB Garamond"/>
                <a:ea typeface="EB Garamond"/>
                <a:cs typeface="EB Garamond"/>
                <a:sym typeface="EB Garamond"/>
              </a:rPr>
              <a:t>due to </a:t>
            </a:r>
            <a:r>
              <a:rPr lang="ar" sz="600">
                <a:solidFill>
                  <a:srgbClr val="B7B7B7"/>
                </a:solidFill>
                <a:latin typeface="EB Garamond"/>
                <a:ea typeface="EB Garamond"/>
                <a:cs typeface="EB Garamond"/>
                <a:sym typeface="EB Garamond"/>
              </a:rPr>
              <a:t>incompetence of compensatory mechanisms.</a:t>
            </a:r>
            <a:endParaRPr sz="600">
              <a:solidFill>
                <a:srgbClr val="B7B7B7"/>
              </a:solidFill>
              <a:latin typeface="EB Garamond"/>
              <a:ea typeface="EB Garamond"/>
              <a:cs typeface="EB Garamond"/>
              <a:sym typeface="EB Garamond"/>
            </a:endParaRPr>
          </a:p>
        </p:txBody>
      </p:sp>
      <p:sp>
        <p:nvSpPr>
          <p:cNvPr id="522" name="Google Shape;522;p32"/>
          <p:cNvSpPr txBox="1"/>
          <p:nvPr>
            <p:ph idx="4294967295" type="title"/>
          </p:nvPr>
        </p:nvSpPr>
        <p:spPr>
          <a:xfrm>
            <a:off x="6314778" y="1844960"/>
            <a:ext cx="1904100" cy="30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ar" sz="1600">
                <a:solidFill>
                  <a:srgbClr val="434343"/>
                </a:solidFill>
                <a:latin typeface="Montserrat"/>
                <a:ea typeface="Montserrat"/>
                <a:cs typeface="Montserrat"/>
                <a:sym typeface="Montserrat"/>
              </a:rPr>
              <a:t>Age:</a:t>
            </a:r>
            <a:endParaRPr b="1" sz="1600">
              <a:solidFill>
                <a:srgbClr val="434343"/>
              </a:solidFill>
              <a:latin typeface="Montserrat"/>
              <a:ea typeface="Montserrat"/>
              <a:cs typeface="Montserrat"/>
              <a:sym typeface="Montserrat"/>
            </a:endParaRPr>
          </a:p>
        </p:txBody>
      </p:sp>
      <p:sp>
        <p:nvSpPr>
          <p:cNvPr id="523" name="Google Shape;523;p32"/>
          <p:cNvSpPr txBox="1"/>
          <p:nvPr/>
        </p:nvSpPr>
        <p:spPr>
          <a:xfrm>
            <a:off x="3681050" y="4666775"/>
            <a:ext cx="829500" cy="4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B7B7B7"/>
                </a:solidFill>
                <a:latin typeface="EB Garamond"/>
                <a:ea typeface="EB Garamond"/>
                <a:cs typeface="EB Garamond"/>
                <a:sym typeface="EB Garamond"/>
              </a:rPr>
              <a:t>of heart</a:t>
            </a:r>
            <a:endParaRPr sz="800">
              <a:solidFill>
                <a:srgbClr val="B7B7B7"/>
              </a:solidFill>
              <a:latin typeface="EB Garamond"/>
              <a:ea typeface="EB Garamond"/>
              <a:cs typeface="EB Garamond"/>
              <a:sym typeface="EB Garamon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sp>
        <p:nvSpPr>
          <p:cNvPr id="528" name="Google Shape;528;p33"/>
          <p:cNvSpPr txBox="1"/>
          <p:nvPr/>
        </p:nvSpPr>
        <p:spPr>
          <a:xfrm>
            <a:off x="5423950" y="3276275"/>
            <a:ext cx="3223800" cy="159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900">
                <a:solidFill>
                  <a:srgbClr val="B7B7B7"/>
                </a:solidFill>
                <a:latin typeface="EB Garamond"/>
                <a:ea typeface="EB Garamond"/>
                <a:cs typeface="EB Garamond"/>
                <a:sym typeface="EB Garamond"/>
              </a:rPr>
              <a:t>1- iron is absorbed in </a:t>
            </a:r>
            <a:r>
              <a:rPr lang="ar" sz="900">
                <a:solidFill>
                  <a:srgbClr val="CC0000"/>
                </a:solidFill>
                <a:latin typeface="EB Garamond"/>
                <a:ea typeface="EB Garamond"/>
                <a:cs typeface="EB Garamond"/>
                <a:sym typeface="EB Garamond"/>
              </a:rPr>
              <a:t>Duodenum.</a:t>
            </a:r>
            <a:endParaRPr sz="900">
              <a:solidFill>
                <a:srgbClr val="CC0000"/>
              </a:solidFill>
              <a:latin typeface="EB Garamond"/>
              <a:ea typeface="EB Garamond"/>
              <a:cs typeface="EB Garamond"/>
              <a:sym typeface="EB Garamond"/>
            </a:endParaRPr>
          </a:p>
          <a:p>
            <a:pPr indent="0" lvl="0" marL="0" rtl="0" algn="l">
              <a:spcBef>
                <a:spcPts val="0"/>
              </a:spcBef>
              <a:spcAft>
                <a:spcPts val="0"/>
              </a:spcAft>
              <a:buNone/>
            </a:pPr>
            <a:r>
              <a:rPr lang="ar" sz="900">
                <a:solidFill>
                  <a:srgbClr val="B7B7B7"/>
                </a:solidFill>
                <a:latin typeface="EB Garamond"/>
                <a:ea typeface="EB Garamond"/>
                <a:cs typeface="EB Garamond"/>
                <a:sym typeface="EB Garamond"/>
              </a:rPr>
              <a:t>2- </a:t>
            </a:r>
            <a:r>
              <a:rPr lang="ar" sz="900">
                <a:solidFill>
                  <a:srgbClr val="CC0000"/>
                </a:solidFill>
                <a:latin typeface="EB Garamond"/>
                <a:ea typeface="EB Garamond"/>
                <a:cs typeface="EB Garamond"/>
                <a:sym typeface="EB Garamond"/>
              </a:rPr>
              <a:t>Transferrin</a:t>
            </a:r>
            <a:r>
              <a:rPr lang="ar" sz="900">
                <a:solidFill>
                  <a:srgbClr val="B7B7B7"/>
                </a:solidFill>
                <a:latin typeface="EB Garamond"/>
                <a:ea typeface="EB Garamond"/>
                <a:cs typeface="EB Garamond"/>
                <a:sym typeface="EB Garamond"/>
              </a:rPr>
              <a:t> is a carrier protein, each carries 2 molecules of iron in the form (</a:t>
            </a:r>
            <a:r>
              <a:rPr lang="ar" sz="900">
                <a:solidFill>
                  <a:srgbClr val="CC0000"/>
                </a:solidFill>
                <a:latin typeface="EB Garamond"/>
                <a:ea typeface="EB Garamond"/>
                <a:cs typeface="EB Garamond"/>
                <a:sym typeface="EB Garamond"/>
              </a:rPr>
              <a:t>FERRIC</a:t>
            </a:r>
            <a:r>
              <a:rPr lang="ar" sz="900">
                <a:solidFill>
                  <a:srgbClr val="B7B7B7"/>
                </a:solidFill>
                <a:latin typeface="EB Garamond"/>
                <a:ea typeface="EB Garamond"/>
                <a:cs typeface="EB Garamond"/>
                <a:sym typeface="EB Garamond"/>
              </a:rPr>
              <a:t>) through circulation to:</a:t>
            </a:r>
            <a:endParaRPr sz="9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900">
                <a:solidFill>
                  <a:srgbClr val="B7B7B7"/>
                </a:solidFill>
                <a:latin typeface="EB Garamond"/>
                <a:ea typeface="EB Garamond"/>
                <a:cs typeface="EB Garamond"/>
                <a:sym typeface="EB Garamond"/>
              </a:rPr>
              <a:t>A- bone marrow (where Hb is synthesized especially in normoblast)</a:t>
            </a:r>
            <a:endParaRPr sz="9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900">
                <a:solidFill>
                  <a:srgbClr val="B7B7B7"/>
                </a:solidFill>
                <a:latin typeface="EB Garamond"/>
                <a:ea typeface="EB Garamond"/>
                <a:cs typeface="EB Garamond"/>
                <a:sym typeface="EB Garamond"/>
              </a:rPr>
              <a:t>b- to be stored in liver or muscle  myoglobin.</a:t>
            </a:r>
            <a:endParaRPr sz="9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900">
                <a:solidFill>
                  <a:srgbClr val="B7B7B7"/>
                </a:solidFill>
                <a:latin typeface="EB Garamond"/>
                <a:ea typeface="EB Garamond"/>
                <a:cs typeface="EB Garamond"/>
                <a:sym typeface="EB Garamond"/>
              </a:rPr>
              <a:t>3- phagocytosis by macrophages happens to RBC when:</a:t>
            </a:r>
            <a:endParaRPr sz="9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900">
                <a:solidFill>
                  <a:srgbClr val="B7B7B7"/>
                </a:solidFill>
                <a:latin typeface="EB Garamond"/>
                <a:ea typeface="EB Garamond"/>
                <a:cs typeface="EB Garamond"/>
                <a:sym typeface="EB Garamond"/>
              </a:rPr>
              <a:t>A- RBC lifespan reaches the end (120 days) </a:t>
            </a:r>
            <a:endParaRPr sz="9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900">
                <a:solidFill>
                  <a:srgbClr val="B7B7B7"/>
                </a:solidFill>
                <a:latin typeface="EB Garamond"/>
                <a:ea typeface="EB Garamond"/>
                <a:cs typeface="EB Garamond"/>
                <a:sym typeface="EB Garamond"/>
              </a:rPr>
              <a:t>B-  when ineffectively formed erythrocytes leaves the bone marrow.</a:t>
            </a:r>
            <a:endParaRPr sz="9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900">
                <a:solidFill>
                  <a:srgbClr val="CC0000"/>
                </a:solidFill>
                <a:latin typeface="EB Garamond"/>
                <a:ea typeface="EB Garamond"/>
                <a:cs typeface="EB Garamond"/>
                <a:sym typeface="EB Garamond"/>
              </a:rPr>
              <a:t>4- iron is stored in liver, muscle and macrophages (BM).</a:t>
            </a:r>
            <a:endParaRPr sz="900">
              <a:solidFill>
                <a:srgbClr val="CC0000"/>
              </a:solidFill>
              <a:latin typeface="EB Garamond"/>
              <a:ea typeface="EB Garamond"/>
              <a:cs typeface="EB Garamond"/>
              <a:sym typeface="EB Garamond"/>
            </a:endParaRPr>
          </a:p>
          <a:p>
            <a:pPr indent="0" lvl="0" marL="0" rtl="0" algn="l">
              <a:spcBef>
                <a:spcPts val="0"/>
              </a:spcBef>
              <a:spcAft>
                <a:spcPts val="0"/>
              </a:spcAft>
              <a:buNone/>
            </a:pPr>
            <a:r>
              <a:rPr lang="ar" sz="900">
                <a:solidFill>
                  <a:srgbClr val="CC0000"/>
                </a:solidFill>
                <a:latin typeface="EB Garamond"/>
                <a:ea typeface="EB Garamond"/>
                <a:cs typeface="EB Garamond"/>
                <a:sym typeface="EB Garamond"/>
              </a:rPr>
              <a:t>5- iron released from stores when body needed and carried again by transferrin to go to bone marrow.</a:t>
            </a:r>
            <a:endParaRPr b="1" sz="900">
              <a:solidFill>
                <a:srgbClr val="CC0000"/>
              </a:solidFill>
            </a:endParaRPr>
          </a:p>
        </p:txBody>
      </p:sp>
      <p:sp>
        <p:nvSpPr>
          <p:cNvPr id="529" name="Google Shape;529;p33"/>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3"/>
          <p:cNvSpPr txBox="1"/>
          <p:nvPr/>
        </p:nvSpPr>
        <p:spPr>
          <a:xfrm>
            <a:off x="197688" y="104400"/>
            <a:ext cx="5457900" cy="46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Iron Deficiency Anemia </a:t>
            </a:r>
            <a:endParaRPr b="1" sz="2700">
              <a:solidFill>
                <a:srgbClr val="74C1B9"/>
              </a:solidFill>
              <a:latin typeface="Montserrat"/>
              <a:ea typeface="Montserrat"/>
              <a:cs typeface="Montserrat"/>
              <a:sym typeface="Montserrat"/>
            </a:endParaRPr>
          </a:p>
        </p:txBody>
      </p:sp>
      <p:sp>
        <p:nvSpPr>
          <p:cNvPr id="531" name="Google Shape;531;p33"/>
          <p:cNvSpPr txBox="1"/>
          <p:nvPr/>
        </p:nvSpPr>
        <p:spPr>
          <a:xfrm>
            <a:off x="415225" y="574175"/>
            <a:ext cx="8526600" cy="664200"/>
          </a:xfrm>
          <a:prstGeom prst="rect">
            <a:avLst/>
          </a:prstGeom>
          <a:noFill/>
          <a:ln>
            <a:noFill/>
          </a:ln>
        </p:spPr>
        <p:txBody>
          <a:bodyPr anchorCtr="0" anchor="ctr" bIns="0" lIns="0" spcFirstLastPara="1" rIns="0" wrap="square" tIns="6350">
            <a:noAutofit/>
          </a:bodyPr>
          <a:lstStyle/>
          <a:p>
            <a:pPr indent="-336550" lvl="0" marL="457200" marR="0" rtl="0" algn="l">
              <a:lnSpc>
                <a:spcPct val="100000"/>
              </a:lnSpc>
              <a:spcBef>
                <a:spcPts val="0"/>
              </a:spcBef>
              <a:spcAft>
                <a:spcPts val="0"/>
              </a:spcAft>
              <a:buClr>
                <a:srgbClr val="EA9999"/>
              </a:buClr>
              <a:buSzPts val="1700"/>
              <a:buFont typeface="EB Garamond"/>
              <a:buChar char="➔"/>
            </a:pPr>
            <a:r>
              <a:rPr lang="ar" sz="1700">
                <a:solidFill>
                  <a:srgbClr val="434343"/>
                </a:solidFill>
                <a:latin typeface="EB Garamond"/>
                <a:ea typeface="EB Garamond"/>
                <a:cs typeface="EB Garamond"/>
                <a:sym typeface="EB Garamond"/>
              </a:rPr>
              <a:t>Iron is among the abundant minerals on earth (6%).</a:t>
            </a:r>
            <a:endParaRPr sz="1700">
              <a:solidFill>
                <a:srgbClr val="434343"/>
              </a:solidFill>
              <a:latin typeface="EB Garamond"/>
              <a:ea typeface="EB Garamond"/>
              <a:cs typeface="EB Garamond"/>
              <a:sym typeface="EB Garamond"/>
            </a:endParaRPr>
          </a:p>
          <a:p>
            <a:pPr indent="-336550" lvl="0" marL="457200" marR="0" rtl="0" algn="l">
              <a:lnSpc>
                <a:spcPct val="100000"/>
              </a:lnSpc>
              <a:spcBef>
                <a:spcPts val="0"/>
              </a:spcBef>
              <a:spcAft>
                <a:spcPts val="0"/>
              </a:spcAft>
              <a:buClr>
                <a:srgbClr val="EA9999"/>
              </a:buClr>
              <a:buSzPts val="1700"/>
              <a:buFont typeface="EB Garamond"/>
              <a:buChar char="➔"/>
            </a:pPr>
            <a:r>
              <a:rPr lang="ar" sz="1700">
                <a:solidFill>
                  <a:srgbClr val="434343"/>
                </a:solidFill>
                <a:latin typeface="EB Garamond"/>
                <a:ea typeface="EB Garamond"/>
                <a:cs typeface="EB Garamond"/>
                <a:sym typeface="EB Garamond"/>
              </a:rPr>
              <a:t>Iron deficiency is the most common  disorder ( 24%).</a:t>
            </a:r>
            <a:endParaRPr sz="1700">
              <a:solidFill>
                <a:srgbClr val="434343"/>
              </a:solidFill>
              <a:latin typeface="EB Garamond"/>
              <a:ea typeface="EB Garamond"/>
              <a:cs typeface="EB Garamond"/>
              <a:sym typeface="EB Garamond"/>
            </a:endParaRPr>
          </a:p>
        </p:txBody>
      </p:sp>
      <p:grpSp>
        <p:nvGrpSpPr>
          <p:cNvPr id="532" name="Google Shape;532;p33"/>
          <p:cNvGrpSpPr/>
          <p:nvPr/>
        </p:nvGrpSpPr>
        <p:grpSpPr>
          <a:xfrm>
            <a:off x="8154625" y="-4704373"/>
            <a:ext cx="3780405" cy="439862"/>
            <a:chOff x="1884073" y="2832879"/>
            <a:chExt cx="4933966" cy="883080"/>
          </a:xfrm>
        </p:grpSpPr>
        <p:grpSp>
          <p:nvGrpSpPr>
            <p:cNvPr id="533" name="Google Shape;533;p33"/>
            <p:cNvGrpSpPr/>
            <p:nvPr/>
          </p:nvGrpSpPr>
          <p:grpSpPr>
            <a:xfrm>
              <a:off x="2920423" y="2832879"/>
              <a:ext cx="2745466" cy="441480"/>
              <a:chOff x="2903308" y="3197654"/>
              <a:chExt cx="2745466" cy="583813"/>
            </a:xfrm>
          </p:grpSpPr>
          <p:cxnSp>
            <p:nvCxnSpPr>
              <p:cNvPr id="534" name="Google Shape;534;p33"/>
              <p:cNvCxnSpPr>
                <a:stCxn id="535" idx="2"/>
                <a:endCxn id="536" idx="0"/>
              </p:cNvCxnSpPr>
              <p:nvPr/>
            </p:nvCxnSpPr>
            <p:spPr>
              <a:xfrm>
                <a:off x="4282574" y="3197668"/>
                <a:ext cx="1366200" cy="583800"/>
              </a:xfrm>
              <a:prstGeom prst="bentConnector2">
                <a:avLst/>
              </a:prstGeom>
              <a:noFill/>
              <a:ln cap="flat" cmpd="sng" w="9525">
                <a:solidFill>
                  <a:srgbClr val="F4CCCC"/>
                </a:solidFill>
                <a:prstDash val="solid"/>
                <a:round/>
                <a:headEnd len="med" w="med" type="diamond"/>
                <a:tailEnd len="med" w="med" type="none"/>
              </a:ln>
            </p:spPr>
          </p:cxnSp>
          <p:cxnSp>
            <p:nvCxnSpPr>
              <p:cNvPr id="537" name="Google Shape;537;p33"/>
              <p:cNvCxnSpPr>
                <a:stCxn id="538" idx="0"/>
                <a:endCxn id="535" idx="2"/>
              </p:cNvCxnSpPr>
              <p:nvPr/>
            </p:nvCxnSpPr>
            <p:spPr>
              <a:xfrm rot="-5400000">
                <a:off x="3301108" y="2799854"/>
                <a:ext cx="583800" cy="1379400"/>
              </a:xfrm>
              <a:prstGeom prst="bentConnector2">
                <a:avLst/>
              </a:prstGeom>
              <a:noFill/>
              <a:ln cap="flat" cmpd="sng" w="9525">
                <a:solidFill>
                  <a:srgbClr val="F4CCCC"/>
                </a:solidFill>
                <a:prstDash val="solid"/>
                <a:round/>
                <a:headEnd len="med" w="med" type="none"/>
                <a:tailEnd len="med" w="med" type="diamond"/>
              </a:ln>
            </p:spPr>
          </p:cxnSp>
        </p:grpSp>
        <p:grpSp>
          <p:nvGrpSpPr>
            <p:cNvPr id="539" name="Google Shape;539;p33"/>
            <p:cNvGrpSpPr/>
            <p:nvPr/>
          </p:nvGrpSpPr>
          <p:grpSpPr>
            <a:xfrm>
              <a:off x="1884073" y="3274349"/>
              <a:ext cx="4933966" cy="441610"/>
              <a:chOff x="1884073" y="3274349"/>
              <a:chExt cx="4933966" cy="441610"/>
            </a:xfrm>
          </p:grpSpPr>
          <p:sp>
            <p:nvSpPr>
              <p:cNvPr id="538" name="Google Shape;538;p33"/>
              <p:cNvSpPr txBox="1"/>
              <p:nvPr/>
            </p:nvSpPr>
            <p:spPr>
              <a:xfrm>
                <a:off x="1884073" y="3274349"/>
                <a:ext cx="2072700" cy="441600"/>
              </a:xfrm>
              <a:prstGeom prst="rect">
                <a:avLst/>
              </a:prstGeom>
              <a:noFill/>
              <a:ln cap="flat" cmpd="sng" w="9525">
                <a:solidFill>
                  <a:srgbClr val="F3F3F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lnSpc>
                    <a:spcPct val="80000"/>
                  </a:lnSpc>
                  <a:spcBef>
                    <a:spcPts val="600"/>
                  </a:spcBef>
                  <a:spcAft>
                    <a:spcPts val="0"/>
                  </a:spcAft>
                  <a:buNone/>
                </a:pPr>
                <a:r>
                  <a:t/>
                </a:r>
                <a:endParaRPr sz="1000">
                  <a:latin typeface="EB Garamond"/>
                  <a:ea typeface="EB Garamond"/>
                  <a:cs typeface="EB Garamond"/>
                  <a:sym typeface="EB Garamond"/>
                </a:endParaRPr>
              </a:p>
            </p:txBody>
          </p:sp>
          <p:sp>
            <p:nvSpPr>
              <p:cNvPr id="536" name="Google Shape;536;p33"/>
              <p:cNvSpPr txBox="1"/>
              <p:nvPr/>
            </p:nvSpPr>
            <p:spPr>
              <a:xfrm>
                <a:off x="4513739" y="3274359"/>
                <a:ext cx="2304300" cy="441600"/>
              </a:xfrm>
              <a:prstGeom prst="rect">
                <a:avLst/>
              </a:prstGeom>
              <a:noFill/>
              <a:ln cap="flat" cmpd="sng" w="9525">
                <a:solidFill>
                  <a:srgbClr val="F3F3F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lnSpc>
                    <a:spcPct val="80000"/>
                  </a:lnSpc>
                  <a:spcBef>
                    <a:spcPts val="600"/>
                  </a:spcBef>
                  <a:spcAft>
                    <a:spcPts val="0"/>
                  </a:spcAft>
                  <a:buNone/>
                </a:pPr>
                <a:r>
                  <a:t/>
                </a:r>
                <a:endParaRPr sz="1000">
                  <a:latin typeface="EB Garamond"/>
                  <a:ea typeface="EB Garamond"/>
                  <a:cs typeface="EB Garamond"/>
                  <a:sym typeface="EB Garamond"/>
                </a:endParaRPr>
              </a:p>
            </p:txBody>
          </p:sp>
        </p:grpSp>
      </p:grpSp>
      <p:cxnSp>
        <p:nvCxnSpPr>
          <p:cNvPr id="540" name="Google Shape;540;p33"/>
          <p:cNvCxnSpPr>
            <a:stCxn id="538" idx="2"/>
            <a:endCxn id="541" idx="0"/>
          </p:cNvCxnSpPr>
          <p:nvPr/>
        </p:nvCxnSpPr>
        <p:spPr>
          <a:xfrm rot="5400000">
            <a:off x="6067026" y="-4471966"/>
            <a:ext cx="2674200" cy="3089100"/>
          </a:xfrm>
          <a:prstGeom prst="curvedConnector2">
            <a:avLst/>
          </a:prstGeom>
          <a:noFill/>
          <a:ln cap="flat" cmpd="sng" w="9525">
            <a:solidFill>
              <a:srgbClr val="F3F3F3"/>
            </a:solidFill>
            <a:prstDash val="solid"/>
            <a:round/>
            <a:headEnd len="med" w="med" type="none"/>
            <a:tailEnd len="med" w="med" type="none"/>
          </a:ln>
        </p:spPr>
      </p:cxnSp>
      <p:cxnSp>
        <p:nvCxnSpPr>
          <p:cNvPr id="542" name="Google Shape;542;p33"/>
          <p:cNvCxnSpPr>
            <a:stCxn id="538" idx="2"/>
            <a:endCxn id="543" idx="0"/>
          </p:cNvCxnSpPr>
          <p:nvPr/>
        </p:nvCxnSpPr>
        <p:spPr>
          <a:xfrm flipH="1" rot="-5400000">
            <a:off x="7290126" y="-2605966"/>
            <a:ext cx="3731700" cy="414600"/>
          </a:xfrm>
          <a:prstGeom prst="curvedConnector3">
            <a:avLst>
              <a:gd fmla="val 50000" name="adj1"/>
            </a:avLst>
          </a:prstGeom>
          <a:noFill/>
          <a:ln cap="flat" cmpd="sng" w="9525">
            <a:solidFill>
              <a:srgbClr val="F3F3F3"/>
            </a:solidFill>
            <a:prstDash val="solid"/>
            <a:round/>
            <a:headEnd len="med" w="med" type="none"/>
            <a:tailEnd len="med" w="med" type="none"/>
          </a:ln>
        </p:spPr>
      </p:cxnSp>
      <p:sp>
        <p:nvSpPr>
          <p:cNvPr id="544" name="Google Shape;544;p33"/>
          <p:cNvSpPr txBox="1"/>
          <p:nvPr/>
        </p:nvSpPr>
        <p:spPr>
          <a:xfrm>
            <a:off x="5423950" y="2838975"/>
            <a:ext cx="1663200" cy="45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000">
                <a:solidFill>
                  <a:srgbClr val="434343"/>
                </a:solidFill>
                <a:latin typeface="EB Garamond"/>
                <a:ea typeface="EB Garamond"/>
                <a:cs typeface="EB Garamond"/>
                <a:sym typeface="EB Garamond"/>
              </a:rPr>
              <a:t>Storage forms: </a:t>
            </a:r>
            <a:endParaRPr b="1" sz="10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1000">
                <a:solidFill>
                  <a:srgbClr val="CC0000"/>
                </a:solidFill>
                <a:latin typeface="EB Garamond"/>
                <a:ea typeface="EB Garamond"/>
                <a:cs typeface="EB Garamond"/>
                <a:sym typeface="EB Garamond"/>
              </a:rPr>
              <a:t>Ferritin, </a:t>
            </a:r>
            <a:r>
              <a:rPr lang="ar" sz="1000">
                <a:solidFill>
                  <a:srgbClr val="CC0000"/>
                </a:solidFill>
                <a:latin typeface="EB Garamond"/>
                <a:ea typeface="EB Garamond"/>
                <a:cs typeface="EB Garamond"/>
                <a:sym typeface="EB Garamond"/>
              </a:rPr>
              <a:t>Haemosiderin</a:t>
            </a:r>
            <a:endParaRPr sz="1000">
              <a:solidFill>
                <a:srgbClr val="CC0000"/>
              </a:solidFill>
              <a:latin typeface="EB Garamond"/>
              <a:ea typeface="EB Garamond"/>
              <a:cs typeface="EB Garamond"/>
              <a:sym typeface="EB Garamond"/>
            </a:endParaRPr>
          </a:p>
        </p:txBody>
      </p:sp>
      <p:pic>
        <p:nvPicPr>
          <p:cNvPr id="545" name="Google Shape;545;p33"/>
          <p:cNvPicPr preferRelativeResize="0"/>
          <p:nvPr/>
        </p:nvPicPr>
        <p:blipFill rotWithShape="1">
          <a:blip r:embed="rId3">
            <a:alphaModFix/>
          </a:blip>
          <a:srcRect b="2272" l="23351" r="16480" t="11956"/>
          <a:stretch/>
        </p:blipFill>
        <p:spPr>
          <a:xfrm>
            <a:off x="3122350" y="2673975"/>
            <a:ext cx="2243164" cy="2398299"/>
          </a:xfrm>
          <a:prstGeom prst="rect">
            <a:avLst/>
          </a:prstGeom>
          <a:noFill/>
          <a:ln cap="flat" cmpd="sng" w="9525">
            <a:solidFill>
              <a:srgbClr val="FFFFFF"/>
            </a:solidFill>
            <a:prstDash val="solid"/>
            <a:round/>
            <a:headEnd len="sm" w="sm" type="none"/>
            <a:tailEnd len="sm" w="sm" type="none"/>
          </a:ln>
        </p:spPr>
      </p:pic>
      <p:sp>
        <p:nvSpPr>
          <p:cNvPr id="546" name="Google Shape;546;p33"/>
          <p:cNvSpPr/>
          <p:nvPr/>
        </p:nvSpPr>
        <p:spPr>
          <a:xfrm>
            <a:off x="415213" y="1352593"/>
            <a:ext cx="1299900" cy="1267800"/>
          </a:xfrm>
          <a:prstGeom prst="ellipse">
            <a:avLst/>
          </a:prstGeom>
          <a:noFill/>
          <a:ln cap="flat" cmpd="sng" w="2857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7" name="Google Shape;547;p33"/>
          <p:cNvCxnSpPr/>
          <p:nvPr/>
        </p:nvCxnSpPr>
        <p:spPr>
          <a:xfrm rot="10800000">
            <a:off x="1921237" y="1559195"/>
            <a:ext cx="600" cy="854700"/>
          </a:xfrm>
          <a:prstGeom prst="straightConnector1">
            <a:avLst/>
          </a:prstGeom>
          <a:noFill/>
          <a:ln cap="flat" cmpd="sng" w="28575">
            <a:solidFill>
              <a:srgbClr val="74C1B9"/>
            </a:solidFill>
            <a:prstDash val="solid"/>
            <a:round/>
            <a:headEnd len="med" w="med" type="oval"/>
            <a:tailEnd len="med" w="med" type="oval"/>
          </a:ln>
        </p:spPr>
      </p:cxnSp>
      <p:sp>
        <p:nvSpPr>
          <p:cNvPr id="548" name="Google Shape;548;p33"/>
          <p:cNvSpPr txBox="1"/>
          <p:nvPr/>
        </p:nvSpPr>
        <p:spPr>
          <a:xfrm>
            <a:off x="2746766" y="1507930"/>
            <a:ext cx="2051700" cy="309900"/>
          </a:xfrm>
          <a:prstGeom prst="rect">
            <a:avLst/>
          </a:prstGeom>
          <a:noFill/>
          <a:ln>
            <a:noFill/>
          </a:ln>
        </p:spPr>
        <p:txBody>
          <a:bodyPr anchorCtr="0" anchor="t" bIns="0" lIns="0" spcFirstLastPara="1" rIns="0" wrap="square" tIns="6350">
            <a:noAutofit/>
          </a:bodyPr>
          <a:lstStyle/>
          <a:p>
            <a:pPr indent="0" lvl="0" marL="0" rtl="0" algn="l">
              <a:lnSpc>
                <a:spcPct val="80000"/>
              </a:lnSpc>
              <a:spcBef>
                <a:spcPts val="600"/>
              </a:spcBef>
              <a:spcAft>
                <a:spcPts val="0"/>
              </a:spcAft>
              <a:buClr>
                <a:schemeClr val="dk1"/>
              </a:buClr>
              <a:buSzPts val="1100"/>
              <a:buFont typeface="Arial"/>
              <a:buNone/>
            </a:pPr>
            <a:r>
              <a:rPr lang="ar" sz="1300">
                <a:solidFill>
                  <a:srgbClr val="CC0000"/>
                </a:solidFill>
                <a:latin typeface="EB Garamond"/>
                <a:ea typeface="EB Garamond"/>
                <a:cs typeface="EB Garamond"/>
                <a:sym typeface="EB Garamond"/>
              </a:rPr>
              <a:t>Limited absorption ability </a:t>
            </a:r>
            <a:endParaRPr sz="1300">
              <a:solidFill>
                <a:srgbClr val="CC0000"/>
              </a:solidFill>
              <a:latin typeface="EB Garamond"/>
              <a:ea typeface="EB Garamond"/>
              <a:cs typeface="EB Garamond"/>
              <a:sym typeface="EB Garamond"/>
            </a:endParaRPr>
          </a:p>
        </p:txBody>
      </p:sp>
      <p:sp>
        <p:nvSpPr>
          <p:cNvPr id="549" name="Google Shape;549;p33"/>
          <p:cNvSpPr/>
          <p:nvPr/>
        </p:nvSpPr>
        <p:spPr>
          <a:xfrm>
            <a:off x="2127925" y="1397867"/>
            <a:ext cx="541200" cy="5277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3"/>
          <p:cNvSpPr/>
          <p:nvPr/>
        </p:nvSpPr>
        <p:spPr>
          <a:xfrm>
            <a:off x="2127925" y="2146269"/>
            <a:ext cx="541200" cy="5277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100">
                <a:solidFill>
                  <a:srgbClr val="434343"/>
                </a:solidFill>
                <a:latin typeface="Montserrat ExtraBold"/>
                <a:ea typeface="Montserrat ExtraBold"/>
                <a:cs typeface="Montserrat ExtraBold"/>
                <a:sym typeface="Montserrat ExtraBold"/>
              </a:rPr>
              <a:t>02</a:t>
            </a:r>
            <a:endParaRPr/>
          </a:p>
        </p:txBody>
      </p:sp>
      <p:sp>
        <p:nvSpPr>
          <p:cNvPr id="551" name="Google Shape;551;p33"/>
          <p:cNvSpPr txBox="1"/>
          <p:nvPr/>
        </p:nvSpPr>
        <p:spPr>
          <a:xfrm>
            <a:off x="2273922" y="1592108"/>
            <a:ext cx="249300" cy="162000"/>
          </a:xfrm>
          <a:prstGeom prst="rect">
            <a:avLst/>
          </a:prstGeom>
          <a:noFill/>
          <a:ln>
            <a:noFill/>
          </a:ln>
        </p:spPr>
        <p:txBody>
          <a:bodyPr anchorCtr="0" anchor="t" bIns="0" lIns="0" spcFirstLastPara="1" rIns="0" wrap="square" tIns="6350">
            <a:noAutofit/>
          </a:bodyPr>
          <a:lstStyle/>
          <a:p>
            <a:pPr indent="0" lvl="0" marL="0" marR="0" rtl="0" algn="ctr">
              <a:lnSpc>
                <a:spcPct val="100000"/>
              </a:lnSpc>
              <a:spcBef>
                <a:spcPts val="0"/>
              </a:spcBef>
              <a:spcAft>
                <a:spcPts val="0"/>
              </a:spcAft>
              <a:buNone/>
            </a:pPr>
            <a:r>
              <a:rPr lang="ar" sz="1100">
                <a:solidFill>
                  <a:srgbClr val="434343"/>
                </a:solidFill>
                <a:latin typeface="Montserrat ExtraBold"/>
                <a:ea typeface="Montserrat ExtraBold"/>
                <a:cs typeface="Montserrat ExtraBold"/>
                <a:sym typeface="Montserrat ExtraBold"/>
              </a:rPr>
              <a:t>01</a:t>
            </a:r>
            <a:endParaRPr sz="900">
              <a:solidFill>
                <a:srgbClr val="434343"/>
              </a:solidFill>
              <a:latin typeface="EB Garamond"/>
              <a:ea typeface="EB Garamond"/>
              <a:cs typeface="EB Garamond"/>
              <a:sym typeface="EB Garamond"/>
            </a:endParaRPr>
          </a:p>
        </p:txBody>
      </p:sp>
      <p:sp>
        <p:nvSpPr>
          <p:cNvPr id="552" name="Google Shape;552;p33"/>
          <p:cNvSpPr txBox="1"/>
          <p:nvPr/>
        </p:nvSpPr>
        <p:spPr>
          <a:xfrm>
            <a:off x="2746869" y="2146279"/>
            <a:ext cx="2442300" cy="527700"/>
          </a:xfrm>
          <a:prstGeom prst="rect">
            <a:avLst/>
          </a:prstGeom>
          <a:noFill/>
          <a:ln>
            <a:noFill/>
          </a:ln>
        </p:spPr>
        <p:txBody>
          <a:bodyPr anchorCtr="0" anchor="ctr" bIns="0" lIns="0" spcFirstLastPara="1" rIns="0" wrap="square" tIns="6350">
            <a:noAutofit/>
          </a:bodyPr>
          <a:lstStyle/>
          <a:p>
            <a:pPr indent="0" lvl="0" marL="0" rtl="0" algn="l">
              <a:lnSpc>
                <a:spcPct val="80000"/>
              </a:lnSpc>
              <a:spcBef>
                <a:spcPts val="600"/>
              </a:spcBef>
              <a:spcAft>
                <a:spcPts val="0"/>
              </a:spcAft>
              <a:buClr>
                <a:schemeClr val="dk1"/>
              </a:buClr>
              <a:buSzPts val="1100"/>
              <a:buFont typeface="Arial"/>
              <a:buNone/>
            </a:pPr>
            <a:r>
              <a:rPr lang="ar" sz="1300">
                <a:solidFill>
                  <a:srgbClr val="434343"/>
                </a:solidFill>
                <a:latin typeface="EB Garamond"/>
                <a:ea typeface="EB Garamond"/>
                <a:cs typeface="EB Garamond"/>
                <a:sym typeface="EB Garamond"/>
              </a:rPr>
              <a:t>Excess loss due to hemorrhage</a:t>
            </a:r>
            <a:r>
              <a:rPr baseline="30000" lang="ar" sz="1300">
                <a:solidFill>
                  <a:schemeClr val="hlink"/>
                </a:solidFill>
                <a:uFill>
                  <a:noFill/>
                </a:uFill>
                <a:latin typeface="EB Garamond"/>
                <a:ea typeface="EB Garamond"/>
                <a:cs typeface="EB Garamond"/>
                <a:sym typeface="EB Garamond"/>
                <a:hlinkClick action="ppaction://hlinksldjump" r:id="rId4"/>
              </a:rPr>
              <a:t>14</a:t>
            </a:r>
            <a:endParaRPr baseline="30000" sz="1300">
              <a:solidFill>
                <a:srgbClr val="434343"/>
              </a:solidFill>
              <a:latin typeface="EB Garamond"/>
              <a:ea typeface="EB Garamond"/>
              <a:cs typeface="EB Garamond"/>
              <a:sym typeface="EB Garamond"/>
            </a:endParaRPr>
          </a:p>
        </p:txBody>
      </p:sp>
      <p:cxnSp>
        <p:nvCxnSpPr>
          <p:cNvPr id="553" name="Google Shape;553;p33"/>
          <p:cNvCxnSpPr/>
          <p:nvPr/>
        </p:nvCxnSpPr>
        <p:spPr>
          <a:xfrm flipH="1" rot="10800000">
            <a:off x="4624517" y="1447194"/>
            <a:ext cx="1800" cy="451800"/>
          </a:xfrm>
          <a:prstGeom prst="straightConnector1">
            <a:avLst/>
          </a:prstGeom>
          <a:noFill/>
          <a:ln cap="flat" cmpd="sng" w="28575">
            <a:solidFill>
              <a:srgbClr val="74C1B9"/>
            </a:solidFill>
            <a:prstDash val="solid"/>
            <a:round/>
            <a:headEnd len="med" w="med" type="oval"/>
            <a:tailEnd len="med" w="med" type="oval"/>
          </a:ln>
        </p:spPr>
      </p:cxnSp>
      <p:sp>
        <p:nvSpPr>
          <p:cNvPr id="554" name="Google Shape;554;p33"/>
          <p:cNvSpPr/>
          <p:nvPr/>
        </p:nvSpPr>
        <p:spPr>
          <a:xfrm>
            <a:off x="4739962" y="1500802"/>
            <a:ext cx="144300" cy="142500"/>
          </a:xfrm>
          <a:prstGeom prst="ellipse">
            <a:avLst/>
          </a:prstGeom>
          <a:no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3"/>
          <p:cNvSpPr/>
          <p:nvPr/>
        </p:nvSpPr>
        <p:spPr>
          <a:xfrm>
            <a:off x="4739962" y="1721767"/>
            <a:ext cx="144300" cy="142500"/>
          </a:xfrm>
          <a:prstGeom prst="ellipse">
            <a:avLst/>
          </a:prstGeom>
          <a:no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3"/>
          <p:cNvSpPr txBox="1"/>
          <p:nvPr/>
        </p:nvSpPr>
        <p:spPr>
          <a:xfrm>
            <a:off x="4919057" y="1500804"/>
            <a:ext cx="3477600" cy="142500"/>
          </a:xfrm>
          <a:prstGeom prst="rect">
            <a:avLst/>
          </a:prstGeom>
          <a:noFill/>
          <a:ln>
            <a:noFill/>
          </a:ln>
        </p:spPr>
        <p:txBody>
          <a:bodyPr anchorCtr="0" anchor="ctr" bIns="0" lIns="0" spcFirstLastPara="1" rIns="0" wrap="square" tIns="6350">
            <a:noAutofit/>
          </a:bodyPr>
          <a:lstStyle/>
          <a:p>
            <a:pPr indent="0" lvl="0" marL="0" marR="0" rtl="0" algn="l">
              <a:lnSpc>
                <a:spcPct val="100000"/>
              </a:lnSpc>
              <a:spcBef>
                <a:spcPts val="0"/>
              </a:spcBef>
              <a:spcAft>
                <a:spcPts val="0"/>
              </a:spcAft>
              <a:buNone/>
            </a:pPr>
            <a:r>
              <a:rPr lang="ar" sz="1100">
                <a:solidFill>
                  <a:srgbClr val="434343"/>
                </a:solidFill>
                <a:latin typeface="EB Garamond"/>
                <a:ea typeface="EB Garamond"/>
                <a:cs typeface="EB Garamond"/>
                <a:sym typeface="EB Garamond"/>
              </a:rPr>
              <a:t>Only 5-10% of taken iron will be absorbed </a:t>
            </a:r>
            <a:endParaRPr sz="1100">
              <a:solidFill>
                <a:srgbClr val="434343"/>
              </a:solidFill>
              <a:latin typeface="EB Garamond"/>
              <a:ea typeface="EB Garamond"/>
              <a:cs typeface="EB Garamond"/>
              <a:sym typeface="EB Garamond"/>
            </a:endParaRPr>
          </a:p>
        </p:txBody>
      </p:sp>
      <p:sp>
        <p:nvSpPr>
          <p:cNvPr id="557" name="Google Shape;557;p33"/>
          <p:cNvSpPr txBox="1"/>
          <p:nvPr/>
        </p:nvSpPr>
        <p:spPr>
          <a:xfrm>
            <a:off x="4919053" y="1721704"/>
            <a:ext cx="3307200" cy="142500"/>
          </a:xfrm>
          <a:prstGeom prst="rect">
            <a:avLst/>
          </a:prstGeom>
          <a:noFill/>
          <a:ln>
            <a:noFill/>
          </a:ln>
        </p:spPr>
        <p:txBody>
          <a:bodyPr anchorCtr="0" anchor="ctr" bIns="0" lIns="0" spcFirstLastPara="1" rIns="0" wrap="square" tIns="6350">
            <a:noAutofit/>
          </a:bodyPr>
          <a:lstStyle/>
          <a:p>
            <a:pPr indent="0" lvl="0" marL="0" marR="0" rtl="0" algn="l">
              <a:lnSpc>
                <a:spcPct val="100000"/>
              </a:lnSpc>
              <a:spcBef>
                <a:spcPts val="0"/>
              </a:spcBef>
              <a:spcAft>
                <a:spcPts val="0"/>
              </a:spcAft>
              <a:buNone/>
            </a:pPr>
            <a:r>
              <a:rPr lang="ar" sz="1100">
                <a:solidFill>
                  <a:srgbClr val="434343"/>
                </a:solidFill>
                <a:latin typeface="EB Garamond"/>
                <a:ea typeface="EB Garamond"/>
                <a:cs typeface="EB Garamond"/>
                <a:sym typeface="EB Garamond"/>
              </a:rPr>
              <a:t>Inorganic iron can not be absorbed easily </a:t>
            </a:r>
            <a:endParaRPr sz="1100">
              <a:solidFill>
                <a:srgbClr val="434343"/>
              </a:solidFill>
              <a:latin typeface="EB Garamond"/>
              <a:ea typeface="EB Garamond"/>
              <a:cs typeface="EB Garamond"/>
              <a:sym typeface="EB Garamond"/>
            </a:endParaRPr>
          </a:p>
        </p:txBody>
      </p:sp>
      <p:sp>
        <p:nvSpPr>
          <p:cNvPr id="558" name="Google Shape;558;p33"/>
          <p:cNvSpPr txBox="1"/>
          <p:nvPr/>
        </p:nvSpPr>
        <p:spPr>
          <a:xfrm flipH="1">
            <a:off x="483150" y="1827250"/>
            <a:ext cx="1161900" cy="6642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ar" sz="1700">
                <a:solidFill>
                  <a:srgbClr val="434343"/>
                </a:solidFill>
                <a:latin typeface="EB Garamond"/>
                <a:ea typeface="EB Garamond"/>
                <a:cs typeface="EB Garamond"/>
                <a:sym typeface="EB Garamond"/>
              </a:rPr>
              <a:t>Caused by:</a:t>
            </a:r>
            <a:endParaRPr b="1" sz="1100">
              <a:highlight>
                <a:srgbClr val="EFEFEF"/>
              </a:highlight>
            </a:endParaRPr>
          </a:p>
        </p:txBody>
      </p:sp>
      <p:grpSp>
        <p:nvGrpSpPr>
          <p:cNvPr id="559" name="Google Shape;559;p33"/>
          <p:cNvGrpSpPr/>
          <p:nvPr/>
        </p:nvGrpSpPr>
        <p:grpSpPr>
          <a:xfrm>
            <a:off x="925029" y="1489899"/>
            <a:ext cx="280292" cy="366396"/>
            <a:chOff x="6701186" y="4283033"/>
            <a:chExt cx="280292" cy="366396"/>
          </a:xfrm>
        </p:grpSpPr>
        <p:sp>
          <p:nvSpPr>
            <p:cNvPr id="560" name="Google Shape;560;p33"/>
            <p:cNvSpPr/>
            <p:nvPr/>
          </p:nvSpPr>
          <p:spPr>
            <a:xfrm>
              <a:off x="6772095" y="4345979"/>
              <a:ext cx="209383" cy="302686"/>
            </a:xfrm>
            <a:custGeom>
              <a:rect b="b" l="l" r="r" t="t"/>
              <a:pathLst>
                <a:path extrusionOk="0" h="9502" w="6573">
                  <a:moveTo>
                    <a:pt x="5751" y="894"/>
                  </a:moveTo>
                  <a:cubicBezTo>
                    <a:pt x="6013" y="894"/>
                    <a:pt x="6216" y="1120"/>
                    <a:pt x="6204" y="1394"/>
                  </a:cubicBezTo>
                  <a:lnTo>
                    <a:pt x="6156" y="1799"/>
                  </a:lnTo>
                  <a:lnTo>
                    <a:pt x="5501" y="1799"/>
                  </a:lnTo>
                  <a:cubicBezTo>
                    <a:pt x="5418" y="1799"/>
                    <a:pt x="5335" y="1882"/>
                    <a:pt x="5335" y="1965"/>
                  </a:cubicBezTo>
                  <a:cubicBezTo>
                    <a:pt x="5335" y="2061"/>
                    <a:pt x="5418" y="2132"/>
                    <a:pt x="5501" y="2132"/>
                  </a:cubicBezTo>
                  <a:lnTo>
                    <a:pt x="6132" y="2132"/>
                  </a:lnTo>
                  <a:lnTo>
                    <a:pt x="6085" y="2596"/>
                  </a:lnTo>
                  <a:lnTo>
                    <a:pt x="489" y="2596"/>
                  </a:lnTo>
                  <a:lnTo>
                    <a:pt x="370" y="1394"/>
                  </a:lnTo>
                  <a:cubicBezTo>
                    <a:pt x="334" y="1132"/>
                    <a:pt x="548" y="894"/>
                    <a:pt x="810" y="894"/>
                  </a:cubicBezTo>
                  <a:close/>
                  <a:moveTo>
                    <a:pt x="4561" y="7025"/>
                  </a:moveTo>
                  <a:lnTo>
                    <a:pt x="4549" y="7311"/>
                  </a:lnTo>
                  <a:cubicBezTo>
                    <a:pt x="4549" y="7490"/>
                    <a:pt x="4406" y="7621"/>
                    <a:pt x="4239" y="7621"/>
                  </a:cubicBezTo>
                  <a:lnTo>
                    <a:pt x="2334" y="7621"/>
                  </a:lnTo>
                  <a:cubicBezTo>
                    <a:pt x="2156" y="7621"/>
                    <a:pt x="2025" y="7478"/>
                    <a:pt x="2025" y="7311"/>
                  </a:cubicBezTo>
                  <a:lnTo>
                    <a:pt x="2025" y="7025"/>
                  </a:lnTo>
                  <a:close/>
                  <a:moveTo>
                    <a:pt x="3287" y="1"/>
                  </a:moveTo>
                  <a:cubicBezTo>
                    <a:pt x="3192" y="1"/>
                    <a:pt x="3120" y="84"/>
                    <a:pt x="3120" y="167"/>
                  </a:cubicBezTo>
                  <a:lnTo>
                    <a:pt x="3120" y="560"/>
                  </a:lnTo>
                  <a:lnTo>
                    <a:pt x="810" y="560"/>
                  </a:lnTo>
                  <a:cubicBezTo>
                    <a:pt x="358" y="560"/>
                    <a:pt x="1" y="953"/>
                    <a:pt x="36" y="1418"/>
                  </a:cubicBezTo>
                  <a:cubicBezTo>
                    <a:pt x="60" y="1596"/>
                    <a:pt x="215" y="3215"/>
                    <a:pt x="251" y="3501"/>
                  </a:cubicBezTo>
                  <a:cubicBezTo>
                    <a:pt x="262" y="3589"/>
                    <a:pt x="324" y="3657"/>
                    <a:pt x="409" y="3657"/>
                  </a:cubicBezTo>
                  <a:cubicBezTo>
                    <a:pt x="415" y="3657"/>
                    <a:pt x="422" y="3657"/>
                    <a:pt x="429" y="3656"/>
                  </a:cubicBezTo>
                  <a:cubicBezTo>
                    <a:pt x="513" y="3632"/>
                    <a:pt x="596" y="3561"/>
                    <a:pt x="572" y="3477"/>
                  </a:cubicBezTo>
                  <a:lnTo>
                    <a:pt x="513" y="2942"/>
                  </a:lnTo>
                  <a:lnTo>
                    <a:pt x="6025" y="2942"/>
                  </a:lnTo>
                  <a:lnTo>
                    <a:pt x="5978" y="3394"/>
                  </a:lnTo>
                  <a:lnTo>
                    <a:pt x="4799" y="3394"/>
                  </a:lnTo>
                  <a:cubicBezTo>
                    <a:pt x="4716" y="3394"/>
                    <a:pt x="4644" y="3477"/>
                    <a:pt x="4644" y="3561"/>
                  </a:cubicBezTo>
                  <a:cubicBezTo>
                    <a:pt x="4644" y="3656"/>
                    <a:pt x="4716" y="3727"/>
                    <a:pt x="4799" y="3727"/>
                  </a:cubicBezTo>
                  <a:lnTo>
                    <a:pt x="5954" y="3727"/>
                  </a:lnTo>
                  <a:lnTo>
                    <a:pt x="5906" y="4192"/>
                  </a:lnTo>
                  <a:lnTo>
                    <a:pt x="5489" y="4192"/>
                  </a:lnTo>
                  <a:cubicBezTo>
                    <a:pt x="5394" y="4192"/>
                    <a:pt x="5323" y="4263"/>
                    <a:pt x="5323" y="4347"/>
                  </a:cubicBezTo>
                  <a:cubicBezTo>
                    <a:pt x="5323" y="4442"/>
                    <a:pt x="5394" y="4513"/>
                    <a:pt x="5489" y="4513"/>
                  </a:cubicBezTo>
                  <a:lnTo>
                    <a:pt x="5870" y="4513"/>
                  </a:lnTo>
                  <a:lnTo>
                    <a:pt x="5835" y="4978"/>
                  </a:lnTo>
                  <a:lnTo>
                    <a:pt x="4799" y="4978"/>
                  </a:lnTo>
                  <a:cubicBezTo>
                    <a:pt x="4716" y="4978"/>
                    <a:pt x="4644" y="5049"/>
                    <a:pt x="4644" y="5144"/>
                  </a:cubicBezTo>
                  <a:cubicBezTo>
                    <a:pt x="4644" y="5228"/>
                    <a:pt x="4716" y="5299"/>
                    <a:pt x="4799" y="5299"/>
                  </a:cubicBezTo>
                  <a:lnTo>
                    <a:pt x="5787" y="5299"/>
                  </a:lnTo>
                  <a:lnTo>
                    <a:pt x="5728" y="5990"/>
                  </a:lnTo>
                  <a:cubicBezTo>
                    <a:pt x="5692" y="6275"/>
                    <a:pt x="5561" y="6656"/>
                    <a:pt x="4668" y="6656"/>
                  </a:cubicBezTo>
                  <a:lnTo>
                    <a:pt x="1882" y="6656"/>
                  </a:lnTo>
                  <a:cubicBezTo>
                    <a:pt x="989" y="6656"/>
                    <a:pt x="858" y="6287"/>
                    <a:pt x="834" y="5990"/>
                  </a:cubicBezTo>
                  <a:lnTo>
                    <a:pt x="632" y="4085"/>
                  </a:lnTo>
                  <a:cubicBezTo>
                    <a:pt x="621" y="3996"/>
                    <a:pt x="559" y="3929"/>
                    <a:pt x="474" y="3929"/>
                  </a:cubicBezTo>
                  <a:cubicBezTo>
                    <a:pt x="467" y="3929"/>
                    <a:pt x="460" y="3929"/>
                    <a:pt x="453" y="3930"/>
                  </a:cubicBezTo>
                  <a:cubicBezTo>
                    <a:pt x="370" y="3954"/>
                    <a:pt x="298" y="4025"/>
                    <a:pt x="310" y="4108"/>
                  </a:cubicBezTo>
                  <a:lnTo>
                    <a:pt x="501" y="6013"/>
                  </a:lnTo>
                  <a:cubicBezTo>
                    <a:pt x="548" y="6430"/>
                    <a:pt x="786" y="6906"/>
                    <a:pt x="1679" y="6990"/>
                  </a:cubicBezTo>
                  <a:lnTo>
                    <a:pt x="1679" y="7287"/>
                  </a:lnTo>
                  <a:cubicBezTo>
                    <a:pt x="1679" y="7645"/>
                    <a:pt x="1977" y="7942"/>
                    <a:pt x="2334" y="7942"/>
                  </a:cubicBezTo>
                  <a:lnTo>
                    <a:pt x="3120" y="7942"/>
                  </a:lnTo>
                  <a:lnTo>
                    <a:pt x="3120" y="9335"/>
                  </a:lnTo>
                  <a:cubicBezTo>
                    <a:pt x="3120" y="9430"/>
                    <a:pt x="3192" y="9502"/>
                    <a:pt x="3287" y="9502"/>
                  </a:cubicBezTo>
                  <a:cubicBezTo>
                    <a:pt x="3370" y="9502"/>
                    <a:pt x="3453" y="9430"/>
                    <a:pt x="3453" y="9335"/>
                  </a:cubicBezTo>
                  <a:lnTo>
                    <a:pt x="3453" y="7942"/>
                  </a:lnTo>
                  <a:lnTo>
                    <a:pt x="4239" y="7942"/>
                  </a:lnTo>
                  <a:cubicBezTo>
                    <a:pt x="4596" y="7942"/>
                    <a:pt x="4894" y="7645"/>
                    <a:pt x="4894" y="7287"/>
                  </a:cubicBezTo>
                  <a:lnTo>
                    <a:pt x="4894" y="6990"/>
                  </a:lnTo>
                  <a:cubicBezTo>
                    <a:pt x="5787" y="6930"/>
                    <a:pt x="6025" y="6430"/>
                    <a:pt x="6073" y="6013"/>
                  </a:cubicBezTo>
                  <a:cubicBezTo>
                    <a:pt x="6323" y="3442"/>
                    <a:pt x="6263" y="4156"/>
                    <a:pt x="6525" y="1418"/>
                  </a:cubicBezTo>
                  <a:cubicBezTo>
                    <a:pt x="6573" y="953"/>
                    <a:pt x="6216" y="560"/>
                    <a:pt x="5751" y="560"/>
                  </a:cubicBezTo>
                  <a:lnTo>
                    <a:pt x="3453" y="560"/>
                  </a:lnTo>
                  <a:lnTo>
                    <a:pt x="3453" y="167"/>
                  </a:lnTo>
                  <a:cubicBezTo>
                    <a:pt x="3453" y="84"/>
                    <a:pt x="3370" y="1"/>
                    <a:pt x="3287"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3"/>
            <p:cNvSpPr/>
            <p:nvPr/>
          </p:nvSpPr>
          <p:spPr>
            <a:xfrm>
              <a:off x="6701186" y="4283033"/>
              <a:ext cx="217347" cy="366396"/>
            </a:xfrm>
            <a:custGeom>
              <a:rect b="b" l="l" r="r" t="t"/>
              <a:pathLst>
                <a:path extrusionOk="0" h="11502" w="6823">
                  <a:moveTo>
                    <a:pt x="5513" y="0"/>
                  </a:moveTo>
                  <a:cubicBezTo>
                    <a:pt x="5418" y="0"/>
                    <a:pt x="5346" y="72"/>
                    <a:pt x="5346" y="167"/>
                  </a:cubicBezTo>
                  <a:lnTo>
                    <a:pt x="5346" y="369"/>
                  </a:lnTo>
                  <a:cubicBezTo>
                    <a:pt x="4882" y="429"/>
                    <a:pt x="4501" y="727"/>
                    <a:pt x="4310" y="1143"/>
                  </a:cubicBezTo>
                  <a:lnTo>
                    <a:pt x="1762" y="1143"/>
                  </a:lnTo>
                  <a:cubicBezTo>
                    <a:pt x="810" y="1143"/>
                    <a:pt x="24" y="1917"/>
                    <a:pt x="24" y="2894"/>
                  </a:cubicBezTo>
                  <a:lnTo>
                    <a:pt x="24" y="5072"/>
                  </a:lnTo>
                  <a:cubicBezTo>
                    <a:pt x="24" y="5168"/>
                    <a:pt x="95" y="5239"/>
                    <a:pt x="179" y="5239"/>
                  </a:cubicBezTo>
                  <a:cubicBezTo>
                    <a:pt x="274" y="5239"/>
                    <a:pt x="345" y="5168"/>
                    <a:pt x="345" y="5072"/>
                  </a:cubicBezTo>
                  <a:lnTo>
                    <a:pt x="345" y="2894"/>
                  </a:lnTo>
                  <a:cubicBezTo>
                    <a:pt x="345" y="2120"/>
                    <a:pt x="977" y="1489"/>
                    <a:pt x="1750" y="1489"/>
                  </a:cubicBezTo>
                  <a:lnTo>
                    <a:pt x="4394" y="1489"/>
                  </a:lnTo>
                  <a:cubicBezTo>
                    <a:pt x="4465" y="1489"/>
                    <a:pt x="4525" y="1441"/>
                    <a:pt x="4560" y="1370"/>
                  </a:cubicBezTo>
                  <a:cubicBezTo>
                    <a:pt x="4691" y="965"/>
                    <a:pt x="5060" y="703"/>
                    <a:pt x="5477" y="703"/>
                  </a:cubicBezTo>
                  <a:cubicBezTo>
                    <a:pt x="6013" y="703"/>
                    <a:pt x="6453" y="1131"/>
                    <a:pt x="6453" y="1667"/>
                  </a:cubicBezTo>
                  <a:cubicBezTo>
                    <a:pt x="6453" y="1774"/>
                    <a:pt x="6394" y="1846"/>
                    <a:pt x="6287" y="1882"/>
                  </a:cubicBezTo>
                  <a:cubicBezTo>
                    <a:pt x="6274" y="1884"/>
                    <a:pt x="6262" y="1885"/>
                    <a:pt x="6250" y="1885"/>
                  </a:cubicBezTo>
                  <a:cubicBezTo>
                    <a:pt x="6134" y="1885"/>
                    <a:pt x="6037" y="1786"/>
                    <a:pt x="6037" y="1667"/>
                  </a:cubicBezTo>
                  <a:cubicBezTo>
                    <a:pt x="6037" y="1330"/>
                    <a:pt x="5756" y="1100"/>
                    <a:pt x="5462" y="1100"/>
                  </a:cubicBezTo>
                  <a:cubicBezTo>
                    <a:pt x="5340" y="1100"/>
                    <a:pt x="5216" y="1140"/>
                    <a:pt x="5108" y="1227"/>
                  </a:cubicBezTo>
                  <a:cubicBezTo>
                    <a:pt x="4882" y="1405"/>
                    <a:pt x="4906" y="1667"/>
                    <a:pt x="4906" y="1679"/>
                  </a:cubicBezTo>
                  <a:cubicBezTo>
                    <a:pt x="4906" y="1798"/>
                    <a:pt x="4810" y="1893"/>
                    <a:pt x="4691" y="1893"/>
                  </a:cubicBezTo>
                  <a:lnTo>
                    <a:pt x="1727" y="1893"/>
                  </a:lnTo>
                  <a:cubicBezTo>
                    <a:pt x="1191" y="1893"/>
                    <a:pt x="750" y="2334"/>
                    <a:pt x="750" y="2870"/>
                  </a:cubicBezTo>
                  <a:lnTo>
                    <a:pt x="750" y="11180"/>
                  </a:lnTo>
                  <a:lnTo>
                    <a:pt x="334" y="11180"/>
                  </a:lnTo>
                  <a:lnTo>
                    <a:pt x="334" y="5692"/>
                  </a:lnTo>
                  <a:cubicBezTo>
                    <a:pt x="334" y="5596"/>
                    <a:pt x="262" y="5525"/>
                    <a:pt x="167" y="5525"/>
                  </a:cubicBezTo>
                  <a:cubicBezTo>
                    <a:pt x="84" y="5525"/>
                    <a:pt x="0" y="5596"/>
                    <a:pt x="0" y="5692"/>
                  </a:cubicBezTo>
                  <a:lnTo>
                    <a:pt x="0" y="11347"/>
                  </a:lnTo>
                  <a:cubicBezTo>
                    <a:pt x="0" y="11430"/>
                    <a:pt x="84" y="11502"/>
                    <a:pt x="167" y="11502"/>
                  </a:cubicBezTo>
                  <a:lnTo>
                    <a:pt x="929" y="11502"/>
                  </a:lnTo>
                  <a:cubicBezTo>
                    <a:pt x="1012" y="11502"/>
                    <a:pt x="1096" y="11430"/>
                    <a:pt x="1096" y="11347"/>
                  </a:cubicBezTo>
                  <a:lnTo>
                    <a:pt x="1096" y="2870"/>
                  </a:lnTo>
                  <a:cubicBezTo>
                    <a:pt x="1096" y="2513"/>
                    <a:pt x="1369" y="2239"/>
                    <a:pt x="1727" y="2239"/>
                  </a:cubicBezTo>
                  <a:lnTo>
                    <a:pt x="4703" y="2239"/>
                  </a:lnTo>
                  <a:cubicBezTo>
                    <a:pt x="5037" y="2215"/>
                    <a:pt x="5287" y="1977"/>
                    <a:pt x="5287" y="1679"/>
                  </a:cubicBezTo>
                  <a:lnTo>
                    <a:pt x="5287" y="1667"/>
                  </a:lnTo>
                  <a:cubicBezTo>
                    <a:pt x="5287" y="1548"/>
                    <a:pt x="5386" y="1438"/>
                    <a:pt x="5521" y="1438"/>
                  </a:cubicBezTo>
                  <a:cubicBezTo>
                    <a:pt x="5534" y="1438"/>
                    <a:pt x="5547" y="1439"/>
                    <a:pt x="5560" y="1441"/>
                  </a:cubicBezTo>
                  <a:cubicBezTo>
                    <a:pt x="5656" y="1465"/>
                    <a:pt x="5739" y="1560"/>
                    <a:pt x="5739" y="1667"/>
                  </a:cubicBezTo>
                  <a:cubicBezTo>
                    <a:pt x="5739" y="1978"/>
                    <a:pt x="5990" y="2212"/>
                    <a:pt x="6292" y="2212"/>
                  </a:cubicBezTo>
                  <a:cubicBezTo>
                    <a:pt x="6325" y="2212"/>
                    <a:pt x="6359" y="2209"/>
                    <a:pt x="6394" y="2203"/>
                  </a:cubicBezTo>
                  <a:cubicBezTo>
                    <a:pt x="6644" y="2155"/>
                    <a:pt x="6822" y="1917"/>
                    <a:pt x="6822" y="1667"/>
                  </a:cubicBezTo>
                  <a:cubicBezTo>
                    <a:pt x="6822" y="1000"/>
                    <a:pt x="6311" y="453"/>
                    <a:pt x="5679" y="369"/>
                  </a:cubicBezTo>
                  <a:lnTo>
                    <a:pt x="5679" y="167"/>
                  </a:lnTo>
                  <a:cubicBezTo>
                    <a:pt x="5679" y="72"/>
                    <a:pt x="5596" y="0"/>
                    <a:pt x="5513"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2" name="Google Shape;562;p33"/>
          <p:cNvSpPr txBox="1"/>
          <p:nvPr/>
        </p:nvSpPr>
        <p:spPr>
          <a:xfrm>
            <a:off x="197700" y="2919200"/>
            <a:ext cx="2924700" cy="1956300"/>
          </a:xfrm>
          <a:prstGeom prst="rect">
            <a:avLst/>
          </a:prstGeom>
          <a:noFill/>
          <a:ln>
            <a:noFill/>
          </a:ln>
        </p:spPr>
        <p:txBody>
          <a:bodyPr anchorCtr="0" anchor="t" bIns="91425" lIns="91425" spcFirstLastPara="1" rIns="91425" wrap="square" tIns="91425">
            <a:noAutofit/>
          </a:bodyPr>
          <a:lstStyle/>
          <a:p>
            <a:pPr indent="-279400" lvl="0" marL="457200" rtl="0" algn="l">
              <a:spcBef>
                <a:spcPts val="0"/>
              </a:spcBef>
              <a:spcAft>
                <a:spcPts val="0"/>
              </a:spcAft>
              <a:buClr>
                <a:schemeClr val="lt1"/>
              </a:buClr>
              <a:buSzPts val="800"/>
              <a:buFont typeface="EB Garamond"/>
              <a:buChar char="➔"/>
            </a:pPr>
            <a:r>
              <a:rPr b="1" lang="ar" sz="800">
                <a:solidFill>
                  <a:schemeClr val="lt1"/>
                </a:solidFill>
                <a:highlight>
                  <a:srgbClr val="EFEFEF"/>
                </a:highlight>
                <a:latin typeface="EB Garamond"/>
                <a:ea typeface="EB Garamond"/>
                <a:cs typeface="EB Garamond"/>
                <a:sym typeface="EB Garamond"/>
              </a:rPr>
              <a:t>Explanation</a:t>
            </a:r>
            <a:endParaRPr sz="9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900">
                <a:solidFill>
                  <a:srgbClr val="B7B7B7"/>
                </a:solidFill>
                <a:latin typeface="EB Garamond"/>
                <a:ea typeface="EB Garamond"/>
                <a:cs typeface="EB Garamond"/>
                <a:sym typeface="EB Garamond"/>
              </a:rPr>
              <a:t>Iron in your body:</a:t>
            </a:r>
            <a:endParaRPr sz="900">
              <a:solidFill>
                <a:srgbClr val="B7B7B7"/>
              </a:solidFill>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ar" sz="900">
                <a:solidFill>
                  <a:srgbClr val="CC0000"/>
                </a:solidFill>
                <a:latin typeface="EB Garamond"/>
                <a:ea typeface="EB Garamond"/>
                <a:cs typeface="EB Garamond"/>
                <a:sym typeface="EB Garamond"/>
              </a:rPr>
              <a:t>*(in a 70kg man the total body iron is about 4g).</a:t>
            </a:r>
            <a:endParaRPr sz="900">
              <a:solidFill>
                <a:srgbClr val="CC0000"/>
              </a:solidFill>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ar" sz="900">
                <a:solidFill>
                  <a:srgbClr val="B7B7B7"/>
                </a:solidFill>
                <a:latin typeface="EB Garamond"/>
                <a:ea typeface="EB Garamond"/>
                <a:cs typeface="EB Garamond"/>
                <a:sym typeface="EB Garamond"/>
              </a:rPr>
              <a:t>*(1 mg is the daily absorbed iron).</a:t>
            </a:r>
            <a:endParaRPr sz="9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900">
                <a:solidFill>
                  <a:srgbClr val="B7B7B7"/>
                </a:solidFill>
                <a:latin typeface="EB Garamond"/>
                <a:ea typeface="EB Garamond"/>
                <a:cs typeface="EB Garamond"/>
                <a:sym typeface="EB Garamond"/>
              </a:rPr>
              <a:t>*(1mg is daily lost through urine, faeces, nails, hair, skin ) other than bleeding and menstrual loss will increase the loss of iron.</a:t>
            </a:r>
            <a:endParaRPr sz="9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900">
                <a:solidFill>
                  <a:srgbClr val="B7B7B7"/>
                </a:solidFill>
                <a:latin typeface="EB Garamond"/>
                <a:ea typeface="EB Garamond"/>
                <a:cs typeface="EB Garamond"/>
                <a:sym typeface="EB Garamond"/>
              </a:rPr>
              <a:t>*(1.7-2.4 g circulating as a part of  Hb on the RBC) </a:t>
            </a:r>
            <a:r>
              <a:rPr lang="ar" sz="900">
                <a:solidFill>
                  <a:srgbClr val="CC0000"/>
                </a:solidFill>
                <a:latin typeface="EB Garamond"/>
                <a:ea typeface="EB Garamond"/>
                <a:cs typeface="EB Garamond"/>
                <a:sym typeface="EB Garamond"/>
              </a:rPr>
              <a:t>THE largest amount of iron is here.</a:t>
            </a:r>
            <a:endParaRPr sz="900">
              <a:solidFill>
                <a:srgbClr val="CC0000"/>
              </a:solidFill>
              <a:latin typeface="EB Garamond"/>
              <a:ea typeface="EB Garamond"/>
              <a:cs typeface="EB Garamond"/>
              <a:sym typeface="EB Garamond"/>
            </a:endParaRPr>
          </a:p>
          <a:p>
            <a:pPr indent="0" lvl="0" marL="0" rtl="0" algn="l">
              <a:spcBef>
                <a:spcPts val="0"/>
              </a:spcBef>
              <a:spcAft>
                <a:spcPts val="0"/>
              </a:spcAft>
              <a:buNone/>
            </a:pPr>
            <a:r>
              <a:rPr lang="ar" sz="900">
                <a:solidFill>
                  <a:srgbClr val="B7B7B7"/>
                </a:solidFill>
                <a:latin typeface="EB Garamond"/>
                <a:ea typeface="EB Garamond"/>
                <a:cs typeface="EB Garamond"/>
                <a:sym typeface="EB Garamond"/>
              </a:rPr>
              <a:t>*(0.5-1.5 g within macrophages) macrophages stores a large amount of iron.</a:t>
            </a:r>
            <a:endParaRPr sz="9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900">
                <a:solidFill>
                  <a:srgbClr val="B7B7B7"/>
                </a:solidFill>
                <a:latin typeface="EB Garamond"/>
                <a:ea typeface="EB Garamond"/>
                <a:cs typeface="EB Garamond"/>
                <a:sym typeface="EB Garamond"/>
              </a:rPr>
              <a:t>*(600-650 mg is stored in: liver, other parenchymal cells and tissues (especially muscle myoglobin).</a:t>
            </a:r>
            <a:endParaRPr sz="900">
              <a:solidFill>
                <a:srgbClr val="B7B7B7"/>
              </a:solidFill>
              <a:latin typeface="EB Garamond"/>
              <a:ea typeface="EB Garamond"/>
              <a:cs typeface="EB Garamond"/>
              <a:sym typeface="EB Garamond"/>
            </a:endParaRPr>
          </a:p>
          <a:p>
            <a:pPr indent="0" lvl="0" marL="0" rtl="0" algn="l">
              <a:spcBef>
                <a:spcPts val="0"/>
              </a:spcBef>
              <a:spcAft>
                <a:spcPts val="0"/>
              </a:spcAft>
              <a:buNone/>
            </a:pPr>
            <a:r>
              <a:t/>
            </a:r>
            <a:endParaRPr sz="900">
              <a:solidFill>
                <a:srgbClr val="FF0000"/>
              </a:solidFill>
              <a:latin typeface="EB Garamond"/>
              <a:ea typeface="EB Garamond"/>
              <a:cs typeface="EB Garamond"/>
              <a:sym typeface="EB Garamond"/>
            </a:endParaRPr>
          </a:p>
          <a:p>
            <a:pPr indent="0" lvl="0" marL="0" rtl="0" algn="l">
              <a:spcBef>
                <a:spcPts val="0"/>
              </a:spcBef>
              <a:spcAft>
                <a:spcPts val="0"/>
              </a:spcAft>
              <a:buNone/>
            </a:pPr>
            <a:r>
              <a:t/>
            </a:r>
            <a:endParaRPr sz="900">
              <a:solidFill>
                <a:srgbClr val="FF0000"/>
              </a:solidFill>
              <a:latin typeface="EB Garamond"/>
              <a:ea typeface="EB Garamond"/>
              <a:cs typeface="EB Garamond"/>
              <a:sym typeface="EB Garamond"/>
            </a:endParaRPr>
          </a:p>
          <a:p>
            <a:pPr indent="0" lvl="0" marL="0" rtl="0" algn="l">
              <a:spcBef>
                <a:spcPts val="0"/>
              </a:spcBef>
              <a:spcAft>
                <a:spcPts val="0"/>
              </a:spcAft>
              <a:buNone/>
            </a:pPr>
            <a:r>
              <a:rPr lang="ar" sz="900">
                <a:solidFill>
                  <a:srgbClr val="B7B7B7"/>
                </a:solidFill>
                <a:latin typeface="EB Garamond"/>
                <a:ea typeface="EB Garamond"/>
                <a:cs typeface="EB Garamond"/>
                <a:sym typeface="EB Garamond"/>
              </a:rPr>
              <a:t>.</a:t>
            </a:r>
            <a:endParaRPr sz="900">
              <a:solidFill>
                <a:srgbClr val="B7B7B7"/>
              </a:solidFill>
              <a:latin typeface="EB Garamond"/>
              <a:ea typeface="EB Garamond"/>
              <a:cs typeface="EB Garamond"/>
              <a:sym typeface="EB Garamond"/>
            </a:endParaRPr>
          </a:p>
          <a:p>
            <a:pPr indent="0" lvl="0" marL="0" rtl="0" algn="l">
              <a:spcBef>
                <a:spcPts val="0"/>
              </a:spcBef>
              <a:spcAft>
                <a:spcPts val="0"/>
              </a:spcAft>
              <a:buNone/>
            </a:pPr>
            <a:r>
              <a:t/>
            </a:r>
            <a:endParaRPr sz="900">
              <a:solidFill>
                <a:srgbClr val="B7B7B7"/>
              </a:solidFill>
              <a:latin typeface="EB Garamond"/>
              <a:ea typeface="EB Garamond"/>
              <a:cs typeface="EB Garamond"/>
              <a:sym typeface="EB Garamond"/>
            </a:endParaRPr>
          </a:p>
          <a:p>
            <a:pPr indent="0" lvl="0" marL="0" rtl="0" algn="l">
              <a:spcBef>
                <a:spcPts val="0"/>
              </a:spcBef>
              <a:spcAft>
                <a:spcPts val="0"/>
              </a:spcAft>
              <a:buNone/>
            </a:pPr>
            <a:r>
              <a:t/>
            </a:r>
            <a:endParaRPr sz="900">
              <a:solidFill>
                <a:srgbClr val="B7B7B7"/>
              </a:solidFill>
              <a:latin typeface="EB Garamond"/>
              <a:ea typeface="EB Garamond"/>
              <a:cs typeface="EB Garamond"/>
              <a:sym typeface="EB Garamond"/>
            </a:endParaRPr>
          </a:p>
        </p:txBody>
      </p:sp>
      <p:sp>
        <p:nvSpPr>
          <p:cNvPr id="563" name="Google Shape;563;p33"/>
          <p:cNvSpPr txBox="1"/>
          <p:nvPr/>
        </p:nvSpPr>
        <p:spPr>
          <a:xfrm>
            <a:off x="9139475" y="-1802425"/>
            <a:ext cx="3780300" cy="1269600"/>
          </a:xfrm>
          <a:prstGeom prst="rect">
            <a:avLst/>
          </a:prstGeom>
          <a:noFill/>
          <a:ln>
            <a:noFill/>
          </a:ln>
        </p:spPr>
        <p:txBody>
          <a:bodyPr anchorCtr="0" anchor="ctr" bIns="91425" lIns="91425" spcFirstLastPara="1" rIns="91425" wrap="square" tIns="91425">
            <a:noAutofit/>
          </a:bodyPr>
          <a:lstStyle/>
          <a:p>
            <a:pPr indent="-279400" lvl="0" marL="457200" rtl="0" algn="l">
              <a:spcBef>
                <a:spcPts val="0"/>
              </a:spcBef>
              <a:spcAft>
                <a:spcPts val="0"/>
              </a:spcAft>
              <a:buClr>
                <a:srgbClr val="FFFFFF"/>
              </a:buClr>
              <a:buSzPts val="800"/>
              <a:buFont typeface="EB Garamond"/>
              <a:buChar char="➔"/>
            </a:pPr>
            <a:r>
              <a:rPr b="1" lang="ar" sz="800">
                <a:solidFill>
                  <a:srgbClr val="FFFFFF"/>
                </a:solidFill>
                <a:highlight>
                  <a:srgbClr val="EFEFEF"/>
                </a:highlight>
                <a:latin typeface="EB Garamond"/>
                <a:ea typeface="EB Garamond"/>
                <a:cs typeface="EB Garamond"/>
                <a:sym typeface="EB Garamond"/>
              </a:rPr>
              <a:t>Pathoma</a:t>
            </a:r>
            <a:endParaRPr b="1" sz="800">
              <a:solidFill>
                <a:srgbClr val="FFFFFF"/>
              </a:solidFill>
              <a:highlight>
                <a:srgbClr val="EFEFEF"/>
              </a:highlight>
              <a:latin typeface="EB Garamond"/>
              <a:ea typeface="EB Garamond"/>
              <a:cs typeface="EB Garamond"/>
              <a:sym typeface="EB Garamond"/>
            </a:endParaRPr>
          </a:p>
          <a:p>
            <a:pPr indent="0" lvl="0" marL="0" rtl="0" algn="l">
              <a:spcBef>
                <a:spcPts val="0"/>
              </a:spcBef>
              <a:spcAft>
                <a:spcPts val="0"/>
              </a:spcAft>
              <a:buNone/>
            </a:pPr>
            <a:r>
              <a:rPr lang="ar" sz="800">
                <a:solidFill>
                  <a:srgbClr val="B7B7B7"/>
                </a:solidFill>
                <a:latin typeface="EB Garamond"/>
                <a:ea typeface="EB Garamond"/>
                <a:cs typeface="EB Garamond"/>
                <a:sym typeface="EB Garamond"/>
              </a:rPr>
              <a:t>Iron is consumed in heme (meat-derived) and non-heme (vegetable-derived) forms.</a:t>
            </a:r>
            <a:endParaRPr sz="800">
              <a:solidFill>
                <a:srgbClr val="B7B7B7"/>
              </a:solidFill>
              <a:latin typeface="EB Garamond"/>
              <a:ea typeface="EB Garamond"/>
              <a:cs typeface="EB Garamond"/>
              <a:sym typeface="EB Garamond"/>
            </a:endParaRPr>
          </a:p>
          <a:p>
            <a:pPr indent="-279400" lvl="0" marL="457200" rtl="0" algn="l">
              <a:spcBef>
                <a:spcPts val="0"/>
              </a:spcBef>
              <a:spcAft>
                <a:spcPts val="0"/>
              </a:spcAft>
              <a:buClr>
                <a:srgbClr val="B7B7B7"/>
              </a:buClr>
              <a:buSzPts val="800"/>
              <a:buFont typeface="EB Garamond"/>
              <a:buAutoNum type="arabicPeriod"/>
            </a:pPr>
            <a:r>
              <a:rPr lang="ar" sz="800">
                <a:solidFill>
                  <a:srgbClr val="B7B7B7"/>
                </a:solidFill>
                <a:latin typeface="EB Garamond"/>
                <a:ea typeface="EB Garamond"/>
                <a:cs typeface="EB Garamond"/>
                <a:sym typeface="EB Garamond"/>
              </a:rPr>
              <a:t>Absorption occurs in the duodenum. Enterocytes have heme &amp; non-heme (DMT1) transporters; the heme form is more readily absorbed </a:t>
            </a:r>
            <a:endParaRPr sz="800">
              <a:solidFill>
                <a:srgbClr val="B7B7B7"/>
              </a:solidFill>
              <a:latin typeface="EB Garamond"/>
              <a:ea typeface="EB Garamond"/>
              <a:cs typeface="EB Garamond"/>
              <a:sym typeface="EB Garamond"/>
            </a:endParaRPr>
          </a:p>
          <a:p>
            <a:pPr indent="-279400" lvl="0" marL="457200" rtl="0" algn="l">
              <a:spcBef>
                <a:spcPts val="0"/>
              </a:spcBef>
              <a:spcAft>
                <a:spcPts val="0"/>
              </a:spcAft>
              <a:buClr>
                <a:srgbClr val="B7B7B7"/>
              </a:buClr>
              <a:buSzPts val="800"/>
              <a:buFont typeface="EB Garamond"/>
              <a:buAutoNum type="arabicPeriod"/>
            </a:pPr>
            <a:r>
              <a:rPr lang="ar" sz="800">
                <a:solidFill>
                  <a:srgbClr val="B7B7B7"/>
                </a:solidFill>
                <a:latin typeface="EB Garamond"/>
                <a:ea typeface="EB Garamond"/>
                <a:cs typeface="EB Garamond"/>
                <a:sym typeface="EB Garamond"/>
              </a:rPr>
              <a:t>Enterocytes transport iron across the cell membrane into blood via ferroportin</a:t>
            </a:r>
            <a:endParaRPr sz="800">
              <a:solidFill>
                <a:srgbClr val="B7B7B7"/>
              </a:solidFill>
              <a:latin typeface="EB Garamond"/>
              <a:ea typeface="EB Garamond"/>
              <a:cs typeface="EB Garamond"/>
              <a:sym typeface="EB Garamond"/>
            </a:endParaRPr>
          </a:p>
          <a:p>
            <a:pPr indent="-279400" lvl="0" marL="457200" rtl="0" algn="l">
              <a:spcBef>
                <a:spcPts val="0"/>
              </a:spcBef>
              <a:spcAft>
                <a:spcPts val="0"/>
              </a:spcAft>
              <a:buClr>
                <a:srgbClr val="B7B7B7"/>
              </a:buClr>
              <a:buSzPts val="800"/>
              <a:buFont typeface="EB Garamond"/>
              <a:buAutoNum type="arabicPeriod"/>
            </a:pPr>
            <a:r>
              <a:rPr lang="ar" sz="800">
                <a:solidFill>
                  <a:srgbClr val="B7B7B7"/>
                </a:solidFill>
                <a:latin typeface="EB Garamond"/>
                <a:ea typeface="EB Garamond"/>
                <a:cs typeface="EB Garamond"/>
                <a:sym typeface="EB Garamond"/>
              </a:rPr>
              <a:t>Transferrin transports iron in the blood &amp; delivers it to liver &amp; bone marrow macrophages for storage </a:t>
            </a:r>
            <a:endParaRPr sz="800">
              <a:solidFill>
                <a:srgbClr val="B7B7B7"/>
              </a:solidFill>
              <a:latin typeface="EB Garamond"/>
              <a:ea typeface="EB Garamond"/>
              <a:cs typeface="EB Garamond"/>
              <a:sym typeface="EB Garamond"/>
            </a:endParaRPr>
          </a:p>
          <a:p>
            <a:pPr indent="-279400" lvl="0" marL="457200" rtl="0" algn="l">
              <a:spcBef>
                <a:spcPts val="0"/>
              </a:spcBef>
              <a:spcAft>
                <a:spcPts val="0"/>
              </a:spcAft>
              <a:buClr>
                <a:srgbClr val="B7B7B7"/>
              </a:buClr>
              <a:buSzPts val="800"/>
              <a:buFont typeface="EB Garamond"/>
              <a:buAutoNum type="arabicPeriod"/>
            </a:pPr>
            <a:r>
              <a:rPr lang="ar" sz="800">
                <a:solidFill>
                  <a:srgbClr val="B7B7B7"/>
                </a:solidFill>
                <a:latin typeface="EB Garamond"/>
                <a:ea typeface="EB Garamond"/>
                <a:cs typeface="EB Garamond"/>
                <a:sym typeface="EB Garamond"/>
              </a:rPr>
              <a:t>Stored intracellular iron is bound to ferritin, which prevents iron from forming free radicals via the Fenton reaction</a:t>
            </a:r>
            <a:endParaRPr sz="800">
              <a:solidFill>
                <a:srgbClr val="B7B7B7"/>
              </a:solidFill>
              <a:latin typeface="EB Garamond"/>
              <a:ea typeface="EB Garamond"/>
              <a:cs typeface="EB Garamond"/>
              <a:sym typeface="EB Garamond"/>
            </a:endParaRPr>
          </a:p>
        </p:txBody>
      </p:sp>
      <p:sp>
        <p:nvSpPr>
          <p:cNvPr id="564" name="Google Shape;564;p33"/>
          <p:cNvSpPr txBox="1"/>
          <p:nvPr/>
        </p:nvSpPr>
        <p:spPr>
          <a:xfrm>
            <a:off x="3435581" y="2990373"/>
            <a:ext cx="343200" cy="28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a:solidFill>
                  <a:srgbClr val="FFFFFF"/>
                </a:solidFill>
                <a:latin typeface="EB Garamond"/>
                <a:ea typeface="EB Garamond"/>
                <a:cs typeface="EB Garamond"/>
                <a:sym typeface="EB Garamond"/>
              </a:rPr>
              <a:t>1</a:t>
            </a:r>
            <a:endParaRPr b="1" sz="700">
              <a:solidFill>
                <a:srgbClr val="FFFFFF"/>
              </a:solidFill>
              <a:latin typeface="EB Garamond"/>
              <a:ea typeface="EB Garamond"/>
              <a:cs typeface="EB Garamond"/>
              <a:sym typeface="EB Garamond"/>
            </a:endParaRPr>
          </a:p>
        </p:txBody>
      </p:sp>
      <p:sp>
        <p:nvSpPr>
          <p:cNvPr id="565" name="Google Shape;565;p33"/>
          <p:cNvSpPr txBox="1"/>
          <p:nvPr/>
        </p:nvSpPr>
        <p:spPr>
          <a:xfrm>
            <a:off x="3957199" y="3672450"/>
            <a:ext cx="173700" cy="18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a:solidFill>
                  <a:srgbClr val="FFE599"/>
                </a:solidFill>
                <a:latin typeface="EB Garamond"/>
                <a:ea typeface="EB Garamond"/>
                <a:cs typeface="EB Garamond"/>
                <a:sym typeface="EB Garamond"/>
              </a:rPr>
              <a:t>2</a:t>
            </a:r>
            <a:endParaRPr b="1" sz="700">
              <a:solidFill>
                <a:srgbClr val="FFE599"/>
              </a:solidFill>
              <a:latin typeface="EB Garamond"/>
              <a:ea typeface="EB Garamond"/>
              <a:cs typeface="EB Garamond"/>
              <a:sym typeface="EB Garamond"/>
            </a:endParaRPr>
          </a:p>
        </p:txBody>
      </p:sp>
      <p:sp>
        <p:nvSpPr>
          <p:cNvPr id="566" name="Google Shape;566;p33"/>
          <p:cNvSpPr txBox="1"/>
          <p:nvPr/>
        </p:nvSpPr>
        <p:spPr>
          <a:xfrm>
            <a:off x="3290109" y="3903119"/>
            <a:ext cx="343200" cy="28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a:solidFill>
                  <a:srgbClr val="FFE599"/>
                </a:solidFill>
                <a:latin typeface="EB Garamond"/>
                <a:ea typeface="EB Garamond"/>
                <a:cs typeface="EB Garamond"/>
                <a:sym typeface="EB Garamond"/>
              </a:rPr>
              <a:t>2a</a:t>
            </a:r>
            <a:endParaRPr b="1" sz="700">
              <a:solidFill>
                <a:srgbClr val="FFE599"/>
              </a:solidFill>
              <a:latin typeface="EB Garamond"/>
              <a:ea typeface="EB Garamond"/>
              <a:cs typeface="EB Garamond"/>
              <a:sym typeface="EB Garamond"/>
            </a:endParaRPr>
          </a:p>
        </p:txBody>
      </p:sp>
      <p:sp>
        <p:nvSpPr>
          <p:cNvPr id="567" name="Google Shape;567;p33"/>
          <p:cNvSpPr txBox="1"/>
          <p:nvPr/>
        </p:nvSpPr>
        <p:spPr>
          <a:xfrm>
            <a:off x="4640495" y="3094768"/>
            <a:ext cx="343200" cy="28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a:solidFill>
                  <a:srgbClr val="FFFFFF"/>
                </a:solidFill>
                <a:latin typeface="EB Garamond"/>
                <a:ea typeface="EB Garamond"/>
                <a:cs typeface="EB Garamond"/>
                <a:sym typeface="EB Garamond"/>
              </a:rPr>
              <a:t>2b</a:t>
            </a:r>
            <a:endParaRPr b="1" sz="700">
              <a:solidFill>
                <a:srgbClr val="FFFFFF"/>
              </a:solidFill>
              <a:latin typeface="EB Garamond"/>
              <a:ea typeface="EB Garamond"/>
              <a:cs typeface="EB Garamond"/>
              <a:sym typeface="EB Garamond"/>
            </a:endParaRPr>
          </a:p>
        </p:txBody>
      </p:sp>
      <p:sp>
        <p:nvSpPr>
          <p:cNvPr id="568" name="Google Shape;568;p33"/>
          <p:cNvSpPr txBox="1"/>
          <p:nvPr/>
        </p:nvSpPr>
        <p:spPr>
          <a:xfrm>
            <a:off x="4818250" y="3932976"/>
            <a:ext cx="343200" cy="22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a:solidFill>
                  <a:srgbClr val="FFE599"/>
                </a:solidFill>
                <a:latin typeface="EB Garamond"/>
                <a:ea typeface="EB Garamond"/>
                <a:cs typeface="EB Garamond"/>
                <a:sym typeface="EB Garamond"/>
              </a:rPr>
              <a:t>3</a:t>
            </a:r>
            <a:endParaRPr b="1" sz="700">
              <a:solidFill>
                <a:srgbClr val="FFE599"/>
              </a:solidFill>
              <a:latin typeface="EB Garamond"/>
              <a:ea typeface="EB Garamond"/>
              <a:cs typeface="EB Garamond"/>
              <a:sym typeface="EB 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2" name="Shape 572"/>
        <p:cNvGrpSpPr/>
        <p:nvPr/>
      </p:nvGrpSpPr>
      <p:grpSpPr>
        <a:xfrm>
          <a:off x="0" y="0"/>
          <a:ext cx="0" cy="0"/>
          <a:chOff x="0" y="0"/>
          <a:chExt cx="0" cy="0"/>
        </a:xfrm>
      </p:grpSpPr>
      <p:sp>
        <p:nvSpPr>
          <p:cNvPr id="573" name="Google Shape;573;p34"/>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4" name="Google Shape;574;p34"/>
          <p:cNvPicPr preferRelativeResize="0"/>
          <p:nvPr/>
        </p:nvPicPr>
        <p:blipFill>
          <a:blip r:embed="rId3">
            <a:alphaModFix/>
          </a:blip>
          <a:stretch>
            <a:fillRect/>
          </a:stretch>
        </p:blipFill>
        <p:spPr>
          <a:xfrm>
            <a:off x="482550" y="752245"/>
            <a:ext cx="3861875" cy="3638999"/>
          </a:xfrm>
          <a:prstGeom prst="rect">
            <a:avLst/>
          </a:prstGeom>
          <a:noFill/>
          <a:ln>
            <a:noFill/>
          </a:ln>
        </p:spPr>
      </p:pic>
      <p:sp>
        <p:nvSpPr>
          <p:cNvPr id="575" name="Google Shape;575;p34"/>
          <p:cNvSpPr txBox="1"/>
          <p:nvPr/>
        </p:nvSpPr>
        <p:spPr>
          <a:xfrm>
            <a:off x="4583250" y="942450"/>
            <a:ext cx="4260300" cy="3448800"/>
          </a:xfrm>
          <a:prstGeom prst="rect">
            <a:avLst/>
          </a:prstGeom>
          <a:noFill/>
          <a:ln>
            <a:noFill/>
          </a:ln>
        </p:spPr>
        <p:txBody>
          <a:bodyPr anchorCtr="0" anchor="ctr" bIns="91425" lIns="91425" spcFirstLastPara="1" rIns="91425" wrap="square" tIns="91425">
            <a:noAutofit/>
          </a:bodyPr>
          <a:lstStyle/>
          <a:p>
            <a:pPr indent="-279400" lvl="0" marL="457200" rtl="0" algn="l">
              <a:spcBef>
                <a:spcPts val="0"/>
              </a:spcBef>
              <a:spcAft>
                <a:spcPts val="0"/>
              </a:spcAft>
              <a:buClr>
                <a:schemeClr val="lt1"/>
              </a:buClr>
              <a:buSzPts val="800"/>
              <a:buFont typeface="EB Garamond"/>
              <a:buChar char="➔"/>
            </a:pPr>
            <a:r>
              <a:rPr b="1" lang="ar" sz="800">
                <a:solidFill>
                  <a:schemeClr val="lt1"/>
                </a:solidFill>
                <a:highlight>
                  <a:srgbClr val="EFEFEF"/>
                </a:highlight>
                <a:latin typeface="EB Garamond"/>
                <a:ea typeface="EB Garamond"/>
                <a:cs typeface="EB Garamond"/>
                <a:sym typeface="EB Garamond"/>
              </a:rPr>
              <a:t>Explanation</a:t>
            </a:r>
            <a:endParaRPr sz="10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000">
                <a:solidFill>
                  <a:srgbClr val="B7B7B7"/>
                </a:solidFill>
                <a:latin typeface="EB Garamond"/>
                <a:ea typeface="EB Garamond"/>
                <a:cs typeface="EB Garamond"/>
                <a:sym typeface="EB Garamond"/>
              </a:rPr>
              <a:t>1- </a:t>
            </a:r>
            <a:r>
              <a:rPr lang="ar" sz="1000">
                <a:solidFill>
                  <a:srgbClr val="CC0000"/>
                </a:solidFill>
                <a:latin typeface="EB Garamond"/>
                <a:ea typeface="EB Garamond"/>
                <a:cs typeface="EB Garamond"/>
                <a:sym typeface="EB Garamond"/>
              </a:rPr>
              <a:t>iron absorption</a:t>
            </a:r>
            <a:r>
              <a:rPr lang="ar" sz="1000">
                <a:solidFill>
                  <a:srgbClr val="B7B7B7"/>
                </a:solidFill>
                <a:latin typeface="EB Garamond"/>
                <a:ea typeface="EB Garamond"/>
                <a:cs typeface="EB Garamond"/>
                <a:sym typeface="EB Garamond"/>
              </a:rPr>
              <a:t> is controlled by the hormone </a:t>
            </a:r>
            <a:r>
              <a:rPr lang="ar" sz="1000">
                <a:solidFill>
                  <a:srgbClr val="CC0000"/>
                </a:solidFill>
                <a:latin typeface="EB Garamond"/>
                <a:ea typeface="EB Garamond"/>
                <a:cs typeface="EB Garamond"/>
                <a:sym typeface="EB Garamond"/>
              </a:rPr>
              <a:t>hepcidin (synthesized in liver only) </a:t>
            </a:r>
            <a:r>
              <a:rPr lang="ar" sz="1000">
                <a:solidFill>
                  <a:srgbClr val="B7B7B7"/>
                </a:solidFill>
                <a:latin typeface="EB Garamond"/>
                <a:ea typeface="EB Garamond"/>
                <a:cs typeface="EB Garamond"/>
                <a:sym typeface="EB Garamond"/>
              </a:rPr>
              <a:t>2- the release of this hormone is controlled by </a:t>
            </a:r>
            <a:endParaRPr sz="10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000">
                <a:solidFill>
                  <a:srgbClr val="B7B7B7"/>
                </a:solidFill>
                <a:latin typeface="EB Garamond"/>
                <a:ea typeface="EB Garamond"/>
                <a:cs typeface="EB Garamond"/>
                <a:sym typeface="EB Garamond"/>
              </a:rPr>
              <a:t>a- </a:t>
            </a:r>
            <a:r>
              <a:rPr lang="ar" sz="1000">
                <a:solidFill>
                  <a:srgbClr val="CC0000"/>
                </a:solidFill>
                <a:latin typeface="EB Garamond"/>
                <a:ea typeface="EB Garamond"/>
                <a:cs typeface="EB Garamond"/>
                <a:sym typeface="EB Garamond"/>
              </a:rPr>
              <a:t>IL</a:t>
            </a:r>
            <a:r>
              <a:rPr baseline="-25000" lang="ar" sz="1000">
                <a:solidFill>
                  <a:srgbClr val="CC0000"/>
                </a:solidFill>
                <a:latin typeface="EB Garamond"/>
                <a:ea typeface="EB Garamond"/>
                <a:cs typeface="EB Garamond"/>
                <a:sym typeface="EB Garamond"/>
              </a:rPr>
              <a:t>6</a:t>
            </a:r>
            <a:r>
              <a:rPr lang="ar" sz="1000">
                <a:solidFill>
                  <a:srgbClr val="CC0000"/>
                </a:solidFill>
                <a:latin typeface="EB Garamond"/>
                <a:ea typeface="EB Garamond"/>
                <a:cs typeface="EB Garamond"/>
                <a:sym typeface="EB Garamond"/>
              </a:rPr>
              <a:t> and Tfr</a:t>
            </a:r>
            <a:r>
              <a:rPr baseline="-25000" lang="ar" sz="1000">
                <a:solidFill>
                  <a:srgbClr val="CC0000"/>
                </a:solidFill>
                <a:latin typeface="EB Garamond"/>
                <a:ea typeface="EB Garamond"/>
                <a:cs typeface="EB Garamond"/>
                <a:sym typeface="EB Garamond"/>
              </a:rPr>
              <a:t>2</a:t>
            </a:r>
            <a:r>
              <a:rPr lang="ar" sz="1000">
                <a:solidFill>
                  <a:srgbClr val="CC0000"/>
                </a:solidFill>
                <a:latin typeface="EB Garamond"/>
                <a:ea typeface="EB Garamond"/>
                <a:cs typeface="EB Garamond"/>
                <a:sym typeface="EB Garamond"/>
              </a:rPr>
              <a:t> (increase</a:t>
            </a:r>
            <a:r>
              <a:rPr lang="ar" sz="1000">
                <a:solidFill>
                  <a:srgbClr val="B7B7B7"/>
                </a:solidFill>
                <a:latin typeface="EB Garamond"/>
                <a:ea typeface="EB Garamond"/>
                <a:cs typeface="EB Garamond"/>
                <a:sym typeface="EB Garamond"/>
              </a:rPr>
              <a:t> the release of hepcidin)</a:t>
            </a:r>
            <a:endParaRPr sz="10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000">
                <a:solidFill>
                  <a:srgbClr val="B7B7B7"/>
                </a:solidFill>
                <a:latin typeface="EB Garamond"/>
                <a:ea typeface="EB Garamond"/>
                <a:cs typeface="EB Garamond"/>
                <a:sym typeface="EB Garamond"/>
              </a:rPr>
              <a:t>b- </a:t>
            </a:r>
            <a:r>
              <a:rPr lang="ar" sz="1000">
                <a:solidFill>
                  <a:srgbClr val="CC0000"/>
                </a:solidFill>
                <a:latin typeface="EB Garamond"/>
                <a:ea typeface="EB Garamond"/>
                <a:cs typeface="EB Garamond"/>
                <a:sym typeface="EB Garamond"/>
              </a:rPr>
              <a:t>Hypoxia (decrease</a:t>
            </a:r>
            <a:r>
              <a:rPr lang="ar" sz="1000">
                <a:solidFill>
                  <a:srgbClr val="B7B7B7"/>
                </a:solidFill>
                <a:latin typeface="EB Garamond"/>
                <a:ea typeface="EB Garamond"/>
                <a:cs typeface="EB Garamond"/>
                <a:sym typeface="EB Garamond"/>
              </a:rPr>
              <a:t> the release of hepcidin).</a:t>
            </a:r>
            <a:endParaRPr sz="10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000">
                <a:solidFill>
                  <a:srgbClr val="B7B7B7"/>
                </a:solidFill>
                <a:latin typeface="EB Garamond"/>
                <a:ea typeface="EB Garamond"/>
                <a:cs typeface="EB Garamond"/>
                <a:sym typeface="EB Garamond"/>
              </a:rPr>
              <a:t>3- </a:t>
            </a:r>
            <a:r>
              <a:rPr lang="ar" sz="1000">
                <a:solidFill>
                  <a:srgbClr val="CC0000"/>
                </a:solidFill>
                <a:latin typeface="EB Garamond"/>
                <a:ea typeface="EB Garamond"/>
                <a:cs typeface="EB Garamond"/>
                <a:sym typeface="EB Garamond"/>
              </a:rPr>
              <a:t>this hormone is inversely proportional to iron absorption</a:t>
            </a:r>
            <a:r>
              <a:rPr lang="ar" sz="1000">
                <a:solidFill>
                  <a:srgbClr val="B7B7B7"/>
                </a:solidFill>
                <a:latin typeface="EB Garamond"/>
                <a:ea typeface="EB Garamond"/>
                <a:cs typeface="EB Garamond"/>
                <a:sym typeface="EB Garamond"/>
              </a:rPr>
              <a:t>: </a:t>
            </a:r>
            <a:endParaRPr sz="10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000">
                <a:solidFill>
                  <a:srgbClr val="B7B7B7"/>
                </a:solidFill>
                <a:latin typeface="EB Garamond"/>
                <a:ea typeface="EB Garamond"/>
                <a:cs typeface="EB Garamond"/>
                <a:sym typeface="EB Garamond"/>
              </a:rPr>
              <a:t>High hepcidin = low absorption of Iron.</a:t>
            </a:r>
            <a:endParaRPr sz="10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000">
                <a:solidFill>
                  <a:srgbClr val="B7B7B7"/>
                </a:solidFill>
                <a:latin typeface="EB Garamond"/>
                <a:ea typeface="EB Garamond"/>
                <a:cs typeface="EB Garamond"/>
                <a:sym typeface="EB Garamond"/>
              </a:rPr>
              <a:t>Low hepcidin = high absorption of Iron.</a:t>
            </a:r>
            <a:endParaRPr sz="10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000">
                <a:solidFill>
                  <a:srgbClr val="B7B7B7"/>
                </a:solidFill>
                <a:latin typeface="EB Garamond"/>
                <a:ea typeface="EB Garamond"/>
                <a:cs typeface="EB Garamond"/>
                <a:sym typeface="EB Garamond"/>
              </a:rPr>
              <a:t>4- there are many spots controlling the process of  iron absorption </a:t>
            </a:r>
            <a:r>
              <a:rPr lang="ar" sz="1000">
                <a:solidFill>
                  <a:srgbClr val="CC0000"/>
                </a:solidFill>
                <a:latin typeface="EB Garamond"/>
                <a:ea typeface="EB Garamond"/>
                <a:cs typeface="EB Garamond"/>
                <a:sym typeface="EB Garamond"/>
              </a:rPr>
              <a:t>to prevent iron overload.</a:t>
            </a:r>
            <a:endParaRPr sz="1000">
              <a:solidFill>
                <a:srgbClr val="CC0000"/>
              </a:solidFill>
              <a:latin typeface="EB Garamond"/>
              <a:ea typeface="EB Garamond"/>
              <a:cs typeface="EB Garamond"/>
              <a:sym typeface="EB Garamond"/>
            </a:endParaRPr>
          </a:p>
          <a:p>
            <a:pPr indent="0" lvl="0" marL="0" rtl="0" algn="l">
              <a:spcBef>
                <a:spcPts val="0"/>
              </a:spcBef>
              <a:spcAft>
                <a:spcPts val="0"/>
              </a:spcAft>
              <a:buNone/>
            </a:pPr>
            <a:r>
              <a:rPr lang="ar" sz="1000">
                <a:solidFill>
                  <a:srgbClr val="B7B7B7"/>
                </a:solidFill>
                <a:latin typeface="EB Garamond"/>
                <a:ea typeface="EB Garamond"/>
                <a:cs typeface="EB Garamond"/>
                <a:sym typeface="EB Garamond"/>
              </a:rPr>
              <a:t>5- iron enters the duodenum cells when it gets converted to the ferrous state by the enzyme ferrireductase, then it gets out to circulation in the ferric state by the enzyme ferroxidase so, it can be carried in circulation by transferrin.</a:t>
            </a:r>
            <a:endParaRPr sz="1000">
              <a:solidFill>
                <a:srgbClr val="B7B7B7"/>
              </a:solidFill>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ar" sz="1000">
                <a:solidFill>
                  <a:srgbClr val="B7B7B7"/>
                </a:solidFill>
                <a:latin typeface="EB Garamond"/>
                <a:ea typeface="EB Garamond"/>
                <a:cs typeface="EB Garamond"/>
                <a:sym typeface="EB Garamond"/>
              </a:rPr>
              <a:t>6- this hormone blocks </a:t>
            </a:r>
            <a:r>
              <a:rPr lang="ar" sz="1000">
                <a:solidFill>
                  <a:srgbClr val="CC0000"/>
                </a:solidFill>
                <a:latin typeface="EB Garamond"/>
                <a:ea typeface="EB Garamond"/>
                <a:cs typeface="EB Garamond"/>
                <a:sym typeface="EB Garamond"/>
              </a:rPr>
              <a:t>ferroportin</a:t>
            </a:r>
            <a:r>
              <a:rPr lang="ar" sz="1000">
                <a:solidFill>
                  <a:srgbClr val="FF0000"/>
                </a:solidFill>
                <a:latin typeface="EB Garamond"/>
                <a:ea typeface="EB Garamond"/>
                <a:cs typeface="EB Garamond"/>
                <a:sym typeface="EB Garamond"/>
              </a:rPr>
              <a:t> </a:t>
            </a:r>
            <a:r>
              <a:rPr lang="ar" sz="1000">
                <a:solidFill>
                  <a:srgbClr val="B7B7B7"/>
                </a:solidFill>
                <a:latin typeface="EB Garamond"/>
                <a:ea typeface="EB Garamond"/>
                <a:cs typeface="EB Garamond"/>
                <a:sym typeface="EB Garamond"/>
              </a:rPr>
              <a:t>(the gate of iron to the circulation located in macrophages and duodenum cells).</a:t>
            </a:r>
            <a:endParaRPr sz="10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000">
                <a:solidFill>
                  <a:srgbClr val="B7B7B7"/>
                </a:solidFill>
                <a:latin typeface="EB Garamond"/>
                <a:ea typeface="EB Garamond"/>
                <a:cs typeface="EB Garamond"/>
                <a:sym typeface="EB Garamond"/>
              </a:rPr>
              <a:t> </a:t>
            </a:r>
            <a:endParaRPr sz="1000">
              <a:solidFill>
                <a:srgbClr val="B7B7B7"/>
              </a:solidFill>
              <a:latin typeface="EB Garamond"/>
              <a:ea typeface="EB Garamond"/>
              <a:cs typeface="EB Garamond"/>
              <a:sym typeface="EB Garamond"/>
            </a:endParaRPr>
          </a:p>
          <a:p>
            <a:pPr indent="0" lvl="0" marL="0" rtl="0" algn="l">
              <a:spcBef>
                <a:spcPts val="0"/>
              </a:spcBef>
              <a:spcAft>
                <a:spcPts val="0"/>
              </a:spcAft>
              <a:buNone/>
            </a:pPr>
            <a:r>
              <a:rPr b="1" lang="ar" u="sng">
                <a:solidFill>
                  <a:srgbClr val="B7B7B7"/>
                </a:solidFill>
                <a:latin typeface="EB Garamond"/>
                <a:ea typeface="EB Garamond"/>
                <a:cs typeface="EB Garamond"/>
                <a:sym typeface="EB Garamond"/>
              </a:rPr>
              <a:t>436 team notes: </a:t>
            </a:r>
            <a:endParaRPr b="1" u="sng">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1000">
                <a:solidFill>
                  <a:srgbClr val="CC0000"/>
                </a:solidFill>
                <a:latin typeface="EB Garamond"/>
                <a:ea typeface="EB Garamond"/>
                <a:cs typeface="EB Garamond"/>
                <a:sym typeface="EB Garamond"/>
              </a:rPr>
              <a:t>(Hepcidin controls Ferroportin by</a:t>
            </a:r>
            <a:r>
              <a:rPr b="1" lang="ar" sz="1000">
                <a:solidFill>
                  <a:srgbClr val="CC0000"/>
                </a:solidFill>
                <a:latin typeface="EB Garamond"/>
                <a:ea typeface="EB Garamond"/>
                <a:cs typeface="EB Garamond"/>
                <a:sym typeface="EB Garamond"/>
              </a:rPr>
              <a:t> </a:t>
            </a:r>
            <a:r>
              <a:rPr b="1" lang="ar" sz="1000" u="sng">
                <a:solidFill>
                  <a:srgbClr val="CC0000"/>
                </a:solidFill>
                <a:latin typeface="EB Garamond"/>
                <a:ea typeface="EB Garamond"/>
                <a:cs typeface="EB Garamond"/>
                <a:sym typeface="EB Garamond"/>
              </a:rPr>
              <a:t>negative feedback control.</a:t>
            </a:r>
            <a:endParaRPr b="1" sz="1000" u="sng">
              <a:solidFill>
                <a:srgbClr val="CC0000"/>
              </a:solidFill>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ar" sz="1000">
                <a:solidFill>
                  <a:srgbClr val="CC0000"/>
                </a:solidFill>
                <a:latin typeface="EB Garamond"/>
                <a:ea typeface="EB Garamond"/>
                <a:cs typeface="EB Garamond"/>
                <a:sym typeface="EB Garamond"/>
              </a:rPr>
              <a:t>Inorganic (non-heme) Iron needs to one additional step to be absorbed which is conversion of the Fe</a:t>
            </a:r>
            <a:r>
              <a:rPr baseline="30000" lang="ar" sz="1000">
                <a:solidFill>
                  <a:srgbClr val="CC0000"/>
                </a:solidFill>
                <a:latin typeface="EB Garamond"/>
                <a:ea typeface="EB Garamond"/>
                <a:cs typeface="EB Garamond"/>
                <a:sym typeface="EB Garamond"/>
              </a:rPr>
              <a:t>3+</a:t>
            </a:r>
            <a:r>
              <a:rPr lang="ar" sz="1000">
                <a:solidFill>
                  <a:srgbClr val="CC0000"/>
                </a:solidFill>
                <a:latin typeface="EB Garamond"/>
                <a:ea typeface="EB Garamond"/>
                <a:cs typeface="EB Garamond"/>
                <a:sym typeface="EB Garamond"/>
              </a:rPr>
              <a:t> form (Ferric iron) which is non-absorbable form to the Fe</a:t>
            </a:r>
            <a:r>
              <a:rPr baseline="30000" lang="ar" sz="1000">
                <a:solidFill>
                  <a:srgbClr val="CC0000"/>
                </a:solidFill>
                <a:latin typeface="EB Garamond"/>
                <a:ea typeface="EB Garamond"/>
                <a:cs typeface="EB Garamond"/>
                <a:sym typeface="EB Garamond"/>
              </a:rPr>
              <a:t>2+</a:t>
            </a:r>
            <a:r>
              <a:rPr lang="ar" sz="1000">
                <a:solidFill>
                  <a:srgbClr val="CC0000"/>
                </a:solidFill>
                <a:latin typeface="EB Garamond"/>
                <a:ea typeface="EB Garamond"/>
                <a:cs typeface="EB Garamond"/>
                <a:sym typeface="EB Garamond"/>
              </a:rPr>
              <a:t> form (Ferrous Iron) which is absorbable form by ferrireductase enzyme).</a:t>
            </a:r>
            <a:endParaRPr sz="1000">
              <a:solidFill>
                <a:srgbClr val="CC0000"/>
              </a:solidFill>
              <a:latin typeface="EB Garamond"/>
              <a:ea typeface="EB Garamond"/>
              <a:cs typeface="EB Garamond"/>
              <a:sym typeface="EB Garamond"/>
            </a:endParaRPr>
          </a:p>
        </p:txBody>
      </p:sp>
      <p:sp>
        <p:nvSpPr>
          <p:cNvPr id="576" name="Google Shape;576;p34"/>
          <p:cNvSpPr txBox="1"/>
          <p:nvPr/>
        </p:nvSpPr>
        <p:spPr>
          <a:xfrm>
            <a:off x="197688" y="104400"/>
            <a:ext cx="5457900" cy="46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Iron Deficiency Anemia </a:t>
            </a:r>
            <a:endParaRPr b="1" sz="2700">
              <a:solidFill>
                <a:srgbClr val="74C1B9"/>
              </a:solidFill>
              <a:latin typeface="Montserrat"/>
              <a:ea typeface="Montserrat"/>
              <a:cs typeface="Montserrat"/>
              <a:sym typeface="Montserrat"/>
            </a:endParaRPr>
          </a:p>
        </p:txBody>
      </p:sp>
      <p:sp>
        <p:nvSpPr>
          <p:cNvPr id="577" name="Google Shape;577;p34"/>
          <p:cNvSpPr txBox="1"/>
          <p:nvPr/>
        </p:nvSpPr>
        <p:spPr>
          <a:xfrm>
            <a:off x="4583250" y="4201011"/>
            <a:ext cx="4260300" cy="834900"/>
          </a:xfrm>
          <a:prstGeom prst="rect">
            <a:avLst/>
          </a:prstGeom>
          <a:noFill/>
          <a:ln>
            <a:noFill/>
          </a:ln>
        </p:spPr>
        <p:txBody>
          <a:bodyPr anchorCtr="0" anchor="t" bIns="91425" lIns="91425" spcFirstLastPara="1" rIns="91425" wrap="square" tIns="91425">
            <a:noAutofit/>
          </a:bodyPr>
          <a:lstStyle/>
          <a:p>
            <a:pPr indent="-279400" lvl="0" marL="457200" rtl="0" algn="l">
              <a:spcBef>
                <a:spcPts val="0"/>
              </a:spcBef>
              <a:spcAft>
                <a:spcPts val="0"/>
              </a:spcAft>
              <a:buClr>
                <a:srgbClr val="FFFFFF"/>
              </a:buClr>
              <a:buSzPts val="800"/>
              <a:buFont typeface="EB Garamond"/>
              <a:buChar char="➔"/>
            </a:pPr>
            <a:r>
              <a:rPr b="1" lang="ar" sz="800">
                <a:solidFill>
                  <a:srgbClr val="FFFFFF"/>
                </a:solidFill>
                <a:highlight>
                  <a:srgbClr val="EFEFEF"/>
                </a:highlight>
                <a:latin typeface="EB Garamond"/>
                <a:ea typeface="EB Garamond"/>
                <a:cs typeface="EB Garamond"/>
                <a:sym typeface="EB Garamond"/>
              </a:rPr>
              <a:t>Pathoma:</a:t>
            </a:r>
            <a:r>
              <a:rPr b="1" lang="ar" sz="800">
                <a:solidFill>
                  <a:srgbClr val="FFFFFF"/>
                </a:solidFill>
                <a:latin typeface="EB Garamond"/>
                <a:ea typeface="EB Garamond"/>
                <a:cs typeface="EB Garamond"/>
                <a:sym typeface="EB Garamond"/>
              </a:rPr>
              <a:t> </a:t>
            </a:r>
            <a:endParaRPr b="1" sz="800">
              <a:solidFill>
                <a:srgbClr val="FFFFFF"/>
              </a:solidFill>
              <a:latin typeface="EB Garamond"/>
              <a:ea typeface="EB Garamond"/>
              <a:cs typeface="EB Garamond"/>
              <a:sym typeface="EB Garamond"/>
            </a:endParaRPr>
          </a:p>
          <a:p>
            <a:pPr indent="0" lvl="0" marL="0" rtl="0" algn="l">
              <a:spcBef>
                <a:spcPts val="0"/>
              </a:spcBef>
              <a:spcAft>
                <a:spcPts val="0"/>
              </a:spcAft>
              <a:buNone/>
            </a:pPr>
            <a:r>
              <a:rPr b="1" lang="ar" sz="800">
                <a:solidFill>
                  <a:srgbClr val="B7B7B7"/>
                </a:solidFill>
                <a:latin typeface="EB Garamond"/>
                <a:ea typeface="EB Garamond"/>
                <a:cs typeface="EB Garamond"/>
                <a:sym typeface="EB Garamond"/>
              </a:rPr>
              <a:t>Why hepcidin cause decrease in iron levels?</a:t>
            </a:r>
            <a:endParaRPr b="1" sz="8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B7B7B7"/>
                </a:solidFill>
                <a:latin typeface="EB Garamond"/>
                <a:ea typeface="EB Garamond"/>
                <a:cs typeface="EB Garamond"/>
                <a:sym typeface="EB Garamond"/>
              </a:rPr>
              <a:t>Hepcidin sequesters iron in storage sites by:</a:t>
            </a:r>
            <a:endParaRPr sz="8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B7B7B7"/>
                </a:solidFill>
                <a:latin typeface="EB Garamond"/>
                <a:ea typeface="EB Garamond"/>
                <a:cs typeface="EB Garamond"/>
                <a:sym typeface="EB Garamond"/>
              </a:rPr>
              <a:t>1- limiting iron transfer from macrophages to erythroid precursors </a:t>
            </a:r>
            <a:endParaRPr sz="8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B7B7B7"/>
                </a:solidFill>
                <a:latin typeface="EB Garamond"/>
                <a:ea typeface="EB Garamond"/>
                <a:cs typeface="EB Garamond"/>
                <a:sym typeface="EB Garamond"/>
              </a:rPr>
              <a:t>2- suppressing erythropoietin (EPO) production; aim is to prevent bacteria from accessing iron, which is necessary for their survival (as hepcidin is an inflammatory protein hence its effects)</a:t>
            </a:r>
            <a:endParaRPr sz="800">
              <a:solidFill>
                <a:srgbClr val="B7B7B7"/>
              </a:solidFill>
              <a:latin typeface="EB Garamond"/>
              <a:ea typeface="EB Garamond"/>
              <a:cs typeface="EB Garamond"/>
              <a:sym typeface="EB Garamon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eal Estate Marketing Plan ">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