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1" r:id="rId5"/>
    <p:sldMasterId id="214748367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Lst>
  <p:sldSz cy="5143500" cx="9144000"/>
  <p:notesSz cx="6858000" cy="9144000"/>
  <p:embeddedFontLst>
    <p:embeddedFont>
      <p:font typeface="Muli"/>
      <p:regular r:id="rId27"/>
      <p:bold r:id="rId28"/>
      <p:italic r:id="rId29"/>
      <p:boldItalic r:id="rId30"/>
    </p:embeddedFont>
    <p:embeddedFont>
      <p:font typeface="Amiri"/>
      <p:regular r:id="rId31"/>
      <p:bold r:id="rId32"/>
      <p:italic r:id="rId33"/>
      <p:boldItalic r:id="rId34"/>
    </p:embeddedFont>
    <p:embeddedFont>
      <p:font typeface="Montserrat"/>
      <p:regular r:id="rId35"/>
      <p:bold r:id="rId36"/>
      <p:italic r:id="rId37"/>
      <p:boldItalic r:id="rId38"/>
    </p:embeddedFont>
    <p:embeddedFont>
      <p:font typeface="Fira Sans Extra Condensed Medium"/>
      <p:regular r:id="rId39"/>
      <p:bold r:id="rId40"/>
      <p:italic r:id="rId41"/>
      <p:boldItalic r:id="rId42"/>
    </p:embeddedFont>
    <p:embeddedFont>
      <p:font typeface="EB Garamond"/>
      <p:regular r:id="rId43"/>
      <p:bold r:id="rId44"/>
      <p:italic r:id="rId45"/>
      <p:boldItalic r:id="rId46"/>
    </p:embeddedFont>
    <p:embeddedFont>
      <p:font typeface="Squada One"/>
      <p:regular r:id="rId47"/>
    </p:embeddedFont>
    <p:embeddedFont>
      <p:font typeface="Montserrat ExtraBold"/>
      <p:bold r:id="rId48"/>
      <p:boldItalic r:id="rId49"/>
    </p:embeddedFont>
    <p:embeddedFont>
      <p:font typeface="Oswald"/>
      <p:regular r:id="rId50"/>
      <p:bold r:id="rId51"/>
    </p:embeddedFont>
    <p:embeddedFont>
      <p:font typeface="Dancing Script"/>
      <p:regular r:id="rId52"/>
      <p:bold r:id="rId53"/>
    </p:embeddedFont>
    <p:embeddedFont>
      <p:font typeface="Barlow Light"/>
      <p:regular r:id="rId54"/>
      <p:bold r:id="rId55"/>
      <p:italic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43EFCF7D-54FC-43E6-A69D-EBE4B73DD2F9}">
  <a:tblStyle styleId="{43EFCF7D-54FC-43E6-A69D-EBE4B73DD2F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FiraSansExtraCondensedMedium-bold.fntdata"/><Relationship Id="rId42" Type="http://schemas.openxmlformats.org/officeDocument/2006/relationships/font" Target="fonts/FiraSansExtraCondensedMedium-boldItalic.fntdata"/><Relationship Id="rId41" Type="http://schemas.openxmlformats.org/officeDocument/2006/relationships/font" Target="fonts/FiraSansExtraCondensedMedium-italic.fntdata"/><Relationship Id="rId44" Type="http://schemas.openxmlformats.org/officeDocument/2006/relationships/font" Target="fonts/EBGaramond-bold.fntdata"/><Relationship Id="rId43" Type="http://schemas.openxmlformats.org/officeDocument/2006/relationships/font" Target="fonts/EBGaramond-regular.fntdata"/><Relationship Id="rId46" Type="http://schemas.openxmlformats.org/officeDocument/2006/relationships/font" Target="fonts/EBGaramond-boldItalic.fntdata"/><Relationship Id="rId45" Type="http://schemas.openxmlformats.org/officeDocument/2006/relationships/font" Target="fonts/EBGaramon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MontserratExtraBold-bold.fntdata"/><Relationship Id="rId47" Type="http://schemas.openxmlformats.org/officeDocument/2006/relationships/font" Target="fonts/SquadaOne-regular.fntdata"/><Relationship Id="rId49" Type="http://schemas.openxmlformats.org/officeDocument/2006/relationships/font" Target="fonts/MontserratExtraBold-bol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Amiri-regular.fntdata"/><Relationship Id="rId30" Type="http://schemas.openxmlformats.org/officeDocument/2006/relationships/font" Target="fonts/Muli-boldItalic.fntdata"/><Relationship Id="rId33" Type="http://schemas.openxmlformats.org/officeDocument/2006/relationships/font" Target="fonts/Amiri-italic.fntdata"/><Relationship Id="rId32" Type="http://schemas.openxmlformats.org/officeDocument/2006/relationships/font" Target="fonts/Amiri-bold.fntdata"/><Relationship Id="rId35" Type="http://schemas.openxmlformats.org/officeDocument/2006/relationships/font" Target="fonts/Montserrat-regular.fntdata"/><Relationship Id="rId34" Type="http://schemas.openxmlformats.org/officeDocument/2006/relationships/font" Target="fonts/Amiri-boldItalic.fntdata"/><Relationship Id="rId37" Type="http://schemas.openxmlformats.org/officeDocument/2006/relationships/font" Target="fonts/Montserrat-italic.fntdata"/><Relationship Id="rId36" Type="http://schemas.openxmlformats.org/officeDocument/2006/relationships/font" Target="fonts/Montserrat-bold.fntdata"/><Relationship Id="rId39" Type="http://schemas.openxmlformats.org/officeDocument/2006/relationships/font" Target="fonts/FiraSansExtraCondensedMedium-regular.fntdata"/><Relationship Id="rId38" Type="http://schemas.openxmlformats.org/officeDocument/2006/relationships/font" Target="fonts/Montserrat-boldItalic.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font" Target="fonts/Muli-bold.fntdata"/><Relationship Id="rId27" Type="http://schemas.openxmlformats.org/officeDocument/2006/relationships/font" Target="fonts/Muli-regular.fntdata"/><Relationship Id="rId29" Type="http://schemas.openxmlformats.org/officeDocument/2006/relationships/font" Target="fonts/Muli-italic.fntdata"/><Relationship Id="rId51" Type="http://schemas.openxmlformats.org/officeDocument/2006/relationships/font" Target="fonts/Oswald-bold.fntdata"/><Relationship Id="rId50" Type="http://schemas.openxmlformats.org/officeDocument/2006/relationships/font" Target="fonts/Oswald-regular.fntdata"/><Relationship Id="rId53" Type="http://schemas.openxmlformats.org/officeDocument/2006/relationships/font" Target="fonts/DancingScript-bold.fntdata"/><Relationship Id="rId52" Type="http://schemas.openxmlformats.org/officeDocument/2006/relationships/font" Target="fonts/DancingScript-regular.fntdata"/><Relationship Id="rId11" Type="http://schemas.openxmlformats.org/officeDocument/2006/relationships/slide" Target="slides/slide4.xml"/><Relationship Id="rId55" Type="http://schemas.openxmlformats.org/officeDocument/2006/relationships/font" Target="fonts/BarlowLight-bold.fntdata"/><Relationship Id="rId10" Type="http://schemas.openxmlformats.org/officeDocument/2006/relationships/slide" Target="slides/slide3.xml"/><Relationship Id="rId54" Type="http://schemas.openxmlformats.org/officeDocument/2006/relationships/font" Target="fonts/BarlowLight-regular.fntdata"/><Relationship Id="rId13" Type="http://schemas.openxmlformats.org/officeDocument/2006/relationships/slide" Target="slides/slide6.xml"/><Relationship Id="rId57" Type="http://schemas.openxmlformats.org/officeDocument/2006/relationships/font" Target="fonts/BarlowLight-boldItalic.fntdata"/><Relationship Id="rId12" Type="http://schemas.openxmlformats.org/officeDocument/2006/relationships/slide" Target="slides/slide5.xml"/><Relationship Id="rId56" Type="http://schemas.openxmlformats.org/officeDocument/2006/relationships/font" Target="fonts/BarlowLight-italic.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g77ed99a99f3969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77ed99a99f3969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6" name="Shape 426"/>
        <p:cNvGrpSpPr/>
        <p:nvPr/>
      </p:nvGrpSpPr>
      <p:grpSpPr>
        <a:xfrm>
          <a:off x="0" y="0"/>
          <a:ext cx="0" cy="0"/>
          <a:chOff x="0" y="0"/>
          <a:chExt cx="0" cy="0"/>
        </a:xfrm>
      </p:grpSpPr>
      <p:sp>
        <p:nvSpPr>
          <p:cNvPr id="427" name="Google Shape;427;g6e29091448a6e4a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6e29091448a6e4a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3" name="Shape 453"/>
        <p:cNvGrpSpPr/>
        <p:nvPr/>
      </p:nvGrpSpPr>
      <p:grpSpPr>
        <a:xfrm>
          <a:off x="0" y="0"/>
          <a:ext cx="0" cy="0"/>
          <a:chOff x="0" y="0"/>
          <a:chExt cx="0" cy="0"/>
        </a:xfrm>
      </p:grpSpPr>
      <p:sp>
        <p:nvSpPr>
          <p:cNvPr id="454" name="Google Shape;454;g6e29091448a6e4a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6e29091448a6e4a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2" name="Shape 502"/>
        <p:cNvGrpSpPr/>
        <p:nvPr/>
      </p:nvGrpSpPr>
      <p:grpSpPr>
        <a:xfrm>
          <a:off x="0" y="0"/>
          <a:ext cx="0" cy="0"/>
          <a:chOff x="0" y="0"/>
          <a:chExt cx="0" cy="0"/>
        </a:xfrm>
      </p:grpSpPr>
      <p:sp>
        <p:nvSpPr>
          <p:cNvPr id="503" name="Google Shape;503;g6e29091448a6e4a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6e29091448a6e4a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0" name="Shape 540"/>
        <p:cNvGrpSpPr/>
        <p:nvPr/>
      </p:nvGrpSpPr>
      <p:grpSpPr>
        <a:xfrm>
          <a:off x="0" y="0"/>
          <a:ext cx="0" cy="0"/>
          <a:chOff x="0" y="0"/>
          <a:chExt cx="0" cy="0"/>
        </a:xfrm>
      </p:grpSpPr>
      <p:sp>
        <p:nvSpPr>
          <p:cNvPr id="541" name="Google Shape;541;g6e29091448a6e4a_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6e29091448a6e4a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0" name="Shape 560"/>
        <p:cNvGrpSpPr/>
        <p:nvPr/>
      </p:nvGrpSpPr>
      <p:grpSpPr>
        <a:xfrm>
          <a:off x="0" y="0"/>
          <a:ext cx="0" cy="0"/>
          <a:chOff x="0" y="0"/>
          <a:chExt cx="0" cy="0"/>
        </a:xfrm>
      </p:grpSpPr>
      <p:sp>
        <p:nvSpPr>
          <p:cNvPr id="561" name="Google Shape;561;g6e29091448a6e4a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6e29091448a6e4a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9" name="Shape 569"/>
        <p:cNvGrpSpPr/>
        <p:nvPr/>
      </p:nvGrpSpPr>
      <p:grpSpPr>
        <a:xfrm>
          <a:off x="0" y="0"/>
          <a:ext cx="0" cy="0"/>
          <a:chOff x="0" y="0"/>
          <a:chExt cx="0" cy="0"/>
        </a:xfrm>
      </p:grpSpPr>
      <p:sp>
        <p:nvSpPr>
          <p:cNvPr id="570" name="Google Shape;570;g69fe3d83601e1999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69fe3d83601e1999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7" name="Shape 607"/>
        <p:cNvGrpSpPr/>
        <p:nvPr/>
      </p:nvGrpSpPr>
      <p:grpSpPr>
        <a:xfrm>
          <a:off x="0" y="0"/>
          <a:ext cx="0" cy="0"/>
          <a:chOff x="0" y="0"/>
          <a:chExt cx="0" cy="0"/>
        </a:xfrm>
      </p:grpSpPr>
      <p:sp>
        <p:nvSpPr>
          <p:cNvPr id="608" name="Google Shape;608;g6e29091448a6e4a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6e29091448a6e4a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3" name="Shape 683"/>
        <p:cNvGrpSpPr/>
        <p:nvPr/>
      </p:nvGrpSpPr>
      <p:grpSpPr>
        <a:xfrm>
          <a:off x="0" y="0"/>
          <a:ext cx="0" cy="0"/>
          <a:chOff x="0" y="0"/>
          <a:chExt cx="0" cy="0"/>
        </a:xfrm>
      </p:grpSpPr>
      <p:sp>
        <p:nvSpPr>
          <p:cNvPr id="684" name="Google Shape;684;g6e29091448a6e4a_4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6e29091448a6e4a_4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4" name="Shape 704"/>
        <p:cNvGrpSpPr/>
        <p:nvPr/>
      </p:nvGrpSpPr>
      <p:grpSpPr>
        <a:xfrm>
          <a:off x="0" y="0"/>
          <a:ext cx="0" cy="0"/>
          <a:chOff x="0" y="0"/>
          <a:chExt cx="0" cy="0"/>
        </a:xfrm>
      </p:grpSpPr>
      <p:sp>
        <p:nvSpPr>
          <p:cNvPr id="705" name="Google Shape;705;g6e29091448a6e4a_4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6e29091448a6e4a_4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6" name="Shape 716"/>
        <p:cNvGrpSpPr/>
        <p:nvPr/>
      </p:nvGrpSpPr>
      <p:grpSpPr>
        <a:xfrm>
          <a:off x="0" y="0"/>
          <a:ext cx="0" cy="0"/>
          <a:chOff x="0" y="0"/>
          <a:chExt cx="0" cy="0"/>
        </a:xfrm>
      </p:grpSpPr>
      <p:sp>
        <p:nvSpPr>
          <p:cNvPr id="717" name="Google Shape;717;g3c3cdc8721d840c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3c3cdc8721d840c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5b94616d77a0f49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5b94616d77a0f49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6e29091448a6e4a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6e29091448a6e4a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g6e29091448a6e4a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6e29091448a6e4a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g6e29091448a6e4a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6e29091448a6e4a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g6e29091448a6e4a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6e29091448a6e4a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4" name="Shape 354"/>
        <p:cNvGrpSpPr/>
        <p:nvPr/>
      </p:nvGrpSpPr>
      <p:grpSpPr>
        <a:xfrm>
          <a:off x="0" y="0"/>
          <a:ext cx="0" cy="0"/>
          <a:chOff x="0" y="0"/>
          <a:chExt cx="0" cy="0"/>
        </a:xfrm>
      </p:grpSpPr>
      <p:sp>
        <p:nvSpPr>
          <p:cNvPr id="355" name="Google Shape;355;g6d4c766c28ee0d9f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6d4c766c28ee0d9f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7" name="Shape 367"/>
        <p:cNvGrpSpPr/>
        <p:nvPr/>
      </p:nvGrpSpPr>
      <p:grpSpPr>
        <a:xfrm>
          <a:off x="0" y="0"/>
          <a:ext cx="0" cy="0"/>
          <a:chOff x="0" y="0"/>
          <a:chExt cx="0" cy="0"/>
        </a:xfrm>
      </p:grpSpPr>
      <p:sp>
        <p:nvSpPr>
          <p:cNvPr id="368" name="Google Shape;368;g6d4c766c28ee0d9f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6d4c766c28ee0d9f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2" name="Shape 382"/>
        <p:cNvGrpSpPr/>
        <p:nvPr/>
      </p:nvGrpSpPr>
      <p:grpSpPr>
        <a:xfrm>
          <a:off x="0" y="0"/>
          <a:ext cx="0" cy="0"/>
          <a:chOff x="0" y="0"/>
          <a:chExt cx="0" cy="0"/>
        </a:xfrm>
      </p:grpSpPr>
      <p:sp>
        <p:nvSpPr>
          <p:cNvPr id="383" name="Google Shape;383;g6e29091448a6e4a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6e29091448a6e4a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pening title" type="title">
  <p:cSld name="TITLE">
    <p:bg>
      <p:bgPr>
        <a:solidFill>
          <a:srgbClr val="FFFFFF"/>
        </a:solidFill>
      </p:bgPr>
    </p:bg>
    <p:spTree>
      <p:nvGrpSpPr>
        <p:cNvPr id="53" name="Shape 53"/>
        <p:cNvGrpSpPr/>
        <p:nvPr/>
      </p:nvGrpSpPr>
      <p:grpSpPr>
        <a:xfrm>
          <a:off x="0" y="0"/>
          <a:ext cx="0" cy="0"/>
          <a:chOff x="0" y="0"/>
          <a:chExt cx="0" cy="0"/>
        </a:xfrm>
      </p:grpSpPr>
      <p:sp>
        <p:nvSpPr>
          <p:cNvPr id="54" name="Google Shape;54;p14"/>
          <p:cNvSpPr/>
          <p:nvPr/>
        </p:nvSpPr>
        <p:spPr>
          <a:xfrm>
            <a:off x="18639" y="1507984"/>
            <a:ext cx="176" cy="172"/>
          </a:xfrm>
          <a:custGeom>
            <a:rect b="b" l="l" r="r" t="t"/>
            <a:pathLst>
              <a:path extrusionOk="0" h="1" w="1">
                <a:moveTo>
                  <a:pt x="0" y="0"/>
                </a:moveTo>
                <a:lnTo>
                  <a:pt x="0" y="0"/>
                </a:lnTo>
                <a:lnTo>
                  <a:pt x="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4"/>
          <p:cNvSpPr/>
          <p:nvPr/>
        </p:nvSpPr>
        <p:spPr>
          <a:xfrm>
            <a:off x="18639" y="2419108"/>
            <a:ext cx="176" cy="172"/>
          </a:xfrm>
          <a:custGeom>
            <a:rect b="b" l="l" r="r" t="t"/>
            <a:pathLst>
              <a:path extrusionOk="0" h="1" w="1">
                <a:moveTo>
                  <a:pt x="0" y="0"/>
                </a:moveTo>
                <a:lnTo>
                  <a:pt x="0"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4"/>
          <p:cNvSpPr/>
          <p:nvPr/>
        </p:nvSpPr>
        <p:spPr>
          <a:xfrm flipH="1">
            <a:off x="1144517" y="9122"/>
            <a:ext cx="176" cy="172"/>
          </a:xfrm>
          <a:custGeom>
            <a:rect b="b" l="l" r="r" t="t"/>
            <a:pathLst>
              <a:path extrusionOk="0" h="1" w="1">
                <a:moveTo>
                  <a:pt x="0" y="1"/>
                </a:moveTo>
                <a:lnTo>
                  <a:pt x="0" y="1"/>
                </a:lnTo>
                <a:lnTo>
                  <a:pt x="0"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57" name="Google Shape;57;p14"/>
          <p:cNvSpPr/>
          <p:nvPr/>
        </p:nvSpPr>
        <p:spPr>
          <a:xfrm flipH="1">
            <a:off x="1144517" y="9122"/>
            <a:ext cx="176" cy="172"/>
          </a:xfrm>
          <a:custGeom>
            <a:rect b="b" l="l" r="r" t="t"/>
            <a:pathLst>
              <a:path extrusionOk="0" h="1" w="1">
                <a:moveTo>
                  <a:pt x="0" y="1"/>
                </a:moveTo>
                <a:lnTo>
                  <a:pt x="0" y="1"/>
                </a:lnTo>
                <a:lnTo>
                  <a:pt x="0"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58" name="Google Shape;58;p14"/>
          <p:cNvSpPr txBox="1"/>
          <p:nvPr>
            <p:ph type="ctrTitle"/>
          </p:nvPr>
        </p:nvSpPr>
        <p:spPr>
          <a:xfrm flipH="1">
            <a:off x="623625" y="2236500"/>
            <a:ext cx="3576900" cy="6705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Font typeface="Montserrat ExtraBold"/>
              <a:buNone/>
              <a:defRPr sz="3600">
                <a:latin typeface="Montserrat ExtraBold"/>
                <a:ea typeface="Montserrat ExtraBold"/>
                <a:cs typeface="Montserrat ExtraBold"/>
                <a:sym typeface="Montserrat ExtraBold"/>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9" name="Google Shape;59;p14"/>
          <p:cNvSpPr txBox="1"/>
          <p:nvPr>
            <p:ph idx="1" type="subTitle"/>
          </p:nvPr>
        </p:nvSpPr>
        <p:spPr>
          <a:xfrm flipH="1">
            <a:off x="623500" y="3116767"/>
            <a:ext cx="3629100" cy="670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Font typeface="EB Garamond"/>
              <a:buNone/>
              <a:defRPr sz="1400">
                <a:latin typeface="EB Garamond"/>
                <a:ea typeface="EB Garamond"/>
                <a:cs typeface="EB Garamond"/>
                <a:sym typeface="EB Garamond"/>
              </a:defRPr>
            </a:lvl1pPr>
            <a:lvl2pPr lvl="1" rtl="0" algn="ctr">
              <a:lnSpc>
                <a:spcPct val="100000"/>
              </a:lnSpc>
              <a:spcBef>
                <a:spcPts val="0"/>
              </a:spcBef>
              <a:spcAft>
                <a:spcPts val="0"/>
              </a:spcAft>
              <a:buSzPts val="1400"/>
              <a:buNone/>
              <a:defRPr sz="1400"/>
            </a:lvl2pPr>
            <a:lvl3pPr lvl="2" rtl="0" algn="ctr">
              <a:lnSpc>
                <a:spcPct val="100000"/>
              </a:lnSpc>
              <a:spcBef>
                <a:spcPts val="0"/>
              </a:spcBef>
              <a:spcAft>
                <a:spcPts val="0"/>
              </a:spcAft>
              <a:buSzPts val="1400"/>
              <a:buNone/>
              <a:defRPr sz="1400"/>
            </a:lvl3pPr>
            <a:lvl4pPr lvl="3" rtl="0" algn="ctr">
              <a:lnSpc>
                <a:spcPct val="100000"/>
              </a:lnSpc>
              <a:spcBef>
                <a:spcPts val="0"/>
              </a:spcBef>
              <a:spcAft>
                <a:spcPts val="0"/>
              </a:spcAft>
              <a:buSzPts val="1400"/>
              <a:buNone/>
              <a:defRPr sz="1400"/>
            </a:lvl4pPr>
            <a:lvl5pPr lvl="4" rtl="0" algn="ctr">
              <a:lnSpc>
                <a:spcPct val="100000"/>
              </a:lnSpc>
              <a:spcBef>
                <a:spcPts val="0"/>
              </a:spcBef>
              <a:spcAft>
                <a:spcPts val="0"/>
              </a:spcAft>
              <a:buSzPts val="1400"/>
              <a:buNone/>
              <a:defRPr sz="1400"/>
            </a:lvl5pPr>
            <a:lvl6pPr lvl="5" rtl="0" algn="ctr">
              <a:lnSpc>
                <a:spcPct val="100000"/>
              </a:lnSpc>
              <a:spcBef>
                <a:spcPts val="0"/>
              </a:spcBef>
              <a:spcAft>
                <a:spcPts val="0"/>
              </a:spcAft>
              <a:buSzPts val="1400"/>
              <a:buNone/>
              <a:defRPr sz="1400"/>
            </a:lvl6pPr>
            <a:lvl7pPr lvl="6" rtl="0" algn="ctr">
              <a:lnSpc>
                <a:spcPct val="100000"/>
              </a:lnSpc>
              <a:spcBef>
                <a:spcPts val="0"/>
              </a:spcBef>
              <a:spcAft>
                <a:spcPts val="0"/>
              </a:spcAft>
              <a:buSzPts val="1400"/>
              <a:buNone/>
              <a:defRPr sz="1400"/>
            </a:lvl7pPr>
            <a:lvl8pPr lvl="7" rtl="0" algn="ctr">
              <a:lnSpc>
                <a:spcPct val="100000"/>
              </a:lnSpc>
              <a:spcBef>
                <a:spcPts val="0"/>
              </a:spcBef>
              <a:spcAft>
                <a:spcPts val="0"/>
              </a:spcAft>
              <a:buSzPts val="1400"/>
              <a:buNone/>
              <a:defRPr sz="1400"/>
            </a:lvl8pPr>
            <a:lvl9pPr lvl="8" rtl="0" algn="ctr">
              <a:lnSpc>
                <a:spcPct val="100000"/>
              </a:lnSpc>
              <a:spcBef>
                <a:spcPts val="0"/>
              </a:spcBef>
              <a:spcAft>
                <a:spcPts val="0"/>
              </a:spcAft>
              <a:buSzPts val="1400"/>
              <a:buNone/>
              <a:defRPr sz="1400"/>
            </a:lvl9pPr>
          </a:lstStyle>
          <a:p/>
        </p:txBody>
      </p:sp>
      <p:sp>
        <p:nvSpPr>
          <p:cNvPr id="60" name="Google Shape;60;p14"/>
          <p:cNvSpPr/>
          <p:nvPr/>
        </p:nvSpPr>
        <p:spPr>
          <a:xfrm>
            <a:off x="4099510" y="-103020"/>
            <a:ext cx="5995571" cy="6199231"/>
          </a:xfrm>
          <a:custGeom>
            <a:rect b="b" l="l" r="r" t="t"/>
            <a:pathLst>
              <a:path extrusionOk="0" h="208325" w="201481">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FFF8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able of contents">
  <p:cSld name="CUSTOM_1_1">
    <p:bg>
      <p:bgPr>
        <a:solidFill>
          <a:srgbClr val="FFFFFF"/>
        </a:solidFill>
      </p:bgPr>
    </p:bg>
    <p:spTree>
      <p:nvGrpSpPr>
        <p:cNvPr id="61" name="Shape 61"/>
        <p:cNvGrpSpPr/>
        <p:nvPr/>
      </p:nvGrpSpPr>
      <p:grpSpPr>
        <a:xfrm>
          <a:off x="0" y="0"/>
          <a:ext cx="0" cy="0"/>
          <a:chOff x="0" y="0"/>
          <a:chExt cx="0" cy="0"/>
        </a:xfrm>
      </p:grpSpPr>
      <p:sp>
        <p:nvSpPr>
          <p:cNvPr id="62" name="Google Shape;62;p15"/>
          <p:cNvSpPr txBox="1"/>
          <p:nvPr>
            <p:ph type="ctrTitle"/>
          </p:nvPr>
        </p:nvSpPr>
        <p:spPr>
          <a:xfrm>
            <a:off x="3414640" y="1853313"/>
            <a:ext cx="23223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None/>
              <a:defRPr sz="1200"/>
            </a:lvl1pPr>
            <a:lvl2pPr lvl="1" rtl="0" algn="ctr">
              <a:spcBef>
                <a:spcPts val="0"/>
              </a:spcBef>
              <a:spcAft>
                <a:spcPts val="0"/>
              </a:spcAft>
              <a:buSzPts val="1200"/>
              <a:buNone/>
              <a:defRPr sz="1200"/>
            </a:lvl2pPr>
            <a:lvl3pPr lvl="2" rtl="0" algn="ctr">
              <a:spcBef>
                <a:spcPts val="0"/>
              </a:spcBef>
              <a:spcAft>
                <a:spcPts val="0"/>
              </a:spcAft>
              <a:buSzPts val="1200"/>
              <a:buNone/>
              <a:defRPr sz="1200"/>
            </a:lvl3pPr>
            <a:lvl4pPr lvl="3" rtl="0" algn="ctr">
              <a:spcBef>
                <a:spcPts val="0"/>
              </a:spcBef>
              <a:spcAft>
                <a:spcPts val="0"/>
              </a:spcAft>
              <a:buSzPts val="1200"/>
              <a:buNone/>
              <a:defRPr sz="1200"/>
            </a:lvl4pPr>
            <a:lvl5pPr lvl="4" rtl="0" algn="ctr">
              <a:spcBef>
                <a:spcPts val="0"/>
              </a:spcBef>
              <a:spcAft>
                <a:spcPts val="0"/>
              </a:spcAft>
              <a:buSzPts val="1200"/>
              <a:buNone/>
              <a:defRPr sz="1200"/>
            </a:lvl5pPr>
            <a:lvl6pPr lvl="5" rtl="0" algn="ctr">
              <a:spcBef>
                <a:spcPts val="0"/>
              </a:spcBef>
              <a:spcAft>
                <a:spcPts val="0"/>
              </a:spcAft>
              <a:buSzPts val="1200"/>
              <a:buNone/>
              <a:defRPr sz="1200"/>
            </a:lvl6pPr>
            <a:lvl7pPr lvl="6" rtl="0" algn="ctr">
              <a:spcBef>
                <a:spcPts val="0"/>
              </a:spcBef>
              <a:spcAft>
                <a:spcPts val="0"/>
              </a:spcAft>
              <a:buSzPts val="1200"/>
              <a:buNone/>
              <a:defRPr sz="1200"/>
            </a:lvl7pPr>
            <a:lvl8pPr lvl="7" rtl="0" algn="ctr">
              <a:spcBef>
                <a:spcPts val="0"/>
              </a:spcBef>
              <a:spcAft>
                <a:spcPts val="0"/>
              </a:spcAft>
              <a:buSzPts val="1200"/>
              <a:buNone/>
              <a:defRPr sz="1200"/>
            </a:lvl8pPr>
            <a:lvl9pPr lvl="8" rtl="0" algn="ctr">
              <a:spcBef>
                <a:spcPts val="0"/>
              </a:spcBef>
              <a:spcAft>
                <a:spcPts val="0"/>
              </a:spcAft>
              <a:buSzPts val="1200"/>
              <a:buNone/>
              <a:defRPr sz="1200"/>
            </a:lvl9pPr>
          </a:lstStyle>
          <a:p/>
        </p:txBody>
      </p:sp>
      <p:sp>
        <p:nvSpPr>
          <p:cNvPr id="63" name="Google Shape;63;p15"/>
          <p:cNvSpPr txBox="1"/>
          <p:nvPr>
            <p:ph idx="1" type="subTitle"/>
          </p:nvPr>
        </p:nvSpPr>
        <p:spPr>
          <a:xfrm>
            <a:off x="3622740" y="2314760"/>
            <a:ext cx="1906500" cy="61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64" name="Google Shape;64;p15"/>
          <p:cNvSpPr txBox="1"/>
          <p:nvPr>
            <p:ph hasCustomPrompt="1" idx="2" type="title"/>
          </p:nvPr>
        </p:nvSpPr>
        <p:spPr>
          <a:xfrm>
            <a:off x="3699102" y="1565141"/>
            <a:ext cx="1753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9pPr>
          </a:lstStyle>
          <a:p>
            <a:r>
              <a:t>xx%</a:t>
            </a:r>
          </a:p>
        </p:txBody>
      </p:sp>
      <p:sp>
        <p:nvSpPr>
          <p:cNvPr id="65" name="Google Shape;65;p15"/>
          <p:cNvSpPr txBox="1"/>
          <p:nvPr>
            <p:ph idx="3" type="ctrTitle"/>
          </p:nvPr>
        </p:nvSpPr>
        <p:spPr>
          <a:xfrm>
            <a:off x="3414853" y="3359411"/>
            <a:ext cx="23223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None/>
              <a:defRPr sz="1200"/>
            </a:lvl1pPr>
            <a:lvl2pPr lvl="1" rtl="0" algn="ctr">
              <a:spcBef>
                <a:spcPts val="0"/>
              </a:spcBef>
              <a:spcAft>
                <a:spcPts val="0"/>
              </a:spcAft>
              <a:buSzPts val="1200"/>
              <a:buNone/>
              <a:defRPr sz="1200"/>
            </a:lvl2pPr>
            <a:lvl3pPr lvl="2" rtl="0" algn="ctr">
              <a:spcBef>
                <a:spcPts val="0"/>
              </a:spcBef>
              <a:spcAft>
                <a:spcPts val="0"/>
              </a:spcAft>
              <a:buSzPts val="1200"/>
              <a:buNone/>
              <a:defRPr sz="1200"/>
            </a:lvl3pPr>
            <a:lvl4pPr lvl="3" rtl="0" algn="ctr">
              <a:spcBef>
                <a:spcPts val="0"/>
              </a:spcBef>
              <a:spcAft>
                <a:spcPts val="0"/>
              </a:spcAft>
              <a:buSzPts val="1200"/>
              <a:buNone/>
              <a:defRPr sz="1200"/>
            </a:lvl4pPr>
            <a:lvl5pPr lvl="4" rtl="0" algn="ctr">
              <a:spcBef>
                <a:spcPts val="0"/>
              </a:spcBef>
              <a:spcAft>
                <a:spcPts val="0"/>
              </a:spcAft>
              <a:buSzPts val="1200"/>
              <a:buNone/>
              <a:defRPr sz="1200"/>
            </a:lvl5pPr>
            <a:lvl6pPr lvl="5" rtl="0" algn="ctr">
              <a:spcBef>
                <a:spcPts val="0"/>
              </a:spcBef>
              <a:spcAft>
                <a:spcPts val="0"/>
              </a:spcAft>
              <a:buSzPts val="1200"/>
              <a:buNone/>
              <a:defRPr sz="1200"/>
            </a:lvl6pPr>
            <a:lvl7pPr lvl="6" rtl="0" algn="ctr">
              <a:spcBef>
                <a:spcPts val="0"/>
              </a:spcBef>
              <a:spcAft>
                <a:spcPts val="0"/>
              </a:spcAft>
              <a:buSzPts val="1200"/>
              <a:buNone/>
              <a:defRPr sz="1200"/>
            </a:lvl7pPr>
            <a:lvl8pPr lvl="7" rtl="0" algn="ctr">
              <a:spcBef>
                <a:spcPts val="0"/>
              </a:spcBef>
              <a:spcAft>
                <a:spcPts val="0"/>
              </a:spcAft>
              <a:buSzPts val="1200"/>
              <a:buNone/>
              <a:defRPr sz="1200"/>
            </a:lvl8pPr>
            <a:lvl9pPr lvl="8" rtl="0" algn="ctr">
              <a:spcBef>
                <a:spcPts val="0"/>
              </a:spcBef>
              <a:spcAft>
                <a:spcPts val="0"/>
              </a:spcAft>
              <a:buSzPts val="1200"/>
              <a:buNone/>
              <a:defRPr sz="1200"/>
            </a:lvl9pPr>
          </a:lstStyle>
          <a:p/>
        </p:txBody>
      </p:sp>
      <p:sp>
        <p:nvSpPr>
          <p:cNvPr id="66" name="Google Shape;66;p15"/>
          <p:cNvSpPr txBox="1"/>
          <p:nvPr>
            <p:ph idx="4" type="subTitle"/>
          </p:nvPr>
        </p:nvSpPr>
        <p:spPr>
          <a:xfrm>
            <a:off x="3587640" y="3820858"/>
            <a:ext cx="1976700" cy="61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67" name="Google Shape;67;p15"/>
          <p:cNvSpPr txBox="1"/>
          <p:nvPr>
            <p:ph hasCustomPrompt="1" idx="5" type="title"/>
          </p:nvPr>
        </p:nvSpPr>
        <p:spPr>
          <a:xfrm>
            <a:off x="3699102" y="3091842"/>
            <a:ext cx="1753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9pPr>
          </a:lstStyle>
          <a:p>
            <a:r>
              <a:t>xx%</a:t>
            </a:r>
          </a:p>
        </p:txBody>
      </p:sp>
      <p:sp>
        <p:nvSpPr>
          <p:cNvPr id="68" name="Google Shape;68;p15"/>
          <p:cNvSpPr txBox="1"/>
          <p:nvPr>
            <p:ph idx="6" type="ctrTitle"/>
          </p:nvPr>
        </p:nvSpPr>
        <p:spPr>
          <a:xfrm>
            <a:off x="5582025" y="1853313"/>
            <a:ext cx="23223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None/>
              <a:defRPr sz="1200"/>
            </a:lvl1pPr>
            <a:lvl2pPr lvl="1" rtl="0" algn="ctr">
              <a:spcBef>
                <a:spcPts val="0"/>
              </a:spcBef>
              <a:spcAft>
                <a:spcPts val="0"/>
              </a:spcAft>
              <a:buSzPts val="1200"/>
              <a:buNone/>
              <a:defRPr sz="1200"/>
            </a:lvl2pPr>
            <a:lvl3pPr lvl="2" rtl="0" algn="ctr">
              <a:spcBef>
                <a:spcPts val="0"/>
              </a:spcBef>
              <a:spcAft>
                <a:spcPts val="0"/>
              </a:spcAft>
              <a:buSzPts val="1200"/>
              <a:buNone/>
              <a:defRPr sz="1200"/>
            </a:lvl3pPr>
            <a:lvl4pPr lvl="3" rtl="0" algn="ctr">
              <a:spcBef>
                <a:spcPts val="0"/>
              </a:spcBef>
              <a:spcAft>
                <a:spcPts val="0"/>
              </a:spcAft>
              <a:buSzPts val="1200"/>
              <a:buNone/>
              <a:defRPr sz="1200"/>
            </a:lvl4pPr>
            <a:lvl5pPr lvl="4" rtl="0" algn="ctr">
              <a:spcBef>
                <a:spcPts val="0"/>
              </a:spcBef>
              <a:spcAft>
                <a:spcPts val="0"/>
              </a:spcAft>
              <a:buSzPts val="1200"/>
              <a:buNone/>
              <a:defRPr sz="1200"/>
            </a:lvl5pPr>
            <a:lvl6pPr lvl="5" rtl="0" algn="ctr">
              <a:spcBef>
                <a:spcPts val="0"/>
              </a:spcBef>
              <a:spcAft>
                <a:spcPts val="0"/>
              </a:spcAft>
              <a:buSzPts val="1200"/>
              <a:buNone/>
              <a:defRPr sz="1200"/>
            </a:lvl6pPr>
            <a:lvl7pPr lvl="6" rtl="0" algn="ctr">
              <a:spcBef>
                <a:spcPts val="0"/>
              </a:spcBef>
              <a:spcAft>
                <a:spcPts val="0"/>
              </a:spcAft>
              <a:buSzPts val="1200"/>
              <a:buNone/>
              <a:defRPr sz="1200"/>
            </a:lvl7pPr>
            <a:lvl8pPr lvl="7" rtl="0" algn="ctr">
              <a:spcBef>
                <a:spcPts val="0"/>
              </a:spcBef>
              <a:spcAft>
                <a:spcPts val="0"/>
              </a:spcAft>
              <a:buSzPts val="1200"/>
              <a:buNone/>
              <a:defRPr sz="1200"/>
            </a:lvl8pPr>
            <a:lvl9pPr lvl="8" rtl="0" algn="ctr">
              <a:spcBef>
                <a:spcPts val="0"/>
              </a:spcBef>
              <a:spcAft>
                <a:spcPts val="0"/>
              </a:spcAft>
              <a:buSzPts val="1200"/>
              <a:buNone/>
              <a:defRPr sz="1200"/>
            </a:lvl9pPr>
          </a:lstStyle>
          <a:p/>
        </p:txBody>
      </p:sp>
      <p:sp>
        <p:nvSpPr>
          <p:cNvPr id="69" name="Google Shape;69;p15"/>
          <p:cNvSpPr txBox="1"/>
          <p:nvPr>
            <p:ph idx="7" type="subTitle"/>
          </p:nvPr>
        </p:nvSpPr>
        <p:spPr>
          <a:xfrm>
            <a:off x="5789900" y="2314760"/>
            <a:ext cx="1906500" cy="61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70" name="Google Shape;70;p15"/>
          <p:cNvSpPr txBox="1"/>
          <p:nvPr>
            <p:ph hasCustomPrompt="1" idx="8" type="title"/>
          </p:nvPr>
        </p:nvSpPr>
        <p:spPr>
          <a:xfrm>
            <a:off x="5866262" y="1565141"/>
            <a:ext cx="1753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9pPr>
          </a:lstStyle>
          <a:p>
            <a:r>
              <a:t>xx%</a:t>
            </a:r>
          </a:p>
        </p:txBody>
      </p:sp>
      <p:sp>
        <p:nvSpPr>
          <p:cNvPr id="71" name="Google Shape;71;p15"/>
          <p:cNvSpPr txBox="1"/>
          <p:nvPr>
            <p:ph idx="9" type="ctrTitle"/>
          </p:nvPr>
        </p:nvSpPr>
        <p:spPr>
          <a:xfrm>
            <a:off x="5581987" y="3359411"/>
            <a:ext cx="23223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None/>
              <a:defRPr sz="1200"/>
            </a:lvl1pPr>
            <a:lvl2pPr lvl="1" rtl="0" algn="ctr">
              <a:spcBef>
                <a:spcPts val="0"/>
              </a:spcBef>
              <a:spcAft>
                <a:spcPts val="0"/>
              </a:spcAft>
              <a:buSzPts val="1200"/>
              <a:buNone/>
              <a:defRPr sz="1200"/>
            </a:lvl2pPr>
            <a:lvl3pPr lvl="2" rtl="0" algn="ctr">
              <a:spcBef>
                <a:spcPts val="0"/>
              </a:spcBef>
              <a:spcAft>
                <a:spcPts val="0"/>
              </a:spcAft>
              <a:buSzPts val="1200"/>
              <a:buNone/>
              <a:defRPr sz="1200"/>
            </a:lvl3pPr>
            <a:lvl4pPr lvl="3" rtl="0" algn="ctr">
              <a:spcBef>
                <a:spcPts val="0"/>
              </a:spcBef>
              <a:spcAft>
                <a:spcPts val="0"/>
              </a:spcAft>
              <a:buSzPts val="1200"/>
              <a:buNone/>
              <a:defRPr sz="1200"/>
            </a:lvl4pPr>
            <a:lvl5pPr lvl="4" rtl="0" algn="ctr">
              <a:spcBef>
                <a:spcPts val="0"/>
              </a:spcBef>
              <a:spcAft>
                <a:spcPts val="0"/>
              </a:spcAft>
              <a:buSzPts val="1200"/>
              <a:buNone/>
              <a:defRPr sz="1200"/>
            </a:lvl5pPr>
            <a:lvl6pPr lvl="5" rtl="0" algn="ctr">
              <a:spcBef>
                <a:spcPts val="0"/>
              </a:spcBef>
              <a:spcAft>
                <a:spcPts val="0"/>
              </a:spcAft>
              <a:buSzPts val="1200"/>
              <a:buNone/>
              <a:defRPr sz="1200"/>
            </a:lvl6pPr>
            <a:lvl7pPr lvl="6" rtl="0" algn="ctr">
              <a:spcBef>
                <a:spcPts val="0"/>
              </a:spcBef>
              <a:spcAft>
                <a:spcPts val="0"/>
              </a:spcAft>
              <a:buSzPts val="1200"/>
              <a:buNone/>
              <a:defRPr sz="1200"/>
            </a:lvl7pPr>
            <a:lvl8pPr lvl="7" rtl="0" algn="ctr">
              <a:spcBef>
                <a:spcPts val="0"/>
              </a:spcBef>
              <a:spcAft>
                <a:spcPts val="0"/>
              </a:spcAft>
              <a:buSzPts val="1200"/>
              <a:buNone/>
              <a:defRPr sz="1200"/>
            </a:lvl8pPr>
            <a:lvl9pPr lvl="8" rtl="0" algn="ctr">
              <a:spcBef>
                <a:spcPts val="0"/>
              </a:spcBef>
              <a:spcAft>
                <a:spcPts val="0"/>
              </a:spcAft>
              <a:buSzPts val="1200"/>
              <a:buNone/>
              <a:defRPr sz="1200"/>
            </a:lvl9pPr>
          </a:lstStyle>
          <a:p/>
        </p:txBody>
      </p:sp>
      <p:sp>
        <p:nvSpPr>
          <p:cNvPr id="72" name="Google Shape;72;p15"/>
          <p:cNvSpPr/>
          <p:nvPr/>
        </p:nvSpPr>
        <p:spPr>
          <a:xfrm>
            <a:off x="742950" y="710350"/>
            <a:ext cx="8686800" cy="279600"/>
          </a:xfrm>
          <a:prstGeom prst="rect">
            <a:avLst/>
          </a:pr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5"/>
          <p:cNvSpPr txBox="1"/>
          <p:nvPr>
            <p:ph idx="13" type="subTitle"/>
          </p:nvPr>
        </p:nvSpPr>
        <p:spPr>
          <a:xfrm>
            <a:off x="5754800" y="3820858"/>
            <a:ext cx="1976700" cy="61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74" name="Google Shape;74;p15"/>
          <p:cNvSpPr txBox="1"/>
          <p:nvPr>
            <p:ph hasCustomPrompt="1" idx="14" type="title"/>
          </p:nvPr>
        </p:nvSpPr>
        <p:spPr>
          <a:xfrm>
            <a:off x="5866262" y="3091842"/>
            <a:ext cx="1753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9pPr>
          </a:lstStyle>
          <a:p>
            <a:r>
              <a:t>xx%</a:t>
            </a:r>
          </a:p>
        </p:txBody>
      </p:sp>
      <p:sp>
        <p:nvSpPr>
          <p:cNvPr id="75" name="Google Shape;75;p15"/>
          <p:cNvSpPr txBox="1"/>
          <p:nvPr>
            <p:ph idx="15" type="ctrTitle"/>
          </p:nvPr>
        </p:nvSpPr>
        <p:spPr>
          <a:xfrm>
            <a:off x="790975" y="720000"/>
            <a:ext cx="5012400" cy="3141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FFFFF"/>
              </a:buClr>
              <a:buSzPts val="1200"/>
              <a:buNone/>
              <a:defRPr sz="1200">
                <a:solidFill>
                  <a:srgbClr val="FFFFFF"/>
                </a:solidFill>
              </a:defRPr>
            </a:lvl1pPr>
            <a:lvl2pPr lvl="1" rtl="0" algn="ctr">
              <a:spcBef>
                <a:spcPts val="0"/>
              </a:spcBef>
              <a:spcAft>
                <a:spcPts val="0"/>
              </a:spcAft>
              <a:buClr>
                <a:srgbClr val="000000"/>
              </a:buClr>
              <a:buSzPts val="1100"/>
              <a:buNone/>
              <a:defRPr sz="1100">
                <a:solidFill>
                  <a:srgbClr val="000000"/>
                </a:solidFill>
              </a:defRPr>
            </a:lvl2pPr>
            <a:lvl3pPr lvl="2" rtl="0" algn="ctr">
              <a:spcBef>
                <a:spcPts val="0"/>
              </a:spcBef>
              <a:spcAft>
                <a:spcPts val="0"/>
              </a:spcAft>
              <a:buClr>
                <a:srgbClr val="000000"/>
              </a:buClr>
              <a:buSzPts val="1100"/>
              <a:buNone/>
              <a:defRPr sz="1100">
                <a:solidFill>
                  <a:srgbClr val="000000"/>
                </a:solidFill>
              </a:defRPr>
            </a:lvl3pPr>
            <a:lvl4pPr lvl="3" rtl="0" algn="ctr">
              <a:spcBef>
                <a:spcPts val="0"/>
              </a:spcBef>
              <a:spcAft>
                <a:spcPts val="0"/>
              </a:spcAft>
              <a:buClr>
                <a:srgbClr val="000000"/>
              </a:buClr>
              <a:buSzPts val="1100"/>
              <a:buNone/>
              <a:defRPr sz="1100">
                <a:solidFill>
                  <a:srgbClr val="000000"/>
                </a:solidFill>
              </a:defRPr>
            </a:lvl4pPr>
            <a:lvl5pPr lvl="4" rtl="0" algn="ctr">
              <a:spcBef>
                <a:spcPts val="0"/>
              </a:spcBef>
              <a:spcAft>
                <a:spcPts val="0"/>
              </a:spcAft>
              <a:buClr>
                <a:srgbClr val="000000"/>
              </a:buClr>
              <a:buSzPts val="1100"/>
              <a:buNone/>
              <a:defRPr sz="1100">
                <a:solidFill>
                  <a:srgbClr val="000000"/>
                </a:solidFill>
              </a:defRPr>
            </a:lvl5pPr>
            <a:lvl6pPr lvl="5" rtl="0" algn="ctr">
              <a:spcBef>
                <a:spcPts val="0"/>
              </a:spcBef>
              <a:spcAft>
                <a:spcPts val="0"/>
              </a:spcAft>
              <a:buClr>
                <a:srgbClr val="000000"/>
              </a:buClr>
              <a:buSzPts val="1100"/>
              <a:buNone/>
              <a:defRPr sz="1100">
                <a:solidFill>
                  <a:srgbClr val="000000"/>
                </a:solidFill>
              </a:defRPr>
            </a:lvl6pPr>
            <a:lvl7pPr lvl="6" rtl="0" algn="ctr">
              <a:spcBef>
                <a:spcPts val="0"/>
              </a:spcBef>
              <a:spcAft>
                <a:spcPts val="0"/>
              </a:spcAft>
              <a:buClr>
                <a:srgbClr val="000000"/>
              </a:buClr>
              <a:buSzPts val="1100"/>
              <a:buNone/>
              <a:defRPr sz="1100">
                <a:solidFill>
                  <a:srgbClr val="000000"/>
                </a:solidFill>
              </a:defRPr>
            </a:lvl7pPr>
            <a:lvl8pPr lvl="7" rtl="0" algn="ctr">
              <a:spcBef>
                <a:spcPts val="0"/>
              </a:spcBef>
              <a:spcAft>
                <a:spcPts val="0"/>
              </a:spcAft>
              <a:buClr>
                <a:srgbClr val="000000"/>
              </a:buClr>
              <a:buSzPts val="1100"/>
              <a:buNone/>
              <a:defRPr sz="1100">
                <a:solidFill>
                  <a:srgbClr val="000000"/>
                </a:solidFill>
              </a:defRPr>
            </a:lvl8pPr>
            <a:lvl9pPr lvl="8" rtl="0" algn="ctr">
              <a:spcBef>
                <a:spcPts val="0"/>
              </a:spcBef>
              <a:spcAft>
                <a:spcPts val="0"/>
              </a:spcAft>
              <a:buClr>
                <a:srgbClr val="000000"/>
              </a:buClr>
              <a:buSzPts val="1100"/>
              <a:buNone/>
              <a:defRPr sz="1100">
                <a:solidFill>
                  <a:srgbClr val="000000"/>
                </a:solidFill>
              </a:defRPr>
            </a:lvl9pPr>
          </a:lstStyle>
          <a:p/>
        </p:txBody>
      </p:sp>
      <p:sp>
        <p:nvSpPr>
          <p:cNvPr id="76" name="Google Shape;76;p15"/>
          <p:cNvSpPr txBox="1"/>
          <p:nvPr>
            <p:ph idx="16" type="ctrTitle"/>
          </p:nvPr>
        </p:nvSpPr>
        <p:spPr>
          <a:xfrm>
            <a:off x="1226125" y="1853313"/>
            <a:ext cx="23928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None/>
              <a:defRPr sz="1200"/>
            </a:lvl1pPr>
            <a:lvl2pPr lvl="1" rtl="0" algn="ctr">
              <a:spcBef>
                <a:spcPts val="0"/>
              </a:spcBef>
              <a:spcAft>
                <a:spcPts val="0"/>
              </a:spcAft>
              <a:buSzPts val="1200"/>
              <a:buNone/>
              <a:defRPr sz="1200"/>
            </a:lvl2pPr>
            <a:lvl3pPr lvl="2" rtl="0" algn="ctr">
              <a:spcBef>
                <a:spcPts val="0"/>
              </a:spcBef>
              <a:spcAft>
                <a:spcPts val="0"/>
              </a:spcAft>
              <a:buSzPts val="1200"/>
              <a:buNone/>
              <a:defRPr sz="1200"/>
            </a:lvl3pPr>
            <a:lvl4pPr lvl="3" rtl="0" algn="ctr">
              <a:spcBef>
                <a:spcPts val="0"/>
              </a:spcBef>
              <a:spcAft>
                <a:spcPts val="0"/>
              </a:spcAft>
              <a:buSzPts val="1200"/>
              <a:buNone/>
              <a:defRPr sz="1200"/>
            </a:lvl4pPr>
            <a:lvl5pPr lvl="4" rtl="0" algn="ctr">
              <a:spcBef>
                <a:spcPts val="0"/>
              </a:spcBef>
              <a:spcAft>
                <a:spcPts val="0"/>
              </a:spcAft>
              <a:buSzPts val="1200"/>
              <a:buNone/>
              <a:defRPr sz="1200"/>
            </a:lvl5pPr>
            <a:lvl6pPr lvl="5" rtl="0" algn="ctr">
              <a:spcBef>
                <a:spcPts val="0"/>
              </a:spcBef>
              <a:spcAft>
                <a:spcPts val="0"/>
              </a:spcAft>
              <a:buSzPts val="1200"/>
              <a:buNone/>
              <a:defRPr sz="1200"/>
            </a:lvl6pPr>
            <a:lvl7pPr lvl="6" rtl="0" algn="ctr">
              <a:spcBef>
                <a:spcPts val="0"/>
              </a:spcBef>
              <a:spcAft>
                <a:spcPts val="0"/>
              </a:spcAft>
              <a:buSzPts val="1200"/>
              <a:buNone/>
              <a:defRPr sz="1200"/>
            </a:lvl7pPr>
            <a:lvl8pPr lvl="7" rtl="0" algn="ctr">
              <a:spcBef>
                <a:spcPts val="0"/>
              </a:spcBef>
              <a:spcAft>
                <a:spcPts val="0"/>
              </a:spcAft>
              <a:buSzPts val="1200"/>
              <a:buNone/>
              <a:defRPr sz="1200"/>
            </a:lvl8pPr>
            <a:lvl9pPr lvl="8" rtl="0" algn="ctr">
              <a:spcBef>
                <a:spcPts val="0"/>
              </a:spcBef>
              <a:spcAft>
                <a:spcPts val="0"/>
              </a:spcAft>
              <a:buSzPts val="1200"/>
              <a:buNone/>
              <a:defRPr sz="1200"/>
            </a:lvl9pPr>
          </a:lstStyle>
          <a:p/>
        </p:txBody>
      </p:sp>
      <p:sp>
        <p:nvSpPr>
          <p:cNvPr id="77" name="Google Shape;77;p15"/>
          <p:cNvSpPr txBox="1"/>
          <p:nvPr>
            <p:ph idx="17" type="subTitle"/>
          </p:nvPr>
        </p:nvSpPr>
        <p:spPr>
          <a:xfrm>
            <a:off x="1469325" y="2314760"/>
            <a:ext cx="1906500" cy="61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78" name="Google Shape;78;p15"/>
          <p:cNvSpPr txBox="1"/>
          <p:nvPr>
            <p:ph hasCustomPrompt="1" idx="18" type="title"/>
          </p:nvPr>
        </p:nvSpPr>
        <p:spPr>
          <a:xfrm>
            <a:off x="1545687" y="1565141"/>
            <a:ext cx="1753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9pPr>
          </a:lstStyle>
          <a:p>
            <a:r>
              <a:t>xx%</a:t>
            </a:r>
          </a:p>
        </p:txBody>
      </p:sp>
      <p:sp>
        <p:nvSpPr>
          <p:cNvPr id="79" name="Google Shape;79;p15"/>
          <p:cNvSpPr txBox="1"/>
          <p:nvPr>
            <p:ph idx="19" type="ctrTitle"/>
          </p:nvPr>
        </p:nvSpPr>
        <p:spPr>
          <a:xfrm>
            <a:off x="1261437" y="3359411"/>
            <a:ext cx="2322300" cy="577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None/>
              <a:defRPr sz="1200"/>
            </a:lvl1pPr>
            <a:lvl2pPr lvl="1" rtl="0" algn="ctr">
              <a:spcBef>
                <a:spcPts val="0"/>
              </a:spcBef>
              <a:spcAft>
                <a:spcPts val="0"/>
              </a:spcAft>
              <a:buSzPts val="1200"/>
              <a:buNone/>
              <a:defRPr sz="1200"/>
            </a:lvl2pPr>
            <a:lvl3pPr lvl="2" rtl="0" algn="ctr">
              <a:spcBef>
                <a:spcPts val="0"/>
              </a:spcBef>
              <a:spcAft>
                <a:spcPts val="0"/>
              </a:spcAft>
              <a:buSzPts val="1200"/>
              <a:buNone/>
              <a:defRPr sz="1200"/>
            </a:lvl3pPr>
            <a:lvl4pPr lvl="3" rtl="0" algn="ctr">
              <a:spcBef>
                <a:spcPts val="0"/>
              </a:spcBef>
              <a:spcAft>
                <a:spcPts val="0"/>
              </a:spcAft>
              <a:buSzPts val="1200"/>
              <a:buNone/>
              <a:defRPr sz="1200"/>
            </a:lvl4pPr>
            <a:lvl5pPr lvl="4" rtl="0" algn="ctr">
              <a:spcBef>
                <a:spcPts val="0"/>
              </a:spcBef>
              <a:spcAft>
                <a:spcPts val="0"/>
              </a:spcAft>
              <a:buSzPts val="1200"/>
              <a:buNone/>
              <a:defRPr sz="1200"/>
            </a:lvl5pPr>
            <a:lvl6pPr lvl="5" rtl="0" algn="ctr">
              <a:spcBef>
                <a:spcPts val="0"/>
              </a:spcBef>
              <a:spcAft>
                <a:spcPts val="0"/>
              </a:spcAft>
              <a:buSzPts val="1200"/>
              <a:buNone/>
              <a:defRPr sz="1200"/>
            </a:lvl6pPr>
            <a:lvl7pPr lvl="6" rtl="0" algn="ctr">
              <a:spcBef>
                <a:spcPts val="0"/>
              </a:spcBef>
              <a:spcAft>
                <a:spcPts val="0"/>
              </a:spcAft>
              <a:buSzPts val="1200"/>
              <a:buNone/>
              <a:defRPr sz="1200"/>
            </a:lvl7pPr>
            <a:lvl8pPr lvl="7" rtl="0" algn="ctr">
              <a:spcBef>
                <a:spcPts val="0"/>
              </a:spcBef>
              <a:spcAft>
                <a:spcPts val="0"/>
              </a:spcAft>
              <a:buSzPts val="1200"/>
              <a:buNone/>
              <a:defRPr sz="1200"/>
            </a:lvl8pPr>
            <a:lvl9pPr lvl="8" rtl="0" algn="ctr">
              <a:spcBef>
                <a:spcPts val="0"/>
              </a:spcBef>
              <a:spcAft>
                <a:spcPts val="0"/>
              </a:spcAft>
              <a:buSzPts val="1200"/>
              <a:buNone/>
              <a:defRPr sz="1200"/>
            </a:lvl9pPr>
          </a:lstStyle>
          <a:p/>
        </p:txBody>
      </p:sp>
      <p:sp>
        <p:nvSpPr>
          <p:cNvPr id="80" name="Google Shape;80;p15"/>
          <p:cNvSpPr txBox="1"/>
          <p:nvPr>
            <p:ph idx="20" type="subTitle"/>
          </p:nvPr>
        </p:nvSpPr>
        <p:spPr>
          <a:xfrm>
            <a:off x="1434225" y="3820858"/>
            <a:ext cx="1976700" cy="61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200"/>
              <a:buNone/>
              <a:defRPr/>
            </a:lvl1pPr>
            <a:lvl2pPr lvl="1" rtl="0" algn="ctr">
              <a:lnSpc>
                <a:spcPct val="100000"/>
              </a:lnSpc>
              <a:spcBef>
                <a:spcPts val="0"/>
              </a:spcBef>
              <a:spcAft>
                <a:spcPts val="0"/>
              </a:spcAft>
              <a:buSzPts val="1200"/>
              <a:buNone/>
              <a:defRPr/>
            </a:lvl2pPr>
            <a:lvl3pPr lvl="2" rtl="0" algn="ctr">
              <a:lnSpc>
                <a:spcPct val="100000"/>
              </a:lnSpc>
              <a:spcBef>
                <a:spcPts val="0"/>
              </a:spcBef>
              <a:spcAft>
                <a:spcPts val="0"/>
              </a:spcAft>
              <a:buSzPts val="1200"/>
              <a:buNone/>
              <a:defRPr/>
            </a:lvl3pPr>
            <a:lvl4pPr lvl="3" rtl="0" algn="ctr">
              <a:lnSpc>
                <a:spcPct val="100000"/>
              </a:lnSpc>
              <a:spcBef>
                <a:spcPts val="0"/>
              </a:spcBef>
              <a:spcAft>
                <a:spcPts val="0"/>
              </a:spcAft>
              <a:buSzPts val="1200"/>
              <a:buNone/>
              <a:defRPr/>
            </a:lvl4pPr>
            <a:lvl5pPr lvl="4" rtl="0" algn="ctr">
              <a:lnSpc>
                <a:spcPct val="100000"/>
              </a:lnSpc>
              <a:spcBef>
                <a:spcPts val="0"/>
              </a:spcBef>
              <a:spcAft>
                <a:spcPts val="0"/>
              </a:spcAft>
              <a:buSzPts val="1200"/>
              <a:buNone/>
              <a:defRPr/>
            </a:lvl5pPr>
            <a:lvl6pPr lvl="5" rtl="0" algn="ctr">
              <a:lnSpc>
                <a:spcPct val="100000"/>
              </a:lnSpc>
              <a:spcBef>
                <a:spcPts val="0"/>
              </a:spcBef>
              <a:spcAft>
                <a:spcPts val="0"/>
              </a:spcAft>
              <a:buSzPts val="1200"/>
              <a:buNone/>
              <a:defRPr/>
            </a:lvl6pPr>
            <a:lvl7pPr lvl="6" rtl="0" algn="ctr">
              <a:lnSpc>
                <a:spcPct val="100000"/>
              </a:lnSpc>
              <a:spcBef>
                <a:spcPts val="0"/>
              </a:spcBef>
              <a:spcAft>
                <a:spcPts val="0"/>
              </a:spcAft>
              <a:buSzPts val="1200"/>
              <a:buNone/>
              <a:defRPr/>
            </a:lvl7pPr>
            <a:lvl8pPr lvl="7" rtl="0" algn="ctr">
              <a:lnSpc>
                <a:spcPct val="100000"/>
              </a:lnSpc>
              <a:spcBef>
                <a:spcPts val="0"/>
              </a:spcBef>
              <a:spcAft>
                <a:spcPts val="0"/>
              </a:spcAft>
              <a:buSzPts val="1200"/>
              <a:buNone/>
              <a:defRPr/>
            </a:lvl8pPr>
            <a:lvl9pPr lvl="8" rtl="0" algn="ctr">
              <a:lnSpc>
                <a:spcPct val="100000"/>
              </a:lnSpc>
              <a:spcBef>
                <a:spcPts val="0"/>
              </a:spcBef>
              <a:spcAft>
                <a:spcPts val="0"/>
              </a:spcAft>
              <a:buSzPts val="1200"/>
              <a:buNone/>
              <a:defRPr/>
            </a:lvl9pPr>
          </a:lstStyle>
          <a:p/>
        </p:txBody>
      </p:sp>
      <p:sp>
        <p:nvSpPr>
          <p:cNvPr id="81" name="Google Shape;81;p15"/>
          <p:cNvSpPr txBox="1"/>
          <p:nvPr>
            <p:ph hasCustomPrompt="1" idx="21" type="title"/>
          </p:nvPr>
        </p:nvSpPr>
        <p:spPr>
          <a:xfrm>
            <a:off x="1545687" y="3091842"/>
            <a:ext cx="1753800" cy="577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2pPr>
            <a:lvl3pPr lvl="2"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3pPr>
            <a:lvl4pPr lvl="3"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4pPr>
            <a:lvl5pPr lvl="4"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5pPr>
            <a:lvl6pPr lvl="5"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6pPr>
            <a:lvl7pPr lvl="6"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7pPr>
            <a:lvl8pPr lvl="7"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8pPr>
            <a:lvl9pPr lvl="8" rtl="0" algn="ctr">
              <a:spcBef>
                <a:spcPts val="0"/>
              </a:spcBef>
              <a:spcAft>
                <a:spcPts val="0"/>
              </a:spcAft>
              <a:buSzPts val="3600"/>
              <a:buFont typeface="Fira Sans Extra Condensed Medium"/>
              <a:buNone/>
              <a:defRPr sz="3600">
                <a:latin typeface="Fira Sans Extra Condensed Medium"/>
                <a:ea typeface="Fira Sans Extra Condensed Medium"/>
                <a:cs typeface="Fira Sans Extra Condensed Medium"/>
                <a:sym typeface="Fira Sans Extra Condensed Medium"/>
              </a:defRPr>
            </a:lvl9pPr>
          </a:lstStyle>
          <a:p>
            <a:r>
              <a:t>xx%</a:t>
            </a:r>
          </a:p>
        </p:txBody>
      </p:sp>
      <p:sp>
        <p:nvSpPr>
          <p:cNvPr id="82" name="Google Shape;82;p15"/>
          <p:cNvSpPr/>
          <p:nvPr/>
        </p:nvSpPr>
        <p:spPr>
          <a:xfrm>
            <a:off x="419100" y="732400"/>
            <a:ext cx="235500" cy="235500"/>
          </a:xfrm>
          <a:prstGeom prst="ellipse">
            <a:avLst/>
          </a:prstGeom>
          <a:solidFill>
            <a:srgbClr val="FFCB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5"/>
          <p:cNvSpPr/>
          <p:nvPr/>
        </p:nvSpPr>
        <p:spPr>
          <a:xfrm>
            <a:off x="95250" y="732400"/>
            <a:ext cx="235500" cy="235500"/>
          </a:xfrm>
          <a:prstGeom prst="ellipse">
            <a:avLst/>
          </a:prstGeom>
          <a:solidFill>
            <a:srgbClr val="FFE4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ext 1">
  <p:cSld name="CUSTOM_7">
    <p:spTree>
      <p:nvGrpSpPr>
        <p:cNvPr id="84" name="Shape 84"/>
        <p:cNvGrpSpPr/>
        <p:nvPr/>
      </p:nvGrpSpPr>
      <p:grpSpPr>
        <a:xfrm>
          <a:off x="0" y="0"/>
          <a:ext cx="0" cy="0"/>
          <a:chOff x="0" y="0"/>
          <a:chExt cx="0" cy="0"/>
        </a:xfrm>
      </p:grpSpPr>
      <p:sp>
        <p:nvSpPr>
          <p:cNvPr id="85" name="Google Shape;85;p16"/>
          <p:cNvSpPr/>
          <p:nvPr/>
        </p:nvSpPr>
        <p:spPr>
          <a:xfrm rot="-5400000">
            <a:off x="-101015" y="-226845"/>
            <a:ext cx="5995571" cy="6199231"/>
          </a:xfrm>
          <a:custGeom>
            <a:rect b="b" l="l" r="r" t="t"/>
            <a:pathLst>
              <a:path extrusionOk="0" h="208325" w="201481">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9AD7D2">
              <a:alpha val="120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6"/>
          <p:cNvSpPr txBox="1"/>
          <p:nvPr>
            <p:ph type="ctrTitle"/>
          </p:nvPr>
        </p:nvSpPr>
        <p:spPr>
          <a:xfrm>
            <a:off x="831200" y="376498"/>
            <a:ext cx="3867300" cy="2054100"/>
          </a:xfrm>
          <a:prstGeom prst="rect">
            <a:avLst/>
          </a:prstGeom>
        </p:spPr>
        <p:txBody>
          <a:bodyPr anchorCtr="0" anchor="b"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
        <p:nvSpPr>
          <p:cNvPr id="87" name="Google Shape;87;p16"/>
          <p:cNvSpPr txBox="1"/>
          <p:nvPr>
            <p:ph idx="1" type="subTitle"/>
          </p:nvPr>
        </p:nvSpPr>
        <p:spPr>
          <a:xfrm>
            <a:off x="831200" y="2314225"/>
            <a:ext cx="4224900" cy="1784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CUSTOM_13">
    <p:spTree>
      <p:nvGrpSpPr>
        <p:cNvPr id="88" name="Shape 88"/>
        <p:cNvGrpSpPr/>
        <p:nvPr/>
      </p:nvGrpSpPr>
      <p:grpSpPr>
        <a:xfrm>
          <a:off x="0" y="0"/>
          <a:ext cx="0" cy="0"/>
          <a:chOff x="0" y="0"/>
          <a:chExt cx="0" cy="0"/>
        </a:xfrm>
      </p:grpSpPr>
      <p:sp>
        <p:nvSpPr>
          <p:cNvPr id="89" name="Google Shape;89;p17"/>
          <p:cNvSpPr/>
          <p:nvPr/>
        </p:nvSpPr>
        <p:spPr>
          <a:xfrm>
            <a:off x="3356560" y="-236370"/>
            <a:ext cx="5995571" cy="6199231"/>
          </a:xfrm>
          <a:custGeom>
            <a:rect b="b" l="l" r="r" t="t"/>
            <a:pathLst>
              <a:path extrusionOk="0" h="208325" w="201481">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FFF2CC">
              <a:alpha val="327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7"/>
          <p:cNvSpPr txBox="1"/>
          <p:nvPr>
            <p:ph idx="1" type="subTitle"/>
          </p:nvPr>
        </p:nvSpPr>
        <p:spPr>
          <a:xfrm>
            <a:off x="2286775" y="1780575"/>
            <a:ext cx="4717500" cy="6318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4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91" name="Google Shape;91;p17"/>
          <p:cNvSpPr txBox="1"/>
          <p:nvPr>
            <p:ph type="ctrTitle"/>
          </p:nvPr>
        </p:nvSpPr>
        <p:spPr>
          <a:xfrm>
            <a:off x="3099175" y="2412374"/>
            <a:ext cx="3092700" cy="540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None/>
              <a:defRPr sz="12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ree columns ">
  <p:cSld name="CUSTOM_12">
    <p:spTree>
      <p:nvGrpSpPr>
        <p:cNvPr id="92" name="Shape 92"/>
        <p:cNvGrpSpPr/>
        <p:nvPr/>
      </p:nvGrpSpPr>
      <p:grpSpPr>
        <a:xfrm>
          <a:off x="0" y="0"/>
          <a:ext cx="0" cy="0"/>
          <a:chOff x="0" y="0"/>
          <a:chExt cx="0" cy="0"/>
        </a:xfrm>
      </p:grpSpPr>
      <p:sp>
        <p:nvSpPr>
          <p:cNvPr id="93" name="Google Shape;93;p18"/>
          <p:cNvSpPr txBox="1"/>
          <p:nvPr>
            <p:ph type="ctrTitle"/>
          </p:nvPr>
        </p:nvSpPr>
        <p:spPr>
          <a:xfrm>
            <a:off x="858475" y="2734950"/>
            <a:ext cx="2560200" cy="319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None/>
              <a:defRPr sz="12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94" name="Google Shape;94;p18"/>
          <p:cNvSpPr txBox="1"/>
          <p:nvPr>
            <p:ph idx="1" type="subTitle"/>
          </p:nvPr>
        </p:nvSpPr>
        <p:spPr>
          <a:xfrm>
            <a:off x="1019574" y="2955100"/>
            <a:ext cx="2238000" cy="98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
        <p:nvSpPr>
          <p:cNvPr id="95" name="Google Shape;95;p18"/>
          <p:cNvSpPr/>
          <p:nvPr/>
        </p:nvSpPr>
        <p:spPr>
          <a:xfrm>
            <a:off x="742950" y="710350"/>
            <a:ext cx="8686800" cy="279600"/>
          </a:xfrm>
          <a:prstGeom prst="rect">
            <a:avLst/>
          </a:pr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8"/>
          <p:cNvSpPr txBox="1"/>
          <p:nvPr>
            <p:ph idx="2" type="ctrTitle"/>
          </p:nvPr>
        </p:nvSpPr>
        <p:spPr>
          <a:xfrm>
            <a:off x="790975" y="720000"/>
            <a:ext cx="5012400" cy="3141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FFFFF"/>
              </a:buClr>
              <a:buSzPts val="1200"/>
              <a:buNone/>
              <a:defRPr sz="1200">
                <a:solidFill>
                  <a:srgbClr val="FFFFFF"/>
                </a:solidFill>
              </a:defRPr>
            </a:lvl1pPr>
            <a:lvl2pPr lvl="1" rtl="0" algn="ctr">
              <a:spcBef>
                <a:spcPts val="0"/>
              </a:spcBef>
              <a:spcAft>
                <a:spcPts val="0"/>
              </a:spcAft>
              <a:buClr>
                <a:srgbClr val="000000"/>
              </a:buClr>
              <a:buSzPts val="1100"/>
              <a:buNone/>
              <a:defRPr sz="1100">
                <a:solidFill>
                  <a:srgbClr val="000000"/>
                </a:solidFill>
              </a:defRPr>
            </a:lvl2pPr>
            <a:lvl3pPr lvl="2" rtl="0" algn="ctr">
              <a:spcBef>
                <a:spcPts val="0"/>
              </a:spcBef>
              <a:spcAft>
                <a:spcPts val="0"/>
              </a:spcAft>
              <a:buClr>
                <a:srgbClr val="000000"/>
              </a:buClr>
              <a:buSzPts val="1100"/>
              <a:buNone/>
              <a:defRPr sz="1100">
                <a:solidFill>
                  <a:srgbClr val="000000"/>
                </a:solidFill>
              </a:defRPr>
            </a:lvl3pPr>
            <a:lvl4pPr lvl="3" rtl="0" algn="ctr">
              <a:spcBef>
                <a:spcPts val="0"/>
              </a:spcBef>
              <a:spcAft>
                <a:spcPts val="0"/>
              </a:spcAft>
              <a:buClr>
                <a:srgbClr val="000000"/>
              </a:buClr>
              <a:buSzPts val="1100"/>
              <a:buNone/>
              <a:defRPr sz="1100">
                <a:solidFill>
                  <a:srgbClr val="000000"/>
                </a:solidFill>
              </a:defRPr>
            </a:lvl4pPr>
            <a:lvl5pPr lvl="4" rtl="0" algn="ctr">
              <a:spcBef>
                <a:spcPts val="0"/>
              </a:spcBef>
              <a:spcAft>
                <a:spcPts val="0"/>
              </a:spcAft>
              <a:buClr>
                <a:srgbClr val="000000"/>
              </a:buClr>
              <a:buSzPts val="1100"/>
              <a:buNone/>
              <a:defRPr sz="1100">
                <a:solidFill>
                  <a:srgbClr val="000000"/>
                </a:solidFill>
              </a:defRPr>
            </a:lvl5pPr>
            <a:lvl6pPr lvl="5" rtl="0" algn="ctr">
              <a:spcBef>
                <a:spcPts val="0"/>
              </a:spcBef>
              <a:spcAft>
                <a:spcPts val="0"/>
              </a:spcAft>
              <a:buClr>
                <a:srgbClr val="000000"/>
              </a:buClr>
              <a:buSzPts val="1100"/>
              <a:buNone/>
              <a:defRPr sz="1100">
                <a:solidFill>
                  <a:srgbClr val="000000"/>
                </a:solidFill>
              </a:defRPr>
            </a:lvl6pPr>
            <a:lvl7pPr lvl="6" rtl="0" algn="ctr">
              <a:spcBef>
                <a:spcPts val="0"/>
              </a:spcBef>
              <a:spcAft>
                <a:spcPts val="0"/>
              </a:spcAft>
              <a:buClr>
                <a:srgbClr val="000000"/>
              </a:buClr>
              <a:buSzPts val="1100"/>
              <a:buNone/>
              <a:defRPr sz="1100">
                <a:solidFill>
                  <a:srgbClr val="000000"/>
                </a:solidFill>
              </a:defRPr>
            </a:lvl7pPr>
            <a:lvl8pPr lvl="7" rtl="0" algn="ctr">
              <a:spcBef>
                <a:spcPts val="0"/>
              </a:spcBef>
              <a:spcAft>
                <a:spcPts val="0"/>
              </a:spcAft>
              <a:buClr>
                <a:srgbClr val="000000"/>
              </a:buClr>
              <a:buSzPts val="1100"/>
              <a:buNone/>
              <a:defRPr sz="1100">
                <a:solidFill>
                  <a:srgbClr val="000000"/>
                </a:solidFill>
              </a:defRPr>
            </a:lvl8pPr>
            <a:lvl9pPr lvl="8" rtl="0" algn="ctr">
              <a:spcBef>
                <a:spcPts val="0"/>
              </a:spcBef>
              <a:spcAft>
                <a:spcPts val="0"/>
              </a:spcAft>
              <a:buClr>
                <a:srgbClr val="000000"/>
              </a:buClr>
              <a:buSzPts val="1100"/>
              <a:buNone/>
              <a:defRPr sz="1100">
                <a:solidFill>
                  <a:srgbClr val="000000"/>
                </a:solidFill>
              </a:defRPr>
            </a:lvl9pPr>
          </a:lstStyle>
          <a:p/>
        </p:txBody>
      </p:sp>
      <p:sp>
        <p:nvSpPr>
          <p:cNvPr id="97" name="Google Shape;97;p18"/>
          <p:cNvSpPr/>
          <p:nvPr/>
        </p:nvSpPr>
        <p:spPr>
          <a:xfrm>
            <a:off x="419100" y="732400"/>
            <a:ext cx="235500" cy="235500"/>
          </a:xfrm>
          <a:prstGeom prst="ellipse">
            <a:avLst/>
          </a:prstGeom>
          <a:solidFill>
            <a:srgbClr val="FFCB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8"/>
          <p:cNvSpPr/>
          <p:nvPr/>
        </p:nvSpPr>
        <p:spPr>
          <a:xfrm>
            <a:off x="95250" y="732400"/>
            <a:ext cx="235500" cy="235500"/>
          </a:xfrm>
          <a:prstGeom prst="ellipse">
            <a:avLst/>
          </a:prstGeom>
          <a:solidFill>
            <a:srgbClr val="FFE4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8"/>
          <p:cNvSpPr txBox="1"/>
          <p:nvPr>
            <p:ph idx="3" type="subTitle"/>
          </p:nvPr>
        </p:nvSpPr>
        <p:spPr>
          <a:xfrm>
            <a:off x="5934474" y="2955100"/>
            <a:ext cx="2238000" cy="98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
        <p:nvSpPr>
          <p:cNvPr id="100" name="Google Shape;100;p18"/>
          <p:cNvSpPr txBox="1"/>
          <p:nvPr>
            <p:ph idx="4" type="ctrTitle"/>
          </p:nvPr>
        </p:nvSpPr>
        <p:spPr>
          <a:xfrm>
            <a:off x="5773375" y="2734950"/>
            <a:ext cx="2560200" cy="319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None/>
              <a:defRPr sz="12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
        <p:nvSpPr>
          <p:cNvPr id="101" name="Google Shape;101;p18"/>
          <p:cNvSpPr txBox="1"/>
          <p:nvPr>
            <p:ph idx="5" type="subTitle"/>
          </p:nvPr>
        </p:nvSpPr>
        <p:spPr>
          <a:xfrm>
            <a:off x="3452999" y="2052750"/>
            <a:ext cx="2238000" cy="987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100"/>
              <a:buNone/>
              <a:defRPr sz="1100"/>
            </a:lvl1pPr>
            <a:lvl2pPr lvl="1" rtl="0" algn="ctr">
              <a:lnSpc>
                <a:spcPct val="100000"/>
              </a:lnSpc>
              <a:spcBef>
                <a:spcPts val="0"/>
              </a:spcBef>
              <a:spcAft>
                <a:spcPts val="0"/>
              </a:spcAft>
              <a:buSzPts val="1100"/>
              <a:buNone/>
              <a:defRPr sz="1100"/>
            </a:lvl2pPr>
            <a:lvl3pPr lvl="2" rtl="0" algn="ctr">
              <a:lnSpc>
                <a:spcPct val="100000"/>
              </a:lnSpc>
              <a:spcBef>
                <a:spcPts val="0"/>
              </a:spcBef>
              <a:spcAft>
                <a:spcPts val="0"/>
              </a:spcAft>
              <a:buSzPts val="1100"/>
              <a:buNone/>
              <a:defRPr sz="1100"/>
            </a:lvl3pPr>
            <a:lvl4pPr lvl="3" rtl="0" algn="ctr">
              <a:lnSpc>
                <a:spcPct val="100000"/>
              </a:lnSpc>
              <a:spcBef>
                <a:spcPts val="0"/>
              </a:spcBef>
              <a:spcAft>
                <a:spcPts val="0"/>
              </a:spcAft>
              <a:buSzPts val="1100"/>
              <a:buNone/>
              <a:defRPr sz="1100"/>
            </a:lvl4pPr>
            <a:lvl5pPr lvl="4" rtl="0" algn="ctr">
              <a:lnSpc>
                <a:spcPct val="100000"/>
              </a:lnSpc>
              <a:spcBef>
                <a:spcPts val="0"/>
              </a:spcBef>
              <a:spcAft>
                <a:spcPts val="0"/>
              </a:spcAft>
              <a:buSzPts val="1100"/>
              <a:buNone/>
              <a:defRPr sz="1100"/>
            </a:lvl5pPr>
            <a:lvl6pPr lvl="5" rtl="0" algn="ctr">
              <a:lnSpc>
                <a:spcPct val="100000"/>
              </a:lnSpc>
              <a:spcBef>
                <a:spcPts val="0"/>
              </a:spcBef>
              <a:spcAft>
                <a:spcPts val="0"/>
              </a:spcAft>
              <a:buSzPts val="1100"/>
              <a:buNone/>
              <a:defRPr sz="1100"/>
            </a:lvl6pPr>
            <a:lvl7pPr lvl="6" rtl="0" algn="ctr">
              <a:lnSpc>
                <a:spcPct val="100000"/>
              </a:lnSpc>
              <a:spcBef>
                <a:spcPts val="0"/>
              </a:spcBef>
              <a:spcAft>
                <a:spcPts val="0"/>
              </a:spcAft>
              <a:buSzPts val="1100"/>
              <a:buNone/>
              <a:defRPr sz="1100"/>
            </a:lvl7pPr>
            <a:lvl8pPr lvl="7" rtl="0" algn="ctr">
              <a:lnSpc>
                <a:spcPct val="100000"/>
              </a:lnSpc>
              <a:spcBef>
                <a:spcPts val="0"/>
              </a:spcBef>
              <a:spcAft>
                <a:spcPts val="0"/>
              </a:spcAft>
              <a:buSzPts val="1100"/>
              <a:buNone/>
              <a:defRPr sz="1100"/>
            </a:lvl8pPr>
            <a:lvl9pPr lvl="8" rtl="0" algn="ctr">
              <a:lnSpc>
                <a:spcPct val="100000"/>
              </a:lnSpc>
              <a:spcBef>
                <a:spcPts val="0"/>
              </a:spcBef>
              <a:spcAft>
                <a:spcPts val="0"/>
              </a:spcAft>
              <a:buSzPts val="1100"/>
              <a:buNone/>
              <a:defRPr sz="1100"/>
            </a:lvl9pPr>
          </a:lstStyle>
          <a:p/>
        </p:txBody>
      </p:sp>
      <p:sp>
        <p:nvSpPr>
          <p:cNvPr id="102" name="Google Shape;102;p18"/>
          <p:cNvSpPr txBox="1"/>
          <p:nvPr>
            <p:ph idx="6" type="ctrTitle"/>
          </p:nvPr>
        </p:nvSpPr>
        <p:spPr>
          <a:xfrm>
            <a:off x="3291900" y="1832600"/>
            <a:ext cx="2560200" cy="319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
              <a:buNone/>
              <a:defRPr sz="1200"/>
            </a:lvl1pPr>
            <a:lvl2pPr lvl="1" rtl="0" algn="ctr">
              <a:spcBef>
                <a:spcPts val="0"/>
              </a:spcBef>
              <a:spcAft>
                <a:spcPts val="0"/>
              </a:spcAft>
              <a:buSzPts val="1800"/>
              <a:buNone/>
              <a:defRPr sz="1800"/>
            </a:lvl2pPr>
            <a:lvl3pPr lvl="2" rtl="0" algn="ctr">
              <a:spcBef>
                <a:spcPts val="0"/>
              </a:spcBef>
              <a:spcAft>
                <a:spcPts val="0"/>
              </a:spcAft>
              <a:buSzPts val="1800"/>
              <a:buNone/>
              <a:defRPr sz="1800"/>
            </a:lvl3pPr>
            <a:lvl4pPr lvl="3" rtl="0" algn="ctr">
              <a:spcBef>
                <a:spcPts val="0"/>
              </a:spcBef>
              <a:spcAft>
                <a:spcPts val="0"/>
              </a:spcAft>
              <a:buSzPts val="1800"/>
              <a:buNone/>
              <a:defRPr sz="1800"/>
            </a:lvl4pPr>
            <a:lvl5pPr lvl="4" rtl="0" algn="ctr">
              <a:spcBef>
                <a:spcPts val="0"/>
              </a:spcBef>
              <a:spcAft>
                <a:spcPts val="0"/>
              </a:spcAft>
              <a:buSzPts val="1800"/>
              <a:buNone/>
              <a:defRPr sz="1800"/>
            </a:lvl5pPr>
            <a:lvl6pPr lvl="5" rtl="0" algn="ctr">
              <a:spcBef>
                <a:spcPts val="0"/>
              </a:spcBef>
              <a:spcAft>
                <a:spcPts val="0"/>
              </a:spcAft>
              <a:buSzPts val="1800"/>
              <a:buNone/>
              <a:defRPr sz="1800"/>
            </a:lvl6pPr>
            <a:lvl7pPr lvl="6" rtl="0" algn="ctr">
              <a:spcBef>
                <a:spcPts val="0"/>
              </a:spcBef>
              <a:spcAft>
                <a:spcPts val="0"/>
              </a:spcAft>
              <a:buSzPts val="1800"/>
              <a:buNone/>
              <a:defRPr sz="1800"/>
            </a:lvl7pPr>
            <a:lvl8pPr lvl="7" rtl="0" algn="ctr">
              <a:spcBef>
                <a:spcPts val="0"/>
              </a:spcBef>
              <a:spcAft>
                <a:spcPts val="0"/>
              </a:spcAft>
              <a:buSzPts val="1800"/>
              <a:buNone/>
              <a:defRPr sz="1800"/>
            </a:lvl8pPr>
            <a:lvl9pPr lvl="8" rtl="0" algn="ctr">
              <a:spcBef>
                <a:spcPts val="0"/>
              </a:spcBef>
              <a:spcAft>
                <a:spcPts val="0"/>
              </a:spcAft>
              <a:buSzPts val="1800"/>
              <a:buNone/>
              <a:defRPr sz="18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design">
  <p:cSld name="CUSTOM_6">
    <p:bg>
      <p:bgPr>
        <a:solidFill>
          <a:srgbClr val="FFFFFF"/>
        </a:solidFill>
      </p:bgPr>
    </p:bg>
    <p:spTree>
      <p:nvGrpSpPr>
        <p:cNvPr id="103" name="Shape 103"/>
        <p:cNvGrpSpPr/>
        <p:nvPr/>
      </p:nvGrpSpPr>
      <p:grpSpPr>
        <a:xfrm>
          <a:off x="0" y="0"/>
          <a:ext cx="0" cy="0"/>
          <a:chOff x="0" y="0"/>
          <a:chExt cx="0" cy="0"/>
        </a:xfrm>
      </p:grpSpPr>
      <p:sp>
        <p:nvSpPr>
          <p:cNvPr id="104" name="Google Shape;104;p19"/>
          <p:cNvSpPr/>
          <p:nvPr/>
        </p:nvSpPr>
        <p:spPr>
          <a:xfrm>
            <a:off x="742950" y="710350"/>
            <a:ext cx="8686800" cy="279600"/>
          </a:xfrm>
          <a:prstGeom prst="rect">
            <a:avLst/>
          </a:pr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9"/>
          <p:cNvSpPr txBox="1"/>
          <p:nvPr>
            <p:ph type="ctrTitle"/>
          </p:nvPr>
        </p:nvSpPr>
        <p:spPr>
          <a:xfrm>
            <a:off x="790975" y="720000"/>
            <a:ext cx="5012400" cy="3141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FFFFF"/>
              </a:buClr>
              <a:buSzPts val="1200"/>
              <a:buNone/>
              <a:defRPr sz="1200">
                <a:solidFill>
                  <a:srgbClr val="FFFFFF"/>
                </a:solidFill>
              </a:defRPr>
            </a:lvl1pPr>
            <a:lvl2pPr lvl="1" rtl="0" algn="ctr">
              <a:spcBef>
                <a:spcPts val="0"/>
              </a:spcBef>
              <a:spcAft>
                <a:spcPts val="0"/>
              </a:spcAft>
              <a:buClr>
                <a:srgbClr val="000000"/>
              </a:buClr>
              <a:buSzPts val="1100"/>
              <a:buNone/>
              <a:defRPr sz="1100">
                <a:solidFill>
                  <a:srgbClr val="000000"/>
                </a:solidFill>
              </a:defRPr>
            </a:lvl2pPr>
            <a:lvl3pPr lvl="2" rtl="0" algn="ctr">
              <a:spcBef>
                <a:spcPts val="0"/>
              </a:spcBef>
              <a:spcAft>
                <a:spcPts val="0"/>
              </a:spcAft>
              <a:buClr>
                <a:srgbClr val="000000"/>
              </a:buClr>
              <a:buSzPts val="1100"/>
              <a:buNone/>
              <a:defRPr sz="1100">
                <a:solidFill>
                  <a:srgbClr val="000000"/>
                </a:solidFill>
              </a:defRPr>
            </a:lvl3pPr>
            <a:lvl4pPr lvl="3" rtl="0" algn="ctr">
              <a:spcBef>
                <a:spcPts val="0"/>
              </a:spcBef>
              <a:spcAft>
                <a:spcPts val="0"/>
              </a:spcAft>
              <a:buClr>
                <a:srgbClr val="000000"/>
              </a:buClr>
              <a:buSzPts val="1100"/>
              <a:buNone/>
              <a:defRPr sz="1100">
                <a:solidFill>
                  <a:srgbClr val="000000"/>
                </a:solidFill>
              </a:defRPr>
            </a:lvl4pPr>
            <a:lvl5pPr lvl="4" rtl="0" algn="ctr">
              <a:spcBef>
                <a:spcPts val="0"/>
              </a:spcBef>
              <a:spcAft>
                <a:spcPts val="0"/>
              </a:spcAft>
              <a:buClr>
                <a:srgbClr val="000000"/>
              </a:buClr>
              <a:buSzPts val="1100"/>
              <a:buNone/>
              <a:defRPr sz="1100">
                <a:solidFill>
                  <a:srgbClr val="000000"/>
                </a:solidFill>
              </a:defRPr>
            </a:lvl5pPr>
            <a:lvl6pPr lvl="5" rtl="0" algn="ctr">
              <a:spcBef>
                <a:spcPts val="0"/>
              </a:spcBef>
              <a:spcAft>
                <a:spcPts val="0"/>
              </a:spcAft>
              <a:buClr>
                <a:srgbClr val="000000"/>
              </a:buClr>
              <a:buSzPts val="1100"/>
              <a:buNone/>
              <a:defRPr sz="1100">
                <a:solidFill>
                  <a:srgbClr val="000000"/>
                </a:solidFill>
              </a:defRPr>
            </a:lvl6pPr>
            <a:lvl7pPr lvl="6" rtl="0" algn="ctr">
              <a:spcBef>
                <a:spcPts val="0"/>
              </a:spcBef>
              <a:spcAft>
                <a:spcPts val="0"/>
              </a:spcAft>
              <a:buClr>
                <a:srgbClr val="000000"/>
              </a:buClr>
              <a:buSzPts val="1100"/>
              <a:buNone/>
              <a:defRPr sz="1100">
                <a:solidFill>
                  <a:srgbClr val="000000"/>
                </a:solidFill>
              </a:defRPr>
            </a:lvl7pPr>
            <a:lvl8pPr lvl="7" rtl="0" algn="ctr">
              <a:spcBef>
                <a:spcPts val="0"/>
              </a:spcBef>
              <a:spcAft>
                <a:spcPts val="0"/>
              </a:spcAft>
              <a:buClr>
                <a:srgbClr val="000000"/>
              </a:buClr>
              <a:buSzPts val="1100"/>
              <a:buNone/>
              <a:defRPr sz="1100">
                <a:solidFill>
                  <a:srgbClr val="000000"/>
                </a:solidFill>
              </a:defRPr>
            </a:lvl8pPr>
            <a:lvl9pPr lvl="8" rtl="0" algn="ctr">
              <a:spcBef>
                <a:spcPts val="0"/>
              </a:spcBef>
              <a:spcAft>
                <a:spcPts val="0"/>
              </a:spcAft>
              <a:buClr>
                <a:srgbClr val="000000"/>
              </a:buClr>
              <a:buSzPts val="1100"/>
              <a:buNone/>
              <a:defRPr sz="1100">
                <a:solidFill>
                  <a:srgbClr val="000000"/>
                </a:solidFill>
              </a:defRPr>
            </a:lvl9pPr>
          </a:lstStyle>
          <a:p/>
        </p:txBody>
      </p:sp>
      <p:sp>
        <p:nvSpPr>
          <p:cNvPr id="106" name="Google Shape;106;p19"/>
          <p:cNvSpPr/>
          <p:nvPr/>
        </p:nvSpPr>
        <p:spPr>
          <a:xfrm>
            <a:off x="419100" y="732400"/>
            <a:ext cx="235500" cy="235500"/>
          </a:xfrm>
          <a:prstGeom prst="ellipse">
            <a:avLst/>
          </a:prstGeom>
          <a:solidFill>
            <a:srgbClr val="FFCB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9"/>
          <p:cNvSpPr/>
          <p:nvPr/>
        </p:nvSpPr>
        <p:spPr>
          <a:xfrm>
            <a:off x="95250" y="732400"/>
            <a:ext cx="235500" cy="235500"/>
          </a:xfrm>
          <a:prstGeom prst="ellipse">
            <a:avLst/>
          </a:prstGeom>
          <a:solidFill>
            <a:srgbClr val="FFE4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design 2">
  <p:cSld name="CUSTOM_6_2">
    <p:bg>
      <p:bgPr>
        <a:solidFill>
          <a:srgbClr val="FFFFFF"/>
        </a:solidFill>
      </p:bgPr>
    </p:bg>
    <p:spTree>
      <p:nvGrpSpPr>
        <p:cNvPr id="108" name="Shape 108"/>
        <p:cNvGrpSpPr/>
        <p:nvPr/>
      </p:nvGrpSpPr>
      <p:grpSpPr>
        <a:xfrm>
          <a:off x="0" y="0"/>
          <a:ext cx="0" cy="0"/>
          <a:chOff x="0" y="0"/>
          <a:chExt cx="0" cy="0"/>
        </a:xfrm>
      </p:grpSpPr>
      <p:sp>
        <p:nvSpPr>
          <p:cNvPr id="109" name="Google Shape;109;p20"/>
          <p:cNvSpPr/>
          <p:nvPr/>
        </p:nvSpPr>
        <p:spPr>
          <a:xfrm>
            <a:off x="2618169" y="-318351"/>
            <a:ext cx="6811569" cy="7337207"/>
          </a:xfrm>
          <a:custGeom>
            <a:rect b="b" l="l" r="r" t="t"/>
            <a:pathLst>
              <a:path extrusionOk="0" h="208325" w="201481">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FFE48D">
              <a:alpha val="20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0"/>
          <p:cNvSpPr/>
          <p:nvPr/>
        </p:nvSpPr>
        <p:spPr>
          <a:xfrm>
            <a:off x="742950" y="710350"/>
            <a:ext cx="8686800" cy="279600"/>
          </a:xfrm>
          <a:prstGeom prst="rect">
            <a:avLst/>
          </a:pr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0"/>
          <p:cNvSpPr txBox="1"/>
          <p:nvPr>
            <p:ph type="ctrTitle"/>
          </p:nvPr>
        </p:nvSpPr>
        <p:spPr>
          <a:xfrm>
            <a:off x="790975" y="720000"/>
            <a:ext cx="5012400" cy="3141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FFFFF"/>
              </a:buClr>
              <a:buSzPts val="1200"/>
              <a:buNone/>
              <a:defRPr sz="1200">
                <a:solidFill>
                  <a:srgbClr val="FFFFFF"/>
                </a:solidFill>
              </a:defRPr>
            </a:lvl1pPr>
            <a:lvl2pPr lvl="1" rtl="0" algn="ctr">
              <a:spcBef>
                <a:spcPts val="0"/>
              </a:spcBef>
              <a:spcAft>
                <a:spcPts val="0"/>
              </a:spcAft>
              <a:buClr>
                <a:srgbClr val="000000"/>
              </a:buClr>
              <a:buSzPts val="1100"/>
              <a:buNone/>
              <a:defRPr sz="1100">
                <a:solidFill>
                  <a:srgbClr val="000000"/>
                </a:solidFill>
              </a:defRPr>
            </a:lvl2pPr>
            <a:lvl3pPr lvl="2" rtl="0" algn="ctr">
              <a:spcBef>
                <a:spcPts val="0"/>
              </a:spcBef>
              <a:spcAft>
                <a:spcPts val="0"/>
              </a:spcAft>
              <a:buClr>
                <a:srgbClr val="000000"/>
              </a:buClr>
              <a:buSzPts val="1100"/>
              <a:buNone/>
              <a:defRPr sz="1100">
                <a:solidFill>
                  <a:srgbClr val="000000"/>
                </a:solidFill>
              </a:defRPr>
            </a:lvl3pPr>
            <a:lvl4pPr lvl="3" rtl="0" algn="ctr">
              <a:spcBef>
                <a:spcPts val="0"/>
              </a:spcBef>
              <a:spcAft>
                <a:spcPts val="0"/>
              </a:spcAft>
              <a:buClr>
                <a:srgbClr val="000000"/>
              </a:buClr>
              <a:buSzPts val="1100"/>
              <a:buNone/>
              <a:defRPr sz="1100">
                <a:solidFill>
                  <a:srgbClr val="000000"/>
                </a:solidFill>
              </a:defRPr>
            </a:lvl4pPr>
            <a:lvl5pPr lvl="4" rtl="0" algn="ctr">
              <a:spcBef>
                <a:spcPts val="0"/>
              </a:spcBef>
              <a:spcAft>
                <a:spcPts val="0"/>
              </a:spcAft>
              <a:buClr>
                <a:srgbClr val="000000"/>
              </a:buClr>
              <a:buSzPts val="1100"/>
              <a:buNone/>
              <a:defRPr sz="1100">
                <a:solidFill>
                  <a:srgbClr val="000000"/>
                </a:solidFill>
              </a:defRPr>
            </a:lvl5pPr>
            <a:lvl6pPr lvl="5" rtl="0" algn="ctr">
              <a:spcBef>
                <a:spcPts val="0"/>
              </a:spcBef>
              <a:spcAft>
                <a:spcPts val="0"/>
              </a:spcAft>
              <a:buClr>
                <a:srgbClr val="000000"/>
              </a:buClr>
              <a:buSzPts val="1100"/>
              <a:buNone/>
              <a:defRPr sz="1100">
                <a:solidFill>
                  <a:srgbClr val="000000"/>
                </a:solidFill>
              </a:defRPr>
            </a:lvl6pPr>
            <a:lvl7pPr lvl="6" rtl="0" algn="ctr">
              <a:spcBef>
                <a:spcPts val="0"/>
              </a:spcBef>
              <a:spcAft>
                <a:spcPts val="0"/>
              </a:spcAft>
              <a:buClr>
                <a:srgbClr val="000000"/>
              </a:buClr>
              <a:buSzPts val="1100"/>
              <a:buNone/>
              <a:defRPr sz="1100">
                <a:solidFill>
                  <a:srgbClr val="000000"/>
                </a:solidFill>
              </a:defRPr>
            </a:lvl7pPr>
            <a:lvl8pPr lvl="7" rtl="0" algn="ctr">
              <a:spcBef>
                <a:spcPts val="0"/>
              </a:spcBef>
              <a:spcAft>
                <a:spcPts val="0"/>
              </a:spcAft>
              <a:buClr>
                <a:srgbClr val="000000"/>
              </a:buClr>
              <a:buSzPts val="1100"/>
              <a:buNone/>
              <a:defRPr sz="1100">
                <a:solidFill>
                  <a:srgbClr val="000000"/>
                </a:solidFill>
              </a:defRPr>
            </a:lvl8pPr>
            <a:lvl9pPr lvl="8" rtl="0" algn="ctr">
              <a:spcBef>
                <a:spcPts val="0"/>
              </a:spcBef>
              <a:spcAft>
                <a:spcPts val="0"/>
              </a:spcAft>
              <a:buClr>
                <a:srgbClr val="000000"/>
              </a:buClr>
              <a:buSzPts val="1100"/>
              <a:buNone/>
              <a:defRPr sz="1100">
                <a:solidFill>
                  <a:srgbClr val="000000"/>
                </a:solidFill>
              </a:defRPr>
            </a:lvl9pPr>
          </a:lstStyle>
          <a:p/>
        </p:txBody>
      </p:sp>
      <p:sp>
        <p:nvSpPr>
          <p:cNvPr id="112" name="Google Shape;112;p20"/>
          <p:cNvSpPr/>
          <p:nvPr/>
        </p:nvSpPr>
        <p:spPr>
          <a:xfrm>
            <a:off x="419100" y="732400"/>
            <a:ext cx="235500" cy="235500"/>
          </a:xfrm>
          <a:prstGeom prst="ellipse">
            <a:avLst/>
          </a:prstGeom>
          <a:solidFill>
            <a:srgbClr val="FFCB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0"/>
          <p:cNvSpPr/>
          <p:nvPr/>
        </p:nvSpPr>
        <p:spPr>
          <a:xfrm>
            <a:off x="95250" y="732400"/>
            <a:ext cx="235500" cy="235500"/>
          </a:xfrm>
          <a:prstGeom prst="ellipse">
            <a:avLst/>
          </a:prstGeom>
          <a:solidFill>
            <a:srgbClr val="FFE4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design 3">
  <p:cSld name="CUSTOM_6_2_1">
    <p:bg>
      <p:bgPr>
        <a:solidFill>
          <a:srgbClr val="FFFFFF"/>
        </a:solidFill>
      </p:bgPr>
    </p:bg>
    <p:spTree>
      <p:nvGrpSpPr>
        <p:cNvPr id="114" name="Shape 114"/>
        <p:cNvGrpSpPr/>
        <p:nvPr/>
      </p:nvGrpSpPr>
      <p:grpSpPr>
        <a:xfrm>
          <a:off x="0" y="0"/>
          <a:ext cx="0" cy="0"/>
          <a:chOff x="0" y="0"/>
          <a:chExt cx="0" cy="0"/>
        </a:xfrm>
      </p:grpSpPr>
      <p:sp>
        <p:nvSpPr>
          <p:cNvPr id="115" name="Google Shape;115;p21"/>
          <p:cNvSpPr/>
          <p:nvPr/>
        </p:nvSpPr>
        <p:spPr>
          <a:xfrm rot="5400000">
            <a:off x="3902197" y="260906"/>
            <a:ext cx="5602683" cy="6035175"/>
          </a:xfrm>
          <a:custGeom>
            <a:rect b="b" l="l" r="r" t="t"/>
            <a:pathLst>
              <a:path extrusionOk="0" h="208325" w="201481">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ADDBD7">
              <a:alpha val="205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1"/>
          <p:cNvSpPr/>
          <p:nvPr/>
        </p:nvSpPr>
        <p:spPr>
          <a:xfrm>
            <a:off x="742950" y="710350"/>
            <a:ext cx="8686800" cy="279600"/>
          </a:xfrm>
          <a:prstGeom prst="rect">
            <a:avLst/>
          </a:pr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21"/>
          <p:cNvSpPr txBox="1"/>
          <p:nvPr>
            <p:ph type="ctrTitle"/>
          </p:nvPr>
        </p:nvSpPr>
        <p:spPr>
          <a:xfrm>
            <a:off x="790975" y="720000"/>
            <a:ext cx="5012400" cy="3141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FFFFF"/>
              </a:buClr>
              <a:buSzPts val="1200"/>
              <a:buNone/>
              <a:defRPr sz="1200">
                <a:solidFill>
                  <a:srgbClr val="FFFFFF"/>
                </a:solidFill>
              </a:defRPr>
            </a:lvl1pPr>
            <a:lvl2pPr lvl="1" rtl="0" algn="ctr">
              <a:spcBef>
                <a:spcPts val="0"/>
              </a:spcBef>
              <a:spcAft>
                <a:spcPts val="0"/>
              </a:spcAft>
              <a:buClr>
                <a:srgbClr val="000000"/>
              </a:buClr>
              <a:buSzPts val="1100"/>
              <a:buNone/>
              <a:defRPr sz="1100">
                <a:solidFill>
                  <a:srgbClr val="000000"/>
                </a:solidFill>
              </a:defRPr>
            </a:lvl2pPr>
            <a:lvl3pPr lvl="2" rtl="0" algn="ctr">
              <a:spcBef>
                <a:spcPts val="0"/>
              </a:spcBef>
              <a:spcAft>
                <a:spcPts val="0"/>
              </a:spcAft>
              <a:buClr>
                <a:srgbClr val="000000"/>
              </a:buClr>
              <a:buSzPts val="1100"/>
              <a:buNone/>
              <a:defRPr sz="1100">
                <a:solidFill>
                  <a:srgbClr val="000000"/>
                </a:solidFill>
              </a:defRPr>
            </a:lvl3pPr>
            <a:lvl4pPr lvl="3" rtl="0" algn="ctr">
              <a:spcBef>
                <a:spcPts val="0"/>
              </a:spcBef>
              <a:spcAft>
                <a:spcPts val="0"/>
              </a:spcAft>
              <a:buClr>
                <a:srgbClr val="000000"/>
              </a:buClr>
              <a:buSzPts val="1100"/>
              <a:buNone/>
              <a:defRPr sz="1100">
                <a:solidFill>
                  <a:srgbClr val="000000"/>
                </a:solidFill>
              </a:defRPr>
            </a:lvl4pPr>
            <a:lvl5pPr lvl="4" rtl="0" algn="ctr">
              <a:spcBef>
                <a:spcPts val="0"/>
              </a:spcBef>
              <a:spcAft>
                <a:spcPts val="0"/>
              </a:spcAft>
              <a:buClr>
                <a:srgbClr val="000000"/>
              </a:buClr>
              <a:buSzPts val="1100"/>
              <a:buNone/>
              <a:defRPr sz="1100">
                <a:solidFill>
                  <a:srgbClr val="000000"/>
                </a:solidFill>
              </a:defRPr>
            </a:lvl5pPr>
            <a:lvl6pPr lvl="5" rtl="0" algn="ctr">
              <a:spcBef>
                <a:spcPts val="0"/>
              </a:spcBef>
              <a:spcAft>
                <a:spcPts val="0"/>
              </a:spcAft>
              <a:buClr>
                <a:srgbClr val="000000"/>
              </a:buClr>
              <a:buSzPts val="1100"/>
              <a:buNone/>
              <a:defRPr sz="1100">
                <a:solidFill>
                  <a:srgbClr val="000000"/>
                </a:solidFill>
              </a:defRPr>
            </a:lvl6pPr>
            <a:lvl7pPr lvl="6" rtl="0" algn="ctr">
              <a:spcBef>
                <a:spcPts val="0"/>
              </a:spcBef>
              <a:spcAft>
                <a:spcPts val="0"/>
              </a:spcAft>
              <a:buClr>
                <a:srgbClr val="000000"/>
              </a:buClr>
              <a:buSzPts val="1100"/>
              <a:buNone/>
              <a:defRPr sz="1100">
                <a:solidFill>
                  <a:srgbClr val="000000"/>
                </a:solidFill>
              </a:defRPr>
            </a:lvl7pPr>
            <a:lvl8pPr lvl="7" rtl="0" algn="ctr">
              <a:spcBef>
                <a:spcPts val="0"/>
              </a:spcBef>
              <a:spcAft>
                <a:spcPts val="0"/>
              </a:spcAft>
              <a:buClr>
                <a:srgbClr val="000000"/>
              </a:buClr>
              <a:buSzPts val="1100"/>
              <a:buNone/>
              <a:defRPr sz="1100">
                <a:solidFill>
                  <a:srgbClr val="000000"/>
                </a:solidFill>
              </a:defRPr>
            </a:lvl8pPr>
            <a:lvl9pPr lvl="8" rtl="0" algn="ctr">
              <a:spcBef>
                <a:spcPts val="0"/>
              </a:spcBef>
              <a:spcAft>
                <a:spcPts val="0"/>
              </a:spcAft>
              <a:buClr>
                <a:srgbClr val="000000"/>
              </a:buClr>
              <a:buSzPts val="1100"/>
              <a:buNone/>
              <a:defRPr sz="1100">
                <a:solidFill>
                  <a:srgbClr val="000000"/>
                </a:solidFill>
              </a:defRPr>
            </a:lvl9pPr>
          </a:lstStyle>
          <a:p/>
        </p:txBody>
      </p:sp>
      <p:sp>
        <p:nvSpPr>
          <p:cNvPr id="118" name="Google Shape;118;p21"/>
          <p:cNvSpPr/>
          <p:nvPr/>
        </p:nvSpPr>
        <p:spPr>
          <a:xfrm>
            <a:off x="419100" y="732400"/>
            <a:ext cx="235500" cy="235500"/>
          </a:xfrm>
          <a:prstGeom prst="ellipse">
            <a:avLst/>
          </a:prstGeom>
          <a:solidFill>
            <a:srgbClr val="FFCB6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1"/>
          <p:cNvSpPr/>
          <p:nvPr/>
        </p:nvSpPr>
        <p:spPr>
          <a:xfrm>
            <a:off x="95250" y="732400"/>
            <a:ext cx="235500" cy="235500"/>
          </a:xfrm>
          <a:prstGeom prst="ellipse">
            <a:avLst/>
          </a:prstGeom>
          <a:solidFill>
            <a:srgbClr val="FFE48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s">
  <p:cSld name="CUSTOM_6_1">
    <p:bg>
      <p:bgPr>
        <a:solidFill>
          <a:srgbClr val="FFFFFF"/>
        </a:solidFill>
      </p:bgPr>
    </p:bg>
    <p:spTree>
      <p:nvGrpSpPr>
        <p:cNvPr id="120" name="Shape 120"/>
        <p:cNvGrpSpPr/>
        <p:nvPr/>
      </p:nvGrpSpPr>
      <p:grpSpPr>
        <a:xfrm>
          <a:off x="0" y="0"/>
          <a:ext cx="0" cy="0"/>
          <a:chOff x="0" y="0"/>
          <a:chExt cx="0" cy="0"/>
        </a:xfrm>
      </p:grpSpPr>
      <p:sp>
        <p:nvSpPr>
          <p:cNvPr id="121" name="Google Shape;121;p22"/>
          <p:cNvSpPr/>
          <p:nvPr/>
        </p:nvSpPr>
        <p:spPr>
          <a:xfrm rot="-5400000">
            <a:off x="126769" y="-375501"/>
            <a:ext cx="6811569" cy="7337207"/>
          </a:xfrm>
          <a:custGeom>
            <a:rect b="b" l="l" r="r" t="t"/>
            <a:pathLst>
              <a:path extrusionOk="0" h="208325" w="201481">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ADDBD7">
              <a:alpha val="204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2"/>
          <p:cNvSpPr txBox="1"/>
          <p:nvPr>
            <p:ph type="ctrTitle"/>
          </p:nvPr>
        </p:nvSpPr>
        <p:spPr>
          <a:xfrm>
            <a:off x="477026" y="1557850"/>
            <a:ext cx="4209300" cy="851700"/>
          </a:xfrm>
          <a:prstGeom prst="rect">
            <a:avLst/>
          </a:prstGeom>
        </p:spPr>
        <p:txBody>
          <a:bodyPr anchorCtr="0" anchor="b" bIns="91425" lIns="91425" spcFirstLastPara="1" rIns="91425" wrap="square" tIns="91425">
            <a:noAutofit/>
          </a:bodyPr>
          <a:lstStyle>
            <a:lvl1pPr lvl="0" rtl="0" algn="r">
              <a:spcBef>
                <a:spcPts val="0"/>
              </a:spcBef>
              <a:spcAft>
                <a:spcPts val="0"/>
              </a:spcAft>
              <a:buClr>
                <a:srgbClr val="FFCB64"/>
              </a:buClr>
              <a:buSzPts val="4800"/>
              <a:buNone/>
              <a:defRPr sz="4800">
                <a:solidFill>
                  <a:srgbClr val="FFCB64"/>
                </a:solidFill>
              </a:defRPr>
            </a:lvl1pPr>
            <a:lvl2pPr lvl="1" rtl="0" algn="ctr">
              <a:spcBef>
                <a:spcPts val="0"/>
              </a:spcBef>
              <a:spcAft>
                <a:spcPts val="0"/>
              </a:spcAft>
              <a:buClr>
                <a:srgbClr val="000000"/>
              </a:buClr>
              <a:buSzPts val="4800"/>
              <a:buNone/>
              <a:defRPr sz="4800">
                <a:solidFill>
                  <a:srgbClr val="000000"/>
                </a:solidFill>
              </a:defRPr>
            </a:lvl2pPr>
            <a:lvl3pPr lvl="2" rtl="0" algn="ctr">
              <a:spcBef>
                <a:spcPts val="0"/>
              </a:spcBef>
              <a:spcAft>
                <a:spcPts val="0"/>
              </a:spcAft>
              <a:buClr>
                <a:srgbClr val="000000"/>
              </a:buClr>
              <a:buSzPts val="4800"/>
              <a:buNone/>
              <a:defRPr sz="4800">
                <a:solidFill>
                  <a:srgbClr val="000000"/>
                </a:solidFill>
              </a:defRPr>
            </a:lvl3pPr>
            <a:lvl4pPr lvl="3" rtl="0" algn="ctr">
              <a:spcBef>
                <a:spcPts val="0"/>
              </a:spcBef>
              <a:spcAft>
                <a:spcPts val="0"/>
              </a:spcAft>
              <a:buClr>
                <a:srgbClr val="000000"/>
              </a:buClr>
              <a:buSzPts val="4800"/>
              <a:buNone/>
              <a:defRPr sz="4800">
                <a:solidFill>
                  <a:srgbClr val="000000"/>
                </a:solidFill>
              </a:defRPr>
            </a:lvl4pPr>
            <a:lvl5pPr lvl="4" rtl="0" algn="ctr">
              <a:spcBef>
                <a:spcPts val="0"/>
              </a:spcBef>
              <a:spcAft>
                <a:spcPts val="0"/>
              </a:spcAft>
              <a:buClr>
                <a:srgbClr val="000000"/>
              </a:buClr>
              <a:buSzPts val="4800"/>
              <a:buNone/>
              <a:defRPr sz="4800">
                <a:solidFill>
                  <a:srgbClr val="000000"/>
                </a:solidFill>
              </a:defRPr>
            </a:lvl5pPr>
            <a:lvl6pPr lvl="5" rtl="0" algn="ctr">
              <a:spcBef>
                <a:spcPts val="0"/>
              </a:spcBef>
              <a:spcAft>
                <a:spcPts val="0"/>
              </a:spcAft>
              <a:buClr>
                <a:srgbClr val="000000"/>
              </a:buClr>
              <a:buSzPts val="4800"/>
              <a:buNone/>
              <a:defRPr sz="4800">
                <a:solidFill>
                  <a:srgbClr val="000000"/>
                </a:solidFill>
              </a:defRPr>
            </a:lvl6pPr>
            <a:lvl7pPr lvl="6" rtl="0" algn="ctr">
              <a:spcBef>
                <a:spcPts val="0"/>
              </a:spcBef>
              <a:spcAft>
                <a:spcPts val="0"/>
              </a:spcAft>
              <a:buClr>
                <a:srgbClr val="000000"/>
              </a:buClr>
              <a:buSzPts val="4800"/>
              <a:buNone/>
              <a:defRPr sz="4800">
                <a:solidFill>
                  <a:srgbClr val="000000"/>
                </a:solidFill>
              </a:defRPr>
            </a:lvl7pPr>
            <a:lvl8pPr lvl="7" rtl="0" algn="ctr">
              <a:spcBef>
                <a:spcPts val="0"/>
              </a:spcBef>
              <a:spcAft>
                <a:spcPts val="0"/>
              </a:spcAft>
              <a:buClr>
                <a:srgbClr val="000000"/>
              </a:buClr>
              <a:buSzPts val="4800"/>
              <a:buNone/>
              <a:defRPr sz="4800">
                <a:solidFill>
                  <a:srgbClr val="000000"/>
                </a:solidFill>
              </a:defRPr>
            </a:lvl8pPr>
            <a:lvl9pPr lvl="8" rtl="0" algn="ctr">
              <a:spcBef>
                <a:spcPts val="0"/>
              </a:spcBef>
              <a:spcAft>
                <a:spcPts val="0"/>
              </a:spcAft>
              <a:buClr>
                <a:srgbClr val="000000"/>
              </a:buClr>
              <a:buSzPts val="4800"/>
              <a:buNone/>
              <a:defRPr sz="4800">
                <a:solidFill>
                  <a:srgbClr val="000000"/>
                </a:solidFill>
              </a:defRPr>
            </a:lvl9pPr>
          </a:lstStyle>
          <a:p/>
        </p:txBody>
      </p:sp>
      <p:sp>
        <p:nvSpPr>
          <p:cNvPr id="123" name="Google Shape;123;p22"/>
          <p:cNvSpPr txBox="1"/>
          <p:nvPr>
            <p:ph idx="1" type="subTitle"/>
          </p:nvPr>
        </p:nvSpPr>
        <p:spPr>
          <a:xfrm flipH="1">
            <a:off x="1674026" y="2409550"/>
            <a:ext cx="3012300" cy="1671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200"/>
              <a:buNone/>
              <a:defRPr/>
            </a:lvl1pPr>
            <a:lvl2pPr lvl="1" rtl="0" algn="r">
              <a:lnSpc>
                <a:spcPct val="100000"/>
              </a:lnSpc>
              <a:spcBef>
                <a:spcPts val="0"/>
              </a:spcBef>
              <a:spcAft>
                <a:spcPts val="0"/>
              </a:spcAft>
              <a:buClr>
                <a:srgbClr val="000000"/>
              </a:buClr>
              <a:buSzPts val="1200"/>
              <a:buNone/>
              <a:defRPr>
                <a:solidFill>
                  <a:srgbClr val="000000"/>
                </a:solidFill>
              </a:defRPr>
            </a:lvl2pPr>
            <a:lvl3pPr lvl="2" rtl="0" algn="r">
              <a:lnSpc>
                <a:spcPct val="100000"/>
              </a:lnSpc>
              <a:spcBef>
                <a:spcPts val="0"/>
              </a:spcBef>
              <a:spcAft>
                <a:spcPts val="0"/>
              </a:spcAft>
              <a:buClr>
                <a:srgbClr val="000000"/>
              </a:buClr>
              <a:buSzPts val="1200"/>
              <a:buNone/>
              <a:defRPr>
                <a:solidFill>
                  <a:srgbClr val="000000"/>
                </a:solidFill>
              </a:defRPr>
            </a:lvl3pPr>
            <a:lvl4pPr lvl="3" rtl="0" algn="r">
              <a:lnSpc>
                <a:spcPct val="100000"/>
              </a:lnSpc>
              <a:spcBef>
                <a:spcPts val="0"/>
              </a:spcBef>
              <a:spcAft>
                <a:spcPts val="0"/>
              </a:spcAft>
              <a:buClr>
                <a:srgbClr val="000000"/>
              </a:buClr>
              <a:buSzPts val="1200"/>
              <a:buNone/>
              <a:defRPr>
                <a:solidFill>
                  <a:srgbClr val="000000"/>
                </a:solidFill>
              </a:defRPr>
            </a:lvl4pPr>
            <a:lvl5pPr lvl="4" rtl="0" algn="r">
              <a:lnSpc>
                <a:spcPct val="100000"/>
              </a:lnSpc>
              <a:spcBef>
                <a:spcPts val="0"/>
              </a:spcBef>
              <a:spcAft>
                <a:spcPts val="0"/>
              </a:spcAft>
              <a:buClr>
                <a:srgbClr val="000000"/>
              </a:buClr>
              <a:buSzPts val="1200"/>
              <a:buNone/>
              <a:defRPr>
                <a:solidFill>
                  <a:srgbClr val="000000"/>
                </a:solidFill>
              </a:defRPr>
            </a:lvl5pPr>
            <a:lvl6pPr lvl="5" rtl="0" algn="r">
              <a:lnSpc>
                <a:spcPct val="100000"/>
              </a:lnSpc>
              <a:spcBef>
                <a:spcPts val="0"/>
              </a:spcBef>
              <a:spcAft>
                <a:spcPts val="0"/>
              </a:spcAft>
              <a:buClr>
                <a:srgbClr val="000000"/>
              </a:buClr>
              <a:buSzPts val="1200"/>
              <a:buNone/>
              <a:defRPr>
                <a:solidFill>
                  <a:srgbClr val="000000"/>
                </a:solidFill>
              </a:defRPr>
            </a:lvl6pPr>
            <a:lvl7pPr lvl="6" rtl="0" algn="r">
              <a:lnSpc>
                <a:spcPct val="100000"/>
              </a:lnSpc>
              <a:spcBef>
                <a:spcPts val="0"/>
              </a:spcBef>
              <a:spcAft>
                <a:spcPts val="0"/>
              </a:spcAft>
              <a:buClr>
                <a:srgbClr val="000000"/>
              </a:buClr>
              <a:buSzPts val="1200"/>
              <a:buNone/>
              <a:defRPr>
                <a:solidFill>
                  <a:srgbClr val="000000"/>
                </a:solidFill>
              </a:defRPr>
            </a:lvl7pPr>
            <a:lvl8pPr lvl="7" rtl="0" algn="r">
              <a:lnSpc>
                <a:spcPct val="100000"/>
              </a:lnSpc>
              <a:spcBef>
                <a:spcPts val="0"/>
              </a:spcBef>
              <a:spcAft>
                <a:spcPts val="0"/>
              </a:spcAft>
              <a:buClr>
                <a:srgbClr val="000000"/>
              </a:buClr>
              <a:buSzPts val="1200"/>
              <a:buNone/>
              <a:defRPr>
                <a:solidFill>
                  <a:srgbClr val="000000"/>
                </a:solidFill>
              </a:defRPr>
            </a:lvl8pPr>
            <a:lvl9pPr lvl="8" rtl="0" algn="r">
              <a:lnSpc>
                <a:spcPct val="100000"/>
              </a:lnSpc>
              <a:spcBef>
                <a:spcPts val="0"/>
              </a:spcBef>
              <a:spcAft>
                <a:spcPts val="0"/>
              </a:spcAft>
              <a:buClr>
                <a:srgbClr val="000000"/>
              </a:buClr>
              <a:buSzPts val="1200"/>
              <a:buNone/>
              <a:defRPr>
                <a:solidFill>
                  <a:srgbClr val="000000"/>
                </a:solidFill>
              </a:defRPr>
            </a:lvl9pPr>
          </a:lstStyle>
          <a:p/>
        </p:txBody>
      </p:sp>
      <p:sp>
        <p:nvSpPr>
          <p:cNvPr id="124" name="Google Shape;124;p22"/>
          <p:cNvSpPr txBox="1"/>
          <p:nvPr/>
        </p:nvSpPr>
        <p:spPr>
          <a:xfrm>
            <a:off x="1263550" y="3683250"/>
            <a:ext cx="3398100" cy="17844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300"/>
              </a:spcBef>
              <a:spcAft>
                <a:spcPts val="0"/>
              </a:spcAft>
              <a:buNone/>
            </a:pPr>
            <a:r>
              <a:rPr lang="ar" sz="900">
                <a:solidFill>
                  <a:srgbClr val="434343"/>
                </a:solidFill>
                <a:latin typeface="EB Garamond"/>
                <a:ea typeface="EB Garamond"/>
                <a:cs typeface="EB Garamond"/>
                <a:sym typeface="EB Garamond"/>
              </a:rPr>
              <a:t>CREDITS: This presentation template was created by </a:t>
            </a:r>
            <a:r>
              <a:rPr b="1" lang="ar" sz="900">
                <a:solidFill>
                  <a:srgbClr val="434343"/>
                </a:solidFill>
                <a:uFill>
                  <a:noFill/>
                </a:uFill>
                <a:latin typeface="EB Garamond"/>
                <a:ea typeface="EB Garamond"/>
                <a:cs typeface="EB Garamond"/>
                <a:sym typeface="EB Garamond"/>
                <a:hlinkClick r:id="rId2"/>
              </a:rPr>
              <a:t>Slidesgo</a:t>
            </a:r>
            <a:r>
              <a:rPr lang="ar" sz="900">
                <a:solidFill>
                  <a:srgbClr val="434343"/>
                </a:solidFill>
                <a:latin typeface="EB Garamond"/>
                <a:ea typeface="EB Garamond"/>
                <a:cs typeface="EB Garamond"/>
                <a:sym typeface="EB Garamond"/>
              </a:rPr>
              <a:t>, including icons by </a:t>
            </a:r>
            <a:r>
              <a:rPr b="1" lang="ar" sz="900">
                <a:solidFill>
                  <a:srgbClr val="434343"/>
                </a:solidFill>
                <a:uFill>
                  <a:noFill/>
                </a:uFill>
                <a:latin typeface="EB Garamond"/>
                <a:ea typeface="EB Garamond"/>
                <a:cs typeface="EB Garamond"/>
                <a:sym typeface="EB Garamond"/>
                <a:hlinkClick r:id="rId3"/>
              </a:rPr>
              <a:t>Flaticon</a:t>
            </a:r>
            <a:r>
              <a:rPr lang="ar" sz="900">
                <a:solidFill>
                  <a:srgbClr val="434343"/>
                </a:solidFill>
                <a:latin typeface="EB Garamond"/>
                <a:ea typeface="EB Garamond"/>
                <a:cs typeface="EB Garamond"/>
                <a:sym typeface="EB Garamond"/>
              </a:rPr>
              <a:t>, and infographics &amp; images by </a:t>
            </a:r>
            <a:r>
              <a:rPr b="1" lang="ar" sz="900">
                <a:solidFill>
                  <a:srgbClr val="434343"/>
                </a:solidFill>
                <a:uFill>
                  <a:noFill/>
                </a:uFill>
                <a:latin typeface="EB Garamond"/>
                <a:ea typeface="EB Garamond"/>
                <a:cs typeface="EB Garamond"/>
                <a:sym typeface="EB Garamond"/>
                <a:hlinkClick r:id="rId4"/>
              </a:rPr>
              <a:t>Freepik</a:t>
            </a:r>
            <a:r>
              <a:rPr lang="ar" sz="900">
                <a:solidFill>
                  <a:srgbClr val="434343"/>
                </a:solidFill>
                <a:latin typeface="EB Garamond"/>
                <a:ea typeface="EB Garamond"/>
                <a:cs typeface="EB Garamond"/>
                <a:sym typeface="EB Garamond"/>
              </a:rPr>
              <a:t>. </a:t>
            </a:r>
            <a:endParaRPr sz="900">
              <a:solidFill>
                <a:srgbClr val="434343"/>
              </a:solidFill>
              <a:latin typeface="EB Garamond"/>
              <a:ea typeface="EB Garamond"/>
              <a:cs typeface="EB Garamond"/>
              <a:sym typeface="EB Garamond"/>
            </a:endParaRPr>
          </a:p>
          <a:p>
            <a:pPr indent="0" lvl="0" marL="0" rtl="0" algn="r">
              <a:lnSpc>
                <a:spcPct val="100000"/>
              </a:lnSpc>
              <a:spcBef>
                <a:spcPts val="300"/>
              </a:spcBef>
              <a:spcAft>
                <a:spcPts val="0"/>
              </a:spcAft>
              <a:buNone/>
            </a:pPr>
            <a:r>
              <a:rPr b="1" lang="ar" sz="900">
                <a:solidFill>
                  <a:srgbClr val="434343"/>
                </a:solidFill>
                <a:latin typeface="EB Garamond"/>
                <a:ea typeface="EB Garamond"/>
                <a:cs typeface="EB Garamond"/>
                <a:sym typeface="EB Garamond"/>
              </a:rPr>
              <a:t>Please keep this slide for attribution.</a:t>
            </a:r>
            <a:endParaRPr b="1" sz="900">
              <a:solidFill>
                <a:srgbClr val="434343"/>
              </a:solidFill>
              <a:latin typeface="EB Garamond"/>
              <a:ea typeface="EB Garamond"/>
              <a:cs typeface="EB Garamond"/>
              <a:sym typeface="EB Garamond"/>
            </a:endParaRPr>
          </a:p>
          <a:p>
            <a:pPr indent="0" lvl="0" marL="0" rtl="0" algn="r">
              <a:lnSpc>
                <a:spcPct val="115000"/>
              </a:lnSpc>
              <a:spcBef>
                <a:spcPts val="300"/>
              </a:spcBef>
              <a:spcAft>
                <a:spcPts val="0"/>
              </a:spcAft>
              <a:buNone/>
            </a:pPr>
            <a:r>
              <a:t/>
            </a:r>
            <a:endParaRPr>
              <a:latin typeface="Barlow Light"/>
              <a:ea typeface="Barlow Light"/>
              <a:cs typeface="Barlow Light"/>
              <a:sym typeface="Barlow Light"/>
            </a:endParaRPr>
          </a:p>
          <a:p>
            <a:pPr indent="0" lvl="0" marL="0" rtl="0" algn="r">
              <a:spcBef>
                <a:spcPts val="0"/>
              </a:spcBef>
              <a:spcAft>
                <a:spcPts val="0"/>
              </a:spcAft>
              <a:buNone/>
            </a:pPr>
            <a:r>
              <a:t/>
            </a:r>
            <a:endParaRPr>
              <a:latin typeface="Barlow Light"/>
              <a:ea typeface="Barlow Light"/>
              <a:cs typeface="Barlow Light"/>
              <a:sym typeface="Barlow Light"/>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esources">
  <p:cSld name="CUSTOM_10">
    <p:spTree>
      <p:nvGrpSpPr>
        <p:cNvPr id="125" name="Shape 125"/>
        <p:cNvGrpSpPr/>
        <p:nvPr/>
      </p:nvGrpSpPr>
      <p:grpSpPr>
        <a:xfrm>
          <a:off x="0" y="0"/>
          <a:ext cx="0" cy="0"/>
          <a:chOff x="0" y="0"/>
          <a:chExt cx="0" cy="0"/>
        </a:xfrm>
      </p:grpSpPr>
      <p:sp>
        <p:nvSpPr>
          <p:cNvPr id="126" name="Google Shape;126;p23"/>
          <p:cNvSpPr/>
          <p:nvPr/>
        </p:nvSpPr>
        <p:spPr>
          <a:xfrm rot="466977">
            <a:off x="4431599" y="-984378"/>
            <a:ext cx="5995900" cy="6457590"/>
          </a:xfrm>
          <a:custGeom>
            <a:rect b="b" l="l" r="r" t="t"/>
            <a:pathLst>
              <a:path extrusionOk="0" h="208325" w="201481">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66AAA2">
              <a:alpha val="155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3"/>
          <p:cNvSpPr txBox="1"/>
          <p:nvPr>
            <p:ph idx="1" type="body"/>
          </p:nvPr>
        </p:nvSpPr>
        <p:spPr>
          <a:xfrm>
            <a:off x="642050" y="1220400"/>
            <a:ext cx="5308200" cy="14760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rgbClr val="000000"/>
              </a:buClr>
              <a:buSzPts val="1200"/>
              <a:buChar char="●"/>
              <a:defRPr>
                <a:solidFill>
                  <a:srgbClr val="000000"/>
                </a:solidFill>
              </a:defRPr>
            </a:lvl1pPr>
            <a:lvl2pPr indent="-304800" lvl="1" marL="914400" rtl="0">
              <a:spcBef>
                <a:spcPts val="1600"/>
              </a:spcBef>
              <a:spcAft>
                <a:spcPts val="0"/>
              </a:spcAft>
              <a:buClr>
                <a:srgbClr val="000000"/>
              </a:buClr>
              <a:buSzPts val="1200"/>
              <a:buChar char="○"/>
              <a:defRPr>
                <a:solidFill>
                  <a:srgbClr val="000000"/>
                </a:solidFill>
              </a:defRPr>
            </a:lvl2pPr>
            <a:lvl3pPr indent="-304800" lvl="2" marL="1371600" rtl="0">
              <a:spcBef>
                <a:spcPts val="1600"/>
              </a:spcBef>
              <a:spcAft>
                <a:spcPts val="0"/>
              </a:spcAft>
              <a:buClr>
                <a:srgbClr val="000000"/>
              </a:buClr>
              <a:buSzPts val="1200"/>
              <a:buChar char="■"/>
              <a:defRPr>
                <a:solidFill>
                  <a:srgbClr val="000000"/>
                </a:solidFill>
              </a:defRPr>
            </a:lvl3pPr>
            <a:lvl4pPr indent="-304800" lvl="3" marL="1828800" rtl="0">
              <a:spcBef>
                <a:spcPts val="1600"/>
              </a:spcBef>
              <a:spcAft>
                <a:spcPts val="0"/>
              </a:spcAft>
              <a:buClr>
                <a:srgbClr val="000000"/>
              </a:buClr>
              <a:buSzPts val="1200"/>
              <a:buChar char="●"/>
              <a:defRPr>
                <a:solidFill>
                  <a:srgbClr val="000000"/>
                </a:solidFill>
              </a:defRPr>
            </a:lvl4pPr>
            <a:lvl5pPr indent="-304800" lvl="4" marL="2286000" rtl="0">
              <a:spcBef>
                <a:spcPts val="1600"/>
              </a:spcBef>
              <a:spcAft>
                <a:spcPts val="0"/>
              </a:spcAft>
              <a:buClr>
                <a:srgbClr val="000000"/>
              </a:buClr>
              <a:buSzPts val="1200"/>
              <a:buChar char="○"/>
              <a:defRPr>
                <a:solidFill>
                  <a:srgbClr val="000000"/>
                </a:solidFill>
              </a:defRPr>
            </a:lvl5pPr>
            <a:lvl6pPr indent="-304800" lvl="5" marL="2743200" rtl="0">
              <a:spcBef>
                <a:spcPts val="1600"/>
              </a:spcBef>
              <a:spcAft>
                <a:spcPts val="0"/>
              </a:spcAft>
              <a:buClr>
                <a:srgbClr val="000000"/>
              </a:buClr>
              <a:buSzPts val="1200"/>
              <a:buChar char="■"/>
              <a:defRPr>
                <a:solidFill>
                  <a:srgbClr val="000000"/>
                </a:solidFill>
              </a:defRPr>
            </a:lvl6pPr>
            <a:lvl7pPr indent="-304800" lvl="6" marL="3200400" rtl="0">
              <a:spcBef>
                <a:spcPts val="1600"/>
              </a:spcBef>
              <a:spcAft>
                <a:spcPts val="0"/>
              </a:spcAft>
              <a:buClr>
                <a:srgbClr val="000000"/>
              </a:buClr>
              <a:buSzPts val="1200"/>
              <a:buChar char="●"/>
              <a:defRPr>
                <a:solidFill>
                  <a:srgbClr val="000000"/>
                </a:solidFill>
              </a:defRPr>
            </a:lvl7pPr>
            <a:lvl8pPr indent="-304800" lvl="7" marL="3657600" rtl="0">
              <a:spcBef>
                <a:spcPts val="1600"/>
              </a:spcBef>
              <a:spcAft>
                <a:spcPts val="0"/>
              </a:spcAft>
              <a:buClr>
                <a:srgbClr val="000000"/>
              </a:buClr>
              <a:buSzPts val="1200"/>
              <a:buChar char="○"/>
              <a:defRPr>
                <a:solidFill>
                  <a:srgbClr val="000000"/>
                </a:solidFill>
              </a:defRPr>
            </a:lvl8pPr>
            <a:lvl9pPr indent="-304800" lvl="8" marL="4114800" rtl="0">
              <a:spcBef>
                <a:spcPts val="1600"/>
              </a:spcBef>
              <a:spcAft>
                <a:spcPts val="1600"/>
              </a:spcAft>
              <a:buClr>
                <a:srgbClr val="000000"/>
              </a:buClr>
              <a:buSzPts val="1200"/>
              <a:buChar char="■"/>
              <a:defRPr>
                <a:solidFill>
                  <a:srgbClr val="000000"/>
                </a:solidFill>
              </a:defRPr>
            </a:lvl9pPr>
          </a:lstStyle>
          <a:p/>
        </p:txBody>
      </p:sp>
      <p:sp>
        <p:nvSpPr>
          <p:cNvPr id="128" name="Google Shape;128;p23"/>
          <p:cNvSpPr txBox="1"/>
          <p:nvPr>
            <p:ph type="title"/>
          </p:nvPr>
        </p:nvSpPr>
        <p:spPr>
          <a:xfrm>
            <a:off x="4722997" y="1262675"/>
            <a:ext cx="3808200" cy="8967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Clr>
                <a:srgbClr val="000000"/>
              </a:buClr>
              <a:buSzPts val="2800"/>
              <a:buNone/>
              <a:defRPr>
                <a:solidFill>
                  <a:srgbClr val="000000"/>
                </a:solidFill>
              </a:defRPr>
            </a:lvl2pPr>
            <a:lvl3pPr lvl="2" rtl="0" algn="r">
              <a:spcBef>
                <a:spcPts val="0"/>
              </a:spcBef>
              <a:spcAft>
                <a:spcPts val="0"/>
              </a:spcAft>
              <a:buClr>
                <a:srgbClr val="000000"/>
              </a:buClr>
              <a:buSzPts val="2800"/>
              <a:buNone/>
              <a:defRPr>
                <a:solidFill>
                  <a:srgbClr val="000000"/>
                </a:solidFill>
              </a:defRPr>
            </a:lvl3pPr>
            <a:lvl4pPr lvl="3" rtl="0" algn="r">
              <a:spcBef>
                <a:spcPts val="0"/>
              </a:spcBef>
              <a:spcAft>
                <a:spcPts val="0"/>
              </a:spcAft>
              <a:buClr>
                <a:srgbClr val="000000"/>
              </a:buClr>
              <a:buSzPts val="2800"/>
              <a:buNone/>
              <a:defRPr>
                <a:solidFill>
                  <a:srgbClr val="000000"/>
                </a:solidFill>
              </a:defRPr>
            </a:lvl4pPr>
            <a:lvl5pPr lvl="4" rtl="0" algn="r">
              <a:spcBef>
                <a:spcPts val="0"/>
              </a:spcBef>
              <a:spcAft>
                <a:spcPts val="0"/>
              </a:spcAft>
              <a:buClr>
                <a:srgbClr val="000000"/>
              </a:buClr>
              <a:buSzPts val="2800"/>
              <a:buNone/>
              <a:defRPr>
                <a:solidFill>
                  <a:srgbClr val="000000"/>
                </a:solidFill>
              </a:defRPr>
            </a:lvl5pPr>
            <a:lvl6pPr lvl="5" rtl="0" algn="r">
              <a:spcBef>
                <a:spcPts val="0"/>
              </a:spcBef>
              <a:spcAft>
                <a:spcPts val="0"/>
              </a:spcAft>
              <a:buClr>
                <a:srgbClr val="000000"/>
              </a:buClr>
              <a:buSzPts val="2800"/>
              <a:buNone/>
              <a:defRPr>
                <a:solidFill>
                  <a:srgbClr val="000000"/>
                </a:solidFill>
              </a:defRPr>
            </a:lvl6pPr>
            <a:lvl7pPr lvl="6" rtl="0" algn="r">
              <a:spcBef>
                <a:spcPts val="0"/>
              </a:spcBef>
              <a:spcAft>
                <a:spcPts val="0"/>
              </a:spcAft>
              <a:buClr>
                <a:srgbClr val="000000"/>
              </a:buClr>
              <a:buSzPts val="2800"/>
              <a:buNone/>
              <a:defRPr>
                <a:solidFill>
                  <a:srgbClr val="000000"/>
                </a:solidFill>
              </a:defRPr>
            </a:lvl7pPr>
            <a:lvl8pPr lvl="7" rtl="0" algn="r">
              <a:spcBef>
                <a:spcPts val="0"/>
              </a:spcBef>
              <a:spcAft>
                <a:spcPts val="0"/>
              </a:spcAft>
              <a:buClr>
                <a:srgbClr val="000000"/>
              </a:buClr>
              <a:buSzPts val="2800"/>
              <a:buNone/>
              <a:defRPr>
                <a:solidFill>
                  <a:srgbClr val="000000"/>
                </a:solidFill>
              </a:defRPr>
            </a:lvl8pPr>
            <a:lvl9pPr lvl="8" rtl="0" algn="r">
              <a:spcBef>
                <a:spcPts val="0"/>
              </a:spcBef>
              <a:spcAft>
                <a:spcPts val="0"/>
              </a:spcAft>
              <a:buClr>
                <a:srgbClr val="000000"/>
              </a:buClr>
              <a:buSzPts val="2800"/>
              <a:buNone/>
              <a:defRPr>
                <a:solidFill>
                  <a:srgbClr val="000000"/>
                </a:solidFill>
              </a:defRPr>
            </a:lvl9pPr>
          </a:lstStyle>
          <a:p/>
        </p:txBody>
      </p:sp>
      <p:sp>
        <p:nvSpPr>
          <p:cNvPr id="129" name="Google Shape;129;p23"/>
          <p:cNvSpPr txBox="1"/>
          <p:nvPr>
            <p:ph idx="2" type="subTitle"/>
          </p:nvPr>
        </p:nvSpPr>
        <p:spPr>
          <a:xfrm>
            <a:off x="562250" y="914850"/>
            <a:ext cx="2843700" cy="393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atin typeface="Montserrat ExtraBold"/>
                <a:ea typeface="Montserrat ExtraBold"/>
                <a:cs typeface="Montserrat ExtraBold"/>
                <a:sym typeface="Montserrat ExtraBold"/>
              </a:defRPr>
            </a:lvl1pPr>
            <a:lvl2pPr lvl="1" rtl="0">
              <a:spcBef>
                <a:spcPts val="1600"/>
              </a:spcBef>
              <a:spcAft>
                <a:spcPts val="0"/>
              </a:spcAft>
              <a:buNone/>
              <a:defRPr b="1">
                <a:solidFill>
                  <a:srgbClr val="000000"/>
                </a:solidFill>
                <a:latin typeface="Oswald"/>
                <a:ea typeface="Oswald"/>
                <a:cs typeface="Oswald"/>
                <a:sym typeface="Oswald"/>
              </a:defRPr>
            </a:lvl2pPr>
            <a:lvl3pPr lvl="2" rtl="0">
              <a:spcBef>
                <a:spcPts val="1600"/>
              </a:spcBef>
              <a:spcAft>
                <a:spcPts val="0"/>
              </a:spcAft>
              <a:buNone/>
              <a:defRPr b="1">
                <a:solidFill>
                  <a:srgbClr val="000000"/>
                </a:solidFill>
                <a:latin typeface="Oswald"/>
                <a:ea typeface="Oswald"/>
                <a:cs typeface="Oswald"/>
                <a:sym typeface="Oswald"/>
              </a:defRPr>
            </a:lvl3pPr>
            <a:lvl4pPr lvl="3" rtl="0">
              <a:spcBef>
                <a:spcPts val="1600"/>
              </a:spcBef>
              <a:spcAft>
                <a:spcPts val="0"/>
              </a:spcAft>
              <a:buNone/>
              <a:defRPr b="1">
                <a:solidFill>
                  <a:srgbClr val="000000"/>
                </a:solidFill>
                <a:latin typeface="Oswald"/>
                <a:ea typeface="Oswald"/>
                <a:cs typeface="Oswald"/>
                <a:sym typeface="Oswald"/>
              </a:defRPr>
            </a:lvl4pPr>
            <a:lvl5pPr lvl="4" rtl="0">
              <a:spcBef>
                <a:spcPts val="1600"/>
              </a:spcBef>
              <a:spcAft>
                <a:spcPts val="0"/>
              </a:spcAft>
              <a:buNone/>
              <a:defRPr b="1">
                <a:solidFill>
                  <a:srgbClr val="000000"/>
                </a:solidFill>
                <a:latin typeface="Oswald"/>
                <a:ea typeface="Oswald"/>
                <a:cs typeface="Oswald"/>
                <a:sym typeface="Oswald"/>
              </a:defRPr>
            </a:lvl5pPr>
            <a:lvl6pPr lvl="5" rtl="0">
              <a:spcBef>
                <a:spcPts val="1600"/>
              </a:spcBef>
              <a:spcAft>
                <a:spcPts val="0"/>
              </a:spcAft>
              <a:buNone/>
              <a:defRPr b="1">
                <a:solidFill>
                  <a:srgbClr val="000000"/>
                </a:solidFill>
                <a:latin typeface="Oswald"/>
                <a:ea typeface="Oswald"/>
                <a:cs typeface="Oswald"/>
                <a:sym typeface="Oswald"/>
              </a:defRPr>
            </a:lvl6pPr>
            <a:lvl7pPr lvl="6" rtl="0">
              <a:spcBef>
                <a:spcPts val="1600"/>
              </a:spcBef>
              <a:spcAft>
                <a:spcPts val="0"/>
              </a:spcAft>
              <a:buNone/>
              <a:defRPr b="1">
                <a:solidFill>
                  <a:srgbClr val="000000"/>
                </a:solidFill>
                <a:latin typeface="Oswald"/>
                <a:ea typeface="Oswald"/>
                <a:cs typeface="Oswald"/>
                <a:sym typeface="Oswald"/>
              </a:defRPr>
            </a:lvl7pPr>
            <a:lvl8pPr lvl="7" rtl="0">
              <a:spcBef>
                <a:spcPts val="1600"/>
              </a:spcBef>
              <a:spcAft>
                <a:spcPts val="0"/>
              </a:spcAft>
              <a:buNone/>
              <a:defRPr b="1">
                <a:solidFill>
                  <a:srgbClr val="000000"/>
                </a:solidFill>
                <a:latin typeface="Oswald"/>
                <a:ea typeface="Oswald"/>
                <a:cs typeface="Oswald"/>
                <a:sym typeface="Oswald"/>
              </a:defRPr>
            </a:lvl8pPr>
            <a:lvl9pPr lvl="8" rtl="0">
              <a:spcBef>
                <a:spcPts val="1600"/>
              </a:spcBef>
              <a:spcAft>
                <a:spcPts val="1600"/>
              </a:spcAft>
              <a:buNone/>
              <a:defRPr b="1">
                <a:solidFill>
                  <a:srgbClr val="000000"/>
                </a:solidFill>
                <a:latin typeface="Oswald"/>
                <a:ea typeface="Oswald"/>
                <a:cs typeface="Oswald"/>
                <a:sym typeface="Oswald"/>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able of contents 1">
  <p:cSld name="BIG_NUMBER_1">
    <p:spTree>
      <p:nvGrpSpPr>
        <p:cNvPr id="130" name="Shape 130"/>
        <p:cNvGrpSpPr/>
        <p:nvPr/>
      </p:nvGrpSpPr>
      <p:grpSpPr>
        <a:xfrm>
          <a:off x="0" y="0"/>
          <a:ext cx="0" cy="0"/>
          <a:chOff x="0" y="0"/>
          <a:chExt cx="0" cy="0"/>
        </a:xfrm>
      </p:grpSpPr>
      <p:sp>
        <p:nvSpPr>
          <p:cNvPr id="131" name="Google Shape;131;p24"/>
          <p:cNvSpPr txBox="1"/>
          <p:nvPr>
            <p:ph hasCustomPrompt="1" type="title"/>
          </p:nvPr>
        </p:nvSpPr>
        <p:spPr>
          <a:xfrm>
            <a:off x="2548300" y="458511"/>
            <a:ext cx="1295700" cy="5328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132" name="Google Shape;132;p24"/>
          <p:cNvSpPr txBox="1"/>
          <p:nvPr>
            <p:ph idx="2" type="title"/>
          </p:nvPr>
        </p:nvSpPr>
        <p:spPr>
          <a:xfrm>
            <a:off x="2548300" y="1177611"/>
            <a:ext cx="3153300" cy="6339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atin typeface="Muli"/>
                <a:ea typeface="Muli"/>
                <a:cs typeface="Muli"/>
                <a:sym typeface="Muli"/>
              </a:defRPr>
            </a:lvl2pPr>
            <a:lvl3pPr lvl="2" rtl="0">
              <a:spcBef>
                <a:spcPts val="0"/>
              </a:spcBef>
              <a:spcAft>
                <a:spcPts val="0"/>
              </a:spcAft>
              <a:buNone/>
              <a:defRPr>
                <a:latin typeface="Muli"/>
                <a:ea typeface="Muli"/>
                <a:cs typeface="Muli"/>
                <a:sym typeface="Muli"/>
              </a:defRPr>
            </a:lvl3pPr>
            <a:lvl4pPr lvl="3" rtl="0">
              <a:spcBef>
                <a:spcPts val="0"/>
              </a:spcBef>
              <a:spcAft>
                <a:spcPts val="0"/>
              </a:spcAft>
              <a:buNone/>
              <a:defRPr>
                <a:latin typeface="Muli"/>
                <a:ea typeface="Muli"/>
                <a:cs typeface="Muli"/>
                <a:sym typeface="Muli"/>
              </a:defRPr>
            </a:lvl4pPr>
            <a:lvl5pPr lvl="4" rtl="0">
              <a:spcBef>
                <a:spcPts val="0"/>
              </a:spcBef>
              <a:spcAft>
                <a:spcPts val="0"/>
              </a:spcAft>
              <a:buNone/>
              <a:defRPr>
                <a:latin typeface="Muli"/>
                <a:ea typeface="Muli"/>
                <a:cs typeface="Muli"/>
                <a:sym typeface="Muli"/>
              </a:defRPr>
            </a:lvl5pPr>
            <a:lvl6pPr lvl="5" rtl="0">
              <a:spcBef>
                <a:spcPts val="0"/>
              </a:spcBef>
              <a:spcAft>
                <a:spcPts val="0"/>
              </a:spcAft>
              <a:buNone/>
              <a:defRPr>
                <a:latin typeface="Muli"/>
                <a:ea typeface="Muli"/>
                <a:cs typeface="Muli"/>
                <a:sym typeface="Muli"/>
              </a:defRPr>
            </a:lvl6pPr>
            <a:lvl7pPr lvl="6" rtl="0">
              <a:spcBef>
                <a:spcPts val="0"/>
              </a:spcBef>
              <a:spcAft>
                <a:spcPts val="0"/>
              </a:spcAft>
              <a:buNone/>
              <a:defRPr>
                <a:latin typeface="Muli"/>
                <a:ea typeface="Muli"/>
                <a:cs typeface="Muli"/>
                <a:sym typeface="Muli"/>
              </a:defRPr>
            </a:lvl7pPr>
            <a:lvl8pPr lvl="7" rtl="0">
              <a:spcBef>
                <a:spcPts val="0"/>
              </a:spcBef>
              <a:spcAft>
                <a:spcPts val="0"/>
              </a:spcAft>
              <a:buNone/>
              <a:defRPr>
                <a:latin typeface="Muli"/>
                <a:ea typeface="Muli"/>
                <a:cs typeface="Muli"/>
                <a:sym typeface="Muli"/>
              </a:defRPr>
            </a:lvl8pPr>
            <a:lvl9pPr lvl="8" rtl="0">
              <a:spcBef>
                <a:spcPts val="0"/>
              </a:spcBef>
              <a:spcAft>
                <a:spcPts val="0"/>
              </a:spcAft>
              <a:buNone/>
              <a:defRPr>
                <a:latin typeface="Muli"/>
                <a:ea typeface="Muli"/>
                <a:cs typeface="Muli"/>
                <a:sym typeface="Muli"/>
              </a:defRPr>
            </a:lvl9pPr>
          </a:lstStyle>
          <a:p/>
        </p:txBody>
      </p:sp>
      <p:sp>
        <p:nvSpPr>
          <p:cNvPr id="133" name="Google Shape;133;p24"/>
          <p:cNvSpPr txBox="1"/>
          <p:nvPr>
            <p:ph idx="1" type="subTitle"/>
          </p:nvPr>
        </p:nvSpPr>
        <p:spPr>
          <a:xfrm>
            <a:off x="2548300" y="1709575"/>
            <a:ext cx="2015700" cy="43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2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134" name="Google Shape;134;p24"/>
          <p:cNvSpPr txBox="1"/>
          <p:nvPr>
            <p:ph hasCustomPrompt="1" idx="3" type="title"/>
          </p:nvPr>
        </p:nvSpPr>
        <p:spPr>
          <a:xfrm>
            <a:off x="2548300" y="2797500"/>
            <a:ext cx="1295700" cy="5328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135" name="Google Shape;135;p24"/>
          <p:cNvSpPr txBox="1"/>
          <p:nvPr>
            <p:ph idx="4" type="title"/>
          </p:nvPr>
        </p:nvSpPr>
        <p:spPr>
          <a:xfrm>
            <a:off x="2548300" y="3516600"/>
            <a:ext cx="3153300" cy="6339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atin typeface="Muli"/>
                <a:ea typeface="Muli"/>
                <a:cs typeface="Muli"/>
                <a:sym typeface="Muli"/>
              </a:defRPr>
            </a:lvl2pPr>
            <a:lvl3pPr lvl="2" rtl="0">
              <a:spcBef>
                <a:spcPts val="0"/>
              </a:spcBef>
              <a:spcAft>
                <a:spcPts val="0"/>
              </a:spcAft>
              <a:buNone/>
              <a:defRPr>
                <a:latin typeface="Muli"/>
                <a:ea typeface="Muli"/>
                <a:cs typeface="Muli"/>
                <a:sym typeface="Muli"/>
              </a:defRPr>
            </a:lvl3pPr>
            <a:lvl4pPr lvl="3" rtl="0">
              <a:spcBef>
                <a:spcPts val="0"/>
              </a:spcBef>
              <a:spcAft>
                <a:spcPts val="0"/>
              </a:spcAft>
              <a:buNone/>
              <a:defRPr>
                <a:latin typeface="Muli"/>
                <a:ea typeface="Muli"/>
                <a:cs typeface="Muli"/>
                <a:sym typeface="Muli"/>
              </a:defRPr>
            </a:lvl4pPr>
            <a:lvl5pPr lvl="4" rtl="0">
              <a:spcBef>
                <a:spcPts val="0"/>
              </a:spcBef>
              <a:spcAft>
                <a:spcPts val="0"/>
              </a:spcAft>
              <a:buNone/>
              <a:defRPr>
                <a:latin typeface="Muli"/>
                <a:ea typeface="Muli"/>
                <a:cs typeface="Muli"/>
                <a:sym typeface="Muli"/>
              </a:defRPr>
            </a:lvl5pPr>
            <a:lvl6pPr lvl="5" rtl="0">
              <a:spcBef>
                <a:spcPts val="0"/>
              </a:spcBef>
              <a:spcAft>
                <a:spcPts val="0"/>
              </a:spcAft>
              <a:buNone/>
              <a:defRPr>
                <a:latin typeface="Muli"/>
                <a:ea typeface="Muli"/>
                <a:cs typeface="Muli"/>
                <a:sym typeface="Muli"/>
              </a:defRPr>
            </a:lvl6pPr>
            <a:lvl7pPr lvl="6" rtl="0">
              <a:spcBef>
                <a:spcPts val="0"/>
              </a:spcBef>
              <a:spcAft>
                <a:spcPts val="0"/>
              </a:spcAft>
              <a:buNone/>
              <a:defRPr>
                <a:latin typeface="Muli"/>
                <a:ea typeface="Muli"/>
                <a:cs typeface="Muli"/>
                <a:sym typeface="Muli"/>
              </a:defRPr>
            </a:lvl7pPr>
            <a:lvl8pPr lvl="7" rtl="0">
              <a:spcBef>
                <a:spcPts val="0"/>
              </a:spcBef>
              <a:spcAft>
                <a:spcPts val="0"/>
              </a:spcAft>
              <a:buNone/>
              <a:defRPr>
                <a:latin typeface="Muli"/>
                <a:ea typeface="Muli"/>
                <a:cs typeface="Muli"/>
                <a:sym typeface="Muli"/>
              </a:defRPr>
            </a:lvl8pPr>
            <a:lvl9pPr lvl="8" rtl="0">
              <a:spcBef>
                <a:spcPts val="0"/>
              </a:spcBef>
              <a:spcAft>
                <a:spcPts val="0"/>
              </a:spcAft>
              <a:buNone/>
              <a:defRPr>
                <a:latin typeface="Muli"/>
                <a:ea typeface="Muli"/>
                <a:cs typeface="Muli"/>
                <a:sym typeface="Muli"/>
              </a:defRPr>
            </a:lvl9pPr>
          </a:lstStyle>
          <a:p/>
        </p:txBody>
      </p:sp>
      <p:sp>
        <p:nvSpPr>
          <p:cNvPr id="136" name="Google Shape;136;p24"/>
          <p:cNvSpPr txBox="1"/>
          <p:nvPr>
            <p:ph idx="5" type="subTitle"/>
          </p:nvPr>
        </p:nvSpPr>
        <p:spPr>
          <a:xfrm>
            <a:off x="2548300" y="4048575"/>
            <a:ext cx="2015700" cy="43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2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137" name="Google Shape;137;p24"/>
          <p:cNvSpPr txBox="1"/>
          <p:nvPr>
            <p:ph hasCustomPrompt="1" idx="6" type="title"/>
          </p:nvPr>
        </p:nvSpPr>
        <p:spPr>
          <a:xfrm>
            <a:off x="6376149" y="458511"/>
            <a:ext cx="1295700" cy="5328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138" name="Google Shape;138;p24"/>
          <p:cNvSpPr txBox="1"/>
          <p:nvPr>
            <p:ph idx="7" type="title"/>
          </p:nvPr>
        </p:nvSpPr>
        <p:spPr>
          <a:xfrm>
            <a:off x="6376149" y="1177611"/>
            <a:ext cx="3153300" cy="6339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atin typeface="Muli"/>
                <a:ea typeface="Muli"/>
                <a:cs typeface="Muli"/>
                <a:sym typeface="Muli"/>
              </a:defRPr>
            </a:lvl2pPr>
            <a:lvl3pPr lvl="2" rtl="0">
              <a:spcBef>
                <a:spcPts val="0"/>
              </a:spcBef>
              <a:spcAft>
                <a:spcPts val="0"/>
              </a:spcAft>
              <a:buNone/>
              <a:defRPr>
                <a:latin typeface="Muli"/>
                <a:ea typeface="Muli"/>
                <a:cs typeface="Muli"/>
                <a:sym typeface="Muli"/>
              </a:defRPr>
            </a:lvl3pPr>
            <a:lvl4pPr lvl="3" rtl="0">
              <a:spcBef>
                <a:spcPts val="0"/>
              </a:spcBef>
              <a:spcAft>
                <a:spcPts val="0"/>
              </a:spcAft>
              <a:buNone/>
              <a:defRPr>
                <a:latin typeface="Muli"/>
                <a:ea typeface="Muli"/>
                <a:cs typeface="Muli"/>
                <a:sym typeface="Muli"/>
              </a:defRPr>
            </a:lvl4pPr>
            <a:lvl5pPr lvl="4" rtl="0">
              <a:spcBef>
                <a:spcPts val="0"/>
              </a:spcBef>
              <a:spcAft>
                <a:spcPts val="0"/>
              </a:spcAft>
              <a:buNone/>
              <a:defRPr>
                <a:latin typeface="Muli"/>
                <a:ea typeface="Muli"/>
                <a:cs typeface="Muli"/>
                <a:sym typeface="Muli"/>
              </a:defRPr>
            </a:lvl5pPr>
            <a:lvl6pPr lvl="5" rtl="0">
              <a:spcBef>
                <a:spcPts val="0"/>
              </a:spcBef>
              <a:spcAft>
                <a:spcPts val="0"/>
              </a:spcAft>
              <a:buNone/>
              <a:defRPr>
                <a:latin typeface="Muli"/>
                <a:ea typeface="Muli"/>
                <a:cs typeface="Muli"/>
                <a:sym typeface="Muli"/>
              </a:defRPr>
            </a:lvl6pPr>
            <a:lvl7pPr lvl="6" rtl="0">
              <a:spcBef>
                <a:spcPts val="0"/>
              </a:spcBef>
              <a:spcAft>
                <a:spcPts val="0"/>
              </a:spcAft>
              <a:buNone/>
              <a:defRPr>
                <a:latin typeface="Muli"/>
                <a:ea typeface="Muli"/>
                <a:cs typeface="Muli"/>
                <a:sym typeface="Muli"/>
              </a:defRPr>
            </a:lvl7pPr>
            <a:lvl8pPr lvl="7" rtl="0">
              <a:spcBef>
                <a:spcPts val="0"/>
              </a:spcBef>
              <a:spcAft>
                <a:spcPts val="0"/>
              </a:spcAft>
              <a:buNone/>
              <a:defRPr>
                <a:latin typeface="Muli"/>
                <a:ea typeface="Muli"/>
                <a:cs typeface="Muli"/>
                <a:sym typeface="Muli"/>
              </a:defRPr>
            </a:lvl8pPr>
            <a:lvl9pPr lvl="8" rtl="0">
              <a:spcBef>
                <a:spcPts val="0"/>
              </a:spcBef>
              <a:spcAft>
                <a:spcPts val="0"/>
              </a:spcAft>
              <a:buNone/>
              <a:defRPr>
                <a:latin typeface="Muli"/>
                <a:ea typeface="Muli"/>
                <a:cs typeface="Muli"/>
                <a:sym typeface="Muli"/>
              </a:defRPr>
            </a:lvl9pPr>
          </a:lstStyle>
          <a:p/>
        </p:txBody>
      </p:sp>
      <p:sp>
        <p:nvSpPr>
          <p:cNvPr id="139" name="Google Shape;139;p24"/>
          <p:cNvSpPr txBox="1"/>
          <p:nvPr>
            <p:ph idx="8" type="subTitle"/>
          </p:nvPr>
        </p:nvSpPr>
        <p:spPr>
          <a:xfrm>
            <a:off x="6376149" y="1709575"/>
            <a:ext cx="2015700" cy="43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2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140" name="Google Shape;140;p24"/>
          <p:cNvSpPr txBox="1"/>
          <p:nvPr>
            <p:ph hasCustomPrompt="1" idx="9" type="title"/>
          </p:nvPr>
        </p:nvSpPr>
        <p:spPr>
          <a:xfrm>
            <a:off x="6376149" y="2797500"/>
            <a:ext cx="1295700" cy="532800"/>
          </a:xfrm>
          <a:prstGeom prst="rect">
            <a:avLst/>
          </a:prstGeom>
        </p:spPr>
        <p:txBody>
          <a:bodyPr anchorCtr="0" anchor="t" bIns="91425" lIns="91425" spcFirstLastPara="1" rIns="91425" wrap="square" tIns="91425">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r>
              <a:t>xx%</a:t>
            </a:r>
          </a:p>
        </p:txBody>
      </p:sp>
      <p:sp>
        <p:nvSpPr>
          <p:cNvPr id="141" name="Google Shape;141;p24"/>
          <p:cNvSpPr/>
          <p:nvPr/>
        </p:nvSpPr>
        <p:spPr>
          <a:xfrm>
            <a:off x="294800" y="-8250"/>
            <a:ext cx="5805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4"/>
          <p:cNvSpPr txBox="1"/>
          <p:nvPr>
            <p:ph idx="13" type="title"/>
          </p:nvPr>
        </p:nvSpPr>
        <p:spPr>
          <a:xfrm>
            <a:off x="6376149" y="3516600"/>
            <a:ext cx="3153300" cy="6339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atin typeface="Muli"/>
                <a:ea typeface="Muli"/>
                <a:cs typeface="Muli"/>
                <a:sym typeface="Muli"/>
              </a:defRPr>
            </a:lvl2pPr>
            <a:lvl3pPr lvl="2" rtl="0">
              <a:spcBef>
                <a:spcPts val="0"/>
              </a:spcBef>
              <a:spcAft>
                <a:spcPts val="0"/>
              </a:spcAft>
              <a:buNone/>
              <a:defRPr>
                <a:latin typeface="Muli"/>
                <a:ea typeface="Muli"/>
                <a:cs typeface="Muli"/>
                <a:sym typeface="Muli"/>
              </a:defRPr>
            </a:lvl3pPr>
            <a:lvl4pPr lvl="3" rtl="0">
              <a:spcBef>
                <a:spcPts val="0"/>
              </a:spcBef>
              <a:spcAft>
                <a:spcPts val="0"/>
              </a:spcAft>
              <a:buNone/>
              <a:defRPr>
                <a:latin typeface="Muli"/>
                <a:ea typeface="Muli"/>
                <a:cs typeface="Muli"/>
                <a:sym typeface="Muli"/>
              </a:defRPr>
            </a:lvl4pPr>
            <a:lvl5pPr lvl="4" rtl="0">
              <a:spcBef>
                <a:spcPts val="0"/>
              </a:spcBef>
              <a:spcAft>
                <a:spcPts val="0"/>
              </a:spcAft>
              <a:buNone/>
              <a:defRPr>
                <a:latin typeface="Muli"/>
                <a:ea typeface="Muli"/>
                <a:cs typeface="Muli"/>
                <a:sym typeface="Muli"/>
              </a:defRPr>
            </a:lvl5pPr>
            <a:lvl6pPr lvl="5" rtl="0">
              <a:spcBef>
                <a:spcPts val="0"/>
              </a:spcBef>
              <a:spcAft>
                <a:spcPts val="0"/>
              </a:spcAft>
              <a:buNone/>
              <a:defRPr>
                <a:latin typeface="Muli"/>
                <a:ea typeface="Muli"/>
                <a:cs typeface="Muli"/>
                <a:sym typeface="Muli"/>
              </a:defRPr>
            </a:lvl6pPr>
            <a:lvl7pPr lvl="6" rtl="0">
              <a:spcBef>
                <a:spcPts val="0"/>
              </a:spcBef>
              <a:spcAft>
                <a:spcPts val="0"/>
              </a:spcAft>
              <a:buNone/>
              <a:defRPr>
                <a:latin typeface="Muli"/>
                <a:ea typeface="Muli"/>
                <a:cs typeface="Muli"/>
                <a:sym typeface="Muli"/>
              </a:defRPr>
            </a:lvl7pPr>
            <a:lvl8pPr lvl="7" rtl="0">
              <a:spcBef>
                <a:spcPts val="0"/>
              </a:spcBef>
              <a:spcAft>
                <a:spcPts val="0"/>
              </a:spcAft>
              <a:buNone/>
              <a:defRPr>
                <a:latin typeface="Muli"/>
                <a:ea typeface="Muli"/>
                <a:cs typeface="Muli"/>
                <a:sym typeface="Muli"/>
              </a:defRPr>
            </a:lvl8pPr>
            <a:lvl9pPr lvl="8" rtl="0">
              <a:spcBef>
                <a:spcPts val="0"/>
              </a:spcBef>
              <a:spcAft>
                <a:spcPts val="0"/>
              </a:spcAft>
              <a:buNone/>
              <a:defRPr>
                <a:latin typeface="Muli"/>
                <a:ea typeface="Muli"/>
                <a:cs typeface="Muli"/>
                <a:sym typeface="Muli"/>
              </a:defRPr>
            </a:lvl9pPr>
          </a:lstStyle>
          <a:p/>
        </p:txBody>
      </p:sp>
      <p:sp>
        <p:nvSpPr>
          <p:cNvPr id="143" name="Google Shape;143;p24"/>
          <p:cNvSpPr txBox="1"/>
          <p:nvPr>
            <p:ph idx="14" type="subTitle"/>
          </p:nvPr>
        </p:nvSpPr>
        <p:spPr>
          <a:xfrm>
            <a:off x="6376149" y="4048573"/>
            <a:ext cx="2015700" cy="439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None/>
              <a:defRPr sz="12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144" name="Google Shape;144;p24"/>
          <p:cNvSpPr txBox="1"/>
          <p:nvPr>
            <p:ph idx="15" type="title"/>
          </p:nvPr>
        </p:nvSpPr>
        <p:spPr>
          <a:xfrm rot="-5400000">
            <a:off x="-2058950" y="2150850"/>
            <a:ext cx="52824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3F3F3"/>
              </a:buClr>
              <a:buSzPts val="1400"/>
              <a:buNone/>
              <a:defRPr sz="1400">
                <a:solidFill>
                  <a:srgbClr val="F3F3F3"/>
                </a:solidFill>
              </a:defRPr>
            </a:lvl1pPr>
            <a:lvl2pPr lvl="1" rtl="0" algn="ctr">
              <a:spcBef>
                <a:spcPts val="0"/>
              </a:spcBef>
              <a:spcAft>
                <a:spcPts val="0"/>
              </a:spcAft>
              <a:buSzPts val="1400"/>
              <a:buNone/>
              <a:defRPr sz="1400"/>
            </a:lvl2pPr>
            <a:lvl3pPr lvl="2" rtl="0" algn="ctr">
              <a:spcBef>
                <a:spcPts val="0"/>
              </a:spcBef>
              <a:spcAft>
                <a:spcPts val="0"/>
              </a:spcAft>
              <a:buSzPts val="1400"/>
              <a:buNone/>
              <a:defRPr sz="1400"/>
            </a:lvl3pPr>
            <a:lvl4pPr lvl="3" rtl="0" algn="ctr">
              <a:spcBef>
                <a:spcPts val="0"/>
              </a:spcBef>
              <a:spcAft>
                <a:spcPts val="0"/>
              </a:spcAft>
              <a:buSzPts val="1400"/>
              <a:buNone/>
              <a:defRPr sz="1400"/>
            </a:lvl4pPr>
            <a:lvl5pPr lvl="4" rtl="0" algn="ctr">
              <a:spcBef>
                <a:spcPts val="0"/>
              </a:spcBef>
              <a:spcAft>
                <a:spcPts val="0"/>
              </a:spcAft>
              <a:buSzPts val="1400"/>
              <a:buNone/>
              <a:defRPr sz="1400"/>
            </a:lvl5pPr>
            <a:lvl6pPr lvl="5" rtl="0" algn="ctr">
              <a:spcBef>
                <a:spcPts val="0"/>
              </a:spcBef>
              <a:spcAft>
                <a:spcPts val="0"/>
              </a:spcAft>
              <a:buSzPts val="1400"/>
              <a:buNone/>
              <a:defRPr sz="1400"/>
            </a:lvl6pPr>
            <a:lvl7pPr lvl="6" rtl="0" algn="ctr">
              <a:spcBef>
                <a:spcPts val="0"/>
              </a:spcBef>
              <a:spcAft>
                <a:spcPts val="0"/>
              </a:spcAft>
              <a:buSzPts val="1400"/>
              <a:buNone/>
              <a:defRPr sz="1400"/>
            </a:lvl7pPr>
            <a:lvl8pPr lvl="7" rtl="0" algn="ctr">
              <a:spcBef>
                <a:spcPts val="0"/>
              </a:spcBef>
              <a:spcAft>
                <a:spcPts val="0"/>
              </a:spcAft>
              <a:buSzPts val="1400"/>
              <a:buNone/>
              <a:defRPr sz="1400"/>
            </a:lvl8pPr>
            <a:lvl9pPr lvl="8" rtl="0" algn="ctr">
              <a:spcBef>
                <a:spcPts val="0"/>
              </a:spcBef>
              <a:spcAft>
                <a:spcPts val="0"/>
              </a:spcAft>
              <a:buSzPts val="1400"/>
              <a:buNone/>
              <a:defRPr sz="14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bg>
      <p:bgPr>
        <a:blipFill>
          <a:blip r:embed="rId2">
            <a:alphaModFix/>
          </a:blip>
          <a:stretch>
            <a:fillRect/>
          </a:stretch>
        </a:blipFill>
      </p:bgPr>
    </p:bg>
    <p:spTree>
      <p:nvGrpSpPr>
        <p:cNvPr id="145" name="Shape 145"/>
        <p:cNvGrpSpPr/>
        <p:nvPr/>
      </p:nvGrpSpPr>
      <p:grpSpPr>
        <a:xfrm>
          <a:off x="0" y="0"/>
          <a:ext cx="0" cy="0"/>
          <a:chOff x="0" y="0"/>
          <a:chExt cx="0" cy="0"/>
        </a:xfrm>
      </p:grpSpPr>
      <p:sp>
        <p:nvSpPr>
          <p:cNvPr id="146" name="Google Shape;146;p25"/>
          <p:cNvSpPr txBox="1"/>
          <p:nvPr>
            <p:ph type="title"/>
          </p:nvPr>
        </p:nvSpPr>
        <p:spPr>
          <a:xfrm>
            <a:off x="3050750" y="376125"/>
            <a:ext cx="30426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1.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34343"/>
              </a:buClr>
              <a:buSzPts val="2800"/>
              <a:buFont typeface="Montserrat ExtraBold"/>
              <a:buNone/>
              <a:defRPr sz="2800">
                <a:solidFill>
                  <a:srgbClr val="434343"/>
                </a:solidFill>
                <a:latin typeface="Montserrat ExtraBold"/>
                <a:ea typeface="Montserrat ExtraBold"/>
                <a:cs typeface="Montserrat ExtraBold"/>
                <a:sym typeface="Montserrat ExtraBold"/>
              </a:defRPr>
            </a:lvl1pPr>
            <a:lvl2pPr lvl="1"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2pPr>
            <a:lvl3pPr lvl="2"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3pPr>
            <a:lvl4pPr lvl="3"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4pPr>
            <a:lvl5pPr lvl="4"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5pPr>
            <a:lvl6pPr lvl="5"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6pPr>
            <a:lvl7pPr lvl="6"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7pPr>
            <a:lvl8pPr lvl="7"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8pPr>
            <a:lvl9pPr lvl="8"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1pPr>
            <a:lvl2pPr indent="-304800" lvl="1" marL="9144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2pPr>
            <a:lvl3pPr indent="-304800" lvl="2" marL="13716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3pPr>
            <a:lvl4pPr indent="-304800" lvl="3" marL="1828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4pPr>
            <a:lvl5pPr indent="-304800" lvl="4" marL="22860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5pPr>
            <a:lvl6pPr indent="-304800" lvl="5" marL="27432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6pPr>
            <a:lvl7pPr indent="-304800" lvl="6" marL="32004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7pPr>
            <a:lvl8pPr indent="-304800" lvl="7" marL="36576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8pPr>
            <a:lvl9pPr indent="-304800" lvl="8" marL="4114800" rtl="0">
              <a:lnSpc>
                <a:spcPct val="115000"/>
              </a:lnSpc>
              <a:spcBef>
                <a:spcPts val="1600"/>
              </a:spcBef>
              <a:spcAft>
                <a:spcPts val="1600"/>
              </a:spcAft>
              <a:buClr>
                <a:srgbClr val="434343"/>
              </a:buClr>
              <a:buSzPts val="1200"/>
              <a:buFont typeface="EB Garamond"/>
              <a:buChar char="■"/>
              <a:defRPr sz="1200">
                <a:solidFill>
                  <a:srgbClr val="434343"/>
                </a:solidFill>
                <a:latin typeface="EB Garamond"/>
                <a:ea typeface="EB Garamond"/>
                <a:cs typeface="EB Garamond"/>
                <a:sym typeface="EB Garamond"/>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hyperlink" Target="https://docs.google.com/presentation/d/1y33yAI9THFTQ_9rsdpYq_R3rKz4776kbIDuFGpojIJE" TargetMode="Externa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1" Type="http://schemas.openxmlformats.org/officeDocument/2006/relationships/image" Target="../media/image30.png"/><Relationship Id="rId10" Type="http://schemas.openxmlformats.org/officeDocument/2006/relationships/image" Target="../media/image36.png"/><Relationship Id="rId12"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22.png"/><Relationship Id="rId9" Type="http://schemas.openxmlformats.org/officeDocument/2006/relationships/image" Target="../media/image32.png"/><Relationship Id="rId5" Type="http://schemas.openxmlformats.org/officeDocument/2006/relationships/image" Target="../media/image25.png"/><Relationship Id="rId6" Type="http://schemas.openxmlformats.org/officeDocument/2006/relationships/image" Target="../media/image24.png"/><Relationship Id="rId7" Type="http://schemas.openxmlformats.org/officeDocument/2006/relationships/image" Target="../media/image8.png"/><Relationship Id="rId8"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8.png"/><Relationship Id="rId4" Type="http://schemas.openxmlformats.org/officeDocument/2006/relationships/image" Target="../media/image31.png"/><Relationship Id="rId5" Type="http://schemas.openxmlformats.org/officeDocument/2006/relationships/image" Target="../media/image51.png"/><Relationship Id="rId6" Type="http://schemas.openxmlformats.org/officeDocument/2006/relationships/hyperlink" Target="https://www.nejm.org/do/10.1056/NEJMdo005273/full/"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0.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3.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8.png"/><Relationship Id="rId4" Type="http://schemas.openxmlformats.org/officeDocument/2006/relationships/image" Target="../media/image45.png"/><Relationship Id="rId5" Type="http://schemas.openxmlformats.org/officeDocument/2006/relationships/image" Target="../media/image34.png"/><Relationship Id="rId6"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37.png"/><Relationship Id="rId8"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4.png"/><Relationship Id="rId7" Type="http://schemas.openxmlformats.org/officeDocument/2006/relationships/image" Target="../media/image5.png"/><Relationship Id="rId8"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23.png"/><Relationship Id="rId5" Type="http://schemas.openxmlformats.org/officeDocument/2006/relationships/image" Target="../media/image3.png"/><Relationship Id="rId6" Type="http://schemas.openxmlformats.org/officeDocument/2006/relationships/image" Target="../media/image15.png"/><Relationship Id="rId7"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7.png"/><Relationship Id="rId5" Type="http://schemas.openxmlformats.org/officeDocument/2006/relationships/image" Target="../media/image4.png"/><Relationship Id="rId6"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8.gif"/><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8.gif"/><Relationship Id="rId4" Type="http://schemas.openxmlformats.org/officeDocument/2006/relationships/image" Target="../media/image26.jpg"/><Relationship Id="rId5" Type="http://schemas.openxmlformats.org/officeDocument/2006/relationships/image" Target="../media/image46.png"/><Relationship Id="rId6" Type="http://schemas.openxmlformats.org/officeDocument/2006/relationships/image" Target="../media/image4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17.png"/><Relationship Id="rId5"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sp>
        <p:nvSpPr>
          <p:cNvPr id="151" name="Google Shape;151;p26"/>
          <p:cNvSpPr txBox="1"/>
          <p:nvPr/>
        </p:nvSpPr>
        <p:spPr>
          <a:xfrm>
            <a:off x="7550700" y="3960200"/>
            <a:ext cx="1593300" cy="114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rgbClr val="EA9999"/>
                </a:solidFill>
                <a:latin typeface="EB Garamond"/>
                <a:ea typeface="EB Garamond"/>
                <a:cs typeface="EB Garamond"/>
                <a:sym typeface="EB Garamond"/>
              </a:rPr>
              <a:t>Color index:</a:t>
            </a:r>
            <a:r>
              <a:rPr b="1" lang="ar" sz="1200">
                <a:solidFill>
                  <a:srgbClr val="EA9999"/>
                </a:solidFill>
                <a:latin typeface="EB Garamond"/>
                <a:ea typeface="EB Garamond"/>
                <a:cs typeface="EB Garamond"/>
                <a:sym typeface="EB Garamond"/>
              </a:rPr>
              <a:t> </a:t>
            </a:r>
            <a:endParaRPr b="1" sz="1200">
              <a:solidFill>
                <a:srgbClr val="EA9999"/>
              </a:solidFill>
              <a:latin typeface="EB Garamond"/>
              <a:ea typeface="EB Garamond"/>
              <a:cs typeface="EB Garamond"/>
              <a:sym typeface="EB Garamond"/>
            </a:endParaRPr>
          </a:p>
          <a:p>
            <a:pPr indent="-304800" lvl="0" marL="457200" rtl="0" algn="l">
              <a:spcBef>
                <a:spcPts val="0"/>
              </a:spcBef>
              <a:spcAft>
                <a:spcPts val="0"/>
              </a:spcAft>
              <a:buClr>
                <a:srgbClr val="CC0000"/>
              </a:buClr>
              <a:buSzPts val="1200"/>
              <a:buFont typeface="EB Garamond"/>
              <a:buChar char="●"/>
            </a:pPr>
            <a:r>
              <a:rPr lang="ar" sz="1200">
                <a:solidFill>
                  <a:srgbClr val="CC0000"/>
                </a:solidFill>
                <a:latin typeface="EB Garamond"/>
                <a:ea typeface="EB Garamond"/>
                <a:cs typeface="EB Garamond"/>
                <a:sym typeface="EB Garamond"/>
              </a:rPr>
              <a:t>Important </a:t>
            </a:r>
            <a:endParaRPr sz="1200">
              <a:solidFill>
                <a:srgbClr val="CC0000"/>
              </a:solidFill>
              <a:latin typeface="EB Garamond"/>
              <a:ea typeface="EB Garamond"/>
              <a:cs typeface="EB Garamond"/>
              <a:sym typeface="EB Garamond"/>
            </a:endParaRPr>
          </a:p>
          <a:p>
            <a:pPr indent="-304800" lvl="0" marL="457200" rtl="0" algn="l">
              <a:spcBef>
                <a:spcPts val="0"/>
              </a:spcBef>
              <a:spcAft>
                <a:spcPts val="0"/>
              </a:spcAft>
              <a:buClr>
                <a:srgbClr val="B7B7B7"/>
              </a:buClr>
              <a:buSzPts val="1200"/>
              <a:buFont typeface="EB Garamond"/>
              <a:buChar char="●"/>
            </a:pPr>
            <a:r>
              <a:rPr lang="ar" sz="1200">
                <a:solidFill>
                  <a:srgbClr val="B7B7B7"/>
                </a:solidFill>
                <a:latin typeface="EB Garamond"/>
                <a:ea typeface="EB Garamond"/>
                <a:cs typeface="EB Garamond"/>
                <a:sym typeface="EB Garamond"/>
              </a:rPr>
              <a:t>Extra, pathoma</a:t>
            </a:r>
            <a:endParaRPr sz="1200">
              <a:solidFill>
                <a:srgbClr val="B7B7B7"/>
              </a:solidFill>
              <a:latin typeface="EB Garamond"/>
              <a:ea typeface="EB Garamond"/>
              <a:cs typeface="EB Garamond"/>
              <a:sym typeface="EB Garamond"/>
            </a:endParaRPr>
          </a:p>
          <a:p>
            <a:pPr indent="-304800" lvl="0" marL="457200" rtl="0" algn="l">
              <a:spcBef>
                <a:spcPts val="0"/>
              </a:spcBef>
              <a:spcAft>
                <a:spcPts val="0"/>
              </a:spcAft>
              <a:buClr>
                <a:srgbClr val="45818E"/>
              </a:buClr>
              <a:buSzPts val="1200"/>
              <a:buFont typeface="EB Garamond"/>
              <a:buChar char="●"/>
            </a:pPr>
            <a:r>
              <a:rPr lang="ar" sz="1200">
                <a:solidFill>
                  <a:srgbClr val="45818E"/>
                </a:solidFill>
                <a:latin typeface="EB Garamond"/>
                <a:ea typeface="EB Garamond"/>
                <a:cs typeface="EB Garamond"/>
                <a:sym typeface="EB Garamond"/>
              </a:rPr>
              <a:t>N</a:t>
            </a:r>
            <a:r>
              <a:rPr lang="ar" sz="1200">
                <a:solidFill>
                  <a:srgbClr val="45818E"/>
                </a:solidFill>
                <a:latin typeface="EB Garamond"/>
                <a:ea typeface="EB Garamond"/>
                <a:cs typeface="EB Garamond"/>
                <a:sym typeface="EB Garamond"/>
              </a:rPr>
              <a:t>otes </a:t>
            </a:r>
            <a:endParaRPr sz="1200">
              <a:solidFill>
                <a:srgbClr val="45818E"/>
              </a:solidFill>
              <a:latin typeface="EB Garamond"/>
              <a:ea typeface="EB Garamond"/>
              <a:cs typeface="EB Garamond"/>
              <a:sym typeface="EB Garamond"/>
            </a:endParaRPr>
          </a:p>
        </p:txBody>
      </p:sp>
      <p:sp>
        <p:nvSpPr>
          <p:cNvPr id="152" name="Google Shape;152;p26"/>
          <p:cNvSpPr txBox="1"/>
          <p:nvPr/>
        </p:nvSpPr>
        <p:spPr>
          <a:xfrm>
            <a:off x="7886775" y="4829324"/>
            <a:ext cx="986100" cy="19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ar" sz="1200" u="sng">
                <a:solidFill>
                  <a:schemeClr val="hlink"/>
                </a:solidFill>
                <a:latin typeface="EB Garamond"/>
                <a:ea typeface="EB Garamond"/>
                <a:cs typeface="EB Garamond"/>
                <a:sym typeface="EB Garamond"/>
                <a:hlinkClick r:id="rId3"/>
              </a:rPr>
              <a:t>Editing file </a:t>
            </a:r>
            <a:endParaRPr i="1" sz="1200" u="sng">
              <a:solidFill>
                <a:srgbClr val="C9DAF8"/>
              </a:solidFill>
              <a:latin typeface="EB Garamond"/>
              <a:ea typeface="EB Garamond"/>
              <a:cs typeface="EB Garamond"/>
              <a:sym typeface="EB Garamond"/>
            </a:endParaRPr>
          </a:p>
        </p:txBody>
      </p:sp>
      <p:pic>
        <p:nvPicPr>
          <p:cNvPr id="153" name="Google Shape;153;p26"/>
          <p:cNvPicPr preferRelativeResize="0"/>
          <p:nvPr/>
        </p:nvPicPr>
        <p:blipFill>
          <a:blip r:embed="rId4">
            <a:alphaModFix/>
          </a:blip>
          <a:stretch>
            <a:fillRect/>
          </a:stretch>
        </p:blipFill>
        <p:spPr>
          <a:xfrm>
            <a:off x="93150" y="4549348"/>
            <a:ext cx="524350" cy="524337"/>
          </a:xfrm>
          <a:prstGeom prst="rect">
            <a:avLst/>
          </a:prstGeom>
          <a:noFill/>
          <a:ln>
            <a:noFill/>
          </a:ln>
        </p:spPr>
      </p:pic>
      <p:sp>
        <p:nvSpPr>
          <p:cNvPr id="154" name="Google Shape;154;p26"/>
          <p:cNvSpPr/>
          <p:nvPr/>
        </p:nvSpPr>
        <p:spPr>
          <a:xfrm>
            <a:off x="1107625" y="2373788"/>
            <a:ext cx="531615" cy="214727"/>
          </a:xfrm>
          <a:custGeom>
            <a:rect b="b" l="l" r="r" t="t"/>
            <a:pathLst>
              <a:path extrusionOk="0" h="26485" w="53228">
                <a:moveTo>
                  <a:pt x="26613" y="1"/>
                </a:moveTo>
                <a:cubicBezTo>
                  <a:pt x="19555" y="1"/>
                  <a:pt x="12785" y="1397"/>
                  <a:pt x="7794" y="3880"/>
                </a:cubicBezTo>
                <a:cubicBezTo>
                  <a:pt x="2803" y="6363"/>
                  <a:pt x="0" y="9731"/>
                  <a:pt x="0" y="13243"/>
                </a:cubicBezTo>
                <a:cubicBezTo>
                  <a:pt x="0" y="16754"/>
                  <a:pt x="2803" y="20122"/>
                  <a:pt x="7794" y="22605"/>
                </a:cubicBezTo>
                <a:cubicBezTo>
                  <a:pt x="12785" y="25088"/>
                  <a:pt x="19555" y="26484"/>
                  <a:pt x="26613" y="26484"/>
                </a:cubicBezTo>
                <a:cubicBezTo>
                  <a:pt x="33671" y="26484"/>
                  <a:pt x="40441" y="25088"/>
                  <a:pt x="45432" y="22605"/>
                </a:cubicBezTo>
                <a:cubicBezTo>
                  <a:pt x="50423" y="20122"/>
                  <a:pt x="53227" y="16754"/>
                  <a:pt x="53227" y="13243"/>
                </a:cubicBezTo>
                <a:cubicBezTo>
                  <a:pt x="53227" y="9731"/>
                  <a:pt x="50423" y="6363"/>
                  <a:pt x="45432" y="3880"/>
                </a:cubicBezTo>
                <a:cubicBezTo>
                  <a:pt x="40441" y="1397"/>
                  <a:pt x="33671" y="1"/>
                  <a:pt x="26613" y="1"/>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6"/>
          <p:cNvSpPr/>
          <p:nvPr/>
        </p:nvSpPr>
        <p:spPr>
          <a:xfrm>
            <a:off x="325586" y="1036353"/>
            <a:ext cx="573244" cy="1148056"/>
          </a:xfrm>
          <a:custGeom>
            <a:rect b="b" l="l" r="r" t="t"/>
            <a:pathLst>
              <a:path extrusionOk="0" h="107295" w="43510">
                <a:moveTo>
                  <a:pt x="21755" y="0"/>
                </a:moveTo>
                <a:cubicBezTo>
                  <a:pt x="16187" y="0"/>
                  <a:pt x="10620" y="1227"/>
                  <a:pt x="6372" y="3679"/>
                </a:cubicBezTo>
                <a:cubicBezTo>
                  <a:pt x="2124" y="6132"/>
                  <a:pt x="0" y="9345"/>
                  <a:pt x="0" y="12560"/>
                </a:cubicBezTo>
                <a:lnTo>
                  <a:pt x="0" y="95452"/>
                </a:lnTo>
                <a:lnTo>
                  <a:pt x="59" y="95452"/>
                </a:lnTo>
                <a:cubicBezTo>
                  <a:pt x="353" y="98424"/>
                  <a:pt x="2440" y="101345"/>
                  <a:pt x="6372" y="103616"/>
                </a:cubicBezTo>
                <a:cubicBezTo>
                  <a:pt x="10620" y="106068"/>
                  <a:pt x="16187" y="107294"/>
                  <a:pt x="21755" y="107294"/>
                </a:cubicBezTo>
                <a:cubicBezTo>
                  <a:pt x="27322" y="107294"/>
                  <a:pt x="32890" y="106068"/>
                  <a:pt x="37138" y="103616"/>
                </a:cubicBezTo>
                <a:cubicBezTo>
                  <a:pt x="41068" y="101346"/>
                  <a:pt x="43157" y="98424"/>
                  <a:pt x="43449" y="95452"/>
                </a:cubicBezTo>
                <a:lnTo>
                  <a:pt x="43509" y="95452"/>
                </a:lnTo>
                <a:lnTo>
                  <a:pt x="43509" y="12561"/>
                </a:lnTo>
                <a:cubicBezTo>
                  <a:pt x="43509" y="9347"/>
                  <a:pt x="41385" y="6132"/>
                  <a:pt x="37138" y="3679"/>
                </a:cubicBezTo>
                <a:cubicBezTo>
                  <a:pt x="32890" y="1227"/>
                  <a:pt x="27322" y="0"/>
                  <a:pt x="21755" y="0"/>
                </a:cubicBezTo>
                <a:close/>
              </a:path>
            </a:pathLst>
          </a:cu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6"/>
          <p:cNvSpPr/>
          <p:nvPr/>
        </p:nvSpPr>
        <p:spPr>
          <a:xfrm>
            <a:off x="325586" y="1036353"/>
            <a:ext cx="573244" cy="268795"/>
          </a:xfrm>
          <a:custGeom>
            <a:rect b="b" l="l" r="r" t="t"/>
            <a:pathLst>
              <a:path extrusionOk="0" h="25121" w="43510">
                <a:moveTo>
                  <a:pt x="21755" y="0"/>
                </a:moveTo>
                <a:cubicBezTo>
                  <a:pt x="15985" y="0"/>
                  <a:pt x="10452" y="1324"/>
                  <a:pt x="6372" y="3679"/>
                </a:cubicBezTo>
                <a:cubicBezTo>
                  <a:pt x="2292" y="6034"/>
                  <a:pt x="0" y="9229"/>
                  <a:pt x="0" y="12560"/>
                </a:cubicBezTo>
                <a:cubicBezTo>
                  <a:pt x="0" y="15891"/>
                  <a:pt x="2292" y="19086"/>
                  <a:pt x="6372" y="21441"/>
                </a:cubicBezTo>
                <a:cubicBezTo>
                  <a:pt x="10452" y="23798"/>
                  <a:pt x="15985" y="25120"/>
                  <a:pt x="21755" y="25120"/>
                </a:cubicBezTo>
                <a:cubicBezTo>
                  <a:pt x="27524" y="25120"/>
                  <a:pt x="33057" y="23798"/>
                  <a:pt x="37138" y="21441"/>
                </a:cubicBezTo>
                <a:cubicBezTo>
                  <a:pt x="41217" y="19086"/>
                  <a:pt x="43509" y="15891"/>
                  <a:pt x="43509" y="12560"/>
                </a:cubicBezTo>
                <a:cubicBezTo>
                  <a:pt x="43509" y="9229"/>
                  <a:pt x="41217" y="6034"/>
                  <a:pt x="37138" y="3679"/>
                </a:cubicBezTo>
                <a:cubicBezTo>
                  <a:pt x="33057" y="1324"/>
                  <a:pt x="27524" y="0"/>
                  <a:pt x="21755" y="0"/>
                </a:cubicBezTo>
                <a:close/>
              </a:path>
            </a:pathLst>
          </a:custGeom>
          <a:solidFill>
            <a:srgbClr val="BAC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6"/>
          <p:cNvSpPr/>
          <p:nvPr/>
        </p:nvSpPr>
        <p:spPr>
          <a:xfrm>
            <a:off x="297582" y="2266925"/>
            <a:ext cx="629225" cy="268805"/>
          </a:xfrm>
          <a:custGeom>
            <a:rect b="b" l="l" r="r" t="t"/>
            <a:pathLst>
              <a:path extrusionOk="0" h="25122" w="47759">
                <a:moveTo>
                  <a:pt x="23880" y="1"/>
                </a:moveTo>
                <a:cubicBezTo>
                  <a:pt x="18312" y="1"/>
                  <a:pt x="12745" y="1227"/>
                  <a:pt x="8497" y="3679"/>
                </a:cubicBezTo>
                <a:cubicBezTo>
                  <a:pt x="1" y="8584"/>
                  <a:pt x="1" y="16537"/>
                  <a:pt x="8497" y="21443"/>
                </a:cubicBezTo>
                <a:cubicBezTo>
                  <a:pt x="12744" y="23896"/>
                  <a:pt x="18311" y="25122"/>
                  <a:pt x="23879" y="25122"/>
                </a:cubicBezTo>
                <a:cubicBezTo>
                  <a:pt x="29447" y="25122"/>
                  <a:pt x="35015" y="23895"/>
                  <a:pt x="39263" y="21443"/>
                </a:cubicBezTo>
                <a:cubicBezTo>
                  <a:pt x="47759" y="16537"/>
                  <a:pt x="47757" y="8584"/>
                  <a:pt x="39263" y="3679"/>
                </a:cubicBezTo>
                <a:cubicBezTo>
                  <a:pt x="35015" y="1227"/>
                  <a:pt x="29447" y="1"/>
                  <a:pt x="23880" y="1"/>
                </a:cubicBez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6"/>
          <p:cNvSpPr/>
          <p:nvPr/>
        </p:nvSpPr>
        <p:spPr>
          <a:xfrm>
            <a:off x="297582" y="2267043"/>
            <a:ext cx="309810" cy="268581"/>
          </a:xfrm>
          <a:custGeom>
            <a:rect b="b" l="l" r="r" t="t"/>
            <a:pathLst>
              <a:path extrusionOk="0" h="25101" w="23515">
                <a:moveTo>
                  <a:pt x="23515" y="1"/>
                </a:moveTo>
                <a:cubicBezTo>
                  <a:pt x="18070" y="52"/>
                  <a:pt x="12652" y="1271"/>
                  <a:pt x="8497" y="3668"/>
                </a:cubicBezTo>
                <a:cubicBezTo>
                  <a:pt x="1" y="8573"/>
                  <a:pt x="1" y="16526"/>
                  <a:pt x="8497" y="21432"/>
                </a:cubicBezTo>
                <a:cubicBezTo>
                  <a:pt x="12652" y="23831"/>
                  <a:pt x="18070" y="25048"/>
                  <a:pt x="23515" y="25101"/>
                </a:cubicBezTo>
                <a:lnTo>
                  <a:pt x="23515" y="1"/>
                </a:ln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6"/>
          <p:cNvSpPr/>
          <p:nvPr/>
        </p:nvSpPr>
        <p:spPr>
          <a:xfrm>
            <a:off x="325586" y="2239430"/>
            <a:ext cx="573244" cy="268795"/>
          </a:xfrm>
          <a:custGeom>
            <a:rect b="b" l="l" r="r" t="t"/>
            <a:pathLst>
              <a:path extrusionOk="0" h="25121" w="43510">
                <a:moveTo>
                  <a:pt x="21755" y="1"/>
                </a:moveTo>
                <a:cubicBezTo>
                  <a:pt x="15985" y="1"/>
                  <a:pt x="10452" y="1324"/>
                  <a:pt x="6372" y="3679"/>
                </a:cubicBezTo>
                <a:cubicBezTo>
                  <a:pt x="2292" y="6035"/>
                  <a:pt x="0" y="9230"/>
                  <a:pt x="0" y="12561"/>
                </a:cubicBezTo>
                <a:cubicBezTo>
                  <a:pt x="0" y="15892"/>
                  <a:pt x="2292" y="19086"/>
                  <a:pt x="6372" y="21443"/>
                </a:cubicBezTo>
                <a:cubicBezTo>
                  <a:pt x="10452" y="23798"/>
                  <a:pt x="15985" y="25121"/>
                  <a:pt x="21755" y="25121"/>
                </a:cubicBezTo>
                <a:cubicBezTo>
                  <a:pt x="27524" y="25121"/>
                  <a:pt x="33057" y="23798"/>
                  <a:pt x="37138" y="21443"/>
                </a:cubicBezTo>
                <a:cubicBezTo>
                  <a:pt x="41217" y="19086"/>
                  <a:pt x="43509" y="15892"/>
                  <a:pt x="43509" y="12561"/>
                </a:cubicBezTo>
                <a:cubicBezTo>
                  <a:pt x="43509" y="9230"/>
                  <a:pt x="41217" y="6035"/>
                  <a:pt x="37138" y="3679"/>
                </a:cubicBezTo>
                <a:cubicBezTo>
                  <a:pt x="33057" y="1324"/>
                  <a:pt x="27524" y="1"/>
                  <a:pt x="21755" y="1"/>
                </a:cubicBez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6"/>
          <p:cNvSpPr/>
          <p:nvPr/>
        </p:nvSpPr>
        <p:spPr>
          <a:xfrm>
            <a:off x="516712" y="2012375"/>
            <a:ext cx="192144" cy="406375"/>
          </a:xfrm>
          <a:custGeom>
            <a:rect b="b" l="l" r="r" t="t"/>
            <a:pathLst>
              <a:path extrusionOk="0" h="37979" w="14584">
                <a:moveTo>
                  <a:pt x="7252" y="1"/>
                </a:moveTo>
                <a:cubicBezTo>
                  <a:pt x="5396" y="1"/>
                  <a:pt x="3540" y="410"/>
                  <a:pt x="2124" y="1227"/>
                </a:cubicBezTo>
                <a:cubicBezTo>
                  <a:pt x="708" y="2045"/>
                  <a:pt x="1" y="3117"/>
                  <a:pt x="1" y="4188"/>
                </a:cubicBezTo>
                <a:lnTo>
                  <a:pt x="1" y="33793"/>
                </a:lnTo>
                <a:cubicBezTo>
                  <a:pt x="1" y="34864"/>
                  <a:pt x="708" y="35935"/>
                  <a:pt x="2125" y="36753"/>
                </a:cubicBezTo>
                <a:cubicBezTo>
                  <a:pt x="3541" y="37570"/>
                  <a:pt x="5397" y="37979"/>
                  <a:pt x="7252" y="37979"/>
                </a:cubicBezTo>
                <a:cubicBezTo>
                  <a:pt x="9108" y="37979"/>
                  <a:pt x="10964" y="37570"/>
                  <a:pt x="12380" y="36753"/>
                </a:cubicBezTo>
                <a:cubicBezTo>
                  <a:pt x="13908" y="35871"/>
                  <a:pt x="14583" y="34694"/>
                  <a:pt x="14461" y="33538"/>
                </a:cubicBezTo>
                <a:lnTo>
                  <a:pt x="14461" y="4442"/>
                </a:lnTo>
                <a:cubicBezTo>
                  <a:pt x="14582" y="3286"/>
                  <a:pt x="13908" y="2109"/>
                  <a:pt x="12379" y="1227"/>
                </a:cubicBezTo>
                <a:cubicBezTo>
                  <a:pt x="10963" y="410"/>
                  <a:pt x="9107" y="1"/>
                  <a:pt x="7252" y="1"/>
                </a:cubicBez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6"/>
          <p:cNvSpPr/>
          <p:nvPr/>
        </p:nvSpPr>
        <p:spPr>
          <a:xfrm>
            <a:off x="522049" y="1972244"/>
            <a:ext cx="181472" cy="398917"/>
          </a:xfrm>
          <a:custGeom>
            <a:rect b="b" l="l" r="r" t="t"/>
            <a:pathLst>
              <a:path extrusionOk="0" h="37282" w="13774">
                <a:moveTo>
                  <a:pt x="3248" y="1"/>
                </a:moveTo>
                <a:cubicBezTo>
                  <a:pt x="2860" y="147"/>
                  <a:pt x="2484" y="324"/>
                  <a:pt x="2124" y="530"/>
                </a:cubicBezTo>
                <a:cubicBezTo>
                  <a:pt x="708" y="1348"/>
                  <a:pt x="1" y="2420"/>
                  <a:pt x="1" y="3491"/>
                </a:cubicBezTo>
                <a:lnTo>
                  <a:pt x="1" y="33096"/>
                </a:lnTo>
                <a:cubicBezTo>
                  <a:pt x="1" y="34167"/>
                  <a:pt x="708" y="35239"/>
                  <a:pt x="2125" y="36056"/>
                </a:cubicBezTo>
                <a:cubicBezTo>
                  <a:pt x="3541" y="36873"/>
                  <a:pt x="5397" y="37282"/>
                  <a:pt x="7252" y="37282"/>
                </a:cubicBezTo>
                <a:cubicBezTo>
                  <a:pt x="9108" y="37282"/>
                  <a:pt x="10964" y="36873"/>
                  <a:pt x="12380" y="36056"/>
                </a:cubicBezTo>
                <a:cubicBezTo>
                  <a:pt x="12493" y="35991"/>
                  <a:pt x="12591" y="35921"/>
                  <a:pt x="12695" y="35852"/>
                </a:cubicBezTo>
                <a:cubicBezTo>
                  <a:pt x="13368" y="35300"/>
                  <a:pt x="13774" y="34912"/>
                  <a:pt x="13774" y="34911"/>
                </a:cubicBezTo>
                <a:lnTo>
                  <a:pt x="13774" y="34911"/>
                </a:lnTo>
                <a:cubicBezTo>
                  <a:pt x="12815" y="35583"/>
                  <a:pt x="11026" y="35935"/>
                  <a:pt x="9211" y="35935"/>
                </a:cubicBezTo>
                <a:cubicBezTo>
                  <a:pt x="6877" y="35935"/>
                  <a:pt x="4500" y="35354"/>
                  <a:pt x="3790" y="34123"/>
                </a:cubicBezTo>
                <a:cubicBezTo>
                  <a:pt x="2932" y="32638"/>
                  <a:pt x="3248" y="27140"/>
                  <a:pt x="3248" y="21254"/>
                </a:cubicBezTo>
                <a:lnTo>
                  <a:pt x="3248" y="1"/>
                </a:ln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6"/>
          <p:cNvSpPr/>
          <p:nvPr/>
        </p:nvSpPr>
        <p:spPr>
          <a:xfrm>
            <a:off x="516712" y="2012375"/>
            <a:ext cx="192118" cy="171371"/>
          </a:xfrm>
          <a:custGeom>
            <a:rect b="b" l="l" r="r" t="t"/>
            <a:pathLst>
              <a:path extrusionOk="0" h="16016" w="14582">
                <a:moveTo>
                  <a:pt x="7252" y="1"/>
                </a:moveTo>
                <a:cubicBezTo>
                  <a:pt x="5397" y="1"/>
                  <a:pt x="3541" y="410"/>
                  <a:pt x="2125" y="1227"/>
                </a:cubicBezTo>
                <a:cubicBezTo>
                  <a:pt x="708" y="2045"/>
                  <a:pt x="1" y="3117"/>
                  <a:pt x="1" y="4188"/>
                </a:cubicBezTo>
                <a:lnTo>
                  <a:pt x="1" y="15298"/>
                </a:lnTo>
                <a:cubicBezTo>
                  <a:pt x="2344" y="15776"/>
                  <a:pt x="4798" y="16015"/>
                  <a:pt x="7252" y="16015"/>
                </a:cubicBezTo>
                <a:cubicBezTo>
                  <a:pt x="9691" y="16015"/>
                  <a:pt x="12130" y="15779"/>
                  <a:pt x="14461" y="15307"/>
                </a:cubicBezTo>
                <a:lnTo>
                  <a:pt x="14461" y="4442"/>
                </a:lnTo>
                <a:cubicBezTo>
                  <a:pt x="14582" y="3286"/>
                  <a:pt x="13908" y="2109"/>
                  <a:pt x="12380" y="1227"/>
                </a:cubicBezTo>
                <a:cubicBezTo>
                  <a:pt x="10964" y="410"/>
                  <a:pt x="9108" y="1"/>
                  <a:pt x="7252" y="1"/>
                </a:cubicBez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6"/>
          <p:cNvSpPr/>
          <p:nvPr/>
        </p:nvSpPr>
        <p:spPr>
          <a:xfrm>
            <a:off x="516712" y="2019829"/>
            <a:ext cx="42792" cy="161549"/>
          </a:xfrm>
          <a:custGeom>
            <a:rect b="b" l="l" r="r" t="t"/>
            <a:pathLst>
              <a:path extrusionOk="0" h="15098" w="3248">
                <a:moveTo>
                  <a:pt x="3248" y="1"/>
                </a:moveTo>
                <a:lnTo>
                  <a:pt x="3248" y="1"/>
                </a:lnTo>
                <a:cubicBezTo>
                  <a:pt x="2860" y="147"/>
                  <a:pt x="2484" y="324"/>
                  <a:pt x="2124" y="530"/>
                </a:cubicBezTo>
                <a:cubicBezTo>
                  <a:pt x="708" y="1348"/>
                  <a:pt x="1" y="2420"/>
                  <a:pt x="1" y="3491"/>
                </a:cubicBezTo>
                <a:lnTo>
                  <a:pt x="1" y="14602"/>
                </a:lnTo>
                <a:cubicBezTo>
                  <a:pt x="1063" y="14818"/>
                  <a:pt x="2149" y="14980"/>
                  <a:pt x="3247" y="15098"/>
                </a:cubicBezTo>
                <a:lnTo>
                  <a:pt x="3248" y="1"/>
                </a:lnTo>
                <a:close/>
              </a:path>
            </a:pathLst>
          </a:custGeom>
          <a:solidFill>
            <a:srgbClr val="76D3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6"/>
          <p:cNvSpPr/>
          <p:nvPr/>
        </p:nvSpPr>
        <p:spPr>
          <a:xfrm>
            <a:off x="516712" y="1872352"/>
            <a:ext cx="42792" cy="309102"/>
          </a:xfrm>
          <a:custGeom>
            <a:rect b="b" l="l" r="r" t="t"/>
            <a:pathLst>
              <a:path extrusionOk="0" h="28888" w="3248">
                <a:moveTo>
                  <a:pt x="3248" y="1"/>
                </a:moveTo>
                <a:lnTo>
                  <a:pt x="3248" y="1"/>
                </a:lnTo>
                <a:cubicBezTo>
                  <a:pt x="2860" y="148"/>
                  <a:pt x="2484" y="326"/>
                  <a:pt x="2124" y="532"/>
                </a:cubicBezTo>
                <a:cubicBezTo>
                  <a:pt x="708" y="1349"/>
                  <a:pt x="1" y="2420"/>
                  <a:pt x="1" y="3492"/>
                </a:cubicBezTo>
                <a:lnTo>
                  <a:pt x="1" y="28391"/>
                </a:lnTo>
                <a:cubicBezTo>
                  <a:pt x="1063" y="28608"/>
                  <a:pt x="2149" y="28769"/>
                  <a:pt x="3247" y="28888"/>
                </a:cubicBezTo>
                <a:lnTo>
                  <a:pt x="3248" y="1"/>
                </a:ln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6"/>
          <p:cNvSpPr/>
          <p:nvPr/>
        </p:nvSpPr>
        <p:spPr>
          <a:xfrm>
            <a:off x="516712" y="1822419"/>
            <a:ext cx="192144" cy="279677"/>
          </a:xfrm>
          <a:custGeom>
            <a:rect b="b" l="l" r="r" t="t"/>
            <a:pathLst>
              <a:path extrusionOk="0" h="26138" w="14584">
                <a:moveTo>
                  <a:pt x="7252" y="1"/>
                </a:moveTo>
                <a:cubicBezTo>
                  <a:pt x="5396" y="1"/>
                  <a:pt x="3540" y="410"/>
                  <a:pt x="2124" y="1227"/>
                </a:cubicBezTo>
                <a:cubicBezTo>
                  <a:pt x="708" y="2045"/>
                  <a:pt x="1" y="3117"/>
                  <a:pt x="1" y="4188"/>
                </a:cubicBezTo>
                <a:lnTo>
                  <a:pt x="1" y="21950"/>
                </a:lnTo>
                <a:cubicBezTo>
                  <a:pt x="1" y="23022"/>
                  <a:pt x="708" y="24093"/>
                  <a:pt x="2125" y="24912"/>
                </a:cubicBezTo>
                <a:cubicBezTo>
                  <a:pt x="3541" y="25729"/>
                  <a:pt x="5397" y="26138"/>
                  <a:pt x="7252" y="26138"/>
                </a:cubicBezTo>
                <a:cubicBezTo>
                  <a:pt x="9108" y="26138"/>
                  <a:pt x="10964" y="25729"/>
                  <a:pt x="12380" y="24912"/>
                </a:cubicBezTo>
                <a:cubicBezTo>
                  <a:pt x="13908" y="24028"/>
                  <a:pt x="14583" y="22851"/>
                  <a:pt x="14461" y="21697"/>
                </a:cubicBezTo>
                <a:lnTo>
                  <a:pt x="14461" y="4442"/>
                </a:lnTo>
                <a:cubicBezTo>
                  <a:pt x="14582" y="3287"/>
                  <a:pt x="13908" y="2110"/>
                  <a:pt x="12379" y="1227"/>
                </a:cubicBezTo>
                <a:cubicBezTo>
                  <a:pt x="10963" y="410"/>
                  <a:pt x="9107" y="1"/>
                  <a:pt x="7252" y="1"/>
                </a:cubicBez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6"/>
          <p:cNvSpPr/>
          <p:nvPr/>
        </p:nvSpPr>
        <p:spPr>
          <a:xfrm>
            <a:off x="516712" y="1872352"/>
            <a:ext cx="42792" cy="222271"/>
          </a:xfrm>
          <a:custGeom>
            <a:rect b="b" l="l" r="r" t="t"/>
            <a:pathLst>
              <a:path extrusionOk="0" h="20773" w="3248">
                <a:moveTo>
                  <a:pt x="3248" y="1"/>
                </a:moveTo>
                <a:cubicBezTo>
                  <a:pt x="2860" y="148"/>
                  <a:pt x="2484" y="326"/>
                  <a:pt x="2124" y="532"/>
                </a:cubicBezTo>
                <a:cubicBezTo>
                  <a:pt x="708" y="1349"/>
                  <a:pt x="1" y="2420"/>
                  <a:pt x="1" y="3492"/>
                </a:cubicBezTo>
                <a:lnTo>
                  <a:pt x="1" y="17281"/>
                </a:lnTo>
                <a:cubicBezTo>
                  <a:pt x="1" y="18353"/>
                  <a:pt x="708" y="19424"/>
                  <a:pt x="2124" y="20241"/>
                </a:cubicBezTo>
                <a:cubicBezTo>
                  <a:pt x="2484" y="20447"/>
                  <a:pt x="2860" y="20625"/>
                  <a:pt x="3248" y="20772"/>
                </a:cubicBezTo>
                <a:lnTo>
                  <a:pt x="3248" y="1"/>
                </a:ln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6"/>
          <p:cNvSpPr/>
          <p:nvPr/>
        </p:nvSpPr>
        <p:spPr>
          <a:xfrm>
            <a:off x="350005" y="1755258"/>
            <a:ext cx="524365" cy="223994"/>
          </a:xfrm>
          <a:custGeom>
            <a:rect b="b" l="l" r="r" t="t"/>
            <a:pathLst>
              <a:path extrusionOk="0" h="20934" w="39800">
                <a:moveTo>
                  <a:pt x="19901" y="1"/>
                </a:moveTo>
                <a:cubicBezTo>
                  <a:pt x="15262" y="1"/>
                  <a:pt x="10623" y="1023"/>
                  <a:pt x="7083" y="3066"/>
                </a:cubicBezTo>
                <a:cubicBezTo>
                  <a:pt x="3" y="7154"/>
                  <a:pt x="0" y="13781"/>
                  <a:pt x="7076" y="17869"/>
                </a:cubicBezTo>
                <a:cubicBezTo>
                  <a:pt x="10613" y="19912"/>
                  <a:pt x="15252" y="20934"/>
                  <a:pt x="19891" y="20934"/>
                </a:cubicBezTo>
                <a:cubicBezTo>
                  <a:pt x="24531" y="20934"/>
                  <a:pt x="29171" y="19912"/>
                  <a:pt x="32713" y="17869"/>
                </a:cubicBezTo>
                <a:cubicBezTo>
                  <a:pt x="39796" y="13782"/>
                  <a:pt x="39799" y="7154"/>
                  <a:pt x="32720" y="3066"/>
                </a:cubicBezTo>
                <a:cubicBezTo>
                  <a:pt x="29180" y="1023"/>
                  <a:pt x="24540" y="1"/>
                  <a:pt x="19901" y="1"/>
                </a:cubicBez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6"/>
          <p:cNvSpPr/>
          <p:nvPr/>
        </p:nvSpPr>
        <p:spPr>
          <a:xfrm>
            <a:off x="339020" y="1737800"/>
            <a:ext cx="524365" cy="223994"/>
          </a:xfrm>
          <a:custGeom>
            <a:rect b="b" l="l" r="r" t="t"/>
            <a:pathLst>
              <a:path extrusionOk="0" h="20934" w="39800">
                <a:moveTo>
                  <a:pt x="19902" y="1"/>
                </a:moveTo>
                <a:cubicBezTo>
                  <a:pt x="15262" y="1"/>
                  <a:pt x="10623" y="1023"/>
                  <a:pt x="7083" y="3067"/>
                </a:cubicBezTo>
                <a:cubicBezTo>
                  <a:pt x="3" y="7153"/>
                  <a:pt x="0" y="13781"/>
                  <a:pt x="7076" y="17868"/>
                </a:cubicBezTo>
                <a:cubicBezTo>
                  <a:pt x="10613" y="19912"/>
                  <a:pt x="15252" y="20934"/>
                  <a:pt x="19891" y="20934"/>
                </a:cubicBezTo>
                <a:cubicBezTo>
                  <a:pt x="24531" y="20934"/>
                  <a:pt x="29171" y="19912"/>
                  <a:pt x="32713" y="17868"/>
                </a:cubicBezTo>
                <a:cubicBezTo>
                  <a:pt x="39796" y="13781"/>
                  <a:pt x="39799" y="7153"/>
                  <a:pt x="32720" y="3067"/>
                </a:cubicBezTo>
                <a:cubicBezTo>
                  <a:pt x="29181" y="1023"/>
                  <a:pt x="24541" y="1"/>
                  <a:pt x="19902" y="1"/>
                </a:cubicBezTo>
                <a:close/>
              </a:path>
            </a:pathLst>
          </a:custGeom>
          <a:solidFill>
            <a:srgbClr val="9E9E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6"/>
          <p:cNvSpPr/>
          <p:nvPr/>
        </p:nvSpPr>
        <p:spPr>
          <a:xfrm>
            <a:off x="373318" y="1067816"/>
            <a:ext cx="477726" cy="880118"/>
          </a:xfrm>
          <a:custGeom>
            <a:rect b="b" l="l" r="r" t="t"/>
            <a:pathLst>
              <a:path extrusionOk="0" h="82254" w="36260">
                <a:moveTo>
                  <a:pt x="18133" y="1"/>
                </a:moveTo>
                <a:cubicBezTo>
                  <a:pt x="13493" y="1"/>
                  <a:pt x="8854" y="940"/>
                  <a:pt x="5314" y="2817"/>
                </a:cubicBezTo>
                <a:cubicBezTo>
                  <a:pt x="1773" y="4696"/>
                  <a:pt x="3" y="7158"/>
                  <a:pt x="2" y="9618"/>
                </a:cubicBezTo>
                <a:lnTo>
                  <a:pt x="2" y="71787"/>
                </a:lnTo>
                <a:cubicBezTo>
                  <a:pt x="0" y="74466"/>
                  <a:pt x="1768" y="77145"/>
                  <a:pt x="5307" y="79189"/>
                </a:cubicBezTo>
                <a:cubicBezTo>
                  <a:pt x="8844" y="81232"/>
                  <a:pt x="13483" y="82254"/>
                  <a:pt x="18123" y="82254"/>
                </a:cubicBezTo>
                <a:cubicBezTo>
                  <a:pt x="22762" y="82254"/>
                  <a:pt x="27403" y="81232"/>
                  <a:pt x="30944" y="79189"/>
                </a:cubicBezTo>
                <a:cubicBezTo>
                  <a:pt x="34486" y="77145"/>
                  <a:pt x="36257" y="74466"/>
                  <a:pt x="36259" y="71787"/>
                </a:cubicBezTo>
                <a:lnTo>
                  <a:pt x="36259" y="9619"/>
                </a:lnTo>
                <a:cubicBezTo>
                  <a:pt x="36260" y="7156"/>
                  <a:pt x="34492" y="4696"/>
                  <a:pt x="30951" y="2817"/>
                </a:cubicBezTo>
                <a:cubicBezTo>
                  <a:pt x="27412" y="940"/>
                  <a:pt x="22772" y="1"/>
                  <a:pt x="18133" y="1"/>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6"/>
          <p:cNvSpPr/>
          <p:nvPr/>
        </p:nvSpPr>
        <p:spPr>
          <a:xfrm>
            <a:off x="373331" y="1067816"/>
            <a:ext cx="477712" cy="237315"/>
          </a:xfrm>
          <a:custGeom>
            <a:rect b="b" l="l" r="r" t="t"/>
            <a:pathLst>
              <a:path extrusionOk="0" h="22179" w="36259">
                <a:moveTo>
                  <a:pt x="18132" y="1"/>
                </a:moveTo>
                <a:cubicBezTo>
                  <a:pt x="13492" y="1"/>
                  <a:pt x="8853" y="940"/>
                  <a:pt x="5313" y="2817"/>
                </a:cubicBezTo>
                <a:cubicBezTo>
                  <a:pt x="1772" y="4696"/>
                  <a:pt x="2" y="7158"/>
                  <a:pt x="1" y="9618"/>
                </a:cubicBezTo>
                <a:lnTo>
                  <a:pt x="1" y="16561"/>
                </a:lnTo>
                <a:cubicBezTo>
                  <a:pt x="790" y="17246"/>
                  <a:pt x="1703" y="17896"/>
                  <a:pt x="2749" y="18499"/>
                </a:cubicBezTo>
                <a:cubicBezTo>
                  <a:pt x="6997" y="20952"/>
                  <a:pt x="12564" y="22179"/>
                  <a:pt x="18132" y="22179"/>
                </a:cubicBezTo>
                <a:cubicBezTo>
                  <a:pt x="23699" y="22179"/>
                  <a:pt x="29267" y="20952"/>
                  <a:pt x="33515" y="18499"/>
                </a:cubicBezTo>
                <a:cubicBezTo>
                  <a:pt x="34559" y="17897"/>
                  <a:pt x="35471" y="17247"/>
                  <a:pt x="36258" y="16564"/>
                </a:cubicBezTo>
                <a:lnTo>
                  <a:pt x="36258" y="9619"/>
                </a:lnTo>
                <a:cubicBezTo>
                  <a:pt x="36259" y="7156"/>
                  <a:pt x="34491" y="4696"/>
                  <a:pt x="30950" y="2817"/>
                </a:cubicBezTo>
                <a:cubicBezTo>
                  <a:pt x="27411" y="940"/>
                  <a:pt x="22771" y="1"/>
                  <a:pt x="18132" y="1"/>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6"/>
          <p:cNvSpPr/>
          <p:nvPr/>
        </p:nvSpPr>
        <p:spPr>
          <a:xfrm>
            <a:off x="373318" y="1126401"/>
            <a:ext cx="371640" cy="821482"/>
          </a:xfrm>
          <a:custGeom>
            <a:rect b="b" l="l" r="r" t="t"/>
            <a:pathLst>
              <a:path extrusionOk="0" h="76774" w="28208">
                <a:moveTo>
                  <a:pt x="1787" y="1"/>
                </a:moveTo>
                <a:cubicBezTo>
                  <a:pt x="610" y="1307"/>
                  <a:pt x="3" y="2722"/>
                  <a:pt x="2" y="4140"/>
                </a:cubicBezTo>
                <a:lnTo>
                  <a:pt x="2" y="66309"/>
                </a:lnTo>
                <a:cubicBezTo>
                  <a:pt x="0" y="68988"/>
                  <a:pt x="1768" y="71667"/>
                  <a:pt x="5307" y="73711"/>
                </a:cubicBezTo>
                <a:cubicBezTo>
                  <a:pt x="8843" y="75753"/>
                  <a:pt x="13478" y="76774"/>
                  <a:pt x="18115" y="76774"/>
                </a:cubicBezTo>
                <a:cubicBezTo>
                  <a:pt x="21639" y="76774"/>
                  <a:pt x="25163" y="76184"/>
                  <a:pt x="28207" y="75006"/>
                </a:cubicBezTo>
                <a:lnTo>
                  <a:pt x="28207" y="75006"/>
                </a:lnTo>
                <a:cubicBezTo>
                  <a:pt x="26355" y="75441"/>
                  <a:pt x="24609" y="75638"/>
                  <a:pt x="22977" y="75638"/>
                </a:cubicBezTo>
                <a:cubicBezTo>
                  <a:pt x="13385" y="75638"/>
                  <a:pt x="7733" y="68847"/>
                  <a:pt x="7733" y="63916"/>
                </a:cubicBezTo>
                <a:lnTo>
                  <a:pt x="7733" y="7695"/>
                </a:lnTo>
                <a:lnTo>
                  <a:pt x="1787"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6"/>
          <p:cNvSpPr/>
          <p:nvPr/>
        </p:nvSpPr>
        <p:spPr>
          <a:xfrm>
            <a:off x="350005" y="1067816"/>
            <a:ext cx="524365" cy="205825"/>
          </a:xfrm>
          <a:custGeom>
            <a:rect b="b" l="l" r="r" t="t"/>
            <a:pathLst>
              <a:path extrusionOk="0" h="19236" w="39800">
                <a:moveTo>
                  <a:pt x="19902" y="1"/>
                </a:moveTo>
                <a:cubicBezTo>
                  <a:pt x="15262" y="1"/>
                  <a:pt x="10623" y="940"/>
                  <a:pt x="7083" y="2817"/>
                </a:cubicBezTo>
                <a:cubicBezTo>
                  <a:pt x="3" y="6574"/>
                  <a:pt x="0" y="12663"/>
                  <a:pt x="7076" y="16419"/>
                </a:cubicBezTo>
                <a:cubicBezTo>
                  <a:pt x="10613" y="18297"/>
                  <a:pt x="15252" y="19235"/>
                  <a:pt x="19891" y="19235"/>
                </a:cubicBezTo>
                <a:cubicBezTo>
                  <a:pt x="24531" y="19235"/>
                  <a:pt x="29171" y="18297"/>
                  <a:pt x="32713" y="16419"/>
                </a:cubicBezTo>
                <a:cubicBezTo>
                  <a:pt x="39796" y="12663"/>
                  <a:pt x="39799" y="6574"/>
                  <a:pt x="32720" y="2817"/>
                </a:cubicBezTo>
                <a:cubicBezTo>
                  <a:pt x="29181" y="940"/>
                  <a:pt x="24541" y="1"/>
                  <a:pt x="19902" y="1"/>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6"/>
          <p:cNvSpPr/>
          <p:nvPr/>
        </p:nvSpPr>
        <p:spPr>
          <a:xfrm>
            <a:off x="468927" y="976866"/>
            <a:ext cx="286635" cy="176304"/>
          </a:xfrm>
          <a:custGeom>
            <a:rect b="b" l="l" r="r" t="t"/>
            <a:pathLst>
              <a:path extrusionOk="0" h="24402" w="21756">
                <a:moveTo>
                  <a:pt x="10877" y="1"/>
                </a:moveTo>
                <a:cubicBezTo>
                  <a:pt x="8093" y="1"/>
                  <a:pt x="5310" y="614"/>
                  <a:pt x="3186" y="1841"/>
                </a:cubicBezTo>
                <a:cubicBezTo>
                  <a:pt x="1063" y="3066"/>
                  <a:pt x="0" y="4674"/>
                  <a:pt x="0" y="6280"/>
                </a:cubicBezTo>
                <a:lnTo>
                  <a:pt x="0" y="18122"/>
                </a:lnTo>
                <a:cubicBezTo>
                  <a:pt x="0" y="19729"/>
                  <a:pt x="1062" y="21337"/>
                  <a:pt x="3186" y="22563"/>
                </a:cubicBezTo>
                <a:cubicBezTo>
                  <a:pt x="5310" y="23789"/>
                  <a:pt x="8093" y="24401"/>
                  <a:pt x="10877" y="24401"/>
                </a:cubicBezTo>
                <a:cubicBezTo>
                  <a:pt x="13661" y="24401"/>
                  <a:pt x="16445" y="23789"/>
                  <a:pt x="18569" y="22563"/>
                </a:cubicBezTo>
                <a:cubicBezTo>
                  <a:pt x="20692" y="21337"/>
                  <a:pt x="21755" y="19729"/>
                  <a:pt x="21755" y="18122"/>
                </a:cubicBezTo>
                <a:lnTo>
                  <a:pt x="21755" y="6280"/>
                </a:lnTo>
                <a:cubicBezTo>
                  <a:pt x="21755" y="4674"/>
                  <a:pt x="20692" y="3066"/>
                  <a:pt x="18569" y="1841"/>
                </a:cubicBezTo>
                <a:cubicBezTo>
                  <a:pt x="16445" y="614"/>
                  <a:pt x="13661" y="1"/>
                  <a:pt x="10877" y="1"/>
                </a:cubicBez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6"/>
          <p:cNvSpPr/>
          <p:nvPr/>
        </p:nvSpPr>
        <p:spPr>
          <a:xfrm>
            <a:off x="468927" y="1006617"/>
            <a:ext cx="264633" cy="171400"/>
          </a:xfrm>
          <a:custGeom>
            <a:rect b="b" l="l" r="r" t="t"/>
            <a:pathLst>
              <a:path extrusionOk="0" h="21621" w="20086">
                <a:moveTo>
                  <a:pt x="1846" y="1"/>
                </a:moveTo>
                <a:cubicBezTo>
                  <a:pt x="619" y="1056"/>
                  <a:pt x="0" y="2277"/>
                  <a:pt x="0" y="3499"/>
                </a:cubicBezTo>
                <a:lnTo>
                  <a:pt x="0" y="15340"/>
                </a:lnTo>
                <a:cubicBezTo>
                  <a:pt x="0" y="16947"/>
                  <a:pt x="1062" y="18555"/>
                  <a:pt x="3186" y="19781"/>
                </a:cubicBezTo>
                <a:cubicBezTo>
                  <a:pt x="5310" y="21007"/>
                  <a:pt x="8093" y="21620"/>
                  <a:pt x="10877" y="21620"/>
                </a:cubicBezTo>
                <a:cubicBezTo>
                  <a:pt x="13661" y="21620"/>
                  <a:pt x="16445" y="21007"/>
                  <a:pt x="18569" y="19781"/>
                </a:cubicBezTo>
                <a:cubicBezTo>
                  <a:pt x="19114" y="19469"/>
                  <a:pt x="19622" y="19099"/>
                  <a:pt x="20085" y="18676"/>
                </a:cubicBezTo>
                <a:lnTo>
                  <a:pt x="20085" y="18676"/>
                </a:lnTo>
                <a:cubicBezTo>
                  <a:pt x="17873" y="19935"/>
                  <a:pt x="15417" y="20450"/>
                  <a:pt x="13100" y="20450"/>
                </a:cubicBezTo>
                <a:cubicBezTo>
                  <a:pt x="8193" y="20450"/>
                  <a:pt x="3914" y="18139"/>
                  <a:pt x="3914" y="15680"/>
                </a:cubicBezTo>
                <a:lnTo>
                  <a:pt x="3914" y="6459"/>
                </a:lnTo>
                <a:lnTo>
                  <a:pt x="1846" y="1"/>
                </a:ln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6"/>
          <p:cNvSpPr/>
          <p:nvPr/>
        </p:nvSpPr>
        <p:spPr>
          <a:xfrm>
            <a:off x="533685" y="871599"/>
            <a:ext cx="135149" cy="190064"/>
          </a:xfrm>
          <a:custGeom>
            <a:rect b="b" l="l" r="r" t="t"/>
            <a:pathLst>
              <a:path extrusionOk="0" h="17763" w="10258">
                <a:moveTo>
                  <a:pt x="5129" y="0"/>
                </a:moveTo>
                <a:cubicBezTo>
                  <a:pt x="3817" y="0"/>
                  <a:pt x="2505" y="289"/>
                  <a:pt x="1504" y="868"/>
                </a:cubicBezTo>
                <a:cubicBezTo>
                  <a:pt x="500" y="1446"/>
                  <a:pt x="0" y="2205"/>
                  <a:pt x="2" y="2965"/>
                </a:cubicBezTo>
                <a:lnTo>
                  <a:pt x="2" y="14799"/>
                </a:lnTo>
                <a:cubicBezTo>
                  <a:pt x="0" y="15558"/>
                  <a:pt x="501" y="16318"/>
                  <a:pt x="1504" y="16896"/>
                </a:cubicBezTo>
                <a:cubicBezTo>
                  <a:pt x="2505" y="17474"/>
                  <a:pt x="3817" y="17763"/>
                  <a:pt x="5130" y="17763"/>
                </a:cubicBezTo>
                <a:cubicBezTo>
                  <a:pt x="6442" y="17763"/>
                  <a:pt x="7754" y="17474"/>
                  <a:pt x="8755" y="16896"/>
                </a:cubicBezTo>
                <a:cubicBezTo>
                  <a:pt x="9756" y="16318"/>
                  <a:pt x="10257" y="15560"/>
                  <a:pt x="10257" y="14802"/>
                </a:cubicBezTo>
                <a:lnTo>
                  <a:pt x="10257" y="2965"/>
                </a:lnTo>
                <a:cubicBezTo>
                  <a:pt x="10258" y="2205"/>
                  <a:pt x="9758" y="1448"/>
                  <a:pt x="8755" y="868"/>
                </a:cubicBezTo>
                <a:cubicBezTo>
                  <a:pt x="7753" y="289"/>
                  <a:pt x="6441" y="0"/>
                  <a:pt x="5129" y="0"/>
                </a:cubicBez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6"/>
          <p:cNvSpPr/>
          <p:nvPr/>
        </p:nvSpPr>
        <p:spPr>
          <a:xfrm>
            <a:off x="538085" y="885728"/>
            <a:ext cx="135209" cy="63365"/>
          </a:xfrm>
          <a:custGeom>
            <a:rect b="b" l="l" r="r" t="t"/>
            <a:pathLst>
              <a:path extrusionOk="0" h="5922" w="11258">
                <a:moveTo>
                  <a:pt x="5629" y="0"/>
                </a:moveTo>
                <a:cubicBezTo>
                  <a:pt x="4317" y="0"/>
                  <a:pt x="3005" y="289"/>
                  <a:pt x="2004" y="868"/>
                </a:cubicBezTo>
                <a:cubicBezTo>
                  <a:pt x="1" y="2023"/>
                  <a:pt x="1" y="3898"/>
                  <a:pt x="2004" y="5054"/>
                </a:cubicBezTo>
                <a:cubicBezTo>
                  <a:pt x="3005" y="5632"/>
                  <a:pt x="4317" y="5921"/>
                  <a:pt x="5629" y="5921"/>
                </a:cubicBezTo>
                <a:cubicBezTo>
                  <a:pt x="6941" y="5921"/>
                  <a:pt x="8253" y="5632"/>
                  <a:pt x="9255" y="5054"/>
                </a:cubicBezTo>
                <a:cubicBezTo>
                  <a:pt x="11257" y="3898"/>
                  <a:pt x="11257" y="2023"/>
                  <a:pt x="9255" y="868"/>
                </a:cubicBezTo>
                <a:cubicBezTo>
                  <a:pt x="8253" y="289"/>
                  <a:pt x="6941" y="0"/>
                  <a:pt x="5629" y="0"/>
                </a:cubicBez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6"/>
          <p:cNvSpPr/>
          <p:nvPr/>
        </p:nvSpPr>
        <p:spPr>
          <a:xfrm>
            <a:off x="604782" y="347511"/>
            <a:ext cx="14967" cy="570182"/>
          </a:xfrm>
          <a:custGeom>
            <a:rect b="b" l="l" r="r" t="t"/>
            <a:pathLst>
              <a:path extrusionOk="0" h="53288" w="1136">
                <a:moveTo>
                  <a:pt x="569" y="0"/>
                </a:moveTo>
                <a:lnTo>
                  <a:pt x="550" y="13"/>
                </a:lnTo>
                <a:cubicBezTo>
                  <a:pt x="546" y="16"/>
                  <a:pt x="541" y="21"/>
                  <a:pt x="537" y="25"/>
                </a:cubicBezTo>
                <a:cubicBezTo>
                  <a:pt x="534" y="29"/>
                  <a:pt x="531" y="34"/>
                  <a:pt x="529" y="39"/>
                </a:cubicBezTo>
                <a:cubicBezTo>
                  <a:pt x="525" y="43"/>
                  <a:pt x="524" y="46"/>
                  <a:pt x="521" y="51"/>
                </a:cubicBezTo>
                <a:cubicBezTo>
                  <a:pt x="516" y="69"/>
                  <a:pt x="511" y="87"/>
                  <a:pt x="506" y="104"/>
                </a:cubicBezTo>
                <a:cubicBezTo>
                  <a:pt x="497" y="138"/>
                  <a:pt x="491" y="173"/>
                  <a:pt x="486" y="207"/>
                </a:cubicBezTo>
                <a:cubicBezTo>
                  <a:pt x="481" y="242"/>
                  <a:pt x="477" y="277"/>
                  <a:pt x="473" y="311"/>
                </a:cubicBezTo>
                <a:cubicBezTo>
                  <a:pt x="470" y="346"/>
                  <a:pt x="466" y="381"/>
                  <a:pt x="463" y="415"/>
                </a:cubicBezTo>
                <a:cubicBezTo>
                  <a:pt x="461" y="486"/>
                  <a:pt x="461" y="555"/>
                  <a:pt x="461" y="624"/>
                </a:cubicBezTo>
                <a:lnTo>
                  <a:pt x="458" y="832"/>
                </a:lnTo>
                <a:lnTo>
                  <a:pt x="451" y="1665"/>
                </a:lnTo>
                <a:lnTo>
                  <a:pt x="434" y="3330"/>
                </a:lnTo>
                <a:lnTo>
                  <a:pt x="399" y="6660"/>
                </a:lnTo>
                <a:lnTo>
                  <a:pt x="362" y="9992"/>
                </a:lnTo>
                <a:lnTo>
                  <a:pt x="319" y="13323"/>
                </a:lnTo>
                <a:lnTo>
                  <a:pt x="145" y="26645"/>
                </a:lnTo>
                <a:cubicBezTo>
                  <a:pt x="86" y="31085"/>
                  <a:pt x="45" y="35526"/>
                  <a:pt x="23" y="39966"/>
                </a:cubicBezTo>
                <a:cubicBezTo>
                  <a:pt x="10" y="42187"/>
                  <a:pt x="3" y="44407"/>
                  <a:pt x="0" y="46628"/>
                </a:cubicBezTo>
                <a:lnTo>
                  <a:pt x="0" y="49958"/>
                </a:lnTo>
                <a:lnTo>
                  <a:pt x="2" y="51623"/>
                </a:lnTo>
                <a:lnTo>
                  <a:pt x="4" y="52456"/>
                </a:lnTo>
                <a:cubicBezTo>
                  <a:pt x="9" y="52603"/>
                  <a:pt x="53" y="52747"/>
                  <a:pt x="132" y="52872"/>
                </a:cubicBezTo>
                <a:cubicBezTo>
                  <a:pt x="180" y="52948"/>
                  <a:pt x="235" y="53017"/>
                  <a:pt x="299" y="53079"/>
                </a:cubicBezTo>
                <a:lnTo>
                  <a:pt x="355" y="53131"/>
                </a:lnTo>
                <a:lnTo>
                  <a:pt x="384" y="53157"/>
                </a:lnTo>
                <a:cubicBezTo>
                  <a:pt x="388" y="53162"/>
                  <a:pt x="394" y="53166"/>
                  <a:pt x="399" y="53171"/>
                </a:cubicBezTo>
                <a:lnTo>
                  <a:pt x="417" y="53184"/>
                </a:lnTo>
                <a:lnTo>
                  <a:pt x="451" y="53210"/>
                </a:lnTo>
                <a:lnTo>
                  <a:pt x="467" y="53223"/>
                </a:lnTo>
                <a:cubicBezTo>
                  <a:pt x="473" y="53226"/>
                  <a:pt x="478" y="53231"/>
                  <a:pt x="486" y="53235"/>
                </a:cubicBezTo>
                <a:lnTo>
                  <a:pt x="569" y="53288"/>
                </a:lnTo>
                <a:lnTo>
                  <a:pt x="650" y="53235"/>
                </a:lnTo>
                <a:cubicBezTo>
                  <a:pt x="658" y="53231"/>
                  <a:pt x="663" y="53226"/>
                  <a:pt x="669" y="53223"/>
                </a:cubicBezTo>
                <a:lnTo>
                  <a:pt x="685" y="53210"/>
                </a:lnTo>
                <a:lnTo>
                  <a:pt x="719" y="53184"/>
                </a:lnTo>
                <a:lnTo>
                  <a:pt x="737" y="53171"/>
                </a:lnTo>
                <a:cubicBezTo>
                  <a:pt x="742" y="53166"/>
                  <a:pt x="747" y="53162"/>
                  <a:pt x="752" y="53157"/>
                </a:cubicBezTo>
                <a:lnTo>
                  <a:pt x="781" y="53131"/>
                </a:lnTo>
                <a:lnTo>
                  <a:pt x="837" y="53079"/>
                </a:lnTo>
                <a:cubicBezTo>
                  <a:pt x="900" y="53017"/>
                  <a:pt x="956" y="52946"/>
                  <a:pt x="1004" y="52871"/>
                </a:cubicBezTo>
                <a:cubicBezTo>
                  <a:pt x="1082" y="52746"/>
                  <a:pt x="1126" y="52603"/>
                  <a:pt x="1132" y="52455"/>
                </a:cubicBezTo>
                <a:lnTo>
                  <a:pt x="1133" y="51623"/>
                </a:lnTo>
                <a:lnTo>
                  <a:pt x="1136" y="49958"/>
                </a:lnTo>
                <a:lnTo>
                  <a:pt x="1136" y="46626"/>
                </a:lnTo>
                <a:cubicBezTo>
                  <a:pt x="1135" y="44407"/>
                  <a:pt x="1127" y="42186"/>
                  <a:pt x="1113" y="39966"/>
                </a:cubicBezTo>
                <a:cubicBezTo>
                  <a:pt x="1087" y="35526"/>
                  <a:pt x="1047" y="31085"/>
                  <a:pt x="992" y="26643"/>
                </a:cubicBezTo>
                <a:lnTo>
                  <a:pt x="816" y="13322"/>
                </a:lnTo>
                <a:lnTo>
                  <a:pt x="774" y="9992"/>
                </a:lnTo>
                <a:lnTo>
                  <a:pt x="736" y="6661"/>
                </a:lnTo>
                <a:lnTo>
                  <a:pt x="700" y="3330"/>
                </a:lnTo>
                <a:lnTo>
                  <a:pt x="685" y="1665"/>
                </a:lnTo>
                <a:lnTo>
                  <a:pt x="677" y="833"/>
                </a:lnTo>
                <a:lnTo>
                  <a:pt x="675" y="625"/>
                </a:lnTo>
                <a:cubicBezTo>
                  <a:pt x="674" y="555"/>
                  <a:pt x="675" y="486"/>
                  <a:pt x="672" y="417"/>
                </a:cubicBezTo>
                <a:cubicBezTo>
                  <a:pt x="670" y="381"/>
                  <a:pt x="667" y="348"/>
                  <a:pt x="663" y="312"/>
                </a:cubicBezTo>
                <a:cubicBezTo>
                  <a:pt x="659" y="277"/>
                  <a:pt x="655" y="243"/>
                  <a:pt x="650" y="208"/>
                </a:cubicBezTo>
                <a:cubicBezTo>
                  <a:pt x="645" y="173"/>
                  <a:pt x="638" y="138"/>
                  <a:pt x="629" y="104"/>
                </a:cubicBezTo>
                <a:cubicBezTo>
                  <a:pt x="624" y="87"/>
                  <a:pt x="620" y="69"/>
                  <a:pt x="614" y="53"/>
                </a:cubicBezTo>
                <a:cubicBezTo>
                  <a:pt x="613" y="48"/>
                  <a:pt x="610" y="43"/>
                  <a:pt x="608" y="39"/>
                </a:cubicBezTo>
                <a:cubicBezTo>
                  <a:pt x="605" y="34"/>
                  <a:pt x="601" y="30"/>
                  <a:pt x="598" y="26"/>
                </a:cubicBezTo>
                <a:cubicBezTo>
                  <a:pt x="594" y="21"/>
                  <a:pt x="590" y="18"/>
                  <a:pt x="585" y="13"/>
                </a:cubicBezTo>
                <a:lnTo>
                  <a:pt x="569" y="0"/>
                </a:lnTo>
                <a:close/>
              </a:path>
            </a:pathLst>
          </a:custGeom>
          <a:solidFill>
            <a:srgbClr val="66666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6"/>
          <p:cNvSpPr/>
          <p:nvPr/>
        </p:nvSpPr>
        <p:spPr>
          <a:xfrm>
            <a:off x="791651" y="1638571"/>
            <a:ext cx="635944" cy="950428"/>
          </a:xfrm>
          <a:custGeom>
            <a:rect b="b" l="l" r="r" t="t"/>
            <a:pathLst>
              <a:path extrusionOk="0" h="88825" w="48269">
                <a:moveTo>
                  <a:pt x="13895" y="1"/>
                </a:moveTo>
                <a:lnTo>
                  <a:pt x="13895" y="11033"/>
                </a:lnTo>
                <a:cubicBezTo>
                  <a:pt x="13895" y="13320"/>
                  <a:pt x="12461" y="15324"/>
                  <a:pt x="10337" y="16172"/>
                </a:cubicBezTo>
                <a:cubicBezTo>
                  <a:pt x="9187" y="16630"/>
                  <a:pt x="8092" y="17153"/>
                  <a:pt x="7069" y="17744"/>
                </a:cubicBezTo>
                <a:cubicBezTo>
                  <a:pt x="2357" y="20464"/>
                  <a:pt x="0" y="24032"/>
                  <a:pt x="0" y="27598"/>
                </a:cubicBezTo>
                <a:lnTo>
                  <a:pt x="0" y="74889"/>
                </a:lnTo>
                <a:cubicBezTo>
                  <a:pt x="0" y="78456"/>
                  <a:pt x="2357" y="82022"/>
                  <a:pt x="7069" y="84744"/>
                </a:cubicBezTo>
                <a:cubicBezTo>
                  <a:pt x="11782" y="87464"/>
                  <a:pt x="17959" y="88824"/>
                  <a:pt x="24135" y="88824"/>
                </a:cubicBezTo>
                <a:cubicBezTo>
                  <a:pt x="30312" y="88824"/>
                  <a:pt x="36488" y="87464"/>
                  <a:pt x="41201" y="84744"/>
                </a:cubicBezTo>
                <a:cubicBezTo>
                  <a:pt x="45912" y="82022"/>
                  <a:pt x="48269" y="78456"/>
                  <a:pt x="48269" y="74890"/>
                </a:cubicBezTo>
                <a:lnTo>
                  <a:pt x="48269" y="27596"/>
                </a:lnTo>
                <a:cubicBezTo>
                  <a:pt x="48269" y="24030"/>
                  <a:pt x="45912" y="20464"/>
                  <a:pt x="41201" y="17744"/>
                </a:cubicBezTo>
                <a:cubicBezTo>
                  <a:pt x="40177" y="17153"/>
                  <a:pt x="39083" y="16630"/>
                  <a:pt x="37934" y="16172"/>
                </a:cubicBezTo>
                <a:cubicBezTo>
                  <a:pt x="35809" y="15324"/>
                  <a:pt x="34374" y="13320"/>
                  <a:pt x="34374" y="11033"/>
                </a:cubicBezTo>
                <a:lnTo>
                  <a:pt x="34374" y="1"/>
                </a:lnTo>
                <a:close/>
              </a:path>
            </a:pathLst>
          </a:cu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6"/>
          <p:cNvSpPr/>
          <p:nvPr/>
        </p:nvSpPr>
        <p:spPr>
          <a:xfrm>
            <a:off x="792047" y="2293587"/>
            <a:ext cx="635549" cy="295074"/>
          </a:xfrm>
          <a:custGeom>
            <a:rect b="b" l="l" r="r" t="t"/>
            <a:pathLst>
              <a:path extrusionOk="0" h="27577" w="48239">
                <a:moveTo>
                  <a:pt x="24120" y="1"/>
                </a:moveTo>
                <a:cubicBezTo>
                  <a:pt x="17722" y="1"/>
                  <a:pt x="11588" y="1454"/>
                  <a:pt x="7064" y="4040"/>
                </a:cubicBezTo>
                <a:cubicBezTo>
                  <a:pt x="2541" y="6626"/>
                  <a:pt x="0" y="10132"/>
                  <a:pt x="0" y="13789"/>
                </a:cubicBezTo>
                <a:cubicBezTo>
                  <a:pt x="0" y="17445"/>
                  <a:pt x="2541" y="20952"/>
                  <a:pt x="7064" y="23538"/>
                </a:cubicBezTo>
                <a:cubicBezTo>
                  <a:pt x="11588" y="26123"/>
                  <a:pt x="17722" y="27576"/>
                  <a:pt x="24120" y="27576"/>
                </a:cubicBezTo>
                <a:cubicBezTo>
                  <a:pt x="30517" y="27576"/>
                  <a:pt x="36651" y="26123"/>
                  <a:pt x="41175" y="23538"/>
                </a:cubicBezTo>
                <a:cubicBezTo>
                  <a:pt x="45698" y="20952"/>
                  <a:pt x="48239" y="17445"/>
                  <a:pt x="48239" y="13789"/>
                </a:cubicBezTo>
                <a:cubicBezTo>
                  <a:pt x="48239" y="10132"/>
                  <a:pt x="45698" y="6626"/>
                  <a:pt x="41175" y="4040"/>
                </a:cubicBezTo>
                <a:cubicBezTo>
                  <a:pt x="36651" y="1454"/>
                  <a:pt x="30517" y="1"/>
                  <a:pt x="24120" y="1"/>
                </a:cubicBezTo>
                <a:close/>
              </a:path>
            </a:pathLst>
          </a:cu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6"/>
          <p:cNvSpPr/>
          <p:nvPr/>
        </p:nvSpPr>
        <p:spPr>
          <a:xfrm>
            <a:off x="841602" y="1956139"/>
            <a:ext cx="536209" cy="525601"/>
          </a:xfrm>
          <a:custGeom>
            <a:rect b="b" l="l" r="r" t="t"/>
            <a:pathLst>
              <a:path extrusionOk="0" h="55341" w="40699">
                <a:moveTo>
                  <a:pt x="20344" y="0"/>
                </a:moveTo>
                <a:cubicBezTo>
                  <a:pt x="15137" y="0"/>
                  <a:pt x="9930" y="1149"/>
                  <a:pt x="5959" y="3447"/>
                </a:cubicBezTo>
                <a:cubicBezTo>
                  <a:pt x="1983" y="5745"/>
                  <a:pt x="1" y="8748"/>
                  <a:pt x="1" y="11754"/>
                </a:cubicBezTo>
                <a:lnTo>
                  <a:pt x="1" y="43766"/>
                </a:lnTo>
                <a:cubicBezTo>
                  <a:pt x="1" y="46771"/>
                  <a:pt x="1983" y="49775"/>
                  <a:pt x="5959" y="52072"/>
                </a:cubicBezTo>
                <a:cubicBezTo>
                  <a:pt x="6691" y="52500"/>
                  <a:pt x="7461" y="52879"/>
                  <a:pt x="8269" y="53233"/>
                </a:cubicBezTo>
                <a:cubicBezTo>
                  <a:pt x="8320" y="53245"/>
                  <a:pt x="8370" y="53258"/>
                  <a:pt x="8409" y="53283"/>
                </a:cubicBezTo>
                <a:cubicBezTo>
                  <a:pt x="11881" y="54609"/>
                  <a:pt x="16058" y="55341"/>
                  <a:pt x="20350" y="55341"/>
                </a:cubicBezTo>
                <a:cubicBezTo>
                  <a:pt x="24275" y="55341"/>
                  <a:pt x="28112" y="54722"/>
                  <a:pt x="31407" y="53612"/>
                </a:cubicBezTo>
                <a:lnTo>
                  <a:pt x="31938" y="53422"/>
                </a:lnTo>
                <a:cubicBezTo>
                  <a:pt x="32088" y="53360"/>
                  <a:pt x="32228" y="53296"/>
                  <a:pt x="32367" y="53245"/>
                </a:cubicBezTo>
                <a:cubicBezTo>
                  <a:pt x="33187" y="52892"/>
                  <a:pt x="33983" y="52500"/>
                  <a:pt x="34727" y="52071"/>
                </a:cubicBezTo>
                <a:cubicBezTo>
                  <a:pt x="38703" y="49774"/>
                  <a:pt x="40686" y="46770"/>
                  <a:pt x="40698" y="43766"/>
                </a:cubicBezTo>
                <a:lnTo>
                  <a:pt x="40698" y="11754"/>
                </a:lnTo>
                <a:cubicBezTo>
                  <a:pt x="40698" y="8748"/>
                  <a:pt x="38703" y="5745"/>
                  <a:pt x="34728" y="3447"/>
                </a:cubicBezTo>
                <a:cubicBezTo>
                  <a:pt x="30758" y="1149"/>
                  <a:pt x="25551" y="0"/>
                  <a:pt x="20344" y="0"/>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6"/>
          <p:cNvSpPr/>
          <p:nvPr/>
        </p:nvSpPr>
        <p:spPr>
          <a:xfrm>
            <a:off x="841602" y="2298489"/>
            <a:ext cx="536209" cy="231328"/>
          </a:xfrm>
          <a:custGeom>
            <a:rect b="b" l="l" r="r" t="t"/>
            <a:pathLst>
              <a:path extrusionOk="0" h="23497" w="40699">
                <a:moveTo>
                  <a:pt x="20343" y="1"/>
                </a:moveTo>
                <a:cubicBezTo>
                  <a:pt x="15135" y="1"/>
                  <a:pt x="9928" y="1150"/>
                  <a:pt x="5958" y="3448"/>
                </a:cubicBezTo>
                <a:cubicBezTo>
                  <a:pt x="1982" y="5733"/>
                  <a:pt x="1" y="8736"/>
                  <a:pt x="1" y="11753"/>
                </a:cubicBezTo>
                <a:cubicBezTo>
                  <a:pt x="1" y="14758"/>
                  <a:pt x="1982" y="17762"/>
                  <a:pt x="5958" y="20059"/>
                </a:cubicBezTo>
                <a:cubicBezTo>
                  <a:pt x="6691" y="20487"/>
                  <a:pt x="7461" y="20866"/>
                  <a:pt x="8268" y="21220"/>
                </a:cubicBezTo>
                <a:cubicBezTo>
                  <a:pt x="8320" y="21232"/>
                  <a:pt x="8370" y="21245"/>
                  <a:pt x="8407" y="21270"/>
                </a:cubicBezTo>
                <a:cubicBezTo>
                  <a:pt x="11953" y="22754"/>
                  <a:pt x="16141" y="23497"/>
                  <a:pt x="20327" y="23497"/>
                </a:cubicBezTo>
                <a:cubicBezTo>
                  <a:pt x="24189" y="23497"/>
                  <a:pt x="28051" y="22865"/>
                  <a:pt x="31407" y="21599"/>
                </a:cubicBezTo>
                <a:lnTo>
                  <a:pt x="31938" y="21409"/>
                </a:lnTo>
                <a:cubicBezTo>
                  <a:pt x="32088" y="21347"/>
                  <a:pt x="32228" y="21283"/>
                  <a:pt x="32367" y="21232"/>
                </a:cubicBezTo>
                <a:cubicBezTo>
                  <a:pt x="33187" y="20879"/>
                  <a:pt x="33983" y="20487"/>
                  <a:pt x="34727" y="20058"/>
                </a:cubicBezTo>
                <a:cubicBezTo>
                  <a:pt x="38703" y="17761"/>
                  <a:pt x="40686" y="14757"/>
                  <a:pt x="40698" y="11753"/>
                </a:cubicBezTo>
                <a:cubicBezTo>
                  <a:pt x="40698" y="8735"/>
                  <a:pt x="38703" y="5731"/>
                  <a:pt x="34727" y="3448"/>
                </a:cubicBezTo>
                <a:cubicBezTo>
                  <a:pt x="30757" y="1150"/>
                  <a:pt x="25550" y="1"/>
                  <a:pt x="20343"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6"/>
          <p:cNvSpPr/>
          <p:nvPr/>
        </p:nvSpPr>
        <p:spPr>
          <a:xfrm>
            <a:off x="841545" y="1954593"/>
            <a:ext cx="536170" cy="254553"/>
          </a:xfrm>
          <a:custGeom>
            <a:rect b="b" l="l" r="r" t="t"/>
            <a:pathLst>
              <a:path extrusionOk="0" h="23790" w="40696">
                <a:moveTo>
                  <a:pt x="20347" y="1"/>
                </a:moveTo>
                <a:cubicBezTo>
                  <a:pt x="17345" y="1"/>
                  <a:pt x="14343" y="431"/>
                  <a:pt x="11447" y="1292"/>
                </a:cubicBezTo>
                <a:cubicBezTo>
                  <a:pt x="3818" y="3562"/>
                  <a:pt x="2" y="7729"/>
                  <a:pt x="2" y="11895"/>
                </a:cubicBezTo>
                <a:cubicBezTo>
                  <a:pt x="1" y="16061"/>
                  <a:pt x="3817" y="20228"/>
                  <a:pt x="11447" y="22498"/>
                </a:cubicBezTo>
                <a:cubicBezTo>
                  <a:pt x="14343" y="23359"/>
                  <a:pt x="17346" y="23790"/>
                  <a:pt x="20349" y="23790"/>
                </a:cubicBezTo>
                <a:cubicBezTo>
                  <a:pt x="23352" y="23790"/>
                  <a:pt x="26354" y="23359"/>
                  <a:pt x="29250" y="22498"/>
                </a:cubicBezTo>
                <a:cubicBezTo>
                  <a:pt x="36880" y="20228"/>
                  <a:pt x="40695" y="16062"/>
                  <a:pt x="40696" y="11896"/>
                </a:cubicBezTo>
                <a:cubicBezTo>
                  <a:pt x="40696" y="7729"/>
                  <a:pt x="36880" y="3564"/>
                  <a:pt x="29250" y="1294"/>
                </a:cubicBezTo>
                <a:cubicBezTo>
                  <a:pt x="26354" y="432"/>
                  <a:pt x="23351" y="1"/>
                  <a:pt x="20347"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6"/>
          <p:cNvSpPr/>
          <p:nvPr/>
        </p:nvSpPr>
        <p:spPr>
          <a:xfrm>
            <a:off x="791651" y="1638571"/>
            <a:ext cx="423405" cy="950299"/>
          </a:xfrm>
          <a:custGeom>
            <a:rect b="b" l="l" r="r" t="t"/>
            <a:pathLst>
              <a:path extrusionOk="0" h="88813" w="32137">
                <a:moveTo>
                  <a:pt x="13895" y="1"/>
                </a:moveTo>
                <a:lnTo>
                  <a:pt x="13895" y="11033"/>
                </a:lnTo>
                <a:cubicBezTo>
                  <a:pt x="13895" y="13320"/>
                  <a:pt x="12461" y="15324"/>
                  <a:pt x="10337" y="16172"/>
                </a:cubicBezTo>
                <a:cubicBezTo>
                  <a:pt x="9187" y="16630"/>
                  <a:pt x="8092" y="17153"/>
                  <a:pt x="7069" y="17744"/>
                </a:cubicBezTo>
                <a:cubicBezTo>
                  <a:pt x="2357" y="20464"/>
                  <a:pt x="0" y="24032"/>
                  <a:pt x="0" y="27598"/>
                </a:cubicBezTo>
                <a:lnTo>
                  <a:pt x="0" y="74889"/>
                </a:lnTo>
                <a:cubicBezTo>
                  <a:pt x="0" y="78455"/>
                  <a:pt x="2357" y="82022"/>
                  <a:pt x="7069" y="84744"/>
                </a:cubicBezTo>
                <a:cubicBezTo>
                  <a:pt x="11773" y="87460"/>
                  <a:pt x="17933" y="88812"/>
                  <a:pt x="24097" y="88812"/>
                </a:cubicBezTo>
                <a:cubicBezTo>
                  <a:pt x="26817" y="88812"/>
                  <a:pt x="29539" y="88549"/>
                  <a:pt x="32137" y="88022"/>
                </a:cubicBezTo>
                <a:lnTo>
                  <a:pt x="32137" y="88022"/>
                </a:lnTo>
                <a:cubicBezTo>
                  <a:pt x="30701" y="88121"/>
                  <a:pt x="29346" y="88168"/>
                  <a:pt x="28066" y="88168"/>
                </a:cubicBezTo>
                <a:cubicBezTo>
                  <a:pt x="11856" y="88168"/>
                  <a:pt x="7782" y="80613"/>
                  <a:pt x="7782" y="75037"/>
                </a:cubicBezTo>
                <a:lnTo>
                  <a:pt x="7782" y="29048"/>
                </a:lnTo>
                <a:cubicBezTo>
                  <a:pt x="7782" y="26087"/>
                  <a:pt x="8406" y="23841"/>
                  <a:pt x="11954" y="22044"/>
                </a:cubicBezTo>
                <a:cubicBezTo>
                  <a:pt x="19032" y="18459"/>
                  <a:pt x="19932" y="15563"/>
                  <a:pt x="19932" y="11930"/>
                </a:cubicBezTo>
                <a:lnTo>
                  <a:pt x="19932" y="1"/>
                </a:ln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6"/>
          <p:cNvSpPr/>
          <p:nvPr/>
        </p:nvSpPr>
        <p:spPr>
          <a:xfrm>
            <a:off x="1116182" y="1436541"/>
            <a:ext cx="48603" cy="39472"/>
          </a:xfrm>
          <a:custGeom>
            <a:rect b="b" l="l" r="r" t="t"/>
            <a:pathLst>
              <a:path extrusionOk="0" h="3689" w="3689">
                <a:moveTo>
                  <a:pt x="1844" y="0"/>
                </a:moveTo>
                <a:cubicBezTo>
                  <a:pt x="827" y="0"/>
                  <a:pt x="1" y="826"/>
                  <a:pt x="1" y="1845"/>
                </a:cubicBezTo>
                <a:cubicBezTo>
                  <a:pt x="1" y="2862"/>
                  <a:pt x="827" y="3688"/>
                  <a:pt x="1844" y="3688"/>
                </a:cubicBezTo>
                <a:cubicBezTo>
                  <a:pt x="2863" y="3688"/>
                  <a:pt x="3689" y="2862"/>
                  <a:pt x="3689" y="1845"/>
                </a:cubicBezTo>
                <a:cubicBezTo>
                  <a:pt x="3689" y="826"/>
                  <a:pt x="2863" y="0"/>
                  <a:pt x="1844" y="0"/>
                </a:cubicBezTo>
                <a:close/>
              </a:path>
            </a:pathLst>
          </a:custGeom>
          <a:solidFill>
            <a:srgbClr val="3E65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6"/>
          <p:cNvSpPr/>
          <p:nvPr/>
        </p:nvSpPr>
        <p:spPr>
          <a:xfrm>
            <a:off x="938577" y="1523337"/>
            <a:ext cx="342787" cy="195585"/>
          </a:xfrm>
          <a:custGeom>
            <a:rect b="b" l="l" r="r" t="t"/>
            <a:pathLst>
              <a:path extrusionOk="0" h="18279" w="26018">
                <a:moveTo>
                  <a:pt x="13005" y="1"/>
                </a:moveTo>
                <a:cubicBezTo>
                  <a:pt x="9758" y="1"/>
                  <a:pt x="6509" y="698"/>
                  <a:pt x="3990" y="2095"/>
                </a:cubicBezTo>
                <a:cubicBezTo>
                  <a:pt x="3924" y="2124"/>
                  <a:pt x="3862" y="2158"/>
                  <a:pt x="3800" y="2196"/>
                </a:cubicBezTo>
                <a:cubicBezTo>
                  <a:pt x="1655" y="3433"/>
                  <a:pt x="417" y="5012"/>
                  <a:pt x="102" y="6640"/>
                </a:cubicBezTo>
                <a:cubicBezTo>
                  <a:pt x="26" y="6930"/>
                  <a:pt x="1" y="7220"/>
                  <a:pt x="1" y="7511"/>
                </a:cubicBezTo>
                <a:lnTo>
                  <a:pt x="1" y="10780"/>
                </a:lnTo>
                <a:cubicBezTo>
                  <a:pt x="1" y="11739"/>
                  <a:pt x="317" y="12698"/>
                  <a:pt x="948" y="13595"/>
                </a:cubicBezTo>
                <a:cubicBezTo>
                  <a:pt x="1579" y="14504"/>
                  <a:pt x="2538" y="15349"/>
                  <a:pt x="3800" y="16082"/>
                </a:cubicBezTo>
                <a:cubicBezTo>
                  <a:pt x="6344" y="17546"/>
                  <a:pt x="9674" y="18279"/>
                  <a:pt x="13001" y="18279"/>
                </a:cubicBezTo>
                <a:cubicBezTo>
                  <a:pt x="16329" y="18279"/>
                  <a:pt x="19655" y="17546"/>
                  <a:pt x="22192" y="16082"/>
                </a:cubicBezTo>
                <a:cubicBezTo>
                  <a:pt x="24743" y="14605"/>
                  <a:pt x="26018" y="12673"/>
                  <a:pt x="26005" y="10754"/>
                </a:cubicBezTo>
                <a:lnTo>
                  <a:pt x="26005" y="7536"/>
                </a:lnTo>
                <a:cubicBezTo>
                  <a:pt x="26005" y="7232"/>
                  <a:pt x="25979" y="6930"/>
                  <a:pt x="25904" y="6626"/>
                </a:cubicBezTo>
                <a:cubicBezTo>
                  <a:pt x="25589" y="5012"/>
                  <a:pt x="24339" y="3433"/>
                  <a:pt x="22192" y="2196"/>
                </a:cubicBezTo>
                <a:cubicBezTo>
                  <a:pt x="19656" y="733"/>
                  <a:pt x="16332" y="1"/>
                  <a:pt x="13005" y="1"/>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6"/>
          <p:cNvSpPr/>
          <p:nvPr/>
        </p:nvSpPr>
        <p:spPr>
          <a:xfrm>
            <a:off x="938577" y="1545742"/>
            <a:ext cx="292393" cy="173169"/>
          </a:xfrm>
          <a:custGeom>
            <a:rect b="b" l="l" r="r" t="t"/>
            <a:pathLst>
              <a:path extrusionOk="0" h="16184" w="22193">
                <a:moveTo>
                  <a:pt x="3990" y="0"/>
                </a:moveTo>
                <a:cubicBezTo>
                  <a:pt x="3924" y="29"/>
                  <a:pt x="3860" y="63"/>
                  <a:pt x="3800" y="101"/>
                </a:cubicBezTo>
                <a:cubicBezTo>
                  <a:pt x="1655" y="1338"/>
                  <a:pt x="417" y="2917"/>
                  <a:pt x="101" y="4544"/>
                </a:cubicBezTo>
                <a:cubicBezTo>
                  <a:pt x="26" y="4835"/>
                  <a:pt x="1" y="5125"/>
                  <a:pt x="1" y="5416"/>
                </a:cubicBezTo>
                <a:lnTo>
                  <a:pt x="1" y="8685"/>
                </a:lnTo>
                <a:cubicBezTo>
                  <a:pt x="1" y="9644"/>
                  <a:pt x="316" y="10603"/>
                  <a:pt x="947" y="11500"/>
                </a:cubicBezTo>
                <a:cubicBezTo>
                  <a:pt x="1578" y="12409"/>
                  <a:pt x="2538" y="13254"/>
                  <a:pt x="3800" y="13987"/>
                </a:cubicBezTo>
                <a:cubicBezTo>
                  <a:pt x="6344" y="15451"/>
                  <a:pt x="9673" y="16184"/>
                  <a:pt x="13001" y="16184"/>
                </a:cubicBezTo>
                <a:cubicBezTo>
                  <a:pt x="16329" y="16184"/>
                  <a:pt x="19655" y="15451"/>
                  <a:pt x="22192" y="13987"/>
                </a:cubicBezTo>
                <a:lnTo>
                  <a:pt x="22192" y="13987"/>
                </a:lnTo>
                <a:cubicBezTo>
                  <a:pt x="20870" y="14508"/>
                  <a:pt x="19417" y="14745"/>
                  <a:pt x="18110" y="14745"/>
                </a:cubicBezTo>
                <a:cubicBezTo>
                  <a:pt x="15874" y="14745"/>
                  <a:pt x="14064" y="14053"/>
                  <a:pt x="14064" y="12914"/>
                </a:cubicBezTo>
                <a:lnTo>
                  <a:pt x="14064" y="8130"/>
                </a:lnTo>
                <a:cubicBezTo>
                  <a:pt x="14064" y="6237"/>
                  <a:pt x="14543" y="3358"/>
                  <a:pt x="11223" y="3358"/>
                </a:cubicBezTo>
                <a:cubicBezTo>
                  <a:pt x="8345" y="3358"/>
                  <a:pt x="5783" y="2159"/>
                  <a:pt x="3990"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6"/>
          <p:cNvSpPr/>
          <p:nvPr/>
        </p:nvSpPr>
        <p:spPr>
          <a:xfrm>
            <a:off x="938551" y="1523348"/>
            <a:ext cx="342616" cy="160650"/>
          </a:xfrm>
          <a:custGeom>
            <a:rect b="b" l="l" r="r" t="t"/>
            <a:pathLst>
              <a:path extrusionOk="0" h="15014" w="26005">
                <a:moveTo>
                  <a:pt x="13003" y="0"/>
                </a:moveTo>
                <a:cubicBezTo>
                  <a:pt x="9554" y="0"/>
                  <a:pt x="6248" y="791"/>
                  <a:pt x="3808" y="2199"/>
                </a:cubicBezTo>
                <a:cubicBezTo>
                  <a:pt x="1370" y="3606"/>
                  <a:pt x="0" y="5516"/>
                  <a:pt x="0" y="7506"/>
                </a:cubicBezTo>
                <a:cubicBezTo>
                  <a:pt x="0" y="9497"/>
                  <a:pt x="1370" y="11407"/>
                  <a:pt x="3808" y="12815"/>
                </a:cubicBezTo>
                <a:cubicBezTo>
                  <a:pt x="6248" y="14223"/>
                  <a:pt x="9554" y="15013"/>
                  <a:pt x="13003" y="15013"/>
                </a:cubicBezTo>
                <a:cubicBezTo>
                  <a:pt x="16451" y="15013"/>
                  <a:pt x="19759" y="14223"/>
                  <a:pt x="22197" y="12815"/>
                </a:cubicBezTo>
                <a:cubicBezTo>
                  <a:pt x="24635" y="11407"/>
                  <a:pt x="26005" y="9497"/>
                  <a:pt x="26005" y="7506"/>
                </a:cubicBezTo>
                <a:cubicBezTo>
                  <a:pt x="26005" y="5516"/>
                  <a:pt x="24635" y="3606"/>
                  <a:pt x="22197" y="2199"/>
                </a:cubicBezTo>
                <a:cubicBezTo>
                  <a:pt x="19759" y="791"/>
                  <a:pt x="16451" y="0"/>
                  <a:pt x="13003"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6"/>
          <p:cNvSpPr/>
          <p:nvPr/>
        </p:nvSpPr>
        <p:spPr>
          <a:xfrm>
            <a:off x="938577" y="1416927"/>
            <a:ext cx="342787" cy="248165"/>
          </a:xfrm>
          <a:custGeom>
            <a:rect b="b" l="l" r="r" t="t"/>
            <a:pathLst>
              <a:path extrusionOk="0" h="23193" w="26018">
                <a:moveTo>
                  <a:pt x="13005" y="0"/>
                </a:moveTo>
                <a:cubicBezTo>
                  <a:pt x="9970" y="0"/>
                  <a:pt x="6933" y="611"/>
                  <a:pt x="4494" y="1833"/>
                </a:cubicBezTo>
                <a:cubicBezTo>
                  <a:pt x="4256" y="1946"/>
                  <a:pt x="4027" y="2073"/>
                  <a:pt x="3800" y="2200"/>
                </a:cubicBezTo>
                <a:cubicBezTo>
                  <a:pt x="1263" y="3664"/>
                  <a:pt x="1" y="5582"/>
                  <a:pt x="1" y="7513"/>
                </a:cubicBezTo>
                <a:lnTo>
                  <a:pt x="1" y="15706"/>
                </a:lnTo>
                <a:cubicBezTo>
                  <a:pt x="1" y="15997"/>
                  <a:pt x="26" y="16299"/>
                  <a:pt x="101" y="16590"/>
                </a:cubicBezTo>
                <a:cubicBezTo>
                  <a:pt x="228" y="17246"/>
                  <a:pt x="505" y="17903"/>
                  <a:pt x="947" y="18521"/>
                </a:cubicBezTo>
                <a:cubicBezTo>
                  <a:pt x="1592" y="19430"/>
                  <a:pt x="2538" y="20263"/>
                  <a:pt x="3800" y="20996"/>
                </a:cubicBezTo>
                <a:cubicBezTo>
                  <a:pt x="6338" y="22463"/>
                  <a:pt x="9655" y="23192"/>
                  <a:pt x="12976" y="23192"/>
                </a:cubicBezTo>
                <a:cubicBezTo>
                  <a:pt x="13339" y="23192"/>
                  <a:pt x="13702" y="23184"/>
                  <a:pt x="14064" y="23166"/>
                </a:cubicBezTo>
                <a:cubicBezTo>
                  <a:pt x="17016" y="23040"/>
                  <a:pt x="19921" y="22321"/>
                  <a:pt x="22192" y="21008"/>
                </a:cubicBezTo>
                <a:cubicBezTo>
                  <a:pt x="24339" y="19771"/>
                  <a:pt x="25589" y="18192"/>
                  <a:pt x="25904" y="16576"/>
                </a:cubicBezTo>
                <a:cubicBezTo>
                  <a:pt x="25979" y="16274"/>
                  <a:pt x="26005" y="15972"/>
                  <a:pt x="26005" y="15668"/>
                </a:cubicBezTo>
                <a:lnTo>
                  <a:pt x="26005" y="7538"/>
                </a:lnTo>
                <a:cubicBezTo>
                  <a:pt x="26018" y="5607"/>
                  <a:pt x="24743" y="3676"/>
                  <a:pt x="22192" y="2200"/>
                </a:cubicBezTo>
                <a:cubicBezTo>
                  <a:pt x="19658" y="734"/>
                  <a:pt x="16332" y="0"/>
                  <a:pt x="13005" y="0"/>
                </a:cubicBezTo>
                <a:close/>
              </a:path>
            </a:pathLst>
          </a:cu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6"/>
          <p:cNvSpPr/>
          <p:nvPr/>
        </p:nvSpPr>
        <p:spPr>
          <a:xfrm>
            <a:off x="1016500" y="1226982"/>
            <a:ext cx="186782" cy="314173"/>
          </a:xfrm>
          <a:custGeom>
            <a:rect b="b" l="l" r="r" t="t"/>
            <a:pathLst>
              <a:path extrusionOk="0" h="29362" w="14177">
                <a:moveTo>
                  <a:pt x="7088" y="0"/>
                </a:moveTo>
                <a:cubicBezTo>
                  <a:pt x="3173" y="0"/>
                  <a:pt x="0" y="3175"/>
                  <a:pt x="0" y="7088"/>
                </a:cubicBezTo>
                <a:lnTo>
                  <a:pt x="0" y="25269"/>
                </a:lnTo>
                <a:cubicBezTo>
                  <a:pt x="0" y="26317"/>
                  <a:pt x="691" y="27365"/>
                  <a:pt x="2075" y="28164"/>
                </a:cubicBezTo>
                <a:cubicBezTo>
                  <a:pt x="3459" y="28963"/>
                  <a:pt x="5273" y="29362"/>
                  <a:pt x="7088" y="29362"/>
                </a:cubicBezTo>
                <a:cubicBezTo>
                  <a:pt x="8902" y="29362"/>
                  <a:pt x="10716" y="28963"/>
                  <a:pt x="12100" y="28164"/>
                </a:cubicBezTo>
                <a:cubicBezTo>
                  <a:pt x="13484" y="27365"/>
                  <a:pt x="14175" y="26317"/>
                  <a:pt x="14175" y="25269"/>
                </a:cubicBezTo>
                <a:lnTo>
                  <a:pt x="14175" y="7088"/>
                </a:lnTo>
                <a:cubicBezTo>
                  <a:pt x="14176" y="3175"/>
                  <a:pt x="11002" y="0"/>
                  <a:pt x="7088"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6"/>
          <p:cNvSpPr/>
          <p:nvPr/>
        </p:nvSpPr>
        <p:spPr>
          <a:xfrm>
            <a:off x="1016501" y="1226982"/>
            <a:ext cx="181617" cy="314173"/>
          </a:xfrm>
          <a:custGeom>
            <a:rect b="b" l="l" r="r" t="t"/>
            <a:pathLst>
              <a:path extrusionOk="0" h="29362" w="13785">
                <a:moveTo>
                  <a:pt x="7088" y="0"/>
                </a:moveTo>
                <a:cubicBezTo>
                  <a:pt x="3173" y="0"/>
                  <a:pt x="0" y="3173"/>
                  <a:pt x="0" y="7088"/>
                </a:cubicBezTo>
                <a:lnTo>
                  <a:pt x="0" y="25269"/>
                </a:lnTo>
                <a:cubicBezTo>
                  <a:pt x="0" y="26317"/>
                  <a:pt x="691" y="27365"/>
                  <a:pt x="2075" y="28164"/>
                </a:cubicBezTo>
                <a:cubicBezTo>
                  <a:pt x="3459" y="28963"/>
                  <a:pt x="5273" y="29362"/>
                  <a:pt x="7088" y="29362"/>
                </a:cubicBezTo>
                <a:cubicBezTo>
                  <a:pt x="8902" y="29362"/>
                  <a:pt x="10716" y="28963"/>
                  <a:pt x="12100" y="28164"/>
                </a:cubicBezTo>
                <a:cubicBezTo>
                  <a:pt x="12906" y="27697"/>
                  <a:pt x="13448" y="27144"/>
                  <a:pt x="13785" y="26559"/>
                </a:cubicBezTo>
                <a:lnTo>
                  <a:pt x="13785" y="26559"/>
                </a:lnTo>
                <a:cubicBezTo>
                  <a:pt x="13163" y="26977"/>
                  <a:pt x="11830" y="27707"/>
                  <a:pt x="10104" y="27707"/>
                </a:cubicBezTo>
                <a:cubicBezTo>
                  <a:pt x="9407" y="27707"/>
                  <a:pt x="8645" y="27588"/>
                  <a:pt x="7840" y="27281"/>
                </a:cubicBezTo>
                <a:cubicBezTo>
                  <a:pt x="4958" y="26180"/>
                  <a:pt x="4132" y="23415"/>
                  <a:pt x="4132" y="19595"/>
                </a:cubicBezTo>
                <a:lnTo>
                  <a:pt x="4132" y="7753"/>
                </a:lnTo>
                <a:cubicBezTo>
                  <a:pt x="4132" y="3959"/>
                  <a:pt x="6602" y="673"/>
                  <a:pt x="9241" y="673"/>
                </a:cubicBezTo>
                <a:cubicBezTo>
                  <a:pt x="9884" y="673"/>
                  <a:pt x="10537" y="868"/>
                  <a:pt x="11166" y="1297"/>
                </a:cubicBezTo>
                <a:cubicBezTo>
                  <a:pt x="9973" y="453"/>
                  <a:pt x="8549" y="0"/>
                  <a:pt x="7088" y="0"/>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6"/>
          <p:cNvSpPr txBox="1"/>
          <p:nvPr/>
        </p:nvSpPr>
        <p:spPr>
          <a:xfrm>
            <a:off x="1510479" y="1822406"/>
            <a:ext cx="2865300" cy="6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2800">
                <a:solidFill>
                  <a:srgbClr val="66AAA2"/>
                </a:solidFill>
                <a:latin typeface="Dancing Script"/>
                <a:ea typeface="Dancing Script"/>
                <a:cs typeface="Dancing Script"/>
                <a:sym typeface="Dancing Script"/>
              </a:rPr>
              <a:t>Hematology</a:t>
            </a:r>
            <a:r>
              <a:rPr lang="ar" sz="2800">
                <a:latin typeface="Dancing Script"/>
                <a:ea typeface="Dancing Script"/>
                <a:cs typeface="Dancing Script"/>
                <a:sym typeface="Dancing Script"/>
              </a:rPr>
              <a:t> </a:t>
            </a:r>
            <a:endParaRPr sz="2800">
              <a:latin typeface="Dancing Script"/>
              <a:ea typeface="Dancing Script"/>
              <a:cs typeface="Dancing Script"/>
              <a:sym typeface="Dancing Script"/>
            </a:endParaRPr>
          </a:p>
          <a:p>
            <a:pPr indent="0" lvl="0" marL="0" rtl="0" algn="l">
              <a:spcBef>
                <a:spcPts val="0"/>
              </a:spcBef>
              <a:spcAft>
                <a:spcPts val="0"/>
              </a:spcAft>
              <a:buNone/>
            </a:pPr>
            <a:r>
              <a:t/>
            </a:r>
            <a:endParaRPr sz="2800">
              <a:latin typeface="Dancing Script"/>
              <a:ea typeface="Dancing Script"/>
              <a:cs typeface="Dancing Script"/>
              <a:sym typeface="Dancing Script"/>
            </a:endParaRPr>
          </a:p>
        </p:txBody>
      </p:sp>
      <p:sp>
        <p:nvSpPr>
          <p:cNvPr id="192" name="Google Shape;192;p26"/>
          <p:cNvSpPr txBox="1"/>
          <p:nvPr/>
        </p:nvSpPr>
        <p:spPr>
          <a:xfrm>
            <a:off x="1669902" y="2256541"/>
            <a:ext cx="2009700" cy="57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ar" sz="1000">
                <a:solidFill>
                  <a:srgbClr val="FFFFFF"/>
                </a:solidFill>
                <a:highlight>
                  <a:srgbClr val="F3F3F3"/>
                </a:highlight>
                <a:latin typeface="Amiri"/>
                <a:ea typeface="Amiri"/>
                <a:cs typeface="Amiri"/>
                <a:sym typeface="Amiri"/>
              </a:rPr>
              <a:t>438 teamwork</a:t>
            </a:r>
            <a:endParaRPr b="1" i="1" sz="1000">
              <a:solidFill>
                <a:srgbClr val="FFFFFF"/>
              </a:solidFill>
              <a:highlight>
                <a:srgbClr val="F3F3F3"/>
              </a:highlight>
              <a:latin typeface="Amiri"/>
              <a:ea typeface="Amiri"/>
              <a:cs typeface="Amiri"/>
              <a:sym typeface="Amiri"/>
            </a:endParaRPr>
          </a:p>
        </p:txBody>
      </p:sp>
      <p:sp>
        <p:nvSpPr>
          <p:cNvPr id="193" name="Google Shape;193;p26"/>
          <p:cNvSpPr/>
          <p:nvPr/>
        </p:nvSpPr>
        <p:spPr>
          <a:xfrm>
            <a:off x="544676" y="899485"/>
            <a:ext cx="127679" cy="176315"/>
          </a:xfrm>
          <a:custGeom>
            <a:rect b="b" l="l" r="r" t="t"/>
            <a:pathLst>
              <a:path extrusionOk="0" h="16478" w="9691">
                <a:moveTo>
                  <a:pt x="910" y="1"/>
                </a:moveTo>
                <a:cubicBezTo>
                  <a:pt x="309" y="505"/>
                  <a:pt x="0" y="1091"/>
                  <a:pt x="2" y="1680"/>
                </a:cubicBezTo>
                <a:lnTo>
                  <a:pt x="2" y="13515"/>
                </a:lnTo>
                <a:cubicBezTo>
                  <a:pt x="2" y="14272"/>
                  <a:pt x="501" y="15032"/>
                  <a:pt x="1504" y="15610"/>
                </a:cubicBezTo>
                <a:cubicBezTo>
                  <a:pt x="2505" y="16188"/>
                  <a:pt x="3817" y="16478"/>
                  <a:pt x="5130" y="16478"/>
                </a:cubicBezTo>
                <a:cubicBezTo>
                  <a:pt x="6442" y="16478"/>
                  <a:pt x="7755" y="16188"/>
                  <a:pt x="8756" y="15610"/>
                </a:cubicBezTo>
                <a:cubicBezTo>
                  <a:pt x="9109" y="15408"/>
                  <a:pt x="9425" y="15147"/>
                  <a:pt x="9691" y="14840"/>
                </a:cubicBezTo>
                <a:lnTo>
                  <a:pt x="9691" y="14840"/>
                </a:lnTo>
                <a:cubicBezTo>
                  <a:pt x="8933" y="15481"/>
                  <a:pt x="7776" y="15811"/>
                  <a:pt x="6600" y="15811"/>
                </a:cubicBezTo>
                <a:cubicBezTo>
                  <a:pt x="5557" y="15811"/>
                  <a:pt x="4500" y="15552"/>
                  <a:pt x="3693" y="15019"/>
                </a:cubicBezTo>
                <a:cubicBezTo>
                  <a:pt x="1958" y="13873"/>
                  <a:pt x="2118" y="12600"/>
                  <a:pt x="2118" y="10556"/>
                </a:cubicBezTo>
                <a:lnTo>
                  <a:pt x="2118" y="1335"/>
                </a:lnTo>
                <a:lnTo>
                  <a:pt x="910" y="1"/>
                </a:ln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6"/>
          <p:cNvSpPr/>
          <p:nvPr/>
        </p:nvSpPr>
        <p:spPr>
          <a:xfrm>
            <a:off x="7695397" y="4812072"/>
            <a:ext cx="220800" cy="222300"/>
          </a:xfrm>
          <a:prstGeom prst="ellipse">
            <a:avLst/>
          </a:prstGeom>
          <a:solidFill>
            <a:srgbClr val="9AD7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5" name="Google Shape;195;p26"/>
          <p:cNvGrpSpPr/>
          <p:nvPr/>
        </p:nvGrpSpPr>
        <p:grpSpPr>
          <a:xfrm>
            <a:off x="7715970" y="4825917"/>
            <a:ext cx="179584" cy="194606"/>
            <a:chOff x="5621097" y="1500761"/>
            <a:chExt cx="371424" cy="355446"/>
          </a:xfrm>
        </p:grpSpPr>
        <p:sp>
          <p:nvSpPr>
            <p:cNvPr id="196" name="Google Shape;196;p26"/>
            <p:cNvSpPr/>
            <p:nvPr/>
          </p:nvSpPr>
          <p:spPr>
            <a:xfrm>
              <a:off x="5621097" y="1539721"/>
              <a:ext cx="324061" cy="316486"/>
            </a:xfrm>
            <a:custGeom>
              <a:rect b="b" l="l" r="r" t="t"/>
              <a:pathLst>
                <a:path extrusionOk="0" h="9943" w="10181">
                  <a:moveTo>
                    <a:pt x="8811" y="0"/>
                  </a:moveTo>
                  <a:cubicBezTo>
                    <a:pt x="8454" y="0"/>
                    <a:pt x="8109" y="143"/>
                    <a:pt x="7847" y="393"/>
                  </a:cubicBezTo>
                  <a:lnTo>
                    <a:pt x="6906" y="1334"/>
                  </a:lnTo>
                  <a:cubicBezTo>
                    <a:pt x="6835" y="1405"/>
                    <a:pt x="6835" y="1512"/>
                    <a:pt x="6906" y="1584"/>
                  </a:cubicBezTo>
                  <a:cubicBezTo>
                    <a:pt x="6942" y="1620"/>
                    <a:pt x="6986" y="1637"/>
                    <a:pt x="7031" y="1637"/>
                  </a:cubicBezTo>
                  <a:cubicBezTo>
                    <a:pt x="7076" y="1637"/>
                    <a:pt x="7120" y="1620"/>
                    <a:pt x="7156" y="1584"/>
                  </a:cubicBezTo>
                  <a:lnTo>
                    <a:pt x="8097" y="643"/>
                  </a:lnTo>
                  <a:cubicBezTo>
                    <a:pt x="8287" y="453"/>
                    <a:pt x="8549" y="346"/>
                    <a:pt x="8811" y="346"/>
                  </a:cubicBezTo>
                  <a:cubicBezTo>
                    <a:pt x="9085" y="346"/>
                    <a:pt x="9335" y="453"/>
                    <a:pt x="9525" y="643"/>
                  </a:cubicBezTo>
                  <a:cubicBezTo>
                    <a:pt x="9716" y="846"/>
                    <a:pt x="9823" y="1096"/>
                    <a:pt x="9823" y="1358"/>
                  </a:cubicBezTo>
                  <a:cubicBezTo>
                    <a:pt x="9823" y="1631"/>
                    <a:pt x="9716" y="1882"/>
                    <a:pt x="9525" y="2084"/>
                  </a:cubicBezTo>
                  <a:lnTo>
                    <a:pt x="8228" y="3370"/>
                  </a:lnTo>
                  <a:cubicBezTo>
                    <a:pt x="8097" y="3060"/>
                    <a:pt x="7906" y="2763"/>
                    <a:pt x="7668" y="2524"/>
                  </a:cubicBezTo>
                  <a:cubicBezTo>
                    <a:pt x="7162" y="2018"/>
                    <a:pt x="6498" y="1765"/>
                    <a:pt x="5834" y="1765"/>
                  </a:cubicBezTo>
                  <a:cubicBezTo>
                    <a:pt x="5171" y="1765"/>
                    <a:pt x="4507" y="2018"/>
                    <a:pt x="4001" y="2524"/>
                  </a:cubicBezTo>
                  <a:lnTo>
                    <a:pt x="1012" y="5513"/>
                  </a:lnTo>
                  <a:cubicBezTo>
                    <a:pt x="0" y="6525"/>
                    <a:pt x="0" y="8168"/>
                    <a:pt x="1012" y="9180"/>
                  </a:cubicBezTo>
                  <a:cubicBezTo>
                    <a:pt x="1524" y="9680"/>
                    <a:pt x="2191" y="9942"/>
                    <a:pt x="2846" y="9942"/>
                  </a:cubicBezTo>
                  <a:cubicBezTo>
                    <a:pt x="3501" y="9942"/>
                    <a:pt x="4168" y="9680"/>
                    <a:pt x="4680" y="9180"/>
                  </a:cubicBezTo>
                  <a:lnTo>
                    <a:pt x="6263" y="7585"/>
                  </a:lnTo>
                  <a:cubicBezTo>
                    <a:pt x="6346" y="7513"/>
                    <a:pt x="6346" y="7406"/>
                    <a:pt x="6263" y="7335"/>
                  </a:cubicBezTo>
                  <a:cubicBezTo>
                    <a:pt x="6239" y="7305"/>
                    <a:pt x="6201" y="7290"/>
                    <a:pt x="6159" y="7290"/>
                  </a:cubicBezTo>
                  <a:cubicBezTo>
                    <a:pt x="6117" y="7290"/>
                    <a:pt x="6073" y="7305"/>
                    <a:pt x="6037" y="7335"/>
                  </a:cubicBezTo>
                  <a:lnTo>
                    <a:pt x="4441" y="8930"/>
                  </a:lnTo>
                  <a:cubicBezTo>
                    <a:pt x="4025" y="9347"/>
                    <a:pt x="3453" y="9573"/>
                    <a:pt x="2858" y="9573"/>
                  </a:cubicBezTo>
                  <a:cubicBezTo>
                    <a:pt x="2263" y="9573"/>
                    <a:pt x="1703" y="9335"/>
                    <a:pt x="1286" y="8930"/>
                  </a:cubicBezTo>
                  <a:cubicBezTo>
                    <a:pt x="405" y="8049"/>
                    <a:pt x="405" y="6632"/>
                    <a:pt x="1286" y="5775"/>
                  </a:cubicBezTo>
                  <a:lnTo>
                    <a:pt x="4275" y="2774"/>
                  </a:lnTo>
                  <a:cubicBezTo>
                    <a:pt x="4691" y="2358"/>
                    <a:pt x="5251" y="2120"/>
                    <a:pt x="5846" y="2120"/>
                  </a:cubicBezTo>
                  <a:cubicBezTo>
                    <a:pt x="6442" y="2120"/>
                    <a:pt x="7013" y="2358"/>
                    <a:pt x="7430" y="2774"/>
                  </a:cubicBezTo>
                  <a:cubicBezTo>
                    <a:pt x="7680" y="3025"/>
                    <a:pt x="7859" y="3322"/>
                    <a:pt x="7966" y="3656"/>
                  </a:cubicBezTo>
                  <a:lnTo>
                    <a:pt x="6549" y="5072"/>
                  </a:lnTo>
                  <a:cubicBezTo>
                    <a:pt x="6358" y="5263"/>
                    <a:pt x="6108" y="5370"/>
                    <a:pt x="5834" y="5370"/>
                  </a:cubicBezTo>
                  <a:cubicBezTo>
                    <a:pt x="5573" y="5370"/>
                    <a:pt x="5311" y="5263"/>
                    <a:pt x="5120" y="5072"/>
                  </a:cubicBezTo>
                  <a:cubicBezTo>
                    <a:pt x="5037" y="4977"/>
                    <a:pt x="4953" y="4858"/>
                    <a:pt x="4894" y="4739"/>
                  </a:cubicBezTo>
                  <a:cubicBezTo>
                    <a:pt x="4874" y="4670"/>
                    <a:pt x="4798" y="4626"/>
                    <a:pt x="4711" y="4626"/>
                  </a:cubicBezTo>
                  <a:cubicBezTo>
                    <a:pt x="4693" y="4626"/>
                    <a:pt x="4674" y="4628"/>
                    <a:pt x="4656" y="4632"/>
                  </a:cubicBezTo>
                  <a:cubicBezTo>
                    <a:pt x="4572" y="4668"/>
                    <a:pt x="4525" y="4775"/>
                    <a:pt x="4560" y="4882"/>
                  </a:cubicBezTo>
                  <a:cubicBezTo>
                    <a:pt x="4632" y="5037"/>
                    <a:pt x="4715" y="5203"/>
                    <a:pt x="4858" y="5322"/>
                  </a:cubicBezTo>
                  <a:cubicBezTo>
                    <a:pt x="5108" y="5572"/>
                    <a:pt x="5453" y="5727"/>
                    <a:pt x="5823" y="5727"/>
                  </a:cubicBezTo>
                  <a:cubicBezTo>
                    <a:pt x="6192" y="5727"/>
                    <a:pt x="6525" y="5572"/>
                    <a:pt x="6787" y="5322"/>
                  </a:cubicBezTo>
                  <a:lnTo>
                    <a:pt x="9775" y="2334"/>
                  </a:lnTo>
                  <a:cubicBezTo>
                    <a:pt x="10037" y="2084"/>
                    <a:pt x="10180" y="1739"/>
                    <a:pt x="10180" y="1358"/>
                  </a:cubicBezTo>
                  <a:cubicBezTo>
                    <a:pt x="10180" y="989"/>
                    <a:pt x="10037" y="667"/>
                    <a:pt x="9775" y="393"/>
                  </a:cubicBezTo>
                  <a:cubicBezTo>
                    <a:pt x="9525" y="131"/>
                    <a:pt x="9180" y="0"/>
                    <a:pt x="8811"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197" name="Google Shape;197;p26"/>
            <p:cNvSpPr/>
            <p:nvPr/>
          </p:nvSpPr>
          <p:spPr>
            <a:xfrm>
              <a:off x="5669606" y="1500761"/>
              <a:ext cx="322915" cy="316390"/>
            </a:xfrm>
            <a:custGeom>
              <a:rect b="b" l="l" r="r" t="t"/>
              <a:pathLst>
                <a:path extrusionOk="0" h="9940" w="10145">
                  <a:moveTo>
                    <a:pt x="7323" y="1"/>
                  </a:moveTo>
                  <a:cubicBezTo>
                    <a:pt x="6659" y="1"/>
                    <a:pt x="5995" y="254"/>
                    <a:pt x="5489" y="760"/>
                  </a:cubicBezTo>
                  <a:lnTo>
                    <a:pt x="3894" y="2355"/>
                  </a:lnTo>
                  <a:cubicBezTo>
                    <a:pt x="3822" y="2427"/>
                    <a:pt x="3822" y="2534"/>
                    <a:pt x="3894" y="2605"/>
                  </a:cubicBezTo>
                  <a:cubicBezTo>
                    <a:pt x="3935" y="2641"/>
                    <a:pt x="3980" y="2659"/>
                    <a:pt x="4025" y="2659"/>
                  </a:cubicBezTo>
                  <a:cubicBezTo>
                    <a:pt x="4069" y="2659"/>
                    <a:pt x="4114" y="2641"/>
                    <a:pt x="4156" y="2605"/>
                  </a:cubicBezTo>
                  <a:lnTo>
                    <a:pt x="5739" y="1010"/>
                  </a:lnTo>
                  <a:cubicBezTo>
                    <a:pt x="6180" y="569"/>
                    <a:pt x="6754" y="349"/>
                    <a:pt x="7326" y="349"/>
                  </a:cubicBezTo>
                  <a:cubicBezTo>
                    <a:pt x="7897" y="349"/>
                    <a:pt x="8466" y="569"/>
                    <a:pt x="8894" y="1010"/>
                  </a:cubicBezTo>
                  <a:cubicBezTo>
                    <a:pt x="9775" y="1891"/>
                    <a:pt x="9775" y="3308"/>
                    <a:pt x="8894" y="4165"/>
                  </a:cubicBezTo>
                  <a:lnTo>
                    <a:pt x="5906" y="7154"/>
                  </a:lnTo>
                  <a:cubicBezTo>
                    <a:pt x="5489" y="7570"/>
                    <a:pt x="4930" y="7808"/>
                    <a:pt x="4334" y="7808"/>
                  </a:cubicBezTo>
                  <a:cubicBezTo>
                    <a:pt x="3739" y="7808"/>
                    <a:pt x="3167" y="7570"/>
                    <a:pt x="2751" y="7154"/>
                  </a:cubicBezTo>
                  <a:cubicBezTo>
                    <a:pt x="2501" y="6904"/>
                    <a:pt x="2322" y="6606"/>
                    <a:pt x="2215" y="6284"/>
                  </a:cubicBezTo>
                  <a:lnTo>
                    <a:pt x="3632" y="4868"/>
                  </a:lnTo>
                  <a:cubicBezTo>
                    <a:pt x="3822" y="4677"/>
                    <a:pt x="4072" y="4570"/>
                    <a:pt x="4346" y="4570"/>
                  </a:cubicBezTo>
                  <a:cubicBezTo>
                    <a:pt x="4608" y="4570"/>
                    <a:pt x="4870" y="4677"/>
                    <a:pt x="5061" y="4868"/>
                  </a:cubicBezTo>
                  <a:cubicBezTo>
                    <a:pt x="5144" y="4951"/>
                    <a:pt x="5227" y="5070"/>
                    <a:pt x="5287" y="5189"/>
                  </a:cubicBezTo>
                  <a:cubicBezTo>
                    <a:pt x="5305" y="5263"/>
                    <a:pt x="5374" y="5308"/>
                    <a:pt x="5453" y="5308"/>
                  </a:cubicBezTo>
                  <a:cubicBezTo>
                    <a:pt x="5477" y="5308"/>
                    <a:pt x="5501" y="5304"/>
                    <a:pt x="5525" y="5296"/>
                  </a:cubicBezTo>
                  <a:cubicBezTo>
                    <a:pt x="5608" y="5272"/>
                    <a:pt x="5656" y="5165"/>
                    <a:pt x="5620" y="5058"/>
                  </a:cubicBezTo>
                  <a:cubicBezTo>
                    <a:pt x="5549" y="4891"/>
                    <a:pt x="5465" y="4737"/>
                    <a:pt x="5322" y="4618"/>
                  </a:cubicBezTo>
                  <a:cubicBezTo>
                    <a:pt x="5072" y="4356"/>
                    <a:pt x="4727" y="4213"/>
                    <a:pt x="4358" y="4213"/>
                  </a:cubicBezTo>
                  <a:cubicBezTo>
                    <a:pt x="3989" y="4213"/>
                    <a:pt x="3656" y="4356"/>
                    <a:pt x="3394" y="4618"/>
                  </a:cubicBezTo>
                  <a:lnTo>
                    <a:pt x="1929" y="6070"/>
                  </a:lnTo>
                  <a:cubicBezTo>
                    <a:pt x="1905" y="6082"/>
                    <a:pt x="1893" y="6106"/>
                    <a:pt x="1870" y="6130"/>
                  </a:cubicBezTo>
                  <a:lnTo>
                    <a:pt x="405" y="7606"/>
                  </a:lnTo>
                  <a:cubicBezTo>
                    <a:pt x="143" y="7856"/>
                    <a:pt x="0" y="8201"/>
                    <a:pt x="0" y="8570"/>
                  </a:cubicBezTo>
                  <a:cubicBezTo>
                    <a:pt x="0" y="8928"/>
                    <a:pt x="143" y="9273"/>
                    <a:pt x="405" y="9535"/>
                  </a:cubicBezTo>
                  <a:cubicBezTo>
                    <a:pt x="655" y="9785"/>
                    <a:pt x="1001" y="9940"/>
                    <a:pt x="1370" y="9940"/>
                  </a:cubicBezTo>
                  <a:cubicBezTo>
                    <a:pt x="1739" y="9940"/>
                    <a:pt x="2072" y="9785"/>
                    <a:pt x="2334" y="9535"/>
                  </a:cubicBezTo>
                  <a:lnTo>
                    <a:pt x="3275" y="8594"/>
                  </a:lnTo>
                  <a:cubicBezTo>
                    <a:pt x="3346" y="8523"/>
                    <a:pt x="3346" y="8416"/>
                    <a:pt x="3275" y="8344"/>
                  </a:cubicBezTo>
                  <a:cubicBezTo>
                    <a:pt x="3239" y="8309"/>
                    <a:pt x="3194" y="8291"/>
                    <a:pt x="3150" y="8291"/>
                  </a:cubicBezTo>
                  <a:cubicBezTo>
                    <a:pt x="3105" y="8291"/>
                    <a:pt x="3060" y="8309"/>
                    <a:pt x="3025" y="8344"/>
                  </a:cubicBezTo>
                  <a:lnTo>
                    <a:pt x="2084" y="9285"/>
                  </a:lnTo>
                  <a:cubicBezTo>
                    <a:pt x="1893" y="9475"/>
                    <a:pt x="1632" y="9582"/>
                    <a:pt x="1370" y="9582"/>
                  </a:cubicBezTo>
                  <a:cubicBezTo>
                    <a:pt x="1096" y="9582"/>
                    <a:pt x="846" y="9475"/>
                    <a:pt x="655" y="9285"/>
                  </a:cubicBezTo>
                  <a:cubicBezTo>
                    <a:pt x="465" y="9094"/>
                    <a:pt x="358" y="8832"/>
                    <a:pt x="358" y="8570"/>
                  </a:cubicBezTo>
                  <a:cubicBezTo>
                    <a:pt x="358" y="8297"/>
                    <a:pt x="465" y="8047"/>
                    <a:pt x="655" y="7856"/>
                  </a:cubicBezTo>
                  <a:lnTo>
                    <a:pt x="1953" y="6558"/>
                  </a:lnTo>
                  <a:cubicBezTo>
                    <a:pt x="2084" y="6880"/>
                    <a:pt x="2274" y="7177"/>
                    <a:pt x="2513" y="7404"/>
                  </a:cubicBezTo>
                  <a:cubicBezTo>
                    <a:pt x="3001" y="7904"/>
                    <a:pt x="3656" y="8166"/>
                    <a:pt x="4346" y="8166"/>
                  </a:cubicBezTo>
                  <a:cubicBezTo>
                    <a:pt x="5049" y="8166"/>
                    <a:pt x="5680" y="7904"/>
                    <a:pt x="6180" y="7404"/>
                  </a:cubicBezTo>
                  <a:lnTo>
                    <a:pt x="9168" y="4415"/>
                  </a:lnTo>
                  <a:cubicBezTo>
                    <a:pt x="10145" y="3403"/>
                    <a:pt x="10145" y="1772"/>
                    <a:pt x="9156" y="760"/>
                  </a:cubicBezTo>
                  <a:cubicBezTo>
                    <a:pt x="8650" y="254"/>
                    <a:pt x="7987" y="1"/>
                    <a:pt x="7323"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grpSp>
      <p:sp>
        <p:nvSpPr>
          <p:cNvPr id="198" name="Google Shape;198;p26"/>
          <p:cNvSpPr txBox="1"/>
          <p:nvPr/>
        </p:nvSpPr>
        <p:spPr>
          <a:xfrm>
            <a:off x="4742100" y="998800"/>
            <a:ext cx="4429800" cy="219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3400">
                <a:solidFill>
                  <a:srgbClr val="EA9999"/>
                </a:solidFill>
                <a:latin typeface="Montserrat"/>
                <a:ea typeface="Montserrat"/>
                <a:cs typeface="Montserrat"/>
                <a:sym typeface="Montserrat"/>
              </a:rPr>
              <a:t>|</a:t>
            </a:r>
            <a:r>
              <a:rPr b="1" lang="ar" sz="3400">
                <a:solidFill>
                  <a:srgbClr val="74C1B9"/>
                </a:solidFill>
                <a:latin typeface="Montserrat"/>
                <a:ea typeface="Montserrat"/>
                <a:cs typeface="Montserrat"/>
                <a:sym typeface="Montserrat"/>
              </a:rPr>
              <a:t> </a:t>
            </a:r>
            <a:r>
              <a:rPr b="1" lang="ar" sz="2500">
                <a:solidFill>
                  <a:srgbClr val="74C1B9"/>
                </a:solidFill>
                <a:latin typeface="Montserrat"/>
                <a:ea typeface="Montserrat"/>
                <a:cs typeface="Montserrat"/>
                <a:sym typeface="Montserrat"/>
              </a:rPr>
              <a:t>Haemoglobinopathies</a:t>
            </a:r>
            <a:endParaRPr b="1" sz="2500">
              <a:solidFill>
                <a:srgbClr val="74C1B9"/>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9" name="Shape 429"/>
        <p:cNvGrpSpPr/>
        <p:nvPr/>
      </p:nvGrpSpPr>
      <p:grpSpPr>
        <a:xfrm>
          <a:off x="0" y="0"/>
          <a:ext cx="0" cy="0"/>
          <a:chOff x="0" y="0"/>
          <a:chExt cx="0" cy="0"/>
        </a:xfrm>
      </p:grpSpPr>
      <p:sp>
        <p:nvSpPr>
          <p:cNvPr id="430" name="Google Shape;430;p35"/>
          <p:cNvSpPr/>
          <p:nvPr/>
        </p:nvSpPr>
        <p:spPr>
          <a:xfrm>
            <a:off x="1985857" y="378052"/>
            <a:ext cx="552000" cy="152400"/>
          </a:xfrm>
          <a:prstGeom prst="rect">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35"/>
          <p:cNvSpPr/>
          <p:nvPr/>
        </p:nvSpPr>
        <p:spPr>
          <a:xfrm>
            <a:off x="1903082" y="3157115"/>
            <a:ext cx="552000" cy="152400"/>
          </a:xfrm>
          <a:prstGeom prst="rect">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35"/>
          <p:cNvSpPr/>
          <p:nvPr/>
        </p:nvSpPr>
        <p:spPr>
          <a:xfrm>
            <a:off x="5809707" y="378052"/>
            <a:ext cx="552000" cy="152400"/>
          </a:xfrm>
          <a:prstGeom prst="rect">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35"/>
          <p:cNvSpPr/>
          <p:nvPr/>
        </p:nvSpPr>
        <p:spPr>
          <a:xfrm>
            <a:off x="5726932" y="3157115"/>
            <a:ext cx="552000" cy="152400"/>
          </a:xfrm>
          <a:prstGeom prst="rect">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35"/>
          <p:cNvSpPr txBox="1"/>
          <p:nvPr>
            <p:ph idx="4294967295" type="title"/>
          </p:nvPr>
        </p:nvSpPr>
        <p:spPr>
          <a:xfrm>
            <a:off x="1985850" y="127263"/>
            <a:ext cx="1295700" cy="110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ar"/>
              <a:t>01:</a:t>
            </a:r>
            <a:endParaRPr/>
          </a:p>
        </p:txBody>
      </p:sp>
      <p:sp>
        <p:nvSpPr>
          <p:cNvPr id="435" name="Google Shape;435;p35"/>
          <p:cNvSpPr txBox="1"/>
          <p:nvPr>
            <p:ph idx="4294967295" type="title"/>
          </p:nvPr>
        </p:nvSpPr>
        <p:spPr>
          <a:xfrm>
            <a:off x="1877250" y="530462"/>
            <a:ext cx="3153300" cy="85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ar" sz="2000"/>
              <a:t>Thalassemia minima</a:t>
            </a:r>
            <a:endParaRPr sz="2000"/>
          </a:p>
        </p:txBody>
      </p:sp>
      <p:sp>
        <p:nvSpPr>
          <p:cNvPr id="436" name="Google Shape;436;p35"/>
          <p:cNvSpPr txBox="1"/>
          <p:nvPr>
            <p:ph idx="4294967295" type="subTitle"/>
          </p:nvPr>
        </p:nvSpPr>
        <p:spPr>
          <a:xfrm>
            <a:off x="1985850" y="933900"/>
            <a:ext cx="3153300" cy="4770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ar" sz="1100"/>
              <a:t>The presence of a thalassemia mutation that is without clinical consequences.</a:t>
            </a:r>
            <a:endParaRPr sz="1100"/>
          </a:p>
        </p:txBody>
      </p:sp>
      <p:sp>
        <p:nvSpPr>
          <p:cNvPr id="437" name="Google Shape;437;p35"/>
          <p:cNvSpPr txBox="1"/>
          <p:nvPr>
            <p:ph idx="4294967295" type="title"/>
          </p:nvPr>
        </p:nvSpPr>
        <p:spPr>
          <a:xfrm>
            <a:off x="1903075" y="2893050"/>
            <a:ext cx="1137300" cy="26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ar"/>
              <a:t>02:</a:t>
            </a:r>
            <a:endParaRPr/>
          </a:p>
        </p:txBody>
      </p:sp>
      <p:sp>
        <p:nvSpPr>
          <p:cNvPr id="438" name="Google Shape;438;p35"/>
          <p:cNvSpPr txBox="1"/>
          <p:nvPr>
            <p:ph idx="4294967295" type="title"/>
          </p:nvPr>
        </p:nvSpPr>
        <p:spPr>
          <a:xfrm>
            <a:off x="1794475" y="3304677"/>
            <a:ext cx="3153300" cy="26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ar" sz="2000"/>
              <a:t>Thalassemia minor</a:t>
            </a:r>
            <a:endParaRPr sz="2000"/>
          </a:p>
        </p:txBody>
      </p:sp>
      <p:sp>
        <p:nvSpPr>
          <p:cNvPr id="439" name="Google Shape;439;p35"/>
          <p:cNvSpPr txBox="1"/>
          <p:nvPr>
            <p:ph idx="4294967295" type="subTitle"/>
          </p:nvPr>
        </p:nvSpPr>
        <p:spPr>
          <a:xfrm>
            <a:off x="1919275" y="3687375"/>
            <a:ext cx="2903700" cy="477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ar" sz="1100"/>
              <a:t>Patients with microcytosis and hypochromic red cells secondary to thalassemia  mutations,  but  with  only mild  anemia  or  a  normal hemoglobin.  Patients who inherit a single affected allele are usually in this category.</a:t>
            </a:r>
            <a:endParaRPr sz="1100"/>
          </a:p>
          <a:p>
            <a:pPr indent="0" lvl="0" marL="0" rtl="0" algn="l">
              <a:spcBef>
                <a:spcPts val="0"/>
              </a:spcBef>
              <a:spcAft>
                <a:spcPts val="1600"/>
              </a:spcAft>
              <a:buClr>
                <a:schemeClr val="dk1"/>
              </a:buClr>
              <a:buSzPts val="1100"/>
              <a:buFont typeface="Arial"/>
              <a:buNone/>
            </a:pPr>
            <a:r>
              <a:t/>
            </a:r>
            <a:endParaRPr sz="1100"/>
          </a:p>
        </p:txBody>
      </p:sp>
      <p:sp>
        <p:nvSpPr>
          <p:cNvPr id="440" name="Google Shape;440;p35"/>
          <p:cNvSpPr txBox="1"/>
          <p:nvPr>
            <p:ph idx="4294967295" type="title"/>
          </p:nvPr>
        </p:nvSpPr>
        <p:spPr>
          <a:xfrm>
            <a:off x="5809700" y="109112"/>
            <a:ext cx="1295700" cy="23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ar"/>
              <a:t>03:</a:t>
            </a:r>
            <a:endParaRPr/>
          </a:p>
        </p:txBody>
      </p:sp>
      <p:sp>
        <p:nvSpPr>
          <p:cNvPr id="441" name="Google Shape;441;p35"/>
          <p:cNvSpPr txBox="1"/>
          <p:nvPr>
            <p:ph idx="4294967295" type="title"/>
          </p:nvPr>
        </p:nvSpPr>
        <p:spPr>
          <a:xfrm>
            <a:off x="5705100" y="530463"/>
            <a:ext cx="3521700" cy="85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ar" sz="2000"/>
              <a:t>Thalassemia Intermedia</a:t>
            </a:r>
            <a:endParaRPr sz="2000"/>
          </a:p>
        </p:txBody>
      </p:sp>
      <p:sp>
        <p:nvSpPr>
          <p:cNvPr id="442" name="Google Shape;442;p35"/>
          <p:cNvSpPr txBox="1"/>
          <p:nvPr>
            <p:ph idx="4294967295" type="subTitle"/>
          </p:nvPr>
        </p:nvSpPr>
        <p:spPr>
          <a:xfrm>
            <a:off x="5705100" y="971402"/>
            <a:ext cx="3359700" cy="11730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ar" sz="1100"/>
              <a:t>Patients will also have a microcytic hypochromic anemia, increased erythroid drive  to  maintain  their  hemoglobin,  packed  bone  marrow  with a decreased  myeloid  to erythroid ratio, and extramedullary hematopoiesi</a:t>
            </a:r>
            <a:r>
              <a:rPr lang="ar" sz="1100"/>
              <a:t>s </a:t>
            </a:r>
            <a:r>
              <a:rPr lang="ar" sz="1000">
                <a:solidFill>
                  <a:srgbClr val="45818E"/>
                </a:solidFill>
              </a:rPr>
              <a:t>increase demand → request  from spleen for formation of RBC *</a:t>
            </a:r>
            <a:r>
              <a:rPr lang="ar" sz="1100"/>
              <a:t>, giving splenomegaly. Transfusion  may  be  required  to  maintain  the  hemoglobin  at  times  of additional physiological stress.</a:t>
            </a:r>
            <a:endParaRPr sz="1100"/>
          </a:p>
        </p:txBody>
      </p:sp>
      <p:sp>
        <p:nvSpPr>
          <p:cNvPr id="443" name="Google Shape;443;p35"/>
          <p:cNvSpPr txBox="1"/>
          <p:nvPr>
            <p:ph idx="4294967295" type="title"/>
          </p:nvPr>
        </p:nvSpPr>
        <p:spPr>
          <a:xfrm flipH="1">
            <a:off x="5726925" y="2893051"/>
            <a:ext cx="1295700" cy="26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ar"/>
              <a:t>04:</a:t>
            </a:r>
            <a:endParaRPr/>
          </a:p>
        </p:txBody>
      </p:sp>
      <p:sp>
        <p:nvSpPr>
          <p:cNvPr id="444" name="Google Shape;444;p35"/>
          <p:cNvSpPr txBox="1"/>
          <p:nvPr>
            <p:ph idx="4294967295" type="title"/>
          </p:nvPr>
        </p:nvSpPr>
        <p:spPr>
          <a:xfrm>
            <a:off x="5622325" y="3304678"/>
            <a:ext cx="3153300" cy="85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ar" sz="2000"/>
              <a:t>Thalassemia major</a:t>
            </a:r>
            <a:endParaRPr sz="2000"/>
          </a:p>
        </p:txBody>
      </p:sp>
      <p:sp>
        <p:nvSpPr>
          <p:cNvPr id="445" name="Google Shape;445;p35"/>
          <p:cNvSpPr txBox="1"/>
          <p:nvPr>
            <p:ph idx="4294967295" type="subTitle"/>
          </p:nvPr>
        </p:nvSpPr>
        <p:spPr>
          <a:xfrm>
            <a:off x="5622325" y="3687375"/>
            <a:ext cx="3153300" cy="14559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ar" sz="1100"/>
              <a:t>Have </a:t>
            </a:r>
            <a:r>
              <a:rPr lang="ar" sz="1100">
                <a:solidFill>
                  <a:srgbClr val="CC0000"/>
                </a:solidFill>
              </a:rPr>
              <a:t>severe anemia</a:t>
            </a:r>
            <a:r>
              <a:rPr lang="ar" sz="1100"/>
              <a:t> and are transfusion  dependent.</a:t>
            </a:r>
            <a:endParaRPr sz="1100"/>
          </a:p>
          <a:p>
            <a:pPr indent="0" lvl="0" marL="0" rtl="0" algn="l">
              <a:lnSpc>
                <a:spcPct val="100000"/>
              </a:lnSpc>
              <a:spcBef>
                <a:spcPts val="0"/>
              </a:spcBef>
              <a:spcAft>
                <a:spcPts val="0"/>
              </a:spcAft>
              <a:buClr>
                <a:schemeClr val="dk1"/>
              </a:buClr>
              <a:buSzPts val="1100"/>
              <a:buFont typeface="Arial"/>
              <a:buNone/>
            </a:pPr>
            <a:r>
              <a:rPr lang="ar" sz="1100"/>
              <a:t>Their increased erythroid drive leads  to  a  packed  erythroid  marrow  and splenomegaly,  development  of  bony  abnormalities </a:t>
            </a:r>
            <a:r>
              <a:rPr lang="ar" sz="1000">
                <a:solidFill>
                  <a:srgbClr val="45818E"/>
                </a:solidFill>
              </a:rPr>
              <a:t>(thalassemic phase)</a:t>
            </a:r>
            <a:r>
              <a:rPr baseline="30000" lang="ar" sz="1100"/>
              <a:t>  </a:t>
            </a:r>
            <a:r>
              <a:rPr lang="ar" sz="1100"/>
              <a:t>secondary  to unchecked  marrow  expansio</a:t>
            </a:r>
            <a:r>
              <a:rPr lang="ar" sz="1100"/>
              <a:t>n (</a:t>
            </a:r>
            <a:r>
              <a:rPr lang="ar" sz="1000">
                <a:solidFill>
                  <a:srgbClr val="45818E"/>
                </a:solidFill>
              </a:rPr>
              <a:t>expansion to bone : Face and skull</a:t>
            </a:r>
            <a:r>
              <a:rPr lang="ar" sz="1100"/>
              <a:t>)</a:t>
            </a:r>
            <a:r>
              <a:rPr lang="ar" sz="1100"/>
              <a:t>.  Patients  in  this  category  are  those  with complete loss of β-globin expression from both copies of Ch11.</a:t>
            </a:r>
            <a:endParaRPr sz="1100"/>
          </a:p>
        </p:txBody>
      </p:sp>
      <p:sp>
        <p:nvSpPr>
          <p:cNvPr id="446" name="Google Shape;446;p35"/>
          <p:cNvSpPr/>
          <p:nvPr/>
        </p:nvSpPr>
        <p:spPr>
          <a:xfrm>
            <a:off x="1713607" y="13965"/>
            <a:ext cx="37800" cy="2077200"/>
          </a:xfrm>
          <a:prstGeom prst="rect">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35"/>
          <p:cNvSpPr/>
          <p:nvPr/>
        </p:nvSpPr>
        <p:spPr>
          <a:xfrm>
            <a:off x="5533132" y="15990"/>
            <a:ext cx="37800" cy="2077200"/>
          </a:xfrm>
          <a:prstGeom prst="rect">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35"/>
          <p:cNvSpPr/>
          <p:nvPr/>
        </p:nvSpPr>
        <p:spPr>
          <a:xfrm>
            <a:off x="5533132" y="3080265"/>
            <a:ext cx="37800" cy="2077200"/>
          </a:xfrm>
          <a:prstGeom prst="rect">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35"/>
          <p:cNvSpPr/>
          <p:nvPr/>
        </p:nvSpPr>
        <p:spPr>
          <a:xfrm>
            <a:off x="1713607" y="3080265"/>
            <a:ext cx="37800" cy="2077200"/>
          </a:xfrm>
          <a:prstGeom prst="rect">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35"/>
          <p:cNvSpPr txBox="1"/>
          <p:nvPr>
            <p:ph idx="4294967295" type="title"/>
          </p:nvPr>
        </p:nvSpPr>
        <p:spPr>
          <a:xfrm flipH="1" rot="-5400000">
            <a:off x="-1738600" y="2050625"/>
            <a:ext cx="5156700" cy="1049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ar" sz="2400">
                <a:solidFill>
                  <a:srgbClr val="74C1B9"/>
                </a:solidFill>
                <a:latin typeface="Montserrat"/>
                <a:ea typeface="Montserrat"/>
                <a:cs typeface="Montserrat"/>
                <a:sym typeface="Montserrat"/>
              </a:rPr>
              <a:t>Clinical classiﬁcation </a:t>
            </a:r>
            <a:endParaRPr b="1" sz="2400">
              <a:solidFill>
                <a:srgbClr val="74C1B9"/>
              </a:solidFill>
              <a:latin typeface="Montserrat"/>
              <a:ea typeface="Montserrat"/>
              <a:cs typeface="Montserrat"/>
              <a:sym typeface="Montserrat"/>
            </a:endParaRPr>
          </a:p>
          <a:p>
            <a:pPr indent="0" lvl="0" marL="0" rtl="0" algn="ctr">
              <a:spcBef>
                <a:spcPts val="0"/>
              </a:spcBef>
              <a:spcAft>
                <a:spcPts val="0"/>
              </a:spcAft>
              <a:buClr>
                <a:schemeClr val="dk1"/>
              </a:buClr>
              <a:buSzPts val="1100"/>
              <a:buFont typeface="Arial"/>
              <a:buNone/>
            </a:pPr>
            <a:r>
              <a:rPr b="1" lang="ar" sz="2400">
                <a:solidFill>
                  <a:srgbClr val="74C1B9"/>
                </a:solidFill>
                <a:latin typeface="Montserrat"/>
                <a:ea typeface="Montserrat"/>
                <a:cs typeface="Montserrat"/>
                <a:sym typeface="Montserrat"/>
              </a:rPr>
              <a:t>of the thalassemias </a:t>
            </a:r>
            <a:endParaRPr sz="2400">
              <a:solidFill>
                <a:srgbClr val="66AAA2"/>
              </a:solidFill>
            </a:endParaRPr>
          </a:p>
        </p:txBody>
      </p:sp>
      <p:sp>
        <p:nvSpPr>
          <p:cNvPr id="451" name="Google Shape;451;p35"/>
          <p:cNvSpPr txBox="1"/>
          <p:nvPr/>
        </p:nvSpPr>
        <p:spPr>
          <a:xfrm>
            <a:off x="1595112" y="-1387445"/>
            <a:ext cx="8971500" cy="57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900">
                <a:solidFill>
                  <a:srgbClr val="EA9999"/>
                </a:solidFill>
                <a:latin typeface="Montserrat"/>
                <a:ea typeface="Montserrat"/>
                <a:cs typeface="Montserrat"/>
                <a:sym typeface="Montserrat"/>
              </a:rPr>
              <a:t>|</a:t>
            </a:r>
            <a:r>
              <a:rPr b="1" lang="ar" sz="1900">
                <a:solidFill>
                  <a:srgbClr val="74C1B9"/>
                </a:solidFill>
                <a:latin typeface="Montserrat"/>
                <a:ea typeface="Montserrat"/>
                <a:cs typeface="Montserrat"/>
                <a:sym typeface="Montserrat"/>
              </a:rPr>
              <a:t> </a:t>
            </a:r>
            <a:endParaRPr b="1" sz="1900">
              <a:solidFill>
                <a:srgbClr val="74C1B9"/>
              </a:solidFill>
              <a:latin typeface="Montserrat"/>
              <a:ea typeface="Montserrat"/>
              <a:cs typeface="Montserrat"/>
              <a:sym typeface="Montserrat"/>
            </a:endParaRPr>
          </a:p>
        </p:txBody>
      </p:sp>
      <p:graphicFrame>
        <p:nvGraphicFramePr>
          <p:cNvPr id="452" name="Google Shape;452;p35"/>
          <p:cNvGraphicFramePr/>
          <p:nvPr/>
        </p:nvGraphicFramePr>
        <p:xfrm>
          <a:off x="10167561" y="-2073850"/>
          <a:ext cx="3000000" cy="3000000"/>
        </p:xfrm>
        <a:graphic>
          <a:graphicData uri="http://schemas.openxmlformats.org/drawingml/2006/table">
            <a:tbl>
              <a:tblPr>
                <a:noFill/>
                <a:tableStyleId>{43EFCF7D-54FC-43E6-A69D-EBE4B73DD2F9}</a:tableStyleId>
              </a:tblPr>
              <a:tblGrid>
                <a:gridCol w="1472000"/>
                <a:gridCol w="7426650"/>
              </a:tblGrid>
              <a:tr h="20575">
                <a:tc rowSpan="2">
                  <a:txBody>
                    <a:bodyPr/>
                    <a:lstStyle/>
                    <a:p>
                      <a:pPr indent="0" lvl="0" marL="0" rtl="0" algn="ctr">
                        <a:spcBef>
                          <a:spcPts val="0"/>
                        </a:spcBef>
                        <a:spcAft>
                          <a:spcPts val="0"/>
                        </a:spcAft>
                        <a:buNone/>
                      </a:pPr>
                      <a:r>
                        <a:rPr b="1" lang="ar" sz="1000">
                          <a:solidFill>
                            <a:srgbClr val="FFFFFF"/>
                          </a:solidFill>
                          <a:latin typeface="EB Garamond"/>
                          <a:ea typeface="EB Garamond"/>
                          <a:cs typeface="EB Garamond"/>
                          <a:sym typeface="EB Garamond"/>
                        </a:rPr>
                        <a:t>Thalassemia minima</a:t>
                      </a:r>
                      <a:endParaRPr b="1" sz="1000">
                        <a:solidFill>
                          <a:srgbClr val="FFFFFF"/>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4CCCC"/>
                    </a:solidFill>
                  </a:tcPr>
                </a:tc>
                <a:tc rowSpan="2">
                  <a:txBody>
                    <a:bodyPr/>
                    <a:lstStyle/>
                    <a:p>
                      <a:pPr indent="0" lvl="0" marL="0" rtl="0" algn="l">
                        <a:spcBef>
                          <a:spcPts val="0"/>
                        </a:spcBef>
                        <a:spcAft>
                          <a:spcPts val="0"/>
                        </a:spcAft>
                        <a:buNone/>
                      </a:pPr>
                      <a:r>
                        <a:rPr lang="ar" sz="900">
                          <a:solidFill>
                            <a:srgbClr val="434343"/>
                          </a:solidFill>
                          <a:latin typeface="EB Garamond"/>
                          <a:ea typeface="EB Garamond"/>
                          <a:cs typeface="EB Garamond"/>
                          <a:sym typeface="EB Garamond"/>
                        </a:rPr>
                        <a:t>Describes </a:t>
                      </a:r>
                      <a:endParaRPr sz="900">
                        <a:solidFill>
                          <a:srgbClr val="434343"/>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264650">
                <a:tc vMerge="1"/>
                <a:tc vMerge="1"/>
              </a:tr>
              <a:tr h="13825">
                <a:tc rowSpan="2">
                  <a:txBody>
                    <a:bodyPr/>
                    <a:lstStyle/>
                    <a:p>
                      <a:pPr indent="0" lvl="0" marL="0" rtl="0" algn="ctr">
                        <a:spcBef>
                          <a:spcPts val="0"/>
                        </a:spcBef>
                        <a:spcAft>
                          <a:spcPts val="0"/>
                        </a:spcAft>
                        <a:buNone/>
                      </a:pPr>
                      <a:r>
                        <a:rPr b="1" lang="ar" sz="1000">
                          <a:solidFill>
                            <a:srgbClr val="FFFFFF"/>
                          </a:solidFill>
                          <a:latin typeface="EB Garamond"/>
                          <a:ea typeface="EB Garamond"/>
                          <a:cs typeface="EB Garamond"/>
                          <a:sym typeface="EB Garamond"/>
                        </a:rPr>
                        <a:t>Thalassemia minor</a:t>
                      </a:r>
                      <a:endParaRPr b="1" sz="1000">
                        <a:solidFill>
                          <a:srgbClr val="FFFFFF"/>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9AD7D2">
                        <a:alpha val="51764"/>
                        <a:alpha val="51959"/>
                      </a:srgbClr>
                    </a:solidFill>
                  </a:tcPr>
                </a:tc>
                <a:tc rowSpan="2">
                  <a:txBody>
                    <a:bodyPr/>
                    <a:lstStyle/>
                    <a:p>
                      <a:pPr indent="0" lvl="0" marL="0" rtl="0" algn="l">
                        <a:spcBef>
                          <a:spcPts val="0"/>
                        </a:spcBef>
                        <a:spcAft>
                          <a:spcPts val="0"/>
                        </a:spcAft>
                        <a:buNone/>
                      </a:pPr>
                      <a:r>
                        <a:rPr lang="ar" sz="900">
                          <a:solidFill>
                            <a:srgbClr val="434343"/>
                          </a:solidFill>
                          <a:latin typeface="EB Garamond"/>
                          <a:ea typeface="EB Garamond"/>
                          <a:cs typeface="EB Garamond"/>
                          <a:sym typeface="EB Garamond"/>
                        </a:rPr>
                        <a:t>Describes patients with microcytosis and hypochromic red cells secondary to thalassemia  mutations,  but  with  only mild  anemia  or  a  normal hemoglobin.  Patients who inherit a single affected allele are usually in this category.</a:t>
                      </a:r>
                      <a:endParaRPr sz="900">
                        <a:solidFill>
                          <a:srgbClr val="434343"/>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335075">
                <a:tc vMerge="1"/>
                <a:tc vMerge="1"/>
              </a:tr>
              <a:tr h="13825">
                <a:tc rowSpan="2">
                  <a:txBody>
                    <a:bodyPr/>
                    <a:lstStyle/>
                    <a:p>
                      <a:pPr indent="0" lvl="0" marL="0" rtl="0" algn="ctr">
                        <a:spcBef>
                          <a:spcPts val="0"/>
                        </a:spcBef>
                        <a:spcAft>
                          <a:spcPts val="0"/>
                        </a:spcAft>
                        <a:buNone/>
                      </a:pPr>
                      <a:r>
                        <a:rPr b="1" lang="ar" sz="1000">
                          <a:solidFill>
                            <a:srgbClr val="FFFFFF"/>
                          </a:solidFill>
                          <a:latin typeface="EB Garamond"/>
                          <a:ea typeface="EB Garamond"/>
                          <a:cs typeface="EB Garamond"/>
                          <a:sym typeface="EB Garamond"/>
                        </a:rPr>
                        <a:t>Thalassemia intermedia</a:t>
                      </a:r>
                      <a:endParaRPr b="1" sz="1000">
                        <a:solidFill>
                          <a:srgbClr val="FFFFFF"/>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4CCCC"/>
                    </a:solidFill>
                  </a:tcPr>
                </a:tc>
                <a:tc rowSpan="2">
                  <a:txBody>
                    <a:bodyPr/>
                    <a:lstStyle/>
                    <a:p>
                      <a:pPr indent="0" lvl="0" marL="0" rtl="0" algn="l">
                        <a:spcBef>
                          <a:spcPts val="0"/>
                        </a:spcBef>
                        <a:spcAft>
                          <a:spcPts val="0"/>
                        </a:spcAft>
                        <a:buNone/>
                      </a:pPr>
                      <a:r>
                        <a:rPr lang="ar" sz="900">
                          <a:solidFill>
                            <a:srgbClr val="434343"/>
                          </a:solidFill>
                          <a:latin typeface="EB Garamond"/>
                          <a:ea typeface="EB Garamond"/>
                          <a:cs typeface="EB Garamond"/>
                          <a:sym typeface="EB Garamond"/>
                        </a:rPr>
                        <a:t>Patients will also have a microcytic hypochromic anemia, increased erythroid drive  to  maintain  their  hemoglobin,  packed  bone  marrow  with a decreased  myeloid  to erythroid ratio, and extramedullary hematopoiesis, giving splenomegaly. Transfusion  may  be  required  to  maintain  the  hemoglobin  at  times  of additional physiological stress.</a:t>
                      </a:r>
                      <a:endParaRPr sz="900">
                        <a:solidFill>
                          <a:srgbClr val="434343"/>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438575">
                <a:tc vMerge="1"/>
                <a:tc vMerge="1"/>
              </a:tr>
              <a:tr h="13825">
                <a:tc rowSpan="2">
                  <a:txBody>
                    <a:bodyPr/>
                    <a:lstStyle/>
                    <a:p>
                      <a:pPr indent="0" lvl="0" marL="0" rtl="0" algn="ctr">
                        <a:spcBef>
                          <a:spcPts val="0"/>
                        </a:spcBef>
                        <a:spcAft>
                          <a:spcPts val="0"/>
                        </a:spcAft>
                        <a:buNone/>
                      </a:pPr>
                      <a:r>
                        <a:rPr b="1" lang="ar" sz="1000">
                          <a:solidFill>
                            <a:srgbClr val="FFFFFF"/>
                          </a:solidFill>
                          <a:latin typeface="EB Garamond"/>
                          <a:ea typeface="EB Garamond"/>
                          <a:cs typeface="EB Garamond"/>
                          <a:sym typeface="EB Garamond"/>
                        </a:rPr>
                        <a:t>Thalassemia major</a:t>
                      </a:r>
                      <a:endParaRPr b="1" sz="1000">
                        <a:solidFill>
                          <a:srgbClr val="FFFFFF"/>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9AD7D2">
                        <a:alpha val="51764"/>
                        <a:alpha val="51959"/>
                      </a:srgbClr>
                    </a:solidFill>
                  </a:tcPr>
                </a:tc>
                <a:tc rowSpan="2">
                  <a:txBody>
                    <a:bodyPr/>
                    <a:lstStyle/>
                    <a:p>
                      <a:pPr indent="0" lvl="0" marL="0" rtl="0" algn="l">
                        <a:spcBef>
                          <a:spcPts val="0"/>
                        </a:spcBef>
                        <a:spcAft>
                          <a:spcPts val="0"/>
                        </a:spcAft>
                        <a:buNone/>
                      </a:pPr>
                      <a:r>
                        <a:rPr lang="ar" sz="900">
                          <a:solidFill>
                            <a:srgbClr val="434343"/>
                          </a:solidFill>
                          <a:latin typeface="EB Garamond"/>
                          <a:ea typeface="EB Garamond"/>
                          <a:cs typeface="EB Garamond"/>
                          <a:sym typeface="EB Garamond"/>
                        </a:rPr>
                        <a:t>Have severe anemia and are transfusion  dependent.</a:t>
                      </a:r>
                      <a:endParaRPr sz="900">
                        <a:solidFill>
                          <a:srgbClr val="434343"/>
                        </a:solidFill>
                        <a:latin typeface="EB Garamond"/>
                        <a:ea typeface="EB Garamond"/>
                        <a:cs typeface="EB Garamond"/>
                        <a:sym typeface="EB Garamond"/>
                      </a:endParaRPr>
                    </a:p>
                    <a:p>
                      <a:pPr indent="0" lvl="0" marL="0" rtl="0" algn="l">
                        <a:spcBef>
                          <a:spcPts val="0"/>
                        </a:spcBef>
                        <a:spcAft>
                          <a:spcPts val="0"/>
                        </a:spcAft>
                        <a:buNone/>
                      </a:pPr>
                      <a:r>
                        <a:rPr lang="ar" sz="900">
                          <a:solidFill>
                            <a:srgbClr val="434343"/>
                          </a:solidFill>
                          <a:latin typeface="EB Garamond"/>
                          <a:ea typeface="EB Garamond"/>
                          <a:cs typeface="EB Garamond"/>
                          <a:sym typeface="EB Garamond"/>
                        </a:rPr>
                        <a:t>Their increased erythroid drive leads  to  a  packed  erythroid  marrow  and splenomegaly,  development  of  bony  abnormalities  secondary  to</a:t>
                      </a:r>
                      <a:endParaRPr sz="900">
                        <a:solidFill>
                          <a:srgbClr val="434343"/>
                        </a:solidFill>
                        <a:latin typeface="EB Garamond"/>
                        <a:ea typeface="EB Garamond"/>
                        <a:cs typeface="EB Garamond"/>
                        <a:sym typeface="EB Garamond"/>
                      </a:endParaRPr>
                    </a:p>
                    <a:p>
                      <a:pPr indent="0" lvl="0" marL="0" rtl="0" algn="l">
                        <a:spcBef>
                          <a:spcPts val="0"/>
                        </a:spcBef>
                        <a:spcAft>
                          <a:spcPts val="0"/>
                        </a:spcAft>
                        <a:buNone/>
                      </a:pPr>
                      <a:r>
                        <a:rPr lang="ar" sz="900">
                          <a:solidFill>
                            <a:srgbClr val="434343"/>
                          </a:solidFill>
                          <a:latin typeface="EB Garamond"/>
                          <a:ea typeface="EB Garamond"/>
                          <a:cs typeface="EB Garamond"/>
                          <a:sym typeface="EB Garamond"/>
                        </a:rPr>
                        <a:t>unchecked  marrow  expansion.  Patients  in  this  category  are  those  with complete loss of β-globin expression from both copies of Ch11.</a:t>
                      </a:r>
                      <a:endParaRPr sz="900">
                        <a:solidFill>
                          <a:srgbClr val="434343"/>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438575">
                <a:tc vMerge="1"/>
                <a:tc vMerge="1"/>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6" name="Shape 456"/>
        <p:cNvGrpSpPr/>
        <p:nvPr/>
      </p:nvGrpSpPr>
      <p:grpSpPr>
        <a:xfrm>
          <a:off x="0" y="0"/>
          <a:ext cx="0" cy="0"/>
          <a:chOff x="0" y="0"/>
          <a:chExt cx="0" cy="0"/>
        </a:xfrm>
      </p:grpSpPr>
      <p:sp>
        <p:nvSpPr>
          <p:cNvPr id="457" name="Google Shape;457;p36"/>
          <p:cNvSpPr txBox="1"/>
          <p:nvPr/>
        </p:nvSpPr>
        <p:spPr>
          <a:xfrm>
            <a:off x="405562" y="687682"/>
            <a:ext cx="8716800" cy="38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a:solidFill>
                  <a:schemeClr val="dk1"/>
                </a:solidFill>
                <a:latin typeface="EB Garamond"/>
                <a:ea typeface="EB Garamond"/>
                <a:cs typeface="EB Garamond"/>
                <a:sym typeface="EB Garamond"/>
              </a:rPr>
              <a:t>Anemia</a:t>
            </a:r>
            <a:r>
              <a:rPr lang="ar">
                <a:solidFill>
                  <a:schemeClr val="dk1"/>
                </a:solidFill>
                <a:latin typeface="EB Garamond"/>
                <a:ea typeface="EB Garamond"/>
                <a:cs typeface="EB Garamond"/>
                <a:sym typeface="EB Garamond"/>
              </a:rPr>
              <a:t> - is the principal feature of thalassemia major, the massive expansion of erythroid activity results in several complications:</a:t>
            </a:r>
            <a:endParaRPr>
              <a:latin typeface="EB Garamond"/>
              <a:ea typeface="EB Garamond"/>
              <a:cs typeface="EB Garamond"/>
              <a:sym typeface="EB Garamond"/>
            </a:endParaRPr>
          </a:p>
        </p:txBody>
      </p:sp>
      <p:sp>
        <p:nvSpPr>
          <p:cNvPr id="458" name="Google Shape;458;p36"/>
          <p:cNvSpPr/>
          <p:nvPr/>
        </p:nvSpPr>
        <p:spPr>
          <a:xfrm flipH="1" rot="-5400000">
            <a:off x="4552086" y="556202"/>
            <a:ext cx="35322" cy="9139445"/>
          </a:xfrm>
          <a:custGeom>
            <a:rect b="b" l="l" r="r" t="t"/>
            <a:pathLst>
              <a:path extrusionOk="0" h="20773" w="3248">
                <a:moveTo>
                  <a:pt x="3248" y="1"/>
                </a:moveTo>
                <a:cubicBezTo>
                  <a:pt x="2860" y="148"/>
                  <a:pt x="2484" y="326"/>
                  <a:pt x="2124" y="532"/>
                </a:cubicBezTo>
                <a:cubicBezTo>
                  <a:pt x="708" y="1349"/>
                  <a:pt x="1" y="2420"/>
                  <a:pt x="1" y="3492"/>
                </a:cubicBezTo>
                <a:lnTo>
                  <a:pt x="1" y="17281"/>
                </a:lnTo>
                <a:cubicBezTo>
                  <a:pt x="1" y="18353"/>
                  <a:pt x="708" y="19424"/>
                  <a:pt x="2124" y="20241"/>
                </a:cubicBezTo>
                <a:cubicBezTo>
                  <a:pt x="2484" y="20447"/>
                  <a:pt x="2860" y="20625"/>
                  <a:pt x="3248" y="20772"/>
                </a:cubicBezTo>
                <a:lnTo>
                  <a:pt x="3248" y="1"/>
                </a:ln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36"/>
          <p:cNvSpPr txBox="1"/>
          <p:nvPr/>
        </p:nvSpPr>
        <p:spPr>
          <a:xfrm>
            <a:off x="150487" y="69739"/>
            <a:ext cx="8971500" cy="51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000">
                <a:solidFill>
                  <a:srgbClr val="74C1B9"/>
                </a:solidFill>
                <a:latin typeface="Montserrat"/>
                <a:ea typeface="Montserrat"/>
                <a:cs typeface="Montserrat"/>
                <a:sym typeface="Montserrat"/>
              </a:rPr>
              <a:t>The clinical course and complications of thalassemia major</a:t>
            </a:r>
            <a:endParaRPr b="1" sz="2000">
              <a:solidFill>
                <a:srgbClr val="74C1B9"/>
              </a:solidFill>
              <a:latin typeface="Montserrat"/>
              <a:ea typeface="Montserrat"/>
              <a:cs typeface="Montserrat"/>
              <a:sym typeface="Montserrat"/>
            </a:endParaRPr>
          </a:p>
        </p:txBody>
      </p:sp>
      <p:sp>
        <p:nvSpPr>
          <p:cNvPr id="460" name="Google Shape;460;p36"/>
          <p:cNvSpPr txBox="1"/>
          <p:nvPr/>
        </p:nvSpPr>
        <p:spPr>
          <a:xfrm>
            <a:off x="22018" y="-3"/>
            <a:ext cx="301800" cy="65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000">
                <a:solidFill>
                  <a:srgbClr val="EA9999"/>
                </a:solidFill>
                <a:latin typeface="Montserrat"/>
                <a:ea typeface="Montserrat"/>
                <a:cs typeface="Montserrat"/>
                <a:sym typeface="Montserrat"/>
              </a:rPr>
              <a:t>|</a:t>
            </a:r>
            <a:endParaRPr b="1" sz="2000">
              <a:solidFill>
                <a:srgbClr val="EA9999"/>
              </a:solidFill>
              <a:latin typeface="Montserrat"/>
              <a:ea typeface="Montserrat"/>
              <a:cs typeface="Montserrat"/>
              <a:sym typeface="Montserrat"/>
            </a:endParaRPr>
          </a:p>
        </p:txBody>
      </p:sp>
      <p:cxnSp>
        <p:nvCxnSpPr>
          <p:cNvPr id="461" name="Google Shape;461;p36"/>
          <p:cNvCxnSpPr/>
          <p:nvPr/>
        </p:nvCxnSpPr>
        <p:spPr>
          <a:xfrm flipH="1" rot="10800000">
            <a:off x="273292" y="1826721"/>
            <a:ext cx="8407800" cy="12900"/>
          </a:xfrm>
          <a:prstGeom prst="straightConnector1">
            <a:avLst/>
          </a:prstGeom>
          <a:noFill/>
          <a:ln cap="flat" cmpd="sng" w="25400">
            <a:solidFill>
              <a:srgbClr val="B7B7B7"/>
            </a:solidFill>
            <a:prstDash val="dot"/>
            <a:round/>
            <a:headEnd len="med" w="med" type="oval"/>
            <a:tailEnd len="med" w="med" type="oval"/>
          </a:ln>
        </p:spPr>
      </p:cxnSp>
      <p:grpSp>
        <p:nvGrpSpPr>
          <p:cNvPr id="462" name="Google Shape;462;p36"/>
          <p:cNvGrpSpPr/>
          <p:nvPr/>
        </p:nvGrpSpPr>
        <p:grpSpPr>
          <a:xfrm>
            <a:off x="2705997" y="1533770"/>
            <a:ext cx="631303" cy="595822"/>
            <a:chOff x="1835696" y="2517293"/>
            <a:chExt cx="792000" cy="792000"/>
          </a:xfrm>
        </p:grpSpPr>
        <p:sp>
          <p:nvSpPr>
            <p:cNvPr id="463" name="Google Shape;463;p36"/>
            <p:cNvSpPr/>
            <p:nvPr/>
          </p:nvSpPr>
          <p:spPr>
            <a:xfrm>
              <a:off x="1835696" y="2517293"/>
              <a:ext cx="792000" cy="792000"/>
            </a:xfrm>
            <a:prstGeom prst="diamond">
              <a:avLst/>
            </a:prstGeom>
            <a:solidFill>
              <a:srgbClr val="FFFFFF"/>
            </a:solidFill>
            <a:ln cap="flat" cmpd="sng" w="38100">
              <a:solidFill>
                <a:srgbClr val="74C1B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Trebuchet MS"/>
                <a:ea typeface="Trebuchet MS"/>
                <a:cs typeface="Trebuchet MS"/>
                <a:sym typeface="Trebuchet MS"/>
              </a:endParaRPr>
            </a:p>
          </p:txBody>
        </p:sp>
        <p:sp>
          <p:nvSpPr>
            <p:cNvPr id="464" name="Google Shape;464;p36"/>
            <p:cNvSpPr/>
            <p:nvPr/>
          </p:nvSpPr>
          <p:spPr>
            <a:xfrm>
              <a:off x="1901658" y="2583255"/>
              <a:ext cx="660300" cy="660300"/>
            </a:xfrm>
            <a:prstGeom prst="diamond">
              <a:avLst/>
            </a:prstGeom>
            <a:solidFill>
              <a:srgbClr val="74C1B9"/>
            </a:solidFill>
            <a:ln cap="flat" cmpd="sng" w="9525">
              <a:solidFill>
                <a:srgbClr val="74C1B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Trebuchet MS"/>
                <a:ea typeface="Trebuchet MS"/>
                <a:cs typeface="Trebuchet MS"/>
                <a:sym typeface="Trebuchet MS"/>
              </a:endParaRPr>
            </a:p>
          </p:txBody>
        </p:sp>
      </p:grpSp>
      <p:grpSp>
        <p:nvGrpSpPr>
          <p:cNvPr id="465" name="Google Shape;465;p36"/>
          <p:cNvGrpSpPr/>
          <p:nvPr/>
        </p:nvGrpSpPr>
        <p:grpSpPr>
          <a:xfrm>
            <a:off x="5702480" y="1541710"/>
            <a:ext cx="631303" cy="587110"/>
            <a:chOff x="5680238" y="2133281"/>
            <a:chExt cx="792000" cy="792000"/>
          </a:xfrm>
        </p:grpSpPr>
        <p:sp>
          <p:nvSpPr>
            <p:cNvPr id="466" name="Google Shape;466;p36"/>
            <p:cNvSpPr/>
            <p:nvPr/>
          </p:nvSpPr>
          <p:spPr>
            <a:xfrm>
              <a:off x="5680238" y="2133281"/>
              <a:ext cx="792000" cy="792000"/>
            </a:xfrm>
            <a:prstGeom prst="diamond">
              <a:avLst/>
            </a:prstGeom>
            <a:solidFill>
              <a:srgbClr val="FFFFFF"/>
            </a:solidFill>
            <a:ln cap="flat" cmpd="sng" w="38100">
              <a:solidFill>
                <a:srgbClr val="FFF2C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Trebuchet MS"/>
                <a:ea typeface="Trebuchet MS"/>
                <a:cs typeface="Trebuchet MS"/>
                <a:sym typeface="Trebuchet MS"/>
              </a:endParaRPr>
            </a:p>
          </p:txBody>
        </p:sp>
        <p:sp>
          <p:nvSpPr>
            <p:cNvPr id="467" name="Google Shape;467;p36"/>
            <p:cNvSpPr/>
            <p:nvPr/>
          </p:nvSpPr>
          <p:spPr>
            <a:xfrm>
              <a:off x="5746200" y="2199243"/>
              <a:ext cx="660300" cy="660300"/>
            </a:xfrm>
            <a:prstGeom prst="diamond">
              <a:avLst/>
            </a:prstGeom>
            <a:solidFill>
              <a:srgbClr val="FFF2CC"/>
            </a:solidFill>
            <a:ln cap="flat" cmpd="sng" w="9525">
              <a:solidFill>
                <a:srgbClr val="FFF2C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Trebuchet MS"/>
                <a:ea typeface="Trebuchet MS"/>
                <a:cs typeface="Trebuchet MS"/>
                <a:sym typeface="Trebuchet MS"/>
              </a:endParaRPr>
            </a:p>
          </p:txBody>
        </p:sp>
      </p:grpSp>
      <p:sp>
        <p:nvSpPr>
          <p:cNvPr id="468" name="Google Shape;468;p36"/>
          <p:cNvSpPr txBox="1"/>
          <p:nvPr/>
        </p:nvSpPr>
        <p:spPr>
          <a:xfrm>
            <a:off x="3856829" y="2175677"/>
            <a:ext cx="1399800" cy="4314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ar" sz="1200">
                <a:solidFill>
                  <a:srgbClr val="3F3F3F"/>
                </a:solidFill>
                <a:latin typeface="EB Garamond"/>
                <a:ea typeface="EB Garamond"/>
                <a:cs typeface="EB Garamond"/>
                <a:sym typeface="EB Garamond"/>
              </a:rPr>
              <a:t>Growth retardation</a:t>
            </a:r>
            <a:endParaRPr>
              <a:latin typeface="EB Garamond"/>
              <a:ea typeface="EB Garamond"/>
              <a:cs typeface="EB Garamond"/>
              <a:sym typeface="EB Garamond"/>
            </a:endParaRPr>
          </a:p>
        </p:txBody>
      </p:sp>
      <p:sp>
        <p:nvSpPr>
          <p:cNvPr id="469" name="Google Shape;469;p36"/>
          <p:cNvSpPr txBox="1"/>
          <p:nvPr/>
        </p:nvSpPr>
        <p:spPr>
          <a:xfrm>
            <a:off x="5264975" y="2173525"/>
            <a:ext cx="1506300" cy="3885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ar" sz="1200">
                <a:solidFill>
                  <a:srgbClr val="3F3F3F"/>
                </a:solidFill>
                <a:latin typeface="EB Garamond"/>
                <a:ea typeface="EB Garamond"/>
                <a:cs typeface="EB Garamond"/>
                <a:sym typeface="EB Garamond"/>
              </a:rPr>
              <a:t>Iron absorption from the gut is increased</a:t>
            </a:r>
            <a:endParaRPr baseline="30000">
              <a:latin typeface="EB Garamond"/>
              <a:ea typeface="EB Garamond"/>
              <a:cs typeface="EB Garamond"/>
              <a:sym typeface="EB Garamond"/>
            </a:endParaRPr>
          </a:p>
        </p:txBody>
      </p:sp>
      <p:grpSp>
        <p:nvGrpSpPr>
          <p:cNvPr id="470" name="Google Shape;470;p36"/>
          <p:cNvGrpSpPr/>
          <p:nvPr/>
        </p:nvGrpSpPr>
        <p:grpSpPr>
          <a:xfrm>
            <a:off x="4194512" y="1532309"/>
            <a:ext cx="631303" cy="598752"/>
            <a:chOff x="4168070" y="2133281"/>
            <a:chExt cx="792000" cy="792000"/>
          </a:xfrm>
        </p:grpSpPr>
        <p:sp>
          <p:nvSpPr>
            <p:cNvPr id="471" name="Google Shape;471;p36"/>
            <p:cNvSpPr/>
            <p:nvPr/>
          </p:nvSpPr>
          <p:spPr>
            <a:xfrm>
              <a:off x="4168070" y="2133281"/>
              <a:ext cx="792000" cy="792000"/>
            </a:xfrm>
            <a:prstGeom prst="diamond">
              <a:avLst/>
            </a:prstGeom>
            <a:solidFill>
              <a:srgbClr val="FFFFFF"/>
            </a:solidFill>
            <a:ln cap="flat" cmpd="sng" w="38100">
              <a:solidFill>
                <a:srgbClr val="EFEFE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Trebuchet MS"/>
                <a:ea typeface="Trebuchet MS"/>
                <a:cs typeface="Trebuchet MS"/>
                <a:sym typeface="Trebuchet MS"/>
              </a:endParaRPr>
            </a:p>
          </p:txBody>
        </p:sp>
        <p:sp>
          <p:nvSpPr>
            <p:cNvPr id="472" name="Google Shape;472;p36"/>
            <p:cNvSpPr/>
            <p:nvPr/>
          </p:nvSpPr>
          <p:spPr>
            <a:xfrm>
              <a:off x="4234032" y="2199243"/>
              <a:ext cx="660300" cy="660300"/>
            </a:xfrm>
            <a:prstGeom prst="diamond">
              <a:avLst/>
            </a:prstGeom>
            <a:solidFill>
              <a:srgbClr val="EFEFEF"/>
            </a:solidFill>
            <a:ln cap="flat" cmpd="sng" w="9525">
              <a:solidFill>
                <a:srgbClr val="EFEFE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Trebuchet MS"/>
                <a:ea typeface="Trebuchet MS"/>
                <a:cs typeface="Trebuchet MS"/>
                <a:sym typeface="Trebuchet MS"/>
              </a:endParaRPr>
            </a:p>
          </p:txBody>
        </p:sp>
      </p:grpSp>
      <p:grpSp>
        <p:nvGrpSpPr>
          <p:cNvPr id="473" name="Google Shape;473;p36"/>
          <p:cNvGrpSpPr/>
          <p:nvPr/>
        </p:nvGrpSpPr>
        <p:grpSpPr>
          <a:xfrm>
            <a:off x="1229548" y="1526440"/>
            <a:ext cx="631303" cy="613562"/>
            <a:chOff x="1835696" y="2517293"/>
            <a:chExt cx="792000" cy="792000"/>
          </a:xfrm>
        </p:grpSpPr>
        <p:sp>
          <p:nvSpPr>
            <p:cNvPr id="474" name="Google Shape;474;p36"/>
            <p:cNvSpPr/>
            <p:nvPr/>
          </p:nvSpPr>
          <p:spPr>
            <a:xfrm>
              <a:off x="1835696" y="2517293"/>
              <a:ext cx="792000" cy="792000"/>
            </a:xfrm>
            <a:prstGeom prst="diamond">
              <a:avLst/>
            </a:prstGeom>
            <a:solidFill>
              <a:srgbClr val="FFFFFF"/>
            </a:solidFill>
            <a:ln cap="flat" cmpd="sng" w="38100">
              <a:solidFill>
                <a:srgbClr val="F4CCC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Trebuchet MS"/>
                <a:ea typeface="Trebuchet MS"/>
                <a:cs typeface="Trebuchet MS"/>
                <a:sym typeface="Trebuchet MS"/>
              </a:endParaRPr>
            </a:p>
          </p:txBody>
        </p:sp>
        <p:sp>
          <p:nvSpPr>
            <p:cNvPr id="475" name="Google Shape;475;p36"/>
            <p:cNvSpPr/>
            <p:nvPr/>
          </p:nvSpPr>
          <p:spPr>
            <a:xfrm>
              <a:off x="1901658" y="2583255"/>
              <a:ext cx="660300" cy="660300"/>
            </a:xfrm>
            <a:prstGeom prst="diamond">
              <a:avLst/>
            </a:prstGeom>
            <a:solidFill>
              <a:srgbClr val="F4CCCC"/>
            </a:solidFill>
            <a:ln cap="flat" cmpd="sng" w="9525">
              <a:solidFill>
                <a:srgbClr val="F4CCC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Trebuchet MS"/>
                <a:ea typeface="Trebuchet MS"/>
                <a:cs typeface="Trebuchet MS"/>
                <a:sym typeface="Trebuchet MS"/>
              </a:endParaRPr>
            </a:p>
          </p:txBody>
        </p:sp>
      </p:grpSp>
      <p:sp>
        <p:nvSpPr>
          <p:cNvPr id="476" name="Google Shape;476;p36"/>
          <p:cNvSpPr txBox="1"/>
          <p:nvPr/>
        </p:nvSpPr>
        <p:spPr>
          <a:xfrm>
            <a:off x="938475" y="2194535"/>
            <a:ext cx="1248000" cy="303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ar" sz="1200">
                <a:solidFill>
                  <a:srgbClr val="3F3F3F"/>
                </a:solidFill>
                <a:latin typeface="EB Garamond"/>
                <a:ea typeface="EB Garamond"/>
                <a:cs typeface="EB Garamond"/>
                <a:sym typeface="EB Garamond"/>
              </a:rPr>
              <a:t>Splenomegaly</a:t>
            </a:r>
            <a:endParaRPr>
              <a:latin typeface="EB Garamond"/>
              <a:ea typeface="EB Garamond"/>
              <a:cs typeface="EB Garamond"/>
              <a:sym typeface="EB Garamond"/>
            </a:endParaRPr>
          </a:p>
        </p:txBody>
      </p:sp>
      <p:grpSp>
        <p:nvGrpSpPr>
          <p:cNvPr id="477" name="Google Shape;477;p36"/>
          <p:cNvGrpSpPr/>
          <p:nvPr/>
        </p:nvGrpSpPr>
        <p:grpSpPr>
          <a:xfrm>
            <a:off x="7159483" y="1529560"/>
            <a:ext cx="631303" cy="611424"/>
            <a:chOff x="5680238" y="2133281"/>
            <a:chExt cx="792000" cy="792000"/>
          </a:xfrm>
        </p:grpSpPr>
        <p:sp>
          <p:nvSpPr>
            <p:cNvPr id="478" name="Google Shape;478;p36"/>
            <p:cNvSpPr/>
            <p:nvPr/>
          </p:nvSpPr>
          <p:spPr>
            <a:xfrm>
              <a:off x="5680238" y="2133281"/>
              <a:ext cx="792000" cy="792000"/>
            </a:xfrm>
            <a:prstGeom prst="diamond">
              <a:avLst/>
            </a:prstGeom>
            <a:solidFill>
              <a:srgbClr val="FFFFFF"/>
            </a:solidFill>
            <a:ln cap="flat" cmpd="sng" w="38100">
              <a:solidFill>
                <a:srgbClr val="EA99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Trebuchet MS"/>
                <a:ea typeface="Trebuchet MS"/>
                <a:cs typeface="Trebuchet MS"/>
                <a:sym typeface="Trebuchet MS"/>
              </a:endParaRPr>
            </a:p>
          </p:txBody>
        </p:sp>
        <p:sp>
          <p:nvSpPr>
            <p:cNvPr id="479" name="Google Shape;479;p36"/>
            <p:cNvSpPr/>
            <p:nvPr/>
          </p:nvSpPr>
          <p:spPr>
            <a:xfrm>
              <a:off x="5745981" y="2199243"/>
              <a:ext cx="660300" cy="660300"/>
            </a:xfrm>
            <a:prstGeom prst="diamond">
              <a:avLst/>
            </a:prstGeom>
            <a:solidFill>
              <a:srgbClr val="EA9999"/>
            </a:solidFill>
            <a:ln cap="flat" cmpd="sng" w="9525">
              <a:solidFill>
                <a:srgbClr val="EA999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Trebuchet MS"/>
                <a:ea typeface="Trebuchet MS"/>
                <a:cs typeface="Trebuchet MS"/>
                <a:sym typeface="Trebuchet MS"/>
              </a:endParaRPr>
            </a:p>
          </p:txBody>
        </p:sp>
      </p:grpSp>
      <p:sp>
        <p:nvSpPr>
          <p:cNvPr id="480" name="Google Shape;480;p36"/>
          <p:cNvSpPr txBox="1"/>
          <p:nvPr/>
        </p:nvSpPr>
        <p:spPr>
          <a:xfrm>
            <a:off x="2397652" y="2175665"/>
            <a:ext cx="1248000" cy="312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ar" sz="1200">
                <a:solidFill>
                  <a:srgbClr val="3F3F3F"/>
                </a:solidFill>
                <a:latin typeface="EB Garamond"/>
                <a:ea typeface="EB Garamond"/>
                <a:cs typeface="EB Garamond"/>
                <a:sym typeface="EB Garamond"/>
              </a:rPr>
              <a:t>Bony deformities</a:t>
            </a:r>
            <a:endParaRPr>
              <a:latin typeface="EB Garamond"/>
              <a:ea typeface="EB Garamond"/>
              <a:cs typeface="EB Garamond"/>
              <a:sym typeface="EB Garamond"/>
            </a:endParaRPr>
          </a:p>
        </p:txBody>
      </p:sp>
      <p:sp>
        <p:nvSpPr>
          <p:cNvPr id="481" name="Google Shape;481;p36"/>
          <p:cNvSpPr txBox="1"/>
          <p:nvPr/>
        </p:nvSpPr>
        <p:spPr>
          <a:xfrm>
            <a:off x="6771275" y="2189966"/>
            <a:ext cx="1585200" cy="312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ar" sz="1200">
                <a:solidFill>
                  <a:srgbClr val="3F3F3F"/>
                </a:solidFill>
                <a:latin typeface="EB Garamond"/>
                <a:ea typeface="EB Garamond"/>
                <a:cs typeface="EB Garamond"/>
                <a:sym typeface="EB Garamond"/>
              </a:rPr>
              <a:t>Marked iron overload.</a:t>
            </a:r>
            <a:endParaRPr>
              <a:latin typeface="EB Garamond"/>
              <a:ea typeface="EB Garamond"/>
              <a:cs typeface="EB Garamond"/>
              <a:sym typeface="EB Garamond"/>
            </a:endParaRPr>
          </a:p>
        </p:txBody>
      </p:sp>
      <p:pic>
        <p:nvPicPr>
          <p:cNvPr id="482" name="Google Shape;482;p36"/>
          <p:cNvPicPr preferRelativeResize="0"/>
          <p:nvPr/>
        </p:nvPicPr>
        <p:blipFill rotWithShape="1">
          <a:blip r:embed="rId3">
            <a:alphaModFix/>
          </a:blip>
          <a:srcRect b="13520" l="19680" r="20880" t="14866"/>
          <a:stretch/>
        </p:blipFill>
        <p:spPr>
          <a:xfrm>
            <a:off x="1413796" y="1695197"/>
            <a:ext cx="255235" cy="272998"/>
          </a:xfrm>
          <a:prstGeom prst="rect">
            <a:avLst/>
          </a:prstGeom>
          <a:noFill/>
          <a:ln>
            <a:noFill/>
          </a:ln>
        </p:spPr>
      </p:pic>
      <p:grpSp>
        <p:nvGrpSpPr>
          <p:cNvPr id="483" name="Google Shape;483;p36"/>
          <p:cNvGrpSpPr/>
          <p:nvPr/>
        </p:nvGrpSpPr>
        <p:grpSpPr>
          <a:xfrm>
            <a:off x="2919336" y="1713817"/>
            <a:ext cx="216695" cy="235745"/>
            <a:chOff x="1557788" y="1540075"/>
            <a:chExt cx="431750" cy="421350"/>
          </a:xfrm>
        </p:grpSpPr>
        <p:sp>
          <p:nvSpPr>
            <p:cNvPr id="484" name="Google Shape;484;p36"/>
            <p:cNvSpPr/>
            <p:nvPr/>
          </p:nvSpPr>
          <p:spPr>
            <a:xfrm>
              <a:off x="1557788" y="1540075"/>
              <a:ext cx="431750" cy="421350"/>
            </a:xfrm>
            <a:custGeom>
              <a:rect b="b" l="l" r="r" t="t"/>
              <a:pathLst>
                <a:path extrusionOk="0" h="16854" w="17270">
                  <a:moveTo>
                    <a:pt x="12525" y="1"/>
                  </a:moveTo>
                  <a:cubicBezTo>
                    <a:pt x="12481" y="1"/>
                    <a:pt x="12437" y="2"/>
                    <a:pt x="12393" y="5"/>
                  </a:cubicBezTo>
                  <a:cubicBezTo>
                    <a:pt x="11043" y="75"/>
                    <a:pt x="10130" y="1405"/>
                    <a:pt x="10547" y="2694"/>
                  </a:cubicBezTo>
                  <a:cubicBezTo>
                    <a:pt x="10683" y="3134"/>
                    <a:pt x="10566" y="3612"/>
                    <a:pt x="10238" y="3940"/>
                  </a:cubicBezTo>
                  <a:lnTo>
                    <a:pt x="4152" y="10026"/>
                  </a:lnTo>
                  <a:cubicBezTo>
                    <a:pt x="3915" y="10260"/>
                    <a:pt x="3599" y="10388"/>
                    <a:pt x="3276" y="10388"/>
                  </a:cubicBezTo>
                  <a:cubicBezTo>
                    <a:pt x="3152" y="10388"/>
                    <a:pt x="3028" y="10369"/>
                    <a:pt x="2906" y="10330"/>
                  </a:cubicBezTo>
                  <a:cubicBezTo>
                    <a:pt x="2702" y="10267"/>
                    <a:pt x="2492" y="10236"/>
                    <a:pt x="2285" y="10236"/>
                  </a:cubicBezTo>
                  <a:cubicBezTo>
                    <a:pt x="1758" y="10236"/>
                    <a:pt x="1242" y="10435"/>
                    <a:pt x="849" y="10808"/>
                  </a:cubicBezTo>
                  <a:cubicBezTo>
                    <a:pt x="20" y="11595"/>
                    <a:pt x="1" y="12954"/>
                    <a:pt x="811" y="13769"/>
                  </a:cubicBezTo>
                  <a:cubicBezTo>
                    <a:pt x="1201" y="14166"/>
                    <a:pt x="1734" y="14381"/>
                    <a:pt x="2280" y="14381"/>
                  </a:cubicBezTo>
                  <a:cubicBezTo>
                    <a:pt x="2431" y="14381"/>
                    <a:pt x="2582" y="14365"/>
                    <a:pt x="2732" y="14331"/>
                  </a:cubicBezTo>
                  <a:lnTo>
                    <a:pt x="2732" y="14331"/>
                  </a:lnTo>
                  <a:cubicBezTo>
                    <a:pt x="2439" y="15630"/>
                    <a:pt x="3433" y="16854"/>
                    <a:pt x="4745" y="16854"/>
                  </a:cubicBezTo>
                  <a:cubicBezTo>
                    <a:pt x="4777" y="16854"/>
                    <a:pt x="4809" y="16853"/>
                    <a:pt x="4841" y="16852"/>
                  </a:cubicBezTo>
                  <a:cubicBezTo>
                    <a:pt x="6204" y="16795"/>
                    <a:pt x="7141" y="15460"/>
                    <a:pt x="6729" y="14158"/>
                  </a:cubicBezTo>
                  <a:cubicBezTo>
                    <a:pt x="6593" y="13717"/>
                    <a:pt x="6710" y="13240"/>
                    <a:pt x="7038" y="12912"/>
                  </a:cubicBezTo>
                  <a:lnTo>
                    <a:pt x="8350" y="11600"/>
                  </a:lnTo>
                  <a:lnTo>
                    <a:pt x="13128" y="6826"/>
                  </a:lnTo>
                  <a:cubicBezTo>
                    <a:pt x="13363" y="6588"/>
                    <a:pt x="13681" y="6461"/>
                    <a:pt x="14006" y="6461"/>
                  </a:cubicBezTo>
                  <a:cubicBezTo>
                    <a:pt x="14129" y="6461"/>
                    <a:pt x="14253" y="6479"/>
                    <a:pt x="14374" y="6517"/>
                  </a:cubicBezTo>
                  <a:cubicBezTo>
                    <a:pt x="14577" y="6580"/>
                    <a:pt x="14785" y="6611"/>
                    <a:pt x="14992" y="6611"/>
                  </a:cubicBezTo>
                  <a:cubicBezTo>
                    <a:pt x="15517" y="6611"/>
                    <a:pt x="16033" y="6412"/>
                    <a:pt x="16426" y="6039"/>
                  </a:cubicBezTo>
                  <a:cubicBezTo>
                    <a:pt x="17256" y="5252"/>
                    <a:pt x="17270" y="3888"/>
                    <a:pt x="16464" y="3078"/>
                  </a:cubicBezTo>
                  <a:cubicBezTo>
                    <a:pt x="16071" y="2681"/>
                    <a:pt x="15540" y="2466"/>
                    <a:pt x="14994" y="2466"/>
                  </a:cubicBezTo>
                  <a:cubicBezTo>
                    <a:pt x="14844" y="2466"/>
                    <a:pt x="14693" y="2482"/>
                    <a:pt x="14543" y="2516"/>
                  </a:cubicBezTo>
                  <a:cubicBezTo>
                    <a:pt x="14698" y="1822"/>
                    <a:pt x="14487" y="1096"/>
                    <a:pt x="13981" y="595"/>
                  </a:cubicBezTo>
                  <a:cubicBezTo>
                    <a:pt x="13784" y="398"/>
                    <a:pt x="13550" y="248"/>
                    <a:pt x="13292" y="145"/>
                  </a:cubicBezTo>
                  <a:cubicBezTo>
                    <a:pt x="13047" y="49"/>
                    <a:pt x="12789" y="1"/>
                    <a:pt x="12525" y="1"/>
                  </a:cubicBezTo>
                  <a:close/>
                </a:path>
              </a:pathLst>
            </a:custGeom>
            <a:solidFill>
              <a:srgbClr val="F6F7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36"/>
            <p:cNvSpPr/>
            <p:nvPr/>
          </p:nvSpPr>
          <p:spPr>
            <a:xfrm>
              <a:off x="1628663" y="1605650"/>
              <a:ext cx="360775" cy="355650"/>
            </a:xfrm>
            <a:custGeom>
              <a:rect b="b" l="l" r="r" t="t"/>
              <a:pathLst>
                <a:path extrusionOk="0" h="14226" w="14431">
                  <a:moveTo>
                    <a:pt x="12945" y="1"/>
                  </a:moveTo>
                  <a:lnTo>
                    <a:pt x="12945" y="1"/>
                  </a:lnTo>
                  <a:cubicBezTo>
                    <a:pt x="13263" y="792"/>
                    <a:pt x="13076" y="1701"/>
                    <a:pt x="12462" y="2296"/>
                  </a:cubicBezTo>
                  <a:cubicBezTo>
                    <a:pt x="12071" y="2668"/>
                    <a:pt x="11558" y="2867"/>
                    <a:pt x="11033" y="2867"/>
                  </a:cubicBezTo>
                  <a:cubicBezTo>
                    <a:pt x="10823" y="2867"/>
                    <a:pt x="10612" y="2835"/>
                    <a:pt x="10406" y="2769"/>
                  </a:cubicBezTo>
                  <a:cubicBezTo>
                    <a:pt x="10285" y="2732"/>
                    <a:pt x="10161" y="2714"/>
                    <a:pt x="10038" y="2714"/>
                  </a:cubicBezTo>
                  <a:cubicBezTo>
                    <a:pt x="9714" y="2714"/>
                    <a:pt x="9399" y="2841"/>
                    <a:pt x="9164" y="3079"/>
                  </a:cubicBezTo>
                  <a:lnTo>
                    <a:pt x="5304" y="6934"/>
                  </a:lnTo>
                  <a:lnTo>
                    <a:pt x="4385" y="7852"/>
                  </a:lnTo>
                  <a:lnTo>
                    <a:pt x="3078" y="9169"/>
                  </a:lnTo>
                  <a:cubicBezTo>
                    <a:pt x="2750" y="9492"/>
                    <a:pt x="2629" y="9970"/>
                    <a:pt x="2769" y="10410"/>
                  </a:cubicBezTo>
                  <a:cubicBezTo>
                    <a:pt x="2994" y="11132"/>
                    <a:pt x="2816" y="11919"/>
                    <a:pt x="2296" y="12467"/>
                  </a:cubicBezTo>
                  <a:cubicBezTo>
                    <a:pt x="1889" y="12880"/>
                    <a:pt x="1342" y="13102"/>
                    <a:pt x="785" y="13102"/>
                  </a:cubicBezTo>
                  <a:cubicBezTo>
                    <a:pt x="521" y="13102"/>
                    <a:pt x="255" y="13052"/>
                    <a:pt x="0" y="12950"/>
                  </a:cubicBezTo>
                  <a:lnTo>
                    <a:pt x="0" y="12950"/>
                  </a:lnTo>
                  <a:cubicBezTo>
                    <a:pt x="103" y="13207"/>
                    <a:pt x="263" y="13437"/>
                    <a:pt x="459" y="13634"/>
                  </a:cubicBezTo>
                  <a:cubicBezTo>
                    <a:pt x="864" y="14029"/>
                    <a:pt x="1389" y="14226"/>
                    <a:pt x="1915" y="14226"/>
                  </a:cubicBezTo>
                  <a:cubicBezTo>
                    <a:pt x="2461" y="14226"/>
                    <a:pt x="3008" y="14014"/>
                    <a:pt x="3420" y="13592"/>
                  </a:cubicBezTo>
                  <a:cubicBezTo>
                    <a:pt x="3940" y="13048"/>
                    <a:pt x="4123" y="12256"/>
                    <a:pt x="3894" y="11540"/>
                  </a:cubicBezTo>
                  <a:cubicBezTo>
                    <a:pt x="3753" y="11099"/>
                    <a:pt x="3875" y="10617"/>
                    <a:pt x="4203" y="10293"/>
                  </a:cubicBezTo>
                  <a:lnTo>
                    <a:pt x="10289" y="4203"/>
                  </a:lnTo>
                  <a:cubicBezTo>
                    <a:pt x="10523" y="3966"/>
                    <a:pt x="10840" y="3836"/>
                    <a:pt x="11165" y="3836"/>
                  </a:cubicBezTo>
                  <a:cubicBezTo>
                    <a:pt x="11288" y="3836"/>
                    <a:pt x="11413" y="3855"/>
                    <a:pt x="11535" y="3894"/>
                  </a:cubicBezTo>
                  <a:cubicBezTo>
                    <a:pt x="11742" y="3960"/>
                    <a:pt x="11954" y="3992"/>
                    <a:pt x="12163" y="3992"/>
                  </a:cubicBezTo>
                  <a:cubicBezTo>
                    <a:pt x="12870" y="3992"/>
                    <a:pt x="13547" y="3628"/>
                    <a:pt x="13933" y="2999"/>
                  </a:cubicBezTo>
                  <a:cubicBezTo>
                    <a:pt x="14430" y="2184"/>
                    <a:pt x="14304" y="1134"/>
                    <a:pt x="13634" y="455"/>
                  </a:cubicBezTo>
                  <a:lnTo>
                    <a:pt x="13629" y="460"/>
                  </a:lnTo>
                  <a:cubicBezTo>
                    <a:pt x="13432" y="263"/>
                    <a:pt x="13203" y="108"/>
                    <a:pt x="12945" y="1"/>
                  </a:cubicBezTo>
                  <a:close/>
                </a:path>
              </a:pathLst>
            </a:custGeom>
            <a:solidFill>
              <a:srgbClr val="E3E8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86" name="Google Shape;486;p36"/>
          <p:cNvPicPr preferRelativeResize="0"/>
          <p:nvPr/>
        </p:nvPicPr>
        <p:blipFill rotWithShape="1">
          <a:blip r:embed="rId4">
            <a:alphaModFix/>
          </a:blip>
          <a:srcRect b="4782" l="31583" r="27842" t="3415"/>
          <a:stretch/>
        </p:blipFill>
        <p:spPr>
          <a:xfrm>
            <a:off x="4422752" y="1683925"/>
            <a:ext cx="150680" cy="302673"/>
          </a:xfrm>
          <a:prstGeom prst="rect">
            <a:avLst/>
          </a:prstGeom>
          <a:noFill/>
          <a:ln>
            <a:noFill/>
          </a:ln>
        </p:spPr>
      </p:pic>
      <p:pic>
        <p:nvPicPr>
          <p:cNvPr id="487" name="Google Shape;487;p36"/>
          <p:cNvPicPr preferRelativeResize="0"/>
          <p:nvPr/>
        </p:nvPicPr>
        <p:blipFill rotWithShape="1">
          <a:blip r:embed="rId5">
            <a:alphaModFix/>
          </a:blip>
          <a:srcRect b="16504" l="5592" r="13944" t="9019"/>
          <a:stretch/>
        </p:blipFill>
        <p:spPr>
          <a:xfrm>
            <a:off x="5884300" y="1698777"/>
            <a:ext cx="255250" cy="273000"/>
          </a:xfrm>
          <a:prstGeom prst="rect">
            <a:avLst/>
          </a:prstGeom>
          <a:noFill/>
          <a:ln>
            <a:noFill/>
          </a:ln>
        </p:spPr>
      </p:pic>
      <p:pic>
        <p:nvPicPr>
          <p:cNvPr id="488" name="Google Shape;488;p36"/>
          <p:cNvPicPr preferRelativeResize="0"/>
          <p:nvPr/>
        </p:nvPicPr>
        <p:blipFill>
          <a:blip r:embed="rId6">
            <a:alphaModFix/>
          </a:blip>
          <a:stretch>
            <a:fillRect/>
          </a:stretch>
        </p:blipFill>
        <p:spPr>
          <a:xfrm>
            <a:off x="7327176" y="1717391"/>
            <a:ext cx="265550" cy="235755"/>
          </a:xfrm>
          <a:prstGeom prst="rect">
            <a:avLst/>
          </a:prstGeom>
          <a:noFill/>
          <a:ln>
            <a:noFill/>
          </a:ln>
        </p:spPr>
      </p:pic>
      <p:pic>
        <p:nvPicPr>
          <p:cNvPr id="489" name="Google Shape;489;p36"/>
          <p:cNvPicPr preferRelativeResize="0"/>
          <p:nvPr/>
        </p:nvPicPr>
        <p:blipFill>
          <a:blip r:embed="rId7">
            <a:alphaModFix/>
          </a:blip>
          <a:stretch>
            <a:fillRect/>
          </a:stretch>
        </p:blipFill>
        <p:spPr>
          <a:xfrm>
            <a:off x="273300" y="773575"/>
            <a:ext cx="216700" cy="216700"/>
          </a:xfrm>
          <a:prstGeom prst="rect">
            <a:avLst/>
          </a:prstGeom>
          <a:noFill/>
          <a:ln>
            <a:noFill/>
          </a:ln>
        </p:spPr>
      </p:pic>
      <p:sp>
        <p:nvSpPr>
          <p:cNvPr id="490" name="Google Shape;490;p36"/>
          <p:cNvSpPr txBox="1"/>
          <p:nvPr/>
        </p:nvSpPr>
        <p:spPr>
          <a:xfrm>
            <a:off x="314500" y="2736051"/>
            <a:ext cx="4841400" cy="51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a:solidFill>
                  <a:schemeClr val="dk1"/>
                </a:solidFill>
                <a:latin typeface="EB Garamond"/>
                <a:ea typeface="EB Garamond"/>
                <a:cs typeface="EB Garamond"/>
                <a:sym typeface="EB Garamond"/>
              </a:rPr>
              <a:t>Results of Iron deposition due to overload:</a:t>
            </a:r>
            <a:endParaRPr b="1"/>
          </a:p>
        </p:txBody>
      </p:sp>
      <p:pic>
        <p:nvPicPr>
          <p:cNvPr id="491" name="Google Shape;491;p36"/>
          <p:cNvPicPr preferRelativeResize="0"/>
          <p:nvPr/>
        </p:nvPicPr>
        <p:blipFill>
          <a:blip r:embed="rId8">
            <a:alphaModFix/>
          </a:blip>
          <a:stretch>
            <a:fillRect/>
          </a:stretch>
        </p:blipFill>
        <p:spPr>
          <a:xfrm>
            <a:off x="490000" y="3427086"/>
            <a:ext cx="343628" cy="344425"/>
          </a:xfrm>
          <a:prstGeom prst="rect">
            <a:avLst/>
          </a:prstGeom>
          <a:noFill/>
          <a:ln>
            <a:noFill/>
          </a:ln>
        </p:spPr>
      </p:pic>
      <p:pic>
        <p:nvPicPr>
          <p:cNvPr id="492" name="Google Shape;492;p36"/>
          <p:cNvPicPr preferRelativeResize="0"/>
          <p:nvPr/>
        </p:nvPicPr>
        <p:blipFill>
          <a:blip r:embed="rId9">
            <a:alphaModFix/>
          </a:blip>
          <a:stretch>
            <a:fillRect/>
          </a:stretch>
        </p:blipFill>
        <p:spPr>
          <a:xfrm>
            <a:off x="4133667" y="3407891"/>
            <a:ext cx="301800" cy="301800"/>
          </a:xfrm>
          <a:prstGeom prst="rect">
            <a:avLst/>
          </a:prstGeom>
          <a:noFill/>
          <a:ln>
            <a:noFill/>
          </a:ln>
        </p:spPr>
      </p:pic>
      <p:pic>
        <p:nvPicPr>
          <p:cNvPr id="493" name="Google Shape;493;p36"/>
          <p:cNvPicPr preferRelativeResize="0"/>
          <p:nvPr/>
        </p:nvPicPr>
        <p:blipFill rotWithShape="1">
          <a:blip r:embed="rId10">
            <a:alphaModFix/>
          </a:blip>
          <a:srcRect b="10396" l="4948" r="5557" t="2014"/>
          <a:stretch/>
        </p:blipFill>
        <p:spPr>
          <a:xfrm>
            <a:off x="510597" y="4059409"/>
            <a:ext cx="337130" cy="344400"/>
          </a:xfrm>
          <a:prstGeom prst="rect">
            <a:avLst/>
          </a:prstGeom>
          <a:noFill/>
          <a:ln>
            <a:noFill/>
          </a:ln>
        </p:spPr>
      </p:pic>
      <p:pic>
        <p:nvPicPr>
          <p:cNvPr id="494" name="Google Shape;494;p36"/>
          <p:cNvPicPr preferRelativeResize="0"/>
          <p:nvPr/>
        </p:nvPicPr>
        <p:blipFill>
          <a:blip r:embed="rId11">
            <a:alphaModFix/>
          </a:blip>
          <a:stretch>
            <a:fillRect/>
          </a:stretch>
        </p:blipFill>
        <p:spPr>
          <a:xfrm>
            <a:off x="4067476" y="4020635"/>
            <a:ext cx="387541" cy="388500"/>
          </a:xfrm>
          <a:prstGeom prst="rect">
            <a:avLst/>
          </a:prstGeom>
          <a:noFill/>
          <a:ln>
            <a:noFill/>
          </a:ln>
        </p:spPr>
      </p:pic>
      <p:sp>
        <p:nvSpPr>
          <p:cNvPr id="495" name="Google Shape;495;p36"/>
          <p:cNvSpPr txBox="1"/>
          <p:nvPr/>
        </p:nvSpPr>
        <p:spPr>
          <a:xfrm>
            <a:off x="842150" y="3307100"/>
            <a:ext cx="3014700" cy="51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EB Garamond"/>
                <a:ea typeface="EB Garamond"/>
                <a:cs typeface="EB Garamond"/>
                <a:sym typeface="EB Garamond"/>
              </a:rPr>
              <a:t>in  the  myocardium → congestive  cardiac failure  and  potentially  fatal  arrhythmias</a:t>
            </a:r>
            <a:endParaRPr sz="1200">
              <a:latin typeface="EB Garamond"/>
              <a:ea typeface="EB Garamond"/>
              <a:cs typeface="EB Garamond"/>
              <a:sym typeface="EB Garamond"/>
            </a:endParaRPr>
          </a:p>
        </p:txBody>
      </p:sp>
      <p:sp>
        <p:nvSpPr>
          <p:cNvPr id="496" name="Google Shape;496;p36"/>
          <p:cNvSpPr txBox="1"/>
          <p:nvPr/>
        </p:nvSpPr>
        <p:spPr>
          <a:xfrm>
            <a:off x="4435475" y="3366850"/>
            <a:ext cx="24078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EB Garamond"/>
                <a:ea typeface="EB Garamond"/>
                <a:cs typeface="EB Garamond"/>
                <a:sym typeface="EB Garamond"/>
              </a:rPr>
              <a:t>in  the  liver → cirrhosis</a:t>
            </a:r>
            <a:endParaRPr/>
          </a:p>
        </p:txBody>
      </p:sp>
      <p:sp>
        <p:nvSpPr>
          <p:cNvPr id="497" name="Google Shape;497;p36"/>
          <p:cNvSpPr txBox="1"/>
          <p:nvPr/>
        </p:nvSpPr>
        <p:spPr>
          <a:xfrm>
            <a:off x="614475" y="4027075"/>
            <a:ext cx="2833500" cy="27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200">
                <a:solidFill>
                  <a:schemeClr val="dk1"/>
                </a:solidFill>
                <a:latin typeface="EB Garamond"/>
                <a:ea typeface="EB Garamond"/>
                <a:cs typeface="EB Garamond"/>
                <a:sym typeface="EB Garamond"/>
              </a:rPr>
              <a:t>in  the  pancreas → diabetes mellitus</a:t>
            </a:r>
            <a:endParaRPr/>
          </a:p>
        </p:txBody>
      </p:sp>
      <p:sp>
        <p:nvSpPr>
          <p:cNvPr id="498" name="Google Shape;498;p36"/>
          <p:cNvSpPr txBox="1"/>
          <p:nvPr/>
        </p:nvSpPr>
        <p:spPr>
          <a:xfrm>
            <a:off x="4435475" y="3979425"/>
            <a:ext cx="28917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EB Garamond"/>
                <a:ea typeface="EB Garamond"/>
                <a:cs typeface="EB Garamond"/>
                <a:sym typeface="EB Garamond"/>
              </a:rPr>
              <a:t>in other endocrine organs → delayed puberty</a:t>
            </a:r>
            <a:endParaRPr/>
          </a:p>
        </p:txBody>
      </p:sp>
      <p:pic>
        <p:nvPicPr>
          <p:cNvPr id="499" name="Google Shape;499;p36"/>
          <p:cNvPicPr preferRelativeResize="0"/>
          <p:nvPr/>
        </p:nvPicPr>
        <p:blipFill>
          <a:blip r:embed="rId12">
            <a:alphaModFix/>
          </a:blip>
          <a:stretch>
            <a:fillRect/>
          </a:stretch>
        </p:blipFill>
        <p:spPr>
          <a:xfrm>
            <a:off x="150112" y="2804621"/>
            <a:ext cx="240025" cy="240025"/>
          </a:xfrm>
          <a:prstGeom prst="rect">
            <a:avLst/>
          </a:prstGeom>
          <a:noFill/>
          <a:ln>
            <a:noFill/>
          </a:ln>
        </p:spPr>
      </p:pic>
      <p:sp>
        <p:nvSpPr>
          <p:cNvPr id="500" name="Google Shape;500;p36"/>
          <p:cNvSpPr txBox="1"/>
          <p:nvPr/>
        </p:nvSpPr>
        <p:spPr>
          <a:xfrm>
            <a:off x="5464100" y="2561000"/>
            <a:ext cx="1101300" cy="216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ar" sz="600">
                <a:solidFill>
                  <a:srgbClr val="45818E"/>
                </a:solidFill>
                <a:latin typeface="EB Garamond"/>
                <a:ea typeface="EB Garamond"/>
                <a:cs typeface="EB Garamond"/>
                <a:sym typeface="EB Garamond"/>
              </a:rPr>
              <a:t>due to erythropoiesis  </a:t>
            </a:r>
            <a:endParaRPr sz="600">
              <a:solidFill>
                <a:srgbClr val="45818E"/>
              </a:solidFill>
            </a:endParaRPr>
          </a:p>
        </p:txBody>
      </p:sp>
      <p:sp>
        <p:nvSpPr>
          <p:cNvPr id="501" name="Google Shape;501;p36"/>
          <p:cNvSpPr txBox="1"/>
          <p:nvPr/>
        </p:nvSpPr>
        <p:spPr>
          <a:xfrm>
            <a:off x="577075" y="2380174"/>
            <a:ext cx="1928700" cy="4314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ar" sz="600">
                <a:solidFill>
                  <a:srgbClr val="45818E"/>
                </a:solidFill>
                <a:latin typeface="EB Garamond"/>
                <a:ea typeface="EB Garamond"/>
                <a:cs typeface="EB Garamond"/>
                <a:sym typeface="EB Garamond"/>
              </a:rPr>
              <a:t>In thalassemia major, splenectomy is done to: </a:t>
            </a:r>
            <a:endParaRPr sz="600">
              <a:solidFill>
                <a:srgbClr val="45818E"/>
              </a:solidFill>
              <a:latin typeface="EB Garamond"/>
              <a:ea typeface="EB Garamond"/>
              <a:cs typeface="EB Garamond"/>
              <a:sym typeface="EB Garamond"/>
            </a:endParaRPr>
          </a:p>
          <a:p>
            <a:pPr indent="0" lvl="0" marL="0" rtl="0" algn="ctr">
              <a:lnSpc>
                <a:spcPct val="115000"/>
              </a:lnSpc>
              <a:spcBef>
                <a:spcPts val="0"/>
              </a:spcBef>
              <a:spcAft>
                <a:spcPts val="0"/>
              </a:spcAft>
              <a:buNone/>
            </a:pPr>
            <a:r>
              <a:rPr lang="ar" sz="600">
                <a:solidFill>
                  <a:srgbClr val="45818E"/>
                </a:solidFill>
                <a:latin typeface="EB Garamond"/>
                <a:ea typeface="EB Garamond"/>
                <a:cs typeface="EB Garamond"/>
                <a:sym typeface="EB Garamond"/>
              </a:rPr>
              <a:t>A- preserve the semi functional RBCs from degradation </a:t>
            </a:r>
            <a:endParaRPr sz="600">
              <a:solidFill>
                <a:srgbClr val="45818E"/>
              </a:solidFill>
              <a:latin typeface="EB Garamond"/>
              <a:ea typeface="EB Garamond"/>
              <a:cs typeface="EB Garamond"/>
              <a:sym typeface="EB Garamond"/>
            </a:endParaRPr>
          </a:p>
          <a:p>
            <a:pPr indent="0" lvl="0" marL="0" rtl="0" algn="ctr">
              <a:lnSpc>
                <a:spcPct val="115000"/>
              </a:lnSpc>
              <a:spcBef>
                <a:spcPts val="0"/>
              </a:spcBef>
              <a:spcAft>
                <a:spcPts val="0"/>
              </a:spcAft>
              <a:buNone/>
            </a:pPr>
            <a:r>
              <a:rPr lang="ar" sz="600">
                <a:solidFill>
                  <a:srgbClr val="45818E"/>
                </a:solidFill>
                <a:latin typeface="EB Garamond"/>
                <a:ea typeface="EB Garamond"/>
                <a:cs typeface="EB Garamond"/>
                <a:sym typeface="EB Garamond"/>
              </a:rPr>
              <a:t>B- to relieve pressure from overactive spleen</a:t>
            </a:r>
            <a:endParaRPr sz="6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5" name="Shape 505"/>
        <p:cNvGrpSpPr/>
        <p:nvPr/>
      </p:nvGrpSpPr>
      <p:grpSpPr>
        <a:xfrm>
          <a:off x="0" y="0"/>
          <a:ext cx="0" cy="0"/>
          <a:chOff x="0" y="0"/>
          <a:chExt cx="0" cy="0"/>
        </a:xfrm>
      </p:grpSpPr>
      <p:sp>
        <p:nvSpPr>
          <p:cNvPr id="506" name="Google Shape;506;p37"/>
          <p:cNvSpPr/>
          <p:nvPr/>
        </p:nvSpPr>
        <p:spPr>
          <a:xfrm flipH="1" rot="-5400000">
            <a:off x="4552086" y="556202"/>
            <a:ext cx="35322" cy="9139445"/>
          </a:xfrm>
          <a:custGeom>
            <a:rect b="b" l="l" r="r" t="t"/>
            <a:pathLst>
              <a:path extrusionOk="0" h="20773" w="3248">
                <a:moveTo>
                  <a:pt x="3248" y="1"/>
                </a:moveTo>
                <a:cubicBezTo>
                  <a:pt x="2860" y="148"/>
                  <a:pt x="2484" y="326"/>
                  <a:pt x="2124" y="532"/>
                </a:cubicBezTo>
                <a:cubicBezTo>
                  <a:pt x="708" y="1349"/>
                  <a:pt x="1" y="2420"/>
                  <a:pt x="1" y="3492"/>
                </a:cubicBezTo>
                <a:lnTo>
                  <a:pt x="1" y="17281"/>
                </a:lnTo>
                <a:cubicBezTo>
                  <a:pt x="1" y="18353"/>
                  <a:pt x="708" y="19424"/>
                  <a:pt x="2124" y="20241"/>
                </a:cubicBezTo>
                <a:cubicBezTo>
                  <a:pt x="2484" y="20447"/>
                  <a:pt x="2860" y="20625"/>
                  <a:pt x="3248" y="20772"/>
                </a:cubicBezTo>
                <a:lnTo>
                  <a:pt x="3248" y="1"/>
                </a:ln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37"/>
          <p:cNvSpPr txBox="1"/>
          <p:nvPr/>
        </p:nvSpPr>
        <p:spPr>
          <a:xfrm>
            <a:off x="79075" y="67250"/>
            <a:ext cx="8971500" cy="51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900">
                <a:solidFill>
                  <a:srgbClr val="EA9999"/>
                </a:solidFill>
                <a:latin typeface="Montserrat"/>
                <a:ea typeface="Montserrat"/>
                <a:cs typeface="Montserrat"/>
                <a:sym typeface="Montserrat"/>
              </a:rPr>
              <a:t>|</a:t>
            </a:r>
            <a:r>
              <a:rPr b="1" lang="ar" sz="1900">
                <a:solidFill>
                  <a:srgbClr val="74C1B9"/>
                </a:solidFill>
                <a:latin typeface="Montserrat"/>
                <a:ea typeface="Montserrat"/>
                <a:cs typeface="Montserrat"/>
                <a:sym typeface="Montserrat"/>
              </a:rPr>
              <a:t> Treatment of β-thalassemia major </a:t>
            </a:r>
            <a:endParaRPr b="1" sz="1900">
              <a:solidFill>
                <a:srgbClr val="74C1B9"/>
              </a:solidFill>
              <a:latin typeface="Montserrat"/>
              <a:ea typeface="Montserrat"/>
              <a:cs typeface="Montserrat"/>
              <a:sym typeface="Montserrat"/>
            </a:endParaRPr>
          </a:p>
        </p:txBody>
      </p:sp>
      <p:sp>
        <p:nvSpPr>
          <p:cNvPr id="508" name="Google Shape;508;p37"/>
          <p:cNvSpPr txBox="1"/>
          <p:nvPr/>
        </p:nvSpPr>
        <p:spPr>
          <a:xfrm>
            <a:off x="86250" y="2871297"/>
            <a:ext cx="8971500" cy="51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900">
                <a:solidFill>
                  <a:srgbClr val="EA9999"/>
                </a:solidFill>
                <a:latin typeface="Montserrat"/>
                <a:ea typeface="Montserrat"/>
                <a:cs typeface="Montserrat"/>
                <a:sym typeface="Montserrat"/>
              </a:rPr>
              <a:t>|</a:t>
            </a:r>
            <a:r>
              <a:rPr b="1" lang="ar" sz="1900">
                <a:solidFill>
                  <a:srgbClr val="74C1B9"/>
                </a:solidFill>
                <a:latin typeface="Montserrat"/>
                <a:ea typeface="Montserrat"/>
                <a:cs typeface="Montserrat"/>
                <a:sym typeface="Montserrat"/>
              </a:rPr>
              <a:t> Genetic counselling and antenatal diagnosis of β-thalassemia major </a:t>
            </a:r>
            <a:endParaRPr b="1" sz="1900">
              <a:solidFill>
                <a:srgbClr val="74C1B9"/>
              </a:solidFill>
              <a:latin typeface="Montserrat"/>
              <a:ea typeface="Montserrat"/>
              <a:cs typeface="Montserrat"/>
              <a:sym typeface="Montserrat"/>
            </a:endParaRPr>
          </a:p>
        </p:txBody>
      </p:sp>
      <p:grpSp>
        <p:nvGrpSpPr>
          <p:cNvPr id="509" name="Google Shape;509;p37"/>
          <p:cNvGrpSpPr/>
          <p:nvPr/>
        </p:nvGrpSpPr>
        <p:grpSpPr>
          <a:xfrm>
            <a:off x="45377" y="3623734"/>
            <a:ext cx="9053236" cy="1039200"/>
            <a:chOff x="86239" y="3800725"/>
            <a:chExt cx="9053236" cy="1039200"/>
          </a:xfrm>
        </p:grpSpPr>
        <p:sp>
          <p:nvSpPr>
            <p:cNvPr id="510" name="Google Shape;510;p37"/>
            <p:cNvSpPr/>
            <p:nvPr/>
          </p:nvSpPr>
          <p:spPr>
            <a:xfrm>
              <a:off x="86239" y="3837068"/>
              <a:ext cx="628800" cy="628800"/>
            </a:xfrm>
            <a:prstGeom prst="ellipse">
              <a:avLst/>
            </a:prstGeom>
            <a:noFill/>
            <a:ln cap="flat" cmpd="sng" w="2857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1" name="Google Shape;511;p37"/>
            <p:cNvPicPr preferRelativeResize="0"/>
            <p:nvPr/>
          </p:nvPicPr>
          <p:blipFill>
            <a:blip r:embed="rId3">
              <a:alphaModFix/>
            </a:blip>
            <a:stretch>
              <a:fillRect/>
            </a:stretch>
          </p:blipFill>
          <p:spPr>
            <a:xfrm>
              <a:off x="86264" y="3916020"/>
              <a:ext cx="477610" cy="470899"/>
            </a:xfrm>
            <a:prstGeom prst="rect">
              <a:avLst/>
            </a:prstGeom>
            <a:noFill/>
            <a:ln>
              <a:noFill/>
            </a:ln>
          </p:spPr>
        </p:pic>
        <p:sp>
          <p:nvSpPr>
            <p:cNvPr id="512" name="Google Shape;512;p37"/>
            <p:cNvSpPr txBox="1"/>
            <p:nvPr/>
          </p:nvSpPr>
          <p:spPr>
            <a:xfrm>
              <a:off x="488923" y="3800725"/>
              <a:ext cx="3304500" cy="10392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latin typeface="EB Garamond"/>
                  <a:ea typeface="EB Garamond"/>
                  <a:cs typeface="EB Garamond"/>
                  <a:sym typeface="EB Garamond"/>
                </a:rPr>
                <a:t>Antenatal  diagnosis</a:t>
              </a:r>
              <a:r>
                <a:rPr lang="ar" sz="1200">
                  <a:latin typeface="EB Garamond"/>
                  <a:ea typeface="EB Garamond"/>
                  <a:cs typeface="EB Garamond"/>
                  <a:sym typeface="EB Garamond"/>
                </a:rPr>
                <a:t>  can  be  made  early  during  pregnancy  from  an analysis  of  chorionic  villous  DNA  (at  9-12  weeks)  or  amniocyte  DNA</a:t>
              </a:r>
              <a:endParaRPr sz="1200">
                <a:latin typeface="EB Garamond"/>
                <a:ea typeface="EB Garamond"/>
                <a:cs typeface="EB Garamond"/>
                <a:sym typeface="EB Garamond"/>
              </a:endParaRPr>
            </a:p>
            <a:p>
              <a:pPr indent="0" lvl="0" marL="0" rtl="0" algn="l">
                <a:spcBef>
                  <a:spcPts val="0"/>
                </a:spcBef>
                <a:spcAft>
                  <a:spcPts val="0"/>
                </a:spcAft>
                <a:buNone/>
              </a:pPr>
              <a:r>
                <a:rPr lang="ar" sz="1200">
                  <a:latin typeface="EB Garamond"/>
                  <a:ea typeface="EB Garamond"/>
                  <a:cs typeface="EB Garamond"/>
                  <a:sym typeface="EB Garamond"/>
                </a:rPr>
                <a:t>(at 13-16 weeks), or later using DNA from blood obtained from an 18- 20-week-old fetus.</a:t>
              </a:r>
              <a:endParaRPr sz="1200">
                <a:latin typeface="EB Garamond"/>
                <a:ea typeface="EB Garamond"/>
                <a:cs typeface="EB Garamond"/>
                <a:sym typeface="EB Garamond"/>
              </a:endParaRPr>
            </a:p>
          </p:txBody>
        </p:sp>
        <p:sp>
          <p:nvSpPr>
            <p:cNvPr id="513" name="Google Shape;513;p37"/>
            <p:cNvSpPr/>
            <p:nvPr/>
          </p:nvSpPr>
          <p:spPr>
            <a:xfrm>
              <a:off x="3634703" y="3818418"/>
              <a:ext cx="628800" cy="628800"/>
            </a:xfrm>
            <a:prstGeom prst="ellipse">
              <a:avLst/>
            </a:prstGeom>
            <a:noFill/>
            <a:ln cap="flat" cmpd="sng" w="2857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37"/>
            <p:cNvSpPr txBox="1"/>
            <p:nvPr/>
          </p:nvSpPr>
          <p:spPr>
            <a:xfrm>
              <a:off x="3999002" y="3800725"/>
              <a:ext cx="2673000" cy="8109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latin typeface="EB Garamond"/>
                  <a:ea typeface="EB Garamond"/>
                  <a:cs typeface="EB Garamond"/>
                  <a:sym typeface="EB Garamond"/>
                </a:rPr>
                <a:t>Newer techniques focus on the</a:t>
              </a:r>
              <a:endParaRPr sz="1200">
                <a:latin typeface="EB Garamond"/>
                <a:ea typeface="EB Garamond"/>
                <a:cs typeface="EB Garamond"/>
                <a:sym typeface="EB Garamond"/>
              </a:endParaRPr>
            </a:p>
            <a:p>
              <a:pPr indent="0" lvl="0" marL="0" rtl="0" algn="l">
                <a:spcBef>
                  <a:spcPts val="0"/>
                </a:spcBef>
                <a:spcAft>
                  <a:spcPts val="0"/>
                </a:spcAft>
                <a:buNone/>
              </a:pPr>
              <a:r>
                <a:rPr lang="ar" sz="1200">
                  <a:latin typeface="EB Garamond"/>
                  <a:ea typeface="EB Garamond"/>
                  <a:cs typeface="EB Garamond"/>
                  <a:sym typeface="EB Garamond"/>
                </a:rPr>
                <a:t>non-invasive  </a:t>
              </a:r>
              <a:r>
                <a:rPr b="1" lang="ar" sz="1200">
                  <a:latin typeface="EB Garamond"/>
                  <a:ea typeface="EB Garamond"/>
                  <a:cs typeface="EB Garamond"/>
                  <a:sym typeface="EB Garamond"/>
                </a:rPr>
                <a:t>analysis of fetal DNA</a:t>
              </a:r>
              <a:endParaRPr sz="1200">
                <a:latin typeface="EB Garamond"/>
                <a:ea typeface="EB Garamond"/>
                <a:cs typeface="EB Garamond"/>
                <a:sym typeface="EB Garamond"/>
              </a:endParaRPr>
            </a:p>
            <a:p>
              <a:pPr indent="0" lvl="0" marL="0" rtl="0" algn="l">
                <a:spcBef>
                  <a:spcPts val="0"/>
                </a:spcBef>
                <a:spcAft>
                  <a:spcPts val="0"/>
                </a:spcAft>
                <a:buNone/>
              </a:pPr>
              <a:r>
                <a:rPr lang="ar" sz="1200">
                  <a:latin typeface="EB Garamond"/>
                  <a:ea typeface="EB Garamond"/>
                  <a:cs typeface="EB Garamond"/>
                  <a:sym typeface="EB Garamond"/>
                </a:rPr>
                <a:t>in the maternal circulation.</a:t>
              </a:r>
              <a:endParaRPr sz="1200">
                <a:latin typeface="EB Garamond"/>
                <a:ea typeface="EB Garamond"/>
                <a:cs typeface="EB Garamond"/>
                <a:sym typeface="EB Garamond"/>
              </a:endParaRPr>
            </a:p>
          </p:txBody>
        </p:sp>
        <p:pic>
          <p:nvPicPr>
            <p:cNvPr id="515" name="Google Shape;515;p37"/>
            <p:cNvPicPr preferRelativeResize="0"/>
            <p:nvPr/>
          </p:nvPicPr>
          <p:blipFill>
            <a:blip r:embed="rId4">
              <a:alphaModFix/>
            </a:blip>
            <a:stretch>
              <a:fillRect/>
            </a:stretch>
          </p:blipFill>
          <p:spPr>
            <a:xfrm>
              <a:off x="3700125" y="3963436"/>
              <a:ext cx="338775" cy="338775"/>
            </a:xfrm>
            <a:prstGeom prst="rect">
              <a:avLst/>
            </a:prstGeom>
            <a:noFill/>
            <a:ln>
              <a:noFill/>
            </a:ln>
          </p:spPr>
        </p:pic>
        <p:sp>
          <p:nvSpPr>
            <p:cNvPr id="516" name="Google Shape;516;p37"/>
            <p:cNvSpPr/>
            <p:nvPr/>
          </p:nvSpPr>
          <p:spPr>
            <a:xfrm>
              <a:off x="6432981" y="3818425"/>
              <a:ext cx="628800" cy="628800"/>
            </a:xfrm>
            <a:prstGeom prst="ellipse">
              <a:avLst/>
            </a:prstGeom>
            <a:noFill/>
            <a:ln cap="flat" cmpd="sng" w="2857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37"/>
            <p:cNvSpPr txBox="1"/>
            <p:nvPr/>
          </p:nvSpPr>
          <p:spPr>
            <a:xfrm>
              <a:off x="6818675" y="3800725"/>
              <a:ext cx="2320800" cy="8109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latin typeface="EB Garamond"/>
                  <a:ea typeface="EB Garamond"/>
                  <a:cs typeface="EB Garamond"/>
                  <a:sym typeface="EB Garamond"/>
                </a:rPr>
                <a:t>A </a:t>
              </a:r>
              <a:r>
                <a:rPr b="1" lang="ar" sz="1200">
                  <a:latin typeface="EB Garamond"/>
                  <a:ea typeface="EB Garamond"/>
                  <a:cs typeface="EB Garamond"/>
                  <a:sym typeface="EB Garamond"/>
                </a:rPr>
                <a:t>pre-marital screening</a:t>
              </a:r>
              <a:r>
                <a:rPr lang="ar" sz="1200">
                  <a:latin typeface="EB Garamond"/>
                  <a:ea typeface="EB Garamond"/>
                  <a:cs typeface="EB Garamond"/>
                  <a:sym typeface="EB Garamond"/>
                </a:rPr>
                <a:t>, national  program, is one  of the major intervention leading to reduced incidence of beta thal major.</a:t>
              </a:r>
              <a:endParaRPr sz="1200">
                <a:latin typeface="EB Garamond"/>
                <a:ea typeface="EB Garamond"/>
                <a:cs typeface="EB Garamond"/>
                <a:sym typeface="EB Garamond"/>
              </a:endParaRPr>
            </a:p>
          </p:txBody>
        </p:sp>
        <p:pic>
          <p:nvPicPr>
            <p:cNvPr id="518" name="Google Shape;518;p37"/>
            <p:cNvPicPr preferRelativeResize="0"/>
            <p:nvPr/>
          </p:nvPicPr>
          <p:blipFill>
            <a:blip r:embed="rId5">
              <a:alphaModFix/>
            </a:blip>
            <a:stretch>
              <a:fillRect/>
            </a:stretch>
          </p:blipFill>
          <p:spPr>
            <a:xfrm>
              <a:off x="6432970" y="3911123"/>
              <a:ext cx="443375" cy="443375"/>
            </a:xfrm>
            <a:prstGeom prst="rect">
              <a:avLst/>
            </a:prstGeom>
            <a:noFill/>
            <a:ln>
              <a:noFill/>
            </a:ln>
          </p:spPr>
        </p:pic>
      </p:grpSp>
      <p:grpSp>
        <p:nvGrpSpPr>
          <p:cNvPr id="519" name="Google Shape;519;p37"/>
          <p:cNvGrpSpPr/>
          <p:nvPr/>
        </p:nvGrpSpPr>
        <p:grpSpPr>
          <a:xfrm>
            <a:off x="-79020" y="799549"/>
            <a:ext cx="9129606" cy="1929909"/>
            <a:chOff x="10" y="963167"/>
            <a:chExt cx="9129606" cy="1929909"/>
          </a:xfrm>
        </p:grpSpPr>
        <p:grpSp>
          <p:nvGrpSpPr>
            <p:cNvPr id="520" name="Google Shape;520;p37"/>
            <p:cNvGrpSpPr/>
            <p:nvPr/>
          </p:nvGrpSpPr>
          <p:grpSpPr>
            <a:xfrm>
              <a:off x="10" y="963178"/>
              <a:ext cx="1954503" cy="1929898"/>
              <a:chOff x="1545250" y="1312263"/>
              <a:chExt cx="2842500" cy="2669661"/>
            </a:xfrm>
          </p:grpSpPr>
          <p:sp>
            <p:nvSpPr>
              <p:cNvPr id="521" name="Google Shape;521;p37"/>
              <p:cNvSpPr/>
              <p:nvPr/>
            </p:nvSpPr>
            <p:spPr>
              <a:xfrm>
                <a:off x="2165950" y="1672224"/>
                <a:ext cx="2221800" cy="2309700"/>
              </a:xfrm>
              <a:prstGeom prst="roundRect">
                <a:avLst>
                  <a:gd fmla="val 16667" name="adj"/>
                </a:avLst>
              </a:prstGeom>
              <a:noFill/>
              <a:ln cap="flat" cmpd="sng" w="952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000">
                    <a:solidFill>
                      <a:schemeClr val="dk1"/>
                    </a:solidFill>
                    <a:latin typeface="EB Garamond"/>
                    <a:ea typeface="EB Garamond"/>
                    <a:cs typeface="EB Garamond"/>
                    <a:sym typeface="EB Garamond"/>
                  </a:rPr>
                  <a:t>Transfusion</a:t>
                </a:r>
                <a:endParaRPr b="1" sz="1000">
                  <a:solidFill>
                    <a:schemeClr val="dk1"/>
                  </a:solidFill>
                  <a:latin typeface="EB Garamond"/>
                  <a:ea typeface="EB Garamond"/>
                  <a:cs typeface="EB Garamond"/>
                  <a:sym typeface="EB Garamond"/>
                </a:endParaRPr>
              </a:p>
              <a:p>
                <a:pPr indent="0" lvl="0" marL="0" rtl="0" algn="ctr">
                  <a:spcBef>
                    <a:spcPts val="1600"/>
                  </a:spcBef>
                  <a:spcAft>
                    <a:spcPts val="1600"/>
                  </a:spcAft>
                  <a:buNone/>
                </a:pPr>
                <a:r>
                  <a:rPr lang="ar" sz="1000">
                    <a:solidFill>
                      <a:schemeClr val="dk1"/>
                    </a:solidFill>
                    <a:latin typeface="EB Garamond"/>
                    <a:ea typeface="EB Garamond"/>
                    <a:cs typeface="EB Garamond"/>
                    <a:sym typeface="EB Garamond"/>
                  </a:rPr>
                  <a:t>Transfusion are planned to maintain the            pre-transfusion Hb </a:t>
                </a:r>
                <a:r>
                  <a:rPr lang="ar" sz="1000">
                    <a:solidFill>
                      <a:srgbClr val="CC0000"/>
                    </a:solidFill>
                    <a:latin typeface="EB Garamond"/>
                    <a:ea typeface="EB Garamond"/>
                    <a:cs typeface="EB Garamond"/>
                    <a:sym typeface="EB Garamond"/>
                  </a:rPr>
                  <a:t>concentration at 9-10g/dL or above.</a:t>
                </a:r>
                <a:endParaRPr>
                  <a:solidFill>
                    <a:srgbClr val="CC0000"/>
                  </a:solidFill>
                  <a:latin typeface="EB Garamond"/>
                  <a:ea typeface="EB Garamond"/>
                  <a:cs typeface="EB Garamond"/>
                  <a:sym typeface="EB Garamond"/>
                </a:endParaRPr>
              </a:p>
            </p:txBody>
          </p:sp>
          <p:sp>
            <p:nvSpPr>
              <p:cNvPr id="522" name="Google Shape;522;p37"/>
              <p:cNvSpPr/>
              <p:nvPr/>
            </p:nvSpPr>
            <p:spPr>
              <a:xfrm>
                <a:off x="1904613" y="1312263"/>
                <a:ext cx="657300" cy="657300"/>
              </a:xfrm>
              <a:prstGeom prst="ellipse">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37"/>
              <p:cNvSpPr txBox="1"/>
              <p:nvPr/>
            </p:nvSpPr>
            <p:spPr>
              <a:xfrm>
                <a:off x="1545250" y="1332475"/>
                <a:ext cx="1753800" cy="61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2500">
                    <a:solidFill>
                      <a:srgbClr val="434343"/>
                    </a:solidFill>
                    <a:latin typeface="Montserrat ExtraBold"/>
                    <a:ea typeface="Montserrat ExtraBold"/>
                    <a:cs typeface="Montserrat ExtraBold"/>
                    <a:sym typeface="Montserrat ExtraBold"/>
                  </a:rPr>
                  <a:t>01</a:t>
                </a:r>
                <a:endParaRPr sz="2500">
                  <a:solidFill>
                    <a:srgbClr val="434343"/>
                  </a:solidFill>
                  <a:latin typeface="Montserrat ExtraBold"/>
                  <a:ea typeface="Montserrat ExtraBold"/>
                  <a:cs typeface="Montserrat ExtraBold"/>
                  <a:sym typeface="Montserrat ExtraBold"/>
                </a:endParaRPr>
              </a:p>
            </p:txBody>
          </p:sp>
        </p:grpSp>
        <p:grpSp>
          <p:nvGrpSpPr>
            <p:cNvPr id="524" name="Google Shape;524;p37"/>
            <p:cNvGrpSpPr/>
            <p:nvPr/>
          </p:nvGrpSpPr>
          <p:grpSpPr>
            <a:xfrm>
              <a:off x="1798535" y="963170"/>
              <a:ext cx="1954503" cy="1929898"/>
              <a:chOff x="1545250" y="1312263"/>
              <a:chExt cx="2842500" cy="2669661"/>
            </a:xfrm>
          </p:grpSpPr>
          <p:sp>
            <p:nvSpPr>
              <p:cNvPr id="525" name="Google Shape;525;p37"/>
              <p:cNvSpPr/>
              <p:nvPr/>
            </p:nvSpPr>
            <p:spPr>
              <a:xfrm>
                <a:off x="2165950" y="1672224"/>
                <a:ext cx="2221800" cy="2309700"/>
              </a:xfrm>
              <a:prstGeom prst="roundRect">
                <a:avLst>
                  <a:gd fmla="val 16667" name="adj"/>
                </a:avLst>
              </a:prstGeom>
              <a:noFill/>
              <a:ln cap="flat" cmpd="sng" w="952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000">
                    <a:solidFill>
                      <a:schemeClr val="dk1"/>
                    </a:solidFill>
                    <a:latin typeface="EB Garamond"/>
                    <a:ea typeface="EB Garamond"/>
                    <a:cs typeface="EB Garamond"/>
                    <a:sym typeface="EB Garamond"/>
                  </a:rPr>
                  <a:t>Splenectomy</a:t>
                </a:r>
                <a:endParaRPr b="1" sz="1000">
                  <a:solidFill>
                    <a:schemeClr val="dk1"/>
                  </a:solidFill>
                  <a:latin typeface="EB Garamond"/>
                  <a:ea typeface="EB Garamond"/>
                  <a:cs typeface="EB Garamond"/>
                  <a:sym typeface="EB Garamond"/>
                </a:endParaRPr>
              </a:p>
              <a:p>
                <a:pPr indent="0" lvl="0" marL="0" rtl="0" algn="ctr">
                  <a:spcBef>
                    <a:spcPts val="1600"/>
                  </a:spcBef>
                  <a:spcAft>
                    <a:spcPts val="1600"/>
                  </a:spcAft>
                  <a:buNone/>
                </a:pPr>
                <a:r>
                  <a:rPr lang="ar" sz="1000">
                    <a:solidFill>
                      <a:schemeClr val="dk1"/>
                    </a:solidFill>
                    <a:latin typeface="EB Garamond"/>
                    <a:ea typeface="EB Garamond"/>
                    <a:cs typeface="EB Garamond"/>
                    <a:sym typeface="EB Garamond"/>
                  </a:rPr>
                  <a:t>Splenectomy can be performed.</a:t>
                </a:r>
                <a:endParaRPr>
                  <a:latin typeface="EB Garamond"/>
                  <a:ea typeface="EB Garamond"/>
                  <a:cs typeface="EB Garamond"/>
                  <a:sym typeface="EB Garamond"/>
                </a:endParaRPr>
              </a:p>
            </p:txBody>
          </p:sp>
          <p:sp>
            <p:nvSpPr>
              <p:cNvPr id="526" name="Google Shape;526;p37"/>
              <p:cNvSpPr/>
              <p:nvPr/>
            </p:nvSpPr>
            <p:spPr>
              <a:xfrm>
                <a:off x="1904613" y="1312263"/>
                <a:ext cx="657300" cy="657300"/>
              </a:xfrm>
              <a:prstGeom prst="ellipse">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37"/>
              <p:cNvSpPr txBox="1"/>
              <p:nvPr/>
            </p:nvSpPr>
            <p:spPr>
              <a:xfrm>
                <a:off x="1545250" y="1332475"/>
                <a:ext cx="1753800" cy="61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2500">
                    <a:solidFill>
                      <a:srgbClr val="434343"/>
                    </a:solidFill>
                    <a:latin typeface="Montserrat ExtraBold"/>
                    <a:ea typeface="Montserrat ExtraBold"/>
                    <a:cs typeface="Montserrat ExtraBold"/>
                    <a:sym typeface="Montserrat ExtraBold"/>
                  </a:rPr>
                  <a:t>02</a:t>
                </a:r>
                <a:endParaRPr sz="2500">
                  <a:solidFill>
                    <a:srgbClr val="434343"/>
                  </a:solidFill>
                  <a:latin typeface="Montserrat ExtraBold"/>
                  <a:ea typeface="Montserrat ExtraBold"/>
                  <a:cs typeface="Montserrat ExtraBold"/>
                  <a:sym typeface="Montserrat ExtraBold"/>
                </a:endParaRPr>
              </a:p>
            </p:txBody>
          </p:sp>
        </p:grpSp>
        <p:grpSp>
          <p:nvGrpSpPr>
            <p:cNvPr id="528" name="Google Shape;528;p37"/>
            <p:cNvGrpSpPr/>
            <p:nvPr/>
          </p:nvGrpSpPr>
          <p:grpSpPr>
            <a:xfrm>
              <a:off x="3587564" y="963167"/>
              <a:ext cx="1954503" cy="1929898"/>
              <a:chOff x="1545250" y="1312263"/>
              <a:chExt cx="2842500" cy="2669661"/>
            </a:xfrm>
          </p:grpSpPr>
          <p:sp>
            <p:nvSpPr>
              <p:cNvPr id="529" name="Google Shape;529;p37"/>
              <p:cNvSpPr/>
              <p:nvPr/>
            </p:nvSpPr>
            <p:spPr>
              <a:xfrm>
                <a:off x="2165950" y="1672224"/>
                <a:ext cx="2221800" cy="2309700"/>
              </a:xfrm>
              <a:prstGeom prst="roundRect">
                <a:avLst>
                  <a:gd fmla="val 16667" name="adj"/>
                </a:avLst>
              </a:prstGeom>
              <a:noFill/>
              <a:ln cap="flat" cmpd="sng" w="952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000">
                    <a:solidFill>
                      <a:schemeClr val="dk1"/>
                    </a:solidFill>
                    <a:latin typeface="EB Garamond"/>
                    <a:ea typeface="EB Garamond"/>
                    <a:cs typeface="EB Garamond"/>
                    <a:sym typeface="EB Garamond"/>
                  </a:rPr>
                  <a:t>Iron chelator</a:t>
                </a:r>
                <a:endParaRPr b="1" sz="1000">
                  <a:solidFill>
                    <a:schemeClr val="dk1"/>
                  </a:solidFill>
                  <a:latin typeface="EB Garamond"/>
                  <a:ea typeface="EB Garamond"/>
                  <a:cs typeface="EB Garamond"/>
                  <a:sym typeface="EB Garamond"/>
                </a:endParaRPr>
              </a:p>
              <a:p>
                <a:pPr indent="0" lvl="0" marL="0" rtl="0" algn="ctr">
                  <a:spcBef>
                    <a:spcPts val="1600"/>
                  </a:spcBef>
                  <a:spcAft>
                    <a:spcPts val="1600"/>
                  </a:spcAft>
                  <a:buNone/>
                </a:pPr>
                <a:r>
                  <a:rPr lang="ar" sz="1000">
                    <a:solidFill>
                      <a:srgbClr val="CC0000"/>
                    </a:solidFill>
                    <a:latin typeface="EB Garamond"/>
                    <a:ea typeface="EB Garamond"/>
                    <a:cs typeface="EB Garamond"/>
                    <a:sym typeface="EB Garamond"/>
                  </a:rPr>
                  <a:t>Iron chelator</a:t>
                </a:r>
                <a:r>
                  <a:rPr lang="ar" sz="1000">
                    <a:solidFill>
                      <a:schemeClr val="dk1"/>
                    </a:solidFill>
                    <a:latin typeface="EB Garamond"/>
                    <a:ea typeface="EB Garamond"/>
                    <a:cs typeface="EB Garamond"/>
                    <a:sym typeface="EB Garamond"/>
                  </a:rPr>
                  <a:t>, required subcutaneous  infusion treatment over several hours on five days of the week.</a:t>
                </a:r>
                <a:endParaRPr>
                  <a:latin typeface="EB Garamond"/>
                  <a:ea typeface="EB Garamond"/>
                  <a:cs typeface="EB Garamond"/>
                  <a:sym typeface="EB Garamond"/>
                </a:endParaRPr>
              </a:p>
            </p:txBody>
          </p:sp>
          <p:sp>
            <p:nvSpPr>
              <p:cNvPr id="530" name="Google Shape;530;p37"/>
              <p:cNvSpPr/>
              <p:nvPr/>
            </p:nvSpPr>
            <p:spPr>
              <a:xfrm>
                <a:off x="1904613" y="1312263"/>
                <a:ext cx="657300" cy="657300"/>
              </a:xfrm>
              <a:prstGeom prst="ellipse">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37"/>
              <p:cNvSpPr txBox="1"/>
              <p:nvPr/>
            </p:nvSpPr>
            <p:spPr>
              <a:xfrm>
                <a:off x="1545250" y="1332475"/>
                <a:ext cx="1753800" cy="61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2500">
                    <a:solidFill>
                      <a:srgbClr val="434343"/>
                    </a:solidFill>
                    <a:latin typeface="Montserrat ExtraBold"/>
                    <a:ea typeface="Montserrat ExtraBold"/>
                    <a:cs typeface="Montserrat ExtraBold"/>
                    <a:sym typeface="Montserrat ExtraBold"/>
                  </a:rPr>
                  <a:t>03</a:t>
                </a:r>
                <a:endParaRPr sz="2500">
                  <a:solidFill>
                    <a:srgbClr val="434343"/>
                  </a:solidFill>
                  <a:latin typeface="Montserrat ExtraBold"/>
                  <a:ea typeface="Montserrat ExtraBold"/>
                  <a:cs typeface="Montserrat ExtraBold"/>
                  <a:sym typeface="Montserrat ExtraBold"/>
                </a:endParaRPr>
              </a:p>
            </p:txBody>
          </p:sp>
        </p:grpSp>
        <p:grpSp>
          <p:nvGrpSpPr>
            <p:cNvPr id="532" name="Google Shape;532;p37"/>
            <p:cNvGrpSpPr/>
            <p:nvPr/>
          </p:nvGrpSpPr>
          <p:grpSpPr>
            <a:xfrm>
              <a:off x="5372471" y="963170"/>
              <a:ext cx="1954503" cy="1929898"/>
              <a:chOff x="1545250" y="1312263"/>
              <a:chExt cx="2842500" cy="2669661"/>
            </a:xfrm>
          </p:grpSpPr>
          <p:sp>
            <p:nvSpPr>
              <p:cNvPr id="533" name="Google Shape;533;p37"/>
              <p:cNvSpPr/>
              <p:nvPr/>
            </p:nvSpPr>
            <p:spPr>
              <a:xfrm>
                <a:off x="2165950" y="1672224"/>
                <a:ext cx="2221800" cy="2309700"/>
              </a:xfrm>
              <a:prstGeom prst="roundRect">
                <a:avLst>
                  <a:gd fmla="val 16667" name="adj"/>
                </a:avLst>
              </a:prstGeom>
              <a:noFill/>
              <a:ln cap="flat" cmpd="sng" w="952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000">
                    <a:solidFill>
                      <a:schemeClr val="dk1"/>
                    </a:solidFill>
                    <a:latin typeface="EB Garamond"/>
                    <a:ea typeface="EB Garamond"/>
                    <a:cs typeface="EB Garamond"/>
                    <a:sym typeface="EB Garamond"/>
                  </a:rPr>
                  <a:t>HSCT</a:t>
                </a:r>
                <a:endParaRPr b="1" sz="1000">
                  <a:solidFill>
                    <a:schemeClr val="dk1"/>
                  </a:solidFill>
                  <a:latin typeface="EB Garamond"/>
                  <a:ea typeface="EB Garamond"/>
                  <a:cs typeface="EB Garamond"/>
                  <a:sym typeface="EB Garamond"/>
                </a:endParaRPr>
              </a:p>
              <a:p>
                <a:pPr indent="0" lvl="0" marL="0" rtl="0" algn="ctr">
                  <a:spcBef>
                    <a:spcPts val="1600"/>
                  </a:spcBef>
                  <a:spcAft>
                    <a:spcPts val="1600"/>
                  </a:spcAft>
                  <a:buNone/>
                </a:pPr>
                <a:r>
                  <a:rPr lang="ar" sz="1000">
                    <a:solidFill>
                      <a:schemeClr val="dk1"/>
                    </a:solidFill>
                    <a:latin typeface="EB Garamond"/>
                    <a:ea typeface="EB Garamond"/>
                    <a:cs typeface="EB Garamond"/>
                    <a:sym typeface="EB Garamond"/>
                  </a:rPr>
                  <a:t>Hematopoietic stem cell transplantation (HSCT) is curative.</a:t>
                </a:r>
                <a:endParaRPr baseline="30000">
                  <a:latin typeface="EB Garamond"/>
                  <a:ea typeface="EB Garamond"/>
                  <a:cs typeface="EB Garamond"/>
                  <a:sym typeface="EB Garamond"/>
                </a:endParaRPr>
              </a:p>
            </p:txBody>
          </p:sp>
          <p:sp>
            <p:nvSpPr>
              <p:cNvPr id="534" name="Google Shape;534;p37"/>
              <p:cNvSpPr/>
              <p:nvPr/>
            </p:nvSpPr>
            <p:spPr>
              <a:xfrm>
                <a:off x="1904613" y="1312263"/>
                <a:ext cx="657300" cy="657300"/>
              </a:xfrm>
              <a:prstGeom prst="ellipse">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37"/>
              <p:cNvSpPr txBox="1"/>
              <p:nvPr/>
            </p:nvSpPr>
            <p:spPr>
              <a:xfrm>
                <a:off x="1545250" y="1332475"/>
                <a:ext cx="1753800" cy="61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2500">
                    <a:solidFill>
                      <a:srgbClr val="434343"/>
                    </a:solidFill>
                    <a:latin typeface="Montserrat ExtraBold"/>
                    <a:ea typeface="Montserrat ExtraBold"/>
                    <a:cs typeface="Montserrat ExtraBold"/>
                    <a:sym typeface="Montserrat ExtraBold"/>
                  </a:rPr>
                  <a:t>04</a:t>
                </a:r>
                <a:endParaRPr sz="2500">
                  <a:solidFill>
                    <a:srgbClr val="434343"/>
                  </a:solidFill>
                  <a:latin typeface="Montserrat ExtraBold"/>
                  <a:ea typeface="Montserrat ExtraBold"/>
                  <a:cs typeface="Montserrat ExtraBold"/>
                  <a:sym typeface="Montserrat ExtraBold"/>
                </a:endParaRPr>
              </a:p>
            </p:txBody>
          </p:sp>
        </p:grpSp>
        <p:grpSp>
          <p:nvGrpSpPr>
            <p:cNvPr id="536" name="Google Shape;536;p37"/>
            <p:cNvGrpSpPr/>
            <p:nvPr/>
          </p:nvGrpSpPr>
          <p:grpSpPr>
            <a:xfrm>
              <a:off x="7175113" y="963170"/>
              <a:ext cx="1954503" cy="1929898"/>
              <a:chOff x="1545250" y="1312263"/>
              <a:chExt cx="2842500" cy="2669661"/>
            </a:xfrm>
          </p:grpSpPr>
          <p:sp>
            <p:nvSpPr>
              <p:cNvPr id="537" name="Google Shape;537;p37"/>
              <p:cNvSpPr/>
              <p:nvPr/>
            </p:nvSpPr>
            <p:spPr>
              <a:xfrm>
                <a:off x="2165950" y="1672224"/>
                <a:ext cx="2221800" cy="2309700"/>
              </a:xfrm>
              <a:prstGeom prst="roundRect">
                <a:avLst>
                  <a:gd fmla="val 16667" name="adj"/>
                </a:avLst>
              </a:prstGeom>
              <a:noFill/>
              <a:ln cap="flat" cmpd="sng" w="952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000">
                    <a:solidFill>
                      <a:schemeClr val="dk1"/>
                    </a:solidFill>
                    <a:latin typeface="EB Garamond"/>
                    <a:ea typeface="EB Garamond"/>
                    <a:cs typeface="EB Garamond"/>
                    <a:sym typeface="EB Garamond"/>
                  </a:rPr>
                  <a:t>Gene therapy</a:t>
                </a:r>
                <a:endParaRPr b="1" sz="1000">
                  <a:solidFill>
                    <a:schemeClr val="dk1"/>
                  </a:solidFill>
                  <a:latin typeface="EB Garamond"/>
                  <a:ea typeface="EB Garamond"/>
                  <a:cs typeface="EB Garamond"/>
                  <a:sym typeface="EB Garamond"/>
                </a:endParaRPr>
              </a:p>
              <a:p>
                <a:pPr indent="0" lvl="0" marL="0" rtl="0" algn="ctr">
                  <a:spcBef>
                    <a:spcPts val="1600"/>
                  </a:spcBef>
                  <a:spcAft>
                    <a:spcPts val="1600"/>
                  </a:spcAft>
                  <a:buNone/>
                </a:pPr>
                <a:r>
                  <a:rPr lang="ar" sz="1000">
                    <a:solidFill>
                      <a:schemeClr val="dk1"/>
                    </a:solidFill>
                    <a:latin typeface="EB Garamond"/>
                    <a:ea typeface="EB Garamond"/>
                    <a:cs typeface="EB Garamond"/>
                    <a:sym typeface="EB Garamond"/>
                  </a:rPr>
                  <a:t>(see the NEJM quick tack),click </a:t>
                </a:r>
                <a:r>
                  <a:rPr lang="ar" sz="1000" u="sng">
                    <a:solidFill>
                      <a:schemeClr val="accent5"/>
                    </a:solidFill>
                    <a:latin typeface="EB Garamond"/>
                    <a:ea typeface="EB Garamond"/>
                    <a:cs typeface="EB Garamond"/>
                    <a:sym typeface="EB Garamond"/>
                    <a:hlinkClick r:id="rId6"/>
                  </a:rPr>
                  <a:t>here</a:t>
                </a:r>
                <a:endParaRPr>
                  <a:latin typeface="EB Garamond"/>
                  <a:ea typeface="EB Garamond"/>
                  <a:cs typeface="EB Garamond"/>
                  <a:sym typeface="EB Garamond"/>
                </a:endParaRPr>
              </a:p>
            </p:txBody>
          </p:sp>
          <p:sp>
            <p:nvSpPr>
              <p:cNvPr id="538" name="Google Shape;538;p37"/>
              <p:cNvSpPr/>
              <p:nvPr/>
            </p:nvSpPr>
            <p:spPr>
              <a:xfrm>
                <a:off x="1904613" y="1312263"/>
                <a:ext cx="657300" cy="657300"/>
              </a:xfrm>
              <a:prstGeom prst="ellipse">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37"/>
              <p:cNvSpPr txBox="1"/>
              <p:nvPr/>
            </p:nvSpPr>
            <p:spPr>
              <a:xfrm>
                <a:off x="1545250" y="1332475"/>
                <a:ext cx="1753800" cy="61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2500">
                    <a:solidFill>
                      <a:srgbClr val="434343"/>
                    </a:solidFill>
                    <a:latin typeface="Montserrat ExtraBold"/>
                    <a:ea typeface="Montserrat ExtraBold"/>
                    <a:cs typeface="Montserrat ExtraBold"/>
                    <a:sym typeface="Montserrat ExtraBold"/>
                  </a:rPr>
                  <a:t>05</a:t>
                </a:r>
                <a:endParaRPr sz="2500">
                  <a:solidFill>
                    <a:srgbClr val="434343"/>
                  </a:solidFill>
                  <a:latin typeface="Montserrat ExtraBold"/>
                  <a:ea typeface="Montserrat ExtraBold"/>
                  <a:cs typeface="Montserrat ExtraBold"/>
                  <a:sym typeface="Montserrat ExtraBold"/>
                </a:endParaRPr>
              </a:p>
            </p:txBody>
          </p:sp>
        </p:gr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3" name="Shape 543"/>
        <p:cNvGrpSpPr/>
        <p:nvPr/>
      </p:nvGrpSpPr>
      <p:grpSpPr>
        <a:xfrm>
          <a:off x="0" y="0"/>
          <a:ext cx="0" cy="0"/>
          <a:chOff x="0" y="0"/>
          <a:chExt cx="0" cy="0"/>
        </a:xfrm>
      </p:grpSpPr>
      <p:sp>
        <p:nvSpPr>
          <p:cNvPr id="544" name="Google Shape;544;p38"/>
          <p:cNvSpPr txBox="1"/>
          <p:nvPr/>
        </p:nvSpPr>
        <p:spPr>
          <a:xfrm>
            <a:off x="726925" y="750900"/>
            <a:ext cx="8323500" cy="11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latin typeface="EB Garamond"/>
                <a:ea typeface="EB Garamond"/>
                <a:cs typeface="EB Garamond"/>
                <a:sym typeface="EB Garamond"/>
              </a:rPr>
              <a:t>Over 1000 abnormal hemoglobin variants have been reported. The majority of structural Hb variants are the consequence of a single-point mutation with a single amino acid substitution in the affected  globin chain (e.g.  HbS,  HbE, HbC and HbD).</a:t>
            </a:r>
            <a:endParaRPr sz="1200">
              <a:latin typeface="EB Garamond"/>
              <a:ea typeface="EB Garamond"/>
              <a:cs typeface="EB Garamond"/>
              <a:sym typeface="EB Garamond"/>
            </a:endParaRPr>
          </a:p>
        </p:txBody>
      </p:sp>
      <p:sp>
        <p:nvSpPr>
          <p:cNvPr id="545" name="Google Shape;545;p38"/>
          <p:cNvSpPr/>
          <p:nvPr/>
        </p:nvSpPr>
        <p:spPr>
          <a:xfrm flipH="1" rot="-5400000">
            <a:off x="4552086" y="556202"/>
            <a:ext cx="35322" cy="9139445"/>
          </a:xfrm>
          <a:custGeom>
            <a:rect b="b" l="l" r="r" t="t"/>
            <a:pathLst>
              <a:path extrusionOk="0" h="20773" w="3248">
                <a:moveTo>
                  <a:pt x="3248" y="1"/>
                </a:moveTo>
                <a:cubicBezTo>
                  <a:pt x="2860" y="148"/>
                  <a:pt x="2484" y="326"/>
                  <a:pt x="2124" y="532"/>
                </a:cubicBezTo>
                <a:cubicBezTo>
                  <a:pt x="708" y="1349"/>
                  <a:pt x="1" y="2420"/>
                  <a:pt x="1" y="3492"/>
                </a:cubicBezTo>
                <a:lnTo>
                  <a:pt x="1" y="17281"/>
                </a:lnTo>
                <a:cubicBezTo>
                  <a:pt x="1" y="18353"/>
                  <a:pt x="708" y="19424"/>
                  <a:pt x="2124" y="20241"/>
                </a:cubicBezTo>
                <a:cubicBezTo>
                  <a:pt x="2484" y="20447"/>
                  <a:pt x="2860" y="20625"/>
                  <a:pt x="3248" y="20772"/>
                </a:cubicBezTo>
                <a:lnTo>
                  <a:pt x="3248" y="1"/>
                </a:ln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38"/>
          <p:cNvSpPr txBox="1"/>
          <p:nvPr/>
        </p:nvSpPr>
        <p:spPr>
          <a:xfrm>
            <a:off x="79075" y="67250"/>
            <a:ext cx="8971500" cy="51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700">
                <a:solidFill>
                  <a:srgbClr val="EA9999"/>
                </a:solidFill>
                <a:latin typeface="Montserrat"/>
                <a:ea typeface="Montserrat"/>
                <a:cs typeface="Montserrat"/>
                <a:sym typeface="Montserrat"/>
              </a:rPr>
              <a:t>|</a:t>
            </a:r>
            <a:r>
              <a:rPr b="1" lang="ar" sz="2700">
                <a:solidFill>
                  <a:srgbClr val="74C1B9"/>
                </a:solidFill>
                <a:latin typeface="Montserrat"/>
                <a:ea typeface="Montserrat"/>
                <a:cs typeface="Montserrat"/>
                <a:sym typeface="Montserrat"/>
              </a:rPr>
              <a:t> Structural Hemoglobin Variants </a:t>
            </a:r>
            <a:endParaRPr b="1" sz="2700">
              <a:solidFill>
                <a:srgbClr val="74C1B9"/>
              </a:solidFill>
              <a:latin typeface="Montserrat"/>
              <a:ea typeface="Montserrat"/>
              <a:cs typeface="Montserrat"/>
              <a:sym typeface="Montserrat"/>
            </a:endParaRPr>
          </a:p>
        </p:txBody>
      </p:sp>
      <p:graphicFrame>
        <p:nvGraphicFramePr>
          <p:cNvPr id="547" name="Google Shape;547;p38"/>
          <p:cNvGraphicFramePr/>
          <p:nvPr/>
        </p:nvGraphicFramePr>
        <p:xfrm>
          <a:off x="86242" y="2765723"/>
          <a:ext cx="3000000" cy="3000000"/>
        </p:xfrm>
        <a:graphic>
          <a:graphicData uri="http://schemas.openxmlformats.org/drawingml/2006/table">
            <a:tbl>
              <a:tblPr>
                <a:noFill/>
                <a:tableStyleId>{43EFCF7D-54FC-43E6-A69D-EBE4B73DD2F9}</a:tableStyleId>
              </a:tblPr>
              <a:tblGrid>
                <a:gridCol w="3256125"/>
                <a:gridCol w="2332950"/>
                <a:gridCol w="3382425"/>
              </a:tblGrid>
              <a:tr h="387225">
                <a:tc>
                  <a:txBody>
                    <a:bodyPr/>
                    <a:lstStyle/>
                    <a:p>
                      <a:pPr indent="0" lvl="0" marL="0" rtl="0" algn="ctr">
                        <a:spcBef>
                          <a:spcPts val="0"/>
                        </a:spcBef>
                        <a:spcAft>
                          <a:spcPts val="0"/>
                        </a:spcAft>
                        <a:buNone/>
                      </a:pPr>
                      <a:r>
                        <a:rPr b="1" lang="ar" sz="1200">
                          <a:solidFill>
                            <a:srgbClr val="FFFFFF"/>
                          </a:solidFill>
                          <a:latin typeface="EB Garamond"/>
                          <a:ea typeface="EB Garamond"/>
                          <a:cs typeface="EB Garamond"/>
                          <a:sym typeface="EB Garamond"/>
                        </a:rPr>
                        <a:t>Hemoglobin S</a:t>
                      </a:r>
                      <a:endParaRPr b="1" sz="1200">
                        <a:solidFill>
                          <a:srgbClr val="FFFFFF"/>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4CCCC"/>
                    </a:solidFill>
                  </a:tcPr>
                </a:tc>
                <a:tc>
                  <a:txBody>
                    <a:bodyPr/>
                    <a:lstStyle/>
                    <a:p>
                      <a:pPr indent="0" lvl="0" marL="0" rtl="0" algn="ctr">
                        <a:spcBef>
                          <a:spcPts val="0"/>
                        </a:spcBef>
                        <a:spcAft>
                          <a:spcPts val="0"/>
                        </a:spcAft>
                        <a:buNone/>
                      </a:pPr>
                      <a:r>
                        <a:rPr b="1" lang="ar" sz="1200">
                          <a:solidFill>
                            <a:srgbClr val="FFFFFF"/>
                          </a:solidFill>
                          <a:latin typeface="EB Garamond"/>
                          <a:ea typeface="EB Garamond"/>
                          <a:cs typeface="EB Garamond"/>
                          <a:sym typeface="EB Garamond"/>
                        </a:rPr>
                        <a:t>Sickle Cell Trait </a:t>
                      </a:r>
                      <a:endParaRPr b="1" sz="1200">
                        <a:solidFill>
                          <a:srgbClr val="FFFFFF"/>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9AD7D2">
                        <a:alpha val="51959"/>
                      </a:srgbClr>
                    </a:solidFill>
                  </a:tcPr>
                </a:tc>
                <a:tc>
                  <a:txBody>
                    <a:bodyPr/>
                    <a:lstStyle/>
                    <a:p>
                      <a:pPr indent="0" lvl="0" marL="0" rtl="0" algn="ctr">
                        <a:spcBef>
                          <a:spcPts val="0"/>
                        </a:spcBef>
                        <a:spcAft>
                          <a:spcPts val="0"/>
                        </a:spcAft>
                        <a:buNone/>
                      </a:pPr>
                      <a:r>
                        <a:rPr b="1" lang="ar" sz="1200">
                          <a:solidFill>
                            <a:srgbClr val="FFFFFF"/>
                          </a:solidFill>
                          <a:latin typeface="EB Garamond"/>
                          <a:ea typeface="EB Garamond"/>
                          <a:cs typeface="EB Garamond"/>
                          <a:sym typeface="EB Garamond"/>
                        </a:rPr>
                        <a:t>Sickle Cell Anemia</a:t>
                      </a:r>
                      <a:endParaRPr b="1" sz="1200">
                        <a:solidFill>
                          <a:srgbClr val="FFFFFF"/>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4CCCC"/>
                    </a:solidFill>
                  </a:tcPr>
                </a:tc>
              </a:tr>
              <a:tr h="1175">
                <a:tc rowSpan="6">
                  <a:txBody>
                    <a:bodyPr/>
                    <a:lstStyle/>
                    <a:p>
                      <a:pPr indent="0" lvl="0" marL="0" rtl="0" algn="l">
                        <a:spcBef>
                          <a:spcPts val="0"/>
                        </a:spcBef>
                        <a:spcAft>
                          <a:spcPts val="0"/>
                        </a:spcAft>
                        <a:buNone/>
                      </a:pPr>
                      <a:r>
                        <a:rPr lang="ar" sz="800">
                          <a:solidFill>
                            <a:srgbClr val="434343"/>
                          </a:solidFill>
                          <a:latin typeface="EB Garamond"/>
                          <a:ea typeface="EB Garamond"/>
                          <a:cs typeface="EB Garamond"/>
                          <a:sym typeface="EB Garamond"/>
                        </a:rPr>
                        <a:t>• A mutation in the β-globin gene results in the charged glutamic acid residue in position 6 of the normal β-chain being replaced by an uncharged </a:t>
                      </a:r>
                      <a:r>
                        <a:rPr b="1" lang="ar" sz="800">
                          <a:solidFill>
                            <a:srgbClr val="434343"/>
                          </a:solidFill>
                          <a:latin typeface="EB Garamond"/>
                          <a:ea typeface="EB Garamond"/>
                          <a:cs typeface="EB Garamond"/>
                          <a:sym typeface="EB Garamond"/>
                        </a:rPr>
                        <a:t>valine</a:t>
                      </a:r>
                      <a:r>
                        <a:rPr lang="ar" sz="800">
                          <a:solidFill>
                            <a:srgbClr val="434343"/>
                          </a:solidFill>
                          <a:latin typeface="EB Garamond"/>
                          <a:ea typeface="EB Garamond"/>
                          <a:cs typeface="EB Garamond"/>
                          <a:sym typeface="EB Garamond"/>
                        </a:rPr>
                        <a:t> molecule.</a:t>
                      </a:r>
                      <a:endParaRPr sz="800">
                        <a:solidFill>
                          <a:srgbClr val="434343"/>
                        </a:solidFill>
                        <a:latin typeface="EB Garamond"/>
                        <a:ea typeface="EB Garamond"/>
                        <a:cs typeface="EB Garamond"/>
                        <a:sym typeface="EB Garamond"/>
                      </a:endParaRPr>
                    </a:p>
                    <a:p>
                      <a:pPr indent="0" lvl="0" marL="0" rtl="0" algn="l">
                        <a:spcBef>
                          <a:spcPts val="0"/>
                        </a:spcBef>
                        <a:spcAft>
                          <a:spcPts val="0"/>
                        </a:spcAft>
                        <a:buNone/>
                      </a:pPr>
                      <a:r>
                        <a:t/>
                      </a:r>
                      <a:endParaRPr sz="800">
                        <a:solidFill>
                          <a:srgbClr val="434343"/>
                        </a:solidFill>
                        <a:latin typeface="EB Garamond"/>
                        <a:ea typeface="EB Garamond"/>
                        <a:cs typeface="EB Garamond"/>
                        <a:sym typeface="EB Garamond"/>
                      </a:endParaRPr>
                    </a:p>
                    <a:p>
                      <a:pPr indent="0" lvl="0" marL="0" rtl="0" algn="l">
                        <a:spcBef>
                          <a:spcPts val="0"/>
                        </a:spcBef>
                        <a:spcAft>
                          <a:spcPts val="0"/>
                        </a:spcAft>
                        <a:buNone/>
                      </a:pPr>
                      <a:r>
                        <a:rPr lang="ar" sz="800">
                          <a:solidFill>
                            <a:srgbClr val="434343"/>
                          </a:solidFill>
                          <a:latin typeface="EB Garamond"/>
                          <a:ea typeface="EB Garamond"/>
                          <a:cs typeface="EB Garamond"/>
                          <a:sym typeface="EB Garamond"/>
                        </a:rPr>
                        <a:t>• The interaction of sickle β-globin chains with normal α-globin chains forms HbS.</a:t>
                      </a:r>
                      <a:endParaRPr sz="800">
                        <a:solidFill>
                          <a:srgbClr val="434343"/>
                        </a:solidFill>
                        <a:latin typeface="EB Garamond"/>
                        <a:ea typeface="EB Garamond"/>
                        <a:cs typeface="EB Garamond"/>
                        <a:sym typeface="EB Garamond"/>
                      </a:endParaRPr>
                    </a:p>
                    <a:p>
                      <a:pPr indent="0" lvl="0" marL="0" rtl="0" algn="l">
                        <a:spcBef>
                          <a:spcPts val="0"/>
                        </a:spcBef>
                        <a:spcAft>
                          <a:spcPts val="0"/>
                        </a:spcAft>
                        <a:buNone/>
                      </a:pPr>
                      <a:r>
                        <a:t/>
                      </a:r>
                      <a:endParaRPr sz="800">
                        <a:solidFill>
                          <a:srgbClr val="434343"/>
                        </a:solidFill>
                        <a:latin typeface="EB Garamond"/>
                        <a:ea typeface="EB Garamond"/>
                        <a:cs typeface="EB Garamond"/>
                        <a:sym typeface="EB Garamond"/>
                      </a:endParaRPr>
                    </a:p>
                    <a:p>
                      <a:pPr indent="0" lvl="0" marL="0" rtl="0" algn="l">
                        <a:spcBef>
                          <a:spcPts val="0"/>
                        </a:spcBef>
                        <a:spcAft>
                          <a:spcPts val="0"/>
                        </a:spcAft>
                        <a:buNone/>
                      </a:pPr>
                      <a:r>
                        <a:rPr lang="ar" sz="800">
                          <a:solidFill>
                            <a:srgbClr val="434343"/>
                          </a:solidFill>
                          <a:latin typeface="EB Garamond"/>
                          <a:ea typeface="EB Garamond"/>
                          <a:cs typeface="EB Garamond"/>
                          <a:sym typeface="EB Garamond"/>
                        </a:rPr>
                        <a:t>• When  deoxygenated, HbS is much less soluble than deoxygenated HbA, and HbS molecules </a:t>
                      </a:r>
                      <a:r>
                        <a:rPr b="1" lang="ar" sz="800">
                          <a:solidFill>
                            <a:srgbClr val="434343"/>
                          </a:solidFill>
                          <a:latin typeface="EB Garamond"/>
                          <a:ea typeface="EB Garamond"/>
                          <a:cs typeface="EB Garamond"/>
                          <a:sym typeface="EB Garamond"/>
                        </a:rPr>
                        <a:t>polymerize</a:t>
                      </a:r>
                      <a:r>
                        <a:rPr lang="ar" sz="800">
                          <a:solidFill>
                            <a:srgbClr val="434343"/>
                          </a:solidFill>
                          <a:latin typeface="EB Garamond"/>
                          <a:ea typeface="EB Garamond"/>
                          <a:cs typeface="EB Garamond"/>
                          <a:sym typeface="EB Garamond"/>
                        </a:rPr>
                        <a:t>, eventually forming long fibers.</a:t>
                      </a:r>
                      <a:endParaRPr sz="800">
                        <a:solidFill>
                          <a:srgbClr val="434343"/>
                        </a:solidFill>
                        <a:latin typeface="EB Garamond"/>
                        <a:ea typeface="EB Garamond"/>
                        <a:cs typeface="EB Garamond"/>
                        <a:sym typeface="EB Garamond"/>
                      </a:endParaRPr>
                    </a:p>
                    <a:p>
                      <a:pPr indent="0" lvl="0" marL="0" rtl="0" algn="l">
                        <a:spcBef>
                          <a:spcPts val="0"/>
                        </a:spcBef>
                        <a:spcAft>
                          <a:spcPts val="0"/>
                        </a:spcAft>
                        <a:buNone/>
                      </a:pPr>
                      <a:r>
                        <a:rPr lang="ar" sz="800">
                          <a:solidFill>
                            <a:srgbClr val="434343"/>
                          </a:solidFill>
                          <a:latin typeface="EB Garamond"/>
                          <a:ea typeface="EB Garamond"/>
                          <a:cs typeface="EB Garamond"/>
                          <a:sym typeface="EB Garamond"/>
                        </a:rPr>
                        <a:t>These result in the deformation of the cell into the</a:t>
                      </a:r>
                      <a:endParaRPr sz="800">
                        <a:solidFill>
                          <a:srgbClr val="434343"/>
                        </a:solidFill>
                        <a:latin typeface="EB Garamond"/>
                        <a:ea typeface="EB Garamond"/>
                        <a:cs typeface="EB Garamond"/>
                        <a:sym typeface="EB Garamond"/>
                      </a:endParaRPr>
                    </a:p>
                    <a:p>
                      <a:pPr indent="0" lvl="0" marL="0" rtl="0" algn="l">
                        <a:spcBef>
                          <a:spcPts val="0"/>
                        </a:spcBef>
                        <a:spcAft>
                          <a:spcPts val="0"/>
                        </a:spcAft>
                        <a:buNone/>
                      </a:pPr>
                      <a:r>
                        <a:rPr lang="ar" sz="800">
                          <a:solidFill>
                            <a:srgbClr val="434343"/>
                          </a:solidFill>
                          <a:latin typeface="EB Garamond"/>
                          <a:ea typeface="EB Garamond"/>
                          <a:cs typeface="EB Garamond"/>
                          <a:sym typeface="EB Garamond"/>
                        </a:rPr>
                        <a:t>well-recognized </a:t>
                      </a:r>
                      <a:r>
                        <a:rPr b="1" lang="ar" sz="800">
                          <a:solidFill>
                            <a:srgbClr val="434343"/>
                          </a:solidFill>
                          <a:latin typeface="EB Garamond"/>
                          <a:ea typeface="EB Garamond"/>
                          <a:cs typeface="EB Garamond"/>
                          <a:sym typeface="EB Garamond"/>
                        </a:rPr>
                        <a:t>sickle shape</a:t>
                      </a:r>
                      <a:r>
                        <a:rPr lang="ar" sz="800">
                          <a:solidFill>
                            <a:srgbClr val="434343"/>
                          </a:solidFill>
                          <a:latin typeface="EB Garamond"/>
                          <a:ea typeface="EB Garamond"/>
                          <a:cs typeface="EB Garamond"/>
                          <a:sym typeface="EB Garamond"/>
                        </a:rPr>
                        <a:t>.</a:t>
                      </a:r>
                      <a:endParaRPr sz="800">
                        <a:solidFill>
                          <a:srgbClr val="434343"/>
                        </a:solidFill>
                        <a:latin typeface="EB Garamond"/>
                        <a:ea typeface="EB Garamond"/>
                        <a:cs typeface="EB Garamond"/>
                        <a:sym typeface="EB Garamond"/>
                      </a:endParaRPr>
                    </a:p>
                    <a:p>
                      <a:pPr indent="0" lvl="0" marL="0" rtl="0" algn="l">
                        <a:spcBef>
                          <a:spcPts val="0"/>
                        </a:spcBef>
                        <a:spcAft>
                          <a:spcPts val="0"/>
                        </a:spcAft>
                        <a:buNone/>
                      </a:pPr>
                      <a:r>
                        <a:t/>
                      </a:r>
                      <a:endParaRPr sz="800">
                        <a:solidFill>
                          <a:srgbClr val="434343"/>
                        </a:solidFill>
                        <a:latin typeface="EB Garamond"/>
                        <a:ea typeface="EB Garamond"/>
                        <a:cs typeface="EB Garamond"/>
                        <a:sym typeface="EB Garamond"/>
                      </a:endParaRPr>
                    </a:p>
                    <a:p>
                      <a:pPr indent="0" lvl="0" marL="0" rtl="0" algn="l">
                        <a:spcBef>
                          <a:spcPts val="0"/>
                        </a:spcBef>
                        <a:spcAft>
                          <a:spcPts val="0"/>
                        </a:spcAft>
                        <a:buNone/>
                      </a:pPr>
                      <a:r>
                        <a:t/>
                      </a:r>
                      <a:endParaRPr sz="800">
                        <a:solidFill>
                          <a:srgbClr val="434343"/>
                        </a:solidFill>
                        <a:latin typeface="EB Garamond"/>
                        <a:ea typeface="EB Garamond"/>
                        <a:cs typeface="EB Garamond"/>
                        <a:sym typeface="EB Garamond"/>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rowSpan="6">
                  <a:txBody>
                    <a:bodyPr/>
                    <a:lstStyle/>
                    <a:p>
                      <a:pPr indent="0" lvl="0" marL="0" rtl="0" algn="l">
                        <a:spcBef>
                          <a:spcPts val="0"/>
                        </a:spcBef>
                        <a:spcAft>
                          <a:spcPts val="0"/>
                        </a:spcAft>
                        <a:buNone/>
                      </a:pPr>
                      <a:r>
                        <a:rPr lang="ar" sz="800">
                          <a:solidFill>
                            <a:srgbClr val="434343"/>
                          </a:solidFill>
                          <a:latin typeface="EB Garamond"/>
                          <a:ea typeface="EB Garamond"/>
                          <a:cs typeface="EB Garamond"/>
                          <a:sym typeface="EB Garamond"/>
                        </a:rPr>
                        <a:t>• Heterozygotes (one gene for normal β-globin and one for βS) are  described as having sickle cell trai</a:t>
                      </a:r>
                      <a:r>
                        <a:rPr lang="ar" sz="800">
                          <a:solidFill>
                            <a:srgbClr val="434343"/>
                          </a:solidFill>
                          <a:latin typeface="EB Garamond"/>
                          <a:ea typeface="EB Garamond"/>
                          <a:cs typeface="EB Garamond"/>
                          <a:sym typeface="EB Garamond"/>
                        </a:rPr>
                        <a:t>t</a:t>
                      </a:r>
                      <a:r>
                        <a:rPr lang="ar" sz="800">
                          <a:solidFill>
                            <a:srgbClr val="434343"/>
                          </a:solidFill>
                          <a:latin typeface="EB Garamond"/>
                          <a:ea typeface="EB Garamond"/>
                          <a:cs typeface="EB Garamond"/>
                          <a:sym typeface="EB Garamond"/>
                        </a:rPr>
                        <a:t>. Their red cells contain between </a:t>
                      </a:r>
                      <a:r>
                        <a:rPr lang="ar" sz="800">
                          <a:solidFill>
                            <a:srgbClr val="CC0000"/>
                          </a:solidFill>
                          <a:latin typeface="EB Garamond"/>
                          <a:ea typeface="EB Garamond"/>
                          <a:cs typeface="EB Garamond"/>
                          <a:sym typeface="EB Garamond"/>
                        </a:rPr>
                        <a:t>20% and 45% HbS, the rest being mainly HbA.</a:t>
                      </a:r>
                      <a:endParaRPr sz="800">
                        <a:solidFill>
                          <a:srgbClr val="CC0000"/>
                        </a:solidFill>
                        <a:latin typeface="EB Garamond"/>
                        <a:ea typeface="EB Garamond"/>
                        <a:cs typeface="EB Garamond"/>
                        <a:sym typeface="EB Garamond"/>
                      </a:endParaRPr>
                    </a:p>
                    <a:p>
                      <a:pPr indent="0" lvl="0" marL="0" rtl="0" algn="l">
                        <a:spcBef>
                          <a:spcPts val="0"/>
                        </a:spcBef>
                        <a:spcAft>
                          <a:spcPts val="0"/>
                        </a:spcAft>
                        <a:buNone/>
                      </a:pPr>
                      <a:r>
                        <a:t/>
                      </a:r>
                      <a:endParaRPr sz="800">
                        <a:solidFill>
                          <a:srgbClr val="434343"/>
                        </a:solidFill>
                        <a:latin typeface="EB Garamond"/>
                        <a:ea typeface="EB Garamond"/>
                        <a:cs typeface="EB Garamond"/>
                        <a:sym typeface="EB Garamond"/>
                      </a:endParaRPr>
                    </a:p>
                    <a:p>
                      <a:pPr indent="0" lvl="0" marL="0" rtl="0" algn="l">
                        <a:spcBef>
                          <a:spcPts val="0"/>
                        </a:spcBef>
                        <a:spcAft>
                          <a:spcPts val="0"/>
                        </a:spcAft>
                        <a:buNone/>
                      </a:pPr>
                      <a:r>
                        <a:rPr lang="ar" sz="800">
                          <a:solidFill>
                            <a:srgbClr val="434343"/>
                          </a:solidFill>
                          <a:latin typeface="EB Garamond"/>
                          <a:ea typeface="EB Garamond"/>
                          <a:cs typeface="EB Garamond"/>
                          <a:sym typeface="EB Garamond"/>
                        </a:rPr>
                        <a:t>• Individuals with sickle cell trait are usually asymptomatic. However,  </a:t>
                      </a:r>
                      <a:r>
                        <a:rPr b="1" lang="ar" sz="800">
                          <a:solidFill>
                            <a:srgbClr val="434343"/>
                          </a:solidFill>
                          <a:latin typeface="EB Garamond"/>
                          <a:ea typeface="EB Garamond"/>
                          <a:cs typeface="EB Garamond"/>
                          <a:sym typeface="EB Garamond"/>
                        </a:rPr>
                        <a:t>spontaneous hematuria</a:t>
                      </a:r>
                      <a:r>
                        <a:rPr lang="ar" sz="800">
                          <a:solidFill>
                            <a:srgbClr val="434343"/>
                          </a:solidFill>
                          <a:latin typeface="EB Garamond"/>
                          <a:ea typeface="EB Garamond"/>
                          <a:cs typeface="EB Garamond"/>
                          <a:sym typeface="EB Garamond"/>
                        </a:rPr>
                        <a:t> may occur occasionally due to microvascular  infarctions in the renal medulla. Renal </a:t>
                      </a:r>
                      <a:r>
                        <a:rPr b="1" lang="ar" sz="800">
                          <a:solidFill>
                            <a:srgbClr val="434343"/>
                          </a:solidFill>
                          <a:latin typeface="EB Garamond"/>
                          <a:ea typeface="EB Garamond"/>
                          <a:cs typeface="EB Garamond"/>
                          <a:sym typeface="EB Garamond"/>
                        </a:rPr>
                        <a:t>papillary necrosis</a:t>
                      </a:r>
                      <a:r>
                        <a:rPr lang="ar" sz="800">
                          <a:solidFill>
                            <a:srgbClr val="434343"/>
                          </a:solidFill>
                          <a:latin typeface="EB Garamond"/>
                          <a:ea typeface="EB Garamond"/>
                          <a:cs typeface="EB Garamond"/>
                          <a:sym typeface="EB Garamond"/>
                        </a:rPr>
                        <a:t> may rarely occur. The red cells </a:t>
                      </a:r>
                      <a:r>
                        <a:rPr b="1" lang="ar" sz="800">
                          <a:solidFill>
                            <a:srgbClr val="434343"/>
                          </a:solidFill>
                          <a:latin typeface="EB Garamond"/>
                          <a:ea typeface="EB Garamond"/>
                          <a:cs typeface="EB Garamond"/>
                          <a:sym typeface="EB Garamond"/>
                        </a:rPr>
                        <a:t>do not sickle </a:t>
                      </a:r>
                      <a:r>
                        <a:rPr lang="ar" sz="800">
                          <a:solidFill>
                            <a:srgbClr val="434343"/>
                          </a:solidFill>
                          <a:latin typeface="EB Garamond"/>
                          <a:ea typeface="EB Garamond"/>
                          <a:cs typeface="EB Garamond"/>
                          <a:sym typeface="EB Garamond"/>
                        </a:rPr>
                        <a:t>until the O2 saturation falls below 40%.</a:t>
                      </a:r>
                      <a:endParaRPr sz="800">
                        <a:solidFill>
                          <a:srgbClr val="434343"/>
                        </a:solidFill>
                        <a:latin typeface="EB Garamond"/>
                        <a:ea typeface="EB Garamond"/>
                        <a:cs typeface="EB Garamond"/>
                        <a:sym typeface="EB Garamond"/>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c rowSpan="6">
                  <a:txBody>
                    <a:bodyPr/>
                    <a:lstStyle/>
                    <a:p>
                      <a:pPr indent="0" lvl="0" marL="0" rtl="0" algn="l">
                        <a:spcBef>
                          <a:spcPts val="0"/>
                        </a:spcBef>
                        <a:spcAft>
                          <a:spcPts val="0"/>
                        </a:spcAft>
                        <a:buNone/>
                      </a:pPr>
                      <a:r>
                        <a:rPr lang="ar" sz="800">
                          <a:solidFill>
                            <a:srgbClr val="434343"/>
                          </a:solidFill>
                          <a:latin typeface="EB Garamond"/>
                          <a:ea typeface="EB Garamond"/>
                          <a:cs typeface="EB Garamond"/>
                          <a:sym typeface="EB Garamond"/>
                        </a:rPr>
                        <a:t>• It is a descriptive name when patient have at least a copy of beta globin  being S and another beta harbor any mutations (beta that/S, S/S, S/D, ect).</a:t>
                      </a:r>
                      <a:endParaRPr sz="800">
                        <a:solidFill>
                          <a:srgbClr val="434343"/>
                        </a:solidFill>
                        <a:latin typeface="EB Garamond"/>
                        <a:ea typeface="EB Garamond"/>
                        <a:cs typeface="EB Garamond"/>
                        <a:sym typeface="EB Garamond"/>
                      </a:endParaRPr>
                    </a:p>
                    <a:p>
                      <a:pPr indent="0" lvl="0" marL="0" rtl="0" algn="l">
                        <a:spcBef>
                          <a:spcPts val="0"/>
                        </a:spcBef>
                        <a:spcAft>
                          <a:spcPts val="0"/>
                        </a:spcAft>
                        <a:buNone/>
                      </a:pPr>
                      <a:r>
                        <a:t/>
                      </a:r>
                      <a:endParaRPr sz="800">
                        <a:solidFill>
                          <a:srgbClr val="434343"/>
                        </a:solidFill>
                        <a:latin typeface="EB Garamond"/>
                        <a:ea typeface="EB Garamond"/>
                        <a:cs typeface="EB Garamond"/>
                        <a:sym typeface="EB Garamond"/>
                      </a:endParaRPr>
                    </a:p>
                    <a:p>
                      <a:pPr indent="0" lvl="0" marL="0" rtl="0" algn="l">
                        <a:spcBef>
                          <a:spcPts val="0"/>
                        </a:spcBef>
                        <a:spcAft>
                          <a:spcPts val="0"/>
                        </a:spcAft>
                        <a:buNone/>
                      </a:pPr>
                      <a:r>
                        <a:rPr lang="ar" sz="800">
                          <a:solidFill>
                            <a:srgbClr val="434343"/>
                          </a:solidFill>
                          <a:latin typeface="EB Garamond"/>
                          <a:ea typeface="EB Garamond"/>
                          <a:cs typeface="EB Garamond"/>
                          <a:sym typeface="EB Garamond"/>
                        </a:rPr>
                        <a:t>• Homozygotes for sickle β-globin are described as having sickle-cell anemia. Their red cells contain almost exclusively HbS  and  NO  HbA;  there is a small but variable percentage of fetal hemoglobin.</a:t>
                      </a:r>
                      <a:endParaRPr sz="800">
                        <a:solidFill>
                          <a:srgbClr val="434343"/>
                        </a:solidFill>
                        <a:latin typeface="EB Garamond"/>
                        <a:ea typeface="EB Garamond"/>
                        <a:cs typeface="EB Garamond"/>
                        <a:sym typeface="EB Garamond"/>
                      </a:endParaRPr>
                    </a:p>
                    <a:p>
                      <a:pPr indent="0" lvl="0" marL="0" rtl="0" algn="l">
                        <a:spcBef>
                          <a:spcPts val="0"/>
                        </a:spcBef>
                        <a:spcAft>
                          <a:spcPts val="0"/>
                        </a:spcAft>
                        <a:buNone/>
                      </a:pPr>
                      <a:r>
                        <a:t/>
                      </a:r>
                      <a:endParaRPr sz="800">
                        <a:solidFill>
                          <a:srgbClr val="434343"/>
                        </a:solidFill>
                        <a:latin typeface="EB Garamond"/>
                        <a:ea typeface="EB Garamond"/>
                        <a:cs typeface="EB Garamond"/>
                        <a:sym typeface="EB Garamond"/>
                      </a:endParaRPr>
                    </a:p>
                    <a:p>
                      <a:pPr indent="0" lvl="0" marL="0" rtl="0" algn="l">
                        <a:spcBef>
                          <a:spcPts val="0"/>
                        </a:spcBef>
                        <a:spcAft>
                          <a:spcPts val="0"/>
                        </a:spcAft>
                        <a:buNone/>
                      </a:pPr>
                      <a:r>
                        <a:rPr lang="ar" sz="800">
                          <a:solidFill>
                            <a:srgbClr val="434343"/>
                          </a:solidFill>
                          <a:latin typeface="EB Garamond"/>
                          <a:ea typeface="EB Garamond"/>
                          <a:cs typeface="EB Garamond"/>
                          <a:sym typeface="EB Garamond"/>
                        </a:rPr>
                        <a:t>• Sickled red cells then occlude the microvasculature, with poor downstream perfusion and oxygenation.  They  may  be  lysed  directly  in  the  circulation,  where  the  resulting  free hemoglobin scavenges nitric oxide.</a:t>
                      </a:r>
                      <a:endParaRPr sz="800">
                        <a:solidFill>
                          <a:srgbClr val="434343"/>
                        </a:solidFill>
                        <a:latin typeface="EB Garamond"/>
                        <a:ea typeface="EB Garamond"/>
                        <a:cs typeface="EB Garamond"/>
                        <a:sym typeface="EB Garamond"/>
                      </a:endParaRPr>
                    </a:p>
                    <a:p>
                      <a:pPr indent="0" lvl="0" marL="0" rtl="0" algn="l">
                        <a:spcBef>
                          <a:spcPts val="0"/>
                        </a:spcBef>
                        <a:spcAft>
                          <a:spcPts val="0"/>
                        </a:spcAft>
                        <a:buNone/>
                      </a:pPr>
                      <a:r>
                        <a:t/>
                      </a:r>
                      <a:endParaRPr sz="800">
                        <a:solidFill>
                          <a:srgbClr val="434343"/>
                        </a:solidFill>
                        <a:latin typeface="EB Garamond"/>
                        <a:ea typeface="EB Garamond"/>
                        <a:cs typeface="EB Garamond"/>
                        <a:sym typeface="EB Garamond"/>
                      </a:endParaRPr>
                    </a:p>
                    <a:p>
                      <a:pPr indent="0" lvl="0" marL="0" rtl="0" algn="l">
                        <a:spcBef>
                          <a:spcPts val="0"/>
                        </a:spcBef>
                        <a:spcAft>
                          <a:spcPts val="0"/>
                        </a:spcAft>
                        <a:buNone/>
                      </a:pPr>
                      <a:r>
                        <a:rPr lang="ar" sz="800">
                          <a:solidFill>
                            <a:srgbClr val="434343"/>
                          </a:solidFill>
                          <a:latin typeface="EB Garamond"/>
                          <a:ea typeface="EB Garamond"/>
                          <a:cs typeface="EB Garamond"/>
                          <a:sym typeface="EB Garamond"/>
                        </a:rPr>
                        <a:t>• HbS are less deformable than normal red cells and this results in a chronic, extravascular, hemolytic anaemia. The Hb usually varies between 6 and 9 g/dL.</a:t>
                      </a:r>
                      <a:endParaRPr sz="800">
                        <a:solidFill>
                          <a:srgbClr val="434343"/>
                        </a:solidFill>
                        <a:latin typeface="EB Garamond"/>
                        <a:ea typeface="EB Garamond"/>
                        <a:cs typeface="EB Garamond"/>
                        <a:sym typeface="EB Garamond"/>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FFFFF"/>
                    </a:solidFill>
                  </a:tcPr>
                </a:tc>
              </a:tr>
              <a:tr h="1175">
                <a:tc vMerge="1"/>
                <a:tc vMerge="1"/>
                <a:tc vMerge="1"/>
              </a:tr>
              <a:tr h="1175">
                <a:tc vMerge="1"/>
                <a:tc vMerge="1"/>
                <a:tc vMerge="1"/>
              </a:tr>
              <a:tr h="1175">
                <a:tc vMerge="1"/>
                <a:tc vMerge="1"/>
                <a:tc vMerge="1"/>
              </a:tr>
              <a:tr h="1175">
                <a:tc vMerge="1"/>
                <a:tc vMerge="1"/>
                <a:tc vMerge="1"/>
              </a:tr>
              <a:tr h="1902100">
                <a:tc vMerge="1"/>
                <a:tc vMerge="1"/>
                <a:tc vMerge="1"/>
              </a:tr>
            </a:tbl>
          </a:graphicData>
        </a:graphic>
      </p:graphicFrame>
      <p:pic>
        <p:nvPicPr>
          <p:cNvPr id="548" name="Google Shape;548;p38"/>
          <p:cNvPicPr preferRelativeResize="0"/>
          <p:nvPr/>
        </p:nvPicPr>
        <p:blipFill rotWithShape="1">
          <a:blip r:embed="rId3">
            <a:alphaModFix/>
          </a:blip>
          <a:srcRect b="21777" l="3126" r="48632" t="15983"/>
          <a:stretch/>
        </p:blipFill>
        <p:spPr>
          <a:xfrm>
            <a:off x="2737373" y="4338717"/>
            <a:ext cx="531325" cy="514123"/>
          </a:xfrm>
          <a:prstGeom prst="rect">
            <a:avLst/>
          </a:prstGeom>
          <a:noFill/>
          <a:ln>
            <a:noFill/>
          </a:ln>
        </p:spPr>
      </p:pic>
      <p:pic>
        <p:nvPicPr>
          <p:cNvPr id="549" name="Google Shape;549;p38"/>
          <p:cNvPicPr preferRelativeResize="0"/>
          <p:nvPr/>
        </p:nvPicPr>
        <p:blipFill>
          <a:blip r:embed="rId4">
            <a:alphaModFix/>
          </a:blip>
          <a:stretch>
            <a:fillRect/>
          </a:stretch>
        </p:blipFill>
        <p:spPr>
          <a:xfrm>
            <a:off x="8124359" y="2765715"/>
            <a:ext cx="332025" cy="332025"/>
          </a:xfrm>
          <a:prstGeom prst="rect">
            <a:avLst/>
          </a:prstGeom>
          <a:noFill/>
          <a:ln>
            <a:noFill/>
          </a:ln>
        </p:spPr>
      </p:pic>
      <p:sp>
        <p:nvSpPr>
          <p:cNvPr id="550" name="Google Shape;550;p38"/>
          <p:cNvSpPr txBox="1"/>
          <p:nvPr/>
        </p:nvSpPr>
        <p:spPr>
          <a:xfrm>
            <a:off x="726925" y="1359716"/>
            <a:ext cx="8258400" cy="11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EB Garamond"/>
                <a:ea typeface="EB Garamond"/>
                <a:cs typeface="EB Garamond"/>
                <a:sym typeface="EB Garamond"/>
              </a:rPr>
              <a:t>When the amino acid substitution results in an overall change in the charge of the hemoglobin molecule, its migration in a voltage gradient is altered and this can be demonstrated by standard electrophoretic techniques. The speed of migration is characteristic for each abnormal hemoglobin.</a:t>
            </a:r>
            <a:endParaRPr/>
          </a:p>
        </p:txBody>
      </p:sp>
      <p:sp>
        <p:nvSpPr>
          <p:cNvPr id="551" name="Google Shape;551;p38"/>
          <p:cNvSpPr txBox="1"/>
          <p:nvPr/>
        </p:nvSpPr>
        <p:spPr>
          <a:xfrm>
            <a:off x="698300" y="2184875"/>
            <a:ext cx="8254500" cy="20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200">
                <a:solidFill>
                  <a:schemeClr val="dk1"/>
                </a:solidFill>
                <a:latin typeface="EB Garamond"/>
                <a:ea typeface="EB Garamond"/>
                <a:cs typeface="EB Garamond"/>
                <a:sym typeface="EB Garamond"/>
              </a:rPr>
              <a:t>Abnormal hemoglobin variants are now usually detected by </a:t>
            </a:r>
            <a:r>
              <a:rPr lang="ar" sz="1200">
                <a:solidFill>
                  <a:srgbClr val="CC0000"/>
                </a:solidFill>
                <a:latin typeface="EB Garamond"/>
                <a:ea typeface="EB Garamond"/>
                <a:cs typeface="EB Garamond"/>
                <a:sym typeface="EB Garamond"/>
              </a:rPr>
              <a:t>high-performance liquid chromatography (HPLC)</a:t>
            </a:r>
            <a:r>
              <a:rPr lang="ar" sz="1200">
                <a:solidFill>
                  <a:schemeClr val="dk1"/>
                </a:solidFill>
                <a:latin typeface="EB Garamond"/>
                <a:ea typeface="EB Garamond"/>
                <a:cs typeface="EB Garamond"/>
                <a:sym typeface="EB Garamond"/>
              </a:rPr>
              <a:t>. The most common structural </a:t>
            </a:r>
            <a:r>
              <a:rPr lang="ar" sz="1200">
                <a:solidFill>
                  <a:srgbClr val="CC0000"/>
                </a:solidFill>
                <a:latin typeface="EB Garamond"/>
                <a:ea typeface="EB Garamond"/>
                <a:cs typeface="EB Garamond"/>
                <a:sym typeface="EB Garamond"/>
              </a:rPr>
              <a:t>Hb variant is hemoglobin S (HbS).</a:t>
            </a:r>
            <a:endParaRPr>
              <a:solidFill>
                <a:srgbClr val="CC0000"/>
              </a:solidFill>
            </a:endParaRPr>
          </a:p>
        </p:txBody>
      </p:sp>
      <p:sp>
        <p:nvSpPr>
          <p:cNvPr id="552" name="Google Shape;552;p38"/>
          <p:cNvSpPr/>
          <p:nvPr/>
        </p:nvSpPr>
        <p:spPr>
          <a:xfrm rot="-9715317">
            <a:off x="216694" y="1537238"/>
            <a:ext cx="466929" cy="407157"/>
          </a:xfrm>
          <a:custGeom>
            <a:rect b="b" l="l" r="r" t="t"/>
            <a:pathLst>
              <a:path extrusionOk="0" h="12132" w="16498">
                <a:moveTo>
                  <a:pt x="7974" y="1"/>
                </a:moveTo>
                <a:cubicBezTo>
                  <a:pt x="7490" y="1"/>
                  <a:pt x="7030" y="47"/>
                  <a:pt x="6606" y="126"/>
                </a:cubicBezTo>
                <a:cubicBezTo>
                  <a:pt x="3445" y="715"/>
                  <a:pt x="576" y="3394"/>
                  <a:pt x="100" y="6518"/>
                </a:cubicBezTo>
                <a:cubicBezTo>
                  <a:pt x="26" y="7013"/>
                  <a:pt x="1" y="7504"/>
                  <a:pt x="23" y="7969"/>
                </a:cubicBezTo>
                <a:cubicBezTo>
                  <a:pt x="112" y="9903"/>
                  <a:pt x="1424" y="12131"/>
                  <a:pt x="4188" y="12131"/>
                </a:cubicBezTo>
                <a:cubicBezTo>
                  <a:pt x="4828" y="12131"/>
                  <a:pt x="5545" y="12012"/>
                  <a:pt x="6342" y="11742"/>
                </a:cubicBezTo>
                <a:cubicBezTo>
                  <a:pt x="9464" y="10687"/>
                  <a:pt x="14252" y="11303"/>
                  <a:pt x="15724" y="7969"/>
                </a:cubicBezTo>
                <a:cubicBezTo>
                  <a:pt x="16497" y="6215"/>
                  <a:pt x="15097" y="3742"/>
                  <a:pt x="13112" y="1998"/>
                </a:cubicBezTo>
                <a:cubicBezTo>
                  <a:pt x="11406" y="500"/>
                  <a:pt x="9558" y="1"/>
                  <a:pt x="7974"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553" name="Google Shape;553;p38"/>
          <p:cNvSpPr/>
          <p:nvPr/>
        </p:nvSpPr>
        <p:spPr>
          <a:xfrm>
            <a:off x="202014" y="867502"/>
            <a:ext cx="496274" cy="344360"/>
          </a:xfrm>
          <a:custGeom>
            <a:rect b="b" l="l" r="r" t="t"/>
            <a:pathLst>
              <a:path extrusionOk="0" h="12086" w="16893">
                <a:moveTo>
                  <a:pt x="9064" y="0"/>
                </a:moveTo>
                <a:cubicBezTo>
                  <a:pt x="7693" y="0"/>
                  <a:pt x="6072" y="215"/>
                  <a:pt x="4159" y="725"/>
                </a:cubicBezTo>
                <a:cubicBezTo>
                  <a:pt x="1862" y="1337"/>
                  <a:pt x="375" y="2073"/>
                  <a:pt x="177" y="4208"/>
                </a:cubicBezTo>
                <a:cubicBezTo>
                  <a:pt x="1" y="6113"/>
                  <a:pt x="800" y="8433"/>
                  <a:pt x="2785" y="10176"/>
                </a:cubicBezTo>
                <a:cubicBezTo>
                  <a:pt x="4602" y="11772"/>
                  <a:pt x="6115" y="12085"/>
                  <a:pt x="7966" y="12085"/>
                </a:cubicBezTo>
                <a:cubicBezTo>
                  <a:pt x="8388" y="12085"/>
                  <a:pt x="8827" y="12069"/>
                  <a:pt x="9291" y="12048"/>
                </a:cubicBezTo>
                <a:cubicBezTo>
                  <a:pt x="12991" y="11879"/>
                  <a:pt x="16893" y="8340"/>
                  <a:pt x="15878" y="4208"/>
                </a:cubicBezTo>
                <a:cubicBezTo>
                  <a:pt x="15438" y="2424"/>
                  <a:pt x="13670" y="0"/>
                  <a:pt x="9064" y="0"/>
                </a:cubicBez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554" name="Google Shape;554;p38"/>
          <p:cNvSpPr txBox="1"/>
          <p:nvPr/>
        </p:nvSpPr>
        <p:spPr>
          <a:xfrm flipH="1">
            <a:off x="228460" y="867502"/>
            <a:ext cx="421500" cy="27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ontserrat"/>
                <a:ea typeface="Montserrat"/>
                <a:cs typeface="Montserrat"/>
                <a:sym typeface="Montserrat"/>
              </a:rPr>
              <a:t>01</a:t>
            </a:r>
            <a:endParaRPr b="1" sz="1200">
              <a:solidFill>
                <a:srgbClr val="FFFFFF"/>
              </a:solidFill>
              <a:latin typeface="Montserrat"/>
              <a:ea typeface="Montserrat"/>
              <a:cs typeface="Montserrat"/>
              <a:sym typeface="Montserrat"/>
            </a:endParaRPr>
          </a:p>
        </p:txBody>
      </p:sp>
      <p:sp>
        <p:nvSpPr>
          <p:cNvPr id="555" name="Google Shape;555;p38"/>
          <p:cNvSpPr txBox="1"/>
          <p:nvPr/>
        </p:nvSpPr>
        <p:spPr>
          <a:xfrm flipH="1">
            <a:off x="250340" y="1575520"/>
            <a:ext cx="399600" cy="33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100">
                <a:solidFill>
                  <a:srgbClr val="FFFFFF"/>
                </a:solidFill>
                <a:latin typeface="Montserrat"/>
                <a:ea typeface="Montserrat"/>
                <a:cs typeface="Montserrat"/>
                <a:sym typeface="Montserrat"/>
              </a:rPr>
              <a:t>02</a:t>
            </a:r>
            <a:endParaRPr b="1" sz="1100">
              <a:solidFill>
                <a:srgbClr val="FFFFFF"/>
              </a:solidFill>
              <a:latin typeface="Montserrat"/>
              <a:ea typeface="Montserrat"/>
              <a:cs typeface="Montserrat"/>
              <a:sym typeface="Montserrat"/>
            </a:endParaRPr>
          </a:p>
        </p:txBody>
      </p:sp>
      <p:sp>
        <p:nvSpPr>
          <p:cNvPr id="556" name="Google Shape;556;p38"/>
          <p:cNvSpPr/>
          <p:nvPr/>
        </p:nvSpPr>
        <p:spPr>
          <a:xfrm>
            <a:off x="202016" y="2301746"/>
            <a:ext cx="496274" cy="344360"/>
          </a:xfrm>
          <a:custGeom>
            <a:rect b="b" l="l" r="r" t="t"/>
            <a:pathLst>
              <a:path extrusionOk="0" h="12086" w="16893">
                <a:moveTo>
                  <a:pt x="9064" y="0"/>
                </a:moveTo>
                <a:cubicBezTo>
                  <a:pt x="7693" y="0"/>
                  <a:pt x="6072" y="215"/>
                  <a:pt x="4159" y="725"/>
                </a:cubicBezTo>
                <a:cubicBezTo>
                  <a:pt x="1862" y="1337"/>
                  <a:pt x="375" y="2073"/>
                  <a:pt x="177" y="4208"/>
                </a:cubicBezTo>
                <a:cubicBezTo>
                  <a:pt x="1" y="6113"/>
                  <a:pt x="800" y="8433"/>
                  <a:pt x="2785" y="10176"/>
                </a:cubicBezTo>
                <a:cubicBezTo>
                  <a:pt x="4602" y="11772"/>
                  <a:pt x="6115" y="12085"/>
                  <a:pt x="7966" y="12085"/>
                </a:cubicBezTo>
                <a:cubicBezTo>
                  <a:pt x="8388" y="12085"/>
                  <a:pt x="8827" y="12069"/>
                  <a:pt x="9291" y="12048"/>
                </a:cubicBezTo>
                <a:cubicBezTo>
                  <a:pt x="12991" y="11879"/>
                  <a:pt x="16893" y="8340"/>
                  <a:pt x="15878" y="4208"/>
                </a:cubicBezTo>
                <a:cubicBezTo>
                  <a:pt x="15438" y="2424"/>
                  <a:pt x="13670" y="0"/>
                  <a:pt x="9064" y="0"/>
                </a:cubicBez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557" name="Google Shape;557;p38"/>
          <p:cNvSpPr txBox="1"/>
          <p:nvPr/>
        </p:nvSpPr>
        <p:spPr>
          <a:xfrm flipH="1">
            <a:off x="228462" y="2301746"/>
            <a:ext cx="421500" cy="27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ontserrat"/>
                <a:ea typeface="Montserrat"/>
                <a:cs typeface="Montserrat"/>
                <a:sym typeface="Montserrat"/>
              </a:rPr>
              <a:t>03</a:t>
            </a:r>
            <a:endParaRPr b="1" sz="1200">
              <a:solidFill>
                <a:srgbClr val="FFFFFF"/>
              </a:solidFill>
              <a:latin typeface="Montserrat"/>
              <a:ea typeface="Montserrat"/>
              <a:cs typeface="Montserrat"/>
              <a:sym typeface="Montserrat"/>
            </a:endParaRPr>
          </a:p>
        </p:txBody>
      </p:sp>
      <p:sp>
        <p:nvSpPr>
          <p:cNvPr id="558" name="Google Shape;558;p38"/>
          <p:cNvSpPr txBox="1"/>
          <p:nvPr/>
        </p:nvSpPr>
        <p:spPr>
          <a:xfrm>
            <a:off x="780825" y="1970600"/>
            <a:ext cx="2819100" cy="34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600">
                <a:solidFill>
                  <a:srgbClr val="B7B7B7"/>
                </a:solidFill>
                <a:latin typeface="EB Garamond"/>
                <a:ea typeface="EB Garamond"/>
                <a:cs typeface="EB Garamond"/>
                <a:sym typeface="EB Garamond"/>
              </a:rPr>
              <a:t>Autosomal recessive mutation in β chain in hemoglobin</a:t>
            </a:r>
            <a:endParaRPr sz="6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600">
                <a:solidFill>
                  <a:srgbClr val="B7B7B7"/>
                </a:solidFill>
                <a:latin typeface="EB Garamond"/>
                <a:ea typeface="EB Garamond"/>
                <a:cs typeface="EB Garamond"/>
                <a:sym typeface="EB Garamond"/>
              </a:rPr>
              <a:t>Arises when two abnormal β genes are present</a:t>
            </a:r>
            <a:endParaRPr sz="600">
              <a:solidFill>
                <a:srgbClr val="B7B7B7"/>
              </a:solidFill>
              <a:latin typeface="EB Garamond"/>
              <a:ea typeface="EB Garamond"/>
              <a:cs typeface="EB Garamond"/>
              <a:sym typeface="EB Garamond"/>
            </a:endParaRPr>
          </a:p>
        </p:txBody>
      </p:sp>
      <p:sp>
        <p:nvSpPr>
          <p:cNvPr id="559" name="Google Shape;559;p38"/>
          <p:cNvSpPr txBox="1"/>
          <p:nvPr/>
        </p:nvSpPr>
        <p:spPr>
          <a:xfrm>
            <a:off x="5675325" y="4794222"/>
            <a:ext cx="5792100" cy="26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B7B7B7"/>
                </a:solidFill>
                <a:latin typeface="EB Garamond"/>
                <a:ea typeface="EB Garamond"/>
                <a:cs typeface="EB Garamond"/>
                <a:sym typeface="EB Garamond"/>
              </a:rPr>
              <a:t>Inherited mutation; carries are protected against </a:t>
            </a:r>
            <a:r>
              <a:rPr i="1" lang="ar" sz="800">
                <a:solidFill>
                  <a:srgbClr val="B7B7B7"/>
                </a:solidFill>
                <a:latin typeface="EB Garamond"/>
                <a:ea typeface="EB Garamond"/>
                <a:cs typeface="EB Garamond"/>
                <a:sym typeface="EB Garamond"/>
              </a:rPr>
              <a:t>Plasmodium falciparum</a:t>
            </a:r>
            <a:r>
              <a:rPr lang="ar" sz="800">
                <a:solidFill>
                  <a:srgbClr val="B7B7B7"/>
                </a:solidFill>
                <a:latin typeface="EB Garamond"/>
                <a:ea typeface="EB Garamond"/>
                <a:cs typeface="EB Garamond"/>
                <a:sym typeface="EB Garamond"/>
              </a:rPr>
              <a:t> malaria</a:t>
            </a:r>
            <a:endParaRPr sz="8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3" name="Shape 563"/>
        <p:cNvGrpSpPr/>
        <p:nvPr/>
      </p:nvGrpSpPr>
      <p:grpSpPr>
        <a:xfrm>
          <a:off x="0" y="0"/>
          <a:ext cx="0" cy="0"/>
          <a:chOff x="0" y="0"/>
          <a:chExt cx="0" cy="0"/>
        </a:xfrm>
      </p:grpSpPr>
      <p:sp>
        <p:nvSpPr>
          <p:cNvPr id="564" name="Google Shape;564;p39"/>
          <p:cNvSpPr/>
          <p:nvPr/>
        </p:nvSpPr>
        <p:spPr>
          <a:xfrm flipH="1" rot="-5400000">
            <a:off x="4552086" y="556202"/>
            <a:ext cx="35322" cy="9139445"/>
          </a:xfrm>
          <a:custGeom>
            <a:rect b="b" l="l" r="r" t="t"/>
            <a:pathLst>
              <a:path extrusionOk="0" h="20773" w="3248">
                <a:moveTo>
                  <a:pt x="3248" y="1"/>
                </a:moveTo>
                <a:cubicBezTo>
                  <a:pt x="2860" y="148"/>
                  <a:pt x="2484" y="326"/>
                  <a:pt x="2124" y="532"/>
                </a:cubicBezTo>
                <a:cubicBezTo>
                  <a:pt x="708" y="1349"/>
                  <a:pt x="1" y="2420"/>
                  <a:pt x="1" y="3492"/>
                </a:cubicBezTo>
                <a:lnTo>
                  <a:pt x="1" y="17281"/>
                </a:lnTo>
                <a:cubicBezTo>
                  <a:pt x="1" y="18353"/>
                  <a:pt x="708" y="19424"/>
                  <a:pt x="2124" y="20241"/>
                </a:cubicBezTo>
                <a:cubicBezTo>
                  <a:pt x="2484" y="20447"/>
                  <a:pt x="2860" y="20625"/>
                  <a:pt x="3248" y="20772"/>
                </a:cubicBezTo>
                <a:lnTo>
                  <a:pt x="3248" y="1"/>
                </a:ln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565" name="Google Shape;565;p39"/>
          <p:cNvGraphicFramePr/>
          <p:nvPr/>
        </p:nvGraphicFramePr>
        <p:xfrm>
          <a:off x="161164" y="604998"/>
          <a:ext cx="3000000" cy="3000000"/>
        </p:xfrm>
        <a:graphic>
          <a:graphicData uri="http://schemas.openxmlformats.org/drawingml/2006/table">
            <a:tbl>
              <a:tblPr>
                <a:noFill/>
                <a:tableStyleId>{43EFCF7D-54FC-43E6-A69D-EBE4B73DD2F9}</a:tableStyleId>
              </a:tblPr>
              <a:tblGrid>
                <a:gridCol w="1187750"/>
                <a:gridCol w="3974075"/>
              </a:tblGrid>
              <a:tr h="449550">
                <a:tc gridSpan="2">
                  <a:txBody>
                    <a:bodyPr/>
                    <a:lstStyle/>
                    <a:p>
                      <a:pPr indent="0" lvl="0" marL="0" rtl="0" algn="ctr">
                        <a:spcBef>
                          <a:spcPts val="0"/>
                        </a:spcBef>
                        <a:spcAft>
                          <a:spcPts val="0"/>
                        </a:spcAft>
                        <a:buNone/>
                      </a:pPr>
                      <a:r>
                        <a:rPr b="1" lang="ar" sz="900">
                          <a:solidFill>
                            <a:srgbClr val="666666"/>
                          </a:solidFill>
                          <a:latin typeface="EB Garamond"/>
                          <a:ea typeface="EB Garamond"/>
                          <a:cs typeface="EB Garamond"/>
                          <a:sym typeface="EB Garamond"/>
                        </a:rPr>
                        <a:t>Different clinical and hematological abnormalities associated with some structural hemoglobin variants.</a:t>
                      </a:r>
                      <a:endParaRPr b="1" sz="900">
                        <a:solidFill>
                          <a:srgbClr val="666666"/>
                        </a:solidFill>
                        <a:latin typeface="EB Garamond"/>
                        <a:ea typeface="EB Garamond"/>
                        <a:cs typeface="EB Garamond"/>
                        <a:sym typeface="EB Garamond"/>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EFEFEF"/>
                    </a:solidFill>
                  </a:tcPr>
                </a:tc>
                <a:tc hMerge="1"/>
              </a:tr>
              <a:tr h="287625">
                <a:tc>
                  <a:txBody>
                    <a:bodyPr/>
                    <a:lstStyle/>
                    <a:p>
                      <a:pPr indent="0" lvl="0" marL="0" rtl="0" algn="ctr">
                        <a:spcBef>
                          <a:spcPts val="0"/>
                        </a:spcBef>
                        <a:spcAft>
                          <a:spcPts val="0"/>
                        </a:spcAft>
                        <a:buNone/>
                      </a:pPr>
                      <a:r>
                        <a:rPr b="1" lang="ar" sz="1000">
                          <a:solidFill>
                            <a:srgbClr val="434343"/>
                          </a:solidFill>
                          <a:latin typeface="EB Garamond"/>
                          <a:ea typeface="EB Garamond"/>
                          <a:cs typeface="EB Garamond"/>
                          <a:sym typeface="EB Garamond"/>
                        </a:rPr>
                        <a:t>Variant </a:t>
                      </a:r>
                      <a:endParaRPr b="1" sz="1000">
                        <a:solidFill>
                          <a:srgbClr val="434343"/>
                        </a:solidFill>
                        <a:latin typeface="EB Garamond"/>
                        <a:ea typeface="EB Garamond"/>
                        <a:cs typeface="EB Garamond"/>
                        <a:sym typeface="EB Garamond"/>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4CCCC">
                        <a:alpha val="50280"/>
                      </a:srgbClr>
                    </a:solidFill>
                  </a:tcPr>
                </a:tc>
                <a:tc>
                  <a:txBody>
                    <a:bodyPr/>
                    <a:lstStyle/>
                    <a:p>
                      <a:pPr indent="0" lvl="0" marL="0" rtl="0" algn="ctr">
                        <a:spcBef>
                          <a:spcPts val="0"/>
                        </a:spcBef>
                        <a:spcAft>
                          <a:spcPts val="0"/>
                        </a:spcAft>
                        <a:buNone/>
                      </a:pPr>
                      <a:r>
                        <a:rPr b="1" lang="ar" sz="1000">
                          <a:solidFill>
                            <a:srgbClr val="434343"/>
                          </a:solidFill>
                          <a:latin typeface="EB Garamond"/>
                          <a:ea typeface="EB Garamond"/>
                          <a:cs typeface="EB Garamond"/>
                          <a:sym typeface="EB Garamond"/>
                        </a:rPr>
                        <a:t>Clinical and haematological abnormalities </a:t>
                      </a:r>
                      <a:endParaRPr b="1" sz="1000">
                        <a:solidFill>
                          <a:srgbClr val="434343"/>
                        </a:solidFill>
                        <a:latin typeface="EB Garamond"/>
                        <a:ea typeface="EB Garamond"/>
                        <a:cs typeface="EB Garamond"/>
                        <a:sym typeface="EB Garamond"/>
                      </a:endParaRPr>
                    </a:p>
                  </a:txBody>
                  <a:tcPr marT="91425" marB="91425" marR="91425" marL="91425">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9AD7D2">
                        <a:alpha val="51959"/>
                      </a:srgbClr>
                    </a:solidFill>
                  </a:tcPr>
                </a:tc>
              </a:tr>
              <a:tr h="392400">
                <a:tc>
                  <a:txBody>
                    <a:bodyPr/>
                    <a:lstStyle/>
                    <a:p>
                      <a:pPr indent="0" lvl="0" marL="0" rtl="0" algn="l">
                        <a:spcBef>
                          <a:spcPts val="0"/>
                        </a:spcBef>
                        <a:spcAft>
                          <a:spcPts val="0"/>
                        </a:spcAft>
                        <a:buNone/>
                      </a:pPr>
                      <a:r>
                        <a:rPr lang="ar" sz="800">
                          <a:solidFill>
                            <a:srgbClr val="434343"/>
                          </a:solidFill>
                          <a:latin typeface="EB Garamond"/>
                          <a:ea typeface="EB Garamond"/>
                          <a:cs typeface="EB Garamond"/>
                          <a:sym typeface="EB Garamond"/>
                        </a:rPr>
                        <a:t>HbS</a:t>
                      </a:r>
                      <a:endParaRPr sz="800">
                        <a:solidFill>
                          <a:srgbClr val="434343"/>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lang="ar" sz="800">
                          <a:solidFill>
                            <a:srgbClr val="434343"/>
                          </a:solidFill>
                          <a:latin typeface="EB Garamond"/>
                          <a:ea typeface="EB Garamond"/>
                          <a:cs typeface="EB Garamond"/>
                          <a:sym typeface="EB Garamond"/>
                        </a:rPr>
                        <a:t>Recurrent painful crises (in adults) and chronic haemolytic anemia, both related to sticking or red cells on deoxygenation </a:t>
                      </a:r>
                      <a:endParaRPr sz="800">
                        <a:solidFill>
                          <a:srgbClr val="434343"/>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392400">
                <a:tc>
                  <a:txBody>
                    <a:bodyPr/>
                    <a:lstStyle/>
                    <a:p>
                      <a:pPr indent="0" lvl="0" marL="0" rtl="0" algn="l">
                        <a:spcBef>
                          <a:spcPts val="0"/>
                        </a:spcBef>
                        <a:spcAft>
                          <a:spcPts val="0"/>
                        </a:spcAft>
                        <a:buNone/>
                      </a:pPr>
                      <a:r>
                        <a:rPr lang="ar" sz="800">
                          <a:solidFill>
                            <a:srgbClr val="434343"/>
                          </a:solidFill>
                          <a:latin typeface="EB Garamond"/>
                          <a:ea typeface="EB Garamond"/>
                          <a:cs typeface="EB Garamond"/>
                          <a:sym typeface="EB Garamond"/>
                        </a:rPr>
                        <a:t>HbC</a:t>
                      </a:r>
                      <a:endParaRPr sz="800">
                        <a:solidFill>
                          <a:srgbClr val="434343"/>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lang="ar" sz="800">
                          <a:solidFill>
                            <a:srgbClr val="434343"/>
                          </a:solidFill>
                          <a:latin typeface="EB Garamond"/>
                          <a:ea typeface="EB Garamond"/>
                          <a:cs typeface="EB Garamond"/>
                          <a:sym typeface="EB Garamond"/>
                        </a:rPr>
                        <a:t>Chronic haemolytic anemia due to reduced red cell deformability on deoxygenation; deoxygenated HbC is less soluble than deoxygenated HbA  </a:t>
                      </a:r>
                      <a:r>
                        <a:rPr lang="ar" sz="800">
                          <a:solidFill>
                            <a:srgbClr val="B7B7B7"/>
                          </a:solidFill>
                          <a:latin typeface="EB Garamond"/>
                          <a:ea typeface="EB Garamond"/>
                          <a:cs typeface="EB Garamond"/>
                          <a:sym typeface="EB Garamond"/>
                        </a:rPr>
                        <a:t>Present with mild anemia due to extravascular hemolysis.</a:t>
                      </a:r>
                      <a:endParaRPr sz="800">
                        <a:solidFill>
                          <a:srgbClr val="B7B7B7"/>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392400">
                <a:tc>
                  <a:txBody>
                    <a:bodyPr/>
                    <a:lstStyle/>
                    <a:p>
                      <a:pPr indent="0" lvl="0" marL="0" rtl="0" algn="l">
                        <a:spcBef>
                          <a:spcPts val="0"/>
                        </a:spcBef>
                        <a:spcAft>
                          <a:spcPts val="0"/>
                        </a:spcAft>
                        <a:buNone/>
                      </a:pPr>
                      <a:r>
                        <a:rPr lang="ar" sz="800">
                          <a:solidFill>
                            <a:srgbClr val="434343"/>
                          </a:solidFill>
                          <a:latin typeface="EB Garamond"/>
                          <a:ea typeface="EB Garamond"/>
                          <a:cs typeface="EB Garamond"/>
                          <a:sym typeface="EB Garamond"/>
                        </a:rPr>
                        <a:t>Hb Köln, Hb Hammersmith </a:t>
                      </a:r>
                      <a:endParaRPr sz="800">
                        <a:solidFill>
                          <a:srgbClr val="434343"/>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lang="ar" sz="800">
                          <a:solidFill>
                            <a:srgbClr val="434343"/>
                          </a:solidFill>
                          <a:latin typeface="EB Garamond"/>
                          <a:ea typeface="EB Garamond"/>
                          <a:cs typeface="EB Garamond"/>
                          <a:sym typeface="EB Garamond"/>
                        </a:rPr>
                        <a:t>Spontaneous or drug-induced </a:t>
                      </a:r>
                      <a:r>
                        <a:rPr lang="ar" sz="800">
                          <a:solidFill>
                            <a:srgbClr val="434343"/>
                          </a:solidFill>
                          <a:latin typeface="EB Garamond"/>
                          <a:ea typeface="EB Garamond"/>
                          <a:cs typeface="EB Garamond"/>
                          <a:sym typeface="EB Garamond"/>
                        </a:rPr>
                        <a:t>hemolytic</a:t>
                      </a:r>
                      <a:r>
                        <a:rPr lang="ar" sz="800">
                          <a:solidFill>
                            <a:srgbClr val="434343"/>
                          </a:solidFill>
                          <a:latin typeface="EB Garamond"/>
                          <a:ea typeface="EB Garamond"/>
                          <a:cs typeface="EB Garamond"/>
                          <a:sym typeface="EB Garamond"/>
                        </a:rPr>
                        <a:t> anemia due to instability of the Hb and consequent </a:t>
                      </a:r>
                      <a:r>
                        <a:rPr lang="ar" sz="800">
                          <a:solidFill>
                            <a:srgbClr val="434343"/>
                          </a:solidFill>
                          <a:latin typeface="EB Garamond"/>
                          <a:ea typeface="EB Garamond"/>
                          <a:cs typeface="EB Garamond"/>
                          <a:sym typeface="EB Garamond"/>
                        </a:rPr>
                        <a:t>intracellular precipitation </a:t>
                      </a:r>
                      <a:endParaRPr sz="800">
                        <a:solidFill>
                          <a:srgbClr val="434343"/>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392400">
                <a:tc>
                  <a:txBody>
                    <a:bodyPr/>
                    <a:lstStyle/>
                    <a:p>
                      <a:pPr indent="0" lvl="0" marL="0" rtl="0" algn="l">
                        <a:spcBef>
                          <a:spcPts val="0"/>
                        </a:spcBef>
                        <a:spcAft>
                          <a:spcPts val="0"/>
                        </a:spcAft>
                        <a:buNone/>
                      </a:pPr>
                      <a:r>
                        <a:rPr lang="ar" sz="800">
                          <a:solidFill>
                            <a:srgbClr val="434343"/>
                          </a:solidFill>
                          <a:latin typeface="EB Garamond"/>
                          <a:ea typeface="EB Garamond"/>
                          <a:cs typeface="EB Garamond"/>
                          <a:sym typeface="EB Garamond"/>
                        </a:rPr>
                        <a:t>HbM Boston, HbM Saskatoon </a:t>
                      </a:r>
                      <a:endParaRPr sz="800">
                        <a:solidFill>
                          <a:srgbClr val="434343"/>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lang="ar" sz="800">
                          <a:solidFill>
                            <a:srgbClr val="434343"/>
                          </a:solidFill>
                          <a:latin typeface="EB Garamond"/>
                          <a:ea typeface="EB Garamond"/>
                          <a:cs typeface="EB Garamond"/>
                          <a:sym typeface="EB Garamond"/>
                        </a:rPr>
                        <a:t>Cyanosis due to congenital </a:t>
                      </a:r>
                      <a:r>
                        <a:rPr lang="ar" sz="800">
                          <a:solidFill>
                            <a:srgbClr val="434343"/>
                          </a:solidFill>
                          <a:latin typeface="EB Garamond"/>
                          <a:ea typeface="EB Garamond"/>
                          <a:cs typeface="EB Garamond"/>
                          <a:sym typeface="EB Garamond"/>
                        </a:rPr>
                        <a:t>methemoglobinemia </a:t>
                      </a:r>
                      <a:r>
                        <a:rPr lang="ar" sz="800">
                          <a:solidFill>
                            <a:srgbClr val="434343"/>
                          </a:solidFill>
                          <a:latin typeface="EB Garamond"/>
                          <a:ea typeface="EB Garamond"/>
                          <a:cs typeface="EB Garamond"/>
                          <a:sym typeface="EB Garamond"/>
                        </a:rPr>
                        <a:t> as a consequence of a substitution near or in the harem pocket </a:t>
                      </a:r>
                      <a:endParaRPr sz="800">
                        <a:solidFill>
                          <a:srgbClr val="434343"/>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392400">
                <a:tc>
                  <a:txBody>
                    <a:bodyPr/>
                    <a:lstStyle/>
                    <a:p>
                      <a:pPr indent="0" lvl="0" marL="0" rtl="0" algn="l">
                        <a:spcBef>
                          <a:spcPts val="0"/>
                        </a:spcBef>
                        <a:spcAft>
                          <a:spcPts val="0"/>
                        </a:spcAft>
                        <a:buNone/>
                      </a:pPr>
                      <a:r>
                        <a:rPr lang="ar" sz="800">
                          <a:solidFill>
                            <a:srgbClr val="434343"/>
                          </a:solidFill>
                          <a:latin typeface="EB Garamond"/>
                          <a:ea typeface="EB Garamond"/>
                          <a:cs typeface="EB Garamond"/>
                          <a:sym typeface="EB Garamond"/>
                        </a:rPr>
                        <a:t>Hb Chesapeake, Hb Radcliffe </a:t>
                      </a:r>
                      <a:endParaRPr sz="800">
                        <a:solidFill>
                          <a:srgbClr val="434343"/>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lang="ar" sz="800">
                          <a:solidFill>
                            <a:srgbClr val="434343"/>
                          </a:solidFill>
                          <a:latin typeface="EB Garamond"/>
                          <a:ea typeface="EB Garamond"/>
                          <a:cs typeface="EB Garamond"/>
                          <a:sym typeface="EB Garamond"/>
                        </a:rPr>
                        <a:t>Hereditary polycythemia due to increased O</a:t>
                      </a:r>
                      <a:r>
                        <a:rPr baseline="-25000" lang="ar" sz="800">
                          <a:solidFill>
                            <a:srgbClr val="434343"/>
                          </a:solidFill>
                          <a:latin typeface="EB Garamond"/>
                          <a:ea typeface="EB Garamond"/>
                          <a:cs typeface="EB Garamond"/>
                          <a:sym typeface="EB Garamond"/>
                        </a:rPr>
                        <a:t>2</a:t>
                      </a:r>
                      <a:r>
                        <a:rPr lang="ar" sz="800">
                          <a:solidFill>
                            <a:srgbClr val="434343"/>
                          </a:solidFill>
                          <a:latin typeface="EB Garamond"/>
                          <a:ea typeface="EB Garamond"/>
                          <a:cs typeface="EB Garamond"/>
                          <a:sym typeface="EB Garamond"/>
                        </a:rPr>
                        <a:t> affinity </a:t>
                      </a:r>
                      <a:endParaRPr sz="800">
                        <a:solidFill>
                          <a:srgbClr val="434343"/>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287625">
                <a:tc>
                  <a:txBody>
                    <a:bodyPr/>
                    <a:lstStyle/>
                    <a:p>
                      <a:pPr indent="0" lvl="0" marL="0" rtl="0" algn="l">
                        <a:spcBef>
                          <a:spcPts val="0"/>
                        </a:spcBef>
                        <a:spcAft>
                          <a:spcPts val="0"/>
                        </a:spcAft>
                        <a:buNone/>
                      </a:pPr>
                      <a:r>
                        <a:rPr lang="ar" sz="800">
                          <a:solidFill>
                            <a:srgbClr val="434343"/>
                          </a:solidFill>
                          <a:latin typeface="EB Garamond"/>
                          <a:ea typeface="EB Garamond"/>
                          <a:cs typeface="EB Garamond"/>
                          <a:sym typeface="EB Garamond"/>
                        </a:rPr>
                        <a:t>Hb Kansas </a:t>
                      </a:r>
                      <a:endParaRPr sz="800">
                        <a:solidFill>
                          <a:srgbClr val="434343"/>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ar" sz="800">
                          <a:solidFill>
                            <a:srgbClr val="434343"/>
                          </a:solidFill>
                          <a:latin typeface="EB Garamond"/>
                          <a:ea typeface="EB Garamond"/>
                          <a:cs typeface="EB Garamond"/>
                          <a:sym typeface="EB Garamond"/>
                        </a:rPr>
                        <a:t>Anemia and cyanosis </a:t>
                      </a:r>
                      <a:r>
                        <a:rPr lang="ar" sz="800">
                          <a:solidFill>
                            <a:srgbClr val="434343"/>
                          </a:solidFill>
                          <a:latin typeface="EB Garamond"/>
                          <a:ea typeface="EB Garamond"/>
                          <a:cs typeface="EB Garamond"/>
                          <a:sym typeface="EB Garamond"/>
                        </a:rPr>
                        <a:t> due to decreased O</a:t>
                      </a:r>
                      <a:r>
                        <a:rPr baseline="-25000" lang="ar" sz="800">
                          <a:solidFill>
                            <a:srgbClr val="434343"/>
                          </a:solidFill>
                          <a:latin typeface="EB Garamond"/>
                          <a:ea typeface="EB Garamond"/>
                          <a:cs typeface="EB Garamond"/>
                          <a:sym typeface="EB Garamond"/>
                        </a:rPr>
                        <a:t>2</a:t>
                      </a:r>
                      <a:r>
                        <a:rPr lang="ar" sz="800">
                          <a:solidFill>
                            <a:srgbClr val="434343"/>
                          </a:solidFill>
                          <a:latin typeface="EB Garamond"/>
                          <a:ea typeface="EB Garamond"/>
                          <a:cs typeface="EB Garamond"/>
                          <a:sym typeface="EB Garamond"/>
                        </a:rPr>
                        <a:t> affinity </a:t>
                      </a:r>
                      <a:endParaRPr sz="800">
                        <a:solidFill>
                          <a:srgbClr val="434343"/>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392400">
                <a:tc>
                  <a:txBody>
                    <a:bodyPr/>
                    <a:lstStyle/>
                    <a:p>
                      <a:pPr indent="0" lvl="0" marL="0" rtl="0" algn="l">
                        <a:spcBef>
                          <a:spcPts val="0"/>
                        </a:spcBef>
                        <a:spcAft>
                          <a:spcPts val="0"/>
                        </a:spcAft>
                        <a:buNone/>
                      </a:pPr>
                      <a:r>
                        <a:rPr lang="ar" sz="800">
                          <a:solidFill>
                            <a:srgbClr val="434343"/>
                          </a:solidFill>
                          <a:latin typeface="EB Garamond"/>
                          <a:ea typeface="EB Garamond"/>
                          <a:cs typeface="EB Garamond"/>
                          <a:sym typeface="EB Garamond"/>
                        </a:rPr>
                        <a:t>Hb Constant Spring, Hb Lenore, HbE</a:t>
                      </a:r>
                      <a:endParaRPr sz="800">
                        <a:solidFill>
                          <a:srgbClr val="434343"/>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lang="ar" sz="800">
                          <a:solidFill>
                            <a:srgbClr val="434343"/>
                          </a:solidFill>
                          <a:latin typeface="EB Garamond"/>
                          <a:ea typeface="EB Garamond"/>
                          <a:cs typeface="EB Garamond"/>
                          <a:sym typeface="EB Garamond"/>
                        </a:rPr>
                        <a:t>Thalassemia-like syndrome due to decreased rate of synthesis of abnormal globin chain </a:t>
                      </a:r>
                      <a:endParaRPr sz="800">
                        <a:solidFill>
                          <a:srgbClr val="434343"/>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287625">
                <a:tc>
                  <a:txBody>
                    <a:bodyPr/>
                    <a:lstStyle/>
                    <a:p>
                      <a:pPr indent="0" lvl="0" marL="0" rtl="0" algn="l">
                        <a:spcBef>
                          <a:spcPts val="0"/>
                        </a:spcBef>
                        <a:spcAft>
                          <a:spcPts val="0"/>
                        </a:spcAft>
                        <a:buNone/>
                      </a:pPr>
                      <a:r>
                        <a:rPr lang="ar" sz="800">
                          <a:solidFill>
                            <a:srgbClr val="434343"/>
                          </a:solidFill>
                          <a:latin typeface="EB Garamond"/>
                          <a:ea typeface="EB Garamond"/>
                          <a:cs typeface="EB Garamond"/>
                          <a:sym typeface="EB Garamond"/>
                        </a:rPr>
                        <a:t>Hb Indianapolis </a:t>
                      </a:r>
                      <a:endParaRPr sz="800">
                        <a:solidFill>
                          <a:srgbClr val="434343"/>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lang="ar" sz="800">
                          <a:solidFill>
                            <a:srgbClr val="434343"/>
                          </a:solidFill>
                          <a:latin typeface="EB Garamond"/>
                          <a:ea typeface="EB Garamond"/>
                          <a:cs typeface="EB Garamond"/>
                          <a:sym typeface="EB Garamond"/>
                        </a:rPr>
                        <a:t>Thalassemia-like syndrome due to marked instability of Hb</a:t>
                      </a:r>
                      <a:endParaRPr sz="800">
                        <a:solidFill>
                          <a:srgbClr val="434343"/>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bl>
          </a:graphicData>
        </a:graphic>
      </p:graphicFrame>
      <p:pic>
        <p:nvPicPr>
          <p:cNvPr id="566" name="Google Shape;566;p39"/>
          <p:cNvPicPr preferRelativeResize="0"/>
          <p:nvPr/>
        </p:nvPicPr>
        <p:blipFill rotWithShape="1">
          <a:blip r:embed="rId3">
            <a:alphaModFix/>
          </a:blip>
          <a:srcRect b="24858" l="3930" r="33385" t="34898"/>
          <a:stretch/>
        </p:blipFill>
        <p:spPr>
          <a:xfrm>
            <a:off x="707460" y="-2905108"/>
            <a:ext cx="4477768" cy="2155948"/>
          </a:xfrm>
          <a:prstGeom prst="rect">
            <a:avLst/>
          </a:prstGeom>
          <a:noFill/>
          <a:ln>
            <a:noFill/>
          </a:ln>
        </p:spPr>
      </p:pic>
      <p:graphicFrame>
        <p:nvGraphicFramePr>
          <p:cNvPr id="567" name="Google Shape;567;p39"/>
          <p:cNvGraphicFramePr/>
          <p:nvPr/>
        </p:nvGraphicFramePr>
        <p:xfrm>
          <a:off x="5554309" y="1054560"/>
          <a:ext cx="3000000" cy="3000000"/>
        </p:xfrm>
        <a:graphic>
          <a:graphicData uri="http://schemas.openxmlformats.org/drawingml/2006/table">
            <a:tbl>
              <a:tblPr>
                <a:noFill/>
                <a:tableStyleId>{43EFCF7D-54FC-43E6-A69D-EBE4B73DD2F9}</a:tableStyleId>
              </a:tblPr>
              <a:tblGrid>
                <a:gridCol w="3378350"/>
              </a:tblGrid>
              <a:tr h="392325">
                <a:tc>
                  <a:txBody>
                    <a:bodyPr/>
                    <a:lstStyle/>
                    <a:p>
                      <a:pPr indent="0" lvl="0" marL="0" rtl="0" algn="ctr">
                        <a:lnSpc>
                          <a:spcPct val="150000"/>
                        </a:lnSpc>
                        <a:spcBef>
                          <a:spcPts val="0"/>
                        </a:spcBef>
                        <a:spcAft>
                          <a:spcPts val="0"/>
                        </a:spcAft>
                        <a:buNone/>
                      </a:pPr>
                      <a:r>
                        <a:rPr b="1" lang="ar" sz="1000">
                          <a:solidFill>
                            <a:srgbClr val="434343"/>
                          </a:solidFill>
                          <a:latin typeface="EB Garamond"/>
                          <a:ea typeface="EB Garamond"/>
                          <a:cs typeface="EB Garamond"/>
                          <a:sym typeface="EB Garamond"/>
                        </a:rPr>
                        <a:t>Clinical and haematological abnormalities </a:t>
                      </a:r>
                      <a:endParaRPr b="1" sz="1000">
                        <a:solidFill>
                          <a:srgbClr val="434343"/>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9AD7D2">
                        <a:alpha val="51959"/>
                      </a:srgbClr>
                    </a:solidFill>
                  </a:tcPr>
                </a:tc>
              </a:tr>
              <a:tr h="3263075">
                <a:tc>
                  <a:txBody>
                    <a:bodyPr/>
                    <a:lstStyle/>
                    <a:p>
                      <a:pPr indent="-279400" lvl="0" marL="457200" rtl="0" algn="l">
                        <a:lnSpc>
                          <a:spcPct val="150000"/>
                        </a:lnSpc>
                        <a:spcBef>
                          <a:spcPts val="0"/>
                        </a:spcBef>
                        <a:spcAft>
                          <a:spcPts val="0"/>
                        </a:spcAft>
                        <a:buClr>
                          <a:srgbClr val="434343"/>
                        </a:buClr>
                        <a:buSzPts val="800"/>
                        <a:buFont typeface="EB Garamond"/>
                        <a:buChar char="➔"/>
                      </a:pPr>
                      <a:r>
                        <a:rPr lang="ar" sz="800">
                          <a:solidFill>
                            <a:srgbClr val="434343"/>
                          </a:solidFill>
                          <a:latin typeface="EB Garamond"/>
                          <a:ea typeface="EB Garamond"/>
                          <a:cs typeface="EB Garamond"/>
                          <a:sym typeface="EB Garamond"/>
                        </a:rPr>
                        <a:t>Chronic haemolytic anemia and consequent choleithiasis</a:t>
                      </a:r>
                      <a:endParaRPr sz="800">
                        <a:solidFill>
                          <a:srgbClr val="434343"/>
                        </a:solidFill>
                        <a:latin typeface="EB Garamond"/>
                        <a:ea typeface="EB Garamond"/>
                        <a:cs typeface="EB Garamond"/>
                        <a:sym typeface="EB Garamond"/>
                      </a:endParaRPr>
                    </a:p>
                    <a:p>
                      <a:pPr indent="-279400" lvl="0" marL="457200" rtl="0" algn="l">
                        <a:lnSpc>
                          <a:spcPct val="150000"/>
                        </a:lnSpc>
                        <a:spcBef>
                          <a:spcPts val="0"/>
                        </a:spcBef>
                        <a:spcAft>
                          <a:spcPts val="0"/>
                        </a:spcAft>
                        <a:buClr>
                          <a:srgbClr val="434343"/>
                        </a:buClr>
                        <a:buSzPts val="800"/>
                        <a:buFont typeface="EB Garamond"/>
                        <a:buChar char="➔"/>
                      </a:pPr>
                      <a:r>
                        <a:rPr lang="ar" sz="800">
                          <a:solidFill>
                            <a:srgbClr val="434343"/>
                          </a:solidFill>
                          <a:latin typeface="EB Garamond"/>
                          <a:ea typeface="EB Garamond"/>
                          <a:cs typeface="EB Garamond"/>
                          <a:sym typeface="EB Garamond"/>
                        </a:rPr>
                        <a:t>Splenic sequestration syndrome; rarely, hepatic sequestration</a:t>
                      </a:r>
                      <a:endParaRPr sz="800">
                        <a:solidFill>
                          <a:srgbClr val="434343"/>
                        </a:solidFill>
                        <a:latin typeface="EB Garamond"/>
                        <a:ea typeface="EB Garamond"/>
                        <a:cs typeface="EB Garamond"/>
                        <a:sym typeface="EB Garamond"/>
                      </a:endParaRPr>
                    </a:p>
                    <a:p>
                      <a:pPr indent="-279400" lvl="0" marL="457200" rtl="0" algn="l">
                        <a:lnSpc>
                          <a:spcPct val="150000"/>
                        </a:lnSpc>
                        <a:spcBef>
                          <a:spcPts val="0"/>
                        </a:spcBef>
                        <a:spcAft>
                          <a:spcPts val="0"/>
                        </a:spcAft>
                        <a:buClr>
                          <a:srgbClr val="434343"/>
                        </a:buClr>
                        <a:buSzPts val="800"/>
                        <a:buFont typeface="EB Garamond"/>
                        <a:buChar char="➔"/>
                      </a:pPr>
                      <a:r>
                        <a:rPr lang="ar" sz="800">
                          <a:solidFill>
                            <a:srgbClr val="434343"/>
                          </a:solidFill>
                          <a:latin typeface="EB Garamond"/>
                          <a:ea typeface="EB Garamond"/>
                          <a:cs typeface="EB Garamond"/>
                          <a:sym typeface="EB Garamond"/>
                        </a:rPr>
                        <a:t>Acute chest syndrome </a:t>
                      </a:r>
                      <a:endParaRPr sz="800">
                        <a:solidFill>
                          <a:srgbClr val="434343"/>
                        </a:solidFill>
                        <a:latin typeface="EB Garamond"/>
                        <a:ea typeface="EB Garamond"/>
                        <a:cs typeface="EB Garamond"/>
                        <a:sym typeface="EB Garamond"/>
                      </a:endParaRPr>
                    </a:p>
                    <a:p>
                      <a:pPr indent="-279400" lvl="0" marL="457200" rtl="0" algn="l">
                        <a:lnSpc>
                          <a:spcPct val="150000"/>
                        </a:lnSpc>
                        <a:spcBef>
                          <a:spcPts val="0"/>
                        </a:spcBef>
                        <a:spcAft>
                          <a:spcPts val="0"/>
                        </a:spcAft>
                        <a:buClr>
                          <a:srgbClr val="434343"/>
                        </a:buClr>
                        <a:buSzPts val="800"/>
                        <a:buFont typeface="EB Garamond"/>
                        <a:buChar char="➔"/>
                      </a:pPr>
                      <a:r>
                        <a:rPr lang="ar" sz="800">
                          <a:solidFill>
                            <a:srgbClr val="434343"/>
                          </a:solidFill>
                          <a:latin typeface="EB Garamond"/>
                          <a:ea typeface="EB Garamond"/>
                          <a:cs typeface="EB Garamond"/>
                          <a:sym typeface="EB Garamond"/>
                        </a:rPr>
                        <a:t>Cerebral infarction, TIA, intracranial haemorrhage </a:t>
                      </a:r>
                      <a:endParaRPr sz="800">
                        <a:solidFill>
                          <a:srgbClr val="434343"/>
                        </a:solidFill>
                        <a:latin typeface="EB Garamond"/>
                        <a:ea typeface="EB Garamond"/>
                        <a:cs typeface="EB Garamond"/>
                        <a:sym typeface="EB Garamond"/>
                      </a:endParaRPr>
                    </a:p>
                    <a:p>
                      <a:pPr indent="-279400" lvl="0" marL="457200" rtl="0" algn="l">
                        <a:lnSpc>
                          <a:spcPct val="150000"/>
                        </a:lnSpc>
                        <a:spcBef>
                          <a:spcPts val="0"/>
                        </a:spcBef>
                        <a:spcAft>
                          <a:spcPts val="0"/>
                        </a:spcAft>
                        <a:buClr>
                          <a:srgbClr val="434343"/>
                        </a:buClr>
                        <a:buSzPts val="800"/>
                        <a:buFont typeface="EB Garamond"/>
                        <a:buChar char="➔"/>
                      </a:pPr>
                      <a:r>
                        <a:rPr lang="ar" sz="800">
                          <a:solidFill>
                            <a:srgbClr val="434343"/>
                          </a:solidFill>
                          <a:latin typeface="EB Garamond"/>
                          <a:ea typeface="EB Garamond"/>
                          <a:cs typeface="EB Garamond"/>
                          <a:sym typeface="EB Garamond"/>
                        </a:rPr>
                        <a:t>Widespread painful vaso-occlusive crises</a:t>
                      </a:r>
                      <a:endParaRPr sz="800">
                        <a:solidFill>
                          <a:srgbClr val="434343"/>
                        </a:solidFill>
                        <a:latin typeface="EB Garamond"/>
                        <a:ea typeface="EB Garamond"/>
                        <a:cs typeface="EB Garamond"/>
                        <a:sym typeface="EB Garamond"/>
                      </a:endParaRPr>
                    </a:p>
                    <a:p>
                      <a:pPr indent="-279400" lvl="0" marL="457200" rtl="0" algn="l">
                        <a:lnSpc>
                          <a:spcPct val="150000"/>
                        </a:lnSpc>
                        <a:spcBef>
                          <a:spcPts val="0"/>
                        </a:spcBef>
                        <a:spcAft>
                          <a:spcPts val="0"/>
                        </a:spcAft>
                        <a:buClr>
                          <a:srgbClr val="434343"/>
                        </a:buClr>
                        <a:buSzPts val="800"/>
                        <a:buFont typeface="EB Garamond"/>
                        <a:buChar char="➔"/>
                      </a:pPr>
                      <a:r>
                        <a:rPr lang="ar" sz="800">
                          <a:solidFill>
                            <a:srgbClr val="434343"/>
                          </a:solidFill>
                          <a:latin typeface="EB Garamond"/>
                          <a:ea typeface="EB Garamond"/>
                          <a:cs typeface="EB Garamond"/>
                          <a:sym typeface="EB Garamond"/>
                        </a:rPr>
                        <a:t>Bone infarction (osteonecrosis)</a:t>
                      </a:r>
                      <a:endParaRPr sz="800">
                        <a:solidFill>
                          <a:srgbClr val="434343"/>
                        </a:solidFill>
                        <a:latin typeface="EB Garamond"/>
                        <a:ea typeface="EB Garamond"/>
                        <a:cs typeface="EB Garamond"/>
                        <a:sym typeface="EB Garamond"/>
                      </a:endParaRPr>
                    </a:p>
                    <a:p>
                      <a:pPr indent="-279400" lvl="0" marL="457200" rtl="0" algn="l">
                        <a:lnSpc>
                          <a:spcPct val="150000"/>
                        </a:lnSpc>
                        <a:spcBef>
                          <a:spcPts val="0"/>
                        </a:spcBef>
                        <a:spcAft>
                          <a:spcPts val="0"/>
                        </a:spcAft>
                        <a:buClr>
                          <a:srgbClr val="434343"/>
                        </a:buClr>
                        <a:buSzPts val="800"/>
                        <a:buFont typeface="EB Garamond"/>
                        <a:buChar char="➔"/>
                      </a:pPr>
                      <a:r>
                        <a:rPr lang="ar" sz="800">
                          <a:solidFill>
                            <a:srgbClr val="434343"/>
                          </a:solidFill>
                          <a:latin typeface="EB Garamond"/>
                          <a:ea typeface="EB Garamond"/>
                          <a:cs typeface="EB Garamond"/>
                          <a:sym typeface="EB Garamond"/>
                        </a:rPr>
                        <a:t> </a:t>
                      </a:r>
                      <a:r>
                        <a:rPr lang="ar" sz="800">
                          <a:solidFill>
                            <a:srgbClr val="434343"/>
                          </a:solidFill>
                          <a:latin typeface="EB Garamond"/>
                          <a:ea typeface="EB Garamond"/>
                          <a:cs typeface="EB Garamond"/>
                          <a:sym typeface="EB Garamond"/>
                        </a:rPr>
                        <a:t>Osteomyelitis</a:t>
                      </a:r>
                      <a:r>
                        <a:rPr lang="ar" sz="800">
                          <a:solidFill>
                            <a:srgbClr val="434343"/>
                          </a:solidFill>
                          <a:latin typeface="EB Garamond"/>
                          <a:ea typeface="EB Garamond"/>
                          <a:cs typeface="EB Garamond"/>
                          <a:sym typeface="EB Garamond"/>
                        </a:rPr>
                        <a:t> (Salmonella, staphylococcus)</a:t>
                      </a:r>
                      <a:endParaRPr sz="800">
                        <a:solidFill>
                          <a:srgbClr val="434343"/>
                        </a:solidFill>
                        <a:latin typeface="EB Garamond"/>
                        <a:ea typeface="EB Garamond"/>
                        <a:cs typeface="EB Garamond"/>
                        <a:sym typeface="EB Garamond"/>
                      </a:endParaRPr>
                    </a:p>
                    <a:p>
                      <a:pPr indent="-279400" lvl="0" marL="457200" rtl="0" algn="l">
                        <a:lnSpc>
                          <a:spcPct val="150000"/>
                        </a:lnSpc>
                        <a:spcBef>
                          <a:spcPts val="0"/>
                        </a:spcBef>
                        <a:spcAft>
                          <a:spcPts val="0"/>
                        </a:spcAft>
                        <a:buClr>
                          <a:srgbClr val="434343"/>
                        </a:buClr>
                        <a:buSzPts val="800"/>
                        <a:buFont typeface="EB Garamond"/>
                        <a:buChar char="➔"/>
                      </a:pPr>
                      <a:r>
                        <a:rPr lang="ar" sz="800">
                          <a:solidFill>
                            <a:srgbClr val="434343"/>
                          </a:solidFill>
                          <a:latin typeface="EB Garamond"/>
                          <a:ea typeface="EB Garamond"/>
                          <a:cs typeface="EB Garamond"/>
                          <a:sym typeface="EB Garamond"/>
                        </a:rPr>
                        <a:t>Chronic leg ulcers</a:t>
                      </a:r>
                      <a:endParaRPr sz="800">
                        <a:solidFill>
                          <a:srgbClr val="434343"/>
                        </a:solidFill>
                        <a:latin typeface="EB Garamond"/>
                        <a:ea typeface="EB Garamond"/>
                        <a:cs typeface="EB Garamond"/>
                        <a:sym typeface="EB Garamond"/>
                      </a:endParaRPr>
                    </a:p>
                    <a:p>
                      <a:pPr indent="-279400" lvl="0" marL="457200" rtl="0" algn="l">
                        <a:lnSpc>
                          <a:spcPct val="150000"/>
                        </a:lnSpc>
                        <a:spcBef>
                          <a:spcPts val="0"/>
                        </a:spcBef>
                        <a:spcAft>
                          <a:spcPts val="0"/>
                        </a:spcAft>
                        <a:buClr>
                          <a:srgbClr val="434343"/>
                        </a:buClr>
                        <a:buSzPts val="800"/>
                        <a:buFont typeface="EB Garamond"/>
                        <a:buChar char="➔"/>
                      </a:pPr>
                      <a:r>
                        <a:rPr lang="ar" sz="800">
                          <a:solidFill>
                            <a:srgbClr val="434343"/>
                          </a:solidFill>
                          <a:latin typeface="EB Garamond"/>
                          <a:ea typeface="EB Garamond"/>
                          <a:cs typeface="EB Garamond"/>
                          <a:sym typeface="EB Garamond"/>
                        </a:rPr>
                        <a:t>Priapism</a:t>
                      </a:r>
                      <a:endParaRPr sz="800">
                        <a:solidFill>
                          <a:srgbClr val="434343"/>
                        </a:solidFill>
                        <a:latin typeface="EB Garamond"/>
                        <a:ea typeface="EB Garamond"/>
                        <a:cs typeface="EB Garamond"/>
                        <a:sym typeface="EB Garamond"/>
                      </a:endParaRPr>
                    </a:p>
                    <a:p>
                      <a:pPr indent="-279400" lvl="0" marL="457200" rtl="0" algn="l">
                        <a:lnSpc>
                          <a:spcPct val="150000"/>
                        </a:lnSpc>
                        <a:spcBef>
                          <a:spcPts val="0"/>
                        </a:spcBef>
                        <a:spcAft>
                          <a:spcPts val="0"/>
                        </a:spcAft>
                        <a:buClr>
                          <a:srgbClr val="434343"/>
                        </a:buClr>
                        <a:buSzPts val="800"/>
                        <a:buFont typeface="EB Garamond"/>
                        <a:buChar char="➔"/>
                      </a:pPr>
                      <a:r>
                        <a:rPr lang="ar" sz="800">
                          <a:solidFill>
                            <a:srgbClr val="434343"/>
                          </a:solidFill>
                          <a:latin typeface="EB Garamond"/>
                          <a:ea typeface="EB Garamond"/>
                          <a:cs typeface="EB Garamond"/>
                          <a:sym typeface="EB Garamond"/>
                        </a:rPr>
                        <a:t>Chronic pulmonary diseases and pulmonary </a:t>
                      </a:r>
                      <a:r>
                        <a:rPr lang="ar" sz="800">
                          <a:solidFill>
                            <a:srgbClr val="434343"/>
                          </a:solidFill>
                          <a:latin typeface="EB Garamond"/>
                          <a:ea typeface="EB Garamond"/>
                          <a:cs typeface="EB Garamond"/>
                          <a:sym typeface="EB Garamond"/>
                        </a:rPr>
                        <a:t>hypertension</a:t>
                      </a:r>
                      <a:endParaRPr sz="800">
                        <a:solidFill>
                          <a:srgbClr val="434343"/>
                        </a:solidFill>
                        <a:latin typeface="EB Garamond"/>
                        <a:ea typeface="EB Garamond"/>
                        <a:cs typeface="EB Garamond"/>
                        <a:sym typeface="EB Garamond"/>
                      </a:endParaRPr>
                    </a:p>
                    <a:p>
                      <a:pPr indent="-279400" lvl="0" marL="457200" rtl="0" algn="l">
                        <a:lnSpc>
                          <a:spcPct val="150000"/>
                        </a:lnSpc>
                        <a:spcBef>
                          <a:spcPts val="0"/>
                        </a:spcBef>
                        <a:spcAft>
                          <a:spcPts val="0"/>
                        </a:spcAft>
                        <a:buClr>
                          <a:srgbClr val="434343"/>
                        </a:buClr>
                        <a:buSzPts val="800"/>
                        <a:buFont typeface="EB Garamond"/>
                        <a:buChar char="➔"/>
                      </a:pPr>
                      <a:r>
                        <a:rPr lang="ar" sz="800">
                          <a:solidFill>
                            <a:srgbClr val="434343"/>
                          </a:solidFill>
                          <a:latin typeface="EB Garamond"/>
                          <a:ea typeface="EB Garamond"/>
                          <a:cs typeface="EB Garamond"/>
                          <a:sym typeface="EB Garamond"/>
                        </a:rPr>
                        <a:t>Haematuria, proteinuria , chronic renal failure</a:t>
                      </a:r>
                      <a:endParaRPr sz="800">
                        <a:solidFill>
                          <a:srgbClr val="434343"/>
                        </a:solidFill>
                        <a:latin typeface="EB Garamond"/>
                        <a:ea typeface="EB Garamond"/>
                        <a:cs typeface="EB Garamond"/>
                        <a:sym typeface="EB Garamond"/>
                      </a:endParaRPr>
                    </a:p>
                    <a:p>
                      <a:pPr indent="-279400" lvl="0" marL="457200" rtl="0" algn="l">
                        <a:lnSpc>
                          <a:spcPct val="150000"/>
                        </a:lnSpc>
                        <a:spcBef>
                          <a:spcPts val="0"/>
                        </a:spcBef>
                        <a:spcAft>
                          <a:spcPts val="0"/>
                        </a:spcAft>
                        <a:buClr>
                          <a:srgbClr val="434343"/>
                        </a:buClr>
                        <a:buSzPts val="800"/>
                        <a:buFont typeface="EB Garamond"/>
                        <a:buChar char="➔"/>
                      </a:pPr>
                      <a:r>
                        <a:rPr lang="ar" sz="800">
                          <a:solidFill>
                            <a:srgbClr val="434343"/>
                          </a:solidFill>
                          <a:latin typeface="EB Garamond"/>
                          <a:ea typeface="EB Garamond"/>
                          <a:cs typeface="EB Garamond"/>
                          <a:sym typeface="EB Garamond"/>
                        </a:rPr>
                        <a:t>Pregnancy: increased peripartum fetal loss, preterm births, babies small for gestational age</a:t>
                      </a:r>
                      <a:endParaRPr sz="800">
                        <a:solidFill>
                          <a:srgbClr val="434343"/>
                        </a:solidFill>
                        <a:latin typeface="EB Garamond"/>
                        <a:ea typeface="EB Garamond"/>
                        <a:cs typeface="EB Garamond"/>
                        <a:sym typeface="EB Garamond"/>
                      </a:endParaRPr>
                    </a:p>
                    <a:p>
                      <a:pPr indent="-279400" lvl="0" marL="457200" rtl="0" algn="l">
                        <a:lnSpc>
                          <a:spcPct val="150000"/>
                        </a:lnSpc>
                        <a:spcBef>
                          <a:spcPts val="0"/>
                        </a:spcBef>
                        <a:spcAft>
                          <a:spcPts val="0"/>
                        </a:spcAft>
                        <a:buClr>
                          <a:srgbClr val="434343"/>
                        </a:buClr>
                        <a:buSzPts val="800"/>
                        <a:buFont typeface="EB Garamond"/>
                        <a:buChar char="➔"/>
                      </a:pPr>
                      <a:r>
                        <a:rPr lang="ar" sz="800">
                          <a:solidFill>
                            <a:srgbClr val="434343"/>
                          </a:solidFill>
                          <a:latin typeface="EB Garamond"/>
                          <a:ea typeface="EB Garamond"/>
                          <a:cs typeface="EB Garamond"/>
                          <a:sym typeface="EB Garamond"/>
                        </a:rPr>
                        <a:t>Aplastic crisis due to parvovirus infection </a:t>
                      </a:r>
                      <a:endParaRPr sz="800">
                        <a:solidFill>
                          <a:srgbClr val="434343"/>
                        </a:solidFill>
                        <a:latin typeface="EB Garamond"/>
                        <a:ea typeface="EB Garamond"/>
                        <a:cs typeface="EB Garamond"/>
                        <a:sym typeface="EB Garamond"/>
                      </a:endParaRPr>
                    </a:p>
                    <a:p>
                      <a:pPr indent="-279400" lvl="0" marL="457200" rtl="0" algn="l">
                        <a:lnSpc>
                          <a:spcPct val="150000"/>
                        </a:lnSpc>
                        <a:spcBef>
                          <a:spcPts val="0"/>
                        </a:spcBef>
                        <a:spcAft>
                          <a:spcPts val="0"/>
                        </a:spcAft>
                        <a:buClr>
                          <a:srgbClr val="434343"/>
                        </a:buClr>
                        <a:buSzPts val="800"/>
                        <a:buFont typeface="EB Garamond"/>
                        <a:buChar char="➔"/>
                      </a:pPr>
                      <a:r>
                        <a:rPr lang="ar" sz="800">
                          <a:solidFill>
                            <a:srgbClr val="434343"/>
                          </a:solidFill>
                          <a:latin typeface="EB Garamond"/>
                          <a:ea typeface="EB Garamond"/>
                          <a:cs typeface="EB Garamond"/>
                          <a:sym typeface="EB Garamond"/>
                        </a:rPr>
                        <a:t>Proliferative sickle retinopathy (more common in HbSC disease) </a:t>
                      </a:r>
                      <a:endParaRPr sz="800">
                        <a:solidFill>
                          <a:srgbClr val="434343"/>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bl>
          </a:graphicData>
        </a:graphic>
      </p:graphicFrame>
      <p:pic>
        <p:nvPicPr>
          <p:cNvPr id="568" name="Google Shape;568;p39"/>
          <p:cNvPicPr preferRelativeResize="0"/>
          <p:nvPr/>
        </p:nvPicPr>
        <p:blipFill rotWithShape="1">
          <a:blip r:embed="rId4">
            <a:alphaModFix/>
          </a:blip>
          <a:srcRect b="6728" l="1274" r="53690" t="12593"/>
          <a:stretch/>
        </p:blipFill>
        <p:spPr>
          <a:xfrm>
            <a:off x="5554304" y="-3119647"/>
            <a:ext cx="1553497" cy="208730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2" name="Shape 572"/>
        <p:cNvGrpSpPr/>
        <p:nvPr/>
      </p:nvGrpSpPr>
      <p:grpSpPr>
        <a:xfrm>
          <a:off x="0" y="0"/>
          <a:ext cx="0" cy="0"/>
          <a:chOff x="0" y="0"/>
          <a:chExt cx="0" cy="0"/>
        </a:xfrm>
      </p:grpSpPr>
      <p:sp>
        <p:nvSpPr>
          <p:cNvPr id="573" name="Google Shape;573;p40"/>
          <p:cNvSpPr/>
          <p:nvPr/>
        </p:nvSpPr>
        <p:spPr>
          <a:xfrm>
            <a:off x="458125" y="2795471"/>
            <a:ext cx="6233700" cy="628800"/>
          </a:xfrm>
          <a:prstGeom prst="roundRect">
            <a:avLst>
              <a:gd fmla="val 16667" name="adj"/>
            </a:avLst>
          </a:prstGeom>
          <a:noFill/>
          <a:ln cap="flat" cmpd="sng" w="952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40"/>
          <p:cNvSpPr/>
          <p:nvPr/>
        </p:nvSpPr>
        <p:spPr>
          <a:xfrm>
            <a:off x="458113" y="2090838"/>
            <a:ext cx="6233700" cy="510600"/>
          </a:xfrm>
          <a:prstGeom prst="roundRect">
            <a:avLst>
              <a:gd fmla="val 16667" name="adj"/>
            </a:avLst>
          </a:prstGeom>
          <a:noFill/>
          <a:ln cap="flat" cmpd="sng" w="952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40"/>
          <p:cNvSpPr/>
          <p:nvPr/>
        </p:nvSpPr>
        <p:spPr>
          <a:xfrm>
            <a:off x="458125" y="1267271"/>
            <a:ext cx="6233700" cy="681000"/>
          </a:xfrm>
          <a:prstGeom prst="roundRect">
            <a:avLst>
              <a:gd fmla="val 16667" name="adj"/>
            </a:avLst>
          </a:prstGeom>
          <a:noFill/>
          <a:ln cap="flat" cmpd="sng" w="952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40"/>
          <p:cNvSpPr/>
          <p:nvPr/>
        </p:nvSpPr>
        <p:spPr>
          <a:xfrm flipH="1" rot="-5400000">
            <a:off x="4552086" y="556202"/>
            <a:ext cx="35322" cy="9139445"/>
          </a:xfrm>
          <a:custGeom>
            <a:rect b="b" l="l" r="r" t="t"/>
            <a:pathLst>
              <a:path extrusionOk="0" h="20773" w="3248">
                <a:moveTo>
                  <a:pt x="3248" y="1"/>
                </a:moveTo>
                <a:cubicBezTo>
                  <a:pt x="2860" y="148"/>
                  <a:pt x="2484" y="326"/>
                  <a:pt x="2124" y="532"/>
                </a:cubicBezTo>
                <a:cubicBezTo>
                  <a:pt x="708" y="1349"/>
                  <a:pt x="1" y="2420"/>
                  <a:pt x="1" y="3492"/>
                </a:cubicBezTo>
                <a:lnTo>
                  <a:pt x="1" y="17281"/>
                </a:lnTo>
                <a:cubicBezTo>
                  <a:pt x="1" y="18353"/>
                  <a:pt x="708" y="19424"/>
                  <a:pt x="2124" y="20241"/>
                </a:cubicBezTo>
                <a:cubicBezTo>
                  <a:pt x="2484" y="20447"/>
                  <a:pt x="2860" y="20625"/>
                  <a:pt x="3248" y="20772"/>
                </a:cubicBezTo>
                <a:lnTo>
                  <a:pt x="3248" y="1"/>
                </a:ln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40"/>
          <p:cNvSpPr txBox="1"/>
          <p:nvPr/>
        </p:nvSpPr>
        <p:spPr>
          <a:xfrm>
            <a:off x="84000" y="30979"/>
            <a:ext cx="8971500" cy="51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700">
                <a:solidFill>
                  <a:srgbClr val="EA9999"/>
                </a:solidFill>
                <a:latin typeface="Montserrat"/>
                <a:ea typeface="Montserrat"/>
                <a:cs typeface="Montserrat"/>
                <a:sym typeface="Montserrat"/>
              </a:rPr>
              <a:t>|</a:t>
            </a:r>
            <a:r>
              <a:rPr b="1" lang="ar" sz="2700">
                <a:solidFill>
                  <a:srgbClr val="74C1B9"/>
                </a:solidFill>
                <a:latin typeface="Montserrat"/>
                <a:ea typeface="Montserrat"/>
                <a:cs typeface="Montserrat"/>
                <a:sym typeface="Montserrat"/>
              </a:rPr>
              <a:t> Diagnosis</a:t>
            </a:r>
            <a:endParaRPr b="1" sz="2700">
              <a:solidFill>
                <a:srgbClr val="74C1B9"/>
              </a:solidFill>
              <a:latin typeface="Montserrat"/>
              <a:ea typeface="Montserrat"/>
              <a:cs typeface="Montserrat"/>
              <a:sym typeface="Montserrat"/>
            </a:endParaRPr>
          </a:p>
        </p:txBody>
      </p:sp>
      <p:grpSp>
        <p:nvGrpSpPr>
          <p:cNvPr id="578" name="Google Shape;578;p40"/>
          <p:cNvGrpSpPr/>
          <p:nvPr/>
        </p:nvGrpSpPr>
        <p:grpSpPr>
          <a:xfrm>
            <a:off x="84000" y="1198639"/>
            <a:ext cx="6344450" cy="1418300"/>
            <a:chOff x="5348050" y="1279693"/>
            <a:chExt cx="6344450" cy="1418300"/>
          </a:xfrm>
        </p:grpSpPr>
        <p:sp>
          <p:nvSpPr>
            <p:cNvPr id="579" name="Google Shape;579;p40"/>
            <p:cNvSpPr txBox="1"/>
            <p:nvPr/>
          </p:nvSpPr>
          <p:spPr>
            <a:xfrm>
              <a:off x="6167100" y="1362900"/>
              <a:ext cx="5525400" cy="489300"/>
            </a:xfrm>
            <a:prstGeom prst="rect">
              <a:avLst/>
            </a:prstGeom>
            <a:noFill/>
            <a:ln>
              <a:noFill/>
            </a:ln>
          </p:spPr>
          <p:txBody>
            <a:bodyPr anchorCtr="0" anchor="t" bIns="0" lIns="0" spcFirstLastPara="1" rIns="0" wrap="square" tIns="6350">
              <a:noAutofit/>
            </a:bodyPr>
            <a:lstStyle/>
            <a:p>
              <a:pPr indent="0" lvl="0" marL="0" marR="0" rtl="0" algn="l">
                <a:lnSpc>
                  <a:spcPct val="100000"/>
                </a:lnSpc>
                <a:spcBef>
                  <a:spcPts val="0"/>
                </a:spcBef>
                <a:spcAft>
                  <a:spcPts val="0"/>
                </a:spcAft>
                <a:buNone/>
              </a:pPr>
              <a:r>
                <a:rPr lang="ar" sz="1000">
                  <a:solidFill>
                    <a:srgbClr val="434343"/>
                  </a:solidFill>
                  <a:latin typeface="EB Garamond"/>
                  <a:ea typeface="EB Garamond"/>
                  <a:cs typeface="EB Garamond"/>
                  <a:sym typeface="EB Garamond"/>
                </a:rPr>
                <a:t>Sickled cells are invariably present on the blood films of patients with HbSS. HbSS is made by finding;</a:t>
              </a:r>
              <a:endParaRPr sz="1000">
                <a:solidFill>
                  <a:srgbClr val="434343"/>
                </a:solidFill>
                <a:latin typeface="EB Garamond"/>
                <a:ea typeface="EB Garamond"/>
                <a:cs typeface="EB Garamond"/>
                <a:sym typeface="EB Garamond"/>
              </a:endParaRPr>
            </a:p>
            <a:p>
              <a:pPr indent="0" lvl="0" marL="0" marR="0" rtl="0" algn="l">
                <a:lnSpc>
                  <a:spcPct val="100000"/>
                </a:lnSpc>
                <a:spcBef>
                  <a:spcPts val="0"/>
                </a:spcBef>
                <a:spcAft>
                  <a:spcPts val="0"/>
                </a:spcAft>
                <a:buNone/>
              </a:pPr>
              <a:r>
                <a:rPr lang="ar" sz="1000">
                  <a:solidFill>
                    <a:srgbClr val="434343"/>
                  </a:solidFill>
                  <a:latin typeface="EB Garamond"/>
                  <a:ea typeface="EB Garamond"/>
                  <a:cs typeface="EB Garamond"/>
                  <a:sym typeface="EB Garamond"/>
                </a:rPr>
                <a:t>  </a:t>
              </a:r>
              <a:r>
                <a:rPr b="1" lang="ar" sz="1000">
                  <a:solidFill>
                    <a:srgbClr val="434343"/>
                  </a:solidFill>
                  <a:latin typeface="EB Garamond"/>
                  <a:ea typeface="EB Garamond"/>
                  <a:cs typeface="EB Garamond"/>
                  <a:sym typeface="EB Garamond"/>
                </a:rPr>
                <a:t>1)</a:t>
              </a:r>
              <a:r>
                <a:rPr lang="ar" sz="1000">
                  <a:solidFill>
                    <a:srgbClr val="434343"/>
                  </a:solidFill>
                  <a:latin typeface="EB Garamond"/>
                  <a:ea typeface="EB Garamond"/>
                  <a:cs typeface="EB Garamond"/>
                  <a:sym typeface="EB Garamond"/>
                </a:rPr>
                <a:t> A positive result with a screening test for HbS (Sickle solubility test) and</a:t>
              </a:r>
              <a:endParaRPr sz="1000">
                <a:solidFill>
                  <a:srgbClr val="434343"/>
                </a:solidFill>
                <a:latin typeface="EB Garamond"/>
                <a:ea typeface="EB Garamond"/>
                <a:cs typeface="EB Garamond"/>
                <a:sym typeface="EB Garamond"/>
              </a:endParaRPr>
            </a:p>
            <a:p>
              <a:pPr indent="0" lvl="0" marL="0" marR="0" rtl="0" algn="l">
                <a:lnSpc>
                  <a:spcPct val="100000"/>
                </a:lnSpc>
                <a:spcBef>
                  <a:spcPts val="0"/>
                </a:spcBef>
                <a:spcAft>
                  <a:spcPts val="0"/>
                </a:spcAft>
                <a:buNone/>
              </a:pPr>
              <a:r>
                <a:rPr lang="ar" sz="1000">
                  <a:solidFill>
                    <a:srgbClr val="434343"/>
                  </a:solidFill>
                  <a:latin typeface="EB Garamond"/>
                  <a:ea typeface="EB Garamond"/>
                  <a:cs typeface="EB Garamond"/>
                  <a:sym typeface="EB Garamond"/>
                </a:rPr>
                <a:t>  </a:t>
              </a:r>
              <a:r>
                <a:rPr b="1" lang="ar" sz="1000">
                  <a:solidFill>
                    <a:srgbClr val="434343"/>
                  </a:solidFill>
                  <a:latin typeface="EB Garamond"/>
                  <a:ea typeface="EB Garamond"/>
                  <a:cs typeface="EB Garamond"/>
                  <a:sym typeface="EB Garamond"/>
                </a:rPr>
                <a:t>2)</a:t>
              </a:r>
              <a:r>
                <a:rPr lang="ar" sz="1000">
                  <a:solidFill>
                    <a:srgbClr val="434343"/>
                  </a:solidFill>
                  <a:latin typeface="EB Garamond"/>
                  <a:ea typeface="EB Garamond"/>
                  <a:cs typeface="EB Garamond"/>
                  <a:sym typeface="EB Garamond"/>
                </a:rPr>
                <a:t> A  peak  at  an  appropriate  position  on  an  HPLC  trace,  confirmed  by  isoelectric  focusing  or hemoglobin</a:t>
              </a:r>
              <a:endParaRPr sz="1000">
                <a:solidFill>
                  <a:srgbClr val="434343"/>
                </a:solidFill>
                <a:latin typeface="EB Garamond"/>
                <a:ea typeface="EB Garamond"/>
                <a:cs typeface="EB Garamond"/>
                <a:sym typeface="EB Garamond"/>
              </a:endParaRPr>
            </a:p>
            <a:p>
              <a:pPr indent="0" lvl="0" marL="0" marR="0" rtl="0" algn="l">
                <a:lnSpc>
                  <a:spcPct val="100000"/>
                </a:lnSpc>
                <a:spcBef>
                  <a:spcPts val="0"/>
                </a:spcBef>
                <a:spcAft>
                  <a:spcPts val="0"/>
                </a:spcAft>
                <a:buNone/>
              </a:pPr>
              <a:r>
                <a:rPr lang="ar" sz="1000">
                  <a:solidFill>
                    <a:srgbClr val="434343"/>
                  </a:solidFill>
                  <a:latin typeface="EB Garamond"/>
                  <a:ea typeface="EB Garamond"/>
                  <a:cs typeface="EB Garamond"/>
                  <a:sym typeface="EB Garamond"/>
                </a:rPr>
                <a:t>       electrophoresis.</a:t>
              </a:r>
              <a:endParaRPr sz="1000">
                <a:solidFill>
                  <a:srgbClr val="434343"/>
                </a:solidFill>
                <a:latin typeface="EB Garamond"/>
                <a:ea typeface="EB Garamond"/>
                <a:cs typeface="EB Garamond"/>
                <a:sym typeface="EB Garamond"/>
              </a:endParaRPr>
            </a:p>
            <a:p>
              <a:pPr indent="0" lvl="0" marL="0" marR="0" rtl="0" algn="l">
                <a:lnSpc>
                  <a:spcPct val="100000"/>
                </a:lnSpc>
                <a:spcBef>
                  <a:spcPts val="0"/>
                </a:spcBef>
                <a:spcAft>
                  <a:spcPts val="0"/>
                </a:spcAft>
                <a:buNone/>
              </a:pPr>
              <a:r>
                <a:t/>
              </a:r>
              <a:endParaRPr sz="1000">
                <a:solidFill>
                  <a:srgbClr val="434343"/>
                </a:solidFill>
                <a:latin typeface="EB Garamond"/>
                <a:ea typeface="EB Garamond"/>
                <a:cs typeface="EB Garamond"/>
                <a:sym typeface="EB Garamond"/>
              </a:endParaRPr>
            </a:p>
          </p:txBody>
        </p:sp>
        <p:sp>
          <p:nvSpPr>
            <p:cNvPr id="580" name="Google Shape;580;p40"/>
            <p:cNvSpPr txBox="1"/>
            <p:nvPr/>
          </p:nvSpPr>
          <p:spPr>
            <a:xfrm>
              <a:off x="6167100" y="2182050"/>
              <a:ext cx="5525400" cy="489300"/>
            </a:xfrm>
            <a:prstGeom prst="rect">
              <a:avLst/>
            </a:prstGeom>
            <a:noFill/>
            <a:ln>
              <a:noFill/>
            </a:ln>
          </p:spPr>
          <p:txBody>
            <a:bodyPr anchorCtr="0" anchor="t" bIns="0" lIns="0" spcFirstLastPara="1" rIns="0" wrap="square" tIns="6350">
              <a:noAutofit/>
            </a:bodyPr>
            <a:lstStyle/>
            <a:p>
              <a:pPr indent="0" lvl="0" marL="0" marR="0" rtl="0" algn="l">
                <a:lnSpc>
                  <a:spcPct val="100000"/>
                </a:lnSpc>
                <a:spcBef>
                  <a:spcPts val="0"/>
                </a:spcBef>
                <a:spcAft>
                  <a:spcPts val="0"/>
                </a:spcAft>
                <a:buNone/>
              </a:pPr>
              <a:r>
                <a:rPr lang="ar" sz="1000">
                  <a:solidFill>
                    <a:srgbClr val="434343"/>
                  </a:solidFill>
                  <a:latin typeface="EB Garamond"/>
                  <a:ea typeface="EB Garamond"/>
                  <a:cs typeface="EB Garamond"/>
                  <a:sym typeface="EB Garamond"/>
                </a:rPr>
                <a:t>In young children, a classic acute painful presentation is with dactylitis, or the ‘hand-foot syndrome’,  in  which  there  is  occlusion  of  the  nutrient  arteries  to  the  metacarpals  and metatarsals (Figure 4.8) and painful swelling of the hands and feet.</a:t>
              </a:r>
              <a:endParaRPr sz="1000">
                <a:solidFill>
                  <a:srgbClr val="434343"/>
                </a:solidFill>
                <a:latin typeface="EB Garamond"/>
                <a:ea typeface="EB Garamond"/>
                <a:cs typeface="EB Garamond"/>
                <a:sym typeface="EB Garamond"/>
              </a:endParaRPr>
            </a:p>
            <a:p>
              <a:pPr indent="0" lvl="0" marL="0" marR="0" rtl="0" algn="l">
                <a:lnSpc>
                  <a:spcPct val="100000"/>
                </a:lnSpc>
                <a:spcBef>
                  <a:spcPts val="0"/>
                </a:spcBef>
                <a:spcAft>
                  <a:spcPts val="0"/>
                </a:spcAft>
                <a:buNone/>
              </a:pPr>
              <a:r>
                <a:t/>
              </a:r>
              <a:endParaRPr sz="1000">
                <a:solidFill>
                  <a:srgbClr val="434343"/>
                </a:solidFill>
                <a:latin typeface="EB Garamond"/>
                <a:ea typeface="EB Garamond"/>
                <a:cs typeface="EB Garamond"/>
                <a:sym typeface="EB Garamond"/>
              </a:endParaRPr>
            </a:p>
          </p:txBody>
        </p:sp>
        <p:sp>
          <p:nvSpPr>
            <p:cNvPr id="581" name="Google Shape;581;p40"/>
            <p:cNvSpPr/>
            <p:nvPr/>
          </p:nvSpPr>
          <p:spPr>
            <a:xfrm>
              <a:off x="5348050" y="1279693"/>
              <a:ext cx="628800" cy="628800"/>
            </a:xfrm>
            <a:prstGeom prst="ellipse">
              <a:avLst/>
            </a:prstGeom>
            <a:solidFill>
              <a:srgbClr val="F4CCCC"/>
            </a:solidFill>
            <a:ln cap="flat" cmpd="sng" w="2857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latin typeface="EB Garamond"/>
                <a:ea typeface="EB Garamond"/>
                <a:cs typeface="EB Garamond"/>
                <a:sym typeface="EB Garamond"/>
              </a:endParaRPr>
            </a:p>
          </p:txBody>
        </p:sp>
        <p:sp>
          <p:nvSpPr>
            <p:cNvPr id="582" name="Google Shape;582;p40"/>
            <p:cNvSpPr/>
            <p:nvPr/>
          </p:nvSpPr>
          <p:spPr>
            <a:xfrm>
              <a:off x="5348050" y="2069193"/>
              <a:ext cx="628800" cy="628800"/>
            </a:xfrm>
            <a:prstGeom prst="ellipse">
              <a:avLst/>
            </a:prstGeom>
            <a:solidFill>
              <a:srgbClr val="F4CCCC"/>
            </a:solidFill>
            <a:ln cap="flat" cmpd="sng" w="2857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latin typeface="EB Garamond"/>
                <a:ea typeface="EB Garamond"/>
                <a:cs typeface="EB Garamond"/>
                <a:sym typeface="EB Garamond"/>
              </a:endParaRPr>
            </a:p>
          </p:txBody>
        </p:sp>
      </p:grpSp>
      <p:sp>
        <p:nvSpPr>
          <p:cNvPr id="583" name="Google Shape;583;p40"/>
          <p:cNvSpPr/>
          <p:nvPr/>
        </p:nvSpPr>
        <p:spPr>
          <a:xfrm>
            <a:off x="84000" y="2743989"/>
            <a:ext cx="628800" cy="628800"/>
          </a:xfrm>
          <a:prstGeom prst="ellipse">
            <a:avLst/>
          </a:prstGeom>
          <a:solidFill>
            <a:srgbClr val="F4CCCC"/>
          </a:solidFill>
          <a:ln cap="flat" cmpd="sng" w="2857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40"/>
          <p:cNvSpPr txBox="1"/>
          <p:nvPr/>
        </p:nvSpPr>
        <p:spPr>
          <a:xfrm>
            <a:off x="903063" y="2865221"/>
            <a:ext cx="5525400" cy="489300"/>
          </a:xfrm>
          <a:prstGeom prst="rect">
            <a:avLst/>
          </a:prstGeom>
          <a:noFill/>
          <a:ln>
            <a:noFill/>
          </a:ln>
        </p:spPr>
        <p:txBody>
          <a:bodyPr anchorCtr="0" anchor="t" bIns="0" lIns="0" spcFirstLastPara="1" rIns="0" wrap="square" tIns="6350">
            <a:noAutofit/>
          </a:bodyPr>
          <a:lstStyle/>
          <a:p>
            <a:pPr indent="0" lvl="0" marL="0" marR="0" rtl="0" algn="l">
              <a:lnSpc>
                <a:spcPct val="100000"/>
              </a:lnSpc>
              <a:spcBef>
                <a:spcPts val="0"/>
              </a:spcBef>
              <a:spcAft>
                <a:spcPts val="0"/>
              </a:spcAft>
              <a:buNone/>
            </a:pPr>
            <a:r>
              <a:rPr lang="ar" sz="1000">
                <a:solidFill>
                  <a:srgbClr val="434343"/>
                </a:solidFill>
                <a:latin typeface="EB Garamond"/>
                <a:ea typeface="EB Garamond"/>
                <a:cs typeface="EB Garamond"/>
                <a:sym typeface="EB Garamond"/>
              </a:rPr>
              <a:t>In  the  central  nervous  system,  cerebral  infarction  occurs  in  approximately  10%  of  patients under the age of 20, and is a cause of significant morbidity in sickle cell patients. It has been found that children with an increased velocity of blood flow in the major cerebral vessels are at particular risk of stroke.</a:t>
            </a:r>
            <a:endParaRPr sz="1000">
              <a:solidFill>
                <a:srgbClr val="434343"/>
              </a:solidFill>
              <a:latin typeface="EB Garamond"/>
              <a:ea typeface="EB Garamond"/>
              <a:cs typeface="EB Garamond"/>
              <a:sym typeface="EB Garamond"/>
            </a:endParaRPr>
          </a:p>
          <a:p>
            <a:pPr indent="0" lvl="0" marL="0" marR="0" rtl="0" algn="l">
              <a:lnSpc>
                <a:spcPct val="100000"/>
              </a:lnSpc>
              <a:spcBef>
                <a:spcPts val="0"/>
              </a:spcBef>
              <a:spcAft>
                <a:spcPts val="0"/>
              </a:spcAft>
              <a:buNone/>
            </a:pPr>
            <a:r>
              <a:t/>
            </a:r>
            <a:endParaRPr sz="1000">
              <a:solidFill>
                <a:srgbClr val="434343"/>
              </a:solidFill>
              <a:latin typeface="EB Garamond"/>
              <a:ea typeface="EB Garamond"/>
              <a:cs typeface="EB Garamond"/>
              <a:sym typeface="EB Garamond"/>
            </a:endParaRPr>
          </a:p>
        </p:txBody>
      </p:sp>
      <p:pic>
        <p:nvPicPr>
          <p:cNvPr id="585" name="Google Shape;585;p40"/>
          <p:cNvPicPr preferRelativeResize="0"/>
          <p:nvPr/>
        </p:nvPicPr>
        <p:blipFill rotWithShape="1">
          <a:blip r:embed="rId3">
            <a:alphaModFix/>
          </a:blip>
          <a:srcRect b="32977" l="3634" r="51770" t="18711"/>
          <a:stretch/>
        </p:blipFill>
        <p:spPr>
          <a:xfrm>
            <a:off x="7040724" y="2304441"/>
            <a:ext cx="1603348" cy="1488060"/>
          </a:xfrm>
          <a:prstGeom prst="rect">
            <a:avLst/>
          </a:prstGeom>
          <a:noFill/>
          <a:ln>
            <a:noFill/>
          </a:ln>
        </p:spPr>
      </p:pic>
      <p:pic>
        <p:nvPicPr>
          <p:cNvPr id="586" name="Google Shape;586;p40"/>
          <p:cNvPicPr preferRelativeResize="0"/>
          <p:nvPr/>
        </p:nvPicPr>
        <p:blipFill rotWithShape="1">
          <a:blip r:embed="rId4">
            <a:alphaModFix/>
          </a:blip>
          <a:srcRect b="25336" l="0" r="52056" t="22487"/>
          <a:stretch/>
        </p:blipFill>
        <p:spPr>
          <a:xfrm>
            <a:off x="7040724" y="809625"/>
            <a:ext cx="1603348" cy="1494816"/>
          </a:xfrm>
          <a:prstGeom prst="rect">
            <a:avLst/>
          </a:prstGeom>
          <a:noFill/>
          <a:ln>
            <a:noFill/>
          </a:ln>
        </p:spPr>
      </p:pic>
      <p:pic>
        <p:nvPicPr>
          <p:cNvPr id="587" name="Google Shape;587;p40"/>
          <p:cNvPicPr preferRelativeResize="0"/>
          <p:nvPr/>
        </p:nvPicPr>
        <p:blipFill>
          <a:blip r:embed="rId5">
            <a:alphaModFix/>
          </a:blip>
          <a:stretch>
            <a:fillRect/>
          </a:stretch>
        </p:blipFill>
        <p:spPr>
          <a:xfrm>
            <a:off x="124615" y="1267303"/>
            <a:ext cx="510600" cy="510600"/>
          </a:xfrm>
          <a:prstGeom prst="rect">
            <a:avLst/>
          </a:prstGeom>
          <a:noFill/>
          <a:ln>
            <a:noFill/>
          </a:ln>
        </p:spPr>
      </p:pic>
      <p:pic>
        <p:nvPicPr>
          <p:cNvPr id="588" name="Google Shape;588;p40"/>
          <p:cNvPicPr preferRelativeResize="0"/>
          <p:nvPr/>
        </p:nvPicPr>
        <p:blipFill>
          <a:blip r:embed="rId6">
            <a:alphaModFix/>
          </a:blip>
          <a:stretch>
            <a:fillRect/>
          </a:stretch>
        </p:blipFill>
        <p:spPr>
          <a:xfrm>
            <a:off x="122251" y="2117553"/>
            <a:ext cx="552303" cy="367026"/>
          </a:xfrm>
          <a:prstGeom prst="rect">
            <a:avLst/>
          </a:prstGeom>
          <a:noFill/>
          <a:ln>
            <a:noFill/>
          </a:ln>
        </p:spPr>
      </p:pic>
      <p:grpSp>
        <p:nvGrpSpPr>
          <p:cNvPr id="589" name="Google Shape;589;p40"/>
          <p:cNvGrpSpPr/>
          <p:nvPr/>
        </p:nvGrpSpPr>
        <p:grpSpPr>
          <a:xfrm>
            <a:off x="143107" y="2824236"/>
            <a:ext cx="473617" cy="468320"/>
            <a:chOff x="7728138" y="1540150"/>
            <a:chExt cx="417100" cy="421000"/>
          </a:xfrm>
        </p:grpSpPr>
        <p:sp>
          <p:nvSpPr>
            <p:cNvPr id="590" name="Google Shape;590;p40"/>
            <p:cNvSpPr/>
            <p:nvPr/>
          </p:nvSpPr>
          <p:spPr>
            <a:xfrm>
              <a:off x="7728138" y="1540150"/>
              <a:ext cx="416975" cy="420950"/>
            </a:xfrm>
            <a:custGeom>
              <a:rect b="b" l="l" r="r" t="t"/>
              <a:pathLst>
                <a:path extrusionOk="0" h="16838" w="16679">
                  <a:moveTo>
                    <a:pt x="7510" y="0"/>
                  </a:moveTo>
                  <a:cubicBezTo>
                    <a:pt x="7383" y="0"/>
                    <a:pt x="7253" y="14"/>
                    <a:pt x="7121" y="44"/>
                  </a:cubicBezTo>
                  <a:cubicBezTo>
                    <a:pt x="6765" y="119"/>
                    <a:pt x="6442" y="311"/>
                    <a:pt x="6208" y="587"/>
                  </a:cubicBezTo>
                  <a:cubicBezTo>
                    <a:pt x="5992" y="437"/>
                    <a:pt x="5715" y="355"/>
                    <a:pt x="5419" y="355"/>
                  </a:cubicBezTo>
                  <a:cubicBezTo>
                    <a:pt x="5209" y="355"/>
                    <a:pt x="4989" y="397"/>
                    <a:pt x="4774" y="484"/>
                  </a:cubicBezTo>
                  <a:cubicBezTo>
                    <a:pt x="4442" y="611"/>
                    <a:pt x="4160" y="840"/>
                    <a:pt x="3973" y="1140"/>
                  </a:cubicBezTo>
                  <a:cubicBezTo>
                    <a:pt x="3876" y="1113"/>
                    <a:pt x="3774" y="1099"/>
                    <a:pt x="3669" y="1099"/>
                  </a:cubicBezTo>
                  <a:cubicBezTo>
                    <a:pt x="3257" y="1099"/>
                    <a:pt x="2810" y="1311"/>
                    <a:pt x="2488" y="1707"/>
                  </a:cubicBezTo>
                  <a:cubicBezTo>
                    <a:pt x="2277" y="1960"/>
                    <a:pt x="2146" y="2274"/>
                    <a:pt x="2113" y="2602"/>
                  </a:cubicBezTo>
                  <a:cubicBezTo>
                    <a:pt x="1560" y="2625"/>
                    <a:pt x="1045" y="3112"/>
                    <a:pt x="895" y="3801"/>
                  </a:cubicBezTo>
                  <a:cubicBezTo>
                    <a:pt x="825" y="4115"/>
                    <a:pt x="848" y="4443"/>
                    <a:pt x="961" y="4748"/>
                  </a:cubicBezTo>
                  <a:cubicBezTo>
                    <a:pt x="333" y="4921"/>
                    <a:pt x="0" y="5694"/>
                    <a:pt x="216" y="6462"/>
                  </a:cubicBezTo>
                  <a:cubicBezTo>
                    <a:pt x="291" y="6739"/>
                    <a:pt x="436" y="6992"/>
                    <a:pt x="633" y="7198"/>
                  </a:cubicBezTo>
                  <a:cubicBezTo>
                    <a:pt x="572" y="7474"/>
                    <a:pt x="576" y="7765"/>
                    <a:pt x="656" y="8041"/>
                  </a:cubicBezTo>
                  <a:cubicBezTo>
                    <a:pt x="846" y="8709"/>
                    <a:pt x="1382" y="9163"/>
                    <a:pt x="1929" y="9163"/>
                  </a:cubicBezTo>
                  <a:cubicBezTo>
                    <a:pt x="2016" y="9163"/>
                    <a:pt x="2102" y="9152"/>
                    <a:pt x="2188" y="9128"/>
                  </a:cubicBezTo>
                  <a:cubicBezTo>
                    <a:pt x="2254" y="9109"/>
                    <a:pt x="2319" y="9081"/>
                    <a:pt x="2380" y="9048"/>
                  </a:cubicBezTo>
                  <a:cubicBezTo>
                    <a:pt x="2501" y="9378"/>
                    <a:pt x="3007" y="9637"/>
                    <a:pt x="3464" y="9637"/>
                  </a:cubicBezTo>
                  <a:cubicBezTo>
                    <a:pt x="3590" y="9637"/>
                    <a:pt x="3713" y="9617"/>
                    <a:pt x="3823" y="9573"/>
                  </a:cubicBezTo>
                  <a:cubicBezTo>
                    <a:pt x="4447" y="11001"/>
                    <a:pt x="5403" y="11725"/>
                    <a:pt x="6879" y="11725"/>
                  </a:cubicBezTo>
                  <a:cubicBezTo>
                    <a:pt x="7286" y="11725"/>
                    <a:pt x="7732" y="11670"/>
                    <a:pt x="8222" y="11559"/>
                  </a:cubicBezTo>
                  <a:cubicBezTo>
                    <a:pt x="8339" y="12192"/>
                    <a:pt x="8738" y="12960"/>
                    <a:pt x="9811" y="13579"/>
                  </a:cubicBezTo>
                  <a:cubicBezTo>
                    <a:pt x="11605" y="14614"/>
                    <a:pt x="12401" y="15420"/>
                    <a:pt x="12528" y="16230"/>
                  </a:cubicBezTo>
                  <a:cubicBezTo>
                    <a:pt x="12582" y="16587"/>
                    <a:pt x="12890" y="16838"/>
                    <a:pt x="13237" y="16838"/>
                  </a:cubicBezTo>
                  <a:cubicBezTo>
                    <a:pt x="13281" y="16838"/>
                    <a:pt x="13326" y="16834"/>
                    <a:pt x="13371" y="16825"/>
                  </a:cubicBezTo>
                  <a:cubicBezTo>
                    <a:pt x="13769" y="16750"/>
                    <a:pt x="14027" y="16366"/>
                    <a:pt x="13943" y="15968"/>
                  </a:cubicBezTo>
                  <a:lnTo>
                    <a:pt x="13245" y="12754"/>
                  </a:lnTo>
                  <a:lnTo>
                    <a:pt x="13109" y="10697"/>
                  </a:lnTo>
                  <a:lnTo>
                    <a:pt x="14275" y="10252"/>
                  </a:lnTo>
                  <a:cubicBezTo>
                    <a:pt x="14406" y="10312"/>
                    <a:pt x="14544" y="10340"/>
                    <a:pt x="14683" y="10340"/>
                  </a:cubicBezTo>
                  <a:cubicBezTo>
                    <a:pt x="15179" y="10340"/>
                    <a:pt x="15692" y="9983"/>
                    <a:pt x="15948" y="9409"/>
                  </a:cubicBezTo>
                  <a:cubicBezTo>
                    <a:pt x="16121" y="9044"/>
                    <a:pt x="16149" y="8627"/>
                    <a:pt x="16027" y="8238"/>
                  </a:cubicBezTo>
                  <a:cubicBezTo>
                    <a:pt x="16290" y="7999"/>
                    <a:pt x="16468" y="7685"/>
                    <a:pt x="16538" y="7338"/>
                  </a:cubicBezTo>
                  <a:cubicBezTo>
                    <a:pt x="16679" y="6696"/>
                    <a:pt x="16449" y="6078"/>
                    <a:pt x="16009" y="5802"/>
                  </a:cubicBezTo>
                  <a:cubicBezTo>
                    <a:pt x="16121" y="5399"/>
                    <a:pt x="16027" y="4897"/>
                    <a:pt x="15718" y="4480"/>
                  </a:cubicBezTo>
                  <a:cubicBezTo>
                    <a:pt x="15493" y="4171"/>
                    <a:pt x="15170" y="3951"/>
                    <a:pt x="14805" y="3857"/>
                  </a:cubicBezTo>
                  <a:cubicBezTo>
                    <a:pt x="14908" y="3501"/>
                    <a:pt x="14823" y="3094"/>
                    <a:pt x="14570" y="2742"/>
                  </a:cubicBezTo>
                  <a:cubicBezTo>
                    <a:pt x="14570" y="2742"/>
                    <a:pt x="14135" y="2213"/>
                    <a:pt x="13844" y="2147"/>
                  </a:cubicBezTo>
                  <a:cubicBezTo>
                    <a:pt x="13598" y="2093"/>
                    <a:pt x="13369" y="2013"/>
                    <a:pt x="13150" y="2013"/>
                  </a:cubicBezTo>
                  <a:cubicBezTo>
                    <a:pt x="13124" y="2013"/>
                    <a:pt x="13097" y="2014"/>
                    <a:pt x="13071" y="2016"/>
                  </a:cubicBezTo>
                  <a:cubicBezTo>
                    <a:pt x="12964" y="1618"/>
                    <a:pt x="12645" y="1234"/>
                    <a:pt x="12176" y="1023"/>
                  </a:cubicBezTo>
                  <a:cubicBezTo>
                    <a:pt x="11956" y="920"/>
                    <a:pt x="11717" y="868"/>
                    <a:pt x="11479" y="868"/>
                  </a:cubicBezTo>
                  <a:cubicBezTo>
                    <a:pt x="11348" y="868"/>
                    <a:pt x="11217" y="884"/>
                    <a:pt x="11090" y="915"/>
                  </a:cubicBezTo>
                  <a:cubicBezTo>
                    <a:pt x="10879" y="498"/>
                    <a:pt x="10391" y="180"/>
                    <a:pt x="9801" y="147"/>
                  </a:cubicBezTo>
                  <a:cubicBezTo>
                    <a:pt x="9770" y="145"/>
                    <a:pt x="9738" y="145"/>
                    <a:pt x="9707" y="145"/>
                  </a:cubicBezTo>
                  <a:cubicBezTo>
                    <a:pt x="9286" y="145"/>
                    <a:pt x="8906" y="291"/>
                    <a:pt x="8644" y="526"/>
                  </a:cubicBezTo>
                  <a:cubicBezTo>
                    <a:pt x="8414" y="200"/>
                    <a:pt x="7988" y="0"/>
                    <a:pt x="751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40"/>
            <p:cNvSpPr/>
            <p:nvPr/>
          </p:nvSpPr>
          <p:spPr>
            <a:xfrm>
              <a:off x="7784463" y="1540150"/>
              <a:ext cx="360775" cy="257500"/>
            </a:xfrm>
            <a:custGeom>
              <a:rect b="b" l="l" r="r" t="t"/>
              <a:pathLst>
                <a:path extrusionOk="0" h="10300" w="14431">
                  <a:moveTo>
                    <a:pt x="5259" y="0"/>
                  </a:moveTo>
                  <a:cubicBezTo>
                    <a:pt x="5133" y="0"/>
                    <a:pt x="5004" y="14"/>
                    <a:pt x="4873" y="44"/>
                  </a:cubicBezTo>
                  <a:cubicBezTo>
                    <a:pt x="4517" y="119"/>
                    <a:pt x="4194" y="311"/>
                    <a:pt x="3959" y="587"/>
                  </a:cubicBezTo>
                  <a:cubicBezTo>
                    <a:pt x="3745" y="439"/>
                    <a:pt x="3467" y="356"/>
                    <a:pt x="3169" y="356"/>
                  </a:cubicBezTo>
                  <a:cubicBezTo>
                    <a:pt x="2959" y="356"/>
                    <a:pt x="2738" y="397"/>
                    <a:pt x="2521" y="484"/>
                  </a:cubicBezTo>
                  <a:cubicBezTo>
                    <a:pt x="2193" y="611"/>
                    <a:pt x="1912" y="840"/>
                    <a:pt x="1720" y="1140"/>
                  </a:cubicBezTo>
                  <a:cubicBezTo>
                    <a:pt x="1622" y="1111"/>
                    <a:pt x="1518" y="1097"/>
                    <a:pt x="1413" y="1097"/>
                  </a:cubicBezTo>
                  <a:cubicBezTo>
                    <a:pt x="1001" y="1097"/>
                    <a:pt x="556" y="1311"/>
                    <a:pt x="235" y="1702"/>
                  </a:cubicBezTo>
                  <a:cubicBezTo>
                    <a:pt x="141" y="1815"/>
                    <a:pt x="66" y="1941"/>
                    <a:pt x="1" y="2077"/>
                  </a:cubicBezTo>
                  <a:cubicBezTo>
                    <a:pt x="76" y="2054"/>
                    <a:pt x="151" y="2040"/>
                    <a:pt x="226" y="2030"/>
                  </a:cubicBezTo>
                  <a:cubicBezTo>
                    <a:pt x="511" y="1993"/>
                    <a:pt x="788" y="1871"/>
                    <a:pt x="1008" y="1684"/>
                  </a:cubicBezTo>
                  <a:cubicBezTo>
                    <a:pt x="1326" y="1420"/>
                    <a:pt x="1723" y="1275"/>
                    <a:pt x="2129" y="1275"/>
                  </a:cubicBezTo>
                  <a:cubicBezTo>
                    <a:pt x="2214" y="1275"/>
                    <a:pt x="2300" y="1282"/>
                    <a:pt x="2385" y="1295"/>
                  </a:cubicBezTo>
                  <a:cubicBezTo>
                    <a:pt x="2473" y="1311"/>
                    <a:pt x="2562" y="1319"/>
                    <a:pt x="2650" y="1319"/>
                  </a:cubicBezTo>
                  <a:cubicBezTo>
                    <a:pt x="2895" y="1319"/>
                    <a:pt x="3138" y="1257"/>
                    <a:pt x="3355" y="1140"/>
                  </a:cubicBezTo>
                  <a:cubicBezTo>
                    <a:pt x="3505" y="1056"/>
                    <a:pt x="3660" y="995"/>
                    <a:pt x="3824" y="957"/>
                  </a:cubicBezTo>
                  <a:cubicBezTo>
                    <a:pt x="3946" y="930"/>
                    <a:pt x="4070" y="917"/>
                    <a:pt x="4193" y="917"/>
                  </a:cubicBezTo>
                  <a:cubicBezTo>
                    <a:pt x="4431" y="917"/>
                    <a:pt x="4668" y="967"/>
                    <a:pt x="4887" y="1065"/>
                  </a:cubicBezTo>
                  <a:cubicBezTo>
                    <a:pt x="5078" y="1152"/>
                    <a:pt x="5284" y="1197"/>
                    <a:pt x="5491" y="1197"/>
                  </a:cubicBezTo>
                  <a:cubicBezTo>
                    <a:pt x="5631" y="1197"/>
                    <a:pt x="5771" y="1177"/>
                    <a:pt x="5908" y="1135"/>
                  </a:cubicBezTo>
                  <a:cubicBezTo>
                    <a:pt x="6068" y="1089"/>
                    <a:pt x="6232" y="1066"/>
                    <a:pt x="6395" y="1066"/>
                  </a:cubicBezTo>
                  <a:cubicBezTo>
                    <a:pt x="6786" y="1066"/>
                    <a:pt x="7173" y="1198"/>
                    <a:pt x="7487" y="1449"/>
                  </a:cubicBezTo>
                  <a:cubicBezTo>
                    <a:pt x="7722" y="1646"/>
                    <a:pt x="8012" y="1768"/>
                    <a:pt x="8321" y="1796"/>
                  </a:cubicBezTo>
                  <a:cubicBezTo>
                    <a:pt x="8513" y="1815"/>
                    <a:pt x="8701" y="1862"/>
                    <a:pt x="8879" y="1941"/>
                  </a:cubicBezTo>
                  <a:cubicBezTo>
                    <a:pt x="9141" y="2058"/>
                    <a:pt x="9366" y="2241"/>
                    <a:pt x="9539" y="2471"/>
                  </a:cubicBezTo>
                  <a:cubicBezTo>
                    <a:pt x="9741" y="2742"/>
                    <a:pt x="10031" y="2939"/>
                    <a:pt x="10359" y="3023"/>
                  </a:cubicBezTo>
                  <a:cubicBezTo>
                    <a:pt x="10420" y="3038"/>
                    <a:pt x="10476" y="3056"/>
                    <a:pt x="10542" y="3070"/>
                  </a:cubicBezTo>
                  <a:cubicBezTo>
                    <a:pt x="10837" y="3136"/>
                    <a:pt x="11273" y="3661"/>
                    <a:pt x="11273" y="3661"/>
                  </a:cubicBezTo>
                  <a:cubicBezTo>
                    <a:pt x="11390" y="3829"/>
                    <a:pt x="11474" y="4017"/>
                    <a:pt x="11521" y="4218"/>
                  </a:cubicBezTo>
                  <a:cubicBezTo>
                    <a:pt x="11591" y="4546"/>
                    <a:pt x="11783" y="4837"/>
                    <a:pt x="12055" y="5038"/>
                  </a:cubicBezTo>
                  <a:cubicBezTo>
                    <a:pt x="12191" y="5136"/>
                    <a:pt x="12313" y="5258"/>
                    <a:pt x="12411" y="5399"/>
                  </a:cubicBezTo>
                  <a:cubicBezTo>
                    <a:pt x="12608" y="5656"/>
                    <a:pt x="12725" y="5961"/>
                    <a:pt x="12748" y="6284"/>
                  </a:cubicBezTo>
                  <a:cubicBezTo>
                    <a:pt x="12772" y="6551"/>
                    <a:pt x="12866" y="6809"/>
                    <a:pt x="13025" y="7024"/>
                  </a:cubicBezTo>
                  <a:cubicBezTo>
                    <a:pt x="13245" y="7343"/>
                    <a:pt x="13334" y="7793"/>
                    <a:pt x="13236" y="8257"/>
                  </a:cubicBezTo>
                  <a:cubicBezTo>
                    <a:pt x="13184" y="8510"/>
                    <a:pt x="13072" y="8748"/>
                    <a:pt x="12912" y="8955"/>
                  </a:cubicBezTo>
                  <a:cubicBezTo>
                    <a:pt x="12814" y="9086"/>
                    <a:pt x="12767" y="9250"/>
                    <a:pt x="12786" y="9418"/>
                  </a:cubicBezTo>
                  <a:cubicBezTo>
                    <a:pt x="12823" y="9718"/>
                    <a:pt x="12781" y="10023"/>
                    <a:pt x="12659" y="10299"/>
                  </a:cubicBezTo>
                  <a:cubicBezTo>
                    <a:pt x="13076" y="10210"/>
                    <a:pt x="13470" y="9882"/>
                    <a:pt x="13690" y="9400"/>
                  </a:cubicBezTo>
                  <a:cubicBezTo>
                    <a:pt x="13864" y="9034"/>
                    <a:pt x="13892" y="8613"/>
                    <a:pt x="13765" y="8228"/>
                  </a:cubicBezTo>
                  <a:cubicBezTo>
                    <a:pt x="14027" y="7989"/>
                    <a:pt x="14206" y="7676"/>
                    <a:pt x="14276" y="7329"/>
                  </a:cubicBezTo>
                  <a:cubicBezTo>
                    <a:pt x="14430" y="6692"/>
                    <a:pt x="14201" y="6073"/>
                    <a:pt x="13760" y="5802"/>
                  </a:cubicBezTo>
                  <a:cubicBezTo>
                    <a:pt x="13873" y="5399"/>
                    <a:pt x="13779" y="4897"/>
                    <a:pt x="13470" y="4480"/>
                  </a:cubicBezTo>
                  <a:cubicBezTo>
                    <a:pt x="13245" y="4171"/>
                    <a:pt x="12922" y="3951"/>
                    <a:pt x="12556" y="3853"/>
                  </a:cubicBezTo>
                  <a:cubicBezTo>
                    <a:pt x="12659" y="3501"/>
                    <a:pt x="12570" y="3089"/>
                    <a:pt x="12322" y="2742"/>
                  </a:cubicBezTo>
                  <a:cubicBezTo>
                    <a:pt x="12322" y="2742"/>
                    <a:pt x="11886" y="2213"/>
                    <a:pt x="11596" y="2147"/>
                  </a:cubicBezTo>
                  <a:cubicBezTo>
                    <a:pt x="11348" y="2097"/>
                    <a:pt x="11119" y="2013"/>
                    <a:pt x="10899" y="2013"/>
                  </a:cubicBezTo>
                  <a:cubicBezTo>
                    <a:pt x="10873" y="2013"/>
                    <a:pt x="10848" y="2014"/>
                    <a:pt x="10823" y="2016"/>
                  </a:cubicBezTo>
                  <a:cubicBezTo>
                    <a:pt x="10720" y="1613"/>
                    <a:pt x="10397" y="1234"/>
                    <a:pt x="9928" y="1023"/>
                  </a:cubicBezTo>
                  <a:cubicBezTo>
                    <a:pt x="9710" y="922"/>
                    <a:pt x="9475" y="871"/>
                    <a:pt x="9240" y="871"/>
                  </a:cubicBezTo>
                  <a:cubicBezTo>
                    <a:pt x="9106" y="871"/>
                    <a:pt x="8972" y="888"/>
                    <a:pt x="8841" y="920"/>
                  </a:cubicBezTo>
                  <a:cubicBezTo>
                    <a:pt x="8635" y="498"/>
                    <a:pt x="8143" y="184"/>
                    <a:pt x="7553" y="152"/>
                  </a:cubicBezTo>
                  <a:cubicBezTo>
                    <a:pt x="7516" y="149"/>
                    <a:pt x="7479" y="148"/>
                    <a:pt x="7442" y="148"/>
                  </a:cubicBezTo>
                  <a:cubicBezTo>
                    <a:pt x="7023" y="148"/>
                    <a:pt x="6650" y="294"/>
                    <a:pt x="6391" y="526"/>
                  </a:cubicBezTo>
                  <a:cubicBezTo>
                    <a:pt x="6161" y="200"/>
                    <a:pt x="5735" y="0"/>
                    <a:pt x="5259" y="0"/>
                  </a:cubicBezTo>
                  <a:close/>
                </a:path>
              </a:pathLst>
            </a:custGeom>
            <a:solidFill>
              <a:srgbClr val="5777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40"/>
            <p:cNvSpPr/>
            <p:nvPr/>
          </p:nvSpPr>
          <p:spPr>
            <a:xfrm>
              <a:off x="7752488" y="1620875"/>
              <a:ext cx="4000" cy="7875"/>
            </a:xfrm>
            <a:custGeom>
              <a:rect b="b" l="l" r="r" t="t"/>
              <a:pathLst>
                <a:path extrusionOk="0" h="315" w="160">
                  <a:moveTo>
                    <a:pt x="160" y="1"/>
                  </a:moveTo>
                  <a:lnTo>
                    <a:pt x="160" y="1"/>
                  </a:lnTo>
                  <a:cubicBezTo>
                    <a:pt x="99" y="99"/>
                    <a:pt x="48" y="202"/>
                    <a:pt x="1" y="314"/>
                  </a:cubicBezTo>
                  <a:cubicBezTo>
                    <a:pt x="33" y="310"/>
                    <a:pt x="66" y="305"/>
                    <a:pt x="99" y="305"/>
                  </a:cubicBezTo>
                  <a:cubicBezTo>
                    <a:pt x="113" y="202"/>
                    <a:pt x="132" y="99"/>
                    <a:pt x="160" y="1"/>
                  </a:cubicBezTo>
                  <a:close/>
                </a:path>
              </a:pathLst>
            </a:custGeom>
            <a:solidFill>
              <a:srgbClr val="5777B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40"/>
            <p:cNvSpPr/>
            <p:nvPr/>
          </p:nvSpPr>
          <p:spPr>
            <a:xfrm>
              <a:off x="7917288" y="1798550"/>
              <a:ext cx="161525" cy="162550"/>
            </a:xfrm>
            <a:custGeom>
              <a:rect b="b" l="l" r="r" t="t"/>
              <a:pathLst>
                <a:path extrusionOk="0" h="6502" w="6461">
                  <a:moveTo>
                    <a:pt x="717" y="1"/>
                  </a:moveTo>
                  <a:cubicBezTo>
                    <a:pt x="717" y="1"/>
                    <a:pt x="1" y="1954"/>
                    <a:pt x="2245" y="3243"/>
                  </a:cubicBezTo>
                  <a:cubicBezTo>
                    <a:pt x="4039" y="4278"/>
                    <a:pt x="4835" y="5084"/>
                    <a:pt x="4962" y="5894"/>
                  </a:cubicBezTo>
                  <a:cubicBezTo>
                    <a:pt x="5016" y="6251"/>
                    <a:pt x="5324" y="6502"/>
                    <a:pt x="5671" y="6502"/>
                  </a:cubicBezTo>
                  <a:cubicBezTo>
                    <a:pt x="5715" y="6502"/>
                    <a:pt x="5760" y="6498"/>
                    <a:pt x="5805" y="6489"/>
                  </a:cubicBezTo>
                  <a:cubicBezTo>
                    <a:pt x="6203" y="6414"/>
                    <a:pt x="6461" y="6030"/>
                    <a:pt x="6377" y="5632"/>
                  </a:cubicBezTo>
                  <a:lnTo>
                    <a:pt x="5679" y="2418"/>
                  </a:lnTo>
                  <a:lnTo>
                    <a:pt x="5041" y="811"/>
                  </a:lnTo>
                  <a:cubicBezTo>
                    <a:pt x="5041" y="811"/>
                    <a:pt x="4319" y="861"/>
                    <a:pt x="3526" y="861"/>
                  </a:cubicBezTo>
                  <a:cubicBezTo>
                    <a:pt x="2649" y="861"/>
                    <a:pt x="1686" y="800"/>
                    <a:pt x="1518" y="544"/>
                  </a:cubicBezTo>
                  <a:cubicBezTo>
                    <a:pt x="1340" y="263"/>
                    <a:pt x="1050" y="62"/>
                    <a:pt x="717" y="1"/>
                  </a:cubicBezTo>
                  <a:close/>
                </a:path>
              </a:pathLst>
            </a:custGeom>
            <a:solidFill>
              <a:srgbClr val="EAEE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40"/>
            <p:cNvSpPr/>
            <p:nvPr/>
          </p:nvSpPr>
          <p:spPr>
            <a:xfrm>
              <a:off x="8024913" y="1818825"/>
              <a:ext cx="54375" cy="142325"/>
            </a:xfrm>
            <a:custGeom>
              <a:rect b="b" l="l" r="r" t="t"/>
              <a:pathLst>
                <a:path extrusionOk="0" h="5693" w="2175">
                  <a:moveTo>
                    <a:pt x="741" y="0"/>
                  </a:moveTo>
                  <a:cubicBezTo>
                    <a:pt x="741" y="0"/>
                    <a:pt x="432" y="24"/>
                    <a:pt x="1" y="38"/>
                  </a:cubicBezTo>
                  <a:lnTo>
                    <a:pt x="615" y="1574"/>
                  </a:lnTo>
                  <a:lnTo>
                    <a:pt x="1313" y="4788"/>
                  </a:lnTo>
                  <a:cubicBezTo>
                    <a:pt x="1378" y="5097"/>
                    <a:pt x="1238" y="5411"/>
                    <a:pt x="961" y="5570"/>
                  </a:cubicBezTo>
                  <a:cubicBezTo>
                    <a:pt x="1083" y="5650"/>
                    <a:pt x="1224" y="5692"/>
                    <a:pt x="1369" y="5692"/>
                  </a:cubicBezTo>
                  <a:cubicBezTo>
                    <a:pt x="1371" y="5692"/>
                    <a:pt x="1374" y="5692"/>
                    <a:pt x="1376" y="5692"/>
                  </a:cubicBezTo>
                  <a:cubicBezTo>
                    <a:pt x="1832" y="5692"/>
                    <a:pt x="2174" y="5268"/>
                    <a:pt x="2072" y="4821"/>
                  </a:cubicBezTo>
                  <a:lnTo>
                    <a:pt x="1374" y="1607"/>
                  </a:lnTo>
                  <a:lnTo>
                    <a:pt x="741" y="0"/>
                  </a:lnTo>
                  <a:close/>
                </a:path>
              </a:pathLst>
            </a:custGeom>
            <a:solidFill>
              <a:srgbClr val="E3E8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40"/>
            <p:cNvSpPr/>
            <p:nvPr/>
          </p:nvSpPr>
          <p:spPr>
            <a:xfrm>
              <a:off x="7978313" y="1792350"/>
              <a:ext cx="118675" cy="65850"/>
            </a:xfrm>
            <a:custGeom>
              <a:rect b="b" l="l" r="r" t="t"/>
              <a:pathLst>
                <a:path extrusionOk="0" h="2634" w="4747">
                  <a:moveTo>
                    <a:pt x="1003" y="0"/>
                  </a:moveTo>
                  <a:cubicBezTo>
                    <a:pt x="427" y="0"/>
                    <a:pt x="0" y="544"/>
                    <a:pt x="146" y="1106"/>
                  </a:cubicBezTo>
                  <a:lnTo>
                    <a:pt x="235" y="1598"/>
                  </a:lnTo>
                  <a:cubicBezTo>
                    <a:pt x="389" y="2207"/>
                    <a:pt x="937" y="2633"/>
                    <a:pt x="1570" y="2633"/>
                  </a:cubicBezTo>
                  <a:lnTo>
                    <a:pt x="3177" y="2633"/>
                  </a:lnTo>
                  <a:cubicBezTo>
                    <a:pt x="3809" y="2633"/>
                    <a:pt x="4357" y="2207"/>
                    <a:pt x="4512" y="1598"/>
                  </a:cubicBezTo>
                  <a:lnTo>
                    <a:pt x="4606" y="1106"/>
                  </a:lnTo>
                  <a:cubicBezTo>
                    <a:pt x="4746" y="544"/>
                    <a:pt x="4325" y="0"/>
                    <a:pt x="3744" y="0"/>
                  </a:cubicBezTo>
                  <a:close/>
                </a:path>
              </a:pathLst>
            </a:custGeom>
            <a:solidFill>
              <a:srgbClr val="4669A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40"/>
            <p:cNvSpPr/>
            <p:nvPr/>
          </p:nvSpPr>
          <p:spPr>
            <a:xfrm>
              <a:off x="7985688" y="1792575"/>
              <a:ext cx="111050" cy="65725"/>
            </a:xfrm>
            <a:custGeom>
              <a:rect b="b" l="l" r="r" t="t"/>
              <a:pathLst>
                <a:path extrusionOk="0" h="2629" w="4442">
                  <a:moveTo>
                    <a:pt x="3580" y="1"/>
                  </a:moveTo>
                  <a:lnTo>
                    <a:pt x="3580" y="1"/>
                  </a:lnTo>
                  <a:cubicBezTo>
                    <a:pt x="3599" y="118"/>
                    <a:pt x="3594" y="240"/>
                    <a:pt x="3566" y="352"/>
                  </a:cubicBezTo>
                  <a:lnTo>
                    <a:pt x="3472" y="844"/>
                  </a:lnTo>
                  <a:cubicBezTo>
                    <a:pt x="3317" y="1453"/>
                    <a:pt x="2769" y="1884"/>
                    <a:pt x="2141" y="1884"/>
                  </a:cubicBezTo>
                  <a:lnTo>
                    <a:pt x="530" y="1884"/>
                  </a:lnTo>
                  <a:cubicBezTo>
                    <a:pt x="347" y="1884"/>
                    <a:pt x="169" y="1847"/>
                    <a:pt x="0" y="1776"/>
                  </a:cubicBezTo>
                  <a:lnTo>
                    <a:pt x="0" y="1776"/>
                  </a:lnTo>
                  <a:cubicBezTo>
                    <a:pt x="216" y="2292"/>
                    <a:pt x="717" y="2629"/>
                    <a:pt x="1275" y="2629"/>
                  </a:cubicBezTo>
                  <a:lnTo>
                    <a:pt x="2886" y="2629"/>
                  </a:lnTo>
                  <a:cubicBezTo>
                    <a:pt x="3514" y="2629"/>
                    <a:pt x="4062" y="2203"/>
                    <a:pt x="4217" y="1594"/>
                  </a:cubicBezTo>
                  <a:lnTo>
                    <a:pt x="4311" y="1102"/>
                  </a:lnTo>
                  <a:cubicBezTo>
                    <a:pt x="4442" y="591"/>
                    <a:pt x="4100" y="80"/>
                    <a:pt x="3580" y="1"/>
                  </a:cubicBezTo>
                  <a:close/>
                </a:path>
              </a:pathLst>
            </a:custGeom>
            <a:solidFill>
              <a:srgbClr val="2E56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40"/>
            <p:cNvSpPr/>
            <p:nvPr/>
          </p:nvSpPr>
          <p:spPr>
            <a:xfrm>
              <a:off x="7932813" y="1599900"/>
              <a:ext cx="117550" cy="72425"/>
            </a:xfrm>
            <a:custGeom>
              <a:rect b="b" l="l" r="r" t="t"/>
              <a:pathLst>
                <a:path extrusionOk="0" h="2897" w="4702">
                  <a:moveTo>
                    <a:pt x="1100" y="0"/>
                  </a:moveTo>
                  <a:cubicBezTo>
                    <a:pt x="821" y="0"/>
                    <a:pt x="537" y="60"/>
                    <a:pt x="270" y="184"/>
                  </a:cubicBezTo>
                  <a:cubicBezTo>
                    <a:pt x="1" y="306"/>
                    <a:pt x="129" y="669"/>
                    <a:pt x="370" y="669"/>
                  </a:cubicBezTo>
                  <a:cubicBezTo>
                    <a:pt x="406" y="669"/>
                    <a:pt x="445" y="661"/>
                    <a:pt x="485" y="643"/>
                  </a:cubicBezTo>
                  <a:cubicBezTo>
                    <a:pt x="684" y="550"/>
                    <a:pt x="893" y="506"/>
                    <a:pt x="1099" y="506"/>
                  </a:cubicBezTo>
                  <a:cubicBezTo>
                    <a:pt x="1603" y="506"/>
                    <a:pt x="2091" y="769"/>
                    <a:pt x="2364" y="1228"/>
                  </a:cubicBezTo>
                  <a:cubicBezTo>
                    <a:pt x="1984" y="1641"/>
                    <a:pt x="1895" y="2240"/>
                    <a:pt x="2130" y="2746"/>
                  </a:cubicBezTo>
                  <a:cubicBezTo>
                    <a:pt x="2172" y="2840"/>
                    <a:pt x="2265" y="2896"/>
                    <a:pt x="2364" y="2896"/>
                  </a:cubicBezTo>
                  <a:cubicBezTo>
                    <a:pt x="2401" y="2896"/>
                    <a:pt x="2434" y="2887"/>
                    <a:pt x="2467" y="2868"/>
                  </a:cubicBezTo>
                  <a:cubicBezTo>
                    <a:pt x="2593" y="2812"/>
                    <a:pt x="2650" y="2662"/>
                    <a:pt x="2593" y="2536"/>
                  </a:cubicBezTo>
                  <a:cubicBezTo>
                    <a:pt x="2425" y="2100"/>
                    <a:pt x="2617" y="1613"/>
                    <a:pt x="3038" y="1416"/>
                  </a:cubicBezTo>
                  <a:cubicBezTo>
                    <a:pt x="3157" y="1362"/>
                    <a:pt x="3282" y="1336"/>
                    <a:pt x="3406" y="1336"/>
                  </a:cubicBezTo>
                  <a:cubicBezTo>
                    <a:pt x="3719" y="1336"/>
                    <a:pt x="4020" y="1503"/>
                    <a:pt x="4182" y="1795"/>
                  </a:cubicBezTo>
                  <a:cubicBezTo>
                    <a:pt x="4226" y="1884"/>
                    <a:pt x="4317" y="1935"/>
                    <a:pt x="4412" y="1935"/>
                  </a:cubicBezTo>
                  <a:cubicBezTo>
                    <a:pt x="4448" y="1935"/>
                    <a:pt x="4484" y="1928"/>
                    <a:pt x="4519" y="1912"/>
                  </a:cubicBezTo>
                  <a:cubicBezTo>
                    <a:pt x="4645" y="1856"/>
                    <a:pt x="4702" y="1702"/>
                    <a:pt x="4641" y="1575"/>
                  </a:cubicBezTo>
                  <a:cubicBezTo>
                    <a:pt x="4405" y="1074"/>
                    <a:pt x="3907" y="776"/>
                    <a:pt x="3385" y="776"/>
                  </a:cubicBezTo>
                  <a:cubicBezTo>
                    <a:pt x="3190" y="776"/>
                    <a:pt x="2993" y="817"/>
                    <a:pt x="2804" y="905"/>
                  </a:cubicBezTo>
                  <a:cubicBezTo>
                    <a:pt x="2795" y="910"/>
                    <a:pt x="2785" y="915"/>
                    <a:pt x="2776" y="919"/>
                  </a:cubicBezTo>
                  <a:cubicBezTo>
                    <a:pt x="2401" y="330"/>
                    <a:pt x="1760" y="0"/>
                    <a:pt x="1100" y="0"/>
                  </a:cubicBezTo>
                  <a:close/>
                </a:path>
              </a:pathLst>
            </a:custGeom>
            <a:solidFill>
              <a:srgbClr val="2C54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40"/>
            <p:cNvSpPr/>
            <p:nvPr/>
          </p:nvSpPr>
          <p:spPr>
            <a:xfrm>
              <a:off x="7786863" y="1655625"/>
              <a:ext cx="99100" cy="56675"/>
            </a:xfrm>
            <a:custGeom>
              <a:rect b="b" l="l" r="r" t="t"/>
              <a:pathLst>
                <a:path extrusionOk="0" h="2267" w="3964">
                  <a:moveTo>
                    <a:pt x="3052" y="1"/>
                  </a:moveTo>
                  <a:cubicBezTo>
                    <a:pt x="2486" y="1"/>
                    <a:pt x="1940" y="310"/>
                    <a:pt x="1666" y="845"/>
                  </a:cubicBezTo>
                  <a:cubicBezTo>
                    <a:pt x="1481" y="789"/>
                    <a:pt x="1291" y="762"/>
                    <a:pt x="1101" y="762"/>
                  </a:cubicBezTo>
                  <a:cubicBezTo>
                    <a:pt x="815" y="762"/>
                    <a:pt x="530" y="824"/>
                    <a:pt x="265" y="948"/>
                  </a:cubicBezTo>
                  <a:cubicBezTo>
                    <a:pt x="1" y="1071"/>
                    <a:pt x="126" y="1434"/>
                    <a:pt x="366" y="1434"/>
                  </a:cubicBezTo>
                  <a:cubicBezTo>
                    <a:pt x="402" y="1434"/>
                    <a:pt x="441" y="1426"/>
                    <a:pt x="481" y="1407"/>
                  </a:cubicBezTo>
                  <a:cubicBezTo>
                    <a:pt x="681" y="1314"/>
                    <a:pt x="892" y="1270"/>
                    <a:pt x="1099" y="1270"/>
                  </a:cubicBezTo>
                  <a:cubicBezTo>
                    <a:pt x="1652" y="1270"/>
                    <a:pt x="2181" y="1585"/>
                    <a:pt x="2430" y="2120"/>
                  </a:cubicBezTo>
                  <a:cubicBezTo>
                    <a:pt x="2470" y="2210"/>
                    <a:pt x="2559" y="2265"/>
                    <a:pt x="2653" y="2265"/>
                  </a:cubicBezTo>
                  <a:cubicBezTo>
                    <a:pt x="2657" y="2265"/>
                    <a:pt x="2660" y="2265"/>
                    <a:pt x="2664" y="2265"/>
                  </a:cubicBezTo>
                  <a:cubicBezTo>
                    <a:pt x="2671" y="2266"/>
                    <a:pt x="2677" y="2266"/>
                    <a:pt x="2683" y="2266"/>
                  </a:cubicBezTo>
                  <a:cubicBezTo>
                    <a:pt x="2714" y="2266"/>
                    <a:pt x="2745" y="2257"/>
                    <a:pt x="2772" y="2241"/>
                  </a:cubicBezTo>
                  <a:cubicBezTo>
                    <a:pt x="2894" y="2185"/>
                    <a:pt x="2950" y="2031"/>
                    <a:pt x="2894" y="1904"/>
                  </a:cubicBezTo>
                  <a:cubicBezTo>
                    <a:pt x="2730" y="1553"/>
                    <a:pt x="2463" y="1253"/>
                    <a:pt x="2130" y="1051"/>
                  </a:cubicBezTo>
                  <a:cubicBezTo>
                    <a:pt x="2247" y="827"/>
                    <a:pt x="2444" y="658"/>
                    <a:pt x="2683" y="574"/>
                  </a:cubicBezTo>
                  <a:cubicBezTo>
                    <a:pt x="2803" y="529"/>
                    <a:pt x="2928" y="506"/>
                    <a:pt x="3054" y="506"/>
                  </a:cubicBezTo>
                  <a:cubicBezTo>
                    <a:pt x="3203" y="506"/>
                    <a:pt x="3351" y="538"/>
                    <a:pt x="3489" y="602"/>
                  </a:cubicBezTo>
                  <a:cubicBezTo>
                    <a:pt x="3529" y="621"/>
                    <a:pt x="3568" y="630"/>
                    <a:pt x="3605" y="630"/>
                  </a:cubicBezTo>
                  <a:cubicBezTo>
                    <a:pt x="3840" y="630"/>
                    <a:pt x="3963" y="268"/>
                    <a:pt x="3700" y="143"/>
                  </a:cubicBezTo>
                  <a:cubicBezTo>
                    <a:pt x="3490" y="46"/>
                    <a:pt x="3270" y="1"/>
                    <a:pt x="3052" y="1"/>
                  </a:cubicBezTo>
                  <a:close/>
                </a:path>
              </a:pathLst>
            </a:custGeom>
            <a:solidFill>
              <a:srgbClr val="2C54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40"/>
            <p:cNvSpPr/>
            <p:nvPr/>
          </p:nvSpPr>
          <p:spPr>
            <a:xfrm>
              <a:off x="7981013" y="1716125"/>
              <a:ext cx="59750" cy="26350"/>
            </a:xfrm>
            <a:custGeom>
              <a:rect b="b" l="l" r="r" t="t"/>
              <a:pathLst>
                <a:path extrusionOk="0" h="1054" w="2390">
                  <a:moveTo>
                    <a:pt x="1038" y="1"/>
                  </a:moveTo>
                  <a:cubicBezTo>
                    <a:pt x="716" y="1"/>
                    <a:pt x="398" y="102"/>
                    <a:pt x="136" y="295"/>
                  </a:cubicBezTo>
                  <a:cubicBezTo>
                    <a:pt x="23" y="379"/>
                    <a:pt x="0" y="534"/>
                    <a:pt x="75" y="646"/>
                  </a:cubicBezTo>
                  <a:cubicBezTo>
                    <a:pt x="126" y="717"/>
                    <a:pt x="205" y="754"/>
                    <a:pt x="284" y="754"/>
                  </a:cubicBezTo>
                  <a:cubicBezTo>
                    <a:pt x="335" y="754"/>
                    <a:pt x="387" y="738"/>
                    <a:pt x="431" y="707"/>
                  </a:cubicBezTo>
                  <a:cubicBezTo>
                    <a:pt x="617" y="572"/>
                    <a:pt x="831" y="508"/>
                    <a:pt x="1043" y="508"/>
                  </a:cubicBezTo>
                  <a:cubicBezTo>
                    <a:pt x="1371" y="508"/>
                    <a:pt x="1693" y="661"/>
                    <a:pt x="1897" y="946"/>
                  </a:cubicBezTo>
                  <a:cubicBezTo>
                    <a:pt x="1944" y="1011"/>
                    <a:pt x="2019" y="1054"/>
                    <a:pt x="2104" y="1054"/>
                  </a:cubicBezTo>
                  <a:cubicBezTo>
                    <a:pt x="2155" y="1054"/>
                    <a:pt x="2207" y="1035"/>
                    <a:pt x="2249" y="1002"/>
                  </a:cubicBezTo>
                  <a:cubicBezTo>
                    <a:pt x="2361" y="922"/>
                    <a:pt x="2389" y="763"/>
                    <a:pt x="2310" y="651"/>
                  </a:cubicBezTo>
                  <a:cubicBezTo>
                    <a:pt x="2066" y="313"/>
                    <a:pt x="1705" y="88"/>
                    <a:pt x="1298" y="23"/>
                  </a:cubicBezTo>
                  <a:cubicBezTo>
                    <a:pt x="1212" y="8"/>
                    <a:pt x="1125" y="1"/>
                    <a:pt x="1038" y="1"/>
                  </a:cubicBezTo>
                  <a:close/>
                </a:path>
              </a:pathLst>
            </a:custGeom>
            <a:solidFill>
              <a:srgbClr val="2C54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40"/>
            <p:cNvSpPr/>
            <p:nvPr/>
          </p:nvSpPr>
          <p:spPr>
            <a:xfrm>
              <a:off x="7907213" y="1788725"/>
              <a:ext cx="61175" cy="27025"/>
            </a:xfrm>
            <a:custGeom>
              <a:rect b="b" l="l" r="r" t="t"/>
              <a:pathLst>
                <a:path extrusionOk="0" h="1081" w="2447">
                  <a:moveTo>
                    <a:pt x="1406" y="0"/>
                  </a:moveTo>
                  <a:cubicBezTo>
                    <a:pt x="1314" y="0"/>
                    <a:pt x="1221" y="8"/>
                    <a:pt x="1130" y="24"/>
                  </a:cubicBezTo>
                  <a:cubicBezTo>
                    <a:pt x="727" y="103"/>
                    <a:pt x="366" y="337"/>
                    <a:pt x="136" y="679"/>
                  </a:cubicBezTo>
                  <a:cubicBezTo>
                    <a:pt x="0" y="879"/>
                    <a:pt x="173" y="1081"/>
                    <a:pt x="353" y="1081"/>
                  </a:cubicBezTo>
                  <a:cubicBezTo>
                    <a:pt x="427" y="1081"/>
                    <a:pt x="502" y="1047"/>
                    <a:pt x="558" y="965"/>
                  </a:cubicBezTo>
                  <a:cubicBezTo>
                    <a:pt x="762" y="669"/>
                    <a:pt x="1089" y="509"/>
                    <a:pt x="1423" y="509"/>
                  </a:cubicBezTo>
                  <a:cubicBezTo>
                    <a:pt x="1627" y="509"/>
                    <a:pt x="1834" y="569"/>
                    <a:pt x="2015" y="693"/>
                  </a:cubicBezTo>
                  <a:cubicBezTo>
                    <a:pt x="2059" y="723"/>
                    <a:pt x="2109" y="737"/>
                    <a:pt x="2158" y="737"/>
                  </a:cubicBezTo>
                  <a:cubicBezTo>
                    <a:pt x="2240" y="737"/>
                    <a:pt x="2321" y="698"/>
                    <a:pt x="2371" y="628"/>
                  </a:cubicBezTo>
                  <a:cubicBezTo>
                    <a:pt x="2446" y="511"/>
                    <a:pt x="2418" y="356"/>
                    <a:pt x="2306" y="276"/>
                  </a:cubicBezTo>
                  <a:cubicBezTo>
                    <a:pt x="2040" y="94"/>
                    <a:pt x="1726" y="0"/>
                    <a:pt x="1406" y="0"/>
                  </a:cubicBezTo>
                  <a:close/>
                </a:path>
              </a:pathLst>
            </a:custGeom>
            <a:solidFill>
              <a:srgbClr val="2C54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40"/>
            <p:cNvSpPr/>
            <p:nvPr/>
          </p:nvSpPr>
          <p:spPr>
            <a:xfrm>
              <a:off x="7890888" y="1685400"/>
              <a:ext cx="53250" cy="40100"/>
            </a:xfrm>
            <a:custGeom>
              <a:rect b="b" l="l" r="r" t="t"/>
              <a:pathLst>
                <a:path extrusionOk="0" h="1604" w="2130">
                  <a:moveTo>
                    <a:pt x="1852" y="1"/>
                  </a:moveTo>
                  <a:cubicBezTo>
                    <a:pt x="1730" y="1"/>
                    <a:pt x="1626" y="92"/>
                    <a:pt x="1609" y="216"/>
                  </a:cubicBezTo>
                  <a:cubicBezTo>
                    <a:pt x="1521" y="730"/>
                    <a:pt x="1077" y="1093"/>
                    <a:pt x="573" y="1093"/>
                  </a:cubicBezTo>
                  <a:cubicBezTo>
                    <a:pt x="516" y="1093"/>
                    <a:pt x="458" y="1088"/>
                    <a:pt x="401" y="1079"/>
                  </a:cubicBezTo>
                  <a:cubicBezTo>
                    <a:pt x="384" y="1076"/>
                    <a:pt x="369" y="1075"/>
                    <a:pt x="354" y="1075"/>
                  </a:cubicBezTo>
                  <a:cubicBezTo>
                    <a:pt x="61" y="1075"/>
                    <a:pt x="0" y="1531"/>
                    <a:pt x="321" y="1580"/>
                  </a:cubicBezTo>
                  <a:cubicBezTo>
                    <a:pt x="405" y="1594"/>
                    <a:pt x="490" y="1603"/>
                    <a:pt x="579" y="1603"/>
                  </a:cubicBezTo>
                  <a:cubicBezTo>
                    <a:pt x="1338" y="1603"/>
                    <a:pt x="1989" y="1050"/>
                    <a:pt x="2111" y="296"/>
                  </a:cubicBezTo>
                  <a:cubicBezTo>
                    <a:pt x="2129" y="160"/>
                    <a:pt x="2036" y="29"/>
                    <a:pt x="1900" y="6"/>
                  </a:cubicBezTo>
                  <a:cubicBezTo>
                    <a:pt x="1883" y="2"/>
                    <a:pt x="1867" y="1"/>
                    <a:pt x="1852" y="1"/>
                  </a:cubicBezTo>
                  <a:close/>
                </a:path>
              </a:pathLst>
            </a:custGeom>
            <a:solidFill>
              <a:srgbClr val="2C54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40"/>
            <p:cNvSpPr/>
            <p:nvPr/>
          </p:nvSpPr>
          <p:spPr>
            <a:xfrm>
              <a:off x="7813388" y="1748575"/>
              <a:ext cx="17725" cy="37700"/>
            </a:xfrm>
            <a:custGeom>
              <a:rect b="b" l="l" r="r" t="t"/>
              <a:pathLst>
                <a:path extrusionOk="0" h="1508" w="709">
                  <a:moveTo>
                    <a:pt x="357" y="0"/>
                  </a:moveTo>
                  <a:cubicBezTo>
                    <a:pt x="262" y="0"/>
                    <a:pt x="169" y="51"/>
                    <a:pt x="127" y="168"/>
                  </a:cubicBezTo>
                  <a:cubicBezTo>
                    <a:pt x="1" y="547"/>
                    <a:pt x="151" y="1194"/>
                    <a:pt x="184" y="1316"/>
                  </a:cubicBezTo>
                  <a:cubicBezTo>
                    <a:pt x="212" y="1428"/>
                    <a:pt x="315" y="1508"/>
                    <a:pt x="427" y="1508"/>
                  </a:cubicBezTo>
                  <a:cubicBezTo>
                    <a:pt x="451" y="1508"/>
                    <a:pt x="469" y="1508"/>
                    <a:pt x="488" y="1498"/>
                  </a:cubicBezTo>
                  <a:cubicBezTo>
                    <a:pt x="629" y="1466"/>
                    <a:pt x="708" y="1325"/>
                    <a:pt x="676" y="1189"/>
                  </a:cubicBezTo>
                  <a:cubicBezTo>
                    <a:pt x="615" y="936"/>
                    <a:pt x="554" y="500"/>
                    <a:pt x="610" y="322"/>
                  </a:cubicBezTo>
                  <a:cubicBezTo>
                    <a:pt x="662" y="129"/>
                    <a:pt x="508" y="0"/>
                    <a:pt x="357" y="0"/>
                  </a:cubicBezTo>
                  <a:close/>
                </a:path>
              </a:pathLst>
            </a:custGeom>
            <a:solidFill>
              <a:srgbClr val="2C54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40"/>
            <p:cNvSpPr/>
            <p:nvPr/>
          </p:nvSpPr>
          <p:spPr>
            <a:xfrm>
              <a:off x="7868688" y="1548700"/>
              <a:ext cx="24075" cy="29800"/>
            </a:xfrm>
            <a:custGeom>
              <a:rect b="b" l="l" r="r" t="t"/>
              <a:pathLst>
                <a:path extrusionOk="0" h="1192" w="963">
                  <a:moveTo>
                    <a:pt x="597" y="1"/>
                  </a:moveTo>
                  <a:cubicBezTo>
                    <a:pt x="539" y="1"/>
                    <a:pt x="478" y="23"/>
                    <a:pt x="422" y="77"/>
                  </a:cubicBezTo>
                  <a:cubicBezTo>
                    <a:pt x="380" y="119"/>
                    <a:pt x="5" y="498"/>
                    <a:pt x="5" y="934"/>
                  </a:cubicBezTo>
                  <a:cubicBezTo>
                    <a:pt x="0" y="1075"/>
                    <a:pt x="117" y="1192"/>
                    <a:pt x="258" y="1192"/>
                  </a:cubicBezTo>
                  <a:cubicBezTo>
                    <a:pt x="403" y="1192"/>
                    <a:pt x="516" y="1075"/>
                    <a:pt x="511" y="934"/>
                  </a:cubicBezTo>
                  <a:cubicBezTo>
                    <a:pt x="511" y="747"/>
                    <a:pt x="708" y="508"/>
                    <a:pt x="778" y="437"/>
                  </a:cubicBezTo>
                  <a:cubicBezTo>
                    <a:pt x="962" y="257"/>
                    <a:pt x="795" y="1"/>
                    <a:pt x="597" y="1"/>
                  </a:cubicBezTo>
                  <a:close/>
                </a:path>
              </a:pathLst>
            </a:custGeom>
            <a:solidFill>
              <a:srgbClr val="2C54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40"/>
            <p:cNvSpPr/>
            <p:nvPr/>
          </p:nvSpPr>
          <p:spPr>
            <a:xfrm>
              <a:off x="7844638" y="1569900"/>
              <a:ext cx="59200" cy="22225"/>
            </a:xfrm>
            <a:custGeom>
              <a:rect b="b" l="l" r="r" t="t"/>
              <a:pathLst>
                <a:path extrusionOk="0" h="889" w="2368">
                  <a:moveTo>
                    <a:pt x="1263" y="0"/>
                  </a:moveTo>
                  <a:cubicBezTo>
                    <a:pt x="1100" y="0"/>
                    <a:pt x="952" y="31"/>
                    <a:pt x="826" y="72"/>
                  </a:cubicBezTo>
                  <a:cubicBezTo>
                    <a:pt x="587" y="152"/>
                    <a:pt x="372" y="283"/>
                    <a:pt x="184" y="451"/>
                  </a:cubicBezTo>
                  <a:cubicBezTo>
                    <a:pt x="0" y="632"/>
                    <a:pt x="170" y="888"/>
                    <a:pt x="367" y="888"/>
                  </a:cubicBezTo>
                  <a:cubicBezTo>
                    <a:pt x="425" y="888"/>
                    <a:pt x="486" y="866"/>
                    <a:pt x="541" y="812"/>
                  </a:cubicBezTo>
                  <a:cubicBezTo>
                    <a:pt x="556" y="794"/>
                    <a:pt x="853" y="510"/>
                    <a:pt x="1245" y="510"/>
                  </a:cubicBezTo>
                  <a:cubicBezTo>
                    <a:pt x="1448" y="510"/>
                    <a:pt x="1676" y="586"/>
                    <a:pt x="1904" y="812"/>
                  </a:cubicBezTo>
                  <a:cubicBezTo>
                    <a:pt x="1955" y="854"/>
                    <a:pt x="2016" y="882"/>
                    <a:pt x="2087" y="882"/>
                  </a:cubicBezTo>
                  <a:cubicBezTo>
                    <a:pt x="2152" y="882"/>
                    <a:pt x="2222" y="854"/>
                    <a:pt x="2269" y="807"/>
                  </a:cubicBezTo>
                  <a:cubicBezTo>
                    <a:pt x="2368" y="709"/>
                    <a:pt x="2368" y="550"/>
                    <a:pt x="2265" y="451"/>
                  </a:cubicBezTo>
                  <a:cubicBezTo>
                    <a:pt x="1917" y="107"/>
                    <a:pt x="1565" y="0"/>
                    <a:pt x="1263" y="0"/>
                  </a:cubicBezTo>
                  <a:close/>
                </a:path>
              </a:pathLst>
            </a:custGeom>
            <a:solidFill>
              <a:srgbClr val="2C54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40"/>
            <p:cNvSpPr/>
            <p:nvPr/>
          </p:nvSpPr>
          <p:spPr>
            <a:xfrm>
              <a:off x="8102538" y="1709700"/>
              <a:ext cx="33450" cy="43075"/>
            </a:xfrm>
            <a:custGeom>
              <a:rect b="b" l="l" r="r" t="t"/>
              <a:pathLst>
                <a:path extrusionOk="0" h="1723" w="1338">
                  <a:moveTo>
                    <a:pt x="367" y="1"/>
                  </a:moveTo>
                  <a:cubicBezTo>
                    <a:pt x="163" y="1"/>
                    <a:pt x="1" y="275"/>
                    <a:pt x="204" y="449"/>
                  </a:cubicBezTo>
                  <a:cubicBezTo>
                    <a:pt x="761" y="936"/>
                    <a:pt x="822" y="1465"/>
                    <a:pt x="822" y="1489"/>
                  </a:cubicBezTo>
                  <a:cubicBezTo>
                    <a:pt x="831" y="1620"/>
                    <a:pt x="939" y="1718"/>
                    <a:pt x="1075" y="1723"/>
                  </a:cubicBezTo>
                  <a:cubicBezTo>
                    <a:pt x="1080" y="1723"/>
                    <a:pt x="1089" y="1718"/>
                    <a:pt x="1094" y="1718"/>
                  </a:cubicBezTo>
                  <a:cubicBezTo>
                    <a:pt x="1234" y="1704"/>
                    <a:pt x="1337" y="1582"/>
                    <a:pt x="1323" y="1442"/>
                  </a:cubicBezTo>
                  <a:cubicBezTo>
                    <a:pt x="1323" y="1414"/>
                    <a:pt x="1253" y="692"/>
                    <a:pt x="536" y="69"/>
                  </a:cubicBezTo>
                  <a:cubicBezTo>
                    <a:pt x="481" y="21"/>
                    <a:pt x="423" y="1"/>
                    <a:pt x="367" y="1"/>
                  </a:cubicBezTo>
                  <a:close/>
                </a:path>
              </a:pathLst>
            </a:custGeom>
            <a:solidFill>
              <a:srgbClr val="2C54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6" name="Google Shape;606;p40"/>
          <p:cNvSpPr txBox="1"/>
          <p:nvPr/>
        </p:nvSpPr>
        <p:spPr>
          <a:xfrm>
            <a:off x="0" y="4867975"/>
            <a:ext cx="3491400" cy="24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600">
                <a:solidFill>
                  <a:srgbClr val="B7B7B7"/>
                </a:solidFill>
                <a:latin typeface="EB Garamond"/>
                <a:ea typeface="EB Garamond"/>
                <a:cs typeface="EB Garamond"/>
                <a:sym typeface="EB Garamond"/>
              </a:rPr>
              <a:t>Dactylitis: swollen hands &amp; feet due to vaso-occlusive infarcts in bones; common presenting sign in infants</a:t>
            </a:r>
            <a:endParaRPr sz="600">
              <a:solidFill>
                <a:srgbClr val="B7B7B7"/>
              </a:solidFill>
              <a:latin typeface="EB Garamond"/>
              <a:ea typeface="EB Garamond"/>
              <a:cs typeface="EB Garamond"/>
              <a:sym typeface="EB Garamond"/>
            </a:endParaRPr>
          </a:p>
          <a:p>
            <a:pPr indent="0" lvl="0" marL="0" rtl="0" algn="l">
              <a:spcBef>
                <a:spcPts val="0"/>
              </a:spcBef>
              <a:spcAft>
                <a:spcPts val="0"/>
              </a:spcAft>
              <a:buNone/>
            </a:pPr>
            <a:r>
              <a:t/>
            </a:r>
            <a:endParaRPr sz="600">
              <a:solidFill>
                <a:srgbClr val="B7B7B7"/>
              </a:solidFill>
              <a:latin typeface="EB Garamond"/>
              <a:ea typeface="EB Garamond"/>
              <a:cs typeface="EB Garamond"/>
              <a:sym typeface="EB Garamon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0" name="Shape 610"/>
        <p:cNvGrpSpPr/>
        <p:nvPr/>
      </p:nvGrpSpPr>
      <p:grpSpPr>
        <a:xfrm>
          <a:off x="0" y="0"/>
          <a:ext cx="0" cy="0"/>
          <a:chOff x="0" y="0"/>
          <a:chExt cx="0" cy="0"/>
        </a:xfrm>
      </p:grpSpPr>
      <p:grpSp>
        <p:nvGrpSpPr>
          <p:cNvPr id="611" name="Google Shape;611;p41"/>
          <p:cNvGrpSpPr/>
          <p:nvPr/>
        </p:nvGrpSpPr>
        <p:grpSpPr>
          <a:xfrm rot="5400000">
            <a:off x="5724476" y="1683646"/>
            <a:ext cx="28448" cy="649727"/>
            <a:chOff x="4783775" y="1199950"/>
            <a:chExt cx="33650" cy="773300"/>
          </a:xfrm>
        </p:grpSpPr>
        <p:sp>
          <p:nvSpPr>
            <p:cNvPr id="612" name="Google Shape;612;p41"/>
            <p:cNvSpPr/>
            <p:nvPr/>
          </p:nvSpPr>
          <p:spPr>
            <a:xfrm rot="10800000">
              <a:off x="4783775" y="119995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41"/>
            <p:cNvSpPr/>
            <p:nvPr/>
          </p:nvSpPr>
          <p:spPr>
            <a:xfrm rot="10800000">
              <a:off x="4783775" y="1347938"/>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41"/>
            <p:cNvSpPr/>
            <p:nvPr/>
          </p:nvSpPr>
          <p:spPr>
            <a:xfrm rot="10800000">
              <a:off x="4783775" y="149592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41"/>
            <p:cNvSpPr/>
            <p:nvPr/>
          </p:nvSpPr>
          <p:spPr>
            <a:xfrm rot="10800000">
              <a:off x="4783775" y="1643913"/>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41"/>
            <p:cNvSpPr/>
            <p:nvPr/>
          </p:nvSpPr>
          <p:spPr>
            <a:xfrm rot="10800000">
              <a:off x="4783775" y="179190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41"/>
            <p:cNvSpPr/>
            <p:nvPr/>
          </p:nvSpPr>
          <p:spPr>
            <a:xfrm rot="10800000">
              <a:off x="4783775" y="193987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8" name="Google Shape;618;p41"/>
          <p:cNvGrpSpPr/>
          <p:nvPr/>
        </p:nvGrpSpPr>
        <p:grpSpPr>
          <a:xfrm rot="5400000">
            <a:off x="5724476" y="2822184"/>
            <a:ext cx="28448" cy="649727"/>
            <a:chOff x="4783775" y="1199950"/>
            <a:chExt cx="33650" cy="773300"/>
          </a:xfrm>
        </p:grpSpPr>
        <p:sp>
          <p:nvSpPr>
            <p:cNvPr id="619" name="Google Shape;619;p41"/>
            <p:cNvSpPr/>
            <p:nvPr/>
          </p:nvSpPr>
          <p:spPr>
            <a:xfrm rot="10800000">
              <a:off x="4783775" y="119995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C800"/>
                </a:solidFill>
              </a:endParaRPr>
            </a:p>
          </p:txBody>
        </p:sp>
        <p:sp>
          <p:nvSpPr>
            <p:cNvPr id="620" name="Google Shape;620;p41"/>
            <p:cNvSpPr/>
            <p:nvPr/>
          </p:nvSpPr>
          <p:spPr>
            <a:xfrm rot="10800000">
              <a:off x="4783775" y="1347938"/>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C800"/>
                </a:solidFill>
              </a:endParaRPr>
            </a:p>
          </p:txBody>
        </p:sp>
        <p:sp>
          <p:nvSpPr>
            <p:cNvPr id="621" name="Google Shape;621;p41"/>
            <p:cNvSpPr/>
            <p:nvPr/>
          </p:nvSpPr>
          <p:spPr>
            <a:xfrm rot="10800000">
              <a:off x="4783775" y="149592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C800"/>
                </a:solidFill>
              </a:endParaRPr>
            </a:p>
          </p:txBody>
        </p:sp>
        <p:sp>
          <p:nvSpPr>
            <p:cNvPr id="622" name="Google Shape;622;p41"/>
            <p:cNvSpPr/>
            <p:nvPr/>
          </p:nvSpPr>
          <p:spPr>
            <a:xfrm rot="10800000">
              <a:off x="4783775" y="1643913"/>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C800"/>
                </a:solidFill>
              </a:endParaRPr>
            </a:p>
          </p:txBody>
        </p:sp>
        <p:sp>
          <p:nvSpPr>
            <p:cNvPr id="623" name="Google Shape;623;p41"/>
            <p:cNvSpPr/>
            <p:nvPr/>
          </p:nvSpPr>
          <p:spPr>
            <a:xfrm rot="10800000">
              <a:off x="4783775" y="179190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C800"/>
                </a:solidFill>
              </a:endParaRPr>
            </a:p>
          </p:txBody>
        </p:sp>
        <p:sp>
          <p:nvSpPr>
            <p:cNvPr id="624" name="Google Shape;624;p41"/>
            <p:cNvSpPr/>
            <p:nvPr/>
          </p:nvSpPr>
          <p:spPr>
            <a:xfrm rot="10800000">
              <a:off x="4783775" y="193987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C800"/>
                </a:solidFill>
              </a:endParaRPr>
            </a:p>
          </p:txBody>
        </p:sp>
      </p:grpSp>
      <p:grpSp>
        <p:nvGrpSpPr>
          <p:cNvPr id="625" name="Google Shape;625;p41"/>
          <p:cNvGrpSpPr/>
          <p:nvPr/>
        </p:nvGrpSpPr>
        <p:grpSpPr>
          <a:xfrm rot="5400000">
            <a:off x="3512757" y="1683646"/>
            <a:ext cx="28448" cy="649727"/>
            <a:chOff x="4783775" y="1199950"/>
            <a:chExt cx="33650" cy="773300"/>
          </a:xfrm>
        </p:grpSpPr>
        <p:sp>
          <p:nvSpPr>
            <p:cNvPr id="626" name="Google Shape;626;p41"/>
            <p:cNvSpPr/>
            <p:nvPr/>
          </p:nvSpPr>
          <p:spPr>
            <a:xfrm rot="10800000">
              <a:off x="4783775" y="119995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41"/>
            <p:cNvSpPr/>
            <p:nvPr/>
          </p:nvSpPr>
          <p:spPr>
            <a:xfrm rot="10800000">
              <a:off x="4783775" y="1347938"/>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41"/>
            <p:cNvSpPr/>
            <p:nvPr/>
          </p:nvSpPr>
          <p:spPr>
            <a:xfrm rot="10800000">
              <a:off x="4783775" y="149592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41"/>
            <p:cNvSpPr/>
            <p:nvPr/>
          </p:nvSpPr>
          <p:spPr>
            <a:xfrm rot="10800000">
              <a:off x="4783775" y="1643913"/>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41"/>
            <p:cNvSpPr/>
            <p:nvPr/>
          </p:nvSpPr>
          <p:spPr>
            <a:xfrm rot="10800000">
              <a:off x="4783775" y="179190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41"/>
            <p:cNvSpPr/>
            <p:nvPr/>
          </p:nvSpPr>
          <p:spPr>
            <a:xfrm rot="10800000">
              <a:off x="4783775" y="193987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2" name="Google Shape;632;p41"/>
          <p:cNvSpPr/>
          <p:nvPr/>
        </p:nvSpPr>
        <p:spPr>
          <a:xfrm flipH="1" rot="-5400000">
            <a:off x="4552086" y="556202"/>
            <a:ext cx="35322" cy="9139445"/>
          </a:xfrm>
          <a:custGeom>
            <a:rect b="b" l="l" r="r" t="t"/>
            <a:pathLst>
              <a:path extrusionOk="0" h="20773" w="3248">
                <a:moveTo>
                  <a:pt x="3248" y="1"/>
                </a:moveTo>
                <a:cubicBezTo>
                  <a:pt x="2860" y="148"/>
                  <a:pt x="2484" y="326"/>
                  <a:pt x="2124" y="532"/>
                </a:cubicBezTo>
                <a:cubicBezTo>
                  <a:pt x="708" y="1349"/>
                  <a:pt x="1" y="2420"/>
                  <a:pt x="1" y="3492"/>
                </a:cubicBezTo>
                <a:lnTo>
                  <a:pt x="1" y="17281"/>
                </a:lnTo>
                <a:cubicBezTo>
                  <a:pt x="1" y="18353"/>
                  <a:pt x="708" y="19424"/>
                  <a:pt x="2124" y="20241"/>
                </a:cubicBezTo>
                <a:cubicBezTo>
                  <a:pt x="2484" y="20447"/>
                  <a:pt x="2860" y="20625"/>
                  <a:pt x="3248" y="20772"/>
                </a:cubicBezTo>
                <a:lnTo>
                  <a:pt x="3248" y="1"/>
                </a:ln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41"/>
          <p:cNvSpPr txBox="1"/>
          <p:nvPr/>
        </p:nvSpPr>
        <p:spPr>
          <a:xfrm>
            <a:off x="79075" y="67250"/>
            <a:ext cx="8971500" cy="51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700">
                <a:solidFill>
                  <a:srgbClr val="EA9999"/>
                </a:solidFill>
                <a:latin typeface="Montserrat"/>
                <a:ea typeface="Montserrat"/>
                <a:cs typeface="Montserrat"/>
                <a:sym typeface="Montserrat"/>
              </a:rPr>
              <a:t>|</a:t>
            </a:r>
            <a:r>
              <a:rPr b="1" lang="ar" sz="2700">
                <a:solidFill>
                  <a:srgbClr val="74C1B9"/>
                </a:solidFill>
                <a:latin typeface="Montserrat"/>
                <a:ea typeface="Montserrat"/>
                <a:cs typeface="Montserrat"/>
                <a:sym typeface="Montserrat"/>
              </a:rPr>
              <a:t> Treatment</a:t>
            </a:r>
            <a:endParaRPr b="1" sz="2700">
              <a:solidFill>
                <a:srgbClr val="74C1B9"/>
              </a:solidFill>
              <a:latin typeface="Montserrat"/>
              <a:ea typeface="Montserrat"/>
              <a:cs typeface="Montserrat"/>
              <a:sym typeface="Montserrat"/>
            </a:endParaRPr>
          </a:p>
        </p:txBody>
      </p:sp>
      <p:grpSp>
        <p:nvGrpSpPr>
          <p:cNvPr id="634" name="Google Shape;634;p41"/>
          <p:cNvGrpSpPr/>
          <p:nvPr/>
        </p:nvGrpSpPr>
        <p:grpSpPr>
          <a:xfrm rot="5400000">
            <a:off x="3512757" y="2822184"/>
            <a:ext cx="28448" cy="649727"/>
            <a:chOff x="4783775" y="1199950"/>
            <a:chExt cx="33650" cy="773300"/>
          </a:xfrm>
        </p:grpSpPr>
        <p:sp>
          <p:nvSpPr>
            <p:cNvPr id="635" name="Google Shape;635;p41"/>
            <p:cNvSpPr/>
            <p:nvPr/>
          </p:nvSpPr>
          <p:spPr>
            <a:xfrm rot="10800000">
              <a:off x="4783775" y="119995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41"/>
            <p:cNvSpPr/>
            <p:nvPr/>
          </p:nvSpPr>
          <p:spPr>
            <a:xfrm rot="10800000">
              <a:off x="4783775" y="1347938"/>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41"/>
            <p:cNvSpPr/>
            <p:nvPr/>
          </p:nvSpPr>
          <p:spPr>
            <a:xfrm rot="10800000">
              <a:off x="4783775" y="149592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41"/>
            <p:cNvSpPr/>
            <p:nvPr/>
          </p:nvSpPr>
          <p:spPr>
            <a:xfrm rot="10800000">
              <a:off x="4783775" y="1643913"/>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41"/>
            <p:cNvSpPr/>
            <p:nvPr/>
          </p:nvSpPr>
          <p:spPr>
            <a:xfrm rot="10800000">
              <a:off x="4783775" y="179190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41"/>
            <p:cNvSpPr/>
            <p:nvPr/>
          </p:nvSpPr>
          <p:spPr>
            <a:xfrm rot="10800000">
              <a:off x="4783775" y="193987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1" name="Google Shape;641;p41"/>
          <p:cNvGrpSpPr/>
          <p:nvPr/>
        </p:nvGrpSpPr>
        <p:grpSpPr>
          <a:xfrm>
            <a:off x="4612217" y="3518896"/>
            <a:ext cx="28273" cy="653748"/>
            <a:chOff x="4783775" y="1199950"/>
            <a:chExt cx="33650" cy="773300"/>
          </a:xfrm>
        </p:grpSpPr>
        <p:sp>
          <p:nvSpPr>
            <p:cNvPr id="642" name="Google Shape;642;p41"/>
            <p:cNvSpPr/>
            <p:nvPr/>
          </p:nvSpPr>
          <p:spPr>
            <a:xfrm rot="10800000">
              <a:off x="4783775" y="119995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41"/>
            <p:cNvSpPr/>
            <p:nvPr/>
          </p:nvSpPr>
          <p:spPr>
            <a:xfrm rot="10800000">
              <a:off x="4783775" y="1347938"/>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41"/>
            <p:cNvSpPr/>
            <p:nvPr/>
          </p:nvSpPr>
          <p:spPr>
            <a:xfrm rot="10800000">
              <a:off x="4783775" y="149592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41"/>
            <p:cNvSpPr/>
            <p:nvPr/>
          </p:nvSpPr>
          <p:spPr>
            <a:xfrm rot="10800000">
              <a:off x="4783775" y="1643913"/>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41"/>
            <p:cNvSpPr/>
            <p:nvPr/>
          </p:nvSpPr>
          <p:spPr>
            <a:xfrm rot="10800000">
              <a:off x="4783775" y="179190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41"/>
            <p:cNvSpPr/>
            <p:nvPr/>
          </p:nvSpPr>
          <p:spPr>
            <a:xfrm rot="10800000">
              <a:off x="4783775" y="193987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8" name="Google Shape;648;p41"/>
          <p:cNvSpPr/>
          <p:nvPr/>
        </p:nvSpPr>
        <p:spPr>
          <a:xfrm>
            <a:off x="3649276" y="1588299"/>
            <a:ext cx="1967100" cy="1978800"/>
          </a:xfrm>
          <a:prstGeom prst="ellipse">
            <a:avLst/>
          </a:prstGeom>
          <a:noFill/>
          <a:ln cap="flat" cmpd="sng" w="19050">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41"/>
          <p:cNvSpPr/>
          <p:nvPr/>
        </p:nvSpPr>
        <p:spPr>
          <a:xfrm>
            <a:off x="3840445" y="1780641"/>
            <a:ext cx="1584600" cy="1594200"/>
          </a:xfrm>
          <a:prstGeom prst="ellipse">
            <a:avLst/>
          </a:prstGeom>
          <a:solidFill>
            <a:srgbClr val="FFFFFF"/>
          </a:solidFill>
          <a:ln cap="flat" cmpd="sng" w="952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41"/>
          <p:cNvSpPr/>
          <p:nvPr/>
        </p:nvSpPr>
        <p:spPr>
          <a:xfrm>
            <a:off x="5326613" y="1912014"/>
            <a:ext cx="192000" cy="1932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41"/>
          <p:cNvSpPr/>
          <p:nvPr/>
        </p:nvSpPr>
        <p:spPr>
          <a:xfrm>
            <a:off x="5326613" y="3050552"/>
            <a:ext cx="192000" cy="1932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41"/>
          <p:cNvSpPr/>
          <p:nvPr/>
        </p:nvSpPr>
        <p:spPr>
          <a:xfrm>
            <a:off x="3746737" y="1912014"/>
            <a:ext cx="192000" cy="1932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41"/>
          <p:cNvSpPr/>
          <p:nvPr/>
        </p:nvSpPr>
        <p:spPr>
          <a:xfrm>
            <a:off x="3746737" y="3050552"/>
            <a:ext cx="192000" cy="1932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41"/>
          <p:cNvSpPr txBox="1"/>
          <p:nvPr/>
        </p:nvSpPr>
        <p:spPr>
          <a:xfrm>
            <a:off x="3840437" y="2186440"/>
            <a:ext cx="1584600" cy="78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300">
                <a:solidFill>
                  <a:srgbClr val="252D48"/>
                </a:solidFill>
                <a:latin typeface="EB Garamond"/>
                <a:ea typeface="EB Garamond"/>
                <a:cs typeface="EB Garamond"/>
                <a:sym typeface="EB Garamond"/>
              </a:rPr>
              <a:t>The principles of the management of sickle cell anemia include: </a:t>
            </a:r>
            <a:endParaRPr sz="1300">
              <a:solidFill>
                <a:srgbClr val="252D48"/>
              </a:solidFill>
              <a:latin typeface="EB Garamond"/>
              <a:ea typeface="EB Garamond"/>
              <a:cs typeface="EB Garamond"/>
              <a:sym typeface="EB Garamond"/>
            </a:endParaRPr>
          </a:p>
        </p:txBody>
      </p:sp>
      <p:sp>
        <p:nvSpPr>
          <p:cNvPr id="655" name="Google Shape;655;p41"/>
          <p:cNvSpPr/>
          <p:nvPr/>
        </p:nvSpPr>
        <p:spPr>
          <a:xfrm>
            <a:off x="4536675" y="3469990"/>
            <a:ext cx="192000" cy="1932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41"/>
          <p:cNvSpPr/>
          <p:nvPr/>
        </p:nvSpPr>
        <p:spPr>
          <a:xfrm>
            <a:off x="1690031" y="2826513"/>
            <a:ext cx="1518000" cy="692400"/>
          </a:xfrm>
          <a:prstGeom prst="round2DiagRect">
            <a:avLst>
              <a:gd fmla="val 0" name="adj1"/>
              <a:gd fmla="val 33550" name="adj2"/>
            </a:avLst>
          </a:pr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41"/>
          <p:cNvSpPr txBox="1"/>
          <p:nvPr>
            <p:ph idx="4294967295" type="subTitle"/>
          </p:nvPr>
        </p:nvSpPr>
        <p:spPr>
          <a:xfrm>
            <a:off x="1696330" y="2854563"/>
            <a:ext cx="1518000" cy="636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ar" sz="1000">
                <a:solidFill>
                  <a:srgbClr val="FFFFFF"/>
                </a:solidFill>
                <a:latin typeface="EB Garamond"/>
                <a:ea typeface="EB Garamond"/>
                <a:cs typeface="EB Garamond"/>
                <a:sym typeface="EB Garamond"/>
              </a:rPr>
              <a:t>Administration of folic acid daily to prevent secondary folate deficiency.</a:t>
            </a:r>
            <a:endParaRPr b="1" sz="1000">
              <a:solidFill>
                <a:srgbClr val="FFFFFF"/>
              </a:solidFill>
              <a:latin typeface="EB Garamond"/>
              <a:ea typeface="EB Garamond"/>
              <a:cs typeface="EB Garamond"/>
              <a:sym typeface="EB Garamond"/>
            </a:endParaRPr>
          </a:p>
        </p:txBody>
      </p:sp>
      <p:sp>
        <p:nvSpPr>
          <p:cNvPr id="658" name="Google Shape;658;p41"/>
          <p:cNvSpPr/>
          <p:nvPr/>
        </p:nvSpPr>
        <p:spPr>
          <a:xfrm>
            <a:off x="6063480" y="1694337"/>
            <a:ext cx="1450200" cy="636300"/>
          </a:xfrm>
          <a:prstGeom prst="round2DiagRect">
            <a:avLst>
              <a:gd fmla="val 0" name="adj1"/>
              <a:gd fmla="val 33550" name="adj2"/>
            </a:avLst>
          </a:pr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9" name="Google Shape;659;p41"/>
          <p:cNvGrpSpPr/>
          <p:nvPr/>
        </p:nvGrpSpPr>
        <p:grpSpPr>
          <a:xfrm rot="10800000">
            <a:off x="4618980" y="982932"/>
            <a:ext cx="28273" cy="653748"/>
            <a:chOff x="4783775" y="1199950"/>
            <a:chExt cx="33650" cy="773300"/>
          </a:xfrm>
        </p:grpSpPr>
        <p:sp>
          <p:nvSpPr>
            <p:cNvPr id="660" name="Google Shape;660;p41"/>
            <p:cNvSpPr/>
            <p:nvPr/>
          </p:nvSpPr>
          <p:spPr>
            <a:xfrm rot="10800000">
              <a:off x="4783775" y="119995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41"/>
            <p:cNvSpPr/>
            <p:nvPr/>
          </p:nvSpPr>
          <p:spPr>
            <a:xfrm rot="10800000">
              <a:off x="4783775" y="1347938"/>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41"/>
            <p:cNvSpPr/>
            <p:nvPr/>
          </p:nvSpPr>
          <p:spPr>
            <a:xfrm rot="10800000">
              <a:off x="4783775" y="149592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41"/>
            <p:cNvSpPr/>
            <p:nvPr/>
          </p:nvSpPr>
          <p:spPr>
            <a:xfrm rot="10800000">
              <a:off x="4783775" y="1643913"/>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41"/>
            <p:cNvSpPr/>
            <p:nvPr/>
          </p:nvSpPr>
          <p:spPr>
            <a:xfrm rot="10800000">
              <a:off x="4783775" y="179190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41"/>
            <p:cNvSpPr/>
            <p:nvPr/>
          </p:nvSpPr>
          <p:spPr>
            <a:xfrm rot="10800000">
              <a:off x="4783775" y="193987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6" name="Google Shape;666;p41"/>
          <p:cNvSpPr/>
          <p:nvPr/>
        </p:nvSpPr>
        <p:spPr>
          <a:xfrm rot="10800000">
            <a:off x="4530795" y="1492385"/>
            <a:ext cx="192000" cy="1932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41"/>
          <p:cNvSpPr txBox="1"/>
          <p:nvPr>
            <p:ph idx="4294967295" type="subTitle"/>
          </p:nvPr>
        </p:nvSpPr>
        <p:spPr>
          <a:xfrm>
            <a:off x="6091080" y="1690363"/>
            <a:ext cx="1422600" cy="636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ar" sz="1000">
                <a:solidFill>
                  <a:srgbClr val="FFFFFF"/>
                </a:solidFill>
                <a:latin typeface="EB Garamond"/>
                <a:ea typeface="EB Garamond"/>
                <a:cs typeface="EB Garamond"/>
                <a:sym typeface="EB Garamond"/>
              </a:rPr>
              <a:t>Blood transfusion when necessary.</a:t>
            </a:r>
            <a:endParaRPr b="1" sz="1000">
              <a:solidFill>
                <a:srgbClr val="FFFFFF"/>
              </a:solidFill>
              <a:latin typeface="EB Garamond"/>
              <a:ea typeface="EB Garamond"/>
              <a:cs typeface="EB Garamond"/>
              <a:sym typeface="EB Garamond"/>
            </a:endParaRPr>
          </a:p>
        </p:txBody>
      </p:sp>
      <p:sp>
        <p:nvSpPr>
          <p:cNvPr id="668" name="Google Shape;668;p41"/>
          <p:cNvSpPr/>
          <p:nvPr/>
        </p:nvSpPr>
        <p:spPr>
          <a:xfrm>
            <a:off x="3251105" y="3964738"/>
            <a:ext cx="2911800" cy="783000"/>
          </a:xfrm>
          <a:prstGeom prst="round2DiagRect">
            <a:avLst>
              <a:gd fmla="val 0" name="adj1"/>
              <a:gd fmla="val 33550" name="adj2"/>
            </a:avLst>
          </a:pr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41"/>
          <p:cNvSpPr txBox="1"/>
          <p:nvPr>
            <p:ph idx="4294967295" type="subTitle"/>
          </p:nvPr>
        </p:nvSpPr>
        <p:spPr>
          <a:xfrm>
            <a:off x="3219905" y="3964738"/>
            <a:ext cx="2943000" cy="78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ar" sz="1000">
                <a:solidFill>
                  <a:srgbClr val="FFFFFF"/>
                </a:solidFill>
                <a:latin typeface="EB Garamond"/>
                <a:ea typeface="EB Garamond"/>
                <a:cs typeface="EB Garamond"/>
                <a:sym typeface="EB Garamond"/>
              </a:rPr>
              <a:t>Early detection of the acute chest syndrome (blood gas measurements and chest X-ray). Exchange  transfusions are often  needed to lower the  patient’s HbS levels and limit ongoing sickling.</a:t>
            </a:r>
            <a:endParaRPr b="1" sz="1000">
              <a:solidFill>
                <a:srgbClr val="FFFFFF"/>
              </a:solidFill>
              <a:latin typeface="EB Garamond"/>
              <a:ea typeface="EB Garamond"/>
              <a:cs typeface="EB Garamond"/>
              <a:sym typeface="EB Garamond"/>
            </a:endParaRPr>
          </a:p>
        </p:txBody>
      </p:sp>
      <p:sp>
        <p:nvSpPr>
          <p:cNvPr id="670" name="Google Shape;670;p41"/>
          <p:cNvSpPr/>
          <p:nvPr/>
        </p:nvSpPr>
        <p:spPr>
          <a:xfrm>
            <a:off x="6017055" y="2707037"/>
            <a:ext cx="1584600" cy="735900"/>
          </a:xfrm>
          <a:prstGeom prst="round2DiagRect">
            <a:avLst>
              <a:gd fmla="val 0" name="adj1"/>
              <a:gd fmla="val 33550" name="adj2"/>
            </a:avLst>
          </a:pr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41"/>
          <p:cNvSpPr txBox="1"/>
          <p:nvPr>
            <p:ph idx="4294967295" type="subTitle"/>
          </p:nvPr>
        </p:nvSpPr>
        <p:spPr>
          <a:xfrm>
            <a:off x="5932230" y="2797825"/>
            <a:ext cx="1669500" cy="552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ar" sz="900">
                <a:solidFill>
                  <a:srgbClr val="FFFFFF"/>
                </a:solidFill>
                <a:latin typeface="EB Garamond"/>
                <a:ea typeface="EB Garamond"/>
                <a:cs typeface="EB Garamond"/>
                <a:sym typeface="EB Garamond"/>
              </a:rPr>
              <a:t>Treatment of painful crises with oral or intravenous fluids and analgesics, including opiates when necessary.</a:t>
            </a:r>
            <a:endParaRPr b="1" sz="900">
              <a:solidFill>
                <a:srgbClr val="FFFFFF"/>
              </a:solidFill>
              <a:latin typeface="EB Garamond"/>
              <a:ea typeface="EB Garamond"/>
              <a:cs typeface="EB Garamond"/>
              <a:sym typeface="EB Garamond"/>
            </a:endParaRPr>
          </a:p>
        </p:txBody>
      </p:sp>
      <p:sp>
        <p:nvSpPr>
          <p:cNvPr id="672" name="Google Shape;672;p41"/>
          <p:cNvSpPr/>
          <p:nvPr/>
        </p:nvSpPr>
        <p:spPr>
          <a:xfrm>
            <a:off x="3177205" y="498237"/>
            <a:ext cx="2911800" cy="636300"/>
          </a:xfrm>
          <a:prstGeom prst="round2DiagRect">
            <a:avLst>
              <a:gd fmla="val 0" name="adj1"/>
              <a:gd fmla="val 33550" name="adj2"/>
            </a:avLst>
          </a:pr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41"/>
          <p:cNvSpPr txBox="1"/>
          <p:nvPr>
            <p:ph idx="4294967295" type="subTitle"/>
          </p:nvPr>
        </p:nvSpPr>
        <p:spPr>
          <a:xfrm>
            <a:off x="3219905" y="480988"/>
            <a:ext cx="2911800" cy="636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ar" sz="1000">
                <a:solidFill>
                  <a:srgbClr val="FFFFFF"/>
                </a:solidFill>
                <a:latin typeface="EB Garamond"/>
                <a:ea typeface="EB Garamond"/>
                <a:cs typeface="EB Garamond"/>
                <a:sym typeface="EB Garamond"/>
              </a:rPr>
              <a:t>Avoidance of factors precipitating painful crises </a:t>
            </a:r>
            <a:endParaRPr b="1" sz="1000">
              <a:solidFill>
                <a:srgbClr val="FFFFFF"/>
              </a:solidFill>
              <a:latin typeface="EB Garamond"/>
              <a:ea typeface="EB Garamond"/>
              <a:cs typeface="EB Garamond"/>
              <a:sym typeface="EB Garamond"/>
            </a:endParaRPr>
          </a:p>
          <a:p>
            <a:pPr indent="0" lvl="0" marL="0" rtl="0" algn="ctr">
              <a:spcBef>
                <a:spcPts val="0"/>
              </a:spcBef>
              <a:spcAft>
                <a:spcPts val="0"/>
              </a:spcAft>
              <a:buNone/>
            </a:pPr>
            <a:r>
              <a:rPr b="1" lang="ar" sz="1000">
                <a:solidFill>
                  <a:srgbClr val="FFFFFF"/>
                </a:solidFill>
                <a:latin typeface="EB Garamond"/>
                <a:ea typeface="EB Garamond"/>
                <a:cs typeface="EB Garamond"/>
                <a:sym typeface="EB Garamond"/>
              </a:rPr>
              <a:t>such as dehydration, hypoxia, circulatory stasis.</a:t>
            </a:r>
            <a:endParaRPr b="1" sz="1000">
              <a:solidFill>
                <a:srgbClr val="FFFFFF"/>
              </a:solidFill>
              <a:latin typeface="EB Garamond"/>
              <a:ea typeface="EB Garamond"/>
              <a:cs typeface="EB Garamond"/>
              <a:sym typeface="EB Garamond"/>
            </a:endParaRPr>
          </a:p>
        </p:txBody>
      </p:sp>
      <p:sp>
        <p:nvSpPr>
          <p:cNvPr id="674" name="Google Shape;674;p41"/>
          <p:cNvSpPr/>
          <p:nvPr/>
        </p:nvSpPr>
        <p:spPr>
          <a:xfrm>
            <a:off x="1733106" y="1625700"/>
            <a:ext cx="1518000" cy="692400"/>
          </a:xfrm>
          <a:prstGeom prst="round2DiagRect">
            <a:avLst>
              <a:gd fmla="val 0" name="adj1"/>
              <a:gd fmla="val 33550" name="adj2"/>
            </a:avLst>
          </a:pr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41"/>
          <p:cNvSpPr txBox="1"/>
          <p:nvPr>
            <p:ph idx="4294967295" type="subTitle"/>
          </p:nvPr>
        </p:nvSpPr>
        <p:spPr>
          <a:xfrm>
            <a:off x="1751530" y="1653763"/>
            <a:ext cx="1518000" cy="636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ar" sz="1000">
                <a:solidFill>
                  <a:srgbClr val="FFFFFF"/>
                </a:solidFill>
                <a:latin typeface="EB Garamond"/>
                <a:ea typeface="EB Garamond"/>
                <a:cs typeface="EB Garamond"/>
                <a:sym typeface="EB Garamond"/>
              </a:rPr>
              <a:t>Management of the increased infection risk by immunization.</a:t>
            </a:r>
            <a:endParaRPr b="1" sz="1000">
              <a:solidFill>
                <a:srgbClr val="FFFFFF"/>
              </a:solidFill>
              <a:latin typeface="EB Garamond"/>
              <a:ea typeface="EB Garamond"/>
              <a:cs typeface="EB Garamond"/>
              <a:sym typeface="EB Garamond"/>
            </a:endParaRPr>
          </a:p>
        </p:txBody>
      </p:sp>
      <p:pic>
        <p:nvPicPr>
          <p:cNvPr id="676" name="Google Shape;676;p41"/>
          <p:cNvPicPr preferRelativeResize="0"/>
          <p:nvPr/>
        </p:nvPicPr>
        <p:blipFill>
          <a:blip r:embed="rId3">
            <a:alphaModFix/>
          </a:blip>
          <a:stretch>
            <a:fillRect/>
          </a:stretch>
        </p:blipFill>
        <p:spPr>
          <a:xfrm>
            <a:off x="5791951" y="1401413"/>
            <a:ext cx="525315" cy="510599"/>
          </a:xfrm>
          <a:prstGeom prst="rect">
            <a:avLst/>
          </a:prstGeom>
          <a:noFill/>
          <a:ln>
            <a:noFill/>
          </a:ln>
        </p:spPr>
      </p:pic>
      <p:pic>
        <p:nvPicPr>
          <p:cNvPr id="677" name="Google Shape;677;p41"/>
          <p:cNvPicPr preferRelativeResize="0"/>
          <p:nvPr/>
        </p:nvPicPr>
        <p:blipFill>
          <a:blip r:embed="rId4">
            <a:alphaModFix/>
          </a:blip>
          <a:stretch>
            <a:fillRect/>
          </a:stretch>
        </p:blipFill>
        <p:spPr>
          <a:xfrm>
            <a:off x="3146531" y="3678288"/>
            <a:ext cx="283026" cy="494348"/>
          </a:xfrm>
          <a:prstGeom prst="rect">
            <a:avLst/>
          </a:prstGeom>
          <a:noFill/>
          <a:ln>
            <a:noFill/>
          </a:ln>
        </p:spPr>
      </p:pic>
      <p:pic>
        <p:nvPicPr>
          <p:cNvPr id="678" name="Google Shape;678;p41"/>
          <p:cNvPicPr preferRelativeResize="0"/>
          <p:nvPr/>
        </p:nvPicPr>
        <p:blipFill>
          <a:blip r:embed="rId5">
            <a:alphaModFix/>
          </a:blip>
          <a:stretch>
            <a:fillRect/>
          </a:stretch>
        </p:blipFill>
        <p:spPr>
          <a:xfrm>
            <a:off x="1542261" y="2582839"/>
            <a:ext cx="342900" cy="386600"/>
          </a:xfrm>
          <a:prstGeom prst="rect">
            <a:avLst/>
          </a:prstGeom>
          <a:noFill/>
          <a:ln>
            <a:noFill/>
          </a:ln>
        </p:spPr>
      </p:pic>
      <p:pic>
        <p:nvPicPr>
          <p:cNvPr id="679" name="Google Shape;679;p41"/>
          <p:cNvPicPr preferRelativeResize="0"/>
          <p:nvPr/>
        </p:nvPicPr>
        <p:blipFill>
          <a:blip r:embed="rId6">
            <a:alphaModFix/>
          </a:blip>
          <a:stretch>
            <a:fillRect/>
          </a:stretch>
        </p:blipFill>
        <p:spPr>
          <a:xfrm>
            <a:off x="1639401" y="1444613"/>
            <a:ext cx="379274" cy="336025"/>
          </a:xfrm>
          <a:prstGeom prst="rect">
            <a:avLst/>
          </a:prstGeom>
          <a:noFill/>
          <a:ln>
            <a:noFill/>
          </a:ln>
        </p:spPr>
      </p:pic>
      <p:pic>
        <p:nvPicPr>
          <p:cNvPr id="680" name="Google Shape;680;p41"/>
          <p:cNvPicPr preferRelativeResize="0"/>
          <p:nvPr/>
        </p:nvPicPr>
        <p:blipFill>
          <a:blip r:embed="rId7">
            <a:alphaModFix/>
          </a:blip>
          <a:stretch>
            <a:fillRect/>
          </a:stretch>
        </p:blipFill>
        <p:spPr>
          <a:xfrm>
            <a:off x="3116594" y="395740"/>
            <a:ext cx="342900" cy="342900"/>
          </a:xfrm>
          <a:prstGeom prst="rect">
            <a:avLst/>
          </a:prstGeom>
          <a:noFill/>
          <a:ln>
            <a:noFill/>
          </a:ln>
        </p:spPr>
      </p:pic>
      <p:pic>
        <p:nvPicPr>
          <p:cNvPr id="681" name="Google Shape;681;p41"/>
          <p:cNvPicPr preferRelativeResize="0"/>
          <p:nvPr/>
        </p:nvPicPr>
        <p:blipFill>
          <a:blip r:embed="rId8">
            <a:alphaModFix/>
          </a:blip>
          <a:stretch>
            <a:fillRect/>
          </a:stretch>
        </p:blipFill>
        <p:spPr>
          <a:xfrm>
            <a:off x="5886755" y="2530375"/>
            <a:ext cx="263025" cy="296125"/>
          </a:xfrm>
          <a:prstGeom prst="rect">
            <a:avLst/>
          </a:prstGeom>
          <a:noFill/>
          <a:ln>
            <a:noFill/>
          </a:ln>
        </p:spPr>
      </p:pic>
      <p:sp>
        <p:nvSpPr>
          <p:cNvPr id="682" name="Google Shape;682;p41"/>
          <p:cNvSpPr txBox="1"/>
          <p:nvPr/>
        </p:nvSpPr>
        <p:spPr>
          <a:xfrm>
            <a:off x="3317278" y="4689643"/>
            <a:ext cx="3000000" cy="46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600">
                <a:solidFill>
                  <a:srgbClr val="B7B7B7"/>
                </a:solidFill>
                <a:latin typeface="EB Garamond"/>
                <a:ea typeface="EB Garamond"/>
                <a:cs typeface="EB Garamond"/>
                <a:sym typeface="EB Garamond"/>
              </a:rPr>
              <a:t>Acute chest syndrome: vaso-occlusion in pulmonary microcirculation</a:t>
            </a:r>
            <a:endParaRPr sz="600">
              <a:solidFill>
                <a:srgbClr val="B7B7B7"/>
              </a:solidFill>
              <a:latin typeface="EB Garamond"/>
              <a:ea typeface="EB Garamond"/>
              <a:cs typeface="EB Garamond"/>
              <a:sym typeface="EB Garamond"/>
            </a:endParaRPr>
          </a:p>
          <a:p>
            <a:pPr indent="0" lvl="0" marL="0" rtl="0" algn="l">
              <a:spcBef>
                <a:spcPts val="0"/>
              </a:spcBef>
              <a:spcAft>
                <a:spcPts val="0"/>
              </a:spcAft>
              <a:buNone/>
            </a:pPr>
            <a:r>
              <a:t/>
            </a:r>
            <a:endParaRPr sz="600">
              <a:solidFill>
                <a:srgbClr val="B7B7B7"/>
              </a:solidFill>
              <a:latin typeface="EB Garamond"/>
              <a:ea typeface="EB Garamond"/>
              <a:cs typeface="EB Garamond"/>
              <a:sym typeface="EB Garamon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6" name="Shape 686"/>
        <p:cNvGrpSpPr/>
        <p:nvPr/>
      </p:nvGrpSpPr>
      <p:grpSpPr>
        <a:xfrm>
          <a:off x="0" y="0"/>
          <a:ext cx="0" cy="0"/>
          <a:chOff x="0" y="0"/>
          <a:chExt cx="0" cy="0"/>
        </a:xfrm>
      </p:grpSpPr>
      <p:sp>
        <p:nvSpPr>
          <p:cNvPr id="687" name="Google Shape;687;p42"/>
          <p:cNvSpPr/>
          <p:nvPr/>
        </p:nvSpPr>
        <p:spPr>
          <a:xfrm flipH="1" rot="-5400000">
            <a:off x="4552086" y="556202"/>
            <a:ext cx="35322" cy="9139445"/>
          </a:xfrm>
          <a:custGeom>
            <a:rect b="b" l="l" r="r" t="t"/>
            <a:pathLst>
              <a:path extrusionOk="0" h="20773" w="3248">
                <a:moveTo>
                  <a:pt x="3248" y="1"/>
                </a:moveTo>
                <a:cubicBezTo>
                  <a:pt x="2860" y="148"/>
                  <a:pt x="2484" y="326"/>
                  <a:pt x="2124" y="532"/>
                </a:cubicBezTo>
                <a:cubicBezTo>
                  <a:pt x="708" y="1349"/>
                  <a:pt x="1" y="2420"/>
                  <a:pt x="1" y="3492"/>
                </a:cubicBezTo>
                <a:lnTo>
                  <a:pt x="1" y="17281"/>
                </a:lnTo>
                <a:cubicBezTo>
                  <a:pt x="1" y="18353"/>
                  <a:pt x="708" y="19424"/>
                  <a:pt x="2124" y="20241"/>
                </a:cubicBezTo>
                <a:cubicBezTo>
                  <a:pt x="2484" y="20447"/>
                  <a:pt x="2860" y="20625"/>
                  <a:pt x="3248" y="20772"/>
                </a:cubicBezTo>
                <a:lnTo>
                  <a:pt x="3248" y="1"/>
                </a:ln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42"/>
          <p:cNvSpPr txBox="1"/>
          <p:nvPr/>
        </p:nvSpPr>
        <p:spPr>
          <a:xfrm>
            <a:off x="79075" y="67250"/>
            <a:ext cx="8971500" cy="51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700">
                <a:solidFill>
                  <a:srgbClr val="EA9999"/>
                </a:solidFill>
                <a:latin typeface="Montserrat"/>
                <a:ea typeface="Montserrat"/>
                <a:cs typeface="Montserrat"/>
                <a:sym typeface="Montserrat"/>
              </a:rPr>
              <a:t>|</a:t>
            </a:r>
            <a:r>
              <a:rPr b="1" lang="ar" sz="2700">
                <a:solidFill>
                  <a:srgbClr val="74C1B9"/>
                </a:solidFill>
                <a:latin typeface="Montserrat"/>
                <a:ea typeface="Montserrat"/>
                <a:cs typeface="Montserrat"/>
                <a:sym typeface="Montserrat"/>
              </a:rPr>
              <a:t> Hemoglobin E and C</a:t>
            </a:r>
            <a:endParaRPr b="1" sz="2700">
              <a:solidFill>
                <a:srgbClr val="74C1B9"/>
              </a:solidFill>
              <a:latin typeface="Montserrat"/>
              <a:ea typeface="Montserrat"/>
              <a:cs typeface="Montserrat"/>
              <a:sym typeface="Montserrat"/>
            </a:endParaRPr>
          </a:p>
        </p:txBody>
      </p:sp>
      <p:sp>
        <p:nvSpPr>
          <p:cNvPr id="689" name="Google Shape;689;p42"/>
          <p:cNvSpPr txBox="1"/>
          <p:nvPr/>
        </p:nvSpPr>
        <p:spPr>
          <a:xfrm>
            <a:off x="335064" y="697791"/>
            <a:ext cx="8226000" cy="66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800">
                <a:latin typeface="EB Garamond"/>
                <a:ea typeface="EB Garamond"/>
                <a:cs typeface="EB Garamond"/>
                <a:sym typeface="EB Garamond"/>
              </a:rPr>
              <a:t>Among the commonest are HbE and HbC, both of which result from single amino acid substitutions in the β-chains.</a:t>
            </a:r>
            <a:endParaRPr sz="1800">
              <a:latin typeface="EB Garamond"/>
              <a:ea typeface="EB Garamond"/>
              <a:cs typeface="EB Garamond"/>
              <a:sym typeface="EB Garamond"/>
            </a:endParaRPr>
          </a:p>
        </p:txBody>
      </p:sp>
      <p:sp>
        <p:nvSpPr>
          <p:cNvPr id="690" name="Google Shape;690;p42"/>
          <p:cNvSpPr/>
          <p:nvPr/>
        </p:nvSpPr>
        <p:spPr>
          <a:xfrm>
            <a:off x="148340" y="870308"/>
            <a:ext cx="144000" cy="152400"/>
          </a:xfrm>
          <a:prstGeom prst="ellipse">
            <a:avLst/>
          </a:prstGeom>
          <a:solidFill>
            <a:srgbClr val="F4CCCC"/>
          </a:solidFill>
          <a:ln cap="flat" cmpd="sng" w="2857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latin typeface="EB Garamond"/>
              <a:ea typeface="EB Garamond"/>
              <a:cs typeface="EB Garamond"/>
              <a:sym typeface="EB Garamond"/>
            </a:endParaRPr>
          </a:p>
        </p:txBody>
      </p:sp>
      <p:sp>
        <p:nvSpPr>
          <p:cNvPr id="691" name="Google Shape;691;p42"/>
          <p:cNvSpPr/>
          <p:nvPr/>
        </p:nvSpPr>
        <p:spPr>
          <a:xfrm rot="-9715317">
            <a:off x="395794" y="2270471"/>
            <a:ext cx="466929" cy="407157"/>
          </a:xfrm>
          <a:custGeom>
            <a:rect b="b" l="l" r="r" t="t"/>
            <a:pathLst>
              <a:path extrusionOk="0" h="12132" w="16498">
                <a:moveTo>
                  <a:pt x="7974" y="1"/>
                </a:moveTo>
                <a:cubicBezTo>
                  <a:pt x="7490" y="1"/>
                  <a:pt x="7030" y="47"/>
                  <a:pt x="6606" y="126"/>
                </a:cubicBezTo>
                <a:cubicBezTo>
                  <a:pt x="3445" y="715"/>
                  <a:pt x="576" y="3394"/>
                  <a:pt x="100" y="6518"/>
                </a:cubicBezTo>
                <a:cubicBezTo>
                  <a:pt x="26" y="7013"/>
                  <a:pt x="1" y="7504"/>
                  <a:pt x="23" y="7969"/>
                </a:cubicBezTo>
                <a:cubicBezTo>
                  <a:pt x="112" y="9903"/>
                  <a:pt x="1424" y="12131"/>
                  <a:pt x="4188" y="12131"/>
                </a:cubicBezTo>
                <a:cubicBezTo>
                  <a:pt x="4828" y="12131"/>
                  <a:pt x="5545" y="12012"/>
                  <a:pt x="6342" y="11742"/>
                </a:cubicBezTo>
                <a:cubicBezTo>
                  <a:pt x="9464" y="10687"/>
                  <a:pt x="14252" y="11303"/>
                  <a:pt x="15724" y="7969"/>
                </a:cubicBezTo>
                <a:cubicBezTo>
                  <a:pt x="16497" y="6215"/>
                  <a:pt x="15097" y="3742"/>
                  <a:pt x="13112" y="1998"/>
                </a:cubicBezTo>
                <a:cubicBezTo>
                  <a:pt x="11406" y="500"/>
                  <a:pt x="9558" y="1"/>
                  <a:pt x="7974"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692" name="Google Shape;692;p42"/>
          <p:cNvSpPr/>
          <p:nvPr/>
        </p:nvSpPr>
        <p:spPr>
          <a:xfrm>
            <a:off x="393012" y="1690386"/>
            <a:ext cx="496274" cy="344360"/>
          </a:xfrm>
          <a:custGeom>
            <a:rect b="b" l="l" r="r" t="t"/>
            <a:pathLst>
              <a:path extrusionOk="0" h="12086" w="16893">
                <a:moveTo>
                  <a:pt x="9064" y="0"/>
                </a:moveTo>
                <a:cubicBezTo>
                  <a:pt x="7693" y="0"/>
                  <a:pt x="6072" y="215"/>
                  <a:pt x="4159" y="725"/>
                </a:cubicBezTo>
                <a:cubicBezTo>
                  <a:pt x="1862" y="1337"/>
                  <a:pt x="375" y="2073"/>
                  <a:pt x="177" y="4208"/>
                </a:cubicBezTo>
                <a:cubicBezTo>
                  <a:pt x="1" y="6113"/>
                  <a:pt x="800" y="8433"/>
                  <a:pt x="2785" y="10176"/>
                </a:cubicBezTo>
                <a:cubicBezTo>
                  <a:pt x="4602" y="11772"/>
                  <a:pt x="6115" y="12085"/>
                  <a:pt x="7966" y="12085"/>
                </a:cubicBezTo>
                <a:cubicBezTo>
                  <a:pt x="8388" y="12085"/>
                  <a:pt x="8827" y="12069"/>
                  <a:pt x="9291" y="12048"/>
                </a:cubicBezTo>
                <a:cubicBezTo>
                  <a:pt x="12991" y="11879"/>
                  <a:pt x="16893" y="8340"/>
                  <a:pt x="15878" y="4208"/>
                </a:cubicBezTo>
                <a:cubicBezTo>
                  <a:pt x="15438" y="2424"/>
                  <a:pt x="13670" y="0"/>
                  <a:pt x="9064" y="0"/>
                </a:cubicBez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693" name="Google Shape;693;p42"/>
          <p:cNvSpPr txBox="1"/>
          <p:nvPr/>
        </p:nvSpPr>
        <p:spPr>
          <a:xfrm flipH="1">
            <a:off x="419458" y="1690386"/>
            <a:ext cx="421500" cy="27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ontserrat"/>
                <a:ea typeface="Montserrat"/>
                <a:cs typeface="Montserrat"/>
                <a:sym typeface="Montserrat"/>
              </a:rPr>
              <a:t>01</a:t>
            </a:r>
            <a:endParaRPr b="1" sz="1200">
              <a:solidFill>
                <a:srgbClr val="FFFFFF"/>
              </a:solidFill>
              <a:latin typeface="Montserrat"/>
              <a:ea typeface="Montserrat"/>
              <a:cs typeface="Montserrat"/>
              <a:sym typeface="Montserrat"/>
            </a:endParaRPr>
          </a:p>
        </p:txBody>
      </p:sp>
      <p:sp>
        <p:nvSpPr>
          <p:cNvPr id="694" name="Google Shape;694;p42"/>
          <p:cNvSpPr txBox="1"/>
          <p:nvPr/>
        </p:nvSpPr>
        <p:spPr>
          <a:xfrm flipH="1">
            <a:off x="429440" y="2308753"/>
            <a:ext cx="399600" cy="33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100">
                <a:solidFill>
                  <a:srgbClr val="FFFFFF"/>
                </a:solidFill>
                <a:latin typeface="Montserrat"/>
                <a:ea typeface="Montserrat"/>
                <a:cs typeface="Montserrat"/>
                <a:sym typeface="Montserrat"/>
              </a:rPr>
              <a:t>02</a:t>
            </a:r>
            <a:endParaRPr b="1" sz="1100">
              <a:solidFill>
                <a:srgbClr val="FFFFFF"/>
              </a:solidFill>
              <a:latin typeface="Montserrat"/>
              <a:ea typeface="Montserrat"/>
              <a:cs typeface="Montserrat"/>
              <a:sym typeface="Montserrat"/>
            </a:endParaRPr>
          </a:p>
        </p:txBody>
      </p:sp>
      <p:sp>
        <p:nvSpPr>
          <p:cNvPr id="695" name="Google Shape;695;p42"/>
          <p:cNvSpPr/>
          <p:nvPr/>
        </p:nvSpPr>
        <p:spPr>
          <a:xfrm rot="-9715317">
            <a:off x="407715" y="3580069"/>
            <a:ext cx="466929" cy="407157"/>
          </a:xfrm>
          <a:custGeom>
            <a:rect b="b" l="l" r="r" t="t"/>
            <a:pathLst>
              <a:path extrusionOk="0" h="12132" w="16498">
                <a:moveTo>
                  <a:pt x="7974" y="1"/>
                </a:moveTo>
                <a:cubicBezTo>
                  <a:pt x="7490" y="1"/>
                  <a:pt x="7030" y="47"/>
                  <a:pt x="6606" y="126"/>
                </a:cubicBezTo>
                <a:cubicBezTo>
                  <a:pt x="3445" y="715"/>
                  <a:pt x="576" y="3394"/>
                  <a:pt x="100" y="6518"/>
                </a:cubicBezTo>
                <a:cubicBezTo>
                  <a:pt x="26" y="7013"/>
                  <a:pt x="1" y="7504"/>
                  <a:pt x="23" y="7969"/>
                </a:cubicBezTo>
                <a:cubicBezTo>
                  <a:pt x="112" y="9903"/>
                  <a:pt x="1424" y="12131"/>
                  <a:pt x="4188" y="12131"/>
                </a:cubicBezTo>
                <a:cubicBezTo>
                  <a:pt x="4828" y="12131"/>
                  <a:pt x="5545" y="12012"/>
                  <a:pt x="6342" y="11742"/>
                </a:cubicBezTo>
                <a:cubicBezTo>
                  <a:pt x="9464" y="10687"/>
                  <a:pt x="14252" y="11303"/>
                  <a:pt x="15724" y="7969"/>
                </a:cubicBezTo>
                <a:cubicBezTo>
                  <a:pt x="16497" y="6215"/>
                  <a:pt x="15097" y="3742"/>
                  <a:pt x="13112" y="1998"/>
                </a:cubicBezTo>
                <a:cubicBezTo>
                  <a:pt x="11406" y="500"/>
                  <a:pt x="9558" y="1"/>
                  <a:pt x="7974" y="1"/>
                </a:cubicBezTo>
                <a:close/>
              </a:path>
            </a:pathLst>
          </a:cu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696" name="Google Shape;696;p42"/>
          <p:cNvSpPr/>
          <p:nvPr/>
        </p:nvSpPr>
        <p:spPr>
          <a:xfrm>
            <a:off x="393049" y="2990279"/>
            <a:ext cx="496274" cy="344360"/>
          </a:xfrm>
          <a:custGeom>
            <a:rect b="b" l="l" r="r" t="t"/>
            <a:pathLst>
              <a:path extrusionOk="0" h="12086" w="16893">
                <a:moveTo>
                  <a:pt x="9064" y="0"/>
                </a:moveTo>
                <a:cubicBezTo>
                  <a:pt x="7693" y="0"/>
                  <a:pt x="6072" y="215"/>
                  <a:pt x="4159" y="725"/>
                </a:cubicBezTo>
                <a:cubicBezTo>
                  <a:pt x="1862" y="1337"/>
                  <a:pt x="375" y="2073"/>
                  <a:pt x="177" y="4208"/>
                </a:cubicBezTo>
                <a:cubicBezTo>
                  <a:pt x="1" y="6113"/>
                  <a:pt x="800" y="8433"/>
                  <a:pt x="2785" y="10176"/>
                </a:cubicBezTo>
                <a:cubicBezTo>
                  <a:pt x="4602" y="11772"/>
                  <a:pt x="6115" y="12085"/>
                  <a:pt x="7966" y="12085"/>
                </a:cubicBezTo>
                <a:cubicBezTo>
                  <a:pt x="8388" y="12085"/>
                  <a:pt x="8827" y="12069"/>
                  <a:pt x="9291" y="12048"/>
                </a:cubicBezTo>
                <a:cubicBezTo>
                  <a:pt x="12991" y="11879"/>
                  <a:pt x="16893" y="8340"/>
                  <a:pt x="15878" y="4208"/>
                </a:cubicBezTo>
                <a:cubicBezTo>
                  <a:pt x="15438" y="2424"/>
                  <a:pt x="13670" y="0"/>
                  <a:pt x="9064" y="0"/>
                </a:cubicBez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697" name="Google Shape;697;p42"/>
          <p:cNvSpPr txBox="1"/>
          <p:nvPr/>
        </p:nvSpPr>
        <p:spPr>
          <a:xfrm flipH="1">
            <a:off x="419495" y="2990280"/>
            <a:ext cx="421500" cy="277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ontserrat"/>
                <a:ea typeface="Montserrat"/>
                <a:cs typeface="Montserrat"/>
                <a:sym typeface="Montserrat"/>
              </a:rPr>
              <a:t>03</a:t>
            </a:r>
            <a:endParaRPr b="1" sz="1200">
              <a:solidFill>
                <a:srgbClr val="FFFFFF"/>
              </a:solidFill>
              <a:latin typeface="Montserrat"/>
              <a:ea typeface="Montserrat"/>
              <a:cs typeface="Montserrat"/>
              <a:sym typeface="Montserrat"/>
            </a:endParaRPr>
          </a:p>
        </p:txBody>
      </p:sp>
      <p:sp>
        <p:nvSpPr>
          <p:cNvPr id="698" name="Google Shape;698;p42"/>
          <p:cNvSpPr txBox="1"/>
          <p:nvPr/>
        </p:nvSpPr>
        <p:spPr>
          <a:xfrm flipH="1">
            <a:off x="441362" y="3618371"/>
            <a:ext cx="399600" cy="33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100">
                <a:solidFill>
                  <a:srgbClr val="FFFFFF"/>
                </a:solidFill>
                <a:latin typeface="Montserrat"/>
                <a:ea typeface="Montserrat"/>
                <a:cs typeface="Montserrat"/>
                <a:sym typeface="Montserrat"/>
              </a:rPr>
              <a:t>04</a:t>
            </a:r>
            <a:endParaRPr b="1" sz="1100">
              <a:solidFill>
                <a:srgbClr val="FFFFFF"/>
              </a:solidFill>
              <a:latin typeface="Montserrat"/>
              <a:ea typeface="Montserrat"/>
              <a:cs typeface="Montserrat"/>
              <a:sym typeface="Montserrat"/>
            </a:endParaRPr>
          </a:p>
        </p:txBody>
      </p:sp>
      <p:sp>
        <p:nvSpPr>
          <p:cNvPr id="699" name="Google Shape;699;p42"/>
          <p:cNvSpPr txBox="1"/>
          <p:nvPr/>
        </p:nvSpPr>
        <p:spPr>
          <a:xfrm>
            <a:off x="899425" y="1635965"/>
            <a:ext cx="7892400" cy="51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latin typeface="EB Garamond"/>
                <a:ea typeface="EB Garamond"/>
                <a:cs typeface="EB Garamond"/>
                <a:sym typeface="EB Garamond"/>
              </a:rPr>
              <a:t>HbE is very common in south-east Asia (being found in about 50% of the population in some parts of Thailand).</a:t>
            </a:r>
            <a:endParaRPr>
              <a:latin typeface="EB Garamond"/>
              <a:ea typeface="EB Garamond"/>
              <a:cs typeface="EB Garamond"/>
              <a:sym typeface="EB Garamond"/>
            </a:endParaRPr>
          </a:p>
        </p:txBody>
      </p:sp>
      <p:sp>
        <p:nvSpPr>
          <p:cNvPr id="700" name="Google Shape;700;p42"/>
          <p:cNvSpPr txBox="1"/>
          <p:nvPr/>
        </p:nvSpPr>
        <p:spPr>
          <a:xfrm>
            <a:off x="906850" y="2104100"/>
            <a:ext cx="7892400" cy="51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500">
                <a:latin typeface="EB Garamond"/>
                <a:ea typeface="EB Garamond"/>
                <a:cs typeface="EB Garamond"/>
                <a:sym typeface="EB Garamond"/>
              </a:rPr>
              <a:t>HbC is the consequence of a glutamine to lysine substitution in the β-globin chain. HbC is also seen in homozygosity; here the hemoglobin does  not polymerize as with HbSS, but </a:t>
            </a:r>
            <a:r>
              <a:rPr b="1" lang="ar" sz="1500">
                <a:latin typeface="EB Garamond"/>
                <a:ea typeface="EB Garamond"/>
                <a:cs typeface="EB Garamond"/>
                <a:sym typeface="EB Garamond"/>
              </a:rPr>
              <a:t>can crystallize</a:t>
            </a:r>
            <a:r>
              <a:rPr lang="ar" sz="1500">
                <a:latin typeface="EB Garamond"/>
                <a:ea typeface="EB Garamond"/>
                <a:cs typeface="EB Garamond"/>
                <a:sym typeface="EB Garamond"/>
              </a:rPr>
              <a:t>, with a resulting reduction in the flexibility of the red cell and a reduction in its survival.</a:t>
            </a:r>
            <a:endParaRPr sz="1500">
              <a:latin typeface="EB Garamond"/>
              <a:ea typeface="EB Garamond"/>
              <a:cs typeface="EB Garamond"/>
              <a:sym typeface="EB Garamond"/>
            </a:endParaRPr>
          </a:p>
        </p:txBody>
      </p:sp>
      <p:sp>
        <p:nvSpPr>
          <p:cNvPr id="701" name="Google Shape;701;p42"/>
          <p:cNvSpPr txBox="1"/>
          <p:nvPr/>
        </p:nvSpPr>
        <p:spPr>
          <a:xfrm>
            <a:off x="894925" y="2841900"/>
            <a:ext cx="5673900" cy="51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500">
                <a:latin typeface="EB Garamond"/>
                <a:ea typeface="EB Garamond"/>
                <a:cs typeface="EB Garamond"/>
                <a:sym typeface="EB Garamond"/>
              </a:rPr>
              <a:t>Homozygotes have a mild anemia, low MCV, splenomegaly and many target cells in their blood film. HbC is found in patients of West African origin.</a:t>
            </a:r>
            <a:endParaRPr sz="1500">
              <a:latin typeface="EB Garamond"/>
              <a:ea typeface="EB Garamond"/>
              <a:cs typeface="EB Garamond"/>
              <a:sym typeface="EB Garamond"/>
            </a:endParaRPr>
          </a:p>
          <a:p>
            <a:pPr indent="0" lvl="0" marL="0" rtl="0" algn="l">
              <a:spcBef>
                <a:spcPts val="0"/>
              </a:spcBef>
              <a:spcAft>
                <a:spcPts val="0"/>
              </a:spcAft>
              <a:buNone/>
            </a:pPr>
            <a:r>
              <a:t/>
            </a:r>
            <a:endParaRPr sz="1500">
              <a:latin typeface="EB Garamond"/>
              <a:ea typeface="EB Garamond"/>
              <a:cs typeface="EB Garamond"/>
              <a:sym typeface="EB Garamond"/>
            </a:endParaRPr>
          </a:p>
        </p:txBody>
      </p:sp>
      <p:sp>
        <p:nvSpPr>
          <p:cNvPr id="702" name="Google Shape;702;p42"/>
          <p:cNvSpPr txBox="1"/>
          <p:nvPr/>
        </p:nvSpPr>
        <p:spPr>
          <a:xfrm>
            <a:off x="841000" y="3606188"/>
            <a:ext cx="6565800" cy="51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500">
                <a:latin typeface="EB Garamond"/>
                <a:ea typeface="EB Garamond"/>
                <a:cs typeface="EB Garamond"/>
                <a:sym typeface="EB Garamond"/>
              </a:rPr>
              <a:t>When one allele being S and other being C or E, it is an example of a sickle cell disease</a:t>
            </a:r>
            <a:endParaRPr sz="1500">
              <a:latin typeface="EB Garamond"/>
              <a:ea typeface="EB Garamond"/>
              <a:cs typeface="EB Garamond"/>
              <a:sym typeface="EB Garamond"/>
            </a:endParaRPr>
          </a:p>
          <a:p>
            <a:pPr indent="0" lvl="0" marL="0" rtl="0" algn="l">
              <a:spcBef>
                <a:spcPts val="0"/>
              </a:spcBef>
              <a:spcAft>
                <a:spcPts val="0"/>
              </a:spcAft>
              <a:buNone/>
            </a:pPr>
            <a:r>
              <a:rPr lang="ar" sz="1500">
                <a:latin typeface="EB Garamond"/>
                <a:ea typeface="EB Garamond"/>
                <a:cs typeface="EB Garamond"/>
                <a:sym typeface="EB Garamond"/>
              </a:rPr>
              <a:t> (the most benign form is S/E).</a:t>
            </a:r>
            <a:endParaRPr sz="1500">
              <a:latin typeface="EB Garamond"/>
              <a:ea typeface="EB Garamond"/>
              <a:cs typeface="EB Garamond"/>
              <a:sym typeface="EB Garamond"/>
            </a:endParaRPr>
          </a:p>
          <a:p>
            <a:pPr indent="0" lvl="0" marL="0" rtl="0" algn="l">
              <a:spcBef>
                <a:spcPts val="0"/>
              </a:spcBef>
              <a:spcAft>
                <a:spcPts val="0"/>
              </a:spcAft>
              <a:buNone/>
            </a:pPr>
            <a:r>
              <a:t/>
            </a:r>
            <a:endParaRPr sz="1500">
              <a:latin typeface="EB Garamond"/>
              <a:ea typeface="EB Garamond"/>
              <a:cs typeface="EB Garamond"/>
              <a:sym typeface="EB Garamond"/>
            </a:endParaRPr>
          </a:p>
        </p:txBody>
      </p:sp>
      <p:pic>
        <p:nvPicPr>
          <p:cNvPr id="703" name="Google Shape;703;p42"/>
          <p:cNvPicPr preferRelativeResize="0"/>
          <p:nvPr/>
        </p:nvPicPr>
        <p:blipFill rotWithShape="1">
          <a:blip r:embed="rId3">
            <a:alphaModFix/>
          </a:blip>
          <a:srcRect b="25732" l="970" r="54918" t="28192"/>
          <a:stretch/>
        </p:blipFill>
        <p:spPr>
          <a:xfrm>
            <a:off x="7258977" y="3553100"/>
            <a:ext cx="1885023" cy="14768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7" name="Shape 707"/>
        <p:cNvGrpSpPr/>
        <p:nvPr/>
      </p:nvGrpSpPr>
      <p:grpSpPr>
        <a:xfrm>
          <a:off x="0" y="0"/>
          <a:ext cx="0" cy="0"/>
          <a:chOff x="0" y="0"/>
          <a:chExt cx="0" cy="0"/>
        </a:xfrm>
      </p:grpSpPr>
      <p:sp>
        <p:nvSpPr>
          <p:cNvPr id="708" name="Google Shape;708;p43"/>
          <p:cNvSpPr/>
          <p:nvPr/>
        </p:nvSpPr>
        <p:spPr>
          <a:xfrm flipH="1" rot="-5400000">
            <a:off x="4552086" y="556202"/>
            <a:ext cx="35322" cy="9139445"/>
          </a:xfrm>
          <a:custGeom>
            <a:rect b="b" l="l" r="r" t="t"/>
            <a:pathLst>
              <a:path extrusionOk="0" h="20773" w="3248">
                <a:moveTo>
                  <a:pt x="3248" y="1"/>
                </a:moveTo>
                <a:cubicBezTo>
                  <a:pt x="2860" y="148"/>
                  <a:pt x="2484" y="326"/>
                  <a:pt x="2124" y="532"/>
                </a:cubicBezTo>
                <a:cubicBezTo>
                  <a:pt x="708" y="1349"/>
                  <a:pt x="1" y="2420"/>
                  <a:pt x="1" y="3492"/>
                </a:cubicBezTo>
                <a:lnTo>
                  <a:pt x="1" y="17281"/>
                </a:lnTo>
                <a:cubicBezTo>
                  <a:pt x="1" y="18353"/>
                  <a:pt x="708" y="19424"/>
                  <a:pt x="2124" y="20241"/>
                </a:cubicBezTo>
                <a:cubicBezTo>
                  <a:pt x="2484" y="20447"/>
                  <a:pt x="2860" y="20625"/>
                  <a:pt x="3248" y="20772"/>
                </a:cubicBezTo>
                <a:lnTo>
                  <a:pt x="3248" y="1"/>
                </a:ln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43"/>
          <p:cNvSpPr txBox="1"/>
          <p:nvPr/>
        </p:nvSpPr>
        <p:spPr>
          <a:xfrm>
            <a:off x="79075" y="67250"/>
            <a:ext cx="1539600" cy="51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700">
                <a:solidFill>
                  <a:srgbClr val="EA9999"/>
                </a:solidFill>
                <a:latin typeface="Montserrat"/>
                <a:ea typeface="Montserrat"/>
                <a:cs typeface="Montserrat"/>
                <a:sym typeface="Montserrat"/>
              </a:rPr>
              <a:t>|</a:t>
            </a:r>
            <a:r>
              <a:rPr b="1" lang="ar" sz="2700">
                <a:solidFill>
                  <a:srgbClr val="74C1B9"/>
                </a:solidFill>
                <a:latin typeface="Montserrat"/>
                <a:ea typeface="Montserrat"/>
                <a:cs typeface="Montserrat"/>
                <a:sym typeface="Montserrat"/>
              </a:rPr>
              <a:t> Quiz</a:t>
            </a:r>
            <a:endParaRPr b="1" sz="2700">
              <a:solidFill>
                <a:srgbClr val="74C1B9"/>
              </a:solidFill>
              <a:latin typeface="Montserrat"/>
              <a:ea typeface="Montserrat"/>
              <a:cs typeface="Montserrat"/>
              <a:sym typeface="Montserrat"/>
            </a:endParaRPr>
          </a:p>
        </p:txBody>
      </p:sp>
      <p:sp>
        <p:nvSpPr>
          <p:cNvPr id="710" name="Google Shape;710;p43"/>
          <p:cNvSpPr txBox="1"/>
          <p:nvPr/>
        </p:nvSpPr>
        <p:spPr>
          <a:xfrm>
            <a:off x="84075" y="655925"/>
            <a:ext cx="2989500" cy="4383000"/>
          </a:xfrm>
          <a:prstGeom prst="rect">
            <a:avLst/>
          </a:prstGeom>
          <a:noFill/>
          <a:ln cap="flat" cmpd="sng" w="952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ar" sz="1000">
                <a:solidFill>
                  <a:srgbClr val="EA9999"/>
                </a:solidFill>
                <a:latin typeface="EB Garamond"/>
                <a:ea typeface="EB Garamond"/>
                <a:cs typeface="EB Garamond"/>
                <a:sym typeface="EB Garamond"/>
              </a:rPr>
              <a:t>1-Which ONE of the following statements is TRUE about sickle cell anemia?</a:t>
            </a:r>
            <a:endParaRPr sz="1000">
              <a:solidFill>
                <a:srgbClr val="EA9999"/>
              </a:solidFill>
              <a:latin typeface="EB Garamond"/>
              <a:ea typeface="EB Garamond"/>
              <a:cs typeface="EB Garamond"/>
              <a:sym typeface="EB Garamond"/>
            </a:endParaRPr>
          </a:p>
          <a:p>
            <a:pPr indent="-292100" lvl="0" marL="457200" rtl="0" algn="l">
              <a:lnSpc>
                <a:spcPct val="100000"/>
              </a:lnSpc>
              <a:spcBef>
                <a:spcPts val="1600"/>
              </a:spcBef>
              <a:spcAft>
                <a:spcPts val="0"/>
              </a:spcAft>
              <a:buClr>
                <a:srgbClr val="616161"/>
              </a:buClr>
              <a:buSzPts val="1000"/>
              <a:buFont typeface="EB Garamond"/>
              <a:buAutoNum type="alphaUcPeriod"/>
            </a:pPr>
            <a:r>
              <a:rPr lang="ar" sz="1000">
                <a:solidFill>
                  <a:srgbClr val="616161"/>
                </a:solidFill>
                <a:latin typeface="EB Garamond"/>
                <a:ea typeface="EB Garamond"/>
                <a:cs typeface="EB Garamond"/>
                <a:sym typeface="EB Garamond"/>
              </a:rPr>
              <a:t> The oxygen dissociation curve is shifted to the left.</a:t>
            </a:r>
            <a:endParaRPr sz="1000">
              <a:solidFill>
                <a:srgbClr val="616161"/>
              </a:solidFill>
              <a:latin typeface="EB Garamond"/>
              <a:ea typeface="EB Garamond"/>
              <a:cs typeface="EB Garamond"/>
              <a:sym typeface="EB Garamond"/>
            </a:endParaRPr>
          </a:p>
          <a:p>
            <a:pPr indent="-292100" lvl="0" marL="457200" rtl="0" algn="l">
              <a:lnSpc>
                <a:spcPct val="100000"/>
              </a:lnSpc>
              <a:spcBef>
                <a:spcPts val="0"/>
              </a:spcBef>
              <a:spcAft>
                <a:spcPts val="0"/>
              </a:spcAft>
              <a:buClr>
                <a:srgbClr val="616161"/>
              </a:buClr>
              <a:buSzPts val="1000"/>
              <a:buFont typeface="EB Garamond"/>
              <a:buAutoNum type="alphaUcPeriod"/>
            </a:pPr>
            <a:r>
              <a:rPr lang="ar" sz="1000">
                <a:solidFill>
                  <a:srgbClr val="616161"/>
                </a:solidFill>
                <a:latin typeface="EB Garamond"/>
                <a:ea typeface="EB Garamond"/>
                <a:cs typeface="EB Garamond"/>
                <a:sym typeface="EB Garamond"/>
              </a:rPr>
              <a:t> It may cause ankle ulcers.</a:t>
            </a:r>
            <a:endParaRPr sz="1000">
              <a:solidFill>
                <a:srgbClr val="616161"/>
              </a:solidFill>
              <a:latin typeface="EB Garamond"/>
              <a:ea typeface="EB Garamond"/>
              <a:cs typeface="EB Garamond"/>
              <a:sym typeface="EB Garamond"/>
            </a:endParaRPr>
          </a:p>
          <a:p>
            <a:pPr indent="-292100" lvl="0" marL="457200" rtl="0" algn="l">
              <a:lnSpc>
                <a:spcPct val="100000"/>
              </a:lnSpc>
              <a:spcBef>
                <a:spcPts val="0"/>
              </a:spcBef>
              <a:spcAft>
                <a:spcPts val="0"/>
              </a:spcAft>
              <a:buClr>
                <a:srgbClr val="616161"/>
              </a:buClr>
              <a:buSzPts val="1000"/>
              <a:buFont typeface="EB Garamond"/>
              <a:buAutoNum type="alphaUcPeriod"/>
            </a:pPr>
            <a:r>
              <a:rPr lang="ar" sz="1000">
                <a:solidFill>
                  <a:srgbClr val="616161"/>
                </a:solidFill>
                <a:latin typeface="EB Garamond"/>
                <a:ea typeface="EB Garamond"/>
                <a:cs typeface="EB Garamond"/>
                <a:sym typeface="EB Garamond"/>
              </a:rPr>
              <a:t>  It is NOT associated with stroke.</a:t>
            </a:r>
            <a:endParaRPr sz="1000">
              <a:solidFill>
                <a:srgbClr val="616161"/>
              </a:solidFill>
              <a:latin typeface="EB Garamond"/>
              <a:ea typeface="EB Garamond"/>
              <a:cs typeface="EB Garamond"/>
              <a:sym typeface="EB Garamond"/>
            </a:endParaRPr>
          </a:p>
          <a:p>
            <a:pPr indent="-292100" lvl="0" marL="457200" rtl="0" algn="l">
              <a:lnSpc>
                <a:spcPct val="100000"/>
              </a:lnSpc>
              <a:spcBef>
                <a:spcPts val="0"/>
              </a:spcBef>
              <a:spcAft>
                <a:spcPts val="0"/>
              </a:spcAft>
              <a:buClr>
                <a:srgbClr val="616161"/>
              </a:buClr>
              <a:buSzPts val="1000"/>
              <a:buFont typeface="EB Garamond"/>
              <a:buAutoNum type="alphaUcPeriod"/>
            </a:pPr>
            <a:r>
              <a:rPr lang="ar" sz="1000">
                <a:solidFill>
                  <a:srgbClr val="616161"/>
                </a:solidFill>
                <a:latin typeface="EB Garamond"/>
                <a:ea typeface="EB Garamond"/>
                <a:cs typeface="EB Garamond"/>
                <a:sym typeface="EB Garamond"/>
              </a:rPr>
              <a:t> It is NOT associated with atrophy of the spleen</a:t>
            </a:r>
            <a:endParaRPr sz="1000">
              <a:solidFill>
                <a:srgbClr val="616161"/>
              </a:solidFill>
              <a:latin typeface="EB Garamond"/>
              <a:ea typeface="EB Garamond"/>
              <a:cs typeface="EB Garamond"/>
              <a:sym typeface="EB Garamond"/>
            </a:endParaRPr>
          </a:p>
          <a:p>
            <a:pPr indent="0" lvl="0" marL="0" rtl="0" algn="l">
              <a:lnSpc>
                <a:spcPct val="100000"/>
              </a:lnSpc>
              <a:spcBef>
                <a:spcPts val="1600"/>
              </a:spcBef>
              <a:spcAft>
                <a:spcPts val="0"/>
              </a:spcAft>
              <a:buNone/>
            </a:pPr>
            <a:r>
              <a:rPr lang="ar" sz="1000">
                <a:solidFill>
                  <a:srgbClr val="EA9999"/>
                </a:solidFill>
                <a:latin typeface="EB Garamond"/>
                <a:ea typeface="EB Garamond"/>
                <a:cs typeface="EB Garamond"/>
                <a:sym typeface="EB Garamond"/>
              </a:rPr>
              <a:t>2-Which ONE of the following statements is TRUE about β-thalassemia trait?</a:t>
            </a:r>
            <a:endParaRPr sz="1000">
              <a:solidFill>
                <a:srgbClr val="EA9999"/>
              </a:solidFill>
              <a:latin typeface="EB Garamond"/>
              <a:ea typeface="EB Garamond"/>
              <a:cs typeface="EB Garamond"/>
              <a:sym typeface="EB Garamond"/>
            </a:endParaRPr>
          </a:p>
          <a:p>
            <a:pPr indent="-292100" lvl="0" marL="457200" rtl="0" algn="l">
              <a:lnSpc>
                <a:spcPct val="100000"/>
              </a:lnSpc>
              <a:spcBef>
                <a:spcPts val="1600"/>
              </a:spcBef>
              <a:spcAft>
                <a:spcPts val="0"/>
              </a:spcAft>
              <a:buClr>
                <a:srgbClr val="616161"/>
              </a:buClr>
              <a:buSzPts val="1000"/>
              <a:buFont typeface="EB Garamond"/>
              <a:buAutoNum type="alphaUcPeriod"/>
            </a:pPr>
            <a:r>
              <a:rPr lang="ar" sz="1000">
                <a:solidFill>
                  <a:srgbClr val="616161"/>
                </a:solidFill>
                <a:latin typeface="EB Garamond"/>
                <a:ea typeface="EB Garamond"/>
                <a:cs typeface="EB Garamond"/>
                <a:sym typeface="EB Garamond"/>
              </a:rPr>
              <a:t> It is associated with a raised hemoglobin A2 level with normal CBC indices.</a:t>
            </a:r>
            <a:endParaRPr sz="1000">
              <a:solidFill>
                <a:srgbClr val="616161"/>
              </a:solidFill>
              <a:latin typeface="EB Garamond"/>
              <a:ea typeface="EB Garamond"/>
              <a:cs typeface="EB Garamond"/>
              <a:sym typeface="EB Garamond"/>
            </a:endParaRPr>
          </a:p>
          <a:p>
            <a:pPr indent="-292100" lvl="0" marL="457200" rtl="0" algn="l">
              <a:lnSpc>
                <a:spcPct val="100000"/>
              </a:lnSpc>
              <a:spcBef>
                <a:spcPts val="0"/>
              </a:spcBef>
              <a:spcAft>
                <a:spcPts val="0"/>
              </a:spcAft>
              <a:buClr>
                <a:srgbClr val="616161"/>
              </a:buClr>
              <a:buSzPts val="1000"/>
              <a:buFont typeface="EB Garamond"/>
              <a:buAutoNum type="alphaUcPeriod"/>
            </a:pPr>
            <a:r>
              <a:rPr lang="ar" sz="1000">
                <a:solidFill>
                  <a:srgbClr val="616161"/>
                </a:solidFill>
                <a:latin typeface="EB Garamond"/>
                <a:ea typeface="EB Garamond"/>
                <a:cs typeface="EB Garamond"/>
                <a:sym typeface="EB Garamond"/>
              </a:rPr>
              <a:t> It is associated with iron overload.</a:t>
            </a:r>
            <a:endParaRPr sz="1000">
              <a:solidFill>
                <a:srgbClr val="616161"/>
              </a:solidFill>
              <a:latin typeface="EB Garamond"/>
              <a:ea typeface="EB Garamond"/>
              <a:cs typeface="EB Garamond"/>
              <a:sym typeface="EB Garamond"/>
            </a:endParaRPr>
          </a:p>
          <a:p>
            <a:pPr indent="-292100" lvl="0" marL="457200" rtl="0" algn="l">
              <a:lnSpc>
                <a:spcPct val="100000"/>
              </a:lnSpc>
              <a:spcBef>
                <a:spcPts val="0"/>
              </a:spcBef>
              <a:spcAft>
                <a:spcPts val="0"/>
              </a:spcAft>
              <a:buClr>
                <a:srgbClr val="616161"/>
              </a:buClr>
              <a:buSzPts val="1000"/>
              <a:buFont typeface="EB Garamond"/>
              <a:buAutoNum type="alphaUcPeriod"/>
            </a:pPr>
            <a:r>
              <a:rPr lang="ar" sz="1000">
                <a:solidFill>
                  <a:srgbClr val="616161"/>
                </a:solidFill>
                <a:latin typeface="EB Garamond"/>
                <a:ea typeface="EB Garamond"/>
                <a:cs typeface="EB Garamond"/>
                <a:sym typeface="EB Garamond"/>
              </a:rPr>
              <a:t> It is associated with a normal reticulocyte index.</a:t>
            </a:r>
            <a:endParaRPr sz="1000">
              <a:solidFill>
                <a:srgbClr val="616161"/>
              </a:solidFill>
              <a:latin typeface="EB Garamond"/>
              <a:ea typeface="EB Garamond"/>
              <a:cs typeface="EB Garamond"/>
              <a:sym typeface="EB Garamond"/>
            </a:endParaRPr>
          </a:p>
          <a:p>
            <a:pPr indent="-292100" lvl="0" marL="457200" rtl="0" algn="l">
              <a:lnSpc>
                <a:spcPct val="100000"/>
              </a:lnSpc>
              <a:spcBef>
                <a:spcPts val="0"/>
              </a:spcBef>
              <a:spcAft>
                <a:spcPts val="0"/>
              </a:spcAft>
              <a:buClr>
                <a:srgbClr val="616161"/>
              </a:buClr>
              <a:buSzPts val="1000"/>
              <a:buFont typeface="EB Garamond"/>
              <a:buAutoNum type="alphaUcPeriod"/>
            </a:pPr>
            <a:r>
              <a:rPr lang="ar" sz="1000">
                <a:solidFill>
                  <a:srgbClr val="616161"/>
                </a:solidFill>
                <a:latin typeface="EB Garamond"/>
                <a:ea typeface="EB Garamond"/>
                <a:cs typeface="EB Garamond"/>
                <a:sym typeface="EB Garamond"/>
              </a:rPr>
              <a:t> It is associated with splenomegaly.</a:t>
            </a:r>
            <a:endParaRPr sz="1000">
              <a:solidFill>
                <a:srgbClr val="616161"/>
              </a:solidFill>
              <a:latin typeface="EB Garamond"/>
              <a:ea typeface="EB Garamond"/>
              <a:cs typeface="EB Garamond"/>
              <a:sym typeface="EB Garamond"/>
            </a:endParaRPr>
          </a:p>
          <a:p>
            <a:pPr indent="0" lvl="0" marL="0" rtl="0" algn="l">
              <a:lnSpc>
                <a:spcPct val="100000"/>
              </a:lnSpc>
              <a:spcBef>
                <a:spcPts val="1600"/>
              </a:spcBef>
              <a:spcAft>
                <a:spcPts val="0"/>
              </a:spcAft>
              <a:buNone/>
            </a:pPr>
            <a:r>
              <a:rPr lang="ar" sz="1000">
                <a:solidFill>
                  <a:srgbClr val="EA9999"/>
                </a:solidFill>
                <a:latin typeface="EB Garamond"/>
                <a:ea typeface="EB Garamond"/>
                <a:cs typeface="EB Garamond"/>
                <a:sym typeface="EB Garamond"/>
              </a:rPr>
              <a:t>3-Which ONE of the following statements is TRUE about beta-thalassemia?</a:t>
            </a:r>
            <a:endParaRPr sz="1000">
              <a:solidFill>
                <a:srgbClr val="EA9999"/>
              </a:solidFill>
              <a:latin typeface="EB Garamond"/>
              <a:ea typeface="EB Garamond"/>
              <a:cs typeface="EB Garamond"/>
              <a:sym typeface="EB Garamond"/>
            </a:endParaRPr>
          </a:p>
          <a:p>
            <a:pPr indent="-292100" lvl="0" marL="457200" rtl="0" algn="l">
              <a:lnSpc>
                <a:spcPct val="100000"/>
              </a:lnSpc>
              <a:spcBef>
                <a:spcPts val="1600"/>
              </a:spcBef>
              <a:spcAft>
                <a:spcPts val="0"/>
              </a:spcAft>
              <a:buClr>
                <a:srgbClr val="616161"/>
              </a:buClr>
              <a:buSzPts val="1000"/>
              <a:buFont typeface="EB Garamond"/>
              <a:buAutoNum type="alphaUcPeriod"/>
            </a:pPr>
            <a:r>
              <a:rPr lang="ar" sz="1000">
                <a:solidFill>
                  <a:srgbClr val="616161"/>
                </a:solidFill>
                <a:latin typeface="EB Garamond"/>
                <a:ea typeface="EB Garamond"/>
                <a:cs typeface="EB Garamond"/>
                <a:sym typeface="EB Garamond"/>
              </a:rPr>
              <a:t> It may cause hemoglobin H disease.</a:t>
            </a:r>
            <a:endParaRPr sz="1000">
              <a:solidFill>
                <a:srgbClr val="616161"/>
              </a:solidFill>
              <a:latin typeface="EB Garamond"/>
              <a:ea typeface="EB Garamond"/>
              <a:cs typeface="EB Garamond"/>
              <a:sym typeface="EB Garamond"/>
            </a:endParaRPr>
          </a:p>
          <a:p>
            <a:pPr indent="-292100" lvl="0" marL="457200" rtl="0" algn="l">
              <a:lnSpc>
                <a:spcPct val="100000"/>
              </a:lnSpc>
              <a:spcBef>
                <a:spcPts val="0"/>
              </a:spcBef>
              <a:spcAft>
                <a:spcPts val="0"/>
              </a:spcAft>
              <a:buClr>
                <a:srgbClr val="616161"/>
              </a:buClr>
              <a:buSzPts val="1000"/>
              <a:buFont typeface="EB Garamond"/>
              <a:buAutoNum type="alphaUcPeriod"/>
            </a:pPr>
            <a:r>
              <a:rPr lang="ar" sz="1000">
                <a:solidFill>
                  <a:srgbClr val="616161"/>
                </a:solidFill>
                <a:latin typeface="EB Garamond"/>
                <a:ea typeface="EB Garamond"/>
                <a:cs typeface="EB Garamond"/>
                <a:sym typeface="EB Garamond"/>
              </a:rPr>
              <a:t> It causes a microcytic hypochromic blood picture.</a:t>
            </a:r>
            <a:endParaRPr sz="1000">
              <a:solidFill>
                <a:srgbClr val="616161"/>
              </a:solidFill>
              <a:latin typeface="EB Garamond"/>
              <a:ea typeface="EB Garamond"/>
              <a:cs typeface="EB Garamond"/>
              <a:sym typeface="EB Garamond"/>
            </a:endParaRPr>
          </a:p>
          <a:p>
            <a:pPr indent="-292100" lvl="0" marL="457200" rtl="0" algn="l">
              <a:lnSpc>
                <a:spcPct val="100000"/>
              </a:lnSpc>
              <a:spcBef>
                <a:spcPts val="0"/>
              </a:spcBef>
              <a:spcAft>
                <a:spcPts val="0"/>
              </a:spcAft>
              <a:buClr>
                <a:srgbClr val="616161"/>
              </a:buClr>
              <a:buSzPts val="1000"/>
              <a:buFont typeface="EB Garamond"/>
              <a:buAutoNum type="alphaUcPeriod"/>
            </a:pPr>
            <a:r>
              <a:rPr lang="ar" sz="1000">
                <a:solidFill>
                  <a:srgbClr val="616161"/>
                </a:solidFill>
                <a:latin typeface="EB Garamond"/>
                <a:ea typeface="EB Garamond"/>
                <a:cs typeface="EB Garamond"/>
                <a:sym typeface="EB Garamond"/>
              </a:rPr>
              <a:t> It is frequently cause a hydrops fetalis.</a:t>
            </a:r>
            <a:endParaRPr sz="1000">
              <a:solidFill>
                <a:srgbClr val="616161"/>
              </a:solidFill>
              <a:latin typeface="EB Garamond"/>
              <a:ea typeface="EB Garamond"/>
              <a:cs typeface="EB Garamond"/>
              <a:sym typeface="EB Garamond"/>
            </a:endParaRPr>
          </a:p>
          <a:p>
            <a:pPr indent="-292100" lvl="0" marL="457200" rtl="0" algn="l">
              <a:lnSpc>
                <a:spcPct val="100000"/>
              </a:lnSpc>
              <a:spcBef>
                <a:spcPts val="0"/>
              </a:spcBef>
              <a:spcAft>
                <a:spcPts val="0"/>
              </a:spcAft>
              <a:buClr>
                <a:srgbClr val="616161"/>
              </a:buClr>
              <a:buSzPts val="1000"/>
              <a:buFont typeface="EB Garamond"/>
              <a:buAutoNum type="alphaUcPeriod"/>
            </a:pPr>
            <a:r>
              <a:rPr lang="ar" sz="1000">
                <a:solidFill>
                  <a:srgbClr val="616161"/>
                </a:solidFill>
                <a:latin typeface="EB Garamond"/>
                <a:ea typeface="EB Garamond"/>
                <a:cs typeface="EB Garamond"/>
                <a:sym typeface="EB Garamond"/>
              </a:rPr>
              <a:t> It is very common in the Far East.</a:t>
            </a:r>
            <a:endParaRPr sz="1000">
              <a:solidFill>
                <a:srgbClr val="616161"/>
              </a:solidFill>
              <a:latin typeface="EB Garamond"/>
              <a:ea typeface="EB Garamond"/>
              <a:cs typeface="EB Garamond"/>
              <a:sym typeface="EB Garamond"/>
            </a:endParaRPr>
          </a:p>
          <a:p>
            <a:pPr indent="0" lvl="0" marL="0" rtl="0" algn="l">
              <a:lnSpc>
                <a:spcPct val="100000"/>
              </a:lnSpc>
              <a:spcBef>
                <a:spcPts val="1600"/>
              </a:spcBef>
              <a:spcAft>
                <a:spcPts val="1600"/>
              </a:spcAft>
              <a:buNone/>
            </a:pPr>
            <a:r>
              <a:t/>
            </a:r>
            <a:endParaRPr sz="1000">
              <a:solidFill>
                <a:srgbClr val="616161"/>
              </a:solidFill>
              <a:latin typeface="EB Garamond"/>
              <a:ea typeface="EB Garamond"/>
              <a:cs typeface="EB Garamond"/>
              <a:sym typeface="EB Garamond"/>
            </a:endParaRPr>
          </a:p>
        </p:txBody>
      </p:sp>
      <p:sp>
        <p:nvSpPr>
          <p:cNvPr id="711" name="Google Shape;711;p43"/>
          <p:cNvSpPr txBox="1"/>
          <p:nvPr/>
        </p:nvSpPr>
        <p:spPr>
          <a:xfrm>
            <a:off x="3158575" y="654950"/>
            <a:ext cx="2989500" cy="4383000"/>
          </a:xfrm>
          <a:prstGeom prst="rect">
            <a:avLst/>
          </a:prstGeom>
          <a:no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ar" sz="900">
                <a:solidFill>
                  <a:srgbClr val="EA9999"/>
                </a:solidFill>
                <a:latin typeface="EB Garamond"/>
                <a:ea typeface="EB Garamond"/>
                <a:cs typeface="EB Garamond"/>
                <a:sym typeface="EB Garamond"/>
              </a:rPr>
              <a:t>4-Which ONE of these statements is TRUE about β-thalassemia major?</a:t>
            </a:r>
            <a:endParaRPr sz="900">
              <a:solidFill>
                <a:srgbClr val="EA9999"/>
              </a:solidFill>
              <a:latin typeface="EB Garamond"/>
              <a:ea typeface="EB Garamond"/>
              <a:cs typeface="EB Garamond"/>
              <a:sym typeface="EB Garamond"/>
            </a:endParaRPr>
          </a:p>
          <a:p>
            <a:pPr indent="-285750" lvl="0" marL="457200" rtl="0" algn="l">
              <a:lnSpc>
                <a:spcPct val="100000"/>
              </a:lnSpc>
              <a:spcBef>
                <a:spcPts val="1600"/>
              </a:spcBef>
              <a:spcAft>
                <a:spcPts val="0"/>
              </a:spcAft>
              <a:buClr>
                <a:srgbClr val="616161"/>
              </a:buClr>
              <a:buSzPts val="900"/>
              <a:buFont typeface="EB Garamond"/>
              <a:buAutoNum type="alphaUcPeriod"/>
            </a:pPr>
            <a:r>
              <a:rPr lang="ar" sz="900">
                <a:solidFill>
                  <a:srgbClr val="616161"/>
                </a:solidFill>
                <a:latin typeface="EB Garamond"/>
                <a:ea typeface="EB Garamond"/>
                <a:cs typeface="EB Garamond"/>
                <a:sym typeface="EB Garamond"/>
              </a:rPr>
              <a:t> It presents at birth.</a:t>
            </a:r>
            <a:endParaRPr sz="900">
              <a:solidFill>
                <a:srgbClr val="616161"/>
              </a:solidFill>
              <a:latin typeface="EB Garamond"/>
              <a:ea typeface="EB Garamond"/>
              <a:cs typeface="EB Garamond"/>
              <a:sym typeface="EB Garamond"/>
            </a:endParaRPr>
          </a:p>
          <a:p>
            <a:pPr indent="-285750" lvl="0" marL="457200" rtl="0" algn="l">
              <a:lnSpc>
                <a:spcPct val="100000"/>
              </a:lnSpc>
              <a:spcBef>
                <a:spcPts val="0"/>
              </a:spcBef>
              <a:spcAft>
                <a:spcPts val="0"/>
              </a:spcAft>
              <a:buClr>
                <a:srgbClr val="616161"/>
              </a:buClr>
              <a:buSzPts val="900"/>
              <a:buFont typeface="EB Garamond"/>
              <a:buAutoNum type="alphaUcPeriod"/>
            </a:pPr>
            <a:r>
              <a:rPr lang="ar" sz="900">
                <a:solidFill>
                  <a:srgbClr val="616161"/>
                </a:solidFill>
                <a:latin typeface="EB Garamond"/>
                <a:ea typeface="EB Garamond"/>
                <a:cs typeface="EB Garamond"/>
                <a:sym typeface="EB Garamond"/>
              </a:rPr>
              <a:t> It is usually caused by deletion of β globin genes.</a:t>
            </a:r>
            <a:endParaRPr sz="900">
              <a:solidFill>
                <a:srgbClr val="616161"/>
              </a:solidFill>
              <a:latin typeface="EB Garamond"/>
              <a:ea typeface="EB Garamond"/>
              <a:cs typeface="EB Garamond"/>
              <a:sym typeface="EB Garamond"/>
            </a:endParaRPr>
          </a:p>
          <a:p>
            <a:pPr indent="-285750" lvl="0" marL="457200" rtl="0" algn="l">
              <a:lnSpc>
                <a:spcPct val="100000"/>
              </a:lnSpc>
              <a:spcBef>
                <a:spcPts val="0"/>
              </a:spcBef>
              <a:spcAft>
                <a:spcPts val="0"/>
              </a:spcAft>
              <a:buClr>
                <a:srgbClr val="616161"/>
              </a:buClr>
              <a:buSzPts val="900"/>
              <a:buFont typeface="EB Garamond"/>
              <a:buAutoNum type="alphaUcPeriod"/>
            </a:pPr>
            <a:r>
              <a:rPr lang="ar" sz="900">
                <a:solidFill>
                  <a:srgbClr val="616161"/>
                </a:solidFill>
                <a:latin typeface="EB Garamond"/>
                <a:ea typeface="EB Garamond"/>
                <a:cs typeface="EB Garamond"/>
                <a:sym typeface="EB Garamond"/>
              </a:rPr>
              <a:t> It is associated with an increased risk of bone infarction.</a:t>
            </a:r>
            <a:endParaRPr sz="900">
              <a:solidFill>
                <a:srgbClr val="616161"/>
              </a:solidFill>
              <a:latin typeface="EB Garamond"/>
              <a:ea typeface="EB Garamond"/>
              <a:cs typeface="EB Garamond"/>
              <a:sym typeface="EB Garamond"/>
            </a:endParaRPr>
          </a:p>
          <a:p>
            <a:pPr indent="-285750" lvl="0" marL="457200" rtl="0" algn="l">
              <a:lnSpc>
                <a:spcPct val="100000"/>
              </a:lnSpc>
              <a:spcBef>
                <a:spcPts val="0"/>
              </a:spcBef>
              <a:spcAft>
                <a:spcPts val="0"/>
              </a:spcAft>
              <a:buClr>
                <a:srgbClr val="616161"/>
              </a:buClr>
              <a:buSzPts val="900"/>
              <a:buFont typeface="EB Garamond"/>
              <a:buAutoNum type="alphaUcPeriod"/>
            </a:pPr>
            <a:r>
              <a:rPr lang="ar" sz="900">
                <a:solidFill>
                  <a:srgbClr val="616161"/>
                </a:solidFill>
                <a:latin typeface="EB Garamond"/>
                <a:ea typeface="EB Garamond"/>
                <a:cs typeface="EB Garamond"/>
                <a:sym typeface="EB Garamond"/>
              </a:rPr>
              <a:t> It is associated with stunted growth.</a:t>
            </a:r>
            <a:endParaRPr sz="900">
              <a:solidFill>
                <a:srgbClr val="616161"/>
              </a:solidFill>
              <a:latin typeface="EB Garamond"/>
              <a:ea typeface="EB Garamond"/>
              <a:cs typeface="EB Garamond"/>
              <a:sym typeface="EB Garamond"/>
            </a:endParaRPr>
          </a:p>
          <a:p>
            <a:pPr indent="0" lvl="0" marL="0" rtl="0" algn="l">
              <a:lnSpc>
                <a:spcPct val="100000"/>
              </a:lnSpc>
              <a:spcBef>
                <a:spcPts val="1600"/>
              </a:spcBef>
              <a:spcAft>
                <a:spcPts val="0"/>
              </a:spcAft>
              <a:buNone/>
            </a:pPr>
            <a:r>
              <a:rPr lang="ar" sz="900">
                <a:solidFill>
                  <a:srgbClr val="EA9999"/>
                </a:solidFill>
                <a:latin typeface="EB Garamond"/>
                <a:ea typeface="EB Garamond"/>
                <a:cs typeface="EB Garamond"/>
                <a:sym typeface="EB Garamond"/>
              </a:rPr>
              <a:t>5-Which ONE of the following is a feature of thalassemia intermedia?</a:t>
            </a:r>
            <a:endParaRPr sz="900">
              <a:solidFill>
                <a:srgbClr val="EA9999"/>
              </a:solidFill>
              <a:latin typeface="EB Garamond"/>
              <a:ea typeface="EB Garamond"/>
              <a:cs typeface="EB Garamond"/>
              <a:sym typeface="EB Garamond"/>
            </a:endParaRPr>
          </a:p>
          <a:p>
            <a:pPr indent="-285750" lvl="0" marL="457200" rtl="0" algn="l">
              <a:lnSpc>
                <a:spcPct val="100000"/>
              </a:lnSpc>
              <a:spcBef>
                <a:spcPts val="1600"/>
              </a:spcBef>
              <a:spcAft>
                <a:spcPts val="0"/>
              </a:spcAft>
              <a:buClr>
                <a:srgbClr val="616161"/>
              </a:buClr>
              <a:buSzPts val="900"/>
              <a:buFont typeface="EB Garamond"/>
              <a:buAutoNum type="alphaUcPeriod"/>
            </a:pPr>
            <a:r>
              <a:rPr lang="ar" sz="900">
                <a:solidFill>
                  <a:srgbClr val="616161"/>
                </a:solidFill>
                <a:latin typeface="EB Garamond"/>
                <a:ea typeface="EB Garamond"/>
                <a:cs typeface="EB Garamond"/>
                <a:sym typeface="EB Garamond"/>
              </a:rPr>
              <a:t> It may be due to homozygous βo thalassemia without coinheritance alpha thalassemia.</a:t>
            </a:r>
            <a:endParaRPr sz="900">
              <a:solidFill>
                <a:srgbClr val="616161"/>
              </a:solidFill>
              <a:latin typeface="EB Garamond"/>
              <a:ea typeface="EB Garamond"/>
              <a:cs typeface="EB Garamond"/>
              <a:sym typeface="EB Garamond"/>
            </a:endParaRPr>
          </a:p>
          <a:p>
            <a:pPr indent="-285750" lvl="0" marL="457200" rtl="0" algn="l">
              <a:lnSpc>
                <a:spcPct val="100000"/>
              </a:lnSpc>
              <a:spcBef>
                <a:spcPts val="0"/>
              </a:spcBef>
              <a:spcAft>
                <a:spcPts val="0"/>
              </a:spcAft>
              <a:buClr>
                <a:srgbClr val="616161"/>
              </a:buClr>
              <a:buSzPts val="900"/>
              <a:buFont typeface="EB Garamond"/>
              <a:buAutoNum type="alphaUcPeriod"/>
            </a:pPr>
            <a:r>
              <a:rPr lang="ar" sz="900">
                <a:solidFill>
                  <a:srgbClr val="616161"/>
                </a:solidFill>
                <a:latin typeface="EB Garamond"/>
                <a:ea typeface="EB Garamond"/>
                <a:cs typeface="EB Garamond"/>
                <a:sym typeface="EB Garamond"/>
              </a:rPr>
              <a:t> It is not  associated with extramedullary hemopoiesis.</a:t>
            </a:r>
            <a:endParaRPr sz="900">
              <a:solidFill>
                <a:srgbClr val="616161"/>
              </a:solidFill>
              <a:latin typeface="EB Garamond"/>
              <a:ea typeface="EB Garamond"/>
              <a:cs typeface="EB Garamond"/>
              <a:sym typeface="EB Garamond"/>
            </a:endParaRPr>
          </a:p>
          <a:p>
            <a:pPr indent="-285750" lvl="0" marL="457200" rtl="0" algn="l">
              <a:lnSpc>
                <a:spcPct val="100000"/>
              </a:lnSpc>
              <a:spcBef>
                <a:spcPts val="0"/>
              </a:spcBef>
              <a:spcAft>
                <a:spcPts val="0"/>
              </a:spcAft>
              <a:buClr>
                <a:srgbClr val="616161"/>
              </a:buClr>
              <a:buSzPts val="900"/>
              <a:buFont typeface="EB Garamond"/>
              <a:buAutoNum type="alphaUcPeriod"/>
            </a:pPr>
            <a:r>
              <a:rPr lang="ar" sz="900">
                <a:solidFill>
                  <a:srgbClr val="616161"/>
                </a:solidFill>
                <a:latin typeface="EB Garamond"/>
                <a:ea typeface="EB Garamond"/>
                <a:cs typeface="EB Garamond"/>
                <a:sym typeface="EB Garamond"/>
              </a:rPr>
              <a:t> It is usually associated with splenomegaly.</a:t>
            </a:r>
            <a:endParaRPr sz="900">
              <a:solidFill>
                <a:srgbClr val="616161"/>
              </a:solidFill>
              <a:latin typeface="EB Garamond"/>
              <a:ea typeface="EB Garamond"/>
              <a:cs typeface="EB Garamond"/>
              <a:sym typeface="EB Garamond"/>
            </a:endParaRPr>
          </a:p>
          <a:p>
            <a:pPr indent="-285750" lvl="0" marL="457200" rtl="0" algn="l">
              <a:lnSpc>
                <a:spcPct val="100000"/>
              </a:lnSpc>
              <a:spcBef>
                <a:spcPts val="0"/>
              </a:spcBef>
              <a:spcAft>
                <a:spcPts val="0"/>
              </a:spcAft>
              <a:buClr>
                <a:srgbClr val="616161"/>
              </a:buClr>
              <a:buSzPts val="900"/>
              <a:buFont typeface="EB Garamond"/>
              <a:buAutoNum type="alphaUcPeriod"/>
            </a:pPr>
            <a:r>
              <a:rPr lang="ar" sz="900">
                <a:solidFill>
                  <a:srgbClr val="616161"/>
                </a:solidFill>
                <a:latin typeface="EB Garamond"/>
                <a:ea typeface="EB Garamond"/>
                <a:cs typeface="EB Garamond"/>
                <a:sym typeface="EB Garamond"/>
              </a:rPr>
              <a:t> It can not cause iron overload.</a:t>
            </a:r>
            <a:endParaRPr sz="900">
              <a:solidFill>
                <a:srgbClr val="616161"/>
              </a:solidFill>
              <a:latin typeface="EB Garamond"/>
              <a:ea typeface="EB Garamond"/>
              <a:cs typeface="EB Garamond"/>
              <a:sym typeface="EB Garamond"/>
            </a:endParaRPr>
          </a:p>
          <a:p>
            <a:pPr indent="0" lvl="0" marL="0" rtl="0" algn="l">
              <a:lnSpc>
                <a:spcPct val="100000"/>
              </a:lnSpc>
              <a:spcBef>
                <a:spcPts val="1600"/>
              </a:spcBef>
              <a:spcAft>
                <a:spcPts val="0"/>
              </a:spcAft>
              <a:buNone/>
            </a:pPr>
            <a:r>
              <a:rPr lang="ar" sz="900">
                <a:solidFill>
                  <a:srgbClr val="EA9999"/>
                </a:solidFill>
                <a:latin typeface="EB Garamond"/>
                <a:ea typeface="EB Garamond"/>
                <a:cs typeface="EB Garamond"/>
                <a:sym typeface="EB Garamond"/>
              </a:rPr>
              <a:t>6-Which ONE of these statements is TRUE concerning sickle cell trait?</a:t>
            </a:r>
            <a:endParaRPr sz="900">
              <a:solidFill>
                <a:srgbClr val="EA9999"/>
              </a:solidFill>
              <a:latin typeface="EB Garamond"/>
              <a:ea typeface="EB Garamond"/>
              <a:cs typeface="EB Garamond"/>
              <a:sym typeface="EB Garamond"/>
            </a:endParaRPr>
          </a:p>
          <a:p>
            <a:pPr indent="-285750" lvl="0" marL="457200" rtl="0" algn="l">
              <a:lnSpc>
                <a:spcPct val="100000"/>
              </a:lnSpc>
              <a:spcBef>
                <a:spcPts val="1600"/>
              </a:spcBef>
              <a:spcAft>
                <a:spcPts val="0"/>
              </a:spcAft>
              <a:buClr>
                <a:srgbClr val="616161"/>
              </a:buClr>
              <a:buSzPts val="900"/>
              <a:buFont typeface="EB Garamond"/>
              <a:buAutoNum type="alphaUcPeriod"/>
            </a:pPr>
            <a:r>
              <a:rPr lang="ar" sz="900">
                <a:solidFill>
                  <a:srgbClr val="616161"/>
                </a:solidFill>
                <a:latin typeface="EB Garamond"/>
                <a:ea typeface="EB Garamond"/>
                <a:cs typeface="EB Garamond"/>
                <a:sym typeface="EB Garamond"/>
              </a:rPr>
              <a:t>It is a cause of anemia </a:t>
            </a:r>
            <a:endParaRPr sz="900">
              <a:solidFill>
                <a:srgbClr val="616161"/>
              </a:solidFill>
              <a:latin typeface="EB Garamond"/>
              <a:ea typeface="EB Garamond"/>
              <a:cs typeface="EB Garamond"/>
              <a:sym typeface="EB Garamond"/>
            </a:endParaRPr>
          </a:p>
          <a:p>
            <a:pPr indent="-285750" lvl="0" marL="457200" rtl="0" algn="l">
              <a:lnSpc>
                <a:spcPct val="100000"/>
              </a:lnSpc>
              <a:spcBef>
                <a:spcPts val="0"/>
              </a:spcBef>
              <a:spcAft>
                <a:spcPts val="0"/>
              </a:spcAft>
              <a:buClr>
                <a:srgbClr val="616161"/>
              </a:buClr>
              <a:buSzPts val="900"/>
              <a:buFont typeface="EB Garamond"/>
              <a:buAutoNum type="alphaUcPeriod"/>
            </a:pPr>
            <a:r>
              <a:rPr lang="ar" sz="900">
                <a:solidFill>
                  <a:srgbClr val="616161"/>
                </a:solidFill>
                <a:latin typeface="EB Garamond"/>
                <a:ea typeface="EB Garamond"/>
                <a:cs typeface="EB Garamond"/>
                <a:sym typeface="EB Garamond"/>
              </a:rPr>
              <a:t> It protects against malaria.</a:t>
            </a:r>
            <a:endParaRPr sz="900">
              <a:solidFill>
                <a:srgbClr val="616161"/>
              </a:solidFill>
              <a:latin typeface="EB Garamond"/>
              <a:ea typeface="EB Garamond"/>
              <a:cs typeface="EB Garamond"/>
              <a:sym typeface="EB Garamond"/>
            </a:endParaRPr>
          </a:p>
          <a:p>
            <a:pPr indent="-285750" lvl="0" marL="457200" rtl="0" algn="l">
              <a:lnSpc>
                <a:spcPct val="100000"/>
              </a:lnSpc>
              <a:spcBef>
                <a:spcPts val="0"/>
              </a:spcBef>
              <a:spcAft>
                <a:spcPts val="0"/>
              </a:spcAft>
              <a:buClr>
                <a:srgbClr val="616161"/>
              </a:buClr>
              <a:buSzPts val="900"/>
              <a:buFont typeface="EB Garamond"/>
              <a:buAutoNum type="alphaUcPeriod"/>
            </a:pPr>
            <a:r>
              <a:rPr lang="ar" sz="900">
                <a:solidFill>
                  <a:srgbClr val="616161"/>
                </a:solidFill>
                <a:latin typeface="EB Garamond"/>
                <a:ea typeface="EB Garamond"/>
                <a:cs typeface="EB Garamond"/>
                <a:sym typeface="EB Garamond"/>
              </a:rPr>
              <a:t> It is usually associated with splenomegaly.</a:t>
            </a:r>
            <a:endParaRPr sz="900">
              <a:solidFill>
                <a:srgbClr val="616161"/>
              </a:solidFill>
              <a:latin typeface="EB Garamond"/>
              <a:ea typeface="EB Garamond"/>
              <a:cs typeface="EB Garamond"/>
              <a:sym typeface="EB Garamond"/>
            </a:endParaRPr>
          </a:p>
          <a:p>
            <a:pPr indent="-285750" lvl="0" marL="457200" rtl="0" algn="l">
              <a:lnSpc>
                <a:spcPct val="100000"/>
              </a:lnSpc>
              <a:spcBef>
                <a:spcPts val="0"/>
              </a:spcBef>
              <a:spcAft>
                <a:spcPts val="0"/>
              </a:spcAft>
              <a:buClr>
                <a:srgbClr val="616161"/>
              </a:buClr>
              <a:buSzPts val="900"/>
              <a:buFont typeface="EB Garamond"/>
              <a:buAutoNum type="alphaUcPeriod"/>
            </a:pPr>
            <a:r>
              <a:rPr lang="ar" sz="900">
                <a:solidFill>
                  <a:srgbClr val="616161"/>
                </a:solidFill>
                <a:latin typeface="EB Garamond"/>
                <a:ea typeface="EB Garamond"/>
                <a:cs typeface="EB Garamond"/>
                <a:sym typeface="EB Garamond"/>
              </a:rPr>
              <a:t>It is a cause of frequent sickle cells in the peripheral blood</a:t>
            </a:r>
            <a:endParaRPr sz="900">
              <a:solidFill>
                <a:srgbClr val="616161"/>
              </a:solidFill>
              <a:latin typeface="EB Garamond"/>
              <a:ea typeface="EB Garamond"/>
              <a:cs typeface="EB Garamond"/>
              <a:sym typeface="EB Garamond"/>
            </a:endParaRPr>
          </a:p>
        </p:txBody>
      </p:sp>
      <p:sp>
        <p:nvSpPr>
          <p:cNvPr id="712" name="Google Shape;712;p43"/>
          <p:cNvSpPr txBox="1"/>
          <p:nvPr/>
        </p:nvSpPr>
        <p:spPr>
          <a:xfrm>
            <a:off x="6893374" y="0"/>
            <a:ext cx="2246100" cy="37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ar" sz="1000">
                <a:solidFill>
                  <a:srgbClr val="FFE599"/>
                </a:solidFill>
                <a:latin typeface="EB Garamond"/>
                <a:ea typeface="EB Garamond"/>
                <a:cs typeface="EB Garamond"/>
                <a:sym typeface="EB Garamond"/>
              </a:rPr>
              <a:t>Key answers:        </a:t>
            </a:r>
            <a:r>
              <a:rPr b="1" lang="ar" sz="1000">
                <a:solidFill>
                  <a:srgbClr val="999999"/>
                </a:solidFill>
                <a:latin typeface="EB Garamond"/>
                <a:ea typeface="EB Garamond"/>
                <a:cs typeface="EB Garamond"/>
                <a:sym typeface="EB Garamond"/>
              </a:rPr>
              <a:t>       </a:t>
            </a:r>
            <a:r>
              <a:rPr b="1" lang="ar" sz="1000">
                <a:solidFill>
                  <a:srgbClr val="63D297"/>
                </a:solidFill>
                <a:latin typeface="EB Garamond"/>
                <a:ea typeface="EB Garamond"/>
                <a:cs typeface="EB Garamond"/>
                <a:sym typeface="EB Garamond"/>
              </a:rPr>
              <a:t>                                  </a:t>
            </a:r>
            <a:r>
              <a:rPr b="1" lang="ar" sz="1000">
                <a:solidFill>
                  <a:srgbClr val="FFF2CC"/>
                </a:solidFill>
                <a:latin typeface="EB Garamond"/>
                <a:ea typeface="EB Garamond"/>
                <a:cs typeface="EB Garamond"/>
                <a:sym typeface="EB Garamond"/>
              </a:rPr>
              <a:t>1-B 2-C 3-B 4-D 5-C 6-B 7-B 8-A </a:t>
            </a:r>
            <a:endParaRPr b="1" sz="1000">
              <a:solidFill>
                <a:srgbClr val="FFF2CC"/>
              </a:solidFill>
              <a:latin typeface="EB Garamond"/>
              <a:ea typeface="EB Garamond"/>
              <a:cs typeface="EB Garamond"/>
              <a:sym typeface="EB Garamond"/>
            </a:endParaRPr>
          </a:p>
        </p:txBody>
      </p:sp>
      <p:sp>
        <p:nvSpPr>
          <p:cNvPr id="713" name="Google Shape;713;p43"/>
          <p:cNvSpPr txBox="1"/>
          <p:nvPr/>
        </p:nvSpPr>
        <p:spPr>
          <a:xfrm>
            <a:off x="6233075" y="655925"/>
            <a:ext cx="2817600" cy="4383000"/>
          </a:xfrm>
          <a:prstGeom prst="rect">
            <a:avLst/>
          </a:prstGeom>
          <a:noFill/>
          <a:ln cap="flat" cmpd="sng" w="952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EA9999"/>
              </a:solidFill>
              <a:latin typeface="EB Garamond"/>
              <a:ea typeface="EB Garamond"/>
              <a:cs typeface="EB Garamond"/>
              <a:sym typeface="EB Garamond"/>
            </a:endParaRPr>
          </a:p>
          <a:p>
            <a:pPr indent="0" lvl="0" marL="0" rtl="0" algn="l">
              <a:spcBef>
                <a:spcPts val="0"/>
              </a:spcBef>
              <a:spcAft>
                <a:spcPts val="0"/>
              </a:spcAft>
              <a:buNone/>
            </a:pPr>
            <a:r>
              <a:rPr lang="ar" sz="900">
                <a:solidFill>
                  <a:srgbClr val="EA9999"/>
                </a:solidFill>
                <a:latin typeface="EB Garamond"/>
                <a:ea typeface="EB Garamond"/>
                <a:cs typeface="EB Garamond"/>
                <a:sym typeface="EB Garamond"/>
              </a:rPr>
              <a:t>7- </a:t>
            </a:r>
            <a:r>
              <a:rPr lang="ar" sz="900">
                <a:solidFill>
                  <a:srgbClr val="EA9999"/>
                </a:solidFill>
                <a:latin typeface="EB Garamond"/>
                <a:ea typeface="EB Garamond"/>
                <a:cs typeface="EB Garamond"/>
                <a:sym typeface="EB Garamond"/>
              </a:rPr>
              <a:t>Which of the following </a:t>
            </a:r>
            <a:r>
              <a:rPr lang="ar" sz="900">
                <a:solidFill>
                  <a:srgbClr val="EA9999"/>
                </a:solidFill>
                <a:latin typeface="EB Garamond"/>
                <a:ea typeface="EB Garamond"/>
                <a:cs typeface="EB Garamond"/>
                <a:sym typeface="EB Garamond"/>
              </a:rPr>
              <a:t>statements</a:t>
            </a:r>
            <a:r>
              <a:rPr lang="ar" sz="900">
                <a:solidFill>
                  <a:srgbClr val="EA9999"/>
                </a:solidFill>
                <a:latin typeface="EB Garamond"/>
                <a:ea typeface="EB Garamond"/>
                <a:cs typeface="EB Garamond"/>
                <a:sym typeface="EB Garamond"/>
              </a:rPr>
              <a:t> concerning abnormalities  of the hb molecules is true:</a:t>
            </a:r>
            <a:endParaRPr sz="900">
              <a:solidFill>
                <a:srgbClr val="EA9999"/>
              </a:solidFill>
              <a:latin typeface="EB Garamond"/>
              <a:ea typeface="EB Garamond"/>
              <a:cs typeface="EB Garamond"/>
              <a:sym typeface="EB Garamond"/>
            </a:endParaRPr>
          </a:p>
          <a:p>
            <a:pPr indent="0" lvl="0" marL="0" rtl="0" algn="l">
              <a:spcBef>
                <a:spcPts val="0"/>
              </a:spcBef>
              <a:spcAft>
                <a:spcPts val="0"/>
              </a:spcAft>
              <a:buNone/>
            </a:pPr>
            <a:r>
              <a:rPr lang="ar" sz="900">
                <a:solidFill>
                  <a:schemeClr val="dk2"/>
                </a:solidFill>
                <a:latin typeface="EB Garamond"/>
                <a:ea typeface="EB Garamond"/>
                <a:cs typeface="EB Garamond"/>
                <a:sym typeface="EB Garamond"/>
              </a:rPr>
              <a:t>A. Alpha thalassemia is due to a deficiency of beta chain production</a:t>
            </a:r>
            <a:endParaRPr sz="900">
              <a:solidFill>
                <a:schemeClr val="dk2"/>
              </a:solidFill>
              <a:latin typeface="EB Garamond"/>
              <a:ea typeface="EB Garamond"/>
              <a:cs typeface="EB Garamond"/>
              <a:sym typeface="EB Garamond"/>
            </a:endParaRPr>
          </a:p>
          <a:p>
            <a:pPr indent="0" lvl="0" marL="0" rtl="0" algn="l">
              <a:spcBef>
                <a:spcPts val="0"/>
              </a:spcBef>
              <a:spcAft>
                <a:spcPts val="0"/>
              </a:spcAft>
              <a:buNone/>
            </a:pPr>
            <a:r>
              <a:rPr lang="ar" sz="900">
                <a:solidFill>
                  <a:schemeClr val="dk2"/>
                </a:solidFill>
                <a:latin typeface="EB Garamond"/>
                <a:ea typeface="EB Garamond"/>
                <a:cs typeface="EB Garamond"/>
                <a:sym typeface="EB Garamond"/>
              </a:rPr>
              <a:t>B. HbS is caused by a single base mutation of beta chain</a:t>
            </a:r>
            <a:endParaRPr sz="900">
              <a:solidFill>
                <a:schemeClr val="dk2"/>
              </a:solidFill>
              <a:latin typeface="EB Garamond"/>
              <a:ea typeface="EB Garamond"/>
              <a:cs typeface="EB Garamond"/>
              <a:sym typeface="EB Garamond"/>
            </a:endParaRPr>
          </a:p>
          <a:p>
            <a:pPr indent="0" lvl="0" marL="0" rtl="0" algn="l">
              <a:spcBef>
                <a:spcPts val="0"/>
              </a:spcBef>
              <a:spcAft>
                <a:spcPts val="0"/>
              </a:spcAft>
              <a:buNone/>
            </a:pPr>
            <a:r>
              <a:rPr lang="ar" sz="900">
                <a:solidFill>
                  <a:schemeClr val="dk2"/>
                </a:solidFill>
                <a:latin typeface="EB Garamond"/>
                <a:ea typeface="EB Garamond"/>
                <a:cs typeface="EB Garamond"/>
                <a:sym typeface="EB Garamond"/>
              </a:rPr>
              <a:t>C. Genes for  the alpha and beta chains are located on the same chromosome</a:t>
            </a:r>
            <a:endParaRPr sz="900">
              <a:solidFill>
                <a:schemeClr val="dk2"/>
              </a:solidFill>
              <a:latin typeface="EB Garamond"/>
              <a:ea typeface="EB Garamond"/>
              <a:cs typeface="EB Garamond"/>
              <a:sym typeface="EB Garamond"/>
            </a:endParaRPr>
          </a:p>
          <a:p>
            <a:pPr indent="0" lvl="0" marL="0" rtl="0" algn="l">
              <a:spcBef>
                <a:spcPts val="0"/>
              </a:spcBef>
              <a:spcAft>
                <a:spcPts val="0"/>
              </a:spcAft>
              <a:buNone/>
            </a:pPr>
            <a:r>
              <a:rPr lang="ar" sz="900">
                <a:solidFill>
                  <a:schemeClr val="dk2"/>
                </a:solidFill>
                <a:latin typeface="EB Garamond"/>
                <a:ea typeface="EB Garamond"/>
                <a:cs typeface="EB Garamond"/>
                <a:sym typeface="EB Garamond"/>
              </a:rPr>
              <a:t>D. In thalassemia, persistence of HbF is an adverse prognostic sign</a:t>
            </a:r>
            <a:endParaRPr sz="900">
              <a:solidFill>
                <a:schemeClr val="dk2"/>
              </a:solidFill>
              <a:latin typeface="EB Garamond"/>
              <a:ea typeface="EB Garamond"/>
              <a:cs typeface="EB Garamond"/>
              <a:sym typeface="EB Garamond"/>
            </a:endParaRPr>
          </a:p>
          <a:p>
            <a:pPr indent="0" lvl="0" marL="0" rtl="0" algn="l">
              <a:spcBef>
                <a:spcPts val="0"/>
              </a:spcBef>
              <a:spcAft>
                <a:spcPts val="0"/>
              </a:spcAft>
              <a:buNone/>
            </a:pPr>
            <a:r>
              <a:rPr lang="ar" sz="900">
                <a:solidFill>
                  <a:schemeClr val="dk2"/>
                </a:solidFill>
                <a:latin typeface="EB Garamond"/>
                <a:ea typeface="EB Garamond"/>
                <a:cs typeface="EB Garamond"/>
                <a:sym typeface="EB Garamond"/>
              </a:rPr>
              <a:t>E. Bone marrow examination is the investigation of choice to diagnose hemoglobinopathy</a:t>
            </a:r>
            <a:endParaRPr sz="900">
              <a:solidFill>
                <a:schemeClr val="dk2"/>
              </a:solidFill>
              <a:latin typeface="EB Garamond"/>
              <a:ea typeface="EB Garamond"/>
              <a:cs typeface="EB Garamond"/>
              <a:sym typeface="EB Garamond"/>
            </a:endParaRPr>
          </a:p>
          <a:p>
            <a:pPr indent="0" lvl="0" marL="0" rtl="0" algn="l">
              <a:spcBef>
                <a:spcPts val="0"/>
              </a:spcBef>
              <a:spcAft>
                <a:spcPts val="0"/>
              </a:spcAft>
              <a:buNone/>
            </a:pPr>
            <a:r>
              <a:t/>
            </a:r>
            <a:endParaRPr sz="900">
              <a:solidFill>
                <a:schemeClr val="dk2"/>
              </a:solidFill>
              <a:latin typeface="EB Garamond"/>
              <a:ea typeface="EB Garamond"/>
              <a:cs typeface="EB Garamond"/>
              <a:sym typeface="EB Garamond"/>
            </a:endParaRPr>
          </a:p>
          <a:p>
            <a:pPr indent="0" lvl="0" marL="0" rtl="0" algn="l">
              <a:spcBef>
                <a:spcPts val="0"/>
              </a:spcBef>
              <a:spcAft>
                <a:spcPts val="0"/>
              </a:spcAft>
              <a:buNone/>
            </a:pPr>
            <a:r>
              <a:t/>
            </a:r>
            <a:endParaRPr sz="900">
              <a:solidFill>
                <a:schemeClr val="dk2"/>
              </a:solidFill>
              <a:latin typeface="EB Garamond"/>
              <a:ea typeface="EB Garamond"/>
              <a:cs typeface="EB Garamond"/>
              <a:sym typeface="EB Garamond"/>
            </a:endParaRPr>
          </a:p>
          <a:p>
            <a:pPr indent="0" lvl="0" marL="0" rtl="0" algn="l">
              <a:spcBef>
                <a:spcPts val="0"/>
              </a:spcBef>
              <a:spcAft>
                <a:spcPts val="0"/>
              </a:spcAft>
              <a:buNone/>
            </a:pPr>
            <a:r>
              <a:rPr lang="ar" sz="900">
                <a:solidFill>
                  <a:srgbClr val="EA9999"/>
                </a:solidFill>
                <a:latin typeface="EB Garamond"/>
                <a:ea typeface="EB Garamond"/>
                <a:cs typeface="EB Garamond"/>
                <a:sym typeface="EB Garamond"/>
              </a:rPr>
              <a:t>8</a:t>
            </a:r>
            <a:r>
              <a:rPr lang="ar" sz="900">
                <a:solidFill>
                  <a:srgbClr val="EA9999"/>
                </a:solidFill>
                <a:latin typeface="EB Garamond"/>
                <a:ea typeface="EB Garamond"/>
                <a:cs typeface="EB Garamond"/>
                <a:sym typeface="EB Garamond"/>
              </a:rPr>
              <a:t>- The pathognomic abnormality in b-</a:t>
            </a:r>
            <a:r>
              <a:rPr lang="ar" sz="900">
                <a:solidFill>
                  <a:srgbClr val="EA9999"/>
                </a:solidFill>
                <a:latin typeface="EB Garamond"/>
                <a:ea typeface="EB Garamond"/>
                <a:cs typeface="EB Garamond"/>
                <a:sym typeface="EB Garamond"/>
              </a:rPr>
              <a:t>thalassemia</a:t>
            </a:r>
            <a:r>
              <a:rPr lang="ar" sz="900">
                <a:solidFill>
                  <a:srgbClr val="EA9999"/>
                </a:solidFill>
                <a:latin typeface="EB Garamond"/>
                <a:ea typeface="EB Garamond"/>
                <a:cs typeface="EB Garamond"/>
                <a:sym typeface="EB Garamond"/>
              </a:rPr>
              <a:t> is:</a:t>
            </a:r>
            <a:endParaRPr sz="900">
              <a:solidFill>
                <a:srgbClr val="EA9999"/>
              </a:solidFill>
              <a:latin typeface="EB Garamond"/>
              <a:ea typeface="EB Garamond"/>
              <a:cs typeface="EB Garamond"/>
              <a:sym typeface="EB Garamond"/>
            </a:endParaRPr>
          </a:p>
          <a:p>
            <a:pPr indent="0" lvl="0" marL="0" rtl="0" algn="l">
              <a:spcBef>
                <a:spcPts val="0"/>
              </a:spcBef>
              <a:spcAft>
                <a:spcPts val="0"/>
              </a:spcAft>
              <a:buNone/>
            </a:pPr>
            <a:r>
              <a:rPr lang="ar" sz="900">
                <a:solidFill>
                  <a:schemeClr val="dk2"/>
                </a:solidFill>
                <a:latin typeface="EB Garamond"/>
                <a:ea typeface="EB Garamond"/>
                <a:cs typeface="EB Garamond"/>
                <a:sym typeface="EB Garamond"/>
              </a:rPr>
              <a:t>A. High level of Hb A2</a:t>
            </a:r>
            <a:endParaRPr sz="900">
              <a:solidFill>
                <a:schemeClr val="dk2"/>
              </a:solidFill>
              <a:latin typeface="EB Garamond"/>
              <a:ea typeface="EB Garamond"/>
              <a:cs typeface="EB Garamond"/>
              <a:sym typeface="EB Garamond"/>
            </a:endParaRPr>
          </a:p>
          <a:p>
            <a:pPr indent="0" lvl="0" marL="0" rtl="0" algn="l">
              <a:spcBef>
                <a:spcPts val="0"/>
              </a:spcBef>
              <a:spcAft>
                <a:spcPts val="0"/>
              </a:spcAft>
              <a:buNone/>
            </a:pPr>
            <a:r>
              <a:rPr lang="ar" sz="900">
                <a:solidFill>
                  <a:schemeClr val="dk2"/>
                </a:solidFill>
                <a:latin typeface="EB Garamond"/>
                <a:ea typeface="EB Garamond"/>
                <a:cs typeface="EB Garamond"/>
                <a:sym typeface="EB Garamond"/>
              </a:rPr>
              <a:t>B. Low level of HbF</a:t>
            </a:r>
            <a:endParaRPr sz="900">
              <a:solidFill>
                <a:schemeClr val="dk2"/>
              </a:solidFill>
              <a:latin typeface="EB Garamond"/>
              <a:ea typeface="EB Garamond"/>
              <a:cs typeface="EB Garamond"/>
              <a:sym typeface="EB Garamond"/>
            </a:endParaRPr>
          </a:p>
          <a:p>
            <a:pPr indent="0" lvl="0" marL="0" rtl="0" algn="l">
              <a:spcBef>
                <a:spcPts val="0"/>
              </a:spcBef>
              <a:spcAft>
                <a:spcPts val="0"/>
              </a:spcAft>
              <a:buNone/>
            </a:pPr>
            <a:r>
              <a:rPr lang="ar" sz="900">
                <a:solidFill>
                  <a:schemeClr val="dk2"/>
                </a:solidFill>
                <a:latin typeface="EB Garamond"/>
                <a:ea typeface="EB Garamond"/>
                <a:cs typeface="EB Garamond"/>
                <a:sym typeface="EB Garamond"/>
              </a:rPr>
              <a:t>C. Normal HbA.</a:t>
            </a:r>
            <a:endParaRPr sz="900">
              <a:solidFill>
                <a:schemeClr val="dk2"/>
              </a:solidFill>
              <a:latin typeface="EB Garamond"/>
              <a:ea typeface="EB Garamond"/>
              <a:cs typeface="EB Garamond"/>
              <a:sym typeface="EB Garamond"/>
            </a:endParaRPr>
          </a:p>
          <a:p>
            <a:pPr indent="0" lvl="0" marL="0" rtl="0" algn="l">
              <a:spcBef>
                <a:spcPts val="0"/>
              </a:spcBef>
              <a:spcAft>
                <a:spcPts val="0"/>
              </a:spcAft>
              <a:buNone/>
            </a:pPr>
            <a:r>
              <a:rPr lang="ar" sz="900">
                <a:solidFill>
                  <a:schemeClr val="dk2"/>
                </a:solidFill>
                <a:latin typeface="EB Garamond"/>
                <a:ea typeface="EB Garamond"/>
                <a:cs typeface="EB Garamond"/>
                <a:sym typeface="EB Garamond"/>
              </a:rPr>
              <a:t>D. Low serum unconugated bilirubin.</a:t>
            </a:r>
            <a:endParaRPr sz="900">
              <a:solidFill>
                <a:schemeClr val="dk2"/>
              </a:solidFill>
              <a:latin typeface="EB Garamond"/>
              <a:ea typeface="EB Garamond"/>
              <a:cs typeface="EB Garamond"/>
              <a:sym typeface="EB Garamond"/>
            </a:endParaRPr>
          </a:p>
          <a:p>
            <a:pPr indent="0" lvl="0" marL="0" rtl="0" algn="l">
              <a:spcBef>
                <a:spcPts val="0"/>
              </a:spcBef>
              <a:spcAft>
                <a:spcPts val="0"/>
              </a:spcAft>
              <a:buNone/>
            </a:pPr>
            <a:r>
              <a:rPr lang="ar" sz="900">
                <a:solidFill>
                  <a:schemeClr val="dk2"/>
                </a:solidFill>
                <a:latin typeface="EB Garamond"/>
                <a:ea typeface="EB Garamond"/>
                <a:cs typeface="EB Garamond"/>
                <a:sym typeface="EB Garamond"/>
              </a:rPr>
              <a:t>E. High urobilinogen in urine.</a:t>
            </a:r>
            <a:endParaRPr sz="900">
              <a:solidFill>
                <a:schemeClr val="dk2"/>
              </a:solidFill>
              <a:latin typeface="EB Garamond"/>
              <a:ea typeface="EB Garamond"/>
              <a:cs typeface="EB Garamond"/>
              <a:sym typeface="EB Garamond"/>
            </a:endParaRPr>
          </a:p>
        </p:txBody>
      </p:sp>
      <p:sp>
        <p:nvSpPr>
          <p:cNvPr id="714" name="Google Shape;714;p43"/>
          <p:cNvSpPr txBox="1"/>
          <p:nvPr/>
        </p:nvSpPr>
        <p:spPr>
          <a:xfrm>
            <a:off x="2071257" y="429350"/>
            <a:ext cx="1005000" cy="225600"/>
          </a:xfrm>
          <a:prstGeom prst="rect">
            <a:avLst/>
          </a:prstGeom>
          <a:no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800">
                <a:solidFill>
                  <a:srgbClr val="E06666"/>
                </a:solidFill>
                <a:highlight>
                  <a:srgbClr val="FFFFFF"/>
                </a:highlight>
                <a:latin typeface="EB Garamond"/>
                <a:ea typeface="EB Garamond"/>
                <a:cs typeface="EB Garamond"/>
                <a:sym typeface="EB Garamond"/>
              </a:rPr>
              <a:t>D</a:t>
            </a:r>
            <a:r>
              <a:rPr b="1" lang="ar" sz="800">
                <a:solidFill>
                  <a:srgbClr val="E06666"/>
                </a:solidFill>
                <a:highlight>
                  <a:srgbClr val="FFFFFF"/>
                </a:highlight>
                <a:latin typeface="EB Garamond"/>
                <a:ea typeface="EB Garamond"/>
                <a:cs typeface="EB Garamond"/>
                <a:sym typeface="EB Garamond"/>
              </a:rPr>
              <a:t>octor’s questions</a:t>
            </a:r>
            <a:endParaRPr sz="800">
              <a:solidFill>
                <a:srgbClr val="E06666"/>
              </a:solidFill>
              <a:highlight>
                <a:srgbClr val="FFFFFF"/>
              </a:highlight>
              <a:latin typeface="EB Garamond"/>
              <a:ea typeface="EB Garamond"/>
              <a:cs typeface="EB Garamond"/>
              <a:sym typeface="EB Garamond"/>
            </a:endParaRPr>
          </a:p>
        </p:txBody>
      </p:sp>
      <p:sp>
        <p:nvSpPr>
          <p:cNvPr id="715" name="Google Shape;715;p43"/>
          <p:cNvSpPr txBox="1"/>
          <p:nvPr/>
        </p:nvSpPr>
        <p:spPr>
          <a:xfrm>
            <a:off x="5144809" y="429343"/>
            <a:ext cx="1005000" cy="225600"/>
          </a:xfrm>
          <a:prstGeom prst="rect">
            <a:avLst/>
          </a:prstGeom>
          <a:no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800">
                <a:solidFill>
                  <a:srgbClr val="E06666"/>
                </a:solidFill>
                <a:highlight>
                  <a:srgbClr val="FFFFFF"/>
                </a:highlight>
                <a:latin typeface="EB Garamond"/>
                <a:ea typeface="EB Garamond"/>
                <a:cs typeface="EB Garamond"/>
                <a:sym typeface="EB Garamond"/>
              </a:rPr>
              <a:t>Doctor’s questions</a:t>
            </a:r>
            <a:endParaRPr sz="800">
              <a:solidFill>
                <a:srgbClr val="E06666"/>
              </a:solidFill>
              <a:highlight>
                <a:srgbClr val="FFFFFF"/>
              </a:highlight>
              <a:latin typeface="EB Garamond"/>
              <a:ea typeface="EB Garamond"/>
              <a:cs typeface="EB Garamond"/>
              <a:sym typeface="EB Garamon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9" name="Shape 719"/>
        <p:cNvGrpSpPr/>
        <p:nvPr/>
      </p:nvGrpSpPr>
      <p:grpSpPr>
        <a:xfrm>
          <a:off x="0" y="0"/>
          <a:ext cx="0" cy="0"/>
          <a:chOff x="0" y="0"/>
          <a:chExt cx="0" cy="0"/>
        </a:xfrm>
      </p:grpSpPr>
      <p:sp>
        <p:nvSpPr>
          <p:cNvPr id="720" name="Google Shape;720;p44"/>
          <p:cNvSpPr txBox="1"/>
          <p:nvPr/>
        </p:nvSpPr>
        <p:spPr>
          <a:xfrm>
            <a:off x="4477275" y="1731550"/>
            <a:ext cx="2610000" cy="29382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FFF2CC"/>
              </a:buClr>
              <a:buSzPts val="1400"/>
              <a:buFont typeface="Montserrat"/>
              <a:buChar char="●"/>
            </a:pPr>
            <a:r>
              <a:rPr b="1" i="1" lang="ar">
                <a:solidFill>
                  <a:srgbClr val="74C1B9"/>
                </a:solidFill>
                <a:latin typeface="Montserrat"/>
                <a:ea typeface="Montserrat"/>
                <a:cs typeface="Montserrat"/>
                <a:sym typeface="Montserrat"/>
              </a:rPr>
              <a:t>Amirah Alzahrani </a:t>
            </a:r>
            <a:endParaRPr b="1" i="1">
              <a:solidFill>
                <a:srgbClr val="74C1B9"/>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FFF2CC"/>
              </a:buClr>
              <a:buSzPts val="1400"/>
              <a:buFont typeface="Montserrat"/>
              <a:buChar char="●"/>
            </a:pPr>
            <a:r>
              <a:rPr b="1" lang="ar">
                <a:solidFill>
                  <a:srgbClr val="74C1B9"/>
                </a:solidFill>
                <a:latin typeface="Montserrat"/>
                <a:ea typeface="Montserrat"/>
                <a:cs typeface="Montserrat"/>
                <a:sym typeface="Montserrat"/>
              </a:rPr>
              <a:t>Deema Almaziad </a:t>
            </a:r>
            <a:endParaRPr b="1">
              <a:solidFill>
                <a:srgbClr val="74C1B9"/>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FFF2CC"/>
              </a:buClr>
              <a:buSzPts val="1400"/>
              <a:buFont typeface="Montserrat"/>
              <a:buChar char="●"/>
            </a:pPr>
            <a:r>
              <a:rPr b="1" lang="ar">
                <a:solidFill>
                  <a:srgbClr val="74C1B9"/>
                </a:solidFill>
                <a:latin typeface="Montserrat"/>
                <a:ea typeface="Montserrat"/>
                <a:cs typeface="Montserrat"/>
                <a:sym typeface="Montserrat"/>
              </a:rPr>
              <a:t>Jude Alotaibi</a:t>
            </a:r>
            <a:endParaRPr b="1">
              <a:solidFill>
                <a:srgbClr val="74C1B9"/>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FFF2CC"/>
              </a:buClr>
              <a:buSzPts val="1400"/>
              <a:buFont typeface="Montserrat"/>
              <a:buChar char="●"/>
            </a:pPr>
            <a:r>
              <a:rPr b="1" i="1" lang="ar">
                <a:solidFill>
                  <a:srgbClr val="74C1B9"/>
                </a:solidFill>
                <a:latin typeface="Montserrat"/>
                <a:ea typeface="Montserrat"/>
                <a:cs typeface="Montserrat"/>
                <a:sym typeface="Montserrat"/>
              </a:rPr>
              <a:t>Njoud Almutairi </a:t>
            </a:r>
            <a:endParaRPr b="1" i="1">
              <a:solidFill>
                <a:srgbClr val="74C1B9"/>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FFF2CC"/>
              </a:buClr>
              <a:buSzPts val="1400"/>
              <a:buFont typeface="Montserrat"/>
              <a:buChar char="●"/>
            </a:pPr>
            <a:r>
              <a:rPr b="1" lang="ar">
                <a:solidFill>
                  <a:srgbClr val="74C1B9"/>
                </a:solidFill>
                <a:latin typeface="Montserrat"/>
                <a:ea typeface="Montserrat"/>
                <a:cs typeface="Montserrat"/>
                <a:sym typeface="Montserrat"/>
              </a:rPr>
              <a:t>Nouf Albraikan</a:t>
            </a:r>
            <a:endParaRPr b="1">
              <a:solidFill>
                <a:srgbClr val="74C1B9"/>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FFF2CC"/>
              </a:buClr>
              <a:buSzPts val="1400"/>
              <a:buFont typeface="Montserrat"/>
              <a:buChar char="●"/>
            </a:pPr>
            <a:r>
              <a:rPr b="1" i="1" lang="ar">
                <a:solidFill>
                  <a:srgbClr val="74C1B9"/>
                </a:solidFill>
                <a:latin typeface="Montserrat"/>
                <a:ea typeface="Montserrat"/>
                <a:cs typeface="Montserrat"/>
                <a:sym typeface="Montserrat"/>
              </a:rPr>
              <a:t>Noura Almazrou</a:t>
            </a:r>
            <a:endParaRPr b="1" i="1">
              <a:solidFill>
                <a:srgbClr val="74C1B9"/>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FFF2CC"/>
              </a:buClr>
              <a:buSzPts val="1400"/>
              <a:buFont typeface="Montserrat"/>
              <a:buChar char="●"/>
            </a:pPr>
            <a:r>
              <a:rPr b="1" lang="ar">
                <a:solidFill>
                  <a:srgbClr val="74C1B9"/>
                </a:solidFill>
                <a:latin typeface="Montserrat"/>
                <a:ea typeface="Montserrat"/>
                <a:cs typeface="Montserrat"/>
                <a:sym typeface="Montserrat"/>
              </a:rPr>
              <a:t>Razan Alzohaifi</a:t>
            </a:r>
            <a:endParaRPr b="1">
              <a:solidFill>
                <a:srgbClr val="74C1B9"/>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FFF2CC"/>
              </a:buClr>
              <a:buSzPts val="1400"/>
              <a:buFont typeface="Montserrat"/>
              <a:buChar char="●"/>
            </a:pPr>
            <a:r>
              <a:rPr b="1" i="1" lang="ar">
                <a:solidFill>
                  <a:srgbClr val="74C1B9"/>
                </a:solidFill>
                <a:latin typeface="Montserrat"/>
                <a:ea typeface="Montserrat"/>
                <a:cs typeface="Montserrat"/>
                <a:sym typeface="Montserrat"/>
              </a:rPr>
              <a:t>Rema Almutawa</a:t>
            </a:r>
            <a:endParaRPr b="1" i="1">
              <a:solidFill>
                <a:srgbClr val="74C1B9"/>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FFF2CC"/>
              </a:buClr>
              <a:buSzPts val="1400"/>
              <a:buFont typeface="Montserrat"/>
              <a:buChar char="●"/>
            </a:pPr>
            <a:r>
              <a:rPr b="1" lang="ar">
                <a:solidFill>
                  <a:srgbClr val="74C1B9"/>
                </a:solidFill>
                <a:latin typeface="Montserrat"/>
                <a:ea typeface="Montserrat"/>
                <a:cs typeface="Montserrat"/>
                <a:sym typeface="Montserrat"/>
              </a:rPr>
              <a:t>Renad Alhaqbani</a:t>
            </a:r>
            <a:endParaRPr b="1">
              <a:solidFill>
                <a:srgbClr val="74C1B9"/>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FFF2CC"/>
              </a:buClr>
              <a:buSzPts val="1400"/>
              <a:buFont typeface="Montserrat"/>
              <a:buChar char="●"/>
            </a:pPr>
            <a:r>
              <a:rPr b="1" lang="ar">
                <a:solidFill>
                  <a:srgbClr val="74C1B9"/>
                </a:solidFill>
                <a:latin typeface="Montserrat"/>
                <a:ea typeface="Montserrat"/>
                <a:cs typeface="Montserrat"/>
                <a:sym typeface="Montserrat"/>
              </a:rPr>
              <a:t>Renad Almutawa</a:t>
            </a:r>
            <a:endParaRPr b="1">
              <a:solidFill>
                <a:srgbClr val="74C1B9"/>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FFF2CC"/>
              </a:buClr>
              <a:buSzPts val="1400"/>
              <a:buFont typeface="Montserrat"/>
              <a:buChar char="●"/>
            </a:pPr>
            <a:r>
              <a:rPr b="1" lang="ar">
                <a:solidFill>
                  <a:srgbClr val="74C1B9"/>
                </a:solidFill>
                <a:latin typeface="Montserrat"/>
                <a:ea typeface="Montserrat"/>
                <a:cs typeface="Montserrat"/>
                <a:sym typeface="Montserrat"/>
              </a:rPr>
              <a:t>Taif Alotaibi </a:t>
            </a:r>
            <a:endParaRPr b="1">
              <a:solidFill>
                <a:srgbClr val="74C1B9"/>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FFF2CC"/>
              </a:buClr>
              <a:buSzPts val="1400"/>
              <a:buFont typeface="Montserrat"/>
              <a:buChar char="●"/>
            </a:pPr>
            <a:r>
              <a:rPr b="1" lang="ar">
                <a:solidFill>
                  <a:srgbClr val="74C1B9"/>
                </a:solidFill>
                <a:latin typeface="Montserrat"/>
                <a:ea typeface="Montserrat"/>
                <a:cs typeface="Montserrat"/>
                <a:sym typeface="Montserrat"/>
              </a:rPr>
              <a:t>Wejdan Alnufaie</a:t>
            </a:r>
            <a:endParaRPr b="1">
              <a:solidFill>
                <a:srgbClr val="74C1B9"/>
              </a:solidFill>
              <a:latin typeface="Montserrat"/>
              <a:ea typeface="Montserrat"/>
              <a:cs typeface="Montserrat"/>
              <a:sym typeface="Montserrat"/>
            </a:endParaRPr>
          </a:p>
        </p:txBody>
      </p:sp>
      <p:sp>
        <p:nvSpPr>
          <p:cNvPr id="721" name="Google Shape;721;p44"/>
          <p:cNvSpPr txBox="1"/>
          <p:nvPr>
            <p:ph idx="4294967295" type="ctrTitle"/>
          </p:nvPr>
        </p:nvSpPr>
        <p:spPr>
          <a:xfrm>
            <a:off x="267975" y="509000"/>
            <a:ext cx="4209300" cy="103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ar" sz="5300">
                <a:solidFill>
                  <a:srgbClr val="EA9999"/>
                </a:solidFill>
              </a:rPr>
              <a:t>THANKS</a:t>
            </a:r>
            <a:endParaRPr sz="5300">
              <a:solidFill>
                <a:srgbClr val="EA9999"/>
              </a:solidFill>
            </a:endParaRPr>
          </a:p>
        </p:txBody>
      </p:sp>
      <p:sp>
        <p:nvSpPr>
          <p:cNvPr id="722" name="Google Shape;722;p44"/>
          <p:cNvSpPr txBox="1"/>
          <p:nvPr/>
        </p:nvSpPr>
        <p:spPr>
          <a:xfrm>
            <a:off x="359875" y="1731550"/>
            <a:ext cx="3277800" cy="19770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b="1" lang="ar" sz="2400">
                <a:solidFill>
                  <a:srgbClr val="F1C232"/>
                </a:solidFill>
                <a:latin typeface="Montserrat"/>
                <a:ea typeface="Montserrat"/>
                <a:cs typeface="Montserrat"/>
                <a:sym typeface="Montserrat"/>
              </a:rPr>
              <a:t>    </a:t>
            </a:r>
            <a:r>
              <a:rPr b="1" lang="ar" sz="2400">
                <a:solidFill>
                  <a:srgbClr val="EA9999"/>
                </a:solidFill>
                <a:latin typeface="Montserrat"/>
                <a:ea typeface="Montserrat"/>
                <a:cs typeface="Montserrat"/>
                <a:sym typeface="Montserrat"/>
              </a:rPr>
              <a:t>|</a:t>
            </a:r>
            <a:r>
              <a:rPr b="1" lang="ar" sz="2400">
                <a:solidFill>
                  <a:srgbClr val="74C1B9"/>
                </a:solidFill>
                <a:latin typeface="Montserrat"/>
                <a:ea typeface="Montserrat"/>
                <a:cs typeface="Montserrat"/>
                <a:sym typeface="Montserrat"/>
              </a:rPr>
              <a:t> TEAM LEADERS </a:t>
            </a:r>
            <a:endParaRPr b="1" sz="2400">
              <a:solidFill>
                <a:srgbClr val="74C1B9"/>
              </a:solidFill>
              <a:latin typeface="Montserrat"/>
              <a:ea typeface="Montserrat"/>
              <a:cs typeface="Montserrat"/>
              <a:sym typeface="Montserrat"/>
            </a:endParaRPr>
          </a:p>
          <a:p>
            <a:pPr indent="0" lvl="0" marL="0" rtl="0" algn="l">
              <a:lnSpc>
                <a:spcPct val="150000"/>
              </a:lnSpc>
              <a:spcBef>
                <a:spcPts val="0"/>
              </a:spcBef>
              <a:spcAft>
                <a:spcPts val="0"/>
              </a:spcAft>
              <a:buNone/>
            </a:pPr>
            <a:r>
              <a:rPr b="1" lang="ar" sz="2000">
                <a:solidFill>
                  <a:srgbClr val="EA9999"/>
                </a:solidFill>
                <a:latin typeface="Montserrat"/>
                <a:ea typeface="Montserrat"/>
                <a:cs typeface="Montserrat"/>
                <a:sym typeface="Montserrat"/>
              </a:rPr>
              <a:t>|</a:t>
            </a:r>
            <a:r>
              <a:rPr b="1" i="1" lang="ar" sz="2000">
                <a:solidFill>
                  <a:srgbClr val="74C1B9"/>
                </a:solidFill>
                <a:latin typeface="Montserrat"/>
                <a:ea typeface="Montserrat"/>
                <a:cs typeface="Montserrat"/>
                <a:sym typeface="Montserrat"/>
              </a:rPr>
              <a:t> </a:t>
            </a:r>
            <a:r>
              <a:rPr b="1" lang="ar" sz="2000">
                <a:solidFill>
                  <a:srgbClr val="74C1B9"/>
                </a:solidFill>
                <a:latin typeface="Montserrat"/>
                <a:ea typeface="Montserrat"/>
                <a:cs typeface="Montserrat"/>
                <a:sym typeface="Montserrat"/>
              </a:rPr>
              <a:t>Abdulaziz Alghamdi </a:t>
            </a:r>
            <a:endParaRPr b="1" sz="2000">
              <a:solidFill>
                <a:srgbClr val="74C1B9"/>
              </a:solidFill>
              <a:latin typeface="Montserrat"/>
              <a:ea typeface="Montserrat"/>
              <a:cs typeface="Montserrat"/>
              <a:sym typeface="Montserrat"/>
            </a:endParaRPr>
          </a:p>
          <a:p>
            <a:pPr indent="0" lvl="0" marL="0" rtl="0" algn="l">
              <a:lnSpc>
                <a:spcPct val="150000"/>
              </a:lnSpc>
              <a:spcBef>
                <a:spcPts val="0"/>
              </a:spcBef>
              <a:spcAft>
                <a:spcPts val="0"/>
              </a:spcAft>
              <a:buNone/>
            </a:pPr>
            <a:r>
              <a:rPr b="1" lang="ar" sz="2000">
                <a:solidFill>
                  <a:srgbClr val="EA9999"/>
                </a:solidFill>
                <a:latin typeface="Montserrat"/>
                <a:ea typeface="Montserrat"/>
                <a:cs typeface="Montserrat"/>
                <a:sym typeface="Montserrat"/>
              </a:rPr>
              <a:t>|</a:t>
            </a:r>
            <a:r>
              <a:rPr b="1" i="1" lang="ar" sz="2000">
                <a:solidFill>
                  <a:srgbClr val="74C1B9"/>
                </a:solidFill>
                <a:latin typeface="Montserrat"/>
                <a:ea typeface="Montserrat"/>
                <a:cs typeface="Montserrat"/>
                <a:sym typeface="Montserrat"/>
              </a:rPr>
              <a:t> Elaf Almusahel</a:t>
            </a:r>
            <a:r>
              <a:rPr b="1" lang="ar" sz="2000">
                <a:solidFill>
                  <a:srgbClr val="74C1B9"/>
                </a:solidFill>
                <a:latin typeface="Montserrat"/>
                <a:ea typeface="Montserrat"/>
                <a:cs typeface="Montserrat"/>
                <a:sym typeface="Montserrat"/>
              </a:rPr>
              <a:t>  </a:t>
            </a:r>
            <a:endParaRPr b="1" i="1" sz="2000">
              <a:solidFill>
                <a:srgbClr val="74C1B9"/>
              </a:solidFill>
              <a:latin typeface="Montserrat"/>
              <a:ea typeface="Montserrat"/>
              <a:cs typeface="Montserrat"/>
              <a:sym typeface="Montserrat"/>
            </a:endParaRPr>
          </a:p>
        </p:txBody>
      </p:sp>
      <p:sp>
        <p:nvSpPr>
          <p:cNvPr id="723" name="Google Shape;723;p44"/>
          <p:cNvSpPr txBox="1"/>
          <p:nvPr/>
        </p:nvSpPr>
        <p:spPr>
          <a:xfrm>
            <a:off x="5794871" y="509001"/>
            <a:ext cx="3095400" cy="72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2400">
                <a:solidFill>
                  <a:srgbClr val="74C1B9"/>
                </a:solidFill>
                <a:latin typeface="Montserrat"/>
                <a:ea typeface="Montserrat"/>
                <a:cs typeface="Montserrat"/>
                <a:sym typeface="Montserrat"/>
              </a:rPr>
              <a:t>| </a:t>
            </a:r>
            <a:r>
              <a:rPr lang="ar" sz="2400">
                <a:solidFill>
                  <a:srgbClr val="EA9999"/>
                </a:solidFill>
                <a:latin typeface="Montserrat ExtraBold"/>
                <a:ea typeface="Montserrat ExtraBold"/>
                <a:cs typeface="Montserrat ExtraBold"/>
                <a:sym typeface="Montserrat ExtraBold"/>
              </a:rPr>
              <a:t>TEAM MEMBERS </a:t>
            </a:r>
            <a:endParaRPr b="1" sz="2400">
              <a:solidFill>
                <a:srgbClr val="EA9999"/>
              </a:solidFill>
            </a:endParaRPr>
          </a:p>
        </p:txBody>
      </p:sp>
      <p:cxnSp>
        <p:nvCxnSpPr>
          <p:cNvPr id="724" name="Google Shape;724;p44"/>
          <p:cNvCxnSpPr/>
          <p:nvPr/>
        </p:nvCxnSpPr>
        <p:spPr>
          <a:xfrm flipH="1">
            <a:off x="6832364" y="1636387"/>
            <a:ext cx="2700" cy="3242400"/>
          </a:xfrm>
          <a:prstGeom prst="straightConnector1">
            <a:avLst/>
          </a:prstGeom>
          <a:noFill/>
          <a:ln cap="flat" cmpd="sng" w="28575">
            <a:solidFill>
              <a:srgbClr val="F4CCCC"/>
            </a:solidFill>
            <a:prstDash val="solid"/>
            <a:round/>
            <a:headEnd len="med" w="med" type="oval"/>
            <a:tailEnd len="med" w="med" type="oval"/>
          </a:ln>
        </p:spPr>
      </p:cxnSp>
      <p:grpSp>
        <p:nvGrpSpPr>
          <p:cNvPr id="725" name="Google Shape;725;p44"/>
          <p:cNvGrpSpPr/>
          <p:nvPr/>
        </p:nvGrpSpPr>
        <p:grpSpPr>
          <a:xfrm>
            <a:off x="4623500" y="3068939"/>
            <a:ext cx="266100" cy="263400"/>
            <a:chOff x="4568700" y="1762557"/>
            <a:chExt cx="266100" cy="263400"/>
          </a:xfrm>
        </p:grpSpPr>
        <p:sp>
          <p:nvSpPr>
            <p:cNvPr id="726" name="Google Shape;726;p44"/>
            <p:cNvSpPr/>
            <p:nvPr/>
          </p:nvSpPr>
          <p:spPr>
            <a:xfrm>
              <a:off x="4568700" y="1762557"/>
              <a:ext cx="266100" cy="2634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27" name="Google Shape;727;p44"/>
            <p:cNvGrpSpPr/>
            <p:nvPr/>
          </p:nvGrpSpPr>
          <p:grpSpPr>
            <a:xfrm>
              <a:off x="4573681" y="1783730"/>
              <a:ext cx="228302" cy="208466"/>
              <a:chOff x="5735477" y="2429858"/>
              <a:chExt cx="353354" cy="341299"/>
            </a:xfrm>
          </p:grpSpPr>
          <p:sp>
            <p:nvSpPr>
              <p:cNvPr id="728" name="Google Shape;728;p44"/>
              <p:cNvSpPr/>
              <p:nvPr/>
            </p:nvSpPr>
            <p:spPr>
              <a:xfrm>
                <a:off x="5824468" y="2594703"/>
                <a:ext cx="176359" cy="76968"/>
              </a:xfrm>
              <a:custGeom>
                <a:rect b="b" l="l" r="r" t="t"/>
                <a:pathLst>
                  <a:path extrusionOk="0" h="2420" w="5545">
                    <a:moveTo>
                      <a:pt x="3427" y="340"/>
                    </a:moveTo>
                    <a:cubicBezTo>
                      <a:pt x="3652" y="340"/>
                      <a:pt x="3900" y="416"/>
                      <a:pt x="4108" y="630"/>
                    </a:cubicBezTo>
                    <a:cubicBezTo>
                      <a:pt x="4335" y="845"/>
                      <a:pt x="4537" y="999"/>
                      <a:pt x="4739" y="1107"/>
                    </a:cubicBezTo>
                    <a:cubicBezTo>
                      <a:pt x="4510" y="1133"/>
                      <a:pt x="4229" y="1154"/>
                      <a:pt x="3943" y="1154"/>
                    </a:cubicBezTo>
                    <a:cubicBezTo>
                      <a:pt x="3575" y="1154"/>
                      <a:pt x="3199" y="1118"/>
                      <a:pt x="2918" y="1011"/>
                    </a:cubicBezTo>
                    <a:lnTo>
                      <a:pt x="2834" y="987"/>
                    </a:lnTo>
                    <a:cubicBezTo>
                      <a:pt x="2811" y="976"/>
                      <a:pt x="2787" y="970"/>
                      <a:pt x="2766" y="970"/>
                    </a:cubicBezTo>
                    <a:cubicBezTo>
                      <a:pt x="2745" y="970"/>
                      <a:pt x="2727" y="976"/>
                      <a:pt x="2715" y="987"/>
                    </a:cubicBezTo>
                    <a:lnTo>
                      <a:pt x="2620" y="1011"/>
                    </a:lnTo>
                    <a:cubicBezTo>
                      <a:pt x="2325" y="1118"/>
                      <a:pt x="1951" y="1154"/>
                      <a:pt x="1583" y="1154"/>
                    </a:cubicBezTo>
                    <a:cubicBezTo>
                      <a:pt x="1297" y="1154"/>
                      <a:pt x="1014" y="1133"/>
                      <a:pt x="775" y="1107"/>
                    </a:cubicBezTo>
                    <a:cubicBezTo>
                      <a:pt x="965" y="999"/>
                      <a:pt x="1180" y="845"/>
                      <a:pt x="1406" y="630"/>
                    </a:cubicBezTo>
                    <a:cubicBezTo>
                      <a:pt x="1614" y="416"/>
                      <a:pt x="1862" y="340"/>
                      <a:pt x="2087" y="340"/>
                    </a:cubicBezTo>
                    <a:cubicBezTo>
                      <a:pt x="2326" y="340"/>
                      <a:pt x="2540" y="425"/>
                      <a:pt x="2656" y="523"/>
                    </a:cubicBezTo>
                    <a:cubicBezTo>
                      <a:pt x="2686" y="553"/>
                      <a:pt x="2721" y="568"/>
                      <a:pt x="2757" y="568"/>
                    </a:cubicBezTo>
                    <a:cubicBezTo>
                      <a:pt x="2793" y="568"/>
                      <a:pt x="2829" y="553"/>
                      <a:pt x="2858" y="523"/>
                    </a:cubicBezTo>
                    <a:cubicBezTo>
                      <a:pt x="2975" y="425"/>
                      <a:pt x="3188" y="340"/>
                      <a:pt x="3427" y="340"/>
                    </a:cubicBezTo>
                    <a:close/>
                    <a:moveTo>
                      <a:pt x="2727" y="1309"/>
                    </a:moveTo>
                    <a:lnTo>
                      <a:pt x="2751" y="1321"/>
                    </a:lnTo>
                    <a:cubicBezTo>
                      <a:pt x="3111" y="1433"/>
                      <a:pt x="3533" y="1470"/>
                      <a:pt x="3932" y="1470"/>
                    </a:cubicBezTo>
                    <a:cubicBezTo>
                      <a:pt x="4167" y="1470"/>
                      <a:pt x="4394" y="1458"/>
                      <a:pt x="4597" y="1440"/>
                    </a:cubicBezTo>
                    <a:lnTo>
                      <a:pt x="4597" y="1440"/>
                    </a:lnTo>
                    <a:cubicBezTo>
                      <a:pt x="4585" y="1464"/>
                      <a:pt x="4561" y="1476"/>
                      <a:pt x="4537" y="1488"/>
                    </a:cubicBezTo>
                    <a:cubicBezTo>
                      <a:pt x="4525" y="1499"/>
                      <a:pt x="4501" y="1523"/>
                      <a:pt x="4478" y="1535"/>
                    </a:cubicBezTo>
                    <a:lnTo>
                      <a:pt x="4466" y="1547"/>
                    </a:lnTo>
                    <a:cubicBezTo>
                      <a:pt x="4454" y="1559"/>
                      <a:pt x="4430" y="1583"/>
                      <a:pt x="4418" y="1583"/>
                    </a:cubicBezTo>
                    <a:cubicBezTo>
                      <a:pt x="4406" y="1583"/>
                      <a:pt x="4406" y="1595"/>
                      <a:pt x="4394" y="1595"/>
                    </a:cubicBezTo>
                    <a:cubicBezTo>
                      <a:pt x="4382" y="1607"/>
                      <a:pt x="4358" y="1607"/>
                      <a:pt x="4347" y="1618"/>
                    </a:cubicBezTo>
                    <a:cubicBezTo>
                      <a:pt x="4335" y="1618"/>
                      <a:pt x="4335" y="1642"/>
                      <a:pt x="4311" y="1642"/>
                    </a:cubicBezTo>
                    <a:cubicBezTo>
                      <a:pt x="4299" y="1654"/>
                      <a:pt x="4287" y="1654"/>
                      <a:pt x="4275" y="1666"/>
                    </a:cubicBezTo>
                    <a:cubicBezTo>
                      <a:pt x="4263" y="1666"/>
                      <a:pt x="4263" y="1678"/>
                      <a:pt x="4239" y="1678"/>
                    </a:cubicBezTo>
                    <a:cubicBezTo>
                      <a:pt x="4228" y="1702"/>
                      <a:pt x="4216" y="1714"/>
                      <a:pt x="4204" y="1714"/>
                    </a:cubicBezTo>
                    <a:cubicBezTo>
                      <a:pt x="4180" y="1714"/>
                      <a:pt x="4180" y="1726"/>
                      <a:pt x="4168" y="1726"/>
                    </a:cubicBezTo>
                    <a:lnTo>
                      <a:pt x="4120" y="1773"/>
                    </a:lnTo>
                    <a:lnTo>
                      <a:pt x="4108" y="1785"/>
                    </a:lnTo>
                    <a:lnTo>
                      <a:pt x="4049" y="1845"/>
                    </a:lnTo>
                    <a:cubicBezTo>
                      <a:pt x="3930" y="1964"/>
                      <a:pt x="3668" y="2059"/>
                      <a:pt x="3311" y="2095"/>
                    </a:cubicBezTo>
                    <a:cubicBezTo>
                      <a:pt x="3013" y="2130"/>
                      <a:pt x="2751" y="2130"/>
                      <a:pt x="2751" y="2130"/>
                    </a:cubicBezTo>
                    <a:lnTo>
                      <a:pt x="2727" y="2130"/>
                    </a:lnTo>
                    <a:cubicBezTo>
                      <a:pt x="2644" y="2130"/>
                      <a:pt x="2430" y="2130"/>
                      <a:pt x="2203" y="2095"/>
                    </a:cubicBezTo>
                    <a:cubicBezTo>
                      <a:pt x="1846" y="2059"/>
                      <a:pt x="1572" y="1964"/>
                      <a:pt x="1453" y="1845"/>
                    </a:cubicBezTo>
                    <a:lnTo>
                      <a:pt x="1394" y="1785"/>
                    </a:lnTo>
                    <a:lnTo>
                      <a:pt x="1382" y="1773"/>
                    </a:lnTo>
                    <a:lnTo>
                      <a:pt x="1334" y="1726"/>
                    </a:lnTo>
                    <a:cubicBezTo>
                      <a:pt x="1322" y="1726"/>
                      <a:pt x="1322" y="1714"/>
                      <a:pt x="1310" y="1714"/>
                    </a:cubicBezTo>
                    <a:cubicBezTo>
                      <a:pt x="1299" y="1702"/>
                      <a:pt x="1275" y="1678"/>
                      <a:pt x="1263" y="1678"/>
                    </a:cubicBezTo>
                    <a:cubicBezTo>
                      <a:pt x="1251" y="1678"/>
                      <a:pt x="1251" y="1666"/>
                      <a:pt x="1239" y="1666"/>
                    </a:cubicBezTo>
                    <a:cubicBezTo>
                      <a:pt x="1227" y="1654"/>
                      <a:pt x="1203" y="1654"/>
                      <a:pt x="1191" y="1642"/>
                    </a:cubicBezTo>
                    <a:cubicBezTo>
                      <a:pt x="1180" y="1642"/>
                      <a:pt x="1180" y="1618"/>
                      <a:pt x="1156" y="1618"/>
                    </a:cubicBezTo>
                    <a:cubicBezTo>
                      <a:pt x="1144" y="1607"/>
                      <a:pt x="1132" y="1607"/>
                      <a:pt x="1120" y="1595"/>
                    </a:cubicBezTo>
                    <a:cubicBezTo>
                      <a:pt x="1108" y="1595"/>
                      <a:pt x="1108" y="1583"/>
                      <a:pt x="1084" y="1583"/>
                    </a:cubicBezTo>
                    <a:cubicBezTo>
                      <a:pt x="1072" y="1559"/>
                      <a:pt x="1060" y="1559"/>
                      <a:pt x="1037" y="1547"/>
                    </a:cubicBezTo>
                    <a:lnTo>
                      <a:pt x="1025" y="1535"/>
                    </a:lnTo>
                    <a:cubicBezTo>
                      <a:pt x="1013" y="1523"/>
                      <a:pt x="989" y="1499"/>
                      <a:pt x="965" y="1488"/>
                    </a:cubicBezTo>
                    <a:lnTo>
                      <a:pt x="953" y="1488"/>
                    </a:lnTo>
                    <a:cubicBezTo>
                      <a:pt x="941" y="1476"/>
                      <a:pt x="929" y="1464"/>
                      <a:pt x="894" y="1440"/>
                    </a:cubicBezTo>
                    <a:lnTo>
                      <a:pt x="894" y="1440"/>
                    </a:lnTo>
                    <a:cubicBezTo>
                      <a:pt x="1114" y="1464"/>
                      <a:pt x="1367" y="1482"/>
                      <a:pt x="1623" y="1482"/>
                    </a:cubicBezTo>
                    <a:cubicBezTo>
                      <a:pt x="2004" y="1482"/>
                      <a:pt x="2393" y="1442"/>
                      <a:pt x="2692" y="1321"/>
                    </a:cubicBezTo>
                    <a:lnTo>
                      <a:pt x="2727" y="1309"/>
                    </a:lnTo>
                    <a:close/>
                    <a:moveTo>
                      <a:pt x="2093" y="1"/>
                    </a:moveTo>
                    <a:cubicBezTo>
                      <a:pt x="1780" y="1"/>
                      <a:pt x="1439" y="109"/>
                      <a:pt x="1156" y="392"/>
                    </a:cubicBezTo>
                    <a:cubicBezTo>
                      <a:pt x="632" y="928"/>
                      <a:pt x="132" y="999"/>
                      <a:pt x="120" y="999"/>
                    </a:cubicBezTo>
                    <a:lnTo>
                      <a:pt x="84" y="999"/>
                    </a:lnTo>
                    <a:cubicBezTo>
                      <a:pt x="84" y="999"/>
                      <a:pt x="72" y="999"/>
                      <a:pt x="72" y="1011"/>
                    </a:cubicBezTo>
                    <a:cubicBezTo>
                      <a:pt x="72" y="1011"/>
                      <a:pt x="60" y="1011"/>
                      <a:pt x="60" y="1023"/>
                    </a:cubicBezTo>
                    <a:lnTo>
                      <a:pt x="48" y="1047"/>
                    </a:lnTo>
                    <a:lnTo>
                      <a:pt x="37" y="1059"/>
                    </a:lnTo>
                    <a:lnTo>
                      <a:pt x="13" y="1071"/>
                    </a:lnTo>
                    <a:cubicBezTo>
                      <a:pt x="13" y="1071"/>
                      <a:pt x="13" y="1083"/>
                      <a:pt x="1" y="1083"/>
                    </a:cubicBezTo>
                    <a:lnTo>
                      <a:pt x="1" y="1107"/>
                    </a:lnTo>
                    <a:lnTo>
                      <a:pt x="1" y="1130"/>
                    </a:lnTo>
                    <a:lnTo>
                      <a:pt x="1" y="1142"/>
                    </a:lnTo>
                    <a:lnTo>
                      <a:pt x="1" y="1166"/>
                    </a:lnTo>
                    <a:cubicBezTo>
                      <a:pt x="1" y="1166"/>
                      <a:pt x="1" y="1178"/>
                      <a:pt x="13" y="1178"/>
                    </a:cubicBezTo>
                    <a:lnTo>
                      <a:pt x="37" y="1190"/>
                    </a:lnTo>
                    <a:lnTo>
                      <a:pt x="48" y="1202"/>
                    </a:lnTo>
                    <a:lnTo>
                      <a:pt x="60" y="1226"/>
                    </a:lnTo>
                    <a:lnTo>
                      <a:pt x="72" y="1237"/>
                    </a:lnTo>
                    <a:cubicBezTo>
                      <a:pt x="72" y="1237"/>
                      <a:pt x="727" y="1559"/>
                      <a:pt x="1203" y="2035"/>
                    </a:cubicBezTo>
                    <a:cubicBezTo>
                      <a:pt x="1538" y="2370"/>
                      <a:pt x="2322" y="2419"/>
                      <a:pt x="2628" y="2419"/>
                    </a:cubicBezTo>
                    <a:cubicBezTo>
                      <a:pt x="2681" y="2419"/>
                      <a:pt x="2720" y="2418"/>
                      <a:pt x="2739" y="2416"/>
                    </a:cubicBezTo>
                    <a:lnTo>
                      <a:pt x="2799" y="2416"/>
                    </a:lnTo>
                    <a:cubicBezTo>
                      <a:pt x="3061" y="2416"/>
                      <a:pt x="3918" y="2380"/>
                      <a:pt x="4275" y="2035"/>
                    </a:cubicBezTo>
                    <a:cubicBezTo>
                      <a:pt x="4751" y="1559"/>
                      <a:pt x="5406" y="1237"/>
                      <a:pt x="5406" y="1237"/>
                    </a:cubicBezTo>
                    <a:lnTo>
                      <a:pt x="5418" y="1226"/>
                    </a:lnTo>
                    <a:lnTo>
                      <a:pt x="5430" y="1202"/>
                    </a:lnTo>
                    <a:cubicBezTo>
                      <a:pt x="5450" y="1208"/>
                      <a:pt x="5467" y="1211"/>
                      <a:pt x="5480" y="1211"/>
                    </a:cubicBezTo>
                    <a:cubicBezTo>
                      <a:pt x="5540" y="1211"/>
                      <a:pt x="5545" y="1155"/>
                      <a:pt x="5525" y="1107"/>
                    </a:cubicBezTo>
                    <a:cubicBezTo>
                      <a:pt x="5513" y="1059"/>
                      <a:pt x="5466" y="1011"/>
                      <a:pt x="5418" y="999"/>
                    </a:cubicBezTo>
                    <a:lnTo>
                      <a:pt x="5394" y="999"/>
                    </a:lnTo>
                    <a:cubicBezTo>
                      <a:pt x="5394" y="999"/>
                      <a:pt x="4882" y="904"/>
                      <a:pt x="4347" y="392"/>
                    </a:cubicBezTo>
                    <a:cubicBezTo>
                      <a:pt x="4063" y="109"/>
                      <a:pt x="3726" y="1"/>
                      <a:pt x="3414" y="1"/>
                    </a:cubicBezTo>
                    <a:cubicBezTo>
                      <a:pt x="3162" y="1"/>
                      <a:pt x="2927" y="71"/>
                      <a:pt x="2751" y="178"/>
                    </a:cubicBezTo>
                    <a:cubicBezTo>
                      <a:pt x="2581" y="71"/>
                      <a:pt x="2346" y="1"/>
                      <a:pt x="2093"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44"/>
              <p:cNvSpPr/>
              <p:nvPr/>
            </p:nvSpPr>
            <p:spPr>
              <a:xfrm>
                <a:off x="5735477" y="2429858"/>
                <a:ext cx="353354" cy="126202"/>
              </a:xfrm>
              <a:custGeom>
                <a:rect b="b" l="l" r="r" t="t"/>
                <a:pathLst>
                  <a:path extrusionOk="0" h="3968" w="11110">
                    <a:moveTo>
                      <a:pt x="10764" y="324"/>
                    </a:moveTo>
                    <a:cubicBezTo>
                      <a:pt x="10776" y="324"/>
                      <a:pt x="10776" y="324"/>
                      <a:pt x="10776" y="348"/>
                    </a:cubicBezTo>
                    <a:cubicBezTo>
                      <a:pt x="10764" y="348"/>
                      <a:pt x="10764" y="360"/>
                      <a:pt x="10764" y="360"/>
                    </a:cubicBezTo>
                    <a:cubicBezTo>
                      <a:pt x="10669" y="1015"/>
                      <a:pt x="10312" y="2599"/>
                      <a:pt x="9014" y="3325"/>
                    </a:cubicBezTo>
                    <a:cubicBezTo>
                      <a:pt x="8645" y="3527"/>
                      <a:pt x="8240" y="3634"/>
                      <a:pt x="7847" y="3634"/>
                    </a:cubicBezTo>
                    <a:lnTo>
                      <a:pt x="7680" y="3634"/>
                    </a:lnTo>
                    <a:cubicBezTo>
                      <a:pt x="6835" y="3575"/>
                      <a:pt x="6121" y="3087"/>
                      <a:pt x="5763" y="2801"/>
                    </a:cubicBezTo>
                    <a:cubicBezTo>
                      <a:pt x="5704" y="2753"/>
                      <a:pt x="5644" y="2730"/>
                      <a:pt x="5561" y="2730"/>
                    </a:cubicBezTo>
                    <a:cubicBezTo>
                      <a:pt x="5490" y="2730"/>
                      <a:pt x="5418" y="2753"/>
                      <a:pt x="5371" y="2801"/>
                    </a:cubicBezTo>
                    <a:cubicBezTo>
                      <a:pt x="5025" y="3087"/>
                      <a:pt x="4323" y="3575"/>
                      <a:pt x="3454" y="3634"/>
                    </a:cubicBezTo>
                    <a:lnTo>
                      <a:pt x="3287" y="3634"/>
                    </a:lnTo>
                    <a:cubicBezTo>
                      <a:pt x="2870" y="3634"/>
                      <a:pt x="2489" y="3527"/>
                      <a:pt x="2108" y="3325"/>
                    </a:cubicBezTo>
                    <a:cubicBezTo>
                      <a:pt x="822" y="2599"/>
                      <a:pt x="465" y="1015"/>
                      <a:pt x="370" y="360"/>
                    </a:cubicBezTo>
                    <a:lnTo>
                      <a:pt x="370" y="348"/>
                    </a:lnTo>
                    <a:cubicBezTo>
                      <a:pt x="370" y="348"/>
                      <a:pt x="382" y="324"/>
                      <a:pt x="406" y="324"/>
                    </a:cubicBezTo>
                    <a:cubicBezTo>
                      <a:pt x="418" y="324"/>
                      <a:pt x="418" y="324"/>
                      <a:pt x="418" y="348"/>
                    </a:cubicBezTo>
                    <a:cubicBezTo>
                      <a:pt x="1025" y="920"/>
                      <a:pt x="2084" y="1063"/>
                      <a:pt x="2668" y="1086"/>
                    </a:cubicBezTo>
                    <a:cubicBezTo>
                      <a:pt x="3644" y="1134"/>
                      <a:pt x="4406" y="1563"/>
                      <a:pt x="4870" y="1908"/>
                    </a:cubicBezTo>
                    <a:cubicBezTo>
                      <a:pt x="4894" y="1944"/>
                      <a:pt x="4930" y="1956"/>
                      <a:pt x="4954" y="1979"/>
                    </a:cubicBezTo>
                    <a:cubicBezTo>
                      <a:pt x="5132" y="2110"/>
                      <a:pt x="5359" y="2194"/>
                      <a:pt x="5585" y="2194"/>
                    </a:cubicBezTo>
                    <a:cubicBezTo>
                      <a:pt x="5799" y="2194"/>
                      <a:pt x="6025" y="2110"/>
                      <a:pt x="6204" y="1979"/>
                    </a:cubicBezTo>
                    <a:cubicBezTo>
                      <a:pt x="6240" y="1956"/>
                      <a:pt x="6264" y="1944"/>
                      <a:pt x="6299" y="1908"/>
                    </a:cubicBezTo>
                    <a:cubicBezTo>
                      <a:pt x="6752" y="1563"/>
                      <a:pt x="7514" y="1134"/>
                      <a:pt x="8502" y="1086"/>
                    </a:cubicBezTo>
                    <a:cubicBezTo>
                      <a:pt x="9061" y="1063"/>
                      <a:pt x="10121" y="920"/>
                      <a:pt x="10740" y="348"/>
                    </a:cubicBezTo>
                    <a:lnTo>
                      <a:pt x="10764" y="324"/>
                    </a:lnTo>
                    <a:close/>
                    <a:moveTo>
                      <a:pt x="395" y="0"/>
                    </a:moveTo>
                    <a:cubicBezTo>
                      <a:pt x="379" y="0"/>
                      <a:pt x="363" y="1"/>
                      <a:pt x="346" y="3"/>
                    </a:cubicBezTo>
                    <a:cubicBezTo>
                      <a:pt x="239" y="3"/>
                      <a:pt x="156" y="63"/>
                      <a:pt x="84" y="134"/>
                    </a:cubicBezTo>
                    <a:cubicBezTo>
                      <a:pt x="25" y="217"/>
                      <a:pt x="1" y="313"/>
                      <a:pt x="13" y="408"/>
                    </a:cubicBezTo>
                    <a:cubicBezTo>
                      <a:pt x="120" y="1110"/>
                      <a:pt x="489" y="2801"/>
                      <a:pt x="1918" y="3611"/>
                    </a:cubicBezTo>
                    <a:cubicBezTo>
                      <a:pt x="2334" y="3849"/>
                      <a:pt x="2799" y="3968"/>
                      <a:pt x="3263" y="3968"/>
                    </a:cubicBezTo>
                    <a:lnTo>
                      <a:pt x="3454" y="3968"/>
                    </a:lnTo>
                    <a:cubicBezTo>
                      <a:pt x="4394" y="3908"/>
                      <a:pt x="5168" y="3372"/>
                      <a:pt x="5537" y="3075"/>
                    </a:cubicBezTo>
                    <a:cubicBezTo>
                      <a:pt x="5918" y="3384"/>
                      <a:pt x="6692" y="3908"/>
                      <a:pt x="7633" y="3968"/>
                    </a:cubicBezTo>
                    <a:lnTo>
                      <a:pt x="7823" y="3968"/>
                    </a:lnTo>
                    <a:cubicBezTo>
                      <a:pt x="8288" y="3968"/>
                      <a:pt x="8752" y="3849"/>
                      <a:pt x="9169" y="3611"/>
                    </a:cubicBezTo>
                    <a:cubicBezTo>
                      <a:pt x="10585" y="2801"/>
                      <a:pt x="10966" y="1110"/>
                      <a:pt x="11074" y="408"/>
                    </a:cubicBezTo>
                    <a:cubicBezTo>
                      <a:pt x="11109" y="313"/>
                      <a:pt x="11074" y="217"/>
                      <a:pt x="11014" y="134"/>
                    </a:cubicBezTo>
                    <a:cubicBezTo>
                      <a:pt x="10955" y="63"/>
                      <a:pt x="10871" y="15"/>
                      <a:pt x="10764" y="3"/>
                    </a:cubicBezTo>
                    <a:cubicBezTo>
                      <a:pt x="10657" y="3"/>
                      <a:pt x="10574" y="39"/>
                      <a:pt x="10490" y="98"/>
                    </a:cubicBezTo>
                    <a:cubicBezTo>
                      <a:pt x="10252" y="313"/>
                      <a:pt x="9693" y="694"/>
                      <a:pt x="8454" y="753"/>
                    </a:cubicBezTo>
                    <a:cubicBezTo>
                      <a:pt x="7395" y="813"/>
                      <a:pt x="6585" y="1253"/>
                      <a:pt x="6073" y="1622"/>
                    </a:cubicBezTo>
                    <a:cubicBezTo>
                      <a:pt x="6037" y="1658"/>
                      <a:pt x="6002" y="1670"/>
                      <a:pt x="5966" y="1706"/>
                    </a:cubicBezTo>
                    <a:cubicBezTo>
                      <a:pt x="5847" y="1789"/>
                      <a:pt x="5704" y="1848"/>
                      <a:pt x="5549" y="1848"/>
                    </a:cubicBezTo>
                    <a:cubicBezTo>
                      <a:pt x="5406" y="1848"/>
                      <a:pt x="5251" y="1801"/>
                      <a:pt x="5132" y="1706"/>
                    </a:cubicBezTo>
                    <a:cubicBezTo>
                      <a:pt x="5109" y="1670"/>
                      <a:pt x="5073" y="1658"/>
                      <a:pt x="5025" y="1622"/>
                    </a:cubicBezTo>
                    <a:cubicBezTo>
                      <a:pt x="4537" y="1253"/>
                      <a:pt x="3727" y="789"/>
                      <a:pt x="2644" y="753"/>
                    </a:cubicBezTo>
                    <a:cubicBezTo>
                      <a:pt x="1418" y="694"/>
                      <a:pt x="846" y="313"/>
                      <a:pt x="608" y="98"/>
                    </a:cubicBezTo>
                    <a:cubicBezTo>
                      <a:pt x="548" y="28"/>
                      <a:pt x="479" y="0"/>
                      <a:pt x="395"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44"/>
              <p:cNvSpPr/>
              <p:nvPr/>
            </p:nvSpPr>
            <p:spPr>
              <a:xfrm>
                <a:off x="5762384" y="2464271"/>
                <a:ext cx="134440" cy="72102"/>
              </a:xfrm>
              <a:custGeom>
                <a:rect b="b" l="l" r="r" t="t"/>
                <a:pathLst>
                  <a:path extrusionOk="0" h="2267" w="4227">
                    <a:moveTo>
                      <a:pt x="476" y="397"/>
                    </a:moveTo>
                    <a:lnTo>
                      <a:pt x="560" y="409"/>
                    </a:lnTo>
                    <a:cubicBezTo>
                      <a:pt x="929" y="505"/>
                      <a:pt x="1334" y="564"/>
                      <a:pt x="1774" y="588"/>
                    </a:cubicBezTo>
                    <a:cubicBezTo>
                      <a:pt x="2667" y="636"/>
                      <a:pt x="3358" y="1052"/>
                      <a:pt x="3774" y="1386"/>
                    </a:cubicBezTo>
                    <a:lnTo>
                      <a:pt x="3810" y="1421"/>
                    </a:lnTo>
                    <a:lnTo>
                      <a:pt x="3751" y="1469"/>
                    </a:lnTo>
                    <a:cubicBezTo>
                      <a:pt x="3477" y="1648"/>
                      <a:pt x="3024" y="1874"/>
                      <a:pt x="2548" y="1909"/>
                    </a:cubicBezTo>
                    <a:cubicBezTo>
                      <a:pt x="2490" y="1915"/>
                      <a:pt x="2432" y="1918"/>
                      <a:pt x="2376" y="1918"/>
                    </a:cubicBezTo>
                    <a:cubicBezTo>
                      <a:pt x="2089" y="1918"/>
                      <a:pt x="1827" y="1841"/>
                      <a:pt x="1548" y="1671"/>
                    </a:cubicBezTo>
                    <a:cubicBezTo>
                      <a:pt x="1119" y="1421"/>
                      <a:pt x="762" y="1017"/>
                      <a:pt x="512" y="469"/>
                    </a:cubicBezTo>
                    <a:lnTo>
                      <a:pt x="476" y="397"/>
                    </a:lnTo>
                    <a:close/>
                    <a:moveTo>
                      <a:pt x="174" y="0"/>
                    </a:moveTo>
                    <a:cubicBezTo>
                      <a:pt x="129" y="0"/>
                      <a:pt x="85" y="18"/>
                      <a:pt x="48" y="64"/>
                    </a:cubicBezTo>
                    <a:cubicBezTo>
                      <a:pt x="0" y="112"/>
                      <a:pt x="0" y="183"/>
                      <a:pt x="36" y="243"/>
                    </a:cubicBezTo>
                    <a:lnTo>
                      <a:pt x="214" y="636"/>
                    </a:lnTo>
                    <a:cubicBezTo>
                      <a:pt x="500" y="1243"/>
                      <a:pt x="893" y="1707"/>
                      <a:pt x="1393" y="1993"/>
                    </a:cubicBezTo>
                    <a:cubicBezTo>
                      <a:pt x="1715" y="2183"/>
                      <a:pt x="2060" y="2267"/>
                      <a:pt x="2417" y="2267"/>
                    </a:cubicBezTo>
                    <a:lnTo>
                      <a:pt x="2560" y="2267"/>
                    </a:lnTo>
                    <a:cubicBezTo>
                      <a:pt x="3120" y="2231"/>
                      <a:pt x="3608" y="1993"/>
                      <a:pt x="3917" y="1779"/>
                    </a:cubicBezTo>
                    <a:lnTo>
                      <a:pt x="4155" y="1636"/>
                    </a:lnTo>
                    <a:cubicBezTo>
                      <a:pt x="4203" y="1600"/>
                      <a:pt x="4227" y="1552"/>
                      <a:pt x="4227" y="1493"/>
                    </a:cubicBezTo>
                    <a:cubicBezTo>
                      <a:pt x="4227" y="1421"/>
                      <a:pt x="4215" y="1362"/>
                      <a:pt x="4167" y="1338"/>
                    </a:cubicBezTo>
                    <a:lnTo>
                      <a:pt x="3965" y="1159"/>
                    </a:lnTo>
                    <a:cubicBezTo>
                      <a:pt x="3501" y="778"/>
                      <a:pt x="2762" y="326"/>
                      <a:pt x="1774" y="278"/>
                    </a:cubicBezTo>
                    <a:cubicBezTo>
                      <a:pt x="1357" y="266"/>
                      <a:pt x="965" y="207"/>
                      <a:pt x="631" y="112"/>
                    </a:cubicBezTo>
                    <a:lnTo>
                      <a:pt x="214" y="4"/>
                    </a:lnTo>
                    <a:cubicBezTo>
                      <a:pt x="201" y="2"/>
                      <a:pt x="188" y="0"/>
                      <a:pt x="174"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44"/>
              <p:cNvSpPr/>
              <p:nvPr/>
            </p:nvSpPr>
            <p:spPr>
              <a:xfrm>
                <a:off x="5928247" y="2463921"/>
                <a:ext cx="134821" cy="70957"/>
              </a:xfrm>
              <a:custGeom>
                <a:rect b="b" l="l" r="r" t="t"/>
                <a:pathLst>
                  <a:path extrusionOk="0" h="2231" w="4239">
                    <a:moveTo>
                      <a:pt x="3774" y="420"/>
                    </a:moveTo>
                    <a:lnTo>
                      <a:pt x="3727" y="480"/>
                    </a:lnTo>
                    <a:cubicBezTo>
                      <a:pt x="3477" y="1028"/>
                      <a:pt x="3120" y="1432"/>
                      <a:pt x="2691" y="1682"/>
                    </a:cubicBezTo>
                    <a:cubicBezTo>
                      <a:pt x="2416" y="1841"/>
                      <a:pt x="2122" y="1924"/>
                      <a:pt x="1810" y="1924"/>
                    </a:cubicBezTo>
                    <a:cubicBezTo>
                      <a:pt x="1770" y="1924"/>
                      <a:pt x="1731" y="1923"/>
                      <a:pt x="1691" y="1920"/>
                    </a:cubicBezTo>
                    <a:cubicBezTo>
                      <a:pt x="1215" y="1897"/>
                      <a:pt x="774" y="1670"/>
                      <a:pt x="488" y="1480"/>
                    </a:cubicBezTo>
                    <a:lnTo>
                      <a:pt x="441" y="1444"/>
                    </a:lnTo>
                    <a:lnTo>
                      <a:pt x="488" y="1420"/>
                    </a:lnTo>
                    <a:cubicBezTo>
                      <a:pt x="905" y="1075"/>
                      <a:pt x="1596" y="658"/>
                      <a:pt x="2489" y="611"/>
                    </a:cubicBezTo>
                    <a:cubicBezTo>
                      <a:pt x="2929" y="587"/>
                      <a:pt x="3334" y="527"/>
                      <a:pt x="3703" y="432"/>
                    </a:cubicBezTo>
                    <a:lnTo>
                      <a:pt x="3774" y="420"/>
                    </a:lnTo>
                    <a:close/>
                    <a:moveTo>
                      <a:pt x="4043" y="1"/>
                    </a:moveTo>
                    <a:cubicBezTo>
                      <a:pt x="4033" y="1"/>
                      <a:pt x="4023" y="2"/>
                      <a:pt x="4013" y="4"/>
                    </a:cubicBezTo>
                    <a:lnTo>
                      <a:pt x="3596" y="111"/>
                    </a:lnTo>
                    <a:cubicBezTo>
                      <a:pt x="3262" y="194"/>
                      <a:pt x="2870" y="254"/>
                      <a:pt x="2453" y="277"/>
                    </a:cubicBezTo>
                    <a:cubicBezTo>
                      <a:pt x="1476" y="313"/>
                      <a:pt x="726" y="777"/>
                      <a:pt x="262" y="1147"/>
                    </a:cubicBezTo>
                    <a:lnTo>
                      <a:pt x="60" y="1325"/>
                    </a:lnTo>
                    <a:cubicBezTo>
                      <a:pt x="12" y="1361"/>
                      <a:pt x="0" y="1420"/>
                      <a:pt x="0" y="1468"/>
                    </a:cubicBezTo>
                    <a:cubicBezTo>
                      <a:pt x="0" y="1504"/>
                      <a:pt x="24" y="1563"/>
                      <a:pt x="72" y="1599"/>
                    </a:cubicBezTo>
                    <a:lnTo>
                      <a:pt x="310" y="1742"/>
                    </a:lnTo>
                    <a:cubicBezTo>
                      <a:pt x="619" y="1956"/>
                      <a:pt x="1107" y="2194"/>
                      <a:pt x="1667" y="2230"/>
                    </a:cubicBezTo>
                    <a:lnTo>
                      <a:pt x="1810" y="2230"/>
                    </a:lnTo>
                    <a:cubicBezTo>
                      <a:pt x="2167" y="2230"/>
                      <a:pt x="2512" y="2147"/>
                      <a:pt x="2834" y="1956"/>
                    </a:cubicBezTo>
                    <a:cubicBezTo>
                      <a:pt x="3334" y="1670"/>
                      <a:pt x="3727" y="1230"/>
                      <a:pt x="4013" y="599"/>
                    </a:cubicBezTo>
                    <a:lnTo>
                      <a:pt x="4191" y="206"/>
                    </a:lnTo>
                    <a:cubicBezTo>
                      <a:pt x="4239" y="182"/>
                      <a:pt x="4227" y="111"/>
                      <a:pt x="4179" y="63"/>
                    </a:cubicBezTo>
                    <a:cubicBezTo>
                      <a:pt x="4140" y="24"/>
                      <a:pt x="4092" y="1"/>
                      <a:pt x="4043"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44"/>
              <p:cNvSpPr/>
              <p:nvPr/>
            </p:nvSpPr>
            <p:spPr>
              <a:xfrm>
                <a:off x="5966859" y="2655642"/>
                <a:ext cx="28434" cy="113258"/>
              </a:xfrm>
              <a:custGeom>
                <a:rect b="b" l="l" r="r" t="t"/>
                <a:pathLst>
                  <a:path extrusionOk="0" h="3561" w="894">
                    <a:moveTo>
                      <a:pt x="560" y="1893"/>
                    </a:moveTo>
                    <a:lnTo>
                      <a:pt x="560" y="3120"/>
                    </a:lnTo>
                    <a:lnTo>
                      <a:pt x="572" y="3120"/>
                    </a:lnTo>
                    <a:cubicBezTo>
                      <a:pt x="572" y="3179"/>
                      <a:pt x="524" y="3239"/>
                      <a:pt x="453" y="3239"/>
                    </a:cubicBezTo>
                    <a:cubicBezTo>
                      <a:pt x="382" y="3239"/>
                      <a:pt x="334" y="3191"/>
                      <a:pt x="334" y="3120"/>
                    </a:cubicBezTo>
                    <a:lnTo>
                      <a:pt x="334" y="1893"/>
                    </a:lnTo>
                    <a:close/>
                    <a:moveTo>
                      <a:pt x="715" y="0"/>
                    </a:moveTo>
                    <a:cubicBezTo>
                      <a:pt x="632" y="0"/>
                      <a:pt x="560" y="83"/>
                      <a:pt x="560" y="167"/>
                    </a:cubicBezTo>
                    <a:lnTo>
                      <a:pt x="560" y="1572"/>
                    </a:lnTo>
                    <a:lnTo>
                      <a:pt x="334" y="1572"/>
                    </a:lnTo>
                    <a:lnTo>
                      <a:pt x="334" y="381"/>
                    </a:lnTo>
                    <a:cubicBezTo>
                      <a:pt x="334" y="286"/>
                      <a:pt x="262" y="214"/>
                      <a:pt x="167" y="214"/>
                    </a:cubicBezTo>
                    <a:cubicBezTo>
                      <a:pt x="84" y="214"/>
                      <a:pt x="1" y="286"/>
                      <a:pt x="1" y="381"/>
                    </a:cubicBezTo>
                    <a:lnTo>
                      <a:pt x="1" y="3120"/>
                    </a:lnTo>
                    <a:cubicBezTo>
                      <a:pt x="1" y="3358"/>
                      <a:pt x="203" y="3560"/>
                      <a:pt x="453" y="3560"/>
                    </a:cubicBezTo>
                    <a:cubicBezTo>
                      <a:pt x="703" y="3560"/>
                      <a:pt x="894" y="3370"/>
                      <a:pt x="894" y="3120"/>
                    </a:cubicBezTo>
                    <a:lnTo>
                      <a:pt x="894" y="167"/>
                    </a:lnTo>
                    <a:cubicBezTo>
                      <a:pt x="882" y="83"/>
                      <a:pt x="810" y="0"/>
                      <a:pt x="715"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44"/>
              <p:cNvSpPr/>
              <p:nvPr/>
            </p:nvSpPr>
            <p:spPr>
              <a:xfrm>
                <a:off x="6054704" y="2499988"/>
                <a:ext cx="27670" cy="271169"/>
              </a:xfrm>
              <a:custGeom>
                <a:rect b="b" l="l" r="r" t="t"/>
                <a:pathLst>
                  <a:path extrusionOk="0" h="8526" w="870">
                    <a:moveTo>
                      <a:pt x="548" y="6775"/>
                    </a:moveTo>
                    <a:lnTo>
                      <a:pt x="548" y="8097"/>
                    </a:lnTo>
                    <a:lnTo>
                      <a:pt x="560" y="8097"/>
                    </a:lnTo>
                    <a:cubicBezTo>
                      <a:pt x="560" y="8156"/>
                      <a:pt x="513" y="8216"/>
                      <a:pt x="441" y="8216"/>
                    </a:cubicBezTo>
                    <a:cubicBezTo>
                      <a:pt x="370" y="8216"/>
                      <a:pt x="322" y="8168"/>
                      <a:pt x="322" y="8097"/>
                    </a:cubicBezTo>
                    <a:lnTo>
                      <a:pt x="322" y="6775"/>
                    </a:lnTo>
                    <a:close/>
                    <a:moveTo>
                      <a:pt x="715" y="1"/>
                    </a:moveTo>
                    <a:cubicBezTo>
                      <a:pt x="620" y="1"/>
                      <a:pt x="548" y="72"/>
                      <a:pt x="548" y="167"/>
                    </a:cubicBezTo>
                    <a:lnTo>
                      <a:pt x="548" y="6442"/>
                    </a:lnTo>
                    <a:lnTo>
                      <a:pt x="322" y="6442"/>
                    </a:lnTo>
                    <a:lnTo>
                      <a:pt x="322" y="1167"/>
                    </a:lnTo>
                    <a:cubicBezTo>
                      <a:pt x="322" y="1072"/>
                      <a:pt x="251" y="1001"/>
                      <a:pt x="156" y="1001"/>
                    </a:cubicBezTo>
                    <a:cubicBezTo>
                      <a:pt x="72" y="1001"/>
                      <a:pt x="1" y="1072"/>
                      <a:pt x="1" y="1167"/>
                    </a:cubicBezTo>
                    <a:lnTo>
                      <a:pt x="1" y="8097"/>
                    </a:lnTo>
                    <a:cubicBezTo>
                      <a:pt x="1" y="8335"/>
                      <a:pt x="191" y="8526"/>
                      <a:pt x="441" y="8526"/>
                    </a:cubicBezTo>
                    <a:cubicBezTo>
                      <a:pt x="679" y="8526"/>
                      <a:pt x="870" y="8335"/>
                      <a:pt x="870" y="8097"/>
                    </a:cubicBezTo>
                    <a:lnTo>
                      <a:pt x="870" y="167"/>
                    </a:lnTo>
                    <a:cubicBezTo>
                      <a:pt x="870" y="72"/>
                      <a:pt x="810" y="1"/>
                      <a:pt x="715"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734" name="Google Shape;734;p44"/>
          <p:cNvSpPr txBox="1"/>
          <p:nvPr/>
        </p:nvSpPr>
        <p:spPr>
          <a:xfrm>
            <a:off x="6832375" y="1731550"/>
            <a:ext cx="2311500" cy="32424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FFF2CC"/>
              </a:buClr>
              <a:buSzPts val="1200"/>
              <a:buFont typeface="Montserrat"/>
              <a:buChar char="●"/>
            </a:pPr>
            <a:r>
              <a:rPr b="1" lang="ar" sz="1200">
                <a:solidFill>
                  <a:srgbClr val="74C1B9"/>
                </a:solidFill>
                <a:latin typeface="Montserrat"/>
                <a:ea typeface="Montserrat"/>
                <a:cs typeface="Montserrat"/>
                <a:sym typeface="Montserrat"/>
              </a:rPr>
              <a:t>Abdullah Alghamdi</a:t>
            </a:r>
            <a:endParaRPr b="1" sz="1200">
              <a:solidFill>
                <a:srgbClr val="74C1B9"/>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FFF2CC"/>
              </a:buClr>
              <a:buSzPts val="1400"/>
              <a:buFont typeface="Montserrat"/>
              <a:buChar char="●"/>
            </a:pPr>
            <a:r>
              <a:rPr b="1" i="1" lang="ar">
                <a:solidFill>
                  <a:srgbClr val="74C1B9"/>
                </a:solidFill>
                <a:latin typeface="Montserrat"/>
                <a:ea typeface="Montserrat"/>
                <a:cs typeface="Montserrat"/>
                <a:sym typeface="Montserrat"/>
              </a:rPr>
              <a:t>Hashem Bassam</a:t>
            </a:r>
            <a:endParaRPr b="1" i="1">
              <a:solidFill>
                <a:srgbClr val="74C1B9"/>
              </a:solidFill>
              <a:latin typeface="Montserrat"/>
              <a:ea typeface="Montserrat"/>
              <a:cs typeface="Montserrat"/>
              <a:sym typeface="Montserrat"/>
            </a:endParaRPr>
          </a:p>
          <a:p>
            <a:pPr indent="-311150" lvl="0" marL="457200" rtl="0" algn="l">
              <a:lnSpc>
                <a:spcPct val="115000"/>
              </a:lnSpc>
              <a:spcBef>
                <a:spcPts val="0"/>
              </a:spcBef>
              <a:spcAft>
                <a:spcPts val="0"/>
              </a:spcAft>
              <a:buClr>
                <a:srgbClr val="FFF2CC"/>
              </a:buClr>
              <a:buSzPts val="1300"/>
              <a:buFont typeface="Montserrat"/>
              <a:buChar char="●"/>
            </a:pPr>
            <a:r>
              <a:rPr b="1" lang="ar" sz="1300">
                <a:solidFill>
                  <a:srgbClr val="74C1B9"/>
                </a:solidFill>
                <a:latin typeface="Montserrat"/>
                <a:ea typeface="Montserrat"/>
                <a:cs typeface="Montserrat"/>
                <a:sym typeface="Montserrat"/>
              </a:rPr>
              <a:t>Mashal Abaalkhail </a:t>
            </a:r>
            <a:endParaRPr b="1" sz="1300">
              <a:solidFill>
                <a:srgbClr val="74C1B9"/>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FFF2CC"/>
              </a:buClr>
              <a:buSzPts val="1400"/>
              <a:buFont typeface="Montserrat"/>
              <a:buChar char="●"/>
            </a:pPr>
            <a:r>
              <a:rPr b="1" lang="ar">
                <a:solidFill>
                  <a:srgbClr val="74C1B9"/>
                </a:solidFill>
                <a:latin typeface="Montserrat"/>
                <a:ea typeface="Montserrat"/>
                <a:cs typeface="Montserrat"/>
                <a:sym typeface="Montserrat"/>
              </a:rPr>
              <a:t>Moath Aljehani</a:t>
            </a:r>
            <a:endParaRPr b="1">
              <a:solidFill>
                <a:srgbClr val="74C1B9"/>
              </a:solidFill>
              <a:latin typeface="Montserrat"/>
              <a:ea typeface="Montserrat"/>
              <a:cs typeface="Montserrat"/>
              <a:sym typeface="Montserrat"/>
            </a:endParaRPr>
          </a:p>
          <a:p>
            <a:pPr indent="-298450" lvl="0" marL="457200" rtl="0" algn="l">
              <a:lnSpc>
                <a:spcPct val="115000"/>
              </a:lnSpc>
              <a:spcBef>
                <a:spcPts val="0"/>
              </a:spcBef>
              <a:spcAft>
                <a:spcPts val="0"/>
              </a:spcAft>
              <a:buClr>
                <a:srgbClr val="FFF2CC"/>
              </a:buClr>
              <a:buSzPts val="1100"/>
              <a:buFont typeface="Montserrat"/>
              <a:buChar char="●"/>
            </a:pPr>
            <a:r>
              <a:rPr b="1" i="1" lang="ar" sz="1100">
                <a:solidFill>
                  <a:srgbClr val="74C1B9"/>
                </a:solidFill>
                <a:latin typeface="Montserrat"/>
                <a:ea typeface="Montserrat"/>
                <a:cs typeface="Montserrat"/>
                <a:sym typeface="Montserrat"/>
              </a:rPr>
              <a:t>Mohammed Alasmari</a:t>
            </a:r>
            <a:endParaRPr b="1" i="1" sz="1100">
              <a:solidFill>
                <a:srgbClr val="74C1B9"/>
              </a:solidFill>
              <a:latin typeface="Montserrat"/>
              <a:ea typeface="Montserrat"/>
              <a:cs typeface="Montserrat"/>
              <a:sym typeface="Montserrat"/>
            </a:endParaRPr>
          </a:p>
          <a:p>
            <a:pPr indent="-292100" lvl="0" marL="457200" rtl="0" algn="l">
              <a:lnSpc>
                <a:spcPct val="115000"/>
              </a:lnSpc>
              <a:spcBef>
                <a:spcPts val="0"/>
              </a:spcBef>
              <a:spcAft>
                <a:spcPts val="0"/>
              </a:spcAft>
              <a:buClr>
                <a:srgbClr val="FFF2CC"/>
              </a:buClr>
              <a:buSzPts val="1000"/>
              <a:buFont typeface="Montserrat"/>
              <a:buChar char="●"/>
            </a:pPr>
            <a:r>
              <a:rPr b="1" lang="ar" sz="1000">
                <a:solidFill>
                  <a:srgbClr val="74C1B9"/>
                </a:solidFill>
                <a:latin typeface="Montserrat"/>
                <a:ea typeface="Montserrat"/>
                <a:cs typeface="Montserrat"/>
                <a:sym typeface="Montserrat"/>
              </a:rPr>
              <a:t>Mohammed H.Alshehri</a:t>
            </a:r>
            <a:endParaRPr b="1" sz="1000">
              <a:solidFill>
                <a:srgbClr val="74C1B9"/>
              </a:solidFill>
              <a:latin typeface="Montserrat"/>
              <a:ea typeface="Montserrat"/>
              <a:cs typeface="Montserrat"/>
              <a:sym typeface="Montserrat"/>
            </a:endParaRPr>
          </a:p>
          <a:p>
            <a:pPr indent="-292100" lvl="0" marL="457200" rtl="0" algn="l">
              <a:lnSpc>
                <a:spcPct val="115000"/>
              </a:lnSpc>
              <a:spcBef>
                <a:spcPts val="0"/>
              </a:spcBef>
              <a:spcAft>
                <a:spcPts val="0"/>
              </a:spcAft>
              <a:buClr>
                <a:srgbClr val="FFF2CC"/>
              </a:buClr>
              <a:buSzPts val="1000"/>
              <a:buFont typeface="Montserrat"/>
              <a:buChar char="●"/>
            </a:pPr>
            <a:r>
              <a:rPr b="1" lang="ar" sz="1000">
                <a:solidFill>
                  <a:srgbClr val="74C1B9"/>
                </a:solidFill>
                <a:latin typeface="Montserrat"/>
                <a:ea typeface="Montserrat"/>
                <a:cs typeface="Montserrat"/>
                <a:sym typeface="Montserrat"/>
              </a:rPr>
              <a:t>Mohammed Alkhamees</a:t>
            </a:r>
            <a:endParaRPr b="1" sz="1000">
              <a:solidFill>
                <a:srgbClr val="74C1B9"/>
              </a:solidFill>
              <a:latin typeface="Montserrat"/>
              <a:ea typeface="Montserrat"/>
              <a:cs typeface="Montserrat"/>
              <a:sym typeface="Montserrat"/>
            </a:endParaRPr>
          </a:p>
          <a:p>
            <a:pPr indent="-298450" lvl="0" marL="457200" rtl="0" algn="l">
              <a:lnSpc>
                <a:spcPct val="115000"/>
              </a:lnSpc>
              <a:spcBef>
                <a:spcPts val="0"/>
              </a:spcBef>
              <a:spcAft>
                <a:spcPts val="0"/>
              </a:spcAft>
              <a:buClr>
                <a:srgbClr val="FFF2CC"/>
              </a:buClr>
              <a:buSzPts val="1100"/>
              <a:buFont typeface="Montserrat"/>
              <a:buChar char="●"/>
            </a:pPr>
            <a:r>
              <a:rPr b="1" lang="ar" sz="1100">
                <a:solidFill>
                  <a:srgbClr val="74C1B9"/>
                </a:solidFill>
                <a:latin typeface="Montserrat"/>
                <a:ea typeface="Montserrat"/>
                <a:cs typeface="Montserrat"/>
                <a:sym typeface="Montserrat"/>
              </a:rPr>
              <a:t>Mohammed Alshalan</a:t>
            </a:r>
            <a:endParaRPr b="1" sz="1100">
              <a:solidFill>
                <a:srgbClr val="74C1B9"/>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FFF2CC"/>
              </a:buClr>
              <a:buSzPts val="1400"/>
              <a:buFont typeface="Montserrat"/>
              <a:buChar char="●"/>
            </a:pPr>
            <a:r>
              <a:rPr b="1" lang="ar">
                <a:solidFill>
                  <a:srgbClr val="74C1B9"/>
                </a:solidFill>
                <a:latin typeface="Montserrat"/>
                <a:ea typeface="Montserrat"/>
                <a:cs typeface="Montserrat"/>
                <a:sym typeface="Montserrat"/>
              </a:rPr>
              <a:t>Naif Alsolais</a:t>
            </a:r>
            <a:endParaRPr b="1">
              <a:solidFill>
                <a:srgbClr val="74C1B9"/>
              </a:solidFill>
              <a:latin typeface="Montserrat"/>
              <a:ea typeface="Montserrat"/>
              <a:cs typeface="Montserrat"/>
              <a:sym typeface="Montserrat"/>
            </a:endParaRPr>
          </a:p>
          <a:p>
            <a:pPr indent="-317500" lvl="0" marL="457200" rtl="0" algn="l">
              <a:lnSpc>
                <a:spcPct val="115000"/>
              </a:lnSpc>
              <a:spcBef>
                <a:spcPts val="0"/>
              </a:spcBef>
              <a:spcAft>
                <a:spcPts val="0"/>
              </a:spcAft>
              <a:buClr>
                <a:srgbClr val="FFF2CC"/>
              </a:buClr>
              <a:buSzPts val="1400"/>
              <a:buFont typeface="Montserrat"/>
              <a:buChar char="●"/>
            </a:pPr>
            <a:r>
              <a:rPr b="1" lang="ar">
                <a:solidFill>
                  <a:srgbClr val="74C1B9"/>
                </a:solidFill>
                <a:latin typeface="Montserrat"/>
                <a:ea typeface="Montserrat"/>
                <a:cs typeface="Montserrat"/>
                <a:sym typeface="Montserrat"/>
              </a:rPr>
              <a:t>Saud Bin Queid</a:t>
            </a:r>
            <a:endParaRPr b="1">
              <a:solidFill>
                <a:srgbClr val="74C1B9"/>
              </a:solidFill>
              <a:latin typeface="Montserrat"/>
              <a:ea typeface="Montserrat"/>
              <a:cs typeface="Montserrat"/>
              <a:sym typeface="Montserrat"/>
            </a:endParaRPr>
          </a:p>
        </p:txBody>
      </p:sp>
      <p:grpSp>
        <p:nvGrpSpPr>
          <p:cNvPr id="735" name="Google Shape;735;p44"/>
          <p:cNvGrpSpPr/>
          <p:nvPr/>
        </p:nvGrpSpPr>
        <p:grpSpPr>
          <a:xfrm>
            <a:off x="9263342" y="1229005"/>
            <a:ext cx="266100" cy="263400"/>
            <a:chOff x="6954370" y="1762557"/>
            <a:chExt cx="266100" cy="263400"/>
          </a:xfrm>
        </p:grpSpPr>
        <p:sp>
          <p:nvSpPr>
            <p:cNvPr id="736" name="Google Shape;736;p44"/>
            <p:cNvSpPr/>
            <p:nvPr/>
          </p:nvSpPr>
          <p:spPr>
            <a:xfrm>
              <a:off x="6954370" y="1762557"/>
              <a:ext cx="266100" cy="2634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7" name="Google Shape;737;p44"/>
            <p:cNvGrpSpPr/>
            <p:nvPr/>
          </p:nvGrpSpPr>
          <p:grpSpPr>
            <a:xfrm>
              <a:off x="6966851" y="1772009"/>
              <a:ext cx="219358" cy="226906"/>
              <a:chOff x="4883835" y="1992571"/>
              <a:chExt cx="350300" cy="323043"/>
            </a:xfrm>
          </p:grpSpPr>
          <p:sp>
            <p:nvSpPr>
              <p:cNvPr id="738" name="Google Shape;738;p44"/>
              <p:cNvSpPr/>
              <p:nvPr/>
            </p:nvSpPr>
            <p:spPr>
              <a:xfrm>
                <a:off x="4883835" y="1992571"/>
                <a:ext cx="350300" cy="123085"/>
              </a:xfrm>
              <a:custGeom>
                <a:rect b="b" l="l" r="r" t="t"/>
                <a:pathLst>
                  <a:path extrusionOk="0" h="3870" w="11014">
                    <a:moveTo>
                      <a:pt x="8323" y="298"/>
                    </a:moveTo>
                    <a:cubicBezTo>
                      <a:pt x="9430" y="298"/>
                      <a:pt x="10335" y="393"/>
                      <a:pt x="10704" y="429"/>
                    </a:cubicBezTo>
                    <a:lnTo>
                      <a:pt x="10704" y="762"/>
                    </a:lnTo>
                    <a:cubicBezTo>
                      <a:pt x="10645" y="846"/>
                      <a:pt x="10562" y="1060"/>
                      <a:pt x="10562" y="1417"/>
                    </a:cubicBezTo>
                    <a:cubicBezTo>
                      <a:pt x="10562" y="2179"/>
                      <a:pt x="10419" y="2691"/>
                      <a:pt x="10145" y="3025"/>
                    </a:cubicBezTo>
                    <a:cubicBezTo>
                      <a:pt x="9930" y="3263"/>
                      <a:pt x="9621" y="3382"/>
                      <a:pt x="9395" y="3441"/>
                    </a:cubicBezTo>
                    <a:cubicBezTo>
                      <a:pt x="9097" y="3513"/>
                      <a:pt x="8787" y="3513"/>
                      <a:pt x="8490" y="3525"/>
                    </a:cubicBezTo>
                    <a:cubicBezTo>
                      <a:pt x="8097" y="3525"/>
                      <a:pt x="7728" y="3525"/>
                      <a:pt x="7406" y="3370"/>
                    </a:cubicBezTo>
                    <a:cubicBezTo>
                      <a:pt x="6990" y="3155"/>
                      <a:pt x="6728" y="2739"/>
                      <a:pt x="6537" y="2393"/>
                    </a:cubicBezTo>
                    <a:cubicBezTo>
                      <a:pt x="6430" y="2191"/>
                      <a:pt x="6347" y="1965"/>
                      <a:pt x="6275" y="1739"/>
                    </a:cubicBezTo>
                    <a:cubicBezTo>
                      <a:pt x="6180" y="1429"/>
                      <a:pt x="5894" y="1203"/>
                      <a:pt x="5573" y="1203"/>
                    </a:cubicBezTo>
                    <a:lnTo>
                      <a:pt x="5454" y="1203"/>
                    </a:lnTo>
                    <a:cubicBezTo>
                      <a:pt x="5120" y="1203"/>
                      <a:pt x="4847" y="1429"/>
                      <a:pt x="4751" y="1739"/>
                    </a:cubicBezTo>
                    <a:cubicBezTo>
                      <a:pt x="4692" y="1965"/>
                      <a:pt x="4608" y="2191"/>
                      <a:pt x="4489" y="2393"/>
                    </a:cubicBezTo>
                    <a:cubicBezTo>
                      <a:pt x="4311" y="2739"/>
                      <a:pt x="4037" y="3155"/>
                      <a:pt x="3620" y="3370"/>
                    </a:cubicBezTo>
                    <a:cubicBezTo>
                      <a:pt x="3311" y="3513"/>
                      <a:pt x="2918" y="3525"/>
                      <a:pt x="2537" y="3525"/>
                    </a:cubicBezTo>
                    <a:cubicBezTo>
                      <a:pt x="2239" y="3525"/>
                      <a:pt x="1906" y="3513"/>
                      <a:pt x="1632" y="3441"/>
                    </a:cubicBezTo>
                    <a:cubicBezTo>
                      <a:pt x="1406" y="3382"/>
                      <a:pt x="1108" y="3275"/>
                      <a:pt x="882" y="3025"/>
                    </a:cubicBezTo>
                    <a:cubicBezTo>
                      <a:pt x="596" y="2715"/>
                      <a:pt x="465" y="2179"/>
                      <a:pt x="465" y="1417"/>
                    </a:cubicBezTo>
                    <a:cubicBezTo>
                      <a:pt x="465" y="1048"/>
                      <a:pt x="382" y="846"/>
                      <a:pt x="322" y="762"/>
                    </a:cubicBezTo>
                    <a:lnTo>
                      <a:pt x="322" y="429"/>
                    </a:lnTo>
                    <a:cubicBezTo>
                      <a:pt x="691" y="393"/>
                      <a:pt x="1584" y="298"/>
                      <a:pt x="2703" y="298"/>
                    </a:cubicBezTo>
                    <a:cubicBezTo>
                      <a:pt x="3656" y="298"/>
                      <a:pt x="4323" y="572"/>
                      <a:pt x="4632" y="727"/>
                    </a:cubicBezTo>
                    <a:cubicBezTo>
                      <a:pt x="4787" y="810"/>
                      <a:pt x="4942" y="869"/>
                      <a:pt x="5108" y="893"/>
                    </a:cubicBezTo>
                    <a:cubicBezTo>
                      <a:pt x="5245" y="923"/>
                      <a:pt x="5379" y="938"/>
                      <a:pt x="5513" y="938"/>
                    </a:cubicBezTo>
                    <a:cubicBezTo>
                      <a:pt x="5647" y="938"/>
                      <a:pt x="5781" y="923"/>
                      <a:pt x="5918" y="893"/>
                    </a:cubicBezTo>
                    <a:cubicBezTo>
                      <a:pt x="6073" y="869"/>
                      <a:pt x="6240" y="810"/>
                      <a:pt x="6394" y="727"/>
                    </a:cubicBezTo>
                    <a:cubicBezTo>
                      <a:pt x="6704" y="572"/>
                      <a:pt x="7371" y="298"/>
                      <a:pt x="8323" y="298"/>
                    </a:cubicBezTo>
                    <a:close/>
                    <a:moveTo>
                      <a:pt x="2715" y="0"/>
                    </a:moveTo>
                    <a:cubicBezTo>
                      <a:pt x="1548" y="0"/>
                      <a:pt x="620" y="96"/>
                      <a:pt x="263" y="131"/>
                    </a:cubicBezTo>
                    <a:cubicBezTo>
                      <a:pt x="108" y="155"/>
                      <a:pt x="1" y="274"/>
                      <a:pt x="1" y="417"/>
                    </a:cubicBezTo>
                    <a:lnTo>
                      <a:pt x="1" y="786"/>
                    </a:lnTo>
                    <a:cubicBezTo>
                      <a:pt x="1" y="846"/>
                      <a:pt x="24" y="893"/>
                      <a:pt x="48" y="953"/>
                    </a:cubicBezTo>
                    <a:cubicBezTo>
                      <a:pt x="84" y="989"/>
                      <a:pt x="155" y="1131"/>
                      <a:pt x="155" y="1441"/>
                    </a:cubicBezTo>
                    <a:cubicBezTo>
                      <a:pt x="155" y="2298"/>
                      <a:pt x="322" y="2870"/>
                      <a:pt x="644" y="3263"/>
                    </a:cubicBezTo>
                    <a:cubicBezTo>
                      <a:pt x="858" y="3501"/>
                      <a:pt x="1167" y="3679"/>
                      <a:pt x="1548" y="3787"/>
                    </a:cubicBezTo>
                    <a:cubicBezTo>
                      <a:pt x="1882" y="3858"/>
                      <a:pt x="2227" y="3870"/>
                      <a:pt x="2537" y="3870"/>
                    </a:cubicBezTo>
                    <a:cubicBezTo>
                      <a:pt x="2953" y="3870"/>
                      <a:pt x="3382" y="3858"/>
                      <a:pt x="3763" y="3679"/>
                    </a:cubicBezTo>
                    <a:cubicBezTo>
                      <a:pt x="4263" y="3441"/>
                      <a:pt x="4573" y="2965"/>
                      <a:pt x="4763" y="2572"/>
                    </a:cubicBezTo>
                    <a:cubicBezTo>
                      <a:pt x="4882" y="2358"/>
                      <a:pt x="4989" y="2120"/>
                      <a:pt x="5049" y="1858"/>
                    </a:cubicBezTo>
                    <a:cubicBezTo>
                      <a:pt x="5097" y="1679"/>
                      <a:pt x="5263" y="1560"/>
                      <a:pt x="5430" y="1560"/>
                    </a:cubicBezTo>
                    <a:lnTo>
                      <a:pt x="5549" y="1560"/>
                    </a:lnTo>
                    <a:cubicBezTo>
                      <a:pt x="5728" y="1560"/>
                      <a:pt x="5894" y="1679"/>
                      <a:pt x="5942" y="1858"/>
                    </a:cubicBezTo>
                    <a:cubicBezTo>
                      <a:pt x="6013" y="2096"/>
                      <a:pt x="6109" y="2334"/>
                      <a:pt x="6228" y="2572"/>
                    </a:cubicBezTo>
                    <a:cubicBezTo>
                      <a:pt x="6430" y="2965"/>
                      <a:pt x="6728" y="3441"/>
                      <a:pt x="7216" y="3679"/>
                    </a:cubicBezTo>
                    <a:cubicBezTo>
                      <a:pt x="7585" y="3858"/>
                      <a:pt x="7966" y="3870"/>
                      <a:pt x="8347" y="3870"/>
                    </a:cubicBezTo>
                    <a:lnTo>
                      <a:pt x="8454" y="3870"/>
                    </a:lnTo>
                    <a:cubicBezTo>
                      <a:pt x="8764" y="3870"/>
                      <a:pt x="9109" y="3858"/>
                      <a:pt x="9442" y="3787"/>
                    </a:cubicBezTo>
                    <a:cubicBezTo>
                      <a:pt x="9811" y="3691"/>
                      <a:pt x="10121" y="3513"/>
                      <a:pt x="10347" y="3263"/>
                    </a:cubicBezTo>
                    <a:cubicBezTo>
                      <a:pt x="10669" y="2870"/>
                      <a:pt x="10835" y="2298"/>
                      <a:pt x="10835" y="1441"/>
                    </a:cubicBezTo>
                    <a:cubicBezTo>
                      <a:pt x="10835" y="1131"/>
                      <a:pt x="10907" y="1000"/>
                      <a:pt x="10943" y="953"/>
                    </a:cubicBezTo>
                    <a:cubicBezTo>
                      <a:pt x="10966" y="905"/>
                      <a:pt x="10990" y="846"/>
                      <a:pt x="10990" y="786"/>
                    </a:cubicBezTo>
                    <a:lnTo>
                      <a:pt x="10990" y="417"/>
                    </a:lnTo>
                    <a:cubicBezTo>
                      <a:pt x="11014" y="274"/>
                      <a:pt x="10919" y="155"/>
                      <a:pt x="10776" y="131"/>
                    </a:cubicBezTo>
                    <a:cubicBezTo>
                      <a:pt x="10442" y="96"/>
                      <a:pt x="9502" y="0"/>
                      <a:pt x="8323" y="0"/>
                    </a:cubicBezTo>
                    <a:cubicBezTo>
                      <a:pt x="7299" y="0"/>
                      <a:pt x="6585" y="298"/>
                      <a:pt x="6240" y="477"/>
                    </a:cubicBezTo>
                    <a:cubicBezTo>
                      <a:pt x="6120" y="536"/>
                      <a:pt x="5990" y="596"/>
                      <a:pt x="5859" y="608"/>
                    </a:cubicBezTo>
                    <a:cubicBezTo>
                      <a:pt x="5745" y="631"/>
                      <a:pt x="5632" y="643"/>
                      <a:pt x="5519" y="643"/>
                    </a:cubicBezTo>
                    <a:cubicBezTo>
                      <a:pt x="5406" y="643"/>
                      <a:pt x="5293" y="631"/>
                      <a:pt x="5180" y="608"/>
                    </a:cubicBezTo>
                    <a:cubicBezTo>
                      <a:pt x="5049" y="584"/>
                      <a:pt x="4918" y="536"/>
                      <a:pt x="4799" y="477"/>
                    </a:cubicBezTo>
                    <a:cubicBezTo>
                      <a:pt x="4454" y="298"/>
                      <a:pt x="3739" y="0"/>
                      <a:pt x="2715"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44"/>
              <p:cNvSpPr/>
              <p:nvPr/>
            </p:nvSpPr>
            <p:spPr>
              <a:xfrm>
                <a:off x="5084174" y="2009237"/>
                <a:ext cx="130655" cy="88641"/>
              </a:xfrm>
              <a:custGeom>
                <a:rect b="b" l="l" r="r" t="t"/>
                <a:pathLst>
                  <a:path extrusionOk="0" h="2787" w="4108">
                    <a:moveTo>
                      <a:pt x="2036" y="345"/>
                    </a:moveTo>
                    <a:cubicBezTo>
                      <a:pt x="2750" y="345"/>
                      <a:pt x="3381" y="381"/>
                      <a:pt x="3786" y="417"/>
                    </a:cubicBezTo>
                    <a:cubicBezTo>
                      <a:pt x="3739" y="548"/>
                      <a:pt x="3727" y="715"/>
                      <a:pt x="3727" y="905"/>
                    </a:cubicBezTo>
                    <a:cubicBezTo>
                      <a:pt x="3727" y="1679"/>
                      <a:pt x="3572" y="2012"/>
                      <a:pt x="3441" y="2155"/>
                    </a:cubicBezTo>
                    <a:cubicBezTo>
                      <a:pt x="3322" y="2286"/>
                      <a:pt x="3131" y="2370"/>
                      <a:pt x="2977" y="2393"/>
                    </a:cubicBezTo>
                    <a:cubicBezTo>
                      <a:pt x="2739" y="2453"/>
                      <a:pt x="2477" y="2453"/>
                      <a:pt x="2191" y="2465"/>
                    </a:cubicBezTo>
                    <a:lnTo>
                      <a:pt x="2096" y="2465"/>
                    </a:lnTo>
                    <a:cubicBezTo>
                      <a:pt x="1786" y="2465"/>
                      <a:pt x="1536" y="2453"/>
                      <a:pt x="1357" y="2370"/>
                    </a:cubicBezTo>
                    <a:cubicBezTo>
                      <a:pt x="1143" y="2262"/>
                      <a:pt x="953" y="2036"/>
                      <a:pt x="750" y="1631"/>
                    </a:cubicBezTo>
                    <a:cubicBezTo>
                      <a:pt x="655" y="1453"/>
                      <a:pt x="583" y="1274"/>
                      <a:pt x="524" y="1084"/>
                    </a:cubicBezTo>
                    <a:cubicBezTo>
                      <a:pt x="488" y="953"/>
                      <a:pt x="429" y="834"/>
                      <a:pt x="357" y="715"/>
                    </a:cubicBezTo>
                    <a:cubicBezTo>
                      <a:pt x="631" y="584"/>
                      <a:pt x="1203" y="345"/>
                      <a:pt x="2036" y="345"/>
                    </a:cubicBezTo>
                    <a:close/>
                    <a:moveTo>
                      <a:pt x="2024" y="0"/>
                    </a:moveTo>
                    <a:cubicBezTo>
                      <a:pt x="1119" y="0"/>
                      <a:pt x="476" y="250"/>
                      <a:pt x="191" y="417"/>
                    </a:cubicBezTo>
                    <a:cubicBezTo>
                      <a:pt x="107" y="465"/>
                      <a:pt x="48" y="536"/>
                      <a:pt x="36" y="619"/>
                    </a:cubicBezTo>
                    <a:cubicBezTo>
                      <a:pt x="0" y="715"/>
                      <a:pt x="36" y="798"/>
                      <a:pt x="72" y="893"/>
                    </a:cubicBezTo>
                    <a:cubicBezTo>
                      <a:pt x="131" y="977"/>
                      <a:pt x="179" y="1072"/>
                      <a:pt x="214" y="1155"/>
                    </a:cubicBezTo>
                    <a:cubicBezTo>
                      <a:pt x="274" y="1369"/>
                      <a:pt x="357" y="1572"/>
                      <a:pt x="453" y="1774"/>
                    </a:cubicBezTo>
                    <a:cubicBezTo>
                      <a:pt x="703" y="2250"/>
                      <a:pt x="929" y="2512"/>
                      <a:pt x="1203" y="2643"/>
                    </a:cubicBezTo>
                    <a:cubicBezTo>
                      <a:pt x="1441" y="2762"/>
                      <a:pt x="1738" y="2786"/>
                      <a:pt x="2096" y="2786"/>
                    </a:cubicBezTo>
                    <a:lnTo>
                      <a:pt x="2203" y="2786"/>
                    </a:lnTo>
                    <a:cubicBezTo>
                      <a:pt x="2500" y="2786"/>
                      <a:pt x="2798" y="2762"/>
                      <a:pt x="3072" y="2703"/>
                    </a:cubicBezTo>
                    <a:cubicBezTo>
                      <a:pt x="3262" y="2667"/>
                      <a:pt x="3512" y="2560"/>
                      <a:pt x="3691" y="2370"/>
                    </a:cubicBezTo>
                    <a:cubicBezTo>
                      <a:pt x="3929" y="2084"/>
                      <a:pt x="4048" y="1608"/>
                      <a:pt x="4048" y="905"/>
                    </a:cubicBezTo>
                    <a:cubicBezTo>
                      <a:pt x="4048" y="762"/>
                      <a:pt x="4060" y="607"/>
                      <a:pt x="4096" y="476"/>
                    </a:cubicBezTo>
                    <a:cubicBezTo>
                      <a:pt x="4108" y="381"/>
                      <a:pt x="4096" y="286"/>
                      <a:pt x="4036" y="203"/>
                    </a:cubicBezTo>
                    <a:cubicBezTo>
                      <a:pt x="3977" y="131"/>
                      <a:pt x="3893" y="84"/>
                      <a:pt x="3798" y="72"/>
                    </a:cubicBezTo>
                    <a:cubicBezTo>
                      <a:pt x="3393" y="48"/>
                      <a:pt x="2750" y="0"/>
                      <a:pt x="2024"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44"/>
              <p:cNvSpPr/>
              <p:nvPr/>
            </p:nvSpPr>
            <p:spPr>
              <a:xfrm>
                <a:off x="4904285" y="2009237"/>
                <a:ext cx="130687" cy="88641"/>
              </a:xfrm>
              <a:custGeom>
                <a:rect b="b" l="l" r="r" t="t"/>
                <a:pathLst>
                  <a:path extrusionOk="0" h="2787" w="4109">
                    <a:moveTo>
                      <a:pt x="2084" y="310"/>
                    </a:moveTo>
                    <a:cubicBezTo>
                      <a:pt x="2918" y="322"/>
                      <a:pt x="3501" y="560"/>
                      <a:pt x="3763" y="715"/>
                    </a:cubicBezTo>
                    <a:cubicBezTo>
                      <a:pt x="3692" y="834"/>
                      <a:pt x="3632" y="953"/>
                      <a:pt x="3608" y="1072"/>
                    </a:cubicBezTo>
                    <a:cubicBezTo>
                      <a:pt x="3549" y="1262"/>
                      <a:pt x="3465" y="1441"/>
                      <a:pt x="3382" y="1619"/>
                    </a:cubicBezTo>
                    <a:cubicBezTo>
                      <a:pt x="3168" y="2024"/>
                      <a:pt x="2977" y="2239"/>
                      <a:pt x="2775" y="2346"/>
                    </a:cubicBezTo>
                    <a:cubicBezTo>
                      <a:pt x="2596" y="2441"/>
                      <a:pt x="2334" y="2453"/>
                      <a:pt x="2025" y="2453"/>
                    </a:cubicBezTo>
                    <a:lnTo>
                      <a:pt x="1941" y="2453"/>
                    </a:lnTo>
                    <a:cubicBezTo>
                      <a:pt x="1656" y="2453"/>
                      <a:pt x="1382" y="2441"/>
                      <a:pt x="1144" y="2381"/>
                    </a:cubicBezTo>
                    <a:cubicBezTo>
                      <a:pt x="1001" y="2346"/>
                      <a:pt x="810" y="2274"/>
                      <a:pt x="691" y="2143"/>
                    </a:cubicBezTo>
                    <a:cubicBezTo>
                      <a:pt x="548" y="1989"/>
                      <a:pt x="405" y="1667"/>
                      <a:pt x="405" y="893"/>
                    </a:cubicBezTo>
                    <a:cubicBezTo>
                      <a:pt x="405" y="715"/>
                      <a:pt x="394" y="548"/>
                      <a:pt x="346" y="381"/>
                    </a:cubicBezTo>
                    <a:cubicBezTo>
                      <a:pt x="751" y="357"/>
                      <a:pt x="1370" y="310"/>
                      <a:pt x="2084" y="310"/>
                    </a:cubicBezTo>
                    <a:close/>
                    <a:moveTo>
                      <a:pt x="2084" y="0"/>
                    </a:moveTo>
                    <a:cubicBezTo>
                      <a:pt x="1358" y="0"/>
                      <a:pt x="727" y="48"/>
                      <a:pt x="310" y="72"/>
                    </a:cubicBezTo>
                    <a:cubicBezTo>
                      <a:pt x="227" y="84"/>
                      <a:pt x="132" y="131"/>
                      <a:pt x="72" y="203"/>
                    </a:cubicBezTo>
                    <a:cubicBezTo>
                      <a:pt x="13" y="286"/>
                      <a:pt x="1" y="369"/>
                      <a:pt x="13" y="476"/>
                    </a:cubicBezTo>
                    <a:cubicBezTo>
                      <a:pt x="48" y="607"/>
                      <a:pt x="60" y="738"/>
                      <a:pt x="60" y="905"/>
                    </a:cubicBezTo>
                    <a:cubicBezTo>
                      <a:pt x="60" y="1608"/>
                      <a:pt x="179" y="2096"/>
                      <a:pt x="417" y="2370"/>
                    </a:cubicBezTo>
                    <a:cubicBezTo>
                      <a:pt x="596" y="2572"/>
                      <a:pt x="846" y="2667"/>
                      <a:pt x="1048" y="2703"/>
                    </a:cubicBezTo>
                    <a:cubicBezTo>
                      <a:pt x="1310" y="2762"/>
                      <a:pt x="1608" y="2786"/>
                      <a:pt x="1906" y="2786"/>
                    </a:cubicBezTo>
                    <a:lnTo>
                      <a:pt x="2013" y="2786"/>
                    </a:lnTo>
                    <a:cubicBezTo>
                      <a:pt x="2370" y="2786"/>
                      <a:pt x="2668" y="2751"/>
                      <a:pt x="2906" y="2643"/>
                    </a:cubicBezTo>
                    <a:cubicBezTo>
                      <a:pt x="3191" y="2512"/>
                      <a:pt x="3430" y="2250"/>
                      <a:pt x="3668" y="1774"/>
                    </a:cubicBezTo>
                    <a:cubicBezTo>
                      <a:pt x="3763" y="1572"/>
                      <a:pt x="3846" y="1369"/>
                      <a:pt x="3894" y="1155"/>
                    </a:cubicBezTo>
                    <a:cubicBezTo>
                      <a:pt x="3930" y="1072"/>
                      <a:pt x="3977" y="965"/>
                      <a:pt x="4013" y="893"/>
                    </a:cubicBezTo>
                    <a:cubicBezTo>
                      <a:pt x="4096" y="822"/>
                      <a:pt x="4108" y="715"/>
                      <a:pt x="4073" y="619"/>
                    </a:cubicBezTo>
                    <a:cubicBezTo>
                      <a:pt x="4049" y="536"/>
                      <a:pt x="4001" y="453"/>
                      <a:pt x="3918" y="417"/>
                    </a:cubicBezTo>
                    <a:cubicBezTo>
                      <a:pt x="3620" y="262"/>
                      <a:pt x="2989" y="0"/>
                      <a:pt x="2084"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44"/>
              <p:cNvSpPr/>
              <p:nvPr/>
            </p:nvSpPr>
            <p:spPr>
              <a:xfrm>
                <a:off x="4943660" y="2123576"/>
                <a:ext cx="231413" cy="66631"/>
              </a:xfrm>
              <a:custGeom>
                <a:rect b="b" l="l" r="r" t="t"/>
                <a:pathLst>
                  <a:path extrusionOk="0" h="2095" w="7276">
                    <a:moveTo>
                      <a:pt x="4549" y="346"/>
                    </a:moveTo>
                    <a:cubicBezTo>
                      <a:pt x="4942" y="346"/>
                      <a:pt x="5263" y="632"/>
                      <a:pt x="5561" y="894"/>
                    </a:cubicBezTo>
                    <a:cubicBezTo>
                      <a:pt x="5859" y="1168"/>
                      <a:pt x="6144" y="1406"/>
                      <a:pt x="6502" y="1406"/>
                    </a:cubicBezTo>
                    <a:cubicBezTo>
                      <a:pt x="6609" y="1406"/>
                      <a:pt x="6692" y="1394"/>
                      <a:pt x="6764" y="1358"/>
                    </a:cubicBezTo>
                    <a:lnTo>
                      <a:pt x="6764" y="1358"/>
                    </a:lnTo>
                    <a:cubicBezTo>
                      <a:pt x="6692" y="1489"/>
                      <a:pt x="6537" y="1596"/>
                      <a:pt x="6335" y="1668"/>
                    </a:cubicBezTo>
                    <a:cubicBezTo>
                      <a:pt x="6227" y="1713"/>
                      <a:pt x="6071" y="1756"/>
                      <a:pt x="5873" y="1756"/>
                    </a:cubicBezTo>
                    <a:cubicBezTo>
                      <a:pt x="5656" y="1756"/>
                      <a:pt x="5390" y="1704"/>
                      <a:pt x="5085" y="1549"/>
                    </a:cubicBezTo>
                    <a:cubicBezTo>
                      <a:pt x="4833" y="1423"/>
                      <a:pt x="4182" y="1131"/>
                      <a:pt x="3720" y="1131"/>
                    </a:cubicBezTo>
                    <a:cubicBezTo>
                      <a:pt x="3702" y="1131"/>
                      <a:pt x="3685" y="1131"/>
                      <a:pt x="3668" y="1132"/>
                    </a:cubicBezTo>
                    <a:lnTo>
                      <a:pt x="3597" y="1132"/>
                    </a:lnTo>
                    <a:cubicBezTo>
                      <a:pt x="3572" y="1130"/>
                      <a:pt x="3548" y="1129"/>
                      <a:pt x="3522" y="1129"/>
                    </a:cubicBezTo>
                    <a:cubicBezTo>
                      <a:pt x="3063" y="1129"/>
                      <a:pt x="2439" y="1425"/>
                      <a:pt x="2180" y="1549"/>
                    </a:cubicBezTo>
                    <a:cubicBezTo>
                      <a:pt x="1885" y="1702"/>
                      <a:pt x="1622" y="1751"/>
                      <a:pt x="1405" y="1751"/>
                    </a:cubicBezTo>
                    <a:cubicBezTo>
                      <a:pt x="1202" y="1751"/>
                      <a:pt x="1039" y="1708"/>
                      <a:pt x="930" y="1668"/>
                    </a:cubicBezTo>
                    <a:cubicBezTo>
                      <a:pt x="739" y="1596"/>
                      <a:pt x="572" y="1489"/>
                      <a:pt x="489" y="1358"/>
                    </a:cubicBezTo>
                    <a:lnTo>
                      <a:pt x="489" y="1358"/>
                    </a:lnTo>
                    <a:cubicBezTo>
                      <a:pt x="560" y="1394"/>
                      <a:pt x="656" y="1406"/>
                      <a:pt x="751" y="1406"/>
                    </a:cubicBezTo>
                    <a:cubicBezTo>
                      <a:pt x="1108" y="1406"/>
                      <a:pt x="1394" y="1156"/>
                      <a:pt x="1692" y="894"/>
                    </a:cubicBezTo>
                    <a:cubicBezTo>
                      <a:pt x="2001" y="632"/>
                      <a:pt x="2323" y="346"/>
                      <a:pt x="2704" y="346"/>
                    </a:cubicBezTo>
                    <a:cubicBezTo>
                      <a:pt x="2894" y="346"/>
                      <a:pt x="3347" y="394"/>
                      <a:pt x="3466" y="799"/>
                    </a:cubicBezTo>
                    <a:cubicBezTo>
                      <a:pt x="3477" y="870"/>
                      <a:pt x="3549" y="930"/>
                      <a:pt x="3632" y="930"/>
                    </a:cubicBezTo>
                    <a:cubicBezTo>
                      <a:pt x="3704" y="930"/>
                      <a:pt x="3775" y="882"/>
                      <a:pt x="3787" y="799"/>
                    </a:cubicBezTo>
                    <a:cubicBezTo>
                      <a:pt x="3906" y="394"/>
                      <a:pt x="4359" y="346"/>
                      <a:pt x="4549" y="346"/>
                    </a:cubicBezTo>
                    <a:close/>
                    <a:moveTo>
                      <a:pt x="4561" y="1"/>
                    </a:moveTo>
                    <a:cubicBezTo>
                      <a:pt x="4061" y="1"/>
                      <a:pt x="3787" y="215"/>
                      <a:pt x="3644" y="406"/>
                    </a:cubicBezTo>
                    <a:cubicBezTo>
                      <a:pt x="3608" y="358"/>
                      <a:pt x="3573" y="310"/>
                      <a:pt x="3513" y="275"/>
                    </a:cubicBezTo>
                    <a:cubicBezTo>
                      <a:pt x="3311" y="96"/>
                      <a:pt x="3049" y="25"/>
                      <a:pt x="2704" y="25"/>
                    </a:cubicBezTo>
                    <a:cubicBezTo>
                      <a:pt x="2180" y="25"/>
                      <a:pt x="1811" y="346"/>
                      <a:pt x="1465" y="644"/>
                    </a:cubicBezTo>
                    <a:cubicBezTo>
                      <a:pt x="1215" y="870"/>
                      <a:pt x="977" y="1072"/>
                      <a:pt x="739" y="1072"/>
                    </a:cubicBezTo>
                    <a:cubicBezTo>
                      <a:pt x="620" y="1072"/>
                      <a:pt x="549" y="1049"/>
                      <a:pt x="513" y="1013"/>
                    </a:cubicBezTo>
                    <a:cubicBezTo>
                      <a:pt x="489" y="977"/>
                      <a:pt x="489" y="882"/>
                      <a:pt x="537" y="775"/>
                    </a:cubicBezTo>
                    <a:cubicBezTo>
                      <a:pt x="560" y="703"/>
                      <a:pt x="537" y="608"/>
                      <a:pt x="453" y="572"/>
                    </a:cubicBezTo>
                    <a:cubicBezTo>
                      <a:pt x="426" y="554"/>
                      <a:pt x="396" y="545"/>
                      <a:pt x="367" y="545"/>
                    </a:cubicBezTo>
                    <a:cubicBezTo>
                      <a:pt x="321" y="545"/>
                      <a:pt x="276" y="569"/>
                      <a:pt x="239" y="620"/>
                    </a:cubicBezTo>
                    <a:cubicBezTo>
                      <a:pt x="60" y="834"/>
                      <a:pt x="1" y="1120"/>
                      <a:pt x="96" y="1358"/>
                    </a:cubicBezTo>
                    <a:cubicBezTo>
                      <a:pt x="203" y="1632"/>
                      <a:pt x="477" y="1870"/>
                      <a:pt x="810" y="1989"/>
                    </a:cubicBezTo>
                    <a:cubicBezTo>
                      <a:pt x="994" y="2060"/>
                      <a:pt x="1188" y="2095"/>
                      <a:pt x="1388" y="2095"/>
                    </a:cubicBezTo>
                    <a:cubicBezTo>
                      <a:pt x="1694" y="2095"/>
                      <a:pt x="2013" y="2012"/>
                      <a:pt x="2323" y="1846"/>
                    </a:cubicBezTo>
                    <a:cubicBezTo>
                      <a:pt x="3073" y="1465"/>
                      <a:pt x="3466" y="1465"/>
                      <a:pt x="3573" y="1465"/>
                    </a:cubicBezTo>
                    <a:lnTo>
                      <a:pt x="3692" y="1465"/>
                    </a:lnTo>
                    <a:cubicBezTo>
                      <a:pt x="3704" y="1464"/>
                      <a:pt x="3721" y="1463"/>
                      <a:pt x="3744" y="1463"/>
                    </a:cubicBezTo>
                    <a:cubicBezTo>
                      <a:pt x="3895" y="1463"/>
                      <a:pt x="4278" y="1515"/>
                      <a:pt x="4942" y="1846"/>
                    </a:cubicBezTo>
                    <a:cubicBezTo>
                      <a:pt x="5240" y="2001"/>
                      <a:pt x="5561" y="2084"/>
                      <a:pt x="5859" y="2084"/>
                    </a:cubicBezTo>
                    <a:cubicBezTo>
                      <a:pt x="6073" y="2084"/>
                      <a:pt x="6264" y="2061"/>
                      <a:pt x="6442" y="1989"/>
                    </a:cubicBezTo>
                    <a:cubicBezTo>
                      <a:pt x="6787" y="1846"/>
                      <a:pt x="7049" y="1632"/>
                      <a:pt x="7157" y="1358"/>
                    </a:cubicBezTo>
                    <a:cubicBezTo>
                      <a:pt x="7276" y="1108"/>
                      <a:pt x="7216" y="834"/>
                      <a:pt x="7037" y="596"/>
                    </a:cubicBezTo>
                    <a:cubicBezTo>
                      <a:pt x="7002" y="553"/>
                      <a:pt x="6957" y="532"/>
                      <a:pt x="6910" y="532"/>
                    </a:cubicBezTo>
                    <a:cubicBezTo>
                      <a:pt x="6878" y="532"/>
                      <a:pt x="6845" y="541"/>
                      <a:pt x="6811" y="560"/>
                    </a:cubicBezTo>
                    <a:cubicBezTo>
                      <a:pt x="6740" y="596"/>
                      <a:pt x="6704" y="691"/>
                      <a:pt x="6740" y="763"/>
                    </a:cubicBezTo>
                    <a:cubicBezTo>
                      <a:pt x="6776" y="870"/>
                      <a:pt x="6787" y="953"/>
                      <a:pt x="6752" y="1001"/>
                    </a:cubicBezTo>
                    <a:cubicBezTo>
                      <a:pt x="6728" y="1049"/>
                      <a:pt x="6645" y="1061"/>
                      <a:pt x="6525" y="1061"/>
                    </a:cubicBezTo>
                    <a:cubicBezTo>
                      <a:pt x="6299" y="1061"/>
                      <a:pt x="6049" y="858"/>
                      <a:pt x="5799" y="632"/>
                    </a:cubicBezTo>
                    <a:cubicBezTo>
                      <a:pt x="5454" y="334"/>
                      <a:pt x="5085" y="1"/>
                      <a:pt x="4561"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44"/>
              <p:cNvSpPr/>
              <p:nvPr/>
            </p:nvSpPr>
            <p:spPr>
              <a:xfrm>
                <a:off x="5142473" y="2191384"/>
                <a:ext cx="26907" cy="123467"/>
              </a:xfrm>
              <a:custGeom>
                <a:rect b="b" l="l" r="r" t="t"/>
                <a:pathLst>
                  <a:path extrusionOk="0" h="3882" w="846">
                    <a:moveTo>
                      <a:pt x="501" y="2215"/>
                    </a:moveTo>
                    <a:lnTo>
                      <a:pt x="501" y="3465"/>
                    </a:lnTo>
                    <a:lnTo>
                      <a:pt x="525" y="3465"/>
                    </a:lnTo>
                    <a:cubicBezTo>
                      <a:pt x="525" y="3524"/>
                      <a:pt x="477" y="3572"/>
                      <a:pt x="417" y="3572"/>
                    </a:cubicBezTo>
                    <a:cubicBezTo>
                      <a:pt x="358" y="3572"/>
                      <a:pt x="310" y="3524"/>
                      <a:pt x="310" y="3465"/>
                    </a:cubicBezTo>
                    <a:lnTo>
                      <a:pt x="310" y="2215"/>
                    </a:lnTo>
                    <a:close/>
                    <a:moveTo>
                      <a:pt x="679" y="0"/>
                    </a:moveTo>
                    <a:cubicBezTo>
                      <a:pt x="596" y="0"/>
                      <a:pt x="525" y="72"/>
                      <a:pt x="525" y="167"/>
                    </a:cubicBezTo>
                    <a:lnTo>
                      <a:pt x="525" y="1905"/>
                    </a:lnTo>
                    <a:lnTo>
                      <a:pt x="322" y="1905"/>
                    </a:lnTo>
                    <a:lnTo>
                      <a:pt x="322" y="429"/>
                    </a:lnTo>
                    <a:cubicBezTo>
                      <a:pt x="322" y="345"/>
                      <a:pt x="251" y="274"/>
                      <a:pt x="167" y="274"/>
                    </a:cubicBezTo>
                    <a:cubicBezTo>
                      <a:pt x="72" y="274"/>
                      <a:pt x="1" y="345"/>
                      <a:pt x="1" y="429"/>
                    </a:cubicBezTo>
                    <a:lnTo>
                      <a:pt x="1" y="3465"/>
                    </a:lnTo>
                    <a:cubicBezTo>
                      <a:pt x="1" y="3703"/>
                      <a:pt x="191" y="3882"/>
                      <a:pt x="417" y="3882"/>
                    </a:cubicBezTo>
                    <a:cubicBezTo>
                      <a:pt x="655" y="3882"/>
                      <a:pt x="834" y="3691"/>
                      <a:pt x="834" y="3465"/>
                    </a:cubicBezTo>
                    <a:lnTo>
                      <a:pt x="834" y="167"/>
                    </a:lnTo>
                    <a:cubicBezTo>
                      <a:pt x="846" y="72"/>
                      <a:pt x="775" y="0"/>
                      <a:pt x="679"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44"/>
              <p:cNvSpPr/>
              <p:nvPr/>
            </p:nvSpPr>
            <p:spPr>
              <a:xfrm>
                <a:off x="5203825" y="2089513"/>
                <a:ext cx="27289" cy="226102"/>
              </a:xfrm>
              <a:custGeom>
                <a:rect b="b" l="l" r="r" t="t"/>
                <a:pathLst>
                  <a:path extrusionOk="0" h="7109" w="858">
                    <a:moveTo>
                      <a:pt x="512" y="5418"/>
                    </a:moveTo>
                    <a:lnTo>
                      <a:pt x="512" y="6668"/>
                    </a:lnTo>
                    <a:lnTo>
                      <a:pt x="524" y="6668"/>
                    </a:lnTo>
                    <a:cubicBezTo>
                      <a:pt x="524" y="6727"/>
                      <a:pt x="477" y="6775"/>
                      <a:pt x="417" y="6775"/>
                    </a:cubicBezTo>
                    <a:cubicBezTo>
                      <a:pt x="358" y="6775"/>
                      <a:pt x="310" y="6727"/>
                      <a:pt x="310" y="6668"/>
                    </a:cubicBezTo>
                    <a:lnTo>
                      <a:pt x="310" y="5418"/>
                    </a:lnTo>
                    <a:close/>
                    <a:moveTo>
                      <a:pt x="691" y="0"/>
                    </a:moveTo>
                    <a:cubicBezTo>
                      <a:pt x="596" y="0"/>
                      <a:pt x="524" y="84"/>
                      <a:pt x="524" y="167"/>
                    </a:cubicBezTo>
                    <a:lnTo>
                      <a:pt x="524" y="5108"/>
                    </a:lnTo>
                    <a:lnTo>
                      <a:pt x="334" y="5108"/>
                    </a:lnTo>
                    <a:lnTo>
                      <a:pt x="334" y="703"/>
                    </a:lnTo>
                    <a:cubicBezTo>
                      <a:pt x="334" y="608"/>
                      <a:pt x="262" y="536"/>
                      <a:pt x="167" y="536"/>
                    </a:cubicBezTo>
                    <a:cubicBezTo>
                      <a:pt x="84" y="536"/>
                      <a:pt x="0" y="608"/>
                      <a:pt x="0" y="703"/>
                    </a:cubicBezTo>
                    <a:lnTo>
                      <a:pt x="0" y="6692"/>
                    </a:lnTo>
                    <a:cubicBezTo>
                      <a:pt x="0" y="6930"/>
                      <a:pt x="203" y="7108"/>
                      <a:pt x="417" y="7108"/>
                    </a:cubicBezTo>
                    <a:cubicBezTo>
                      <a:pt x="655" y="7108"/>
                      <a:pt x="834" y="6906"/>
                      <a:pt x="834" y="6692"/>
                    </a:cubicBezTo>
                    <a:lnTo>
                      <a:pt x="834" y="179"/>
                    </a:lnTo>
                    <a:cubicBezTo>
                      <a:pt x="858" y="84"/>
                      <a:pt x="774" y="0"/>
                      <a:pt x="691"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744" name="Google Shape;744;p44"/>
          <p:cNvSpPr/>
          <p:nvPr/>
        </p:nvSpPr>
        <p:spPr>
          <a:xfrm>
            <a:off x="147301" y="3031940"/>
            <a:ext cx="266100" cy="2634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45" name="Google Shape;745;p44"/>
          <p:cNvGrpSpPr/>
          <p:nvPr/>
        </p:nvGrpSpPr>
        <p:grpSpPr>
          <a:xfrm>
            <a:off x="179983" y="3057145"/>
            <a:ext cx="200740" cy="198112"/>
            <a:chOff x="5326878" y="1980358"/>
            <a:chExt cx="350332" cy="346229"/>
          </a:xfrm>
        </p:grpSpPr>
        <p:sp>
          <p:nvSpPr>
            <p:cNvPr id="746" name="Google Shape;746;p44"/>
            <p:cNvSpPr/>
            <p:nvPr/>
          </p:nvSpPr>
          <p:spPr>
            <a:xfrm>
              <a:off x="5352259" y="2005834"/>
              <a:ext cx="94715" cy="94683"/>
            </a:xfrm>
            <a:custGeom>
              <a:rect b="b" l="l" r="r" t="t"/>
              <a:pathLst>
                <a:path extrusionOk="0" h="2977" w="2978">
                  <a:moveTo>
                    <a:pt x="1501" y="298"/>
                  </a:moveTo>
                  <a:cubicBezTo>
                    <a:pt x="1799" y="298"/>
                    <a:pt x="2096" y="417"/>
                    <a:pt x="2334" y="643"/>
                  </a:cubicBezTo>
                  <a:cubicBezTo>
                    <a:pt x="2763" y="1107"/>
                    <a:pt x="2763" y="1846"/>
                    <a:pt x="2322" y="2310"/>
                  </a:cubicBezTo>
                  <a:cubicBezTo>
                    <a:pt x="2090" y="2542"/>
                    <a:pt x="1787" y="2658"/>
                    <a:pt x="1486" y="2658"/>
                  </a:cubicBezTo>
                  <a:cubicBezTo>
                    <a:pt x="1185" y="2658"/>
                    <a:pt x="888" y="2542"/>
                    <a:pt x="667" y="2310"/>
                  </a:cubicBezTo>
                  <a:cubicBezTo>
                    <a:pt x="441" y="2084"/>
                    <a:pt x="322" y="1786"/>
                    <a:pt x="322" y="1476"/>
                  </a:cubicBezTo>
                  <a:cubicBezTo>
                    <a:pt x="322" y="1155"/>
                    <a:pt x="441" y="857"/>
                    <a:pt x="667" y="643"/>
                  </a:cubicBezTo>
                  <a:cubicBezTo>
                    <a:pt x="894" y="417"/>
                    <a:pt x="1203" y="298"/>
                    <a:pt x="1501" y="298"/>
                  </a:cubicBezTo>
                  <a:close/>
                  <a:moveTo>
                    <a:pt x="1489" y="0"/>
                  </a:moveTo>
                  <a:cubicBezTo>
                    <a:pt x="1084" y="0"/>
                    <a:pt x="715" y="155"/>
                    <a:pt x="429" y="429"/>
                  </a:cubicBezTo>
                  <a:cubicBezTo>
                    <a:pt x="144" y="714"/>
                    <a:pt x="1" y="1084"/>
                    <a:pt x="1" y="1488"/>
                  </a:cubicBezTo>
                  <a:cubicBezTo>
                    <a:pt x="1" y="1893"/>
                    <a:pt x="144" y="2262"/>
                    <a:pt x="429" y="2548"/>
                  </a:cubicBezTo>
                  <a:cubicBezTo>
                    <a:pt x="715" y="2834"/>
                    <a:pt x="1084" y="2977"/>
                    <a:pt x="1489" y="2977"/>
                  </a:cubicBezTo>
                  <a:cubicBezTo>
                    <a:pt x="1882" y="2977"/>
                    <a:pt x="2263" y="2834"/>
                    <a:pt x="2537" y="2548"/>
                  </a:cubicBezTo>
                  <a:cubicBezTo>
                    <a:pt x="2822" y="2262"/>
                    <a:pt x="2977" y="1893"/>
                    <a:pt x="2977" y="1488"/>
                  </a:cubicBezTo>
                  <a:cubicBezTo>
                    <a:pt x="2977" y="1084"/>
                    <a:pt x="2822" y="703"/>
                    <a:pt x="2537" y="429"/>
                  </a:cubicBezTo>
                  <a:cubicBezTo>
                    <a:pt x="2263" y="155"/>
                    <a:pt x="1882" y="0"/>
                    <a:pt x="1489"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44"/>
            <p:cNvSpPr/>
            <p:nvPr/>
          </p:nvSpPr>
          <p:spPr>
            <a:xfrm>
              <a:off x="5534024" y="2005834"/>
              <a:ext cx="94715" cy="94683"/>
            </a:xfrm>
            <a:custGeom>
              <a:rect b="b" l="l" r="r" t="t"/>
              <a:pathLst>
                <a:path extrusionOk="0" h="2977" w="2978">
                  <a:moveTo>
                    <a:pt x="1489" y="310"/>
                  </a:moveTo>
                  <a:cubicBezTo>
                    <a:pt x="1787" y="310"/>
                    <a:pt x="2084" y="429"/>
                    <a:pt x="2322" y="655"/>
                  </a:cubicBezTo>
                  <a:cubicBezTo>
                    <a:pt x="2763" y="1107"/>
                    <a:pt x="2763" y="1846"/>
                    <a:pt x="2299" y="2310"/>
                  </a:cubicBezTo>
                  <a:cubicBezTo>
                    <a:pt x="2072" y="2542"/>
                    <a:pt x="1772" y="2658"/>
                    <a:pt x="1473" y="2658"/>
                  </a:cubicBezTo>
                  <a:cubicBezTo>
                    <a:pt x="1173" y="2658"/>
                    <a:pt x="876" y="2542"/>
                    <a:pt x="656" y="2310"/>
                  </a:cubicBezTo>
                  <a:cubicBezTo>
                    <a:pt x="191" y="1846"/>
                    <a:pt x="191" y="1107"/>
                    <a:pt x="656" y="655"/>
                  </a:cubicBezTo>
                  <a:cubicBezTo>
                    <a:pt x="870" y="429"/>
                    <a:pt x="1191" y="310"/>
                    <a:pt x="1489" y="310"/>
                  </a:cubicBezTo>
                  <a:close/>
                  <a:moveTo>
                    <a:pt x="1489" y="0"/>
                  </a:moveTo>
                  <a:cubicBezTo>
                    <a:pt x="1084" y="0"/>
                    <a:pt x="715" y="155"/>
                    <a:pt x="429" y="429"/>
                  </a:cubicBezTo>
                  <a:cubicBezTo>
                    <a:pt x="144" y="714"/>
                    <a:pt x="1" y="1084"/>
                    <a:pt x="1" y="1488"/>
                  </a:cubicBezTo>
                  <a:cubicBezTo>
                    <a:pt x="1" y="1893"/>
                    <a:pt x="144" y="2262"/>
                    <a:pt x="429" y="2548"/>
                  </a:cubicBezTo>
                  <a:cubicBezTo>
                    <a:pt x="715" y="2834"/>
                    <a:pt x="1084" y="2977"/>
                    <a:pt x="1489" y="2977"/>
                  </a:cubicBezTo>
                  <a:cubicBezTo>
                    <a:pt x="1882" y="2977"/>
                    <a:pt x="2263" y="2834"/>
                    <a:pt x="2537" y="2548"/>
                  </a:cubicBezTo>
                  <a:cubicBezTo>
                    <a:pt x="2822" y="2262"/>
                    <a:pt x="2977" y="1893"/>
                    <a:pt x="2977" y="1488"/>
                  </a:cubicBezTo>
                  <a:cubicBezTo>
                    <a:pt x="2977" y="1084"/>
                    <a:pt x="2822" y="703"/>
                    <a:pt x="2537" y="429"/>
                  </a:cubicBezTo>
                  <a:cubicBezTo>
                    <a:pt x="2251" y="155"/>
                    <a:pt x="1882" y="0"/>
                    <a:pt x="1489"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44"/>
            <p:cNvSpPr/>
            <p:nvPr/>
          </p:nvSpPr>
          <p:spPr>
            <a:xfrm>
              <a:off x="5326878" y="1980358"/>
              <a:ext cx="350332" cy="144776"/>
            </a:xfrm>
            <a:custGeom>
              <a:rect b="b" l="l" r="r" t="t"/>
              <a:pathLst>
                <a:path extrusionOk="0" h="4552" w="11015">
                  <a:moveTo>
                    <a:pt x="5144" y="420"/>
                  </a:moveTo>
                  <a:cubicBezTo>
                    <a:pt x="5454" y="420"/>
                    <a:pt x="5692" y="670"/>
                    <a:pt x="5692" y="968"/>
                  </a:cubicBezTo>
                  <a:lnTo>
                    <a:pt x="5692" y="980"/>
                  </a:lnTo>
                  <a:lnTo>
                    <a:pt x="5645" y="956"/>
                  </a:lnTo>
                  <a:cubicBezTo>
                    <a:pt x="5585" y="920"/>
                    <a:pt x="5537" y="908"/>
                    <a:pt x="5478" y="896"/>
                  </a:cubicBezTo>
                  <a:lnTo>
                    <a:pt x="5466" y="896"/>
                  </a:lnTo>
                  <a:cubicBezTo>
                    <a:pt x="5364" y="864"/>
                    <a:pt x="5257" y="848"/>
                    <a:pt x="5148" y="848"/>
                  </a:cubicBezTo>
                  <a:cubicBezTo>
                    <a:pt x="4976" y="848"/>
                    <a:pt x="4800" y="888"/>
                    <a:pt x="4633" y="968"/>
                  </a:cubicBezTo>
                  <a:lnTo>
                    <a:pt x="4585" y="992"/>
                  </a:lnTo>
                  <a:lnTo>
                    <a:pt x="4585" y="980"/>
                  </a:lnTo>
                  <a:cubicBezTo>
                    <a:pt x="4585" y="670"/>
                    <a:pt x="4823" y="420"/>
                    <a:pt x="5144" y="420"/>
                  </a:cubicBezTo>
                  <a:close/>
                  <a:moveTo>
                    <a:pt x="5129" y="1184"/>
                  </a:moveTo>
                  <a:cubicBezTo>
                    <a:pt x="5263" y="1184"/>
                    <a:pt x="5391" y="1216"/>
                    <a:pt x="5514" y="1265"/>
                  </a:cubicBezTo>
                  <a:lnTo>
                    <a:pt x="5883" y="1444"/>
                  </a:lnTo>
                  <a:cubicBezTo>
                    <a:pt x="5764" y="1706"/>
                    <a:pt x="5704" y="2004"/>
                    <a:pt x="5716" y="2301"/>
                  </a:cubicBezTo>
                  <a:lnTo>
                    <a:pt x="5645" y="2277"/>
                  </a:lnTo>
                  <a:cubicBezTo>
                    <a:pt x="5484" y="2200"/>
                    <a:pt x="5308" y="2161"/>
                    <a:pt x="5134" y="2161"/>
                  </a:cubicBezTo>
                  <a:cubicBezTo>
                    <a:pt x="4960" y="2161"/>
                    <a:pt x="4787" y="2200"/>
                    <a:pt x="4633" y="2277"/>
                  </a:cubicBezTo>
                  <a:lnTo>
                    <a:pt x="4561" y="2301"/>
                  </a:lnTo>
                  <a:cubicBezTo>
                    <a:pt x="4561" y="2004"/>
                    <a:pt x="4502" y="1706"/>
                    <a:pt x="4394" y="1432"/>
                  </a:cubicBezTo>
                  <a:lnTo>
                    <a:pt x="4525" y="1373"/>
                  </a:lnTo>
                  <a:lnTo>
                    <a:pt x="4763" y="1265"/>
                  </a:lnTo>
                  <a:cubicBezTo>
                    <a:pt x="4823" y="1230"/>
                    <a:pt x="4883" y="1218"/>
                    <a:pt x="4942" y="1206"/>
                  </a:cubicBezTo>
                  <a:cubicBezTo>
                    <a:pt x="5006" y="1191"/>
                    <a:pt x="5068" y="1184"/>
                    <a:pt x="5129" y="1184"/>
                  </a:cubicBezTo>
                  <a:close/>
                  <a:moveTo>
                    <a:pt x="10348" y="1885"/>
                  </a:moveTo>
                  <a:cubicBezTo>
                    <a:pt x="10538" y="1885"/>
                    <a:pt x="10693" y="2039"/>
                    <a:pt x="10693" y="2230"/>
                  </a:cubicBezTo>
                  <a:lnTo>
                    <a:pt x="10693" y="2301"/>
                  </a:lnTo>
                  <a:cubicBezTo>
                    <a:pt x="10693" y="2504"/>
                    <a:pt x="10538" y="2647"/>
                    <a:pt x="10348" y="2647"/>
                  </a:cubicBezTo>
                  <a:lnTo>
                    <a:pt x="10240" y="2647"/>
                  </a:lnTo>
                  <a:lnTo>
                    <a:pt x="10240" y="2599"/>
                  </a:lnTo>
                  <a:lnTo>
                    <a:pt x="10240" y="2587"/>
                  </a:lnTo>
                  <a:cubicBezTo>
                    <a:pt x="10240" y="2563"/>
                    <a:pt x="10252" y="2516"/>
                    <a:pt x="10252" y="2480"/>
                  </a:cubicBezTo>
                  <a:cubicBezTo>
                    <a:pt x="10252" y="2420"/>
                    <a:pt x="10276" y="2385"/>
                    <a:pt x="10276" y="2325"/>
                  </a:cubicBezTo>
                  <a:lnTo>
                    <a:pt x="10276" y="2218"/>
                  </a:lnTo>
                  <a:cubicBezTo>
                    <a:pt x="10276" y="2158"/>
                    <a:pt x="10276" y="2111"/>
                    <a:pt x="10252" y="2051"/>
                  </a:cubicBezTo>
                  <a:cubicBezTo>
                    <a:pt x="10252" y="2027"/>
                    <a:pt x="10252" y="1980"/>
                    <a:pt x="10240" y="1944"/>
                  </a:cubicBezTo>
                  <a:lnTo>
                    <a:pt x="10240" y="1932"/>
                  </a:lnTo>
                  <a:lnTo>
                    <a:pt x="10240" y="1885"/>
                  </a:lnTo>
                  <a:close/>
                  <a:moveTo>
                    <a:pt x="2287" y="325"/>
                  </a:moveTo>
                  <a:cubicBezTo>
                    <a:pt x="2787" y="325"/>
                    <a:pt x="3275" y="515"/>
                    <a:pt x="3668" y="896"/>
                  </a:cubicBezTo>
                  <a:cubicBezTo>
                    <a:pt x="3823" y="1051"/>
                    <a:pt x="3954" y="1230"/>
                    <a:pt x="4049" y="1432"/>
                  </a:cubicBezTo>
                  <a:cubicBezTo>
                    <a:pt x="4049" y="1444"/>
                    <a:pt x="4061" y="1456"/>
                    <a:pt x="4061" y="1456"/>
                  </a:cubicBezTo>
                  <a:cubicBezTo>
                    <a:pt x="4085" y="1468"/>
                    <a:pt x="4085" y="1504"/>
                    <a:pt x="4097" y="1515"/>
                  </a:cubicBezTo>
                  <a:lnTo>
                    <a:pt x="4097" y="1527"/>
                  </a:lnTo>
                  <a:cubicBezTo>
                    <a:pt x="4109" y="1563"/>
                    <a:pt x="4109" y="1587"/>
                    <a:pt x="4121" y="1623"/>
                  </a:cubicBezTo>
                  <a:lnTo>
                    <a:pt x="4121" y="1634"/>
                  </a:lnTo>
                  <a:cubicBezTo>
                    <a:pt x="4371" y="2325"/>
                    <a:pt x="4216" y="3123"/>
                    <a:pt x="3668" y="3659"/>
                  </a:cubicBezTo>
                  <a:cubicBezTo>
                    <a:pt x="3287" y="4040"/>
                    <a:pt x="2784" y="4230"/>
                    <a:pt x="2281" y="4230"/>
                  </a:cubicBezTo>
                  <a:cubicBezTo>
                    <a:pt x="1778" y="4230"/>
                    <a:pt x="1275" y="4040"/>
                    <a:pt x="894" y="3659"/>
                  </a:cubicBezTo>
                  <a:cubicBezTo>
                    <a:pt x="525" y="3289"/>
                    <a:pt x="311" y="2801"/>
                    <a:pt x="311" y="2277"/>
                  </a:cubicBezTo>
                  <a:cubicBezTo>
                    <a:pt x="311" y="1754"/>
                    <a:pt x="525" y="1265"/>
                    <a:pt x="894" y="896"/>
                  </a:cubicBezTo>
                  <a:cubicBezTo>
                    <a:pt x="1287" y="503"/>
                    <a:pt x="1775" y="325"/>
                    <a:pt x="2287" y="325"/>
                  </a:cubicBezTo>
                  <a:close/>
                  <a:moveTo>
                    <a:pt x="7978" y="337"/>
                  </a:moveTo>
                  <a:cubicBezTo>
                    <a:pt x="8490" y="337"/>
                    <a:pt x="8978" y="527"/>
                    <a:pt x="9371" y="908"/>
                  </a:cubicBezTo>
                  <a:cubicBezTo>
                    <a:pt x="9633" y="1170"/>
                    <a:pt x="9800" y="1480"/>
                    <a:pt x="9883" y="1825"/>
                  </a:cubicBezTo>
                  <a:cubicBezTo>
                    <a:pt x="9967" y="2123"/>
                    <a:pt x="9967" y="2444"/>
                    <a:pt x="9883" y="2754"/>
                  </a:cubicBezTo>
                  <a:cubicBezTo>
                    <a:pt x="9800" y="3099"/>
                    <a:pt x="9633" y="3409"/>
                    <a:pt x="9371" y="3670"/>
                  </a:cubicBezTo>
                  <a:cubicBezTo>
                    <a:pt x="8990" y="4051"/>
                    <a:pt x="8487" y="4242"/>
                    <a:pt x="7984" y="4242"/>
                  </a:cubicBezTo>
                  <a:cubicBezTo>
                    <a:pt x="7481" y="4242"/>
                    <a:pt x="6978" y="4051"/>
                    <a:pt x="6597" y="3670"/>
                  </a:cubicBezTo>
                  <a:cubicBezTo>
                    <a:pt x="6049" y="3123"/>
                    <a:pt x="5895" y="2337"/>
                    <a:pt x="6133" y="1646"/>
                  </a:cubicBezTo>
                  <a:lnTo>
                    <a:pt x="6133" y="1634"/>
                  </a:lnTo>
                  <a:cubicBezTo>
                    <a:pt x="6157" y="1611"/>
                    <a:pt x="6157" y="1575"/>
                    <a:pt x="6168" y="1539"/>
                  </a:cubicBezTo>
                  <a:lnTo>
                    <a:pt x="6168" y="1527"/>
                  </a:lnTo>
                  <a:cubicBezTo>
                    <a:pt x="6180" y="1515"/>
                    <a:pt x="6180" y="1480"/>
                    <a:pt x="6192" y="1468"/>
                  </a:cubicBezTo>
                  <a:cubicBezTo>
                    <a:pt x="6192" y="1456"/>
                    <a:pt x="6216" y="1444"/>
                    <a:pt x="6216" y="1444"/>
                  </a:cubicBezTo>
                  <a:cubicBezTo>
                    <a:pt x="6299" y="1242"/>
                    <a:pt x="6430" y="1063"/>
                    <a:pt x="6597" y="908"/>
                  </a:cubicBezTo>
                  <a:cubicBezTo>
                    <a:pt x="6990" y="515"/>
                    <a:pt x="7478" y="337"/>
                    <a:pt x="7978" y="337"/>
                  </a:cubicBezTo>
                  <a:close/>
                  <a:moveTo>
                    <a:pt x="2287" y="0"/>
                  </a:moveTo>
                  <a:cubicBezTo>
                    <a:pt x="1701" y="0"/>
                    <a:pt x="1114" y="224"/>
                    <a:pt x="668" y="670"/>
                  </a:cubicBezTo>
                  <a:cubicBezTo>
                    <a:pt x="239" y="1099"/>
                    <a:pt x="1" y="1670"/>
                    <a:pt x="1" y="2277"/>
                  </a:cubicBezTo>
                  <a:cubicBezTo>
                    <a:pt x="1" y="2885"/>
                    <a:pt x="239" y="3456"/>
                    <a:pt x="668" y="3885"/>
                  </a:cubicBezTo>
                  <a:cubicBezTo>
                    <a:pt x="1120" y="4325"/>
                    <a:pt x="1704" y="4552"/>
                    <a:pt x="2275" y="4552"/>
                  </a:cubicBezTo>
                  <a:cubicBezTo>
                    <a:pt x="2858" y="4552"/>
                    <a:pt x="3442" y="4325"/>
                    <a:pt x="3882" y="3885"/>
                  </a:cubicBezTo>
                  <a:cubicBezTo>
                    <a:pt x="4228" y="3539"/>
                    <a:pt x="4442" y="3111"/>
                    <a:pt x="4525" y="2658"/>
                  </a:cubicBezTo>
                  <a:lnTo>
                    <a:pt x="4763" y="2563"/>
                  </a:lnTo>
                  <a:cubicBezTo>
                    <a:pt x="4883" y="2510"/>
                    <a:pt x="5011" y="2483"/>
                    <a:pt x="5139" y="2483"/>
                  </a:cubicBezTo>
                  <a:cubicBezTo>
                    <a:pt x="5267" y="2483"/>
                    <a:pt x="5395" y="2510"/>
                    <a:pt x="5514" y="2563"/>
                  </a:cubicBezTo>
                  <a:lnTo>
                    <a:pt x="5752" y="2658"/>
                  </a:lnTo>
                  <a:cubicBezTo>
                    <a:pt x="5823" y="3111"/>
                    <a:pt x="6026" y="3539"/>
                    <a:pt x="6383" y="3885"/>
                  </a:cubicBezTo>
                  <a:cubicBezTo>
                    <a:pt x="6835" y="4325"/>
                    <a:pt x="7419" y="4552"/>
                    <a:pt x="7990" y="4552"/>
                  </a:cubicBezTo>
                  <a:cubicBezTo>
                    <a:pt x="8573" y="4552"/>
                    <a:pt x="9157" y="4325"/>
                    <a:pt x="9597" y="3885"/>
                  </a:cubicBezTo>
                  <a:cubicBezTo>
                    <a:pt x="9871" y="3611"/>
                    <a:pt x="10050" y="3301"/>
                    <a:pt x="10169" y="2956"/>
                  </a:cubicBezTo>
                  <a:lnTo>
                    <a:pt x="10348" y="2956"/>
                  </a:lnTo>
                  <a:cubicBezTo>
                    <a:pt x="10717" y="2956"/>
                    <a:pt x="11014" y="2658"/>
                    <a:pt x="11014" y="2289"/>
                  </a:cubicBezTo>
                  <a:lnTo>
                    <a:pt x="11014" y="2230"/>
                  </a:lnTo>
                  <a:cubicBezTo>
                    <a:pt x="11002" y="1885"/>
                    <a:pt x="10705" y="1587"/>
                    <a:pt x="10348" y="1587"/>
                  </a:cubicBezTo>
                  <a:lnTo>
                    <a:pt x="10169" y="1587"/>
                  </a:lnTo>
                  <a:cubicBezTo>
                    <a:pt x="10062" y="1253"/>
                    <a:pt x="9871" y="932"/>
                    <a:pt x="9609" y="670"/>
                  </a:cubicBezTo>
                  <a:cubicBezTo>
                    <a:pt x="9163" y="224"/>
                    <a:pt x="8576" y="0"/>
                    <a:pt x="7990" y="0"/>
                  </a:cubicBezTo>
                  <a:cubicBezTo>
                    <a:pt x="7404" y="0"/>
                    <a:pt x="6817" y="224"/>
                    <a:pt x="6371" y="670"/>
                  </a:cubicBezTo>
                  <a:cubicBezTo>
                    <a:pt x="6228" y="813"/>
                    <a:pt x="6109" y="968"/>
                    <a:pt x="6014" y="1134"/>
                  </a:cubicBezTo>
                  <a:lnTo>
                    <a:pt x="6002" y="1111"/>
                  </a:lnTo>
                  <a:cubicBezTo>
                    <a:pt x="6014" y="1075"/>
                    <a:pt x="6014" y="1015"/>
                    <a:pt x="6014" y="968"/>
                  </a:cubicBezTo>
                  <a:cubicBezTo>
                    <a:pt x="6014" y="491"/>
                    <a:pt x="5633" y="87"/>
                    <a:pt x="5133" y="87"/>
                  </a:cubicBezTo>
                  <a:cubicBezTo>
                    <a:pt x="4644" y="87"/>
                    <a:pt x="4263" y="480"/>
                    <a:pt x="4263" y="968"/>
                  </a:cubicBezTo>
                  <a:cubicBezTo>
                    <a:pt x="4263" y="1015"/>
                    <a:pt x="4263" y="1075"/>
                    <a:pt x="4275" y="1111"/>
                  </a:cubicBezTo>
                  <a:lnTo>
                    <a:pt x="4263" y="1134"/>
                  </a:lnTo>
                  <a:cubicBezTo>
                    <a:pt x="4156" y="968"/>
                    <a:pt x="4037" y="801"/>
                    <a:pt x="3906" y="670"/>
                  </a:cubicBezTo>
                  <a:cubicBezTo>
                    <a:pt x="3460" y="224"/>
                    <a:pt x="2873" y="0"/>
                    <a:pt x="2287"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44"/>
            <p:cNvSpPr/>
            <p:nvPr/>
          </p:nvSpPr>
          <p:spPr>
            <a:xfrm>
              <a:off x="5627181" y="2089131"/>
              <a:ext cx="42460" cy="237456"/>
            </a:xfrm>
            <a:custGeom>
              <a:rect b="b" l="l" r="r" t="t"/>
              <a:pathLst>
                <a:path extrusionOk="0" h="7466" w="1335">
                  <a:moveTo>
                    <a:pt x="834" y="3799"/>
                  </a:moveTo>
                  <a:lnTo>
                    <a:pt x="1013" y="7025"/>
                  </a:lnTo>
                  <a:cubicBezTo>
                    <a:pt x="1025" y="7073"/>
                    <a:pt x="1013" y="7097"/>
                    <a:pt x="977" y="7120"/>
                  </a:cubicBezTo>
                  <a:cubicBezTo>
                    <a:pt x="953" y="7144"/>
                    <a:pt x="917" y="7156"/>
                    <a:pt x="894" y="7156"/>
                  </a:cubicBezTo>
                  <a:lnTo>
                    <a:pt x="429" y="7156"/>
                  </a:lnTo>
                  <a:cubicBezTo>
                    <a:pt x="405" y="7156"/>
                    <a:pt x="370" y="7144"/>
                    <a:pt x="346" y="7120"/>
                  </a:cubicBezTo>
                  <a:cubicBezTo>
                    <a:pt x="310" y="7085"/>
                    <a:pt x="310" y="7061"/>
                    <a:pt x="310" y="7025"/>
                  </a:cubicBezTo>
                  <a:lnTo>
                    <a:pt x="489" y="3799"/>
                  </a:lnTo>
                  <a:close/>
                  <a:moveTo>
                    <a:pt x="1001" y="0"/>
                  </a:moveTo>
                  <a:cubicBezTo>
                    <a:pt x="906" y="0"/>
                    <a:pt x="834" y="72"/>
                    <a:pt x="834" y="167"/>
                  </a:cubicBezTo>
                  <a:lnTo>
                    <a:pt x="834" y="3489"/>
                  </a:lnTo>
                  <a:lnTo>
                    <a:pt x="501" y="3489"/>
                  </a:lnTo>
                  <a:lnTo>
                    <a:pt x="501" y="881"/>
                  </a:lnTo>
                  <a:cubicBezTo>
                    <a:pt x="501" y="786"/>
                    <a:pt x="429" y="715"/>
                    <a:pt x="346" y="715"/>
                  </a:cubicBezTo>
                  <a:cubicBezTo>
                    <a:pt x="251" y="715"/>
                    <a:pt x="179" y="786"/>
                    <a:pt x="179" y="881"/>
                  </a:cubicBezTo>
                  <a:lnTo>
                    <a:pt x="179" y="3668"/>
                  </a:lnTo>
                  <a:lnTo>
                    <a:pt x="1" y="7013"/>
                  </a:lnTo>
                  <a:cubicBezTo>
                    <a:pt x="1" y="7132"/>
                    <a:pt x="48" y="7251"/>
                    <a:pt x="120" y="7335"/>
                  </a:cubicBezTo>
                  <a:cubicBezTo>
                    <a:pt x="203" y="7430"/>
                    <a:pt x="310" y="7466"/>
                    <a:pt x="429" y="7466"/>
                  </a:cubicBezTo>
                  <a:lnTo>
                    <a:pt x="894" y="7466"/>
                  </a:lnTo>
                  <a:cubicBezTo>
                    <a:pt x="1013" y="7466"/>
                    <a:pt x="1132" y="7430"/>
                    <a:pt x="1203" y="7335"/>
                  </a:cubicBezTo>
                  <a:cubicBezTo>
                    <a:pt x="1287" y="7251"/>
                    <a:pt x="1334" y="7132"/>
                    <a:pt x="1334" y="7013"/>
                  </a:cubicBezTo>
                  <a:lnTo>
                    <a:pt x="1156" y="3632"/>
                  </a:lnTo>
                  <a:lnTo>
                    <a:pt x="1156" y="167"/>
                  </a:lnTo>
                  <a:cubicBezTo>
                    <a:pt x="1156" y="72"/>
                    <a:pt x="1084" y="0"/>
                    <a:pt x="1001"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0" name="Google Shape;750;p44"/>
          <p:cNvGrpSpPr/>
          <p:nvPr/>
        </p:nvGrpSpPr>
        <p:grpSpPr>
          <a:xfrm>
            <a:off x="4623497" y="2594534"/>
            <a:ext cx="210592" cy="212406"/>
            <a:chOff x="4568711" y="2198515"/>
            <a:chExt cx="266100" cy="263400"/>
          </a:xfrm>
        </p:grpSpPr>
        <p:sp>
          <p:nvSpPr>
            <p:cNvPr id="751" name="Google Shape;751;p44"/>
            <p:cNvSpPr/>
            <p:nvPr/>
          </p:nvSpPr>
          <p:spPr>
            <a:xfrm>
              <a:off x="4568711" y="2198515"/>
              <a:ext cx="266100" cy="2634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52" name="Google Shape;752;p44"/>
            <p:cNvGrpSpPr/>
            <p:nvPr/>
          </p:nvGrpSpPr>
          <p:grpSpPr>
            <a:xfrm>
              <a:off x="4615176" y="2243590"/>
              <a:ext cx="173147" cy="173265"/>
              <a:chOff x="2810958" y="4273923"/>
              <a:chExt cx="353145" cy="361873"/>
            </a:xfrm>
          </p:grpSpPr>
          <p:sp>
            <p:nvSpPr>
              <p:cNvPr id="753" name="Google Shape;753;p44"/>
              <p:cNvSpPr/>
              <p:nvPr/>
            </p:nvSpPr>
            <p:spPr>
              <a:xfrm>
                <a:off x="2886837" y="4273923"/>
                <a:ext cx="53867" cy="169946"/>
              </a:xfrm>
              <a:custGeom>
                <a:rect b="b" l="l" r="r" t="t"/>
                <a:pathLst>
                  <a:path extrusionOk="0" h="5335" w="1691">
                    <a:moveTo>
                      <a:pt x="1179" y="346"/>
                    </a:moveTo>
                    <a:cubicBezTo>
                      <a:pt x="1203" y="346"/>
                      <a:pt x="1250" y="382"/>
                      <a:pt x="1250" y="417"/>
                    </a:cubicBezTo>
                    <a:lnTo>
                      <a:pt x="1250" y="644"/>
                    </a:lnTo>
                    <a:lnTo>
                      <a:pt x="464" y="644"/>
                    </a:lnTo>
                    <a:lnTo>
                      <a:pt x="464" y="417"/>
                    </a:lnTo>
                    <a:cubicBezTo>
                      <a:pt x="452" y="382"/>
                      <a:pt x="488" y="346"/>
                      <a:pt x="524" y="346"/>
                    </a:cubicBezTo>
                    <a:close/>
                    <a:moveTo>
                      <a:pt x="1131" y="4275"/>
                    </a:moveTo>
                    <a:lnTo>
                      <a:pt x="845" y="4965"/>
                    </a:lnTo>
                    <a:lnTo>
                      <a:pt x="583" y="4275"/>
                    </a:lnTo>
                    <a:close/>
                    <a:moveTo>
                      <a:pt x="512" y="1"/>
                    </a:moveTo>
                    <a:cubicBezTo>
                      <a:pt x="298" y="1"/>
                      <a:pt x="119" y="179"/>
                      <a:pt x="119" y="405"/>
                    </a:cubicBezTo>
                    <a:lnTo>
                      <a:pt x="119" y="751"/>
                    </a:lnTo>
                    <a:cubicBezTo>
                      <a:pt x="36" y="822"/>
                      <a:pt x="0" y="929"/>
                      <a:pt x="0" y="1036"/>
                    </a:cubicBezTo>
                    <a:lnTo>
                      <a:pt x="0" y="3870"/>
                    </a:lnTo>
                    <a:cubicBezTo>
                      <a:pt x="0" y="4025"/>
                      <a:pt x="71" y="4156"/>
                      <a:pt x="191" y="4215"/>
                    </a:cubicBezTo>
                    <a:lnTo>
                      <a:pt x="560" y="5144"/>
                    </a:lnTo>
                    <a:cubicBezTo>
                      <a:pt x="607" y="5263"/>
                      <a:pt x="726" y="5335"/>
                      <a:pt x="845" y="5335"/>
                    </a:cubicBezTo>
                    <a:cubicBezTo>
                      <a:pt x="976" y="5335"/>
                      <a:pt x="1084" y="5263"/>
                      <a:pt x="1131" y="5144"/>
                    </a:cubicBezTo>
                    <a:lnTo>
                      <a:pt x="1500" y="4215"/>
                    </a:lnTo>
                    <a:cubicBezTo>
                      <a:pt x="1619" y="4144"/>
                      <a:pt x="1691" y="4025"/>
                      <a:pt x="1691" y="3870"/>
                    </a:cubicBezTo>
                    <a:lnTo>
                      <a:pt x="1691" y="3084"/>
                    </a:lnTo>
                    <a:cubicBezTo>
                      <a:pt x="1691" y="3001"/>
                      <a:pt x="1619" y="2918"/>
                      <a:pt x="1524" y="2918"/>
                    </a:cubicBezTo>
                    <a:cubicBezTo>
                      <a:pt x="1441" y="2918"/>
                      <a:pt x="1369" y="3001"/>
                      <a:pt x="1369" y="3084"/>
                    </a:cubicBezTo>
                    <a:lnTo>
                      <a:pt x="1369" y="3870"/>
                    </a:lnTo>
                    <a:cubicBezTo>
                      <a:pt x="1369" y="3906"/>
                      <a:pt x="1334" y="3953"/>
                      <a:pt x="1286" y="3953"/>
                    </a:cubicBezTo>
                    <a:lnTo>
                      <a:pt x="393" y="3953"/>
                    </a:lnTo>
                    <a:cubicBezTo>
                      <a:pt x="369" y="3953"/>
                      <a:pt x="322" y="3918"/>
                      <a:pt x="322" y="3870"/>
                    </a:cubicBezTo>
                    <a:lnTo>
                      <a:pt x="322" y="1036"/>
                    </a:lnTo>
                    <a:cubicBezTo>
                      <a:pt x="322" y="1001"/>
                      <a:pt x="357" y="953"/>
                      <a:pt x="393" y="953"/>
                    </a:cubicBezTo>
                    <a:lnTo>
                      <a:pt x="1286" y="953"/>
                    </a:lnTo>
                    <a:cubicBezTo>
                      <a:pt x="1322" y="953"/>
                      <a:pt x="1369" y="989"/>
                      <a:pt x="1369" y="1036"/>
                    </a:cubicBezTo>
                    <a:lnTo>
                      <a:pt x="1369" y="2358"/>
                    </a:lnTo>
                    <a:cubicBezTo>
                      <a:pt x="1369" y="2441"/>
                      <a:pt x="1441" y="2525"/>
                      <a:pt x="1524" y="2525"/>
                    </a:cubicBezTo>
                    <a:cubicBezTo>
                      <a:pt x="1619" y="2525"/>
                      <a:pt x="1691" y="2441"/>
                      <a:pt x="1691" y="2358"/>
                    </a:cubicBezTo>
                    <a:lnTo>
                      <a:pt x="1691" y="1036"/>
                    </a:lnTo>
                    <a:cubicBezTo>
                      <a:pt x="1691" y="929"/>
                      <a:pt x="1643" y="822"/>
                      <a:pt x="1572" y="751"/>
                    </a:cubicBezTo>
                    <a:lnTo>
                      <a:pt x="1572" y="405"/>
                    </a:lnTo>
                    <a:cubicBezTo>
                      <a:pt x="1572" y="179"/>
                      <a:pt x="1393" y="1"/>
                      <a:pt x="1167"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44"/>
              <p:cNvSpPr/>
              <p:nvPr/>
            </p:nvSpPr>
            <p:spPr>
              <a:xfrm>
                <a:off x="2815131" y="4273923"/>
                <a:ext cx="57307" cy="279942"/>
              </a:xfrm>
              <a:custGeom>
                <a:rect b="b" l="l" r="r" t="t"/>
                <a:pathLst>
                  <a:path extrusionOk="0" h="8788" w="1799">
                    <a:moveTo>
                      <a:pt x="906" y="382"/>
                    </a:moveTo>
                    <a:lnTo>
                      <a:pt x="1251" y="1239"/>
                    </a:lnTo>
                    <a:lnTo>
                      <a:pt x="572" y="1239"/>
                    </a:lnTo>
                    <a:lnTo>
                      <a:pt x="906" y="382"/>
                    </a:lnTo>
                    <a:close/>
                    <a:moveTo>
                      <a:pt x="751" y="1548"/>
                    </a:moveTo>
                    <a:lnTo>
                      <a:pt x="751" y="7466"/>
                    </a:lnTo>
                    <a:lnTo>
                      <a:pt x="346" y="7466"/>
                    </a:lnTo>
                    <a:lnTo>
                      <a:pt x="346" y="1644"/>
                    </a:lnTo>
                    <a:cubicBezTo>
                      <a:pt x="346" y="1596"/>
                      <a:pt x="394" y="1548"/>
                      <a:pt x="429" y="1548"/>
                    </a:cubicBezTo>
                    <a:close/>
                    <a:moveTo>
                      <a:pt x="1382" y="1572"/>
                    </a:moveTo>
                    <a:cubicBezTo>
                      <a:pt x="1430" y="1572"/>
                      <a:pt x="1477" y="1608"/>
                      <a:pt x="1477" y="1656"/>
                    </a:cubicBezTo>
                    <a:lnTo>
                      <a:pt x="1477" y="7478"/>
                    </a:lnTo>
                    <a:lnTo>
                      <a:pt x="1072" y="7478"/>
                    </a:lnTo>
                    <a:lnTo>
                      <a:pt x="1072" y="1572"/>
                    </a:lnTo>
                    <a:close/>
                    <a:moveTo>
                      <a:pt x="1489" y="7787"/>
                    </a:moveTo>
                    <a:lnTo>
                      <a:pt x="1489" y="8359"/>
                    </a:lnTo>
                    <a:cubicBezTo>
                      <a:pt x="1477" y="8418"/>
                      <a:pt x="1441" y="8442"/>
                      <a:pt x="1382" y="8442"/>
                    </a:cubicBezTo>
                    <a:lnTo>
                      <a:pt x="429" y="8442"/>
                    </a:lnTo>
                    <a:cubicBezTo>
                      <a:pt x="394" y="8442"/>
                      <a:pt x="346" y="8394"/>
                      <a:pt x="346" y="8359"/>
                    </a:cubicBezTo>
                    <a:lnTo>
                      <a:pt x="346" y="7787"/>
                    </a:lnTo>
                    <a:close/>
                    <a:moveTo>
                      <a:pt x="906" y="1"/>
                    </a:moveTo>
                    <a:cubicBezTo>
                      <a:pt x="775" y="1"/>
                      <a:pt x="656" y="84"/>
                      <a:pt x="608" y="215"/>
                    </a:cubicBezTo>
                    <a:lnTo>
                      <a:pt x="179" y="1310"/>
                    </a:lnTo>
                    <a:cubicBezTo>
                      <a:pt x="72" y="1394"/>
                      <a:pt x="13" y="1513"/>
                      <a:pt x="13" y="1656"/>
                    </a:cubicBezTo>
                    <a:lnTo>
                      <a:pt x="13" y="8371"/>
                    </a:lnTo>
                    <a:cubicBezTo>
                      <a:pt x="1" y="8597"/>
                      <a:pt x="191" y="8787"/>
                      <a:pt x="429" y="8787"/>
                    </a:cubicBezTo>
                    <a:lnTo>
                      <a:pt x="1382" y="8787"/>
                    </a:lnTo>
                    <a:cubicBezTo>
                      <a:pt x="1620" y="8787"/>
                      <a:pt x="1799" y="8597"/>
                      <a:pt x="1799" y="8371"/>
                    </a:cubicBezTo>
                    <a:lnTo>
                      <a:pt x="1799" y="1656"/>
                    </a:lnTo>
                    <a:cubicBezTo>
                      <a:pt x="1799" y="1525"/>
                      <a:pt x="1727" y="1394"/>
                      <a:pt x="1632" y="1310"/>
                    </a:cubicBezTo>
                    <a:lnTo>
                      <a:pt x="1203" y="215"/>
                    </a:lnTo>
                    <a:cubicBezTo>
                      <a:pt x="1168" y="96"/>
                      <a:pt x="1037" y="1"/>
                      <a:pt x="906"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44"/>
              <p:cNvSpPr/>
              <p:nvPr/>
            </p:nvSpPr>
            <p:spPr>
              <a:xfrm>
                <a:off x="2883396" y="4463173"/>
                <a:ext cx="60333" cy="90691"/>
              </a:xfrm>
              <a:custGeom>
                <a:rect b="b" l="l" r="r" t="t"/>
                <a:pathLst>
                  <a:path extrusionOk="0" h="2847" w="1894">
                    <a:moveTo>
                      <a:pt x="1322" y="310"/>
                    </a:moveTo>
                    <a:cubicBezTo>
                      <a:pt x="1370" y="310"/>
                      <a:pt x="1418" y="358"/>
                      <a:pt x="1418" y="406"/>
                    </a:cubicBezTo>
                    <a:lnTo>
                      <a:pt x="1418" y="584"/>
                    </a:lnTo>
                    <a:lnTo>
                      <a:pt x="513" y="584"/>
                    </a:lnTo>
                    <a:lnTo>
                      <a:pt x="513" y="406"/>
                    </a:lnTo>
                    <a:cubicBezTo>
                      <a:pt x="513" y="358"/>
                      <a:pt x="537" y="310"/>
                      <a:pt x="596" y="310"/>
                    </a:cubicBezTo>
                    <a:close/>
                    <a:moveTo>
                      <a:pt x="1477" y="929"/>
                    </a:moveTo>
                    <a:cubicBezTo>
                      <a:pt x="1513" y="929"/>
                      <a:pt x="1561" y="965"/>
                      <a:pt x="1561" y="1013"/>
                    </a:cubicBezTo>
                    <a:lnTo>
                      <a:pt x="1561" y="2418"/>
                    </a:lnTo>
                    <a:cubicBezTo>
                      <a:pt x="1561" y="2453"/>
                      <a:pt x="1525" y="2501"/>
                      <a:pt x="1477" y="2501"/>
                    </a:cubicBezTo>
                    <a:lnTo>
                      <a:pt x="430" y="2501"/>
                    </a:lnTo>
                    <a:cubicBezTo>
                      <a:pt x="394" y="2501"/>
                      <a:pt x="346" y="2453"/>
                      <a:pt x="346" y="2418"/>
                    </a:cubicBezTo>
                    <a:lnTo>
                      <a:pt x="346" y="1013"/>
                    </a:lnTo>
                    <a:cubicBezTo>
                      <a:pt x="346" y="965"/>
                      <a:pt x="382" y="929"/>
                      <a:pt x="430" y="929"/>
                    </a:cubicBezTo>
                    <a:close/>
                    <a:moveTo>
                      <a:pt x="596" y="1"/>
                    </a:moveTo>
                    <a:cubicBezTo>
                      <a:pt x="358" y="1"/>
                      <a:pt x="179" y="191"/>
                      <a:pt x="179" y="418"/>
                    </a:cubicBezTo>
                    <a:lnTo>
                      <a:pt x="179" y="691"/>
                    </a:lnTo>
                    <a:cubicBezTo>
                      <a:pt x="72" y="763"/>
                      <a:pt x="13" y="882"/>
                      <a:pt x="13" y="1013"/>
                    </a:cubicBezTo>
                    <a:lnTo>
                      <a:pt x="13" y="2430"/>
                    </a:lnTo>
                    <a:cubicBezTo>
                      <a:pt x="1" y="2656"/>
                      <a:pt x="191" y="2846"/>
                      <a:pt x="430" y="2846"/>
                    </a:cubicBezTo>
                    <a:lnTo>
                      <a:pt x="1477" y="2846"/>
                    </a:lnTo>
                    <a:cubicBezTo>
                      <a:pt x="1715" y="2846"/>
                      <a:pt x="1894" y="2656"/>
                      <a:pt x="1894" y="2430"/>
                    </a:cubicBezTo>
                    <a:lnTo>
                      <a:pt x="1894" y="1013"/>
                    </a:lnTo>
                    <a:cubicBezTo>
                      <a:pt x="1894" y="882"/>
                      <a:pt x="1834" y="763"/>
                      <a:pt x="1727" y="691"/>
                    </a:cubicBezTo>
                    <a:lnTo>
                      <a:pt x="1727" y="418"/>
                    </a:lnTo>
                    <a:cubicBezTo>
                      <a:pt x="1727" y="179"/>
                      <a:pt x="1537" y="1"/>
                      <a:pt x="1311"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44"/>
              <p:cNvSpPr/>
              <p:nvPr/>
            </p:nvSpPr>
            <p:spPr>
              <a:xfrm>
                <a:off x="2955835" y="4273923"/>
                <a:ext cx="202948" cy="281439"/>
              </a:xfrm>
              <a:custGeom>
                <a:rect b="b" l="l" r="r" t="t"/>
                <a:pathLst>
                  <a:path extrusionOk="0" h="8835" w="6371">
                    <a:moveTo>
                      <a:pt x="5692" y="524"/>
                    </a:moveTo>
                    <a:cubicBezTo>
                      <a:pt x="5883" y="524"/>
                      <a:pt x="6037" y="679"/>
                      <a:pt x="6037" y="870"/>
                    </a:cubicBezTo>
                    <a:lnTo>
                      <a:pt x="6037" y="7966"/>
                    </a:lnTo>
                    <a:cubicBezTo>
                      <a:pt x="6037" y="8156"/>
                      <a:pt x="5883" y="8311"/>
                      <a:pt x="5692" y="8311"/>
                    </a:cubicBezTo>
                    <a:lnTo>
                      <a:pt x="1811" y="8311"/>
                    </a:lnTo>
                    <a:lnTo>
                      <a:pt x="1811" y="524"/>
                    </a:lnTo>
                    <a:close/>
                    <a:moveTo>
                      <a:pt x="1465" y="346"/>
                    </a:moveTo>
                    <a:lnTo>
                      <a:pt x="1465" y="8490"/>
                    </a:lnTo>
                    <a:lnTo>
                      <a:pt x="1227" y="8490"/>
                    </a:lnTo>
                    <a:lnTo>
                      <a:pt x="1227" y="346"/>
                    </a:lnTo>
                    <a:close/>
                    <a:moveTo>
                      <a:pt x="1215" y="1"/>
                    </a:moveTo>
                    <a:cubicBezTo>
                      <a:pt x="1096" y="1"/>
                      <a:pt x="965" y="72"/>
                      <a:pt x="930" y="179"/>
                    </a:cubicBezTo>
                    <a:lnTo>
                      <a:pt x="418" y="179"/>
                    </a:lnTo>
                    <a:cubicBezTo>
                      <a:pt x="180" y="179"/>
                      <a:pt x="1" y="370"/>
                      <a:pt x="1" y="596"/>
                    </a:cubicBezTo>
                    <a:lnTo>
                      <a:pt x="1" y="2358"/>
                    </a:lnTo>
                    <a:cubicBezTo>
                      <a:pt x="1" y="2441"/>
                      <a:pt x="84" y="2513"/>
                      <a:pt x="168" y="2513"/>
                    </a:cubicBezTo>
                    <a:cubicBezTo>
                      <a:pt x="263" y="2513"/>
                      <a:pt x="334" y="2441"/>
                      <a:pt x="334" y="2358"/>
                    </a:cubicBezTo>
                    <a:lnTo>
                      <a:pt x="334" y="596"/>
                    </a:lnTo>
                    <a:cubicBezTo>
                      <a:pt x="334" y="548"/>
                      <a:pt x="382" y="513"/>
                      <a:pt x="418" y="513"/>
                    </a:cubicBezTo>
                    <a:lnTo>
                      <a:pt x="882" y="513"/>
                    </a:lnTo>
                    <a:lnTo>
                      <a:pt x="882" y="8287"/>
                    </a:lnTo>
                    <a:lnTo>
                      <a:pt x="418" y="8287"/>
                    </a:lnTo>
                    <a:cubicBezTo>
                      <a:pt x="382" y="8287"/>
                      <a:pt x="334" y="8252"/>
                      <a:pt x="334" y="8204"/>
                    </a:cubicBezTo>
                    <a:lnTo>
                      <a:pt x="334" y="3072"/>
                    </a:lnTo>
                    <a:cubicBezTo>
                      <a:pt x="334" y="2977"/>
                      <a:pt x="263" y="2906"/>
                      <a:pt x="168" y="2906"/>
                    </a:cubicBezTo>
                    <a:cubicBezTo>
                      <a:pt x="84" y="2906"/>
                      <a:pt x="1" y="2977"/>
                      <a:pt x="1" y="3072"/>
                    </a:cubicBezTo>
                    <a:lnTo>
                      <a:pt x="1" y="8204"/>
                    </a:lnTo>
                    <a:cubicBezTo>
                      <a:pt x="1" y="8454"/>
                      <a:pt x="203" y="8656"/>
                      <a:pt x="418" y="8656"/>
                    </a:cubicBezTo>
                    <a:lnTo>
                      <a:pt x="930" y="8656"/>
                    </a:lnTo>
                    <a:cubicBezTo>
                      <a:pt x="989" y="8752"/>
                      <a:pt x="1096" y="8835"/>
                      <a:pt x="1215" y="8835"/>
                    </a:cubicBezTo>
                    <a:lnTo>
                      <a:pt x="1477" y="8835"/>
                    </a:lnTo>
                    <a:cubicBezTo>
                      <a:pt x="1596" y="8835"/>
                      <a:pt x="1715" y="8752"/>
                      <a:pt x="1763" y="8656"/>
                    </a:cubicBezTo>
                    <a:lnTo>
                      <a:pt x="5692" y="8656"/>
                    </a:lnTo>
                    <a:cubicBezTo>
                      <a:pt x="6061" y="8656"/>
                      <a:pt x="6371" y="8359"/>
                      <a:pt x="6371" y="7966"/>
                    </a:cubicBezTo>
                    <a:lnTo>
                      <a:pt x="6371" y="870"/>
                    </a:lnTo>
                    <a:cubicBezTo>
                      <a:pt x="6371" y="489"/>
                      <a:pt x="6073" y="179"/>
                      <a:pt x="5692" y="179"/>
                    </a:cubicBezTo>
                    <a:lnTo>
                      <a:pt x="1763" y="179"/>
                    </a:lnTo>
                    <a:cubicBezTo>
                      <a:pt x="1704" y="72"/>
                      <a:pt x="1596" y="1"/>
                      <a:pt x="1477"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44"/>
              <p:cNvSpPr/>
              <p:nvPr/>
            </p:nvSpPr>
            <p:spPr>
              <a:xfrm>
                <a:off x="3098067" y="4511720"/>
                <a:ext cx="29243" cy="10289"/>
              </a:xfrm>
              <a:custGeom>
                <a:rect b="b" l="l" r="r" t="t"/>
                <a:pathLst>
                  <a:path extrusionOk="0" h="323" w="918">
                    <a:moveTo>
                      <a:pt x="168" y="1"/>
                    </a:moveTo>
                    <a:cubicBezTo>
                      <a:pt x="72" y="1"/>
                      <a:pt x="1" y="72"/>
                      <a:pt x="1" y="156"/>
                    </a:cubicBezTo>
                    <a:cubicBezTo>
                      <a:pt x="1" y="251"/>
                      <a:pt x="72" y="322"/>
                      <a:pt x="168" y="322"/>
                    </a:cubicBezTo>
                    <a:lnTo>
                      <a:pt x="751" y="322"/>
                    </a:lnTo>
                    <a:cubicBezTo>
                      <a:pt x="834" y="322"/>
                      <a:pt x="918" y="251"/>
                      <a:pt x="918" y="156"/>
                    </a:cubicBezTo>
                    <a:cubicBezTo>
                      <a:pt x="918" y="72"/>
                      <a:pt x="834" y="1"/>
                      <a:pt x="751"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44"/>
              <p:cNvSpPr/>
              <p:nvPr/>
            </p:nvSpPr>
            <p:spPr>
              <a:xfrm>
                <a:off x="3115906" y="4497704"/>
                <a:ext cx="10257" cy="10640"/>
              </a:xfrm>
              <a:custGeom>
                <a:rect b="b" l="l" r="r" t="t"/>
                <a:pathLst>
                  <a:path extrusionOk="0" h="334" w="322">
                    <a:moveTo>
                      <a:pt x="155" y="0"/>
                    </a:moveTo>
                    <a:cubicBezTo>
                      <a:pt x="72" y="0"/>
                      <a:pt x="0" y="84"/>
                      <a:pt x="0" y="167"/>
                    </a:cubicBezTo>
                    <a:cubicBezTo>
                      <a:pt x="0" y="262"/>
                      <a:pt x="72" y="334"/>
                      <a:pt x="155" y="334"/>
                    </a:cubicBezTo>
                    <a:cubicBezTo>
                      <a:pt x="250" y="334"/>
                      <a:pt x="322" y="262"/>
                      <a:pt x="322" y="167"/>
                    </a:cubicBezTo>
                    <a:cubicBezTo>
                      <a:pt x="322" y="84"/>
                      <a:pt x="250" y="0"/>
                      <a:pt x="155"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44"/>
              <p:cNvSpPr/>
              <p:nvPr/>
            </p:nvSpPr>
            <p:spPr>
              <a:xfrm>
                <a:off x="2810958" y="4563676"/>
                <a:ext cx="353145" cy="72120"/>
              </a:xfrm>
              <a:custGeom>
                <a:rect b="b" l="l" r="r" t="t"/>
                <a:pathLst>
                  <a:path extrusionOk="0" h="2264" w="11086">
                    <a:moveTo>
                      <a:pt x="418" y="1"/>
                    </a:moveTo>
                    <a:cubicBezTo>
                      <a:pt x="179" y="1"/>
                      <a:pt x="1" y="191"/>
                      <a:pt x="1" y="418"/>
                    </a:cubicBezTo>
                    <a:lnTo>
                      <a:pt x="1" y="1846"/>
                    </a:lnTo>
                    <a:cubicBezTo>
                      <a:pt x="1" y="2085"/>
                      <a:pt x="191" y="2263"/>
                      <a:pt x="418" y="2263"/>
                    </a:cubicBezTo>
                    <a:lnTo>
                      <a:pt x="8442" y="2263"/>
                    </a:lnTo>
                    <a:cubicBezTo>
                      <a:pt x="8526" y="2263"/>
                      <a:pt x="8597" y="2192"/>
                      <a:pt x="8597" y="2096"/>
                    </a:cubicBezTo>
                    <a:cubicBezTo>
                      <a:pt x="8597" y="2013"/>
                      <a:pt x="8526" y="1930"/>
                      <a:pt x="8442" y="1930"/>
                    </a:cubicBezTo>
                    <a:lnTo>
                      <a:pt x="418" y="1930"/>
                    </a:lnTo>
                    <a:cubicBezTo>
                      <a:pt x="370" y="1930"/>
                      <a:pt x="322" y="1894"/>
                      <a:pt x="322" y="1846"/>
                    </a:cubicBezTo>
                    <a:lnTo>
                      <a:pt x="322" y="418"/>
                    </a:lnTo>
                    <a:cubicBezTo>
                      <a:pt x="322" y="370"/>
                      <a:pt x="370" y="322"/>
                      <a:pt x="418" y="322"/>
                    </a:cubicBezTo>
                    <a:lnTo>
                      <a:pt x="1037" y="322"/>
                    </a:lnTo>
                    <a:lnTo>
                      <a:pt x="1037" y="584"/>
                    </a:lnTo>
                    <a:cubicBezTo>
                      <a:pt x="1037" y="668"/>
                      <a:pt x="1120" y="739"/>
                      <a:pt x="1203" y="739"/>
                    </a:cubicBezTo>
                    <a:cubicBezTo>
                      <a:pt x="1299" y="739"/>
                      <a:pt x="1370" y="668"/>
                      <a:pt x="1370" y="584"/>
                    </a:cubicBezTo>
                    <a:lnTo>
                      <a:pt x="1370" y="322"/>
                    </a:lnTo>
                    <a:lnTo>
                      <a:pt x="1834" y="322"/>
                    </a:lnTo>
                    <a:lnTo>
                      <a:pt x="1834" y="584"/>
                    </a:lnTo>
                    <a:cubicBezTo>
                      <a:pt x="1834" y="668"/>
                      <a:pt x="1906" y="739"/>
                      <a:pt x="1989" y="739"/>
                    </a:cubicBezTo>
                    <a:cubicBezTo>
                      <a:pt x="2084" y="739"/>
                      <a:pt x="2156" y="668"/>
                      <a:pt x="2156" y="584"/>
                    </a:cubicBezTo>
                    <a:lnTo>
                      <a:pt x="2156" y="322"/>
                    </a:lnTo>
                    <a:lnTo>
                      <a:pt x="2620" y="322"/>
                    </a:lnTo>
                    <a:lnTo>
                      <a:pt x="2620" y="584"/>
                    </a:lnTo>
                    <a:cubicBezTo>
                      <a:pt x="2620" y="668"/>
                      <a:pt x="2692" y="739"/>
                      <a:pt x="2787" y="739"/>
                    </a:cubicBezTo>
                    <a:cubicBezTo>
                      <a:pt x="2870" y="739"/>
                      <a:pt x="2942" y="668"/>
                      <a:pt x="2942" y="584"/>
                    </a:cubicBezTo>
                    <a:lnTo>
                      <a:pt x="2942" y="322"/>
                    </a:lnTo>
                    <a:lnTo>
                      <a:pt x="3406" y="322"/>
                    </a:lnTo>
                    <a:lnTo>
                      <a:pt x="3406" y="584"/>
                    </a:lnTo>
                    <a:cubicBezTo>
                      <a:pt x="3406" y="668"/>
                      <a:pt x="3477" y="739"/>
                      <a:pt x="3573" y="739"/>
                    </a:cubicBezTo>
                    <a:cubicBezTo>
                      <a:pt x="3656" y="739"/>
                      <a:pt x="3739" y="668"/>
                      <a:pt x="3739" y="584"/>
                    </a:cubicBezTo>
                    <a:lnTo>
                      <a:pt x="3739" y="322"/>
                    </a:lnTo>
                    <a:lnTo>
                      <a:pt x="4192" y="322"/>
                    </a:lnTo>
                    <a:lnTo>
                      <a:pt x="4192" y="584"/>
                    </a:lnTo>
                    <a:cubicBezTo>
                      <a:pt x="4192" y="668"/>
                      <a:pt x="4275" y="739"/>
                      <a:pt x="4358" y="739"/>
                    </a:cubicBezTo>
                    <a:cubicBezTo>
                      <a:pt x="4454" y="739"/>
                      <a:pt x="4525" y="668"/>
                      <a:pt x="4525" y="584"/>
                    </a:cubicBezTo>
                    <a:lnTo>
                      <a:pt x="4525" y="322"/>
                    </a:lnTo>
                    <a:lnTo>
                      <a:pt x="4990" y="322"/>
                    </a:lnTo>
                    <a:lnTo>
                      <a:pt x="4990" y="584"/>
                    </a:lnTo>
                    <a:cubicBezTo>
                      <a:pt x="4990" y="668"/>
                      <a:pt x="5061" y="739"/>
                      <a:pt x="5144" y="739"/>
                    </a:cubicBezTo>
                    <a:cubicBezTo>
                      <a:pt x="5240" y="739"/>
                      <a:pt x="5311" y="668"/>
                      <a:pt x="5311" y="584"/>
                    </a:cubicBezTo>
                    <a:lnTo>
                      <a:pt x="5311" y="322"/>
                    </a:lnTo>
                    <a:lnTo>
                      <a:pt x="5775" y="322"/>
                    </a:lnTo>
                    <a:lnTo>
                      <a:pt x="5775" y="584"/>
                    </a:lnTo>
                    <a:cubicBezTo>
                      <a:pt x="5775" y="668"/>
                      <a:pt x="5847" y="739"/>
                      <a:pt x="5942" y="739"/>
                    </a:cubicBezTo>
                    <a:cubicBezTo>
                      <a:pt x="6025" y="739"/>
                      <a:pt x="6097" y="668"/>
                      <a:pt x="6097" y="584"/>
                    </a:cubicBezTo>
                    <a:lnTo>
                      <a:pt x="6097" y="322"/>
                    </a:lnTo>
                    <a:lnTo>
                      <a:pt x="6561" y="322"/>
                    </a:lnTo>
                    <a:lnTo>
                      <a:pt x="6561" y="584"/>
                    </a:lnTo>
                    <a:cubicBezTo>
                      <a:pt x="6561" y="668"/>
                      <a:pt x="6633" y="739"/>
                      <a:pt x="6728" y="739"/>
                    </a:cubicBezTo>
                    <a:cubicBezTo>
                      <a:pt x="6811" y="739"/>
                      <a:pt x="6895" y="668"/>
                      <a:pt x="6895" y="584"/>
                    </a:cubicBezTo>
                    <a:lnTo>
                      <a:pt x="6895" y="322"/>
                    </a:lnTo>
                    <a:lnTo>
                      <a:pt x="7347" y="322"/>
                    </a:lnTo>
                    <a:lnTo>
                      <a:pt x="7347" y="584"/>
                    </a:lnTo>
                    <a:cubicBezTo>
                      <a:pt x="7347" y="668"/>
                      <a:pt x="7430" y="739"/>
                      <a:pt x="7514" y="739"/>
                    </a:cubicBezTo>
                    <a:cubicBezTo>
                      <a:pt x="7609" y="739"/>
                      <a:pt x="7680" y="668"/>
                      <a:pt x="7680" y="584"/>
                    </a:cubicBezTo>
                    <a:lnTo>
                      <a:pt x="7680" y="322"/>
                    </a:lnTo>
                    <a:lnTo>
                      <a:pt x="8145" y="322"/>
                    </a:lnTo>
                    <a:lnTo>
                      <a:pt x="8145" y="584"/>
                    </a:lnTo>
                    <a:cubicBezTo>
                      <a:pt x="8145" y="668"/>
                      <a:pt x="8216" y="739"/>
                      <a:pt x="8299" y="739"/>
                    </a:cubicBezTo>
                    <a:cubicBezTo>
                      <a:pt x="8395" y="739"/>
                      <a:pt x="8466" y="668"/>
                      <a:pt x="8466" y="584"/>
                    </a:cubicBezTo>
                    <a:lnTo>
                      <a:pt x="8466" y="322"/>
                    </a:lnTo>
                    <a:lnTo>
                      <a:pt x="8930" y="322"/>
                    </a:lnTo>
                    <a:lnTo>
                      <a:pt x="8930" y="584"/>
                    </a:lnTo>
                    <a:cubicBezTo>
                      <a:pt x="8930" y="668"/>
                      <a:pt x="9002" y="739"/>
                      <a:pt x="9097" y="739"/>
                    </a:cubicBezTo>
                    <a:cubicBezTo>
                      <a:pt x="9181" y="739"/>
                      <a:pt x="9252" y="668"/>
                      <a:pt x="9252" y="584"/>
                    </a:cubicBezTo>
                    <a:lnTo>
                      <a:pt x="9252" y="322"/>
                    </a:lnTo>
                    <a:lnTo>
                      <a:pt x="9716" y="322"/>
                    </a:lnTo>
                    <a:lnTo>
                      <a:pt x="9716" y="584"/>
                    </a:lnTo>
                    <a:cubicBezTo>
                      <a:pt x="9716" y="668"/>
                      <a:pt x="9788" y="739"/>
                      <a:pt x="9883" y="739"/>
                    </a:cubicBezTo>
                    <a:cubicBezTo>
                      <a:pt x="9966" y="739"/>
                      <a:pt x="10050" y="668"/>
                      <a:pt x="10050" y="584"/>
                    </a:cubicBezTo>
                    <a:lnTo>
                      <a:pt x="10050" y="322"/>
                    </a:lnTo>
                    <a:lnTo>
                      <a:pt x="10669" y="322"/>
                    </a:lnTo>
                    <a:cubicBezTo>
                      <a:pt x="10716" y="322"/>
                      <a:pt x="10764" y="370"/>
                      <a:pt x="10764" y="418"/>
                    </a:cubicBezTo>
                    <a:lnTo>
                      <a:pt x="10764" y="1846"/>
                    </a:lnTo>
                    <a:cubicBezTo>
                      <a:pt x="10764" y="1894"/>
                      <a:pt x="10716" y="1930"/>
                      <a:pt x="10669" y="1930"/>
                    </a:cubicBezTo>
                    <a:lnTo>
                      <a:pt x="9192" y="1930"/>
                    </a:lnTo>
                    <a:cubicBezTo>
                      <a:pt x="9109" y="1930"/>
                      <a:pt x="9038" y="2013"/>
                      <a:pt x="9038" y="2096"/>
                    </a:cubicBezTo>
                    <a:cubicBezTo>
                      <a:pt x="9038" y="2192"/>
                      <a:pt x="9109" y="2263"/>
                      <a:pt x="9192" y="2263"/>
                    </a:cubicBezTo>
                    <a:lnTo>
                      <a:pt x="10669" y="2263"/>
                    </a:lnTo>
                    <a:cubicBezTo>
                      <a:pt x="10907" y="2263"/>
                      <a:pt x="11086" y="2073"/>
                      <a:pt x="11086" y="1846"/>
                    </a:cubicBezTo>
                    <a:lnTo>
                      <a:pt x="11086" y="418"/>
                    </a:lnTo>
                    <a:cubicBezTo>
                      <a:pt x="11062" y="191"/>
                      <a:pt x="10883" y="1"/>
                      <a:pt x="10645"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760" name="Google Shape;760;p44"/>
          <p:cNvSpPr/>
          <p:nvPr/>
        </p:nvSpPr>
        <p:spPr>
          <a:xfrm>
            <a:off x="423811" y="4056976"/>
            <a:ext cx="210600" cy="2124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61" name="Google Shape;761;p44"/>
          <p:cNvGrpSpPr/>
          <p:nvPr/>
        </p:nvGrpSpPr>
        <p:grpSpPr>
          <a:xfrm>
            <a:off x="427526" y="4074146"/>
            <a:ext cx="180634" cy="168192"/>
            <a:chOff x="5735477" y="2429858"/>
            <a:chExt cx="353354" cy="341299"/>
          </a:xfrm>
        </p:grpSpPr>
        <p:sp>
          <p:nvSpPr>
            <p:cNvPr id="762" name="Google Shape;762;p44"/>
            <p:cNvSpPr/>
            <p:nvPr/>
          </p:nvSpPr>
          <p:spPr>
            <a:xfrm>
              <a:off x="5824468" y="2594703"/>
              <a:ext cx="176359" cy="76968"/>
            </a:xfrm>
            <a:custGeom>
              <a:rect b="b" l="l" r="r" t="t"/>
              <a:pathLst>
                <a:path extrusionOk="0" h="2420" w="5545">
                  <a:moveTo>
                    <a:pt x="3427" y="340"/>
                  </a:moveTo>
                  <a:cubicBezTo>
                    <a:pt x="3652" y="340"/>
                    <a:pt x="3900" y="416"/>
                    <a:pt x="4108" y="630"/>
                  </a:cubicBezTo>
                  <a:cubicBezTo>
                    <a:pt x="4335" y="845"/>
                    <a:pt x="4537" y="999"/>
                    <a:pt x="4739" y="1107"/>
                  </a:cubicBezTo>
                  <a:cubicBezTo>
                    <a:pt x="4510" y="1133"/>
                    <a:pt x="4229" y="1154"/>
                    <a:pt x="3943" y="1154"/>
                  </a:cubicBezTo>
                  <a:cubicBezTo>
                    <a:pt x="3575" y="1154"/>
                    <a:pt x="3199" y="1118"/>
                    <a:pt x="2918" y="1011"/>
                  </a:cubicBezTo>
                  <a:lnTo>
                    <a:pt x="2834" y="987"/>
                  </a:lnTo>
                  <a:cubicBezTo>
                    <a:pt x="2811" y="976"/>
                    <a:pt x="2787" y="970"/>
                    <a:pt x="2766" y="970"/>
                  </a:cubicBezTo>
                  <a:cubicBezTo>
                    <a:pt x="2745" y="970"/>
                    <a:pt x="2727" y="976"/>
                    <a:pt x="2715" y="987"/>
                  </a:cubicBezTo>
                  <a:lnTo>
                    <a:pt x="2620" y="1011"/>
                  </a:lnTo>
                  <a:cubicBezTo>
                    <a:pt x="2325" y="1118"/>
                    <a:pt x="1951" y="1154"/>
                    <a:pt x="1583" y="1154"/>
                  </a:cubicBezTo>
                  <a:cubicBezTo>
                    <a:pt x="1297" y="1154"/>
                    <a:pt x="1014" y="1133"/>
                    <a:pt x="775" y="1107"/>
                  </a:cubicBezTo>
                  <a:cubicBezTo>
                    <a:pt x="965" y="999"/>
                    <a:pt x="1180" y="845"/>
                    <a:pt x="1406" y="630"/>
                  </a:cubicBezTo>
                  <a:cubicBezTo>
                    <a:pt x="1614" y="416"/>
                    <a:pt x="1862" y="340"/>
                    <a:pt x="2087" y="340"/>
                  </a:cubicBezTo>
                  <a:cubicBezTo>
                    <a:pt x="2326" y="340"/>
                    <a:pt x="2540" y="425"/>
                    <a:pt x="2656" y="523"/>
                  </a:cubicBezTo>
                  <a:cubicBezTo>
                    <a:pt x="2686" y="553"/>
                    <a:pt x="2721" y="568"/>
                    <a:pt x="2757" y="568"/>
                  </a:cubicBezTo>
                  <a:cubicBezTo>
                    <a:pt x="2793" y="568"/>
                    <a:pt x="2829" y="553"/>
                    <a:pt x="2858" y="523"/>
                  </a:cubicBezTo>
                  <a:cubicBezTo>
                    <a:pt x="2975" y="425"/>
                    <a:pt x="3188" y="340"/>
                    <a:pt x="3427" y="340"/>
                  </a:cubicBezTo>
                  <a:close/>
                  <a:moveTo>
                    <a:pt x="2727" y="1309"/>
                  </a:moveTo>
                  <a:lnTo>
                    <a:pt x="2751" y="1321"/>
                  </a:lnTo>
                  <a:cubicBezTo>
                    <a:pt x="3111" y="1433"/>
                    <a:pt x="3533" y="1470"/>
                    <a:pt x="3932" y="1470"/>
                  </a:cubicBezTo>
                  <a:cubicBezTo>
                    <a:pt x="4167" y="1470"/>
                    <a:pt x="4394" y="1458"/>
                    <a:pt x="4597" y="1440"/>
                  </a:cubicBezTo>
                  <a:lnTo>
                    <a:pt x="4597" y="1440"/>
                  </a:lnTo>
                  <a:cubicBezTo>
                    <a:pt x="4585" y="1464"/>
                    <a:pt x="4561" y="1476"/>
                    <a:pt x="4537" y="1488"/>
                  </a:cubicBezTo>
                  <a:cubicBezTo>
                    <a:pt x="4525" y="1499"/>
                    <a:pt x="4501" y="1523"/>
                    <a:pt x="4478" y="1535"/>
                  </a:cubicBezTo>
                  <a:lnTo>
                    <a:pt x="4466" y="1547"/>
                  </a:lnTo>
                  <a:cubicBezTo>
                    <a:pt x="4454" y="1559"/>
                    <a:pt x="4430" y="1583"/>
                    <a:pt x="4418" y="1583"/>
                  </a:cubicBezTo>
                  <a:cubicBezTo>
                    <a:pt x="4406" y="1583"/>
                    <a:pt x="4406" y="1595"/>
                    <a:pt x="4394" y="1595"/>
                  </a:cubicBezTo>
                  <a:cubicBezTo>
                    <a:pt x="4382" y="1607"/>
                    <a:pt x="4358" y="1607"/>
                    <a:pt x="4347" y="1618"/>
                  </a:cubicBezTo>
                  <a:cubicBezTo>
                    <a:pt x="4335" y="1618"/>
                    <a:pt x="4335" y="1642"/>
                    <a:pt x="4311" y="1642"/>
                  </a:cubicBezTo>
                  <a:cubicBezTo>
                    <a:pt x="4299" y="1654"/>
                    <a:pt x="4287" y="1654"/>
                    <a:pt x="4275" y="1666"/>
                  </a:cubicBezTo>
                  <a:cubicBezTo>
                    <a:pt x="4263" y="1666"/>
                    <a:pt x="4263" y="1678"/>
                    <a:pt x="4239" y="1678"/>
                  </a:cubicBezTo>
                  <a:cubicBezTo>
                    <a:pt x="4228" y="1702"/>
                    <a:pt x="4216" y="1714"/>
                    <a:pt x="4204" y="1714"/>
                  </a:cubicBezTo>
                  <a:cubicBezTo>
                    <a:pt x="4180" y="1714"/>
                    <a:pt x="4180" y="1726"/>
                    <a:pt x="4168" y="1726"/>
                  </a:cubicBezTo>
                  <a:lnTo>
                    <a:pt x="4120" y="1773"/>
                  </a:lnTo>
                  <a:lnTo>
                    <a:pt x="4108" y="1785"/>
                  </a:lnTo>
                  <a:lnTo>
                    <a:pt x="4049" y="1845"/>
                  </a:lnTo>
                  <a:cubicBezTo>
                    <a:pt x="3930" y="1964"/>
                    <a:pt x="3668" y="2059"/>
                    <a:pt x="3311" y="2095"/>
                  </a:cubicBezTo>
                  <a:cubicBezTo>
                    <a:pt x="3013" y="2130"/>
                    <a:pt x="2751" y="2130"/>
                    <a:pt x="2751" y="2130"/>
                  </a:cubicBezTo>
                  <a:lnTo>
                    <a:pt x="2727" y="2130"/>
                  </a:lnTo>
                  <a:cubicBezTo>
                    <a:pt x="2644" y="2130"/>
                    <a:pt x="2430" y="2130"/>
                    <a:pt x="2203" y="2095"/>
                  </a:cubicBezTo>
                  <a:cubicBezTo>
                    <a:pt x="1846" y="2059"/>
                    <a:pt x="1572" y="1964"/>
                    <a:pt x="1453" y="1845"/>
                  </a:cubicBezTo>
                  <a:lnTo>
                    <a:pt x="1394" y="1785"/>
                  </a:lnTo>
                  <a:lnTo>
                    <a:pt x="1382" y="1773"/>
                  </a:lnTo>
                  <a:lnTo>
                    <a:pt x="1334" y="1726"/>
                  </a:lnTo>
                  <a:cubicBezTo>
                    <a:pt x="1322" y="1726"/>
                    <a:pt x="1322" y="1714"/>
                    <a:pt x="1310" y="1714"/>
                  </a:cubicBezTo>
                  <a:cubicBezTo>
                    <a:pt x="1299" y="1702"/>
                    <a:pt x="1275" y="1678"/>
                    <a:pt x="1263" y="1678"/>
                  </a:cubicBezTo>
                  <a:cubicBezTo>
                    <a:pt x="1251" y="1678"/>
                    <a:pt x="1251" y="1666"/>
                    <a:pt x="1239" y="1666"/>
                  </a:cubicBezTo>
                  <a:cubicBezTo>
                    <a:pt x="1227" y="1654"/>
                    <a:pt x="1203" y="1654"/>
                    <a:pt x="1191" y="1642"/>
                  </a:cubicBezTo>
                  <a:cubicBezTo>
                    <a:pt x="1180" y="1642"/>
                    <a:pt x="1180" y="1618"/>
                    <a:pt x="1156" y="1618"/>
                  </a:cubicBezTo>
                  <a:cubicBezTo>
                    <a:pt x="1144" y="1607"/>
                    <a:pt x="1132" y="1607"/>
                    <a:pt x="1120" y="1595"/>
                  </a:cubicBezTo>
                  <a:cubicBezTo>
                    <a:pt x="1108" y="1595"/>
                    <a:pt x="1108" y="1583"/>
                    <a:pt x="1084" y="1583"/>
                  </a:cubicBezTo>
                  <a:cubicBezTo>
                    <a:pt x="1072" y="1559"/>
                    <a:pt x="1060" y="1559"/>
                    <a:pt x="1037" y="1547"/>
                  </a:cubicBezTo>
                  <a:lnTo>
                    <a:pt x="1025" y="1535"/>
                  </a:lnTo>
                  <a:cubicBezTo>
                    <a:pt x="1013" y="1523"/>
                    <a:pt x="989" y="1499"/>
                    <a:pt x="965" y="1488"/>
                  </a:cubicBezTo>
                  <a:lnTo>
                    <a:pt x="953" y="1488"/>
                  </a:lnTo>
                  <a:cubicBezTo>
                    <a:pt x="941" y="1476"/>
                    <a:pt x="929" y="1464"/>
                    <a:pt x="894" y="1440"/>
                  </a:cubicBezTo>
                  <a:lnTo>
                    <a:pt x="894" y="1440"/>
                  </a:lnTo>
                  <a:cubicBezTo>
                    <a:pt x="1114" y="1464"/>
                    <a:pt x="1367" y="1482"/>
                    <a:pt x="1623" y="1482"/>
                  </a:cubicBezTo>
                  <a:cubicBezTo>
                    <a:pt x="2004" y="1482"/>
                    <a:pt x="2393" y="1442"/>
                    <a:pt x="2692" y="1321"/>
                  </a:cubicBezTo>
                  <a:lnTo>
                    <a:pt x="2727" y="1309"/>
                  </a:lnTo>
                  <a:close/>
                  <a:moveTo>
                    <a:pt x="2093" y="1"/>
                  </a:moveTo>
                  <a:cubicBezTo>
                    <a:pt x="1780" y="1"/>
                    <a:pt x="1439" y="109"/>
                    <a:pt x="1156" y="392"/>
                  </a:cubicBezTo>
                  <a:cubicBezTo>
                    <a:pt x="632" y="928"/>
                    <a:pt x="132" y="999"/>
                    <a:pt x="120" y="999"/>
                  </a:cubicBezTo>
                  <a:lnTo>
                    <a:pt x="84" y="999"/>
                  </a:lnTo>
                  <a:cubicBezTo>
                    <a:pt x="84" y="999"/>
                    <a:pt x="72" y="999"/>
                    <a:pt x="72" y="1011"/>
                  </a:cubicBezTo>
                  <a:cubicBezTo>
                    <a:pt x="72" y="1011"/>
                    <a:pt x="60" y="1011"/>
                    <a:pt x="60" y="1023"/>
                  </a:cubicBezTo>
                  <a:lnTo>
                    <a:pt x="48" y="1047"/>
                  </a:lnTo>
                  <a:lnTo>
                    <a:pt x="37" y="1059"/>
                  </a:lnTo>
                  <a:lnTo>
                    <a:pt x="13" y="1071"/>
                  </a:lnTo>
                  <a:cubicBezTo>
                    <a:pt x="13" y="1071"/>
                    <a:pt x="13" y="1083"/>
                    <a:pt x="1" y="1083"/>
                  </a:cubicBezTo>
                  <a:lnTo>
                    <a:pt x="1" y="1107"/>
                  </a:lnTo>
                  <a:lnTo>
                    <a:pt x="1" y="1130"/>
                  </a:lnTo>
                  <a:lnTo>
                    <a:pt x="1" y="1142"/>
                  </a:lnTo>
                  <a:lnTo>
                    <a:pt x="1" y="1166"/>
                  </a:lnTo>
                  <a:cubicBezTo>
                    <a:pt x="1" y="1166"/>
                    <a:pt x="1" y="1178"/>
                    <a:pt x="13" y="1178"/>
                  </a:cubicBezTo>
                  <a:lnTo>
                    <a:pt x="37" y="1190"/>
                  </a:lnTo>
                  <a:lnTo>
                    <a:pt x="48" y="1202"/>
                  </a:lnTo>
                  <a:lnTo>
                    <a:pt x="60" y="1226"/>
                  </a:lnTo>
                  <a:lnTo>
                    <a:pt x="72" y="1237"/>
                  </a:lnTo>
                  <a:cubicBezTo>
                    <a:pt x="72" y="1237"/>
                    <a:pt x="727" y="1559"/>
                    <a:pt x="1203" y="2035"/>
                  </a:cubicBezTo>
                  <a:cubicBezTo>
                    <a:pt x="1538" y="2370"/>
                    <a:pt x="2322" y="2419"/>
                    <a:pt x="2628" y="2419"/>
                  </a:cubicBezTo>
                  <a:cubicBezTo>
                    <a:pt x="2681" y="2419"/>
                    <a:pt x="2720" y="2418"/>
                    <a:pt x="2739" y="2416"/>
                  </a:cubicBezTo>
                  <a:lnTo>
                    <a:pt x="2799" y="2416"/>
                  </a:lnTo>
                  <a:cubicBezTo>
                    <a:pt x="3061" y="2416"/>
                    <a:pt x="3918" y="2380"/>
                    <a:pt x="4275" y="2035"/>
                  </a:cubicBezTo>
                  <a:cubicBezTo>
                    <a:pt x="4751" y="1559"/>
                    <a:pt x="5406" y="1237"/>
                    <a:pt x="5406" y="1237"/>
                  </a:cubicBezTo>
                  <a:lnTo>
                    <a:pt x="5418" y="1226"/>
                  </a:lnTo>
                  <a:lnTo>
                    <a:pt x="5430" y="1202"/>
                  </a:lnTo>
                  <a:cubicBezTo>
                    <a:pt x="5450" y="1208"/>
                    <a:pt x="5467" y="1211"/>
                    <a:pt x="5480" y="1211"/>
                  </a:cubicBezTo>
                  <a:cubicBezTo>
                    <a:pt x="5540" y="1211"/>
                    <a:pt x="5545" y="1155"/>
                    <a:pt x="5525" y="1107"/>
                  </a:cubicBezTo>
                  <a:cubicBezTo>
                    <a:pt x="5513" y="1059"/>
                    <a:pt x="5466" y="1011"/>
                    <a:pt x="5418" y="999"/>
                  </a:cubicBezTo>
                  <a:lnTo>
                    <a:pt x="5394" y="999"/>
                  </a:lnTo>
                  <a:cubicBezTo>
                    <a:pt x="5394" y="999"/>
                    <a:pt x="4882" y="904"/>
                    <a:pt x="4347" y="392"/>
                  </a:cubicBezTo>
                  <a:cubicBezTo>
                    <a:pt x="4063" y="109"/>
                    <a:pt x="3726" y="1"/>
                    <a:pt x="3414" y="1"/>
                  </a:cubicBezTo>
                  <a:cubicBezTo>
                    <a:pt x="3162" y="1"/>
                    <a:pt x="2927" y="71"/>
                    <a:pt x="2751" y="178"/>
                  </a:cubicBezTo>
                  <a:cubicBezTo>
                    <a:pt x="2581" y="71"/>
                    <a:pt x="2346" y="1"/>
                    <a:pt x="2093"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44"/>
            <p:cNvSpPr/>
            <p:nvPr/>
          </p:nvSpPr>
          <p:spPr>
            <a:xfrm>
              <a:off x="5735477" y="2429858"/>
              <a:ext cx="353354" cy="126202"/>
            </a:xfrm>
            <a:custGeom>
              <a:rect b="b" l="l" r="r" t="t"/>
              <a:pathLst>
                <a:path extrusionOk="0" h="3968" w="11110">
                  <a:moveTo>
                    <a:pt x="10764" y="324"/>
                  </a:moveTo>
                  <a:cubicBezTo>
                    <a:pt x="10776" y="324"/>
                    <a:pt x="10776" y="324"/>
                    <a:pt x="10776" y="348"/>
                  </a:cubicBezTo>
                  <a:cubicBezTo>
                    <a:pt x="10764" y="348"/>
                    <a:pt x="10764" y="360"/>
                    <a:pt x="10764" y="360"/>
                  </a:cubicBezTo>
                  <a:cubicBezTo>
                    <a:pt x="10669" y="1015"/>
                    <a:pt x="10312" y="2599"/>
                    <a:pt x="9014" y="3325"/>
                  </a:cubicBezTo>
                  <a:cubicBezTo>
                    <a:pt x="8645" y="3527"/>
                    <a:pt x="8240" y="3634"/>
                    <a:pt x="7847" y="3634"/>
                  </a:cubicBezTo>
                  <a:lnTo>
                    <a:pt x="7680" y="3634"/>
                  </a:lnTo>
                  <a:cubicBezTo>
                    <a:pt x="6835" y="3575"/>
                    <a:pt x="6121" y="3087"/>
                    <a:pt x="5763" y="2801"/>
                  </a:cubicBezTo>
                  <a:cubicBezTo>
                    <a:pt x="5704" y="2753"/>
                    <a:pt x="5644" y="2730"/>
                    <a:pt x="5561" y="2730"/>
                  </a:cubicBezTo>
                  <a:cubicBezTo>
                    <a:pt x="5490" y="2730"/>
                    <a:pt x="5418" y="2753"/>
                    <a:pt x="5371" y="2801"/>
                  </a:cubicBezTo>
                  <a:cubicBezTo>
                    <a:pt x="5025" y="3087"/>
                    <a:pt x="4323" y="3575"/>
                    <a:pt x="3454" y="3634"/>
                  </a:cubicBezTo>
                  <a:lnTo>
                    <a:pt x="3287" y="3634"/>
                  </a:lnTo>
                  <a:cubicBezTo>
                    <a:pt x="2870" y="3634"/>
                    <a:pt x="2489" y="3527"/>
                    <a:pt x="2108" y="3325"/>
                  </a:cubicBezTo>
                  <a:cubicBezTo>
                    <a:pt x="822" y="2599"/>
                    <a:pt x="465" y="1015"/>
                    <a:pt x="370" y="360"/>
                  </a:cubicBezTo>
                  <a:lnTo>
                    <a:pt x="370" y="348"/>
                  </a:lnTo>
                  <a:cubicBezTo>
                    <a:pt x="370" y="348"/>
                    <a:pt x="382" y="324"/>
                    <a:pt x="406" y="324"/>
                  </a:cubicBezTo>
                  <a:cubicBezTo>
                    <a:pt x="418" y="324"/>
                    <a:pt x="418" y="324"/>
                    <a:pt x="418" y="348"/>
                  </a:cubicBezTo>
                  <a:cubicBezTo>
                    <a:pt x="1025" y="920"/>
                    <a:pt x="2084" y="1063"/>
                    <a:pt x="2668" y="1086"/>
                  </a:cubicBezTo>
                  <a:cubicBezTo>
                    <a:pt x="3644" y="1134"/>
                    <a:pt x="4406" y="1563"/>
                    <a:pt x="4870" y="1908"/>
                  </a:cubicBezTo>
                  <a:cubicBezTo>
                    <a:pt x="4894" y="1944"/>
                    <a:pt x="4930" y="1956"/>
                    <a:pt x="4954" y="1979"/>
                  </a:cubicBezTo>
                  <a:cubicBezTo>
                    <a:pt x="5132" y="2110"/>
                    <a:pt x="5359" y="2194"/>
                    <a:pt x="5585" y="2194"/>
                  </a:cubicBezTo>
                  <a:cubicBezTo>
                    <a:pt x="5799" y="2194"/>
                    <a:pt x="6025" y="2110"/>
                    <a:pt x="6204" y="1979"/>
                  </a:cubicBezTo>
                  <a:cubicBezTo>
                    <a:pt x="6240" y="1956"/>
                    <a:pt x="6264" y="1944"/>
                    <a:pt x="6299" y="1908"/>
                  </a:cubicBezTo>
                  <a:cubicBezTo>
                    <a:pt x="6752" y="1563"/>
                    <a:pt x="7514" y="1134"/>
                    <a:pt x="8502" y="1086"/>
                  </a:cubicBezTo>
                  <a:cubicBezTo>
                    <a:pt x="9061" y="1063"/>
                    <a:pt x="10121" y="920"/>
                    <a:pt x="10740" y="348"/>
                  </a:cubicBezTo>
                  <a:lnTo>
                    <a:pt x="10764" y="324"/>
                  </a:lnTo>
                  <a:close/>
                  <a:moveTo>
                    <a:pt x="395" y="0"/>
                  </a:moveTo>
                  <a:cubicBezTo>
                    <a:pt x="379" y="0"/>
                    <a:pt x="363" y="1"/>
                    <a:pt x="346" y="3"/>
                  </a:cubicBezTo>
                  <a:cubicBezTo>
                    <a:pt x="239" y="3"/>
                    <a:pt x="156" y="63"/>
                    <a:pt x="84" y="134"/>
                  </a:cubicBezTo>
                  <a:cubicBezTo>
                    <a:pt x="25" y="217"/>
                    <a:pt x="1" y="313"/>
                    <a:pt x="13" y="408"/>
                  </a:cubicBezTo>
                  <a:cubicBezTo>
                    <a:pt x="120" y="1110"/>
                    <a:pt x="489" y="2801"/>
                    <a:pt x="1918" y="3611"/>
                  </a:cubicBezTo>
                  <a:cubicBezTo>
                    <a:pt x="2334" y="3849"/>
                    <a:pt x="2799" y="3968"/>
                    <a:pt x="3263" y="3968"/>
                  </a:cubicBezTo>
                  <a:lnTo>
                    <a:pt x="3454" y="3968"/>
                  </a:lnTo>
                  <a:cubicBezTo>
                    <a:pt x="4394" y="3908"/>
                    <a:pt x="5168" y="3372"/>
                    <a:pt x="5537" y="3075"/>
                  </a:cubicBezTo>
                  <a:cubicBezTo>
                    <a:pt x="5918" y="3384"/>
                    <a:pt x="6692" y="3908"/>
                    <a:pt x="7633" y="3968"/>
                  </a:cubicBezTo>
                  <a:lnTo>
                    <a:pt x="7823" y="3968"/>
                  </a:lnTo>
                  <a:cubicBezTo>
                    <a:pt x="8288" y="3968"/>
                    <a:pt x="8752" y="3849"/>
                    <a:pt x="9169" y="3611"/>
                  </a:cubicBezTo>
                  <a:cubicBezTo>
                    <a:pt x="10585" y="2801"/>
                    <a:pt x="10966" y="1110"/>
                    <a:pt x="11074" y="408"/>
                  </a:cubicBezTo>
                  <a:cubicBezTo>
                    <a:pt x="11109" y="313"/>
                    <a:pt x="11074" y="217"/>
                    <a:pt x="11014" y="134"/>
                  </a:cubicBezTo>
                  <a:cubicBezTo>
                    <a:pt x="10955" y="63"/>
                    <a:pt x="10871" y="15"/>
                    <a:pt x="10764" y="3"/>
                  </a:cubicBezTo>
                  <a:cubicBezTo>
                    <a:pt x="10657" y="3"/>
                    <a:pt x="10574" y="39"/>
                    <a:pt x="10490" y="98"/>
                  </a:cubicBezTo>
                  <a:cubicBezTo>
                    <a:pt x="10252" y="313"/>
                    <a:pt x="9693" y="694"/>
                    <a:pt x="8454" y="753"/>
                  </a:cubicBezTo>
                  <a:cubicBezTo>
                    <a:pt x="7395" y="813"/>
                    <a:pt x="6585" y="1253"/>
                    <a:pt x="6073" y="1622"/>
                  </a:cubicBezTo>
                  <a:cubicBezTo>
                    <a:pt x="6037" y="1658"/>
                    <a:pt x="6002" y="1670"/>
                    <a:pt x="5966" y="1706"/>
                  </a:cubicBezTo>
                  <a:cubicBezTo>
                    <a:pt x="5847" y="1789"/>
                    <a:pt x="5704" y="1848"/>
                    <a:pt x="5549" y="1848"/>
                  </a:cubicBezTo>
                  <a:cubicBezTo>
                    <a:pt x="5406" y="1848"/>
                    <a:pt x="5251" y="1801"/>
                    <a:pt x="5132" y="1706"/>
                  </a:cubicBezTo>
                  <a:cubicBezTo>
                    <a:pt x="5109" y="1670"/>
                    <a:pt x="5073" y="1658"/>
                    <a:pt x="5025" y="1622"/>
                  </a:cubicBezTo>
                  <a:cubicBezTo>
                    <a:pt x="4537" y="1253"/>
                    <a:pt x="3727" y="789"/>
                    <a:pt x="2644" y="753"/>
                  </a:cubicBezTo>
                  <a:cubicBezTo>
                    <a:pt x="1418" y="694"/>
                    <a:pt x="846" y="313"/>
                    <a:pt x="608" y="98"/>
                  </a:cubicBezTo>
                  <a:cubicBezTo>
                    <a:pt x="548" y="28"/>
                    <a:pt x="479" y="0"/>
                    <a:pt x="395"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44"/>
            <p:cNvSpPr/>
            <p:nvPr/>
          </p:nvSpPr>
          <p:spPr>
            <a:xfrm>
              <a:off x="5762384" y="2464271"/>
              <a:ext cx="134440" cy="72102"/>
            </a:xfrm>
            <a:custGeom>
              <a:rect b="b" l="l" r="r" t="t"/>
              <a:pathLst>
                <a:path extrusionOk="0" h="2267" w="4227">
                  <a:moveTo>
                    <a:pt x="476" y="397"/>
                  </a:moveTo>
                  <a:lnTo>
                    <a:pt x="560" y="409"/>
                  </a:lnTo>
                  <a:cubicBezTo>
                    <a:pt x="929" y="505"/>
                    <a:pt x="1334" y="564"/>
                    <a:pt x="1774" y="588"/>
                  </a:cubicBezTo>
                  <a:cubicBezTo>
                    <a:pt x="2667" y="636"/>
                    <a:pt x="3358" y="1052"/>
                    <a:pt x="3774" y="1386"/>
                  </a:cubicBezTo>
                  <a:lnTo>
                    <a:pt x="3810" y="1421"/>
                  </a:lnTo>
                  <a:lnTo>
                    <a:pt x="3751" y="1469"/>
                  </a:lnTo>
                  <a:cubicBezTo>
                    <a:pt x="3477" y="1648"/>
                    <a:pt x="3024" y="1874"/>
                    <a:pt x="2548" y="1909"/>
                  </a:cubicBezTo>
                  <a:cubicBezTo>
                    <a:pt x="2490" y="1915"/>
                    <a:pt x="2432" y="1918"/>
                    <a:pt x="2376" y="1918"/>
                  </a:cubicBezTo>
                  <a:cubicBezTo>
                    <a:pt x="2089" y="1918"/>
                    <a:pt x="1827" y="1841"/>
                    <a:pt x="1548" y="1671"/>
                  </a:cubicBezTo>
                  <a:cubicBezTo>
                    <a:pt x="1119" y="1421"/>
                    <a:pt x="762" y="1017"/>
                    <a:pt x="512" y="469"/>
                  </a:cubicBezTo>
                  <a:lnTo>
                    <a:pt x="476" y="397"/>
                  </a:lnTo>
                  <a:close/>
                  <a:moveTo>
                    <a:pt x="174" y="0"/>
                  </a:moveTo>
                  <a:cubicBezTo>
                    <a:pt x="129" y="0"/>
                    <a:pt x="85" y="18"/>
                    <a:pt x="48" y="64"/>
                  </a:cubicBezTo>
                  <a:cubicBezTo>
                    <a:pt x="0" y="112"/>
                    <a:pt x="0" y="183"/>
                    <a:pt x="36" y="243"/>
                  </a:cubicBezTo>
                  <a:lnTo>
                    <a:pt x="214" y="636"/>
                  </a:lnTo>
                  <a:cubicBezTo>
                    <a:pt x="500" y="1243"/>
                    <a:pt x="893" y="1707"/>
                    <a:pt x="1393" y="1993"/>
                  </a:cubicBezTo>
                  <a:cubicBezTo>
                    <a:pt x="1715" y="2183"/>
                    <a:pt x="2060" y="2267"/>
                    <a:pt x="2417" y="2267"/>
                  </a:cubicBezTo>
                  <a:lnTo>
                    <a:pt x="2560" y="2267"/>
                  </a:lnTo>
                  <a:cubicBezTo>
                    <a:pt x="3120" y="2231"/>
                    <a:pt x="3608" y="1993"/>
                    <a:pt x="3917" y="1779"/>
                  </a:cubicBezTo>
                  <a:lnTo>
                    <a:pt x="4155" y="1636"/>
                  </a:lnTo>
                  <a:cubicBezTo>
                    <a:pt x="4203" y="1600"/>
                    <a:pt x="4227" y="1552"/>
                    <a:pt x="4227" y="1493"/>
                  </a:cubicBezTo>
                  <a:cubicBezTo>
                    <a:pt x="4227" y="1421"/>
                    <a:pt x="4215" y="1362"/>
                    <a:pt x="4167" y="1338"/>
                  </a:cubicBezTo>
                  <a:lnTo>
                    <a:pt x="3965" y="1159"/>
                  </a:lnTo>
                  <a:cubicBezTo>
                    <a:pt x="3501" y="778"/>
                    <a:pt x="2762" y="326"/>
                    <a:pt x="1774" y="278"/>
                  </a:cubicBezTo>
                  <a:cubicBezTo>
                    <a:pt x="1357" y="266"/>
                    <a:pt x="965" y="207"/>
                    <a:pt x="631" y="112"/>
                  </a:cubicBezTo>
                  <a:lnTo>
                    <a:pt x="214" y="4"/>
                  </a:lnTo>
                  <a:cubicBezTo>
                    <a:pt x="201" y="2"/>
                    <a:pt x="188" y="0"/>
                    <a:pt x="174"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44"/>
            <p:cNvSpPr/>
            <p:nvPr/>
          </p:nvSpPr>
          <p:spPr>
            <a:xfrm>
              <a:off x="5928247" y="2463921"/>
              <a:ext cx="134821" cy="70957"/>
            </a:xfrm>
            <a:custGeom>
              <a:rect b="b" l="l" r="r" t="t"/>
              <a:pathLst>
                <a:path extrusionOk="0" h="2231" w="4239">
                  <a:moveTo>
                    <a:pt x="3774" y="420"/>
                  </a:moveTo>
                  <a:lnTo>
                    <a:pt x="3727" y="480"/>
                  </a:lnTo>
                  <a:cubicBezTo>
                    <a:pt x="3477" y="1028"/>
                    <a:pt x="3120" y="1432"/>
                    <a:pt x="2691" y="1682"/>
                  </a:cubicBezTo>
                  <a:cubicBezTo>
                    <a:pt x="2416" y="1841"/>
                    <a:pt x="2122" y="1924"/>
                    <a:pt x="1810" y="1924"/>
                  </a:cubicBezTo>
                  <a:cubicBezTo>
                    <a:pt x="1770" y="1924"/>
                    <a:pt x="1731" y="1923"/>
                    <a:pt x="1691" y="1920"/>
                  </a:cubicBezTo>
                  <a:cubicBezTo>
                    <a:pt x="1215" y="1897"/>
                    <a:pt x="774" y="1670"/>
                    <a:pt x="488" y="1480"/>
                  </a:cubicBezTo>
                  <a:lnTo>
                    <a:pt x="441" y="1444"/>
                  </a:lnTo>
                  <a:lnTo>
                    <a:pt x="488" y="1420"/>
                  </a:lnTo>
                  <a:cubicBezTo>
                    <a:pt x="905" y="1075"/>
                    <a:pt x="1596" y="658"/>
                    <a:pt x="2489" y="611"/>
                  </a:cubicBezTo>
                  <a:cubicBezTo>
                    <a:pt x="2929" y="587"/>
                    <a:pt x="3334" y="527"/>
                    <a:pt x="3703" y="432"/>
                  </a:cubicBezTo>
                  <a:lnTo>
                    <a:pt x="3774" y="420"/>
                  </a:lnTo>
                  <a:close/>
                  <a:moveTo>
                    <a:pt x="4043" y="1"/>
                  </a:moveTo>
                  <a:cubicBezTo>
                    <a:pt x="4033" y="1"/>
                    <a:pt x="4023" y="2"/>
                    <a:pt x="4013" y="4"/>
                  </a:cubicBezTo>
                  <a:lnTo>
                    <a:pt x="3596" y="111"/>
                  </a:lnTo>
                  <a:cubicBezTo>
                    <a:pt x="3262" y="194"/>
                    <a:pt x="2870" y="254"/>
                    <a:pt x="2453" y="277"/>
                  </a:cubicBezTo>
                  <a:cubicBezTo>
                    <a:pt x="1476" y="313"/>
                    <a:pt x="726" y="777"/>
                    <a:pt x="262" y="1147"/>
                  </a:cubicBezTo>
                  <a:lnTo>
                    <a:pt x="60" y="1325"/>
                  </a:lnTo>
                  <a:cubicBezTo>
                    <a:pt x="12" y="1361"/>
                    <a:pt x="0" y="1420"/>
                    <a:pt x="0" y="1468"/>
                  </a:cubicBezTo>
                  <a:cubicBezTo>
                    <a:pt x="0" y="1504"/>
                    <a:pt x="24" y="1563"/>
                    <a:pt x="72" y="1599"/>
                  </a:cubicBezTo>
                  <a:lnTo>
                    <a:pt x="310" y="1742"/>
                  </a:lnTo>
                  <a:cubicBezTo>
                    <a:pt x="619" y="1956"/>
                    <a:pt x="1107" y="2194"/>
                    <a:pt x="1667" y="2230"/>
                  </a:cubicBezTo>
                  <a:lnTo>
                    <a:pt x="1810" y="2230"/>
                  </a:lnTo>
                  <a:cubicBezTo>
                    <a:pt x="2167" y="2230"/>
                    <a:pt x="2512" y="2147"/>
                    <a:pt x="2834" y="1956"/>
                  </a:cubicBezTo>
                  <a:cubicBezTo>
                    <a:pt x="3334" y="1670"/>
                    <a:pt x="3727" y="1230"/>
                    <a:pt x="4013" y="599"/>
                  </a:cubicBezTo>
                  <a:lnTo>
                    <a:pt x="4191" y="206"/>
                  </a:lnTo>
                  <a:cubicBezTo>
                    <a:pt x="4239" y="182"/>
                    <a:pt x="4227" y="111"/>
                    <a:pt x="4179" y="63"/>
                  </a:cubicBezTo>
                  <a:cubicBezTo>
                    <a:pt x="4140" y="24"/>
                    <a:pt x="4092" y="1"/>
                    <a:pt x="4043"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44"/>
            <p:cNvSpPr/>
            <p:nvPr/>
          </p:nvSpPr>
          <p:spPr>
            <a:xfrm>
              <a:off x="5966859" y="2655642"/>
              <a:ext cx="28434" cy="113258"/>
            </a:xfrm>
            <a:custGeom>
              <a:rect b="b" l="l" r="r" t="t"/>
              <a:pathLst>
                <a:path extrusionOk="0" h="3561" w="894">
                  <a:moveTo>
                    <a:pt x="560" y="1893"/>
                  </a:moveTo>
                  <a:lnTo>
                    <a:pt x="560" y="3120"/>
                  </a:lnTo>
                  <a:lnTo>
                    <a:pt x="572" y="3120"/>
                  </a:lnTo>
                  <a:cubicBezTo>
                    <a:pt x="572" y="3179"/>
                    <a:pt x="524" y="3239"/>
                    <a:pt x="453" y="3239"/>
                  </a:cubicBezTo>
                  <a:cubicBezTo>
                    <a:pt x="382" y="3239"/>
                    <a:pt x="334" y="3191"/>
                    <a:pt x="334" y="3120"/>
                  </a:cubicBezTo>
                  <a:lnTo>
                    <a:pt x="334" y="1893"/>
                  </a:lnTo>
                  <a:close/>
                  <a:moveTo>
                    <a:pt x="715" y="0"/>
                  </a:moveTo>
                  <a:cubicBezTo>
                    <a:pt x="632" y="0"/>
                    <a:pt x="560" y="83"/>
                    <a:pt x="560" y="167"/>
                  </a:cubicBezTo>
                  <a:lnTo>
                    <a:pt x="560" y="1572"/>
                  </a:lnTo>
                  <a:lnTo>
                    <a:pt x="334" y="1572"/>
                  </a:lnTo>
                  <a:lnTo>
                    <a:pt x="334" y="381"/>
                  </a:lnTo>
                  <a:cubicBezTo>
                    <a:pt x="334" y="286"/>
                    <a:pt x="262" y="214"/>
                    <a:pt x="167" y="214"/>
                  </a:cubicBezTo>
                  <a:cubicBezTo>
                    <a:pt x="84" y="214"/>
                    <a:pt x="1" y="286"/>
                    <a:pt x="1" y="381"/>
                  </a:cubicBezTo>
                  <a:lnTo>
                    <a:pt x="1" y="3120"/>
                  </a:lnTo>
                  <a:cubicBezTo>
                    <a:pt x="1" y="3358"/>
                    <a:pt x="203" y="3560"/>
                    <a:pt x="453" y="3560"/>
                  </a:cubicBezTo>
                  <a:cubicBezTo>
                    <a:pt x="703" y="3560"/>
                    <a:pt x="894" y="3370"/>
                    <a:pt x="894" y="3120"/>
                  </a:cubicBezTo>
                  <a:lnTo>
                    <a:pt x="894" y="167"/>
                  </a:lnTo>
                  <a:cubicBezTo>
                    <a:pt x="882" y="83"/>
                    <a:pt x="810" y="0"/>
                    <a:pt x="715"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44"/>
            <p:cNvSpPr/>
            <p:nvPr/>
          </p:nvSpPr>
          <p:spPr>
            <a:xfrm>
              <a:off x="6054704" y="2499988"/>
              <a:ext cx="27670" cy="271169"/>
            </a:xfrm>
            <a:custGeom>
              <a:rect b="b" l="l" r="r" t="t"/>
              <a:pathLst>
                <a:path extrusionOk="0" h="8526" w="870">
                  <a:moveTo>
                    <a:pt x="548" y="6775"/>
                  </a:moveTo>
                  <a:lnTo>
                    <a:pt x="548" y="8097"/>
                  </a:lnTo>
                  <a:lnTo>
                    <a:pt x="560" y="8097"/>
                  </a:lnTo>
                  <a:cubicBezTo>
                    <a:pt x="560" y="8156"/>
                    <a:pt x="513" y="8216"/>
                    <a:pt x="441" y="8216"/>
                  </a:cubicBezTo>
                  <a:cubicBezTo>
                    <a:pt x="370" y="8216"/>
                    <a:pt x="322" y="8168"/>
                    <a:pt x="322" y="8097"/>
                  </a:cubicBezTo>
                  <a:lnTo>
                    <a:pt x="322" y="6775"/>
                  </a:lnTo>
                  <a:close/>
                  <a:moveTo>
                    <a:pt x="715" y="1"/>
                  </a:moveTo>
                  <a:cubicBezTo>
                    <a:pt x="620" y="1"/>
                    <a:pt x="548" y="72"/>
                    <a:pt x="548" y="167"/>
                  </a:cubicBezTo>
                  <a:lnTo>
                    <a:pt x="548" y="6442"/>
                  </a:lnTo>
                  <a:lnTo>
                    <a:pt x="322" y="6442"/>
                  </a:lnTo>
                  <a:lnTo>
                    <a:pt x="322" y="1167"/>
                  </a:lnTo>
                  <a:cubicBezTo>
                    <a:pt x="322" y="1072"/>
                    <a:pt x="251" y="1001"/>
                    <a:pt x="156" y="1001"/>
                  </a:cubicBezTo>
                  <a:cubicBezTo>
                    <a:pt x="72" y="1001"/>
                    <a:pt x="1" y="1072"/>
                    <a:pt x="1" y="1167"/>
                  </a:cubicBezTo>
                  <a:lnTo>
                    <a:pt x="1" y="8097"/>
                  </a:lnTo>
                  <a:cubicBezTo>
                    <a:pt x="1" y="8335"/>
                    <a:pt x="191" y="8526"/>
                    <a:pt x="441" y="8526"/>
                  </a:cubicBezTo>
                  <a:cubicBezTo>
                    <a:pt x="679" y="8526"/>
                    <a:pt x="870" y="8335"/>
                    <a:pt x="870" y="8097"/>
                  </a:cubicBezTo>
                  <a:lnTo>
                    <a:pt x="870" y="167"/>
                  </a:lnTo>
                  <a:cubicBezTo>
                    <a:pt x="870" y="72"/>
                    <a:pt x="810" y="1"/>
                    <a:pt x="715"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68" name="Google Shape;768;p44"/>
          <p:cNvSpPr/>
          <p:nvPr/>
        </p:nvSpPr>
        <p:spPr>
          <a:xfrm>
            <a:off x="85347" y="4557459"/>
            <a:ext cx="210600" cy="2124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69" name="Google Shape;769;p44"/>
          <p:cNvGrpSpPr/>
          <p:nvPr/>
        </p:nvGrpSpPr>
        <p:grpSpPr>
          <a:xfrm>
            <a:off x="121946" y="4593942"/>
            <a:ext cx="136985" cy="139791"/>
            <a:chOff x="2810958" y="4273923"/>
            <a:chExt cx="353145" cy="361873"/>
          </a:xfrm>
        </p:grpSpPr>
        <p:sp>
          <p:nvSpPr>
            <p:cNvPr id="770" name="Google Shape;770;p44"/>
            <p:cNvSpPr/>
            <p:nvPr/>
          </p:nvSpPr>
          <p:spPr>
            <a:xfrm>
              <a:off x="2886837" y="4273923"/>
              <a:ext cx="53867" cy="169946"/>
            </a:xfrm>
            <a:custGeom>
              <a:rect b="b" l="l" r="r" t="t"/>
              <a:pathLst>
                <a:path extrusionOk="0" h="5335" w="1691">
                  <a:moveTo>
                    <a:pt x="1179" y="346"/>
                  </a:moveTo>
                  <a:cubicBezTo>
                    <a:pt x="1203" y="346"/>
                    <a:pt x="1250" y="382"/>
                    <a:pt x="1250" y="417"/>
                  </a:cubicBezTo>
                  <a:lnTo>
                    <a:pt x="1250" y="644"/>
                  </a:lnTo>
                  <a:lnTo>
                    <a:pt x="464" y="644"/>
                  </a:lnTo>
                  <a:lnTo>
                    <a:pt x="464" y="417"/>
                  </a:lnTo>
                  <a:cubicBezTo>
                    <a:pt x="452" y="382"/>
                    <a:pt x="488" y="346"/>
                    <a:pt x="524" y="346"/>
                  </a:cubicBezTo>
                  <a:close/>
                  <a:moveTo>
                    <a:pt x="1131" y="4275"/>
                  </a:moveTo>
                  <a:lnTo>
                    <a:pt x="845" y="4965"/>
                  </a:lnTo>
                  <a:lnTo>
                    <a:pt x="583" y="4275"/>
                  </a:lnTo>
                  <a:close/>
                  <a:moveTo>
                    <a:pt x="512" y="1"/>
                  </a:moveTo>
                  <a:cubicBezTo>
                    <a:pt x="298" y="1"/>
                    <a:pt x="119" y="179"/>
                    <a:pt x="119" y="405"/>
                  </a:cubicBezTo>
                  <a:lnTo>
                    <a:pt x="119" y="751"/>
                  </a:lnTo>
                  <a:cubicBezTo>
                    <a:pt x="36" y="822"/>
                    <a:pt x="0" y="929"/>
                    <a:pt x="0" y="1036"/>
                  </a:cubicBezTo>
                  <a:lnTo>
                    <a:pt x="0" y="3870"/>
                  </a:lnTo>
                  <a:cubicBezTo>
                    <a:pt x="0" y="4025"/>
                    <a:pt x="71" y="4156"/>
                    <a:pt x="191" y="4215"/>
                  </a:cubicBezTo>
                  <a:lnTo>
                    <a:pt x="560" y="5144"/>
                  </a:lnTo>
                  <a:cubicBezTo>
                    <a:pt x="607" y="5263"/>
                    <a:pt x="726" y="5335"/>
                    <a:pt x="845" y="5335"/>
                  </a:cubicBezTo>
                  <a:cubicBezTo>
                    <a:pt x="976" y="5335"/>
                    <a:pt x="1084" y="5263"/>
                    <a:pt x="1131" y="5144"/>
                  </a:cubicBezTo>
                  <a:lnTo>
                    <a:pt x="1500" y="4215"/>
                  </a:lnTo>
                  <a:cubicBezTo>
                    <a:pt x="1619" y="4144"/>
                    <a:pt x="1691" y="4025"/>
                    <a:pt x="1691" y="3870"/>
                  </a:cubicBezTo>
                  <a:lnTo>
                    <a:pt x="1691" y="3084"/>
                  </a:lnTo>
                  <a:cubicBezTo>
                    <a:pt x="1691" y="3001"/>
                    <a:pt x="1619" y="2918"/>
                    <a:pt x="1524" y="2918"/>
                  </a:cubicBezTo>
                  <a:cubicBezTo>
                    <a:pt x="1441" y="2918"/>
                    <a:pt x="1369" y="3001"/>
                    <a:pt x="1369" y="3084"/>
                  </a:cubicBezTo>
                  <a:lnTo>
                    <a:pt x="1369" y="3870"/>
                  </a:lnTo>
                  <a:cubicBezTo>
                    <a:pt x="1369" y="3906"/>
                    <a:pt x="1334" y="3953"/>
                    <a:pt x="1286" y="3953"/>
                  </a:cubicBezTo>
                  <a:lnTo>
                    <a:pt x="393" y="3953"/>
                  </a:lnTo>
                  <a:cubicBezTo>
                    <a:pt x="369" y="3953"/>
                    <a:pt x="322" y="3918"/>
                    <a:pt x="322" y="3870"/>
                  </a:cubicBezTo>
                  <a:lnTo>
                    <a:pt x="322" y="1036"/>
                  </a:lnTo>
                  <a:cubicBezTo>
                    <a:pt x="322" y="1001"/>
                    <a:pt x="357" y="953"/>
                    <a:pt x="393" y="953"/>
                  </a:cubicBezTo>
                  <a:lnTo>
                    <a:pt x="1286" y="953"/>
                  </a:lnTo>
                  <a:cubicBezTo>
                    <a:pt x="1322" y="953"/>
                    <a:pt x="1369" y="989"/>
                    <a:pt x="1369" y="1036"/>
                  </a:cubicBezTo>
                  <a:lnTo>
                    <a:pt x="1369" y="2358"/>
                  </a:lnTo>
                  <a:cubicBezTo>
                    <a:pt x="1369" y="2441"/>
                    <a:pt x="1441" y="2525"/>
                    <a:pt x="1524" y="2525"/>
                  </a:cubicBezTo>
                  <a:cubicBezTo>
                    <a:pt x="1619" y="2525"/>
                    <a:pt x="1691" y="2441"/>
                    <a:pt x="1691" y="2358"/>
                  </a:cubicBezTo>
                  <a:lnTo>
                    <a:pt x="1691" y="1036"/>
                  </a:lnTo>
                  <a:cubicBezTo>
                    <a:pt x="1691" y="929"/>
                    <a:pt x="1643" y="822"/>
                    <a:pt x="1572" y="751"/>
                  </a:cubicBezTo>
                  <a:lnTo>
                    <a:pt x="1572" y="405"/>
                  </a:lnTo>
                  <a:cubicBezTo>
                    <a:pt x="1572" y="179"/>
                    <a:pt x="1393" y="1"/>
                    <a:pt x="1167"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44"/>
            <p:cNvSpPr/>
            <p:nvPr/>
          </p:nvSpPr>
          <p:spPr>
            <a:xfrm>
              <a:off x="2815131" y="4273923"/>
              <a:ext cx="57307" cy="279942"/>
            </a:xfrm>
            <a:custGeom>
              <a:rect b="b" l="l" r="r" t="t"/>
              <a:pathLst>
                <a:path extrusionOk="0" h="8788" w="1799">
                  <a:moveTo>
                    <a:pt x="906" y="382"/>
                  </a:moveTo>
                  <a:lnTo>
                    <a:pt x="1251" y="1239"/>
                  </a:lnTo>
                  <a:lnTo>
                    <a:pt x="572" y="1239"/>
                  </a:lnTo>
                  <a:lnTo>
                    <a:pt x="906" y="382"/>
                  </a:lnTo>
                  <a:close/>
                  <a:moveTo>
                    <a:pt x="751" y="1548"/>
                  </a:moveTo>
                  <a:lnTo>
                    <a:pt x="751" y="7466"/>
                  </a:lnTo>
                  <a:lnTo>
                    <a:pt x="346" y="7466"/>
                  </a:lnTo>
                  <a:lnTo>
                    <a:pt x="346" y="1644"/>
                  </a:lnTo>
                  <a:cubicBezTo>
                    <a:pt x="346" y="1596"/>
                    <a:pt x="394" y="1548"/>
                    <a:pt x="429" y="1548"/>
                  </a:cubicBezTo>
                  <a:close/>
                  <a:moveTo>
                    <a:pt x="1382" y="1572"/>
                  </a:moveTo>
                  <a:cubicBezTo>
                    <a:pt x="1430" y="1572"/>
                    <a:pt x="1477" y="1608"/>
                    <a:pt x="1477" y="1656"/>
                  </a:cubicBezTo>
                  <a:lnTo>
                    <a:pt x="1477" y="7478"/>
                  </a:lnTo>
                  <a:lnTo>
                    <a:pt x="1072" y="7478"/>
                  </a:lnTo>
                  <a:lnTo>
                    <a:pt x="1072" y="1572"/>
                  </a:lnTo>
                  <a:close/>
                  <a:moveTo>
                    <a:pt x="1489" y="7787"/>
                  </a:moveTo>
                  <a:lnTo>
                    <a:pt x="1489" y="8359"/>
                  </a:lnTo>
                  <a:cubicBezTo>
                    <a:pt x="1477" y="8418"/>
                    <a:pt x="1441" y="8442"/>
                    <a:pt x="1382" y="8442"/>
                  </a:cubicBezTo>
                  <a:lnTo>
                    <a:pt x="429" y="8442"/>
                  </a:lnTo>
                  <a:cubicBezTo>
                    <a:pt x="394" y="8442"/>
                    <a:pt x="346" y="8394"/>
                    <a:pt x="346" y="8359"/>
                  </a:cubicBezTo>
                  <a:lnTo>
                    <a:pt x="346" y="7787"/>
                  </a:lnTo>
                  <a:close/>
                  <a:moveTo>
                    <a:pt x="906" y="1"/>
                  </a:moveTo>
                  <a:cubicBezTo>
                    <a:pt x="775" y="1"/>
                    <a:pt x="656" y="84"/>
                    <a:pt x="608" y="215"/>
                  </a:cubicBezTo>
                  <a:lnTo>
                    <a:pt x="179" y="1310"/>
                  </a:lnTo>
                  <a:cubicBezTo>
                    <a:pt x="72" y="1394"/>
                    <a:pt x="13" y="1513"/>
                    <a:pt x="13" y="1656"/>
                  </a:cubicBezTo>
                  <a:lnTo>
                    <a:pt x="13" y="8371"/>
                  </a:lnTo>
                  <a:cubicBezTo>
                    <a:pt x="1" y="8597"/>
                    <a:pt x="191" y="8787"/>
                    <a:pt x="429" y="8787"/>
                  </a:cubicBezTo>
                  <a:lnTo>
                    <a:pt x="1382" y="8787"/>
                  </a:lnTo>
                  <a:cubicBezTo>
                    <a:pt x="1620" y="8787"/>
                    <a:pt x="1799" y="8597"/>
                    <a:pt x="1799" y="8371"/>
                  </a:cubicBezTo>
                  <a:lnTo>
                    <a:pt x="1799" y="1656"/>
                  </a:lnTo>
                  <a:cubicBezTo>
                    <a:pt x="1799" y="1525"/>
                    <a:pt x="1727" y="1394"/>
                    <a:pt x="1632" y="1310"/>
                  </a:cubicBezTo>
                  <a:lnTo>
                    <a:pt x="1203" y="215"/>
                  </a:lnTo>
                  <a:cubicBezTo>
                    <a:pt x="1168" y="96"/>
                    <a:pt x="1037" y="1"/>
                    <a:pt x="906"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44"/>
            <p:cNvSpPr/>
            <p:nvPr/>
          </p:nvSpPr>
          <p:spPr>
            <a:xfrm>
              <a:off x="2883396" y="4463173"/>
              <a:ext cx="60333" cy="90691"/>
            </a:xfrm>
            <a:custGeom>
              <a:rect b="b" l="l" r="r" t="t"/>
              <a:pathLst>
                <a:path extrusionOk="0" h="2847" w="1894">
                  <a:moveTo>
                    <a:pt x="1322" y="310"/>
                  </a:moveTo>
                  <a:cubicBezTo>
                    <a:pt x="1370" y="310"/>
                    <a:pt x="1418" y="358"/>
                    <a:pt x="1418" y="406"/>
                  </a:cubicBezTo>
                  <a:lnTo>
                    <a:pt x="1418" y="584"/>
                  </a:lnTo>
                  <a:lnTo>
                    <a:pt x="513" y="584"/>
                  </a:lnTo>
                  <a:lnTo>
                    <a:pt x="513" y="406"/>
                  </a:lnTo>
                  <a:cubicBezTo>
                    <a:pt x="513" y="358"/>
                    <a:pt x="537" y="310"/>
                    <a:pt x="596" y="310"/>
                  </a:cubicBezTo>
                  <a:close/>
                  <a:moveTo>
                    <a:pt x="1477" y="929"/>
                  </a:moveTo>
                  <a:cubicBezTo>
                    <a:pt x="1513" y="929"/>
                    <a:pt x="1561" y="965"/>
                    <a:pt x="1561" y="1013"/>
                  </a:cubicBezTo>
                  <a:lnTo>
                    <a:pt x="1561" y="2418"/>
                  </a:lnTo>
                  <a:cubicBezTo>
                    <a:pt x="1561" y="2453"/>
                    <a:pt x="1525" y="2501"/>
                    <a:pt x="1477" y="2501"/>
                  </a:cubicBezTo>
                  <a:lnTo>
                    <a:pt x="430" y="2501"/>
                  </a:lnTo>
                  <a:cubicBezTo>
                    <a:pt x="394" y="2501"/>
                    <a:pt x="346" y="2453"/>
                    <a:pt x="346" y="2418"/>
                  </a:cubicBezTo>
                  <a:lnTo>
                    <a:pt x="346" y="1013"/>
                  </a:lnTo>
                  <a:cubicBezTo>
                    <a:pt x="346" y="965"/>
                    <a:pt x="382" y="929"/>
                    <a:pt x="430" y="929"/>
                  </a:cubicBezTo>
                  <a:close/>
                  <a:moveTo>
                    <a:pt x="596" y="1"/>
                  </a:moveTo>
                  <a:cubicBezTo>
                    <a:pt x="358" y="1"/>
                    <a:pt x="179" y="191"/>
                    <a:pt x="179" y="418"/>
                  </a:cubicBezTo>
                  <a:lnTo>
                    <a:pt x="179" y="691"/>
                  </a:lnTo>
                  <a:cubicBezTo>
                    <a:pt x="72" y="763"/>
                    <a:pt x="13" y="882"/>
                    <a:pt x="13" y="1013"/>
                  </a:cubicBezTo>
                  <a:lnTo>
                    <a:pt x="13" y="2430"/>
                  </a:lnTo>
                  <a:cubicBezTo>
                    <a:pt x="1" y="2656"/>
                    <a:pt x="191" y="2846"/>
                    <a:pt x="430" y="2846"/>
                  </a:cubicBezTo>
                  <a:lnTo>
                    <a:pt x="1477" y="2846"/>
                  </a:lnTo>
                  <a:cubicBezTo>
                    <a:pt x="1715" y="2846"/>
                    <a:pt x="1894" y="2656"/>
                    <a:pt x="1894" y="2430"/>
                  </a:cubicBezTo>
                  <a:lnTo>
                    <a:pt x="1894" y="1013"/>
                  </a:lnTo>
                  <a:cubicBezTo>
                    <a:pt x="1894" y="882"/>
                    <a:pt x="1834" y="763"/>
                    <a:pt x="1727" y="691"/>
                  </a:cubicBezTo>
                  <a:lnTo>
                    <a:pt x="1727" y="418"/>
                  </a:lnTo>
                  <a:cubicBezTo>
                    <a:pt x="1727" y="179"/>
                    <a:pt x="1537" y="1"/>
                    <a:pt x="1311"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44"/>
            <p:cNvSpPr/>
            <p:nvPr/>
          </p:nvSpPr>
          <p:spPr>
            <a:xfrm>
              <a:off x="2955835" y="4273923"/>
              <a:ext cx="202948" cy="281439"/>
            </a:xfrm>
            <a:custGeom>
              <a:rect b="b" l="l" r="r" t="t"/>
              <a:pathLst>
                <a:path extrusionOk="0" h="8835" w="6371">
                  <a:moveTo>
                    <a:pt x="5692" y="524"/>
                  </a:moveTo>
                  <a:cubicBezTo>
                    <a:pt x="5883" y="524"/>
                    <a:pt x="6037" y="679"/>
                    <a:pt x="6037" y="870"/>
                  </a:cubicBezTo>
                  <a:lnTo>
                    <a:pt x="6037" y="7966"/>
                  </a:lnTo>
                  <a:cubicBezTo>
                    <a:pt x="6037" y="8156"/>
                    <a:pt x="5883" y="8311"/>
                    <a:pt x="5692" y="8311"/>
                  </a:cubicBezTo>
                  <a:lnTo>
                    <a:pt x="1811" y="8311"/>
                  </a:lnTo>
                  <a:lnTo>
                    <a:pt x="1811" y="524"/>
                  </a:lnTo>
                  <a:close/>
                  <a:moveTo>
                    <a:pt x="1465" y="346"/>
                  </a:moveTo>
                  <a:lnTo>
                    <a:pt x="1465" y="8490"/>
                  </a:lnTo>
                  <a:lnTo>
                    <a:pt x="1227" y="8490"/>
                  </a:lnTo>
                  <a:lnTo>
                    <a:pt x="1227" y="346"/>
                  </a:lnTo>
                  <a:close/>
                  <a:moveTo>
                    <a:pt x="1215" y="1"/>
                  </a:moveTo>
                  <a:cubicBezTo>
                    <a:pt x="1096" y="1"/>
                    <a:pt x="965" y="72"/>
                    <a:pt x="930" y="179"/>
                  </a:cubicBezTo>
                  <a:lnTo>
                    <a:pt x="418" y="179"/>
                  </a:lnTo>
                  <a:cubicBezTo>
                    <a:pt x="180" y="179"/>
                    <a:pt x="1" y="370"/>
                    <a:pt x="1" y="596"/>
                  </a:cubicBezTo>
                  <a:lnTo>
                    <a:pt x="1" y="2358"/>
                  </a:lnTo>
                  <a:cubicBezTo>
                    <a:pt x="1" y="2441"/>
                    <a:pt x="84" y="2513"/>
                    <a:pt x="168" y="2513"/>
                  </a:cubicBezTo>
                  <a:cubicBezTo>
                    <a:pt x="263" y="2513"/>
                    <a:pt x="334" y="2441"/>
                    <a:pt x="334" y="2358"/>
                  </a:cubicBezTo>
                  <a:lnTo>
                    <a:pt x="334" y="596"/>
                  </a:lnTo>
                  <a:cubicBezTo>
                    <a:pt x="334" y="548"/>
                    <a:pt x="382" y="513"/>
                    <a:pt x="418" y="513"/>
                  </a:cubicBezTo>
                  <a:lnTo>
                    <a:pt x="882" y="513"/>
                  </a:lnTo>
                  <a:lnTo>
                    <a:pt x="882" y="8287"/>
                  </a:lnTo>
                  <a:lnTo>
                    <a:pt x="418" y="8287"/>
                  </a:lnTo>
                  <a:cubicBezTo>
                    <a:pt x="382" y="8287"/>
                    <a:pt x="334" y="8252"/>
                    <a:pt x="334" y="8204"/>
                  </a:cubicBezTo>
                  <a:lnTo>
                    <a:pt x="334" y="3072"/>
                  </a:lnTo>
                  <a:cubicBezTo>
                    <a:pt x="334" y="2977"/>
                    <a:pt x="263" y="2906"/>
                    <a:pt x="168" y="2906"/>
                  </a:cubicBezTo>
                  <a:cubicBezTo>
                    <a:pt x="84" y="2906"/>
                    <a:pt x="1" y="2977"/>
                    <a:pt x="1" y="3072"/>
                  </a:cubicBezTo>
                  <a:lnTo>
                    <a:pt x="1" y="8204"/>
                  </a:lnTo>
                  <a:cubicBezTo>
                    <a:pt x="1" y="8454"/>
                    <a:pt x="203" y="8656"/>
                    <a:pt x="418" y="8656"/>
                  </a:cubicBezTo>
                  <a:lnTo>
                    <a:pt x="930" y="8656"/>
                  </a:lnTo>
                  <a:cubicBezTo>
                    <a:pt x="989" y="8752"/>
                    <a:pt x="1096" y="8835"/>
                    <a:pt x="1215" y="8835"/>
                  </a:cubicBezTo>
                  <a:lnTo>
                    <a:pt x="1477" y="8835"/>
                  </a:lnTo>
                  <a:cubicBezTo>
                    <a:pt x="1596" y="8835"/>
                    <a:pt x="1715" y="8752"/>
                    <a:pt x="1763" y="8656"/>
                  </a:cubicBezTo>
                  <a:lnTo>
                    <a:pt x="5692" y="8656"/>
                  </a:lnTo>
                  <a:cubicBezTo>
                    <a:pt x="6061" y="8656"/>
                    <a:pt x="6371" y="8359"/>
                    <a:pt x="6371" y="7966"/>
                  </a:cubicBezTo>
                  <a:lnTo>
                    <a:pt x="6371" y="870"/>
                  </a:lnTo>
                  <a:cubicBezTo>
                    <a:pt x="6371" y="489"/>
                    <a:pt x="6073" y="179"/>
                    <a:pt x="5692" y="179"/>
                  </a:cubicBezTo>
                  <a:lnTo>
                    <a:pt x="1763" y="179"/>
                  </a:lnTo>
                  <a:cubicBezTo>
                    <a:pt x="1704" y="72"/>
                    <a:pt x="1596" y="1"/>
                    <a:pt x="1477"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44"/>
            <p:cNvSpPr/>
            <p:nvPr/>
          </p:nvSpPr>
          <p:spPr>
            <a:xfrm>
              <a:off x="3098067" y="4511720"/>
              <a:ext cx="29243" cy="10289"/>
            </a:xfrm>
            <a:custGeom>
              <a:rect b="b" l="l" r="r" t="t"/>
              <a:pathLst>
                <a:path extrusionOk="0" h="323" w="918">
                  <a:moveTo>
                    <a:pt x="168" y="1"/>
                  </a:moveTo>
                  <a:cubicBezTo>
                    <a:pt x="72" y="1"/>
                    <a:pt x="1" y="72"/>
                    <a:pt x="1" y="156"/>
                  </a:cubicBezTo>
                  <a:cubicBezTo>
                    <a:pt x="1" y="251"/>
                    <a:pt x="72" y="322"/>
                    <a:pt x="168" y="322"/>
                  </a:cubicBezTo>
                  <a:lnTo>
                    <a:pt x="751" y="322"/>
                  </a:lnTo>
                  <a:cubicBezTo>
                    <a:pt x="834" y="322"/>
                    <a:pt x="918" y="251"/>
                    <a:pt x="918" y="156"/>
                  </a:cubicBezTo>
                  <a:cubicBezTo>
                    <a:pt x="918" y="72"/>
                    <a:pt x="834" y="1"/>
                    <a:pt x="751"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44"/>
            <p:cNvSpPr/>
            <p:nvPr/>
          </p:nvSpPr>
          <p:spPr>
            <a:xfrm>
              <a:off x="3115906" y="4497704"/>
              <a:ext cx="10257" cy="10640"/>
            </a:xfrm>
            <a:custGeom>
              <a:rect b="b" l="l" r="r" t="t"/>
              <a:pathLst>
                <a:path extrusionOk="0" h="334" w="322">
                  <a:moveTo>
                    <a:pt x="155" y="0"/>
                  </a:moveTo>
                  <a:cubicBezTo>
                    <a:pt x="72" y="0"/>
                    <a:pt x="0" y="84"/>
                    <a:pt x="0" y="167"/>
                  </a:cubicBezTo>
                  <a:cubicBezTo>
                    <a:pt x="0" y="262"/>
                    <a:pt x="72" y="334"/>
                    <a:pt x="155" y="334"/>
                  </a:cubicBezTo>
                  <a:cubicBezTo>
                    <a:pt x="250" y="334"/>
                    <a:pt x="322" y="262"/>
                    <a:pt x="322" y="167"/>
                  </a:cubicBezTo>
                  <a:cubicBezTo>
                    <a:pt x="322" y="84"/>
                    <a:pt x="250" y="0"/>
                    <a:pt x="155"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44"/>
            <p:cNvSpPr/>
            <p:nvPr/>
          </p:nvSpPr>
          <p:spPr>
            <a:xfrm>
              <a:off x="2810958" y="4563676"/>
              <a:ext cx="353145" cy="72120"/>
            </a:xfrm>
            <a:custGeom>
              <a:rect b="b" l="l" r="r" t="t"/>
              <a:pathLst>
                <a:path extrusionOk="0" h="2264" w="11086">
                  <a:moveTo>
                    <a:pt x="418" y="1"/>
                  </a:moveTo>
                  <a:cubicBezTo>
                    <a:pt x="179" y="1"/>
                    <a:pt x="1" y="191"/>
                    <a:pt x="1" y="418"/>
                  </a:cubicBezTo>
                  <a:lnTo>
                    <a:pt x="1" y="1846"/>
                  </a:lnTo>
                  <a:cubicBezTo>
                    <a:pt x="1" y="2085"/>
                    <a:pt x="191" y="2263"/>
                    <a:pt x="418" y="2263"/>
                  </a:cubicBezTo>
                  <a:lnTo>
                    <a:pt x="8442" y="2263"/>
                  </a:lnTo>
                  <a:cubicBezTo>
                    <a:pt x="8526" y="2263"/>
                    <a:pt x="8597" y="2192"/>
                    <a:pt x="8597" y="2096"/>
                  </a:cubicBezTo>
                  <a:cubicBezTo>
                    <a:pt x="8597" y="2013"/>
                    <a:pt x="8526" y="1930"/>
                    <a:pt x="8442" y="1930"/>
                  </a:cubicBezTo>
                  <a:lnTo>
                    <a:pt x="418" y="1930"/>
                  </a:lnTo>
                  <a:cubicBezTo>
                    <a:pt x="370" y="1930"/>
                    <a:pt x="322" y="1894"/>
                    <a:pt x="322" y="1846"/>
                  </a:cubicBezTo>
                  <a:lnTo>
                    <a:pt x="322" y="418"/>
                  </a:lnTo>
                  <a:cubicBezTo>
                    <a:pt x="322" y="370"/>
                    <a:pt x="370" y="322"/>
                    <a:pt x="418" y="322"/>
                  </a:cubicBezTo>
                  <a:lnTo>
                    <a:pt x="1037" y="322"/>
                  </a:lnTo>
                  <a:lnTo>
                    <a:pt x="1037" y="584"/>
                  </a:lnTo>
                  <a:cubicBezTo>
                    <a:pt x="1037" y="668"/>
                    <a:pt x="1120" y="739"/>
                    <a:pt x="1203" y="739"/>
                  </a:cubicBezTo>
                  <a:cubicBezTo>
                    <a:pt x="1299" y="739"/>
                    <a:pt x="1370" y="668"/>
                    <a:pt x="1370" y="584"/>
                  </a:cubicBezTo>
                  <a:lnTo>
                    <a:pt x="1370" y="322"/>
                  </a:lnTo>
                  <a:lnTo>
                    <a:pt x="1834" y="322"/>
                  </a:lnTo>
                  <a:lnTo>
                    <a:pt x="1834" y="584"/>
                  </a:lnTo>
                  <a:cubicBezTo>
                    <a:pt x="1834" y="668"/>
                    <a:pt x="1906" y="739"/>
                    <a:pt x="1989" y="739"/>
                  </a:cubicBezTo>
                  <a:cubicBezTo>
                    <a:pt x="2084" y="739"/>
                    <a:pt x="2156" y="668"/>
                    <a:pt x="2156" y="584"/>
                  </a:cubicBezTo>
                  <a:lnTo>
                    <a:pt x="2156" y="322"/>
                  </a:lnTo>
                  <a:lnTo>
                    <a:pt x="2620" y="322"/>
                  </a:lnTo>
                  <a:lnTo>
                    <a:pt x="2620" y="584"/>
                  </a:lnTo>
                  <a:cubicBezTo>
                    <a:pt x="2620" y="668"/>
                    <a:pt x="2692" y="739"/>
                    <a:pt x="2787" y="739"/>
                  </a:cubicBezTo>
                  <a:cubicBezTo>
                    <a:pt x="2870" y="739"/>
                    <a:pt x="2942" y="668"/>
                    <a:pt x="2942" y="584"/>
                  </a:cubicBezTo>
                  <a:lnTo>
                    <a:pt x="2942" y="322"/>
                  </a:lnTo>
                  <a:lnTo>
                    <a:pt x="3406" y="322"/>
                  </a:lnTo>
                  <a:lnTo>
                    <a:pt x="3406" y="584"/>
                  </a:lnTo>
                  <a:cubicBezTo>
                    <a:pt x="3406" y="668"/>
                    <a:pt x="3477" y="739"/>
                    <a:pt x="3573" y="739"/>
                  </a:cubicBezTo>
                  <a:cubicBezTo>
                    <a:pt x="3656" y="739"/>
                    <a:pt x="3739" y="668"/>
                    <a:pt x="3739" y="584"/>
                  </a:cubicBezTo>
                  <a:lnTo>
                    <a:pt x="3739" y="322"/>
                  </a:lnTo>
                  <a:lnTo>
                    <a:pt x="4192" y="322"/>
                  </a:lnTo>
                  <a:lnTo>
                    <a:pt x="4192" y="584"/>
                  </a:lnTo>
                  <a:cubicBezTo>
                    <a:pt x="4192" y="668"/>
                    <a:pt x="4275" y="739"/>
                    <a:pt x="4358" y="739"/>
                  </a:cubicBezTo>
                  <a:cubicBezTo>
                    <a:pt x="4454" y="739"/>
                    <a:pt x="4525" y="668"/>
                    <a:pt x="4525" y="584"/>
                  </a:cubicBezTo>
                  <a:lnTo>
                    <a:pt x="4525" y="322"/>
                  </a:lnTo>
                  <a:lnTo>
                    <a:pt x="4990" y="322"/>
                  </a:lnTo>
                  <a:lnTo>
                    <a:pt x="4990" y="584"/>
                  </a:lnTo>
                  <a:cubicBezTo>
                    <a:pt x="4990" y="668"/>
                    <a:pt x="5061" y="739"/>
                    <a:pt x="5144" y="739"/>
                  </a:cubicBezTo>
                  <a:cubicBezTo>
                    <a:pt x="5240" y="739"/>
                    <a:pt x="5311" y="668"/>
                    <a:pt x="5311" y="584"/>
                  </a:cubicBezTo>
                  <a:lnTo>
                    <a:pt x="5311" y="322"/>
                  </a:lnTo>
                  <a:lnTo>
                    <a:pt x="5775" y="322"/>
                  </a:lnTo>
                  <a:lnTo>
                    <a:pt x="5775" y="584"/>
                  </a:lnTo>
                  <a:cubicBezTo>
                    <a:pt x="5775" y="668"/>
                    <a:pt x="5847" y="739"/>
                    <a:pt x="5942" y="739"/>
                  </a:cubicBezTo>
                  <a:cubicBezTo>
                    <a:pt x="6025" y="739"/>
                    <a:pt x="6097" y="668"/>
                    <a:pt x="6097" y="584"/>
                  </a:cubicBezTo>
                  <a:lnTo>
                    <a:pt x="6097" y="322"/>
                  </a:lnTo>
                  <a:lnTo>
                    <a:pt x="6561" y="322"/>
                  </a:lnTo>
                  <a:lnTo>
                    <a:pt x="6561" y="584"/>
                  </a:lnTo>
                  <a:cubicBezTo>
                    <a:pt x="6561" y="668"/>
                    <a:pt x="6633" y="739"/>
                    <a:pt x="6728" y="739"/>
                  </a:cubicBezTo>
                  <a:cubicBezTo>
                    <a:pt x="6811" y="739"/>
                    <a:pt x="6895" y="668"/>
                    <a:pt x="6895" y="584"/>
                  </a:cubicBezTo>
                  <a:lnTo>
                    <a:pt x="6895" y="322"/>
                  </a:lnTo>
                  <a:lnTo>
                    <a:pt x="7347" y="322"/>
                  </a:lnTo>
                  <a:lnTo>
                    <a:pt x="7347" y="584"/>
                  </a:lnTo>
                  <a:cubicBezTo>
                    <a:pt x="7347" y="668"/>
                    <a:pt x="7430" y="739"/>
                    <a:pt x="7514" y="739"/>
                  </a:cubicBezTo>
                  <a:cubicBezTo>
                    <a:pt x="7609" y="739"/>
                    <a:pt x="7680" y="668"/>
                    <a:pt x="7680" y="584"/>
                  </a:cubicBezTo>
                  <a:lnTo>
                    <a:pt x="7680" y="322"/>
                  </a:lnTo>
                  <a:lnTo>
                    <a:pt x="8145" y="322"/>
                  </a:lnTo>
                  <a:lnTo>
                    <a:pt x="8145" y="584"/>
                  </a:lnTo>
                  <a:cubicBezTo>
                    <a:pt x="8145" y="668"/>
                    <a:pt x="8216" y="739"/>
                    <a:pt x="8299" y="739"/>
                  </a:cubicBezTo>
                  <a:cubicBezTo>
                    <a:pt x="8395" y="739"/>
                    <a:pt x="8466" y="668"/>
                    <a:pt x="8466" y="584"/>
                  </a:cubicBezTo>
                  <a:lnTo>
                    <a:pt x="8466" y="322"/>
                  </a:lnTo>
                  <a:lnTo>
                    <a:pt x="8930" y="322"/>
                  </a:lnTo>
                  <a:lnTo>
                    <a:pt x="8930" y="584"/>
                  </a:lnTo>
                  <a:cubicBezTo>
                    <a:pt x="8930" y="668"/>
                    <a:pt x="9002" y="739"/>
                    <a:pt x="9097" y="739"/>
                  </a:cubicBezTo>
                  <a:cubicBezTo>
                    <a:pt x="9181" y="739"/>
                    <a:pt x="9252" y="668"/>
                    <a:pt x="9252" y="584"/>
                  </a:cubicBezTo>
                  <a:lnTo>
                    <a:pt x="9252" y="322"/>
                  </a:lnTo>
                  <a:lnTo>
                    <a:pt x="9716" y="322"/>
                  </a:lnTo>
                  <a:lnTo>
                    <a:pt x="9716" y="584"/>
                  </a:lnTo>
                  <a:cubicBezTo>
                    <a:pt x="9716" y="668"/>
                    <a:pt x="9788" y="739"/>
                    <a:pt x="9883" y="739"/>
                  </a:cubicBezTo>
                  <a:cubicBezTo>
                    <a:pt x="9966" y="739"/>
                    <a:pt x="10050" y="668"/>
                    <a:pt x="10050" y="584"/>
                  </a:cubicBezTo>
                  <a:lnTo>
                    <a:pt x="10050" y="322"/>
                  </a:lnTo>
                  <a:lnTo>
                    <a:pt x="10669" y="322"/>
                  </a:lnTo>
                  <a:cubicBezTo>
                    <a:pt x="10716" y="322"/>
                    <a:pt x="10764" y="370"/>
                    <a:pt x="10764" y="418"/>
                  </a:cubicBezTo>
                  <a:lnTo>
                    <a:pt x="10764" y="1846"/>
                  </a:lnTo>
                  <a:cubicBezTo>
                    <a:pt x="10764" y="1894"/>
                    <a:pt x="10716" y="1930"/>
                    <a:pt x="10669" y="1930"/>
                  </a:cubicBezTo>
                  <a:lnTo>
                    <a:pt x="9192" y="1930"/>
                  </a:lnTo>
                  <a:cubicBezTo>
                    <a:pt x="9109" y="1930"/>
                    <a:pt x="9038" y="2013"/>
                    <a:pt x="9038" y="2096"/>
                  </a:cubicBezTo>
                  <a:cubicBezTo>
                    <a:pt x="9038" y="2192"/>
                    <a:pt x="9109" y="2263"/>
                    <a:pt x="9192" y="2263"/>
                  </a:cubicBezTo>
                  <a:lnTo>
                    <a:pt x="10669" y="2263"/>
                  </a:lnTo>
                  <a:cubicBezTo>
                    <a:pt x="10907" y="2263"/>
                    <a:pt x="11086" y="2073"/>
                    <a:pt x="11086" y="1846"/>
                  </a:cubicBezTo>
                  <a:lnTo>
                    <a:pt x="11086" y="418"/>
                  </a:lnTo>
                  <a:cubicBezTo>
                    <a:pt x="11062" y="191"/>
                    <a:pt x="10883" y="1"/>
                    <a:pt x="10645"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7" name="Google Shape;777;p44"/>
          <p:cNvSpPr/>
          <p:nvPr/>
        </p:nvSpPr>
        <p:spPr>
          <a:xfrm>
            <a:off x="85339" y="4055409"/>
            <a:ext cx="210600" cy="2124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78" name="Google Shape;778;p44"/>
          <p:cNvGrpSpPr/>
          <p:nvPr/>
        </p:nvGrpSpPr>
        <p:grpSpPr>
          <a:xfrm>
            <a:off x="111212" y="4075896"/>
            <a:ext cx="158841" cy="159854"/>
            <a:chOff x="5326878" y="1980358"/>
            <a:chExt cx="350332" cy="346229"/>
          </a:xfrm>
        </p:grpSpPr>
        <p:sp>
          <p:nvSpPr>
            <p:cNvPr id="779" name="Google Shape;779;p44"/>
            <p:cNvSpPr/>
            <p:nvPr/>
          </p:nvSpPr>
          <p:spPr>
            <a:xfrm>
              <a:off x="5352259" y="2005834"/>
              <a:ext cx="94715" cy="94683"/>
            </a:xfrm>
            <a:custGeom>
              <a:rect b="b" l="l" r="r" t="t"/>
              <a:pathLst>
                <a:path extrusionOk="0" h="2977" w="2978">
                  <a:moveTo>
                    <a:pt x="1501" y="298"/>
                  </a:moveTo>
                  <a:cubicBezTo>
                    <a:pt x="1799" y="298"/>
                    <a:pt x="2096" y="417"/>
                    <a:pt x="2334" y="643"/>
                  </a:cubicBezTo>
                  <a:cubicBezTo>
                    <a:pt x="2763" y="1107"/>
                    <a:pt x="2763" y="1846"/>
                    <a:pt x="2322" y="2310"/>
                  </a:cubicBezTo>
                  <a:cubicBezTo>
                    <a:pt x="2090" y="2542"/>
                    <a:pt x="1787" y="2658"/>
                    <a:pt x="1486" y="2658"/>
                  </a:cubicBezTo>
                  <a:cubicBezTo>
                    <a:pt x="1185" y="2658"/>
                    <a:pt x="888" y="2542"/>
                    <a:pt x="667" y="2310"/>
                  </a:cubicBezTo>
                  <a:cubicBezTo>
                    <a:pt x="441" y="2084"/>
                    <a:pt x="322" y="1786"/>
                    <a:pt x="322" y="1476"/>
                  </a:cubicBezTo>
                  <a:cubicBezTo>
                    <a:pt x="322" y="1155"/>
                    <a:pt x="441" y="857"/>
                    <a:pt x="667" y="643"/>
                  </a:cubicBezTo>
                  <a:cubicBezTo>
                    <a:pt x="894" y="417"/>
                    <a:pt x="1203" y="298"/>
                    <a:pt x="1501" y="298"/>
                  </a:cubicBezTo>
                  <a:close/>
                  <a:moveTo>
                    <a:pt x="1489" y="0"/>
                  </a:moveTo>
                  <a:cubicBezTo>
                    <a:pt x="1084" y="0"/>
                    <a:pt x="715" y="155"/>
                    <a:pt x="429" y="429"/>
                  </a:cubicBezTo>
                  <a:cubicBezTo>
                    <a:pt x="144" y="714"/>
                    <a:pt x="1" y="1084"/>
                    <a:pt x="1" y="1488"/>
                  </a:cubicBezTo>
                  <a:cubicBezTo>
                    <a:pt x="1" y="1893"/>
                    <a:pt x="144" y="2262"/>
                    <a:pt x="429" y="2548"/>
                  </a:cubicBezTo>
                  <a:cubicBezTo>
                    <a:pt x="715" y="2834"/>
                    <a:pt x="1084" y="2977"/>
                    <a:pt x="1489" y="2977"/>
                  </a:cubicBezTo>
                  <a:cubicBezTo>
                    <a:pt x="1882" y="2977"/>
                    <a:pt x="2263" y="2834"/>
                    <a:pt x="2537" y="2548"/>
                  </a:cubicBezTo>
                  <a:cubicBezTo>
                    <a:pt x="2822" y="2262"/>
                    <a:pt x="2977" y="1893"/>
                    <a:pt x="2977" y="1488"/>
                  </a:cubicBezTo>
                  <a:cubicBezTo>
                    <a:pt x="2977" y="1084"/>
                    <a:pt x="2822" y="703"/>
                    <a:pt x="2537" y="429"/>
                  </a:cubicBezTo>
                  <a:cubicBezTo>
                    <a:pt x="2263" y="155"/>
                    <a:pt x="1882" y="0"/>
                    <a:pt x="1489"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44"/>
            <p:cNvSpPr/>
            <p:nvPr/>
          </p:nvSpPr>
          <p:spPr>
            <a:xfrm>
              <a:off x="5534024" y="2005834"/>
              <a:ext cx="94715" cy="94683"/>
            </a:xfrm>
            <a:custGeom>
              <a:rect b="b" l="l" r="r" t="t"/>
              <a:pathLst>
                <a:path extrusionOk="0" h="2977" w="2978">
                  <a:moveTo>
                    <a:pt x="1489" y="310"/>
                  </a:moveTo>
                  <a:cubicBezTo>
                    <a:pt x="1787" y="310"/>
                    <a:pt x="2084" y="429"/>
                    <a:pt x="2322" y="655"/>
                  </a:cubicBezTo>
                  <a:cubicBezTo>
                    <a:pt x="2763" y="1107"/>
                    <a:pt x="2763" y="1846"/>
                    <a:pt x="2299" y="2310"/>
                  </a:cubicBezTo>
                  <a:cubicBezTo>
                    <a:pt x="2072" y="2542"/>
                    <a:pt x="1772" y="2658"/>
                    <a:pt x="1473" y="2658"/>
                  </a:cubicBezTo>
                  <a:cubicBezTo>
                    <a:pt x="1173" y="2658"/>
                    <a:pt x="876" y="2542"/>
                    <a:pt x="656" y="2310"/>
                  </a:cubicBezTo>
                  <a:cubicBezTo>
                    <a:pt x="191" y="1846"/>
                    <a:pt x="191" y="1107"/>
                    <a:pt x="656" y="655"/>
                  </a:cubicBezTo>
                  <a:cubicBezTo>
                    <a:pt x="870" y="429"/>
                    <a:pt x="1191" y="310"/>
                    <a:pt x="1489" y="310"/>
                  </a:cubicBezTo>
                  <a:close/>
                  <a:moveTo>
                    <a:pt x="1489" y="0"/>
                  </a:moveTo>
                  <a:cubicBezTo>
                    <a:pt x="1084" y="0"/>
                    <a:pt x="715" y="155"/>
                    <a:pt x="429" y="429"/>
                  </a:cubicBezTo>
                  <a:cubicBezTo>
                    <a:pt x="144" y="714"/>
                    <a:pt x="1" y="1084"/>
                    <a:pt x="1" y="1488"/>
                  </a:cubicBezTo>
                  <a:cubicBezTo>
                    <a:pt x="1" y="1893"/>
                    <a:pt x="144" y="2262"/>
                    <a:pt x="429" y="2548"/>
                  </a:cubicBezTo>
                  <a:cubicBezTo>
                    <a:pt x="715" y="2834"/>
                    <a:pt x="1084" y="2977"/>
                    <a:pt x="1489" y="2977"/>
                  </a:cubicBezTo>
                  <a:cubicBezTo>
                    <a:pt x="1882" y="2977"/>
                    <a:pt x="2263" y="2834"/>
                    <a:pt x="2537" y="2548"/>
                  </a:cubicBezTo>
                  <a:cubicBezTo>
                    <a:pt x="2822" y="2262"/>
                    <a:pt x="2977" y="1893"/>
                    <a:pt x="2977" y="1488"/>
                  </a:cubicBezTo>
                  <a:cubicBezTo>
                    <a:pt x="2977" y="1084"/>
                    <a:pt x="2822" y="703"/>
                    <a:pt x="2537" y="429"/>
                  </a:cubicBezTo>
                  <a:cubicBezTo>
                    <a:pt x="2251" y="155"/>
                    <a:pt x="1882" y="0"/>
                    <a:pt x="1489"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44"/>
            <p:cNvSpPr/>
            <p:nvPr/>
          </p:nvSpPr>
          <p:spPr>
            <a:xfrm>
              <a:off x="5326878" y="1980358"/>
              <a:ext cx="350332" cy="144776"/>
            </a:xfrm>
            <a:custGeom>
              <a:rect b="b" l="l" r="r" t="t"/>
              <a:pathLst>
                <a:path extrusionOk="0" h="4552" w="11015">
                  <a:moveTo>
                    <a:pt x="5144" y="420"/>
                  </a:moveTo>
                  <a:cubicBezTo>
                    <a:pt x="5454" y="420"/>
                    <a:pt x="5692" y="670"/>
                    <a:pt x="5692" y="968"/>
                  </a:cubicBezTo>
                  <a:lnTo>
                    <a:pt x="5692" y="980"/>
                  </a:lnTo>
                  <a:lnTo>
                    <a:pt x="5645" y="956"/>
                  </a:lnTo>
                  <a:cubicBezTo>
                    <a:pt x="5585" y="920"/>
                    <a:pt x="5537" y="908"/>
                    <a:pt x="5478" y="896"/>
                  </a:cubicBezTo>
                  <a:lnTo>
                    <a:pt x="5466" y="896"/>
                  </a:lnTo>
                  <a:cubicBezTo>
                    <a:pt x="5364" y="864"/>
                    <a:pt x="5257" y="848"/>
                    <a:pt x="5148" y="848"/>
                  </a:cubicBezTo>
                  <a:cubicBezTo>
                    <a:pt x="4976" y="848"/>
                    <a:pt x="4800" y="888"/>
                    <a:pt x="4633" y="968"/>
                  </a:cubicBezTo>
                  <a:lnTo>
                    <a:pt x="4585" y="992"/>
                  </a:lnTo>
                  <a:lnTo>
                    <a:pt x="4585" y="980"/>
                  </a:lnTo>
                  <a:cubicBezTo>
                    <a:pt x="4585" y="670"/>
                    <a:pt x="4823" y="420"/>
                    <a:pt x="5144" y="420"/>
                  </a:cubicBezTo>
                  <a:close/>
                  <a:moveTo>
                    <a:pt x="5129" y="1184"/>
                  </a:moveTo>
                  <a:cubicBezTo>
                    <a:pt x="5263" y="1184"/>
                    <a:pt x="5391" y="1216"/>
                    <a:pt x="5514" y="1265"/>
                  </a:cubicBezTo>
                  <a:lnTo>
                    <a:pt x="5883" y="1444"/>
                  </a:lnTo>
                  <a:cubicBezTo>
                    <a:pt x="5764" y="1706"/>
                    <a:pt x="5704" y="2004"/>
                    <a:pt x="5716" y="2301"/>
                  </a:cubicBezTo>
                  <a:lnTo>
                    <a:pt x="5645" y="2277"/>
                  </a:lnTo>
                  <a:cubicBezTo>
                    <a:pt x="5484" y="2200"/>
                    <a:pt x="5308" y="2161"/>
                    <a:pt x="5134" y="2161"/>
                  </a:cubicBezTo>
                  <a:cubicBezTo>
                    <a:pt x="4960" y="2161"/>
                    <a:pt x="4787" y="2200"/>
                    <a:pt x="4633" y="2277"/>
                  </a:cubicBezTo>
                  <a:lnTo>
                    <a:pt x="4561" y="2301"/>
                  </a:lnTo>
                  <a:cubicBezTo>
                    <a:pt x="4561" y="2004"/>
                    <a:pt x="4502" y="1706"/>
                    <a:pt x="4394" y="1432"/>
                  </a:cubicBezTo>
                  <a:lnTo>
                    <a:pt x="4525" y="1373"/>
                  </a:lnTo>
                  <a:lnTo>
                    <a:pt x="4763" y="1265"/>
                  </a:lnTo>
                  <a:cubicBezTo>
                    <a:pt x="4823" y="1230"/>
                    <a:pt x="4883" y="1218"/>
                    <a:pt x="4942" y="1206"/>
                  </a:cubicBezTo>
                  <a:cubicBezTo>
                    <a:pt x="5006" y="1191"/>
                    <a:pt x="5068" y="1184"/>
                    <a:pt x="5129" y="1184"/>
                  </a:cubicBezTo>
                  <a:close/>
                  <a:moveTo>
                    <a:pt x="10348" y="1885"/>
                  </a:moveTo>
                  <a:cubicBezTo>
                    <a:pt x="10538" y="1885"/>
                    <a:pt x="10693" y="2039"/>
                    <a:pt x="10693" y="2230"/>
                  </a:cubicBezTo>
                  <a:lnTo>
                    <a:pt x="10693" y="2301"/>
                  </a:lnTo>
                  <a:cubicBezTo>
                    <a:pt x="10693" y="2504"/>
                    <a:pt x="10538" y="2647"/>
                    <a:pt x="10348" y="2647"/>
                  </a:cubicBezTo>
                  <a:lnTo>
                    <a:pt x="10240" y="2647"/>
                  </a:lnTo>
                  <a:lnTo>
                    <a:pt x="10240" y="2599"/>
                  </a:lnTo>
                  <a:lnTo>
                    <a:pt x="10240" y="2587"/>
                  </a:lnTo>
                  <a:cubicBezTo>
                    <a:pt x="10240" y="2563"/>
                    <a:pt x="10252" y="2516"/>
                    <a:pt x="10252" y="2480"/>
                  </a:cubicBezTo>
                  <a:cubicBezTo>
                    <a:pt x="10252" y="2420"/>
                    <a:pt x="10276" y="2385"/>
                    <a:pt x="10276" y="2325"/>
                  </a:cubicBezTo>
                  <a:lnTo>
                    <a:pt x="10276" y="2218"/>
                  </a:lnTo>
                  <a:cubicBezTo>
                    <a:pt x="10276" y="2158"/>
                    <a:pt x="10276" y="2111"/>
                    <a:pt x="10252" y="2051"/>
                  </a:cubicBezTo>
                  <a:cubicBezTo>
                    <a:pt x="10252" y="2027"/>
                    <a:pt x="10252" y="1980"/>
                    <a:pt x="10240" y="1944"/>
                  </a:cubicBezTo>
                  <a:lnTo>
                    <a:pt x="10240" y="1932"/>
                  </a:lnTo>
                  <a:lnTo>
                    <a:pt x="10240" y="1885"/>
                  </a:lnTo>
                  <a:close/>
                  <a:moveTo>
                    <a:pt x="2287" y="325"/>
                  </a:moveTo>
                  <a:cubicBezTo>
                    <a:pt x="2787" y="325"/>
                    <a:pt x="3275" y="515"/>
                    <a:pt x="3668" y="896"/>
                  </a:cubicBezTo>
                  <a:cubicBezTo>
                    <a:pt x="3823" y="1051"/>
                    <a:pt x="3954" y="1230"/>
                    <a:pt x="4049" y="1432"/>
                  </a:cubicBezTo>
                  <a:cubicBezTo>
                    <a:pt x="4049" y="1444"/>
                    <a:pt x="4061" y="1456"/>
                    <a:pt x="4061" y="1456"/>
                  </a:cubicBezTo>
                  <a:cubicBezTo>
                    <a:pt x="4085" y="1468"/>
                    <a:pt x="4085" y="1504"/>
                    <a:pt x="4097" y="1515"/>
                  </a:cubicBezTo>
                  <a:lnTo>
                    <a:pt x="4097" y="1527"/>
                  </a:lnTo>
                  <a:cubicBezTo>
                    <a:pt x="4109" y="1563"/>
                    <a:pt x="4109" y="1587"/>
                    <a:pt x="4121" y="1623"/>
                  </a:cubicBezTo>
                  <a:lnTo>
                    <a:pt x="4121" y="1634"/>
                  </a:lnTo>
                  <a:cubicBezTo>
                    <a:pt x="4371" y="2325"/>
                    <a:pt x="4216" y="3123"/>
                    <a:pt x="3668" y="3659"/>
                  </a:cubicBezTo>
                  <a:cubicBezTo>
                    <a:pt x="3287" y="4040"/>
                    <a:pt x="2784" y="4230"/>
                    <a:pt x="2281" y="4230"/>
                  </a:cubicBezTo>
                  <a:cubicBezTo>
                    <a:pt x="1778" y="4230"/>
                    <a:pt x="1275" y="4040"/>
                    <a:pt x="894" y="3659"/>
                  </a:cubicBezTo>
                  <a:cubicBezTo>
                    <a:pt x="525" y="3289"/>
                    <a:pt x="311" y="2801"/>
                    <a:pt x="311" y="2277"/>
                  </a:cubicBezTo>
                  <a:cubicBezTo>
                    <a:pt x="311" y="1754"/>
                    <a:pt x="525" y="1265"/>
                    <a:pt x="894" y="896"/>
                  </a:cubicBezTo>
                  <a:cubicBezTo>
                    <a:pt x="1287" y="503"/>
                    <a:pt x="1775" y="325"/>
                    <a:pt x="2287" y="325"/>
                  </a:cubicBezTo>
                  <a:close/>
                  <a:moveTo>
                    <a:pt x="7978" y="337"/>
                  </a:moveTo>
                  <a:cubicBezTo>
                    <a:pt x="8490" y="337"/>
                    <a:pt x="8978" y="527"/>
                    <a:pt x="9371" y="908"/>
                  </a:cubicBezTo>
                  <a:cubicBezTo>
                    <a:pt x="9633" y="1170"/>
                    <a:pt x="9800" y="1480"/>
                    <a:pt x="9883" y="1825"/>
                  </a:cubicBezTo>
                  <a:cubicBezTo>
                    <a:pt x="9967" y="2123"/>
                    <a:pt x="9967" y="2444"/>
                    <a:pt x="9883" y="2754"/>
                  </a:cubicBezTo>
                  <a:cubicBezTo>
                    <a:pt x="9800" y="3099"/>
                    <a:pt x="9633" y="3409"/>
                    <a:pt x="9371" y="3670"/>
                  </a:cubicBezTo>
                  <a:cubicBezTo>
                    <a:pt x="8990" y="4051"/>
                    <a:pt x="8487" y="4242"/>
                    <a:pt x="7984" y="4242"/>
                  </a:cubicBezTo>
                  <a:cubicBezTo>
                    <a:pt x="7481" y="4242"/>
                    <a:pt x="6978" y="4051"/>
                    <a:pt x="6597" y="3670"/>
                  </a:cubicBezTo>
                  <a:cubicBezTo>
                    <a:pt x="6049" y="3123"/>
                    <a:pt x="5895" y="2337"/>
                    <a:pt x="6133" y="1646"/>
                  </a:cubicBezTo>
                  <a:lnTo>
                    <a:pt x="6133" y="1634"/>
                  </a:lnTo>
                  <a:cubicBezTo>
                    <a:pt x="6157" y="1611"/>
                    <a:pt x="6157" y="1575"/>
                    <a:pt x="6168" y="1539"/>
                  </a:cubicBezTo>
                  <a:lnTo>
                    <a:pt x="6168" y="1527"/>
                  </a:lnTo>
                  <a:cubicBezTo>
                    <a:pt x="6180" y="1515"/>
                    <a:pt x="6180" y="1480"/>
                    <a:pt x="6192" y="1468"/>
                  </a:cubicBezTo>
                  <a:cubicBezTo>
                    <a:pt x="6192" y="1456"/>
                    <a:pt x="6216" y="1444"/>
                    <a:pt x="6216" y="1444"/>
                  </a:cubicBezTo>
                  <a:cubicBezTo>
                    <a:pt x="6299" y="1242"/>
                    <a:pt x="6430" y="1063"/>
                    <a:pt x="6597" y="908"/>
                  </a:cubicBezTo>
                  <a:cubicBezTo>
                    <a:pt x="6990" y="515"/>
                    <a:pt x="7478" y="337"/>
                    <a:pt x="7978" y="337"/>
                  </a:cubicBezTo>
                  <a:close/>
                  <a:moveTo>
                    <a:pt x="2287" y="0"/>
                  </a:moveTo>
                  <a:cubicBezTo>
                    <a:pt x="1701" y="0"/>
                    <a:pt x="1114" y="224"/>
                    <a:pt x="668" y="670"/>
                  </a:cubicBezTo>
                  <a:cubicBezTo>
                    <a:pt x="239" y="1099"/>
                    <a:pt x="1" y="1670"/>
                    <a:pt x="1" y="2277"/>
                  </a:cubicBezTo>
                  <a:cubicBezTo>
                    <a:pt x="1" y="2885"/>
                    <a:pt x="239" y="3456"/>
                    <a:pt x="668" y="3885"/>
                  </a:cubicBezTo>
                  <a:cubicBezTo>
                    <a:pt x="1120" y="4325"/>
                    <a:pt x="1704" y="4552"/>
                    <a:pt x="2275" y="4552"/>
                  </a:cubicBezTo>
                  <a:cubicBezTo>
                    <a:pt x="2858" y="4552"/>
                    <a:pt x="3442" y="4325"/>
                    <a:pt x="3882" y="3885"/>
                  </a:cubicBezTo>
                  <a:cubicBezTo>
                    <a:pt x="4228" y="3539"/>
                    <a:pt x="4442" y="3111"/>
                    <a:pt x="4525" y="2658"/>
                  </a:cubicBezTo>
                  <a:lnTo>
                    <a:pt x="4763" y="2563"/>
                  </a:lnTo>
                  <a:cubicBezTo>
                    <a:pt x="4883" y="2510"/>
                    <a:pt x="5011" y="2483"/>
                    <a:pt x="5139" y="2483"/>
                  </a:cubicBezTo>
                  <a:cubicBezTo>
                    <a:pt x="5267" y="2483"/>
                    <a:pt x="5395" y="2510"/>
                    <a:pt x="5514" y="2563"/>
                  </a:cubicBezTo>
                  <a:lnTo>
                    <a:pt x="5752" y="2658"/>
                  </a:lnTo>
                  <a:cubicBezTo>
                    <a:pt x="5823" y="3111"/>
                    <a:pt x="6026" y="3539"/>
                    <a:pt x="6383" y="3885"/>
                  </a:cubicBezTo>
                  <a:cubicBezTo>
                    <a:pt x="6835" y="4325"/>
                    <a:pt x="7419" y="4552"/>
                    <a:pt x="7990" y="4552"/>
                  </a:cubicBezTo>
                  <a:cubicBezTo>
                    <a:pt x="8573" y="4552"/>
                    <a:pt x="9157" y="4325"/>
                    <a:pt x="9597" y="3885"/>
                  </a:cubicBezTo>
                  <a:cubicBezTo>
                    <a:pt x="9871" y="3611"/>
                    <a:pt x="10050" y="3301"/>
                    <a:pt x="10169" y="2956"/>
                  </a:cubicBezTo>
                  <a:lnTo>
                    <a:pt x="10348" y="2956"/>
                  </a:lnTo>
                  <a:cubicBezTo>
                    <a:pt x="10717" y="2956"/>
                    <a:pt x="11014" y="2658"/>
                    <a:pt x="11014" y="2289"/>
                  </a:cubicBezTo>
                  <a:lnTo>
                    <a:pt x="11014" y="2230"/>
                  </a:lnTo>
                  <a:cubicBezTo>
                    <a:pt x="11002" y="1885"/>
                    <a:pt x="10705" y="1587"/>
                    <a:pt x="10348" y="1587"/>
                  </a:cubicBezTo>
                  <a:lnTo>
                    <a:pt x="10169" y="1587"/>
                  </a:lnTo>
                  <a:cubicBezTo>
                    <a:pt x="10062" y="1253"/>
                    <a:pt x="9871" y="932"/>
                    <a:pt x="9609" y="670"/>
                  </a:cubicBezTo>
                  <a:cubicBezTo>
                    <a:pt x="9163" y="224"/>
                    <a:pt x="8576" y="0"/>
                    <a:pt x="7990" y="0"/>
                  </a:cubicBezTo>
                  <a:cubicBezTo>
                    <a:pt x="7404" y="0"/>
                    <a:pt x="6817" y="224"/>
                    <a:pt x="6371" y="670"/>
                  </a:cubicBezTo>
                  <a:cubicBezTo>
                    <a:pt x="6228" y="813"/>
                    <a:pt x="6109" y="968"/>
                    <a:pt x="6014" y="1134"/>
                  </a:cubicBezTo>
                  <a:lnTo>
                    <a:pt x="6002" y="1111"/>
                  </a:lnTo>
                  <a:cubicBezTo>
                    <a:pt x="6014" y="1075"/>
                    <a:pt x="6014" y="1015"/>
                    <a:pt x="6014" y="968"/>
                  </a:cubicBezTo>
                  <a:cubicBezTo>
                    <a:pt x="6014" y="491"/>
                    <a:pt x="5633" y="87"/>
                    <a:pt x="5133" y="87"/>
                  </a:cubicBezTo>
                  <a:cubicBezTo>
                    <a:pt x="4644" y="87"/>
                    <a:pt x="4263" y="480"/>
                    <a:pt x="4263" y="968"/>
                  </a:cubicBezTo>
                  <a:cubicBezTo>
                    <a:pt x="4263" y="1015"/>
                    <a:pt x="4263" y="1075"/>
                    <a:pt x="4275" y="1111"/>
                  </a:cubicBezTo>
                  <a:lnTo>
                    <a:pt x="4263" y="1134"/>
                  </a:lnTo>
                  <a:cubicBezTo>
                    <a:pt x="4156" y="968"/>
                    <a:pt x="4037" y="801"/>
                    <a:pt x="3906" y="670"/>
                  </a:cubicBezTo>
                  <a:cubicBezTo>
                    <a:pt x="3460" y="224"/>
                    <a:pt x="2873" y="0"/>
                    <a:pt x="2287"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44"/>
            <p:cNvSpPr/>
            <p:nvPr/>
          </p:nvSpPr>
          <p:spPr>
            <a:xfrm>
              <a:off x="5627181" y="2089131"/>
              <a:ext cx="42460" cy="237456"/>
            </a:xfrm>
            <a:custGeom>
              <a:rect b="b" l="l" r="r" t="t"/>
              <a:pathLst>
                <a:path extrusionOk="0" h="7466" w="1335">
                  <a:moveTo>
                    <a:pt x="834" y="3799"/>
                  </a:moveTo>
                  <a:lnTo>
                    <a:pt x="1013" y="7025"/>
                  </a:lnTo>
                  <a:cubicBezTo>
                    <a:pt x="1025" y="7073"/>
                    <a:pt x="1013" y="7097"/>
                    <a:pt x="977" y="7120"/>
                  </a:cubicBezTo>
                  <a:cubicBezTo>
                    <a:pt x="953" y="7144"/>
                    <a:pt x="917" y="7156"/>
                    <a:pt x="894" y="7156"/>
                  </a:cubicBezTo>
                  <a:lnTo>
                    <a:pt x="429" y="7156"/>
                  </a:lnTo>
                  <a:cubicBezTo>
                    <a:pt x="405" y="7156"/>
                    <a:pt x="370" y="7144"/>
                    <a:pt x="346" y="7120"/>
                  </a:cubicBezTo>
                  <a:cubicBezTo>
                    <a:pt x="310" y="7085"/>
                    <a:pt x="310" y="7061"/>
                    <a:pt x="310" y="7025"/>
                  </a:cubicBezTo>
                  <a:lnTo>
                    <a:pt x="489" y="3799"/>
                  </a:lnTo>
                  <a:close/>
                  <a:moveTo>
                    <a:pt x="1001" y="0"/>
                  </a:moveTo>
                  <a:cubicBezTo>
                    <a:pt x="906" y="0"/>
                    <a:pt x="834" y="72"/>
                    <a:pt x="834" y="167"/>
                  </a:cubicBezTo>
                  <a:lnTo>
                    <a:pt x="834" y="3489"/>
                  </a:lnTo>
                  <a:lnTo>
                    <a:pt x="501" y="3489"/>
                  </a:lnTo>
                  <a:lnTo>
                    <a:pt x="501" y="881"/>
                  </a:lnTo>
                  <a:cubicBezTo>
                    <a:pt x="501" y="786"/>
                    <a:pt x="429" y="715"/>
                    <a:pt x="346" y="715"/>
                  </a:cubicBezTo>
                  <a:cubicBezTo>
                    <a:pt x="251" y="715"/>
                    <a:pt x="179" y="786"/>
                    <a:pt x="179" y="881"/>
                  </a:cubicBezTo>
                  <a:lnTo>
                    <a:pt x="179" y="3668"/>
                  </a:lnTo>
                  <a:lnTo>
                    <a:pt x="1" y="7013"/>
                  </a:lnTo>
                  <a:cubicBezTo>
                    <a:pt x="1" y="7132"/>
                    <a:pt x="48" y="7251"/>
                    <a:pt x="120" y="7335"/>
                  </a:cubicBezTo>
                  <a:cubicBezTo>
                    <a:pt x="203" y="7430"/>
                    <a:pt x="310" y="7466"/>
                    <a:pt x="429" y="7466"/>
                  </a:cubicBezTo>
                  <a:lnTo>
                    <a:pt x="894" y="7466"/>
                  </a:lnTo>
                  <a:cubicBezTo>
                    <a:pt x="1013" y="7466"/>
                    <a:pt x="1132" y="7430"/>
                    <a:pt x="1203" y="7335"/>
                  </a:cubicBezTo>
                  <a:cubicBezTo>
                    <a:pt x="1287" y="7251"/>
                    <a:pt x="1334" y="7132"/>
                    <a:pt x="1334" y="7013"/>
                  </a:cubicBezTo>
                  <a:lnTo>
                    <a:pt x="1156" y="3632"/>
                  </a:lnTo>
                  <a:lnTo>
                    <a:pt x="1156" y="167"/>
                  </a:lnTo>
                  <a:cubicBezTo>
                    <a:pt x="1156" y="72"/>
                    <a:pt x="1084" y="0"/>
                    <a:pt x="1001"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3" name="Google Shape;783;p44"/>
          <p:cNvSpPr/>
          <p:nvPr/>
        </p:nvSpPr>
        <p:spPr>
          <a:xfrm>
            <a:off x="758297" y="4056976"/>
            <a:ext cx="210600" cy="2124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4" name="Google Shape;784;p44"/>
          <p:cNvGrpSpPr/>
          <p:nvPr/>
        </p:nvGrpSpPr>
        <p:grpSpPr>
          <a:xfrm>
            <a:off x="768207" y="4064478"/>
            <a:ext cx="173574" cy="183036"/>
            <a:chOff x="4883835" y="1992571"/>
            <a:chExt cx="350300" cy="323043"/>
          </a:xfrm>
        </p:grpSpPr>
        <p:sp>
          <p:nvSpPr>
            <p:cNvPr id="785" name="Google Shape;785;p44"/>
            <p:cNvSpPr/>
            <p:nvPr/>
          </p:nvSpPr>
          <p:spPr>
            <a:xfrm>
              <a:off x="4883835" y="1992571"/>
              <a:ext cx="350300" cy="123085"/>
            </a:xfrm>
            <a:custGeom>
              <a:rect b="b" l="l" r="r" t="t"/>
              <a:pathLst>
                <a:path extrusionOk="0" h="3870" w="11014">
                  <a:moveTo>
                    <a:pt x="8323" y="298"/>
                  </a:moveTo>
                  <a:cubicBezTo>
                    <a:pt x="9430" y="298"/>
                    <a:pt x="10335" y="393"/>
                    <a:pt x="10704" y="429"/>
                  </a:cubicBezTo>
                  <a:lnTo>
                    <a:pt x="10704" y="762"/>
                  </a:lnTo>
                  <a:cubicBezTo>
                    <a:pt x="10645" y="846"/>
                    <a:pt x="10562" y="1060"/>
                    <a:pt x="10562" y="1417"/>
                  </a:cubicBezTo>
                  <a:cubicBezTo>
                    <a:pt x="10562" y="2179"/>
                    <a:pt x="10419" y="2691"/>
                    <a:pt x="10145" y="3025"/>
                  </a:cubicBezTo>
                  <a:cubicBezTo>
                    <a:pt x="9930" y="3263"/>
                    <a:pt x="9621" y="3382"/>
                    <a:pt x="9395" y="3441"/>
                  </a:cubicBezTo>
                  <a:cubicBezTo>
                    <a:pt x="9097" y="3513"/>
                    <a:pt x="8787" y="3513"/>
                    <a:pt x="8490" y="3525"/>
                  </a:cubicBezTo>
                  <a:cubicBezTo>
                    <a:pt x="8097" y="3525"/>
                    <a:pt x="7728" y="3525"/>
                    <a:pt x="7406" y="3370"/>
                  </a:cubicBezTo>
                  <a:cubicBezTo>
                    <a:pt x="6990" y="3155"/>
                    <a:pt x="6728" y="2739"/>
                    <a:pt x="6537" y="2393"/>
                  </a:cubicBezTo>
                  <a:cubicBezTo>
                    <a:pt x="6430" y="2191"/>
                    <a:pt x="6347" y="1965"/>
                    <a:pt x="6275" y="1739"/>
                  </a:cubicBezTo>
                  <a:cubicBezTo>
                    <a:pt x="6180" y="1429"/>
                    <a:pt x="5894" y="1203"/>
                    <a:pt x="5573" y="1203"/>
                  </a:cubicBezTo>
                  <a:lnTo>
                    <a:pt x="5454" y="1203"/>
                  </a:lnTo>
                  <a:cubicBezTo>
                    <a:pt x="5120" y="1203"/>
                    <a:pt x="4847" y="1429"/>
                    <a:pt x="4751" y="1739"/>
                  </a:cubicBezTo>
                  <a:cubicBezTo>
                    <a:pt x="4692" y="1965"/>
                    <a:pt x="4608" y="2191"/>
                    <a:pt x="4489" y="2393"/>
                  </a:cubicBezTo>
                  <a:cubicBezTo>
                    <a:pt x="4311" y="2739"/>
                    <a:pt x="4037" y="3155"/>
                    <a:pt x="3620" y="3370"/>
                  </a:cubicBezTo>
                  <a:cubicBezTo>
                    <a:pt x="3311" y="3513"/>
                    <a:pt x="2918" y="3525"/>
                    <a:pt x="2537" y="3525"/>
                  </a:cubicBezTo>
                  <a:cubicBezTo>
                    <a:pt x="2239" y="3525"/>
                    <a:pt x="1906" y="3513"/>
                    <a:pt x="1632" y="3441"/>
                  </a:cubicBezTo>
                  <a:cubicBezTo>
                    <a:pt x="1406" y="3382"/>
                    <a:pt x="1108" y="3275"/>
                    <a:pt x="882" y="3025"/>
                  </a:cubicBezTo>
                  <a:cubicBezTo>
                    <a:pt x="596" y="2715"/>
                    <a:pt x="465" y="2179"/>
                    <a:pt x="465" y="1417"/>
                  </a:cubicBezTo>
                  <a:cubicBezTo>
                    <a:pt x="465" y="1048"/>
                    <a:pt x="382" y="846"/>
                    <a:pt x="322" y="762"/>
                  </a:cubicBezTo>
                  <a:lnTo>
                    <a:pt x="322" y="429"/>
                  </a:lnTo>
                  <a:cubicBezTo>
                    <a:pt x="691" y="393"/>
                    <a:pt x="1584" y="298"/>
                    <a:pt x="2703" y="298"/>
                  </a:cubicBezTo>
                  <a:cubicBezTo>
                    <a:pt x="3656" y="298"/>
                    <a:pt x="4323" y="572"/>
                    <a:pt x="4632" y="727"/>
                  </a:cubicBezTo>
                  <a:cubicBezTo>
                    <a:pt x="4787" y="810"/>
                    <a:pt x="4942" y="869"/>
                    <a:pt x="5108" y="893"/>
                  </a:cubicBezTo>
                  <a:cubicBezTo>
                    <a:pt x="5245" y="923"/>
                    <a:pt x="5379" y="938"/>
                    <a:pt x="5513" y="938"/>
                  </a:cubicBezTo>
                  <a:cubicBezTo>
                    <a:pt x="5647" y="938"/>
                    <a:pt x="5781" y="923"/>
                    <a:pt x="5918" y="893"/>
                  </a:cubicBezTo>
                  <a:cubicBezTo>
                    <a:pt x="6073" y="869"/>
                    <a:pt x="6240" y="810"/>
                    <a:pt x="6394" y="727"/>
                  </a:cubicBezTo>
                  <a:cubicBezTo>
                    <a:pt x="6704" y="572"/>
                    <a:pt x="7371" y="298"/>
                    <a:pt x="8323" y="298"/>
                  </a:cubicBezTo>
                  <a:close/>
                  <a:moveTo>
                    <a:pt x="2715" y="0"/>
                  </a:moveTo>
                  <a:cubicBezTo>
                    <a:pt x="1548" y="0"/>
                    <a:pt x="620" y="96"/>
                    <a:pt x="263" y="131"/>
                  </a:cubicBezTo>
                  <a:cubicBezTo>
                    <a:pt x="108" y="155"/>
                    <a:pt x="1" y="274"/>
                    <a:pt x="1" y="417"/>
                  </a:cubicBezTo>
                  <a:lnTo>
                    <a:pt x="1" y="786"/>
                  </a:lnTo>
                  <a:cubicBezTo>
                    <a:pt x="1" y="846"/>
                    <a:pt x="24" y="893"/>
                    <a:pt x="48" y="953"/>
                  </a:cubicBezTo>
                  <a:cubicBezTo>
                    <a:pt x="84" y="989"/>
                    <a:pt x="155" y="1131"/>
                    <a:pt x="155" y="1441"/>
                  </a:cubicBezTo>
                  <a:cubicBezTo>
                    <a:pt x="155" y="2298"/>
                    <a:pt x="322" y="2870"/>
                    <a:pt x="644" y="3263"/>
                  </a:cubicBezTo>
                  <a:cubicBezTo>
                    <a:pt x="858" y="3501"/>
                    <a:pt x="1167" y="3679"/>
                    <a:pt x="1548" y="3787"/>
                  </a:cubicBezTo>
                  <a:cubicBezTo>
                    <a:pt x="1882" y="3858"/>
                    <a:pt x="2227" y="3870"/>
                    <a:pt x="2537" y="3870"/>
                  </a:cubicBezTo>
                  <a:cubicBezTo>
                    <a:pt x="2953" y="3870"/>
                    <a:pt x="3382" y="3858"/>
                    <a:pt x="3763" y="3679"/>
                  </a:cubicBezTo>
                  <a:cubicBezTo>
                    <a:pt x="4263" y="3441"/>
                    <a:pt x="4573" y="2965"/>
                    <a:pt x="4763" y="2572"/>
                  </a:cubicBezTo>
                  <a:cubicBezTo>
                    <a:pt x="4882" y="2358"/>
                    <a:pt x="4989" y="2120"/>
                    <a:pt x="5049" y="1858"/>
                  </a:cubicBezTo>
                  <a:cubicBezTo>
                    <a:pt x="5097" y="1679"/>
                    <a:pt x="5263" y="1560"/>
                    <a:pt x="5430" y="1560"/>
                  </a:cubicBezTo>
                  <a:lnTo>
                    <a:pt x="5549" y="1560"/>
                  </a:lnTo>
                  <a:cubicBezTo>
                    <a:pt x="5728" y="1560"/>
                    <a:pt x="5894" y="1679"/>
                    <a:pt x="5942" y="1858"/>
                  </a:cubicBezTo>
                  <a:cubicBezTo>
                    <a:pt x="6013" y="2096"/>
                    <a:pt x="6109" y="2334"/>
                    <a:pt x="6228" y="2572"/>
                  </a:cubicBezTo>
                  <a:cubicBezTo>
                    <a:pt x="6430" y="2965"/>
                    <a:pt x="6728" y="3441"/>
                    <a:pt x="7216" y="3679"/>
                  </a:cubicBezTo>
                  <a:cubicBezTo>
                    <a:pt x="7585" y="3858"/>
                    <a:pt x="7966" y="3870"/>
                    <a:pt x="8347" y="3870"/>
                  </a:cubicBezTo>
                  <a:lnTo>
                    <a:pt x="8454" y="3870"/>
                  </a:lnTo>
                  <a:cubicBezTo>
                    <a:pt x="8764" y="3870"/>
                    <a:pt x="9109" y="3858"/>
                    <a:pt x="9442" y="3787"/>
                  </a:cubicBezTo>
                  <a:cubicBezTo>
                    <a:pt x="9811" y="3691"/>
                    <a:pt x="10121" y="3513"/>
                    <a:pt x="10347" y="3263"/>
                  </a:cubicBezTo>
                  <a:cubicBezTo>
                    <a:pt x="10669" y="2870"/>
                    <a:pt x="10835" y="2298"/>
                    <a:pt x="10835" y="1441"/>
                  </a:cubicBezTo>
                  <a:cubicBezTo>
                    <a:pt x="10835" y="1131"/>
                    <a:pt x="10907" y="1000"/>
                    <a:pt x="10943" y="953"/>
                  </a:cubicBezTo>
                  <a:cubicBezTo>
                    <a:pt x="10966" y="905"/>
                    <a:pt x="10990" y="846"/>
                    <a:pt x="10990" y="786"/>
                  </a:cubicBezTo>
                  <a:lnTo>
                    <a:pt x="10990" y="417"/>
                  </a:lnTo>
                  <a:cubicBezTo>
                    <a:pt x="11014" y="274"/>
                    <a:pt x="10919" y="155"/>
                    <a:pt x="10776" y="131"/>
                  </a:cubicBezTo>
                  <a:cubicBezTo>
                    <a:pt x="10442" y="96"/>
                    <a:pt x="9502" y="0"/>
                    <a:pt x="8323" y="0"/>
                  </a:cubicBezTo>
                  <a:cubicBezTo>
                    <a:pt x="7299" y="0"/>
                    <a:pt x="6585" y="298"/>
                    <a:pt x="6240" y="477"/>
                  </a:cubicBezTo>
                  <a:cubicBezTo>
                    <a:pt x="6120" y="536"/>
                    <a:pt x="5990" y="596"/>
                    <a:pt x="5859" y="608"/>
                  </a:cubicBezTo>
                  <a:cubicBezTo>
                    <a:pt x="5745" y="631"/>
                    <a:pt x="5632" y="643"/>
                    <a:pt x="5519" y="643"/>
                  </a:cubicBezTo>
                  <a:cubicBezTo>
                    <a:pt x="5406" y="643"/>
                    <a:pt x="5293" y="631"/>
                    <a:pt x="5180" y="608"/>
                  </a:cubicBezTo>
                  <a:cubicBezTo>
                    <a:pt x="5049" y="584"/>
                    <a:pt x="4918" y="536"/>
                    <a:pt x="4799" y="477"/>
                  </a:cubicBezTo>
                  <a:cubicBezTo>
                    <a:pt x="4454" y="298"/>
                    <a:pt x="3739" y="0"/>
                    <a:pt x="2715"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44"/>
            <p:cNvSpPr/>
            <p:nvPr/>
          </p:nvSpPr>
          <p:spPr>
            <a:xfrm>
              <a:off x="5084174" y="2009237"/>
              <a:ext cx="130655" cy="88641"/>
            </a:xfrm>
            <a:custGeom>
              <a:rect b="b" l="l" r="r" t="t"/>
              <a:pathLst>
                <a:path extrusionOk="0" h="2787" w="4108">
                  <a:moveTo>
                    <a:pt x="2036" y="345"/>
                  </a:moveTo>
                  <a:cubicBezTo>
                    <a:pt x="2750" y="345"/>
                    <a:pt x="3381" y="381"/>
                    <a:pt x="3786" y="417"/>
                  </a:cubicBezTo>
                  <a:cubicBezTo>
                    <a:pt x="3739" y="548"/>
                    <a:pt x="3727" y="715"/>
                    <a:pt x="3727" y="905"/>
                  </a:cubicBezTo>
                  <a:cubicBezTo>
                    <a:pt x="3727" y="1679"/>
                    <a:pt x="3572" y="2012"/>
                    <a:pt x="3441" y="2155"/>
                  </a:cubicBezTo>
                  <a:cubicBezTo>
                    <a:pt x="3322" y="2286"/>
                    <a:pt x="3131" y="2370"/>
                    <a:pt x="2977" y="2393"/>
                  </a:cubicBezTo>
                  <a:cubicBezTo>
                    <a:pt x="2739" y="2453"/>
                    <a:pt x="2477" y="2453"/>
                    <a:pt x="2191" y="2465"/>
                  </a:cubicBezTo>
                  <a:lnTo>
                    <a:pt x="2096" y="2465"/>
                  </a:lnTo>
                  <a:cubicBezTo>
                    <a:pt x="1786" y="2465"/>
                    <a:pt x="1536" y="2453"/>
                    <a:pt x="1357" y="2370"/>
                  </a:cubicBezTo>
                  <a:cubicBezTo>
                    <a:pt x="1143" y="2262"/>
                    <a:pt x="953" y="2036"/>
                    <a:pt x="750" y="1631"/>
                  </a:cubicBezTo>
                  <a:cubicBezTo>
                    <a:pt x="655" y="1453"/>
                    <a:pt x="583" y="1274"/>
                    <a:pt x="524" y="1084"/>
                  </a:cubicBezTo>
                  <a:cubicBezTo>
                    <a:pt x="488" y="953"/>
                    <a:pt x="429" y="834"/>
                    <a:pt x="357" y="715"/>
                  </a:cubicBezTo>
                  <a:cubicBezTo>
                    <a:pt x="631" y="584"/>
                    <a:pt x="1203" y="345"/>
                    <a:pt x="2036" y="345"/>
                  </a:cubicBezTo>
                  <a:close/>
                  <a:moveTo>
                    <a:pt x="2024" y="0"/>
                  </a:moveTo>
                  <a:cubicBezTo>
                    <a:pt x="1119" y="0"/>
                    <a:pt x="476" y="250"/>
                    <a:pt x="191" y="417"/>
                  </a:cubicBezTo>
                  <a:cubicBezTo>
                    <a:pt x="107" y="465"/>
                    <a:pt x="48" y="536"/>
                    <a:pt x="36" y="619"/>
                  </a:cubicBezTo>
                  <a:cubicBezTo>
                    <a:pt x="0" y="715"/>
                    <a:pt x="36" y="798"/>
                    <a:pt x="72" y="893"/>
                  </a:cubicBezTo>
                  <a:cubicBezTo>
                    <a:pt x="131" y="977"/>
                    <a:pt x="179" y="1072"/>
                    <a:pt x="214" y="1155"/>
                  </a:cubicBezTo>
                  <a:cubicBezTo>
                    <a:pt x="274" y="1369"/>
                    <a:pt x="357" y="1572"/>
                    <a:pt x="453" y="1774"/>
                  </a:cubicBezTo>
                  <a:cubicBezTo>
                    <a:pt x="703" y="2250"/>
                    <a:pt x="929" y="2512"/>
                    <a:pt x="1203" y="2643"/>
                  </a:cubicBezTo>
                  <a:cubicBezTo>
                    <a:pt x="1441" y="2762"/>
                    <a:pt x="1738" y="2786"/>
                    <a:pt x="2096" y="2786"/>
                  </a:cubicBezTo>
                  <a:lnTo>
                    <a:pt x="2203" y="2786"/>
                  </a:lnTo>
                  <a:cubicBezTo>
                    <a:pt x="2500" y="2786"/>
                    <a:pt x="2798" y="2762"/>
                    <a:pt x="3072" y="2703"/>
                  </a:cubicBezTo>
                  <a:cubicBezTo>
                    <a:pt x="3262" y="2667"/>
                    <a:pt x="3512" y="2560"/>
                    <a:pt x="3691" y="2370"/>
                  </a:cubicBezTo>
                  <a:cubicBezTo>
                    <a:pt x="3929" y="2084"/>
                    <a:pt x="4048" y="1608"/>
                    <a:pt x="4048" y="905"/>
                  </a:cubicBezTo>
                  <a:cubicBezTo>
                    <a:pt x="4048" y="762"/>
                    <a:pt x="4060" y="607"/>
                    <a:pt x="4096" y="476"/>
                  </a:cubicBezTo>
                  <a:cubicBezTo>
                    <a:pt x="4108" y="381"/>
                    <a:pt x="4096" y="286"/>
                    <a:pt x="4036" y="203"/>
                  </a:cubicBezTo>
                  <a:cubicBezTo>
                    <a:pt x="3977" y="131"/>
                    <a:pt x="3893" y="84"/>
                    <a:pt x="3798" y="72"/>
                  </a:cubicBezTo>
                  <a:cubicBezTo>
                    <a:pt x="3393" y="48"/>
                    <a:pt x="2750" y="0"/>
                    <a:pt x="2024"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44"/>
            <p:cNvSpPr/>
            <p:nvPr/>
          </p:nvSpPr>
          <p:spPr>
            <a:xfrm>
              <a:off x="4904285" y="2009237"/>
              <a:ext cx="130687" cy="88641"/>
            </a:xfrm>
            <a:custGeom>
              <a:rect b="b" l="l" r="r" t="t"/>
              <a:pathLst>
                <a:path extrusionOk="0" h="2787" w="4109">
                  <a:moveTo>
                    <a:pt x="2084" y="310"/>
                  </a:moveTo>
                  <a:cubicBezTo>
                    <a:pt x="2918" y="322"/>
                    <a:pt x="3501" y="560"/>
                    <a:pt x="3763" y="715"/>
                  </a:cubicBezTo>
                  <a:cubicBezTo>
                    <a:pt x="3692" y="834"/>
                    <a:pt x="3632" y="953"/>
                    <a:pt x="3608" y="1072"/>
                  </a:cubicBezTo>
                  <a:cubicBezTo>
                    <a:pt x="3549" y="1262"/>
                    <a:pt x="3465" y="1441"/>
                    <a:pt x="3382" y="1619"/>
                  </a:cubicBezTo>
                  <a:cubicBezTo>
                    <a:pt x="3168" y="2024"/>
                    <a:pt x="2977" y="2239"/>
                    <a:pt x="2775" y="2346"/>
                  </a:cubicBezTo>
                  <a:cubicBezTo>
                    <a:pt x="2596" y="2441"/>
                    <a:pt x="2334" y="2453"/>
                    <a:pt x="2025" y="2453"/>
                  </a:cubicBezTo>
                  <a:lnTo>
                    <a:pt x="1941" y="2453"/>
                  </a:lnTo>
                  <a:cubicBezTo>
                    <a:pt x="1656" y="2453"/>
                    <a:pt x="1382" y="2441"/>
                    <a:pt x="1144" y="2381"/>
                  </a:cubicBezTo>
                  <a:cubicBezTo>
                    <a:pt x="1001" y="2346"/>
                    <a:pt x="810" y="2274"/>
                    <a:pt x="691" y="2143"/>
                  </a:cubicBezTo>
                  <a:cubicBezTo>
                    <a:pt x="548" y="1989"/>
                    <a:pt x="405" y="1667"/>
                    <a:pt x="405" y="893"/>
                  </a:cubicBezTo>
                  <a:cubicBezTo>
                    <a:pt x="405" y="715"/>
                    <a:pt x="394" y="548"/>
                    <a:pt x="346" y="381"/>
                  </a:cubicBezTo>
                  <a:cubicBezTo>
                    <a:pt x="751" y="357"/>
                    <a:pt x="1370" y="310"/>
                    <a:pt x="2084" y="310"/>
                  </a:cubicBezTo>
                  <a:close/>
                  <a:moveTo>
                    <a:pt x="2084" y="0"/>
                  </a:moveTo>
                  <a:cubicBezTo>
                    <a:pt x="1358" y="0"/>
                    <a:pt x="727" y="48"/>
                    <a:pt x="310" y="72"/>
                  </a:cubicBezTo>
                  <a:cubicBezTo>
                    <a:pt x="227" y="84"/>
                    <a:pt x="132" y="131"/>
                    <a:pt x="72" y="203"/>
                  </a:cubicBezTo>
                  <a:cubicBezTo>
                    <a:pt x="13" y="286"/>
                    <a:pt x="1" y="369"/>
                    <a:pt x="13" y="476"/>
                  </a:cubicBezTo>
                  <a:cubicBezTo>
                    <a:pt x="48" y="607"/>
                    <a:pt x="60" y="738"/>
                    <a:pt x="60" y="905"/>
                  </a:cubicBezTo>
                  <a:cubicBezTo>
                    <a:pt x="60" y="1608"/>
                    <a:pt x="179" y="2096"/>
                    <a:pt x="417" y="2370"/>
                  </a:cubicBezTo>
                  <a:cubicBezTo>
                    <a:pt x="596" y="2572"/>
                    <a:pt x="846" y="2667"/>
                    <a:pt x="1048" y="2703"/>
                  </a:cubicBezTo>
                  <a:cubicBezTo>
                    <a:pt x="1310" y="2762"/>
                    <a:pt x="1608" y="2786"/>
                    <a:pt x="1906" y="2786"/>
                  </a:cubicBezTo>
                  <a:lnTo>
                    <a:pt x="2013" y="2786"/>
                  </a:lnTo>
                  <a:cubicBezTo>
                    <a:pt x="2370" y="2786"/>
                    <a:pt x="2668" y="2751"/>
                    <a:pt x="2906" y="2643"/>
                  </a:cubicBezTo>
                  <a:cubicBezTo>
                    <a:pt x="3191" y="2512"/>
                    <a:pt x="3430" y="2250"/>
                    <a:pt x="3668" y="1774"/>
                  </a:cubicBezTo>
                  <a:cubicBezTo>
                    <a:pt x="3763" y="1572"/>
                    <a:pt x="3846" y="1369"/>
                    <a:pt x="3894" y="1155"/>
                  </a:cubicBezTo>
                  <a:cubicBezTo>
                    <a:pt x="3930" y="1072"/>
                    <a:pt x="3977" y="965"/>
                    <a:pt x="4013" y="893"/>
                  </a:cubicBezTo>
                  <a:cubicBezTo>
                    <a:pt x="4096" y="822"/>
                    <a:pt x="4108" y="715"/>
                    <a:pt x="4073" y="619"/>
                  </a:cubicBezTo>
                  <a:cubicBezTo>
                    <a:pt x="4049" y="536"/>
                    <a:pt x="4001" y="453"/>
                    <a:pt x="3918" y="417"/>
                  </a:cubicBezTo>
                  <a:cubicBezTo>
                    <a:pt x="3620" y="262"/>
                    <a:pt x="2989" y="0"/>
                    <a:pt x="2084"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44"/>
            <p:cNvSpPr/>
            <p:nvPr/>
          </p:nvSpPr>
          <p:spPr>
            <a:xfrm>
              <a:off x="4943660" y="2123576"/>
              <a:ext cx="231413" cy="66631"/>
            </a:xfrm>
            <a:custGeom>
              <a:rect b="b" l="l" r="r" t="t"/>
              <a:pathLst>
                <a:path extrusionOk="0" h="2095" w="7276">
                  <a:moveTo>
                    <a:pt x="4549" y="346"/>
                  </a:moveTo>
                  <a:cubicBezTo>
                    <a:pt x="4942" y="346"/>
                    <a:pt x="5263" y="632"/>
                    <a:pt x="5561" y="894"/>
                  </a:cubicBezTo>
                  <a:cubicBezTo>
                    <a:pt x="5859" y="1168"/>
                    <a:pt x="6144" y="1406"/>
                    <a:pt x="6502" y="1406"/>
                  </a:cubicBezTo>
                  <a:cubicBezTo>
                    <a:pt x="6609" y="1406"/>
                    <a:pt x="6692" y="1394"/>
                    <a:pt x="6764" y="1358"/>
                  </a:cubicBezTo>
                  <a:lnTo>
                    <a:pt x="6764" y="1358"/>
                  </a:lnTo>
                  <a:cubicBezTo>
                    <a:pt x="6692" y="1489"/>
                    <a:pt x="6537" y="1596"/>
                    <a:pt x="6335" y="1668"/>
                  </a:cubicBezTo>
                  <a:cubicBezTo>
                    <a:pt x="6227" y="1713"/>
                    <a:pt x="6071" y="1756"/>
                    <a:pt x="5873" y="1756"/>
                  </a:cubicBezTo>
                  <a:cubicBezTo>
                    <a:pt x="5656" y="1756"/>
                    <a:pt x="5390" y="1704"/>
                    <a:pt x="5085" y="1549"/>
                  </a:cubicBezTo>
                  <a:cubicBezTo>
                    <a:pt x="4833" y="1423"/>
                    <a:pt x="4182" y="1131"/>
                    <a:pt x="3720" y="1131"/>
                  </a:cubicBezTo>
                  <a:cubicBezTo>
                    <a:pt x="3702" y="1131"/>
                    <a:pt x="3685" y="1131"/>
                    <a:pt x="3668" y="1132"/>
                  </a:cubicBezTo>
                  <a:lnTo>
                    <a:pt x="3597" y="1132"/>
                  </a:lnTo>
                  <a:cubicBezTo>
                    <a:pt x="3572" y="1130"/>
                    <a:pt x="3548" y="1129"/>
                    <a:pt x="3522" y="1129"/>
                  </a:cubicBezTo>
                  <a:cubicBezTo>
                    <a:pt x="3063" y="1129"/>
                    <a:pt x="2439" y="1425"/>
                    <a:pt x="2180" y="1549"/>
                  </a:cubicBezTo>
                  <a:cubicBezTo>
                    <a:pt x="1885" y="1702"/>
                    <a:pt x="1622" y="1751"/>
                    <a:pt x="1405" y="1751"/>
                  </a:cubicBezTo>
                  <a:cubicBezTo>
                    <a:pt x="1202" y="1751"/>
                    <a:pt x="1039" y="1708"/>
                    <a:pt x="930" y="1668"/>
                  </a:cubicBezTo>
                  <a:cubicBezTo>
                    <a:pt x="739" y="1596"/>
                    <a:pt x="572" y="1489"/>
                    <a:pt x="489" y="1358"/>
                  </a:cubicBezTo>
                  <a:lnTo>
                    <a:pt x="489" y="1358"/>
                  </a:lnTo>
                  <a:cubicBezTo>
                    <a:pt x="560" y="1394"/>
                    <a:pt x="656" y="1406"/>
                    <a:pt x="751" y="1406"/>
                  </a:cubicBezTo>
                  <a:cubicBezTo>
                    <a:pt x="1108" y="1406"/>
                    <a:pt x="1394" y="1156"/>
                    <a:pt x="1692" y="894"/>
                  </a:cubicBezTo>
                  <a:cubicBezTo>
                    <a:pt x="2001" y="632"/>
                    <a:pt x="2323" y="346"/>
                    <a:pt x="2704" y="346"/>
                  </a:cubicBezTo>
                  <a:cubicBezTo>
                    <a:pt x="2894" y="346"/>
                    <a:pt x="3347" y="394"/>
                    <a:pt x="3466" y="799"/>
                  </a:cubicBezTo>
                  <a:cubicBezTo>
                    <a:pt x="3477" y="870"/>
                    <a:pt x="3549" y="930"/>
                    <a:pt x="3632" y="930"/>
                  </a:cubicBezTo>
                  <a:cubicBezTo>
                    <a:pt x="3704" y="930"/>
                    <a:pt x="3775" y="882"/>
                    <a:pt x="3787" y="799"/>
                  </a:cubicBezTo>
                  <a:cubicBezTo>
                    <a:pt x="3906" y="394"/>
                    <a:pt x="4359" y="346"/>
                    <a:pt x="4549" y="346"/>
                  </a:cubicBezTo>
                  <a:close/>
                  <a:moveTo>
                    <a:pt x="4561" y="1"/>
                  </a:moveTo>
                  <a:cubicBezTo>
                    <a:pt x="4061" y="1"/>
                    <a:pt x="3787" y="215"/>
                    <a:pt x="3644" y="406"/>
                  </a:cubicBezTo>
                  <a:cubicBezTo>
                    <a:pt x="3608" y="358"/>
                    <a:pt x="3573" y="310"/>
                    <a:pt x="3513" y="275"/>
                  </a:cubicBezTo>
                  <a:cubicBezTo>
                    <a:pt x="3311" y="96"/>
                    <a:pt x="3049" y="25"/>
                    <a:pt x="2704" y="25"/>
                  </a:cubicBezTo>
                  <a:cubicBezTo>
                    <a:pt x="2180" y="25"/>
                    <a:pt x="1811" y="346"/>
                    <a:pt x="1465" y="644"/>
                  </a:cubicBezTo>
                  <a:cubicBezTo>
                    <a:pt x="1215" y="870"/>
                    <a:pt x="977" y="1072"/>
                    <a:pt x="739" y="1072"/>
                  </a:cubicBezTo>
                  <a:cubicBezTo>
                    <a:pt x="620" y="1072"/>
                    <a:pt x="549" y="1049"/>
                    <a:pt x="513" y="1013"/>
                  </a:cubicBezTo>
                  <a:cubicBezTo>
                    <a:pt x="489" y="977"/>
                    <a:pt x="489" y="882"/>
                    <a:pt x="537" y="775"/>
                  </a:cubicBezTo>
                  <a:cubicBezTo>
                    <a:pt x="560" y="703"/>
                    <a:pt x="537" y="608"/>
                    <a:pt x="453" y="572"/>
                  </a:cubicBezTo>
                  <a:cubicBezTo>
                    <a:pt x="426" y="554"/>
                    <a:pt x="396" y="545"/>
                    <a:pt x="367" y="545"/>
                  </a:cubicBezTo>
                  <a:cubicBezTo>
                    <a:pt x="321" y="545"/>
                    <a:pt x="276" y="569"/>
                    <a:pt x="239" y="620"/>
                  </a:cubicBezTo>
                  <a:cubicBezTo>
                    <a:pt x="60" y="834"/>
                    <a:pt x="1" y="1120"/>
                    <a:pt x="96" y="1358"/>
                  </a:cubicBezTo>
                  <a:cubicBezTo>
                    <a:pt x="203" y="1632"/>
                    <a:pt x="477" y="1870"/>
                    <a:pt x="810" y="1989"/>
                  </a:cubicBezTo>
                  <a:cubicBezTo>
                    <a:pt x="994" y="2060"/>
                    <a:pt x="1188" y="2095"/>
                    <a:pt x="1388" y="2095"/>
                  </a:cubicBezTo>
                  <a:cubicBezTo>
                    <a:pt x="1694" y="2095"/>
                    <a:pt x="2013" y="2012"/>
                    <a:pt x="2323" y="1846"/>
                  </a:cubicBezTo>
                  <a:cubicBezTo>
                    <a:pt x="3073" y="1465"/>
                    <a:pt x="3466" y="1465"/>
                    <a:pt x="3573" y="1465"/>
                  </a:cubicBezTo>
                  <a:lnTo>
                    <a:pt x="3692" y="1465"/>
                  </a:lnTo>
                  <a:cubicBezTo>
                    <a:pt x="3704" y="1464"/>
                    <a:pt x="3721" y="1463"/>
                    <a:pt x="3744" y="1463"/>
                  </a:cubicBezTo>
                  <a:cubicBezTo>
                    <a:pt x="3895" y="1463"/>
                    <a:pt x="4278" y="1515"/>
                    <a:pt x="4942" y="1846"/>
                  </a:cubicBezTo>
                  <a:cubicBezTo>
                    <a:pt x="5240" y="2001"/>
                    <a:pt x="5561" y="2084"/>
                    <a:pt x="5859" y="2084"/>
                  </a:cubicBezTo>
                  <a:cubicBezTo>
                    <a:pt x="6073" y="2084"/>
                    <a:pt x="6264" y="2061"/>
                    <a:pt x="6442" y="1989"/>
                  </a:cubicBezTo>
                  <a:cubicBezTo>
                    <a:pt x="6787" y="1846"/>
                    <a:pt x="7049" y="1632"/>
                    <a:pt x="7157" y="1358"/>
                  </a:cubicBezTo>
                  <a:cubicBezTo>
                    <a:pt x="7276" y="1108"/>
                    <a:pt x="7216" y="834"/>
                    <a:pt x="7037" y="596"/>
                  </a:cubicBezTo>
                  <a:cubicBezTo>
                    <a:pt x="7002" y="553"/>
                    <a:pt x="6957" y="532"/>
                    <a:pt x="6910" y="532"/>
                  </a:cubicBezTo>
                  <a:cubicBezTo>
                    <a:pt x="6878" y="532"/>
                    <a:pt x="6845" y="541"/>
                    <a:pt x="6811" y="560"/>
                  </a:cubicBezTo>
                  <a:cubicBezTo>
                    <a:pt x="6740" y="596"/>
                    <a:pt x="6704" y="691"/>
                    <a:pt x="6740" y="763"/>
                  </a:cubicBezTo>
                  <a:cubicBezTo>
                    <a:pt x="6776" y="870"/>
                    <a:pt x="6787" y="953"/>
                    <a:pt x="6752" y="1001"/>
                  </a:cubicBezTo>
                  <a:cubicBezTo>
                    <a:pt x="6728" y="1049"/>
                    <a:pt x="6645" y="1061"/>
                    <a:pt x="6525" y="1061"/>
                  </a:cubicBezTo>
                  <a:cubicBezTo>
                    <a:pt x="6299" y="1061"/>
                    <a:pt x="6049" y="858"/>
                    <a:pt x="5799" y="632"/>
                  </a:cubicBezTo>
                  <a:cubicBezTo>
                    <a:pt x="5454" y="334"/>
                    <a:pt x="5085" y="1"/>
                    <a:pt x="4561"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44"/>
            <p:cNvSpPr/>
            <p:nvPr/>
          </p:nvSpPr>
          <p:spPr>
            <a:xfrm>
              <a:off x="5142473" y="2191384"/>
              <a:ext cx="26907" cy="123467"/>
            </a:xfrm>
            <a:custGeom>
              <a:rect b="b" l="l" r="r" t="t"/>
              <a:pathLst>
                <a:path extrusionOk="0" h="3882" w="846">
                  <a:moveTo>
                    <a:pt x="501" y="2215"/>
                  </a:moveTo>
                  <a:lnTo>
                    <a:pt x="501" y="3465"/>
                  </a:lnTo>
                  <a:lnTo>
                    <a:pt x="525" y="3465"/>
                  </a:lnTo>
                  <a:cubicBezTo>
                    <a:pt x="525" y="3524"/>
                    <a:pt x="477" y="3572"/>
                    <a:pt x="417" y="3572"/>
                  </a:cubicBezTo>
                  <a:cubicBezTo>
                    <a:pt x="358" y="3572"/>
                    <a:pt x="310" y="3524"/>
                    <a:pt x="310" y="3465"/>
                  </a:cubicBezTo>
                  <a:lnTo>
                    <a:pt x="310" y="2215"/>
                  </a:lnTo>
                  <a:close/>
                  <a:moveTo>
                    <a:pt x="679" y="0"/>
                  </a:moveTo>
                  <a:cubicBezTo>
                    <a:pt x="596" y="0"/>
                    <a:pt x="525" y="72"/>
                    <a:pt x="525" y="167"/>
                  </a:cubicBezTo>
                  <a:lnTo>
                    <a:pt x="525" y="1905"/>
                  </a:lnTo>
                  <a:lnTo>
                    <a:pt x="322" y="1905"/>
                  </a:lnTo>
                  <a:lnTo>
                    <a:pt x="322" y="429"/>
                  </a:lnTo>
                  <a:cubicBezTo>
                    <a:pt x="322" y="345"/>
                    <a:pt x="251" y="274"/>
                    <a:pt x="167" y="274"/>
                  </a:cubicBezTo>
                  <a:cubicBezTo>
                    <a:pt x="72" y="274"/>
                    <a:pt x="1" y="345"/>
                    <a:pt x="1" y="429"/>
                  </a:cubicBezTo>
                  <a:lnTo>
                    <a:pt x="1" y="3465"/>
                  </a:lnTo>
                  <a:cubicBezTo>
                    <a:pt x="1" y="3703"/>
                    <a:pt x="191" y="3882"/>
                    <a:pt x="417" y="3882"/>
                  </a:cubicBezTo>
                  <a:cubicBezTo>
                    <a:pt x="655" y="3882"/>
                    <a:pt x="834" y="3691"/>
                    <a:pt x="834" y="3465"/>
                  </a:cubicBezTo>
                  <a:lnTo>
                    <a:pt x="834" y="167"/>
                  </a:lnTo>
                  <a:cubicBezTo>
                    <a:pt x="846" y="72"/>
                    <a:pt x="775" y="0"/>
                    <a:pt x="679"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44"/>
            <p:cNvSpPr/>
            <p:nvPr/>
          </p:nvSpPr>
          <p:spPr>
            <a:xfrm>
              <a:off x="5203825" y="2089513"/>
              <a:ext cx="27289" cy="226102"/>
            </a:xfrm>
            <a:custGeom>
              <a:rect b="b" l="l" r="r" t="t"/>
              <a:pathLst>
                <a:path extrusionOk="0" h="7109" w="858">
                  <a:moveTo>
                    <a:pt x="512" y="5418"/>
                  </a:moveTo>
                  <a:lnTo>
                    <a:pt x="512" y="6668"/>
                  </a:lnTo>
                  <a:lnTo>
                    <a:pt x="524" y="6668"/>
                  </a:lnTo>
                  <a:cubicBezTo>
                    <a:pt x="524" y="6727"/>
                    <a:pt x="477" y="6775"/>
                    <a:pt x="417" y="6775"/>
                  </a:cubicBezTo>
                  <a:cubicBezTo>
                    <a:pt x="358" y="6775"/>
                    <a:pt x="310" y="6727"/>
                    <a:pt x="310" y="6668"/>
                  </a:cubicBezTo>
                  <a:lnTo>
                    <a:pt x="310" y="5418"/>
                  </a:lnTo>
                  <a:close/>
                  <a:moveTo>
                    <a:pt x="691" y="0"/>
                  </a:moveTo>
                  <a:cubicBezTo>
                    <a:pt x="596" y="0"/>
                    <a:pt x="524" y="84"/>
                    <a:pt x="524" y="167"/>
                  </a:cubicBezTo>
                  <a:lnTo>
                    <a:pt x="524" y="5108"/>
                  </a:lnTo>
                  <a:lnTo>
                    <a:pt x="334" y="5108"/>
                  </a:lnTo>
                  <a:lnTo>
                    <a:pt x="334" y="703"/>
                  </a:lnTo>
                  <a:cubicBezTo>
                    <a:pt x="334" y="608"/>
                    <a:pt x="262" y="536"/>
                    <a:pt x="167" y="536"/>
                  </a:cubicBezTo>
                  <a:cubicBezTo>
                    <a:pt x="84" y="536"/>
                    <a:pt x="0" y="608"/>
                    <a:pt x="0" y="703"/>
                  </a:cubicBezTo>
                  <a:lnTo>
                    <a:pt x="0" y="6692"/>
                  </a:lnTo>
                  <a:cubicBezTo>
                    <a:pt x="0" y="6930"/>
                    <a:pt x="203" y="7108"/>
                    <a:pt x="417" y="7108"/>
                  </a:cubicBezTo>
                  <a:cubicBezTo>
                    <a:pt x="655" y="7108"/>
                    <a:pt x="834" y="6906"/>
                    <a:pt x="834" y="6692"/>
                  </a:cubicBezTo>
                  <a:lnTo>
                    <a:pt x="834" y="179"/>
                  </a:lnTo>
                  <a:cubicBezTo>
                    <a:pt x="858" y="84"/>
                    <a:pt x="774" y="0"/>
                    <a:pt x="691"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1" name="Google Shape;791;p44"/>
          <p:cNvSpPr txBox="1"/>
          <p:nvPr/>
        </p:nvSpPr>
        <p:spPr>
          <a:xfrm>
            <a:off x="941792" y="4033114"/>
            <a:ext cx="3565800" cy="1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000">
                <a:solidFill>
                  <a:srgbClr val="F4CCCC"/>
                </a:solidFill>
                <a:latin typeface="Montserrat"/>
                <a:ea typeface="Montserrat"/>
                <a:cs typeface="Montserrat"/>
                <a:sym typeface="Montserrat"/>
              </a:rPr>
              <a:t>= Done by</a:t>
            </a:r>
            <a:endParaRPr sz="1000">
              <a:solidFill>
                <a:srgbClr val="F4CCCC"/>
              </a:solidFill>
              <a:latin typeface="Montserrat"/>
              <a:ea typeface="Montserrat"/>
              <a:cs typeface="Montserrat"/>
              <a:sym typeface="Montserrat"/>
            </a:endParaRPr>
          </a:p>
        </p:txBody>
      </p:sp>
      <p:sp>
        <p:nvSpPr>
          <p:cNvPr id="792" name="Google Shape;792;p44"/>
          <p:cNvSpPr txBox="1"/>
          <p:nvPr/>
        </p:nvSpPr>
        <p:spPr>
          <a:xfrm>
            <a:off x="270047" y="4531975"/>
            <a:ext cx="3367500" cy="26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000">
                <a:solidFill>
                  <a:srgbClr val="F4CCCC"/>
                </a:solidFill>
                <a:latin typeface="Montserrat"/>
                <a:ea typeface="Montserrat"/>
                <a:cs typeface="Montserrat"/>
                <a:sym typeface="Montserrat"/>
              </a:rPr>
              <a:t>= Note taker </a:t>
            </a:r>
            <a:endParaRPr sz="1000">
              <a:solidFill>
                <a:srgbClr val="F4CCCC"/>
              </a:solidFill>
              <a:latin typeface="Montserrat"/>
              <a:ea typeface="Montserrat"/>
              <a:cs typeface="Montserrat"/>
              <a:sym typeface="Montserrat"/>
            </a:endParaRPr>
          </a:p>
        </p:txBody>
      </p:sp>
      <p:sp>
        <p:nvSpPr>
          <p:cNvPr id="793" name="Google Shape;793;p44"/>
          <p:cNvSpPr txBox="1"/>
          <p:nvPr/>
        </p:nvSpPr>
        <p:spPr>
          <a:xfrm>
            <a:off x="270042" y="4795363"/>
            <a:ext cx="3646500" cy="26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000">
                <a:solidFill>
                  <a:srgbClr val="F4CCCC"/>
                </a:solidFill>
                <a:latin typeface="Montserrat"/>
                <a:ea typeface="Montserrat"/>
                <a:cs typeface="Montserrat"/>
                <a:sym typeface="Montserrat"/>
              </a:rPr>
              <a:t>= Textbooks note taker </a:t>
            </a:r>
            <a:endParaRPr sz="1000">
              <a:solidFill>
                <a:srgbClr val="F4CCCC"/>
              </a:solidFill>
              <a:latin typeface="Montserrat"/>
              <a:ea typeface="Montserrat"/>
              <a:cs typeface="Montserrat"/>
              <a:sym typeface="Montserrat"/>
            </a:endParaRPr>
          </a:p>
        </p:txBody>
      </p:sp>
      <p:grpSp>
        <p:nvGrpSpPr>
          <p:cNvPr id="794" name="Google Shape;794;p44"/>
          <p:cNvGrpSpPr/>
          <p:nvPr/>
        </p:nvGrpSpPr>
        <p:grpSpPr>
          <a:xfrm>
            <a:off x="85347" y="4820859"/>
            <a:ext cx="210600" cy="212400"/>
            <a:chOff x="85347" y="4820859"/>
            <a:chExt cx="210600" cy="212400"/>
          </a:xfrm>
        </p:grpSpPr>
        <p:sp>
          <p:nvSpPr>
            <p:cNvPr id="795" name="Google Shape;795;p44"/>
            <p:cNvSpPr/>
            <p:nvPr/>
          </p:nvSpPr>
          <p:spPr>
            <a:xfrm>
              <a:off x="85347" y="4820859"/>
              <a:ext cx="210600" cy="2124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44"/>
            <p:cNvSpPr/>
            <p:nvPr/>
          </p:nvSpPr>
          <p:spPr>
            <a:xfrm>
              <a:off x="122163" y="4859650"/>
              <a:ext cx="136980" cy="139766"/>
            </a:xfrm>
            <a:custGeom>
              <a:rect b="b" l="l" r="r" t="t"/>
              <a:pathLst>
                <a:path extrusionOk="0" h="10491" w="10752">
                  <a:moveTo>
                    <a:pt x="9632" y="1406"/>
                  </a:moveTo>
                  <a:lnTo>
                    <a:pt x="9632" y="2418"/>
                  </a:lnTo>
                  <a:lnTo>
                    <a:pt x="3584" y="2418"/>
                  </a:lnTo>
                  <a:lnTo>
                    <a:pt x="3584" y="1918"/>
                  </a:lnTo>
                  <a:cubicBezTo>
                    <a:pt x="3584" y="1787"/>
                    <a:pt x="3477" y="1680"/>
                    <a:pt x="3346" y="1680"/>
                  </a:cubicBezTo>
                  <a:lnTo>
                    <a:pt x="1905" y="1680"/>
                  </a:lnTo>
                  <a:cubicBezTo>
                    <a:pt x="1774" y="1680"/>
                    <a:pt x="1667" y="1787"/>
                    <a:pt x="1667" y="1918"/>
                  </a:cubicBezTo>
                  <a:lnTo>
                    <a:pt x="1667" y="2358"/>
                  </a:lnTo>
                  <a:cubicBezTo>
                    <a:pt x="1500" y="2275"/>
                    <a:pt x="1381" y="2108"/>
                    <a:pt x="1381" y="1918"/>
                  </a:cubicBezTo>
                  <a:cubicBezTo>
                    <a:pt x="1381" y="1632"/>
                    <a:pt x="1607" y="1406"/>
                    <a:pt x="1893" y="1406"/>
                  </a:cubicBezTo>
                  <a:close/>
                  <a:moveTo>
                    <a:pt x="3131" y="2156"/>
                  </a:moveTo>
                  <a:lnTo>
                    <a:pt x="3131" y="3168"/>
                  </a:lnTo>
                  <a:lnTo>
                    <a:pt x="2739" y="3001"/>
                  </a:lnTo>
                  <a:cubicBezTo>
                    <a:pt x="2709" y="2989"/>
                    <a:pt x="2679" y="2983"/>
                    <a:pt x="2649" y="2983"/>
                  </a:cubicBezTo>
                  <a:cubicBezTo>
                    <a:pt x="2620" y="2983"/>
                    <a:pt x="2590" y="2989"/>
                    <a:pt x="2560" y="3001"/>
                  </a:cubicBezTo>
                  <a:lnTo>
                    <a:pt x="2143" y="3180"/>
                  </a:lnTo>
                  <a:lnTo>
                    <a:pt x="2143" y="2156"/>
                  </a:lnTo>
                  <a:close/>
                  <a:moveTo>
                    <a:pt x="10275" y="2882"/>
                  </a:moveTo>
                  <a:lnTo>
                    <a:pt x="10275" y="3346"/>
                  </a:lnTo>
                  <a:lnTo>
                    <a:pt x="3584" y="3346"/>
                  </a:lnTo>
                  <a:lnTo>
                    <a:pt x="3584" y="2882"/>
                  </a:lnTo>
                  <a:close/>
                  <a:moveTo>
                    <a:pt x="8823" y="4728"/>
                  </a:moveTo>
                  <a:cubicBezTo>
                    <a:pt x="9108" y="4728"/>
                    <a:pt x="9335" y="4954"/>
                    <a:pt x="9335" y="5239"/>
                  </a:cubicBezTo>
                  <a:cubicBezTo>
                    <a:pt x="9335" y="5430"/>
                    <a:pt x="9216" y="5609"/>
                    <a:pt x="9049" y="5680"/>
                  </a:cubicBezTo>
                  <a:lnTo>
                    <a:pt x="9049" y="5239"/>
                  </a:lnTo>
                  <a:cubicBezTo>
                    <a:pt x="9049" y="5097"/>
                    <a:pt x="8942" y="4989"/>
                    <a:pt x="8811" y="4989"/>
                  </a:cubicBezTo>
                  <a:lnTo>
                    <a:pt x="7358" y="4989"/>
                  </a:lnTo>
                  <a:cubicBezTo>
                    <a:pt x="7215" y="4989"/>
                    <a:pt x="7120" y="5097"/>
                    <a:pt x="7120" y="5239"/>
                  </a:cubicBezTo>
                  <a:lnTo>
                    <a:pt x="7120" y="5740"/>
                  </a:lnTo>
                  <a:lnTo>
                    <a:pt x="1060" y="5740"/>
                  </a:lnTo>
                  <a:lnTo>
                    <a:pt x="1060" y="4728"/>
                  </a:lnTo>
                  <a:close/>
                  <a:moveTo>
                    <a:pt x="8608" y="5454"/>
                  </a:moveTo>
                  <a:lnTo>
                    <a:pt x="8608" y="6502"/>
                  </a:lnTo>
                  <a:lnTo>
                    <a:pt x="8192" y="6323"/>
                  </a:lnTo>
                  <a:cubicBezTo>
                    <a:pt x="8156" y="6311"/>
                    <a:pt x="8132" y="6311"/>
                    <a:pt x="8096" y="6311"/>
                  </a:cubicBezTo>
                  <a:cubicBezTo>
                    <a:pt x="8073" y="6311"/>
                    <a:pt x="8037" y="6311"/>
                    <a:pt x="8013" y="6323"/>
                  </a:cubicBezTo>
                  <a:lnTo>
                    <a:pt x="7620" y="6490"/>
                  </a:lnTo>
                  <a:lnTo>
                    <a:pt x="7620" y="5454"/>
                  </a:lnTo>
                  <a:close/>
                  <a:moveTo>
                    <a:pt x="8846" y="3811"/>
                  </a:moveTo>
                  <a:cubicBezTo>
                    <a:pt x="9632" y="3811"/>
                    <a:pt x="10275" y="4442"/>
                    <a:pt x="10275" y="5251"/>
                  </a:cubicBezTo>
                  <a:cubicBezTo>
                    <a:pt x="10275" y="5632"/>
                    <a:pt x="10120" y="5990"/>
                    <a:pt x="9859" y="6263"/>
                  </a:cubicBezTo>
                  <a:cubicBezTo>
                    <a:pt x="9632" y="6490"/>
                    <a:pt x="9358" y="6621"/>
                    <a:pt x="9061" y="6668"/>
                  </a:cubicBezTo>
                  <a:lnTo>
                    <a:pt x="9061" y="6192"/>
                  </a:lnTo>
                  <a:cubicBezTo>
                    <a:pt x="9501" y="6085"/>
                    <a:pt x="9811" y="5692"/>
                    <a:pt x="9811" y="5239"/>
                  </a:cubicBezTo>
                  <a:cubicBezTo>
                    <a:pt x="9811" y="4704"/>
                    <a:pt x="9382" y="4263"/>
                    <a:pt x="8846" y="4263"/>
                  </a:cubicBezTo>
                  <a:lnTo>
                    <a:pt x="476" y="4263"/>
                  </a:lnTo>
                  <a:lnTo>
                    <a:pt x="476" y="3811"/>
                  </a:lnTo>
                  <a:close/>
                  <a:moveTo>
                    <a:pt x="7144" y="6216"/>
                  </a:moveTo>
                  <a:lnTo>
                    <a:pt x="7144" y="6680"/>
                  </a:lnTo>
                  <a:lnTo>
                    <a:pt x="464" y="6680"/>
                  </a:lnTo>
                  <a:lnTo>
                    <a:pt x="464" y="6216"/>
                  </a:lnTo>
                  <a:close/>
                  <a:moveTo>
                    <a:pt x="9632" y="8073"/>
                  </a:moveTo>
                  <a:lnTo>
                    <a:pt x="9632" y="9085"/>
                  </a:lnTo>
                  <a:lnTo>
                    <a:pt x="3584" y="9085"/>
                  </a:lnTo>
                  <a:lnTo>
                    <a:pt x="3584" y="8585"/>
                  </a:lnTo>
                  <a:cubicBezTo>
                    <a:pt x="3584" y="8454"/>
                    <a:pt x="3477" y="8347"/>
                    <a:pt x="3346" y="8347"/>
                  </a:cubicBezTo>
                  <a:lnTo>
                    <a:pt x="1905" y="8347"/>
                  </a:lnTo>
                  <a:cubicBezTo>
                    <a:pt x="1774" y="8347"/>
                    <a:pt x="1667" y="8454"/>
                    <a:pt x="1667" y="8585"/>
                  </a:cubicBezTo>
                  <a:lnTo>
                    <a:pt x="1667" y="9026"/>
                  </a:lnTo>
                  <a:cubicBezTo>
                    <a:pt x="1500" y="8942"/>
                    <a:pt x="1381" y="8776"/>
                    <a:pt x="1381" y="8585"/>
                  </a:cubicBezTo>
                  <a:cubicBezTo>
                    <a:pt x="1381" y="8299"/>
                    <a:pt x="1607" y="8073"/>
                    <a:pt x="1893" y="8073"/>
                  </a:cubicBezTo>
                  <a:close/>
                  <a:moveTo>
                    <a:pt x="3131" y="8823"/>
                  </a:moveTo>
                  <a:lnTo>
                    <a:pt x="3131" y="9835"/>
                  </a:lnTo>
                  <a:lnTo>
                    <a:pt x="2739" y="9669"/>
                  </a:lnTo>
                  <a:cubicBezTo>
                    <a:pt x="2709" y="9657"/>
                    <a:pt x="2679" y="9651"/>
                    <a:pt x="2649" y="9651"/>
                  </a:cubicBezTo>
                  <a:cubicBezTo>
                    <a:pt x="2620" y="9651"/>
                    <a:pt x="2590" y="9657"/>
                    <a:pt x="2560" y="9669"/>
                  </a:cubicBezTo>
                  <a:lnTo>
                    <a:pt x="2143" y="9847"/>
                  </a:lnTo>
                  <a:lnTo>
                    <a:pt x="2143" y="8823"/>
                  </a:lnTo>
                  <a:close/>
                  <a:moveTo>
                    <a:pt x="10275" y="7144"/>
                  </a:moveTo>
                  <a:lnTo>
                    <a:pt x="10275" y="7597"/>
                  </a:lnTo>
                  <a:lnTo>
                    <a:pt x="1905" y="7597"/>
                  </a:lnTo>
                  <a:cubicBezTo>
                    <a:pt x="1369" y="7597"/>
                    <a:pt x="941" y="8037"/>
                    <a:pt x="941" y="8573"/>
                  </a:cubicBezTo>
                  <a:cubicBezTo>
                    <a:pt x="941" y="9026"/>
                    <a:pt x="1250" y="9419"/>
                    <a:pt x="1679" y="9526"/>
                  </a:cubicBezTo>
                  <a:lnTo>
                    <a:pt x="1679" y="10002"/>
                  </a:lnTo>
                  <a:cubicBezTo>
                    <a:pt x="1381" y="9954"/>
                    <a:pt x="1119" y="9800"/>
                    <a:pt x="893" y="9597"/>
                  </a:cubicBezTo>
                  <a:cubicBezTo>
                    <a:pt x="631" y="9323"/>
                    <a:pt x="476" y="8954"/>
                    <a:pt x="476" y="8585"/>
                  </a:cubicBezTo>
                  <a:cubicBezTo>
                    <a:pt x="476" y="7787"/>
                    <a:pt x="1119" y="7144"/>
                    <a:pt x="1917" y="7144"/>
                  </a:cubicBezTo>
                  <a:close/>
                  <a:moveTo>
                    <a:pt x="1917" y="1"/>
                  </a:moveTo>
                  <a:cubicBezTo>
                    <a:pt x="881" y="1"/>
                    <a:pt x="12" y="846"/>
                    <a:pt x="12" y="1906"/>
                  </a:cubicBezTo>
                  <a:cubicBezTo>
                    <a:pt x="12" y="2406"/>
                    <a:pt x="214" y="2882"/>
                    <a:pt x="572" y="3239"/>
                  </a:cubicBezTo>
                  <a:cubicBezTo>
                    <a:pt x="595" y="3275"/>
                    <a:pt x="631" y="3299"/>
                    <a:pt x="667" y="3334"/>
                  </a:cubicBezTo>
                  <a:lnTo>
                    <a:pt x="238" y="3334"/>
                  </a:lnTo>
                  <a:cubicBezTo>
                    <a:pt x="107" y="3334"/>
                    <a:pt x="0" y="3430"/>
                    <a:pt x="0" y="3573"/>
                  </a:cubicBezTo>
                  <a:lnTo>
                    <a:pt x="0" y="4489"/>
                  </a:lnTo>
                  <a:cubicBezTo>
                    <a:pt x="0" y="4620"/>
                    <a:pt x="107" y="4728"/>
                    <a:pt x="238" y="4728"/>
                  </a:cubicBezTo>
                  <a:lnTo>
                    <a:pt x="631" y="4728"/>
                  </a:lnTo>
                  <a:lnTo>
                    <a:pt x="631" y="5751"/>
                  </a:lnTo>
                  <a:lnTo>
                    <a:pt x="238" y="5751"/>
                  </a:lnTo>
                  <a:cubicBezTo>
                    <a:pt x="107" y="5751"/>
                    <a:pt x="0" y="5859"/>
                    <a:pt x="0" y="5990"/>
                  </a:cubicBezTo>
                  <a:lnTo>
                    <a:pt x="0" y="6918"/>
                  </a:lnTo>
                  <a:cubicBezTo>
                    <a:pt x="0" y="7049"/>
                    <a:pt x="107" y="7156"/>
                    <a:pt x="238" y="7156"/>
                  </a:cubicBezTo>
                  <a:lnTo>
                    <a:pt x="667" y="7156"/>
                  </a:lnTo>
                  <a:cubicBezTo>
                    <a:pt x="274" y="7502"/>
                    <a:pt x="12" y="8014"/>
                    <a:pt x="12" y="8597"/>
                  </a:cubicBezTo>
                  <a:cubicBezTo>
                    <a:pt x="12" y="9109"/>
                    <a:pt x="214" y="9585"/>
                    <a:pt x="572" y="9942"/>
                  </a:cubicBezTo>
                  <a:cubicBezTo>
                    <a:pt x="929" y="10300"/>
                    <a:pt x="1405" y="10490"/>
                    <a:pt x="1905" y="10490"/>
                  </a:cubicBezTo>
                  <a:lnTo>
                    <a:pt x="5394" y="10490"/>
                  </a:lnTo>
                  <a:cubicBezTo>
                    <a:pt x="5525" y="10490"/>
                    <a:pt x="5632" y="10383"/>
                    <a:pt x="5632" y="10252"/>
                  </a:cubicBezTo>
                  <a:cubicBezTo>
                    <a:pt x="5632" y="10121"/>
                    <a:pt x="5525" y="10014"/>
                    <a:pt x="5394" y="10014"/>
                  </a:cubicBezTo>
                  <a:lnTo>
                    <a:pt x="3584" y="10014"/>
                  </a:lnTo>
                  <a:lnTo>
                    <a:pt x="3584" y="9550"/>
                  </a:lnTo>
                  <a:lnTo>
                    <a:pt x="10275" y="9550"/>
                  </a:lnTo>
                  <a:lnTo>
                    <a:pt x="10275" y="10014"/>
                  </a:lnTo>
                  <a:lnTo>
                    <a:pt x="6477" y="10014"/>
                  </a:lnTo>
                  <a:cubicBezTo>
                    <a:pt x="6346" y="10014"/>
                    <a:pt x="6239" y="10121"/>
                    <a:pt x="6239" y="10252"/>
                  </a:cubicBezTo>
                  <a:cubicBezTo>
                    <a:pt x="6239" y="10383"/>
                    <a:pt x="6346" y="10490"/>
                    <a:pt x="6477" y="10490"/>
                  </a:cubicBezTo>
                  <a:lnTo>
                    <a:pt x="10513" y="10490"/>
                  </a:lnTo>
                  <a:cubicBezTo>
                    <a:pt x="10644" y="10490"/>
                    <a:pt x="10751" y="10383"/>
                    <a:pt x="10751" y="10252"/>
                  </a:cubicBezTo>
                  <a:lnTo>
                    <a:pt x="10751" y="9323"/>
                  </a:lnTo>
                  <a:cubicBezTo>
                    <a:pt x="10751" y="9192"/>
                    <a:pt x="10644" y="9085"/>
                    <a:pt x="10513" y="9085"/>
                  </a:cubicBezTo>
                  <a:lnTo>
                    <a:pt x="10120" y="9085"/>
                  </a:lnTo>
                  <a:lnTo>
                    <a:pt x="10120" y="8061"/>
                  </a:lnTo>
                  <a:lnTo>
                    <a:pt x="10513" y="8061"/>
                  </a:lnTo>
                  <a:cubicBezTo>
                    <a:pt x="10644" y="8061"/>
                    <a:pt x="10751" y="7954"/>
                    <a:pt x="10751" y="7823"/>
                  </a:cubicBezTo>
                  <a:lnTo>
                    <a:pt x="10751" y="6906"/>
                  </a:lnTo>
                  <a:cubicBezTo>
                    <a:pt x="10751" y="6763"/>
                    <a:pt x="10644" y="6668"/>
                    <a:pt x="10513" y="6668"/>
                  </a:cubicBezTo>
                  <a:lnTo>
                    <a:pt x="10073" y="6668"/>
                  </a:lnTo>
                  <a:cubicBezTo>
                    <a:pt x="10109" y="6633"/>
                    <a:pt x="10156" y="6609"/>
                    <a:pt x="10180" y="6573"/>
                  </a:cubicBezTo>
                  <a:cubicBezTo>
                    <a:pt x="10537" y="6216"/>
                    <a:pt x="10728" y="5740"/>
                    <a:pt x="10728" y="5239"/>
                  </a:cubicBezTo>
                  <a:cubicBezTo>
                    <a:pt x="10728" y="4656"/>
                    <a:pt x="10478" y="4144"/>
                    <a:pt x="10073" y="3787"/>
                  </a:cubicBezTo>
                  <a:lnTo>
                    <a:pt x="10513" y="3787"/>
                  </a:lnTo>
                  <a:cubicBezTo>
                    <a:pt x="10644" y="3787"/>
                    <a:pt x="10751" y="3692"/>
                    <a:pt x="10751" y="3549"/>
                  </a:cubicBezTo>
                  <a:lnTo>
                    <a:pt x="10751" y="2632"/>
                  </a:lnTo>
                  <a:cubicBezTo>
                    <a:pt x="10751" y="2501"/>
                    <a:pt x="10644" y="2394"/>
                    <a:pt x="10513" y="2394"/>
                  </a:cubicBezTo>
                  <a:lnTo>
                    <a:pt x="10120" y="2394"/>
                  </a:lnTo>
                  <a:lnTo>
                    <a:pt x="10120" y="1370"/>
                  </a:lnTo>
                  <a:lnTo>
                    <a:pt x="10513" y="1394"/>
                  </a:lnTo>
                  <a:cubicBezTo>
                    <a:pt x="10644" y="1394"/>
                    <a:pt x="10751" y="1287"/>
                    <a:pt x="10751" y="1156"/>
                  </a:cubicBezTo>
                  <a:lnTo>
                    <a:pt x="10751" y="239"/>
                  </a:lnTo>
                  <a:cubicBezTo>
                    <a:pt x="10751" y="96"/>
                    <a:pt x="10644" y="1"/>
                    <a:pt x="10513" y="1"/>
                  </a:cubicBezTo>
                  <a:lnTo>
                    <a:pt x="8942" y="1"/>
                  </a:lnTo>
                  <a:cubicBezTo>
                    <a:pt x="8811" y="1"/>
                    <a:pt x="8704" y="96"/>
                    <a:pt x="8704" y="239"/>
                  </a:cubicBezTo>
                  <a:cubicBezTo>
                    <a:pt x="8704" y="370"/>
                    <a:pt x="8811" y="477"/>
                    <a:pt x="8942" y="477"/>
                  </a:cubicBezTo>
                  <a:lnTo>
                    <a:pt x="10287" y="477"/>
                  </a:lnTo>
                  <a:lnTo>
                    <a:pt x="10287" y="929"/>
                  </a:lnTo>
                  <a:lnTo>
                    <a:pt x="1905" y="929"/>
                  </a:lnTo>
                  <a:cubicBezTo>
                    <a:pt x="1369" y="929"/>
                    <a:pt x="941" y="1370"/>
                    <a:pt x="941" y="1906"/>
                  </a:cubicBezTo>
                  <a:cubicBezTo>
                    <a:pt x="941" y="2358"/>
                    <a:pt x="1250" y="2751"/>
                    <a:pt x="1679" y="2858"/>
                  </a:cubicBezTo>
                  <a:lnTo>
                    <a:pt x="1679" y="3334"/>
                  </a:lnTo>
                  <a:cubicBezTo>
                    <a:pt x="1381" y="3287"/>
                    <a:pt x="1119" y="3156"/>
                    <a:pt x="893" y="2930"/>
                  </a:cubicBezTo>
                  <a:cubicBezTo>
                    <a:pt x="631" y="2656"/>
                    <a:pt x="476" y="2287"/>
                    <a:pt x="476" y="1918"/>
                  </a:cubicBezTo>
                  <a:cubicBezTo>
                    <a:pt x="476" y="1132"/>
                    <a:pt x="1119" y="477"/>
                    <a:pt x="1917" y="477"/>
                  </a:cubicBezTo>
                  <a:lnTo>
                    <a:pt x="7870" y="477"/>
                  </a:lnTo>
                  <a:cubicBezTo>
                    <a:pt x="8013" y="477"/>
                    <a:pt x="8108" y="370"/>
                    <a:pt x="8108" y="239"/>
                  </a:cubicBezTo>
                  <a:cubicBezTo>
                    <a:pt x="8108" y="96"/>
                    <a:pt x="8013" y="1"/>
                    <a:pt x="7870"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7" name="Google Shape;797;p44"/>
          <p:cNvGrpSpPr/>
          <p:nvPr/>
        </p:nvGrpSpPr>
        <p:grpSpPr>
          <a:xfrm>
            <a:off x="4651243" y="1813549"/>
            <a:ext cx="210600" cy="212400"/>
            <a:chOff x="85347" y="4820859"/>
            <a:chExt cx="210600" cy="212400"/>
          </a:xfrm>
        </p:grpSpPr>
        <p:sp>
          <p:nvSpPr>
            <p:cNvPr id="798" name="Google Shape;798;p44"/>
            <p:cNvSpPr/>
            <p:nvPr/>
          </p:nvSpPr>
          <p:spPr>
            <a:xfrm>
              <a:off x="85347" y="4820859"/>
              <a:ext cx="210600" cy="2124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44"/>
            <p:cNvSpPr/>
            <p:nvPr/>
          </p:nvSpPr>
          <p:spPr>
            <a:xfrm>
              <a:off x="122163" y="4859650"/>
              <a:ext cx="136980" cy="139766"/>
            </a:xfrm>
            <a:custGeom>
              <a:rect b="b" l="l" r="r" t="t"/>
              <a:pathLst>
                <a:path extrusionOk="0" h="10491" w="10752">
                  <a:moveTo>
                    <a:pt x="9632" y="1406"/>
                  </a:moveTo>
                  <a:lnTo>
                    <a:pt x="9632" y="2418"/>
                  </a:lnTo>
                  <a:lnTo>
                    <a:pt x="3584" y="2418"/>
                  </a:lnTo>
                  <a:lnTo>
                    <a:pt x="3584" y="1918"/>
                  </a:lnTo>
                  <a:cubicBezTo>
                    <a:pt x="3584" y="1787"/>
                    <a:pt x="3477" y="1680"/>
                    <a:pt x="3346" y="1680"/>
                  </a:cubicBezTo>
                  <a:lnTo>
                    <a:pt x="1905" y="1680"/>
                  </a:lnTo>
                  <a:cubicBezTo>
                    <a:pt x="1774" y="1680"/>
                    <a:pt x="1667" y="1787"/>
                    <a:pt x="1667" y="1918"/>
                  </a:cubicBezTo>
                  <a:lnTo>
                    <a:pt x="1667" y="2358"/>
                  </a:lnTo>
                  <a:cubicBezTo>
                    <a:pt x="1500" y="2275"/>
                    <a:pt x="1381" y="2108"/>
                    <a:pt x="1381" y="1918"/>
                  </a:cubicBezTo>
                  <a:cubicBezTo>
                    <a:pt x="1381" y="1632"/>
                    <a:pt x="1607" y="1406"/>
                    <a:pt x="1893" y="1406"/>
                  </a:cubicBezTo>
                  <a:close/>
                  <a:moveTo>
                    <a:pt x="3131" y="2156"/>
                  </a:moveTo>
                  <a:lnTo>
                    <a:pt x="3131" y="3168"/>
                  </a:lnTo>
                  <a:lnTo>
                    <a:pt x="2739" y="3001"/>
                  </a:lnTo>
                  <a:cubicBezTo>
                    <a:pt x="2709" y="2989"/>
                    <a:pt x="2679" y="2983"/>
                    <a:pt x="2649" y="2983"/>
                  </a:cubicBezTo>
                  <a:cubicBezTo>
                    <a:pt x="2620" y="2983"/>
                    <a:pt x="2590" y="2989"/>
                    <a:pt x="2560" y="3001"/>
                  </a:cubicBezTo>
                  <a:lnTo>
                    <a:pt x="2143" y="3180"/>
                  </a:lnTo>
                  <a:lnTo>
                    <a:pt x="2143" y="2156"/>
                  </a:lnTo>
                  <a:close/>
                  <a:moveTo>
                    <a:pt x="10275" y="2882"/>
                  </a:moveTo>
                  <a:lnTo>
                    <a:pt x="10275" y="3346"/>
                  </a:lnTo>
                  <a:lnTo>
                    <a:pt x="3584" y="3346"/>
                  </a:lnTo>
                  <a:lnTo>
                    <a:pt x="3584" y="2882"/>
                  </a:lnTo>
                  <a:close/>
                  <a:moveTo>
                    <a:pt x="8823" y="4728"/>
                  </a:moveTo>
                  <a:cubicBezTo>
                    <a:pt x="9108" y="4728"/>
                    <a:pt x="9335" y="4954"/>
                    <a:pt x="9335" y="5239"/>
                  </a:cubicBezTo>
                  <a:cubicBezTo>
                    <a:pt x="9335" y="5430"/>
                    <a:pt x="9216" y="5609"/>
                    <a:pt x="9049" y="5680"/>
                  </a:cubicBezTo>
                  <a:lnTo>
                    <a:pt x="9049" y="5239"/>
                  </a:lnTo>
                  <a:cubicBezTo>
                    <a:pt x="9049" y="5097"/>
                    <a:pt x="8942" y="4989"/>
                    <a:pt x="8811" y="4989"/>
                  </a:cubicBezTo>
                  <a:lnTo>
                    <a:pt x="7358" y="4989"/>
                  </a:lnTo>
                  <a:cubicBezTo>
                    <a:pt x="7215" y="4989"/>
                    <a:pt x="7120" y="5097"/>
                    <a:pt x="7120" y="5239"/>
                  </a:cubicBezTo>
                  <a:lnTo>
                    <a:pt x="7120" y="5740"/>
                  </a:lnTo>
                  <a:lnTo>
                    <a:pt x="1060" y="5740"/>
                  </a:lnTo>
                  <a:lnTo>
                    <a:pt x="1060" y="4728"/>
                  </a:lnTo>
                  <a:close/>
                  <a:moveTo>
                    <a:pt x="8608" y="5454"/>
                  </a:moveTo>
                  <a:lnTo>
                    <a:pt x="8608" y="6502"/>
                  </a:lnTo>
                  <a:lnTo>
                    <a:pt x="8192" y="6323"/>
                  </a:lnTo>
                  <a:cubicBezTo>
                    <a:pt x="8156" y="6311"/>
                    <a:pt x="8132" y="6311"/>
                    <a:pt x="8096" y="6311"/>
                  </a:cubicBezTo>
                  <a:cubicBezTo>
                    <a:pt x="8073" y="6311"/>
                    <a:pt x="8037" y="6311"/>
                    <a:pt x="8013" y="6323"/>
                  </a:cubicBezTo>
                  <a:lnTo>
                    <a:pt x="7620" y="6490"/>
                  </a:lnTo>
                  <a:lnTo>
                    <a:pt x="7620" y="5454"/>
                  </a:lnTo>
                  <a:close/>
                  <a:moveTo>
                    <a:pt x="8846" y="3811"/>
                  </a:moveTo>
                  <a:cubicBezTo>
                    <a:pt x="9632" y="3811"/>
                    <a:pt x="10275" y="4442"/>
                    <a:pt x="10275" y="5251"/>
                  </a:cubicBezTo>
                  <a:cubicBezTo>
                    <a:pt x="10275" y="5632"/>
                    <a:pt x="10120" y="5990"/>
                    <a:pt x="9859" y="6263"/>
                  </a:cubicBezTo>
                  <a:cubicBezTo>
                    <a:pt x="9632" y="6490"/>
                    <a:pt x="9358" y="6621"/>
                    <a:pt x="9061" y="6668"/>
                  </a:cubicBezTo>
                  <a:lnTo>
                    <a:pt x="9061" y="6192"/>
                  </a:lnTo>
                  <a:cubicBezTo>
                    <a:pt x="9501" y="6085"/>
                    <a:pt x="9811" y="5692"/>
                    <a:pt x="9811" y="5239"/>
                  </a:cubicBezTo>
                  <a:cubicBezTo>
                    <a:pt x="9811" y="4704"/>
                    <a:pt x="9382" y="4263"/>
                    <a:pt x="8846" y="4263"/>
                  </a:cubicBezTo>
                  <a:lnTo>
                    <a:pt x="476" y="4263"/>
                  </a:lnTo>
                  <a:lnTo>
                    <a:pt x="476" y="3811"/>
                  </a:lnTo>
                  <a:close/>
                  <a:moveTo>
                    <a:pt x="7144" y="6216"/>
                  </a:moveTo>
                  <a:lnTo>
                    <a:pt x="7144" y="6680"/>
                  </a:lnTo>
                  <a:lnTo>
                    <a:pt x="464" y="6680"/>
                  </a:lnTo>
                  <a:lnTo>
                    <a:pt x="464" y="6216"/>
                  </a:lnTo>
                  <a:close/>
                  <a:moveTo>
                    <a:pt x="9632" y="8073"/>
                  </a:moveTo>
                  <a:lnTo>
                    <a:pt x="9632" y="9085"/>
                  </a:lnTo>
                  <a:lnTo>
                    <a:pt x="3584" y="9085"/>
                  </a:lnTo>
                  <a:lnTo>
                    <a:pt x="3584" y="8585"/>
                  </a:lnTo>
                  <a:cubicBezTo>
                    <a:pt x="3584" y="8454"/>
                    <a:pt x="3477" y="8347"/>
                    <a:pt x="3346" y="8347"/>
                  </a:cubicBezTo>
                  <a:lnTo>
                    <a:pt x="1905" y="8347"/>
                  </a:lnTo>
                  <a:cubicBezTo>
                    <a:pt x="1774" y="8347"/>
                    <a:pt x="1667" y="8454"/>
                    <a:pt x="1667" y="8585"/>
                  </a:cubicBezTo>
                  <a:lnTo>
                    <a:pt x="1667" y="9026"/>
                  </a:lnTo>
                  <a:cubicBezTo>
                    <a:pt x="1500" y="8942"/>
                    <a:pt x="1381" y="8776"/>
                    <a:pt x="1381" y="8585"/>
                  </a:cubicBezTo>
                  <a:cubicBezTo>
                    <a:pt x="1381" y="8299"/>
                    <a:pt x="1607" y="8073"/>
                    <a:pt x="1893" y="8073"/>
                  </a:cubicBezTo>
                  <a:close/>
                  <a:moveTo>
                    <a:pt x="3131" y="8823"/>
                  </a:moveTo>
                  <a:lnTo>
                    <a:pt x="3131" y="9835"/>
                  </a:lnTo>
                  <a:lnTo>
                    <a:pt x="2739" y="9669"/>
                  </a:lnTo>
                  <a:cubicBezTo>
                    <a:pt x="2709" y="9657"/>
                    <a:pt x="2679" y="9651"/>
                    <a:pt x="2649" y="9651"/>
                  </a:cubicBezTo>
                  <a:cubicBezTo>
                    <a:pt x="2620" y="9651"/>
                    <a:pt x="2590" y="9657"/>
                    <a:pt x="2560" y="9669"/>
                  </a:cubicBezTo>
                  <a:lnTo>
                    <a:pt x="2143" y="9847"/>
                  </a:lnTo>
                  <a:lnTo>
                    <a:pt x="2143" y="8823"/>
                  </a:lnTo>
                  <a:close/>
                  <a:moveTo>
                    <a:pt x="10275" y="7144"/>
                  </a:moveTo>
                  <a:lnTo>
                    <a:pt x="10275" y="7597"/>
                  </a:lnTo>
                  <a:lnTo>
                    <a:pt x="1905" y="7597"/>
                  </a:lnTo>
                  <a:cubicBezTo>
                    <a:pt x="1369" y="7597"/>
                    <a:pt x="941" y="8037"/>
                    <a:pt x="941" y="8573"/>
                  </a:cubicBezTo>
                  <a:cubicBezTo>
                    <a:pt x="941" y="9026"/>
                    <a:pt x="1250" y="9419"/>
                    <a:pt x="1679" y="9526"/>
                  </a:cubicBezTo>
                  <a:lnTo>
                    <a:pt x="1679" y="10002"/>
                  </a:lnTo>
                  <a:cubicBezTo>
                    <a:pt x="1381" y="9954"/>
                    <a:pt x="1119" y="9800"/>
                    <a:pt x="893" y="9597"/>
                  </a:cubicBezTo>
                  <a:cubicBezTo>
                    <a:pt x="631" y="9323"/>
                    <a:pt x="476" y="8954"/>
                    <a:pt x="476" y="8585"/>
                  </a:cubicBezTo>
                  <a:cubicBezTo>
                    <a:pt x="476" y="7787"/>
                    <a:pt x="1119" y="7144"/>
                    <a:pt x="1917" y="7144"/>
                  </a:cubicBezTo>
                  <a:close/>
                  <a:moveTo>
                    <a:pt x="1917" y="1"/>
                  </a:moveTo>
                  <a:cubicBezTo>
                    <a:pt x="881" y="1"/>
                    <a:pt x="12" y="846"/>
                    <a:pt x="12" y="1906"/>
                  </a:cubicBezTo>
                  <a:cubicBezTo>
                    <a:pt x="12" y="2406"/>
                    <a:pt x="214" y="2882"/>
                    <a:pt x="572" y="3239"/>
                  </a:cubicBezTo>
                  <a:cubicBezTo>
                    <a:pt x="595" y="3275"/>
                    <a:pt x="631" y="3299"/>
                    <a:pt x="667" y="3334"/>
                  </a:cubicBezTo>
                  <a:lnTo>
                    <a:pt x="238" y="3334"/>
                  </a:lnTo>
                  <a:cubicBezTo>
                    <a:pt x="107" y="3334"/>
                    <a:pt x="0" y="3430"/>
                    <a:pt x="0" y="3573"/>
                  </a:cubicBezTo>
                  <a:lnTo>
                    <a:pt x="0" y="4489"/>
                  </a:lnTo>
                  <a:cubicBezTo>
                    <a:pt x="0" y="4620"/>
                    <a:pt x="107" y="4728"/>
                    <a:pt x="238" y="4728"/>
                  </a:cubicBezTo>
                  <a:lnTo>
                    <a:pt x="631" y="4728"/>
                  </a:lnTo>
                  <a:lnTo>
                    <a:pt x="631" y="5751"/>
                  </a:lnTo>
                  <a:lnTo>
                    <a:pt x="238" y="5751"/>
                  </a:lnTo>
                  <a:cubicBezTo>
                    <a:pt x="107" y="5751"/>
                    <a:pt x="0" y="5859"/>
                    <a:pt x="0" y="5990"/>
                  </a:cubicBezTo>
                  <a:lnTo>
                    <a:pt x="0" y="6918"/>
                  </a:lnTo>
                  <a:cubicBezTo>
                    <a:pt x="0" y="7049"/>
                    <a:pt x="107" y="7156"/>
                    <a:pt x="238" y="7156"/>
                  </a:cubicBezTo>
                  <a:lnTo>
                    <a:pt x="667" y="7156"/>
                  </a:lnTo>
                  <a:cubicBezTo>
                    <a:pt x="274" y="7502"/>
                    <a:pt x="12" y="8014"/>
                    <a:pt x="12" y="8597"/>
                  </a:cubicBezTo>
                  <a:cubicBezTo>
                    <a:pt x="12" y="9109"/>
                    <a:pt x="214" y="9585"/>
                    <a:pt x="572" y="9942"/>
                  </a:cubicBezTo>
                  <a:cubicBezTo>
                    <a:pt x="929" y="10300"/>
                    <a:pt x="1405" y="10490"/>
                    <a:pt x="1905" y="10490"/>
                  </a:cubicBezTo>
                  <a:lnTo>
                    <a:pt x="5394" y="10490"/>
                  </a:lnTo>
                  <a:cubicBezTo>
                    <a:pt x="5525" y="10490"/>
                    <a:pt x="5632" y="10383"/>
                    <a:pt x="5632" y="10252"/>
                  </a:cubicBezTo>
                  <a:cubicBezTo>
                    <a:pt x="5632" y="10121"/>
                    <a:pt x="5525" y="10014"/>
                    <a:pt x="5394" y="10014"/>
                  </a:cubicBezTo>
                  <a:lnTo>
                    <a:pt x="3584" y="10014"/>
                  </a:lnTo>
                  <a:lnTo>
                    <a:pt x="3584" y="9550"/>
                  </a:lnTo>
                  <a:lnTo>
                    <a:pt x="10275" y="9550"/>
                  </a:lnTo>
                  <a:lnTo>
                    <a:pt x="10275" y="10014"/>
                  </a:lnTo>
                  <a:lnTo>
                    <a:pt x="6477" y="10014"/>
                  </a:lnTo>
                  <a:cubicBezTo>
                    <a:pt x="6346" y="10014"/>
                    <a:pt x="6239" y="10121"/>
                    <a:pt x="6239" y="10252"/>
                  </a:cubicBezTo>
                  <a:cubicBezTo>
                    <a:pt x="6239" y="10383"/>
                    <a:pt x="6346" y="10490"/>
                    <a:pt x="6477" y="10490"/>
                  </a:cubicBezTo>
                  <a:lnTo>
                    <a:pt x="10513" y="10490"/>
                  </a:lnTo>
                  <a:cubicBezTo>
                    <a:pt x="10644" y="10490"/>
                    <a:pt x="10751" y="10383"/>
                    <a:pt x="10751" y="10252"/>
                  </a:cubicBezTo>
                  <a:lnTo>
                    <a:pt x="10751" y="9323"/>
                  </a:lnTo>
                  <a:cubicBezTo>
                    <a:pt x="10751" y="9192"/>
                    <a:pt x="10644" y="9085"/>
                    <a:pt x="10513" y="9085"/>
                  </a:cubicBezTo>
                  <a:lnTo>
                    <a:pt x="10120" y="9085"/>
                  </a:lnTo>
                  <a:lnTo>
                    <a:pt x="10120" y="8061"/>
                  </a:lnTo>
                  <a:lnTo>
                    <a:pt x="10513" y="8061"/>
                  </a:lnTo>
                  <a:cubicBezTo>
                    <a:pt x="10644" y="8061"/>
                    <a:pt x="10751" y="7954"/>
                    <a:pt x="10751" y="7823"/>
                  </a:cubicBezTo>
                  <a:lnTo>
                    <a:pt x="10751" y="6906"/>
                  </a:lnTo>
                  <a:cubicBezTo>
                    <a:pt x="10751" y="6763"/>
                    <a:pt x="10644" y="6668"/>
                    <a:pt x="10513" y="6668"/>
                  </a:cubicBezTo>
                  <a:lnTo>
                    <a:pt x="10073" y="6668"/>
                  </a:lnTo>
                  <a:cubicBezTo>
                    <a:pt x="10109" y="6633"/>
                    <a:pt x="10156" y="6609"/>
                    <a:pt x="10180" y="6573"/>
                  </a:cubicBezTo>
                  <a:cubicBezTo>
                    <a:pt x="10537" y="6216"/>
                    <a:pt x="10728" y="5740"/>
                    <a:pt x="10728" y="5239"/>
                  </a:cubicBezTo>
                  <a:cubicBezTo>
                    <a:pt x="10728" y="4656"/>
                    <a:pt x="10478" y="4144"/>
                    <a:pt x="10073" y="3787"/>
                  </a:cubicBezTo>
                  <a:lnTo>
                    <a:pt x="10513" y="3787"/>
                  </a:lnTo>
                  <a:cubicBezTo>
                    <a:pt x="10644" y="3787"/>
                    <a:pt x="10751" y="3692"/>
                    <a:pt x="10751" y="3549"/>
                  </a:cubicBezTo>
                  <a:lnTo>
                    <a:pt x="10751" y="2632"/>
                  </a:lnTo>
                  <a:cubicBezTo>
                    <a:pt x="10751" y="2501"/>
                    <a:pt x="10644" y="2394"/>
                    <a:pt x="10513" y="2394"/>
                  </a:cubicBezTo>
                  <a:lnTo>
                    <a:pt x="10120" y="2394"/>
                  </a:lnTo>
                  <a:lnTo>
                    <a:pt x="10120" y="1370"/>
                  </a:lnTo>
                  <a:lnTo>
                    <a:pt x="10513" y="1394"/>
                  </a:lnTo>
                  <a:cubicBezTo>
                    <a:pt x="10644" y="1394"/>
                    <a:pt x="10751" y="1287"/>
                    <a:pt x="10751" y="1156"/>
                  </a:cubicBezTo>
                  <a:lnTo>
                    <a:pt x="10751" y="239"/>
                  </a:lnTo>
                  <a:cubicBezTo>
                    <a:pt x="10751" y="96"/>
                    <a:pt x="10644" y="1"/>
                    <a:pt x="10513" y="1"/>
                  </a:cubicBezTo>
                  <a:lnTo>
                    <a:pt x="8942" y="1"/>
                  </a:lnTo>
                  <a:cubicBezTo>
                    <a:pt x="8811" y="1"/>
                    <a:pt x="8704" y="96"/>
                    <a:pt x="8704" y="239"/>
                  </a:cubicBezTo>
                  <a:cubicBezTo>
                    <a:pt x="8704" y="370"/>
                    <a:pt x="8811" y="477"/>
                    <a:pt x="8942" y="477"/>
                  </a:cubicBezTo>
                  <a:lnTo>
                    <a:pt x="10287" y="477"/>
                  </a:lnTo>
                  <a:lnTo>
                    <a:pt x="10287" y="929"/>
                  </a:lnTo>
                  <a:lnTo>
                    <a:pt x="1905" y="929"/>
                  </a:lnTo>
                  <a:cubicBezTo>
                    <a:pt x="1369" y="929"/>
                    <a:pt x="941" y="1370"/>
                    <a:pt x="941" y="1906"/>
                  </a:cubicBezTo>
                  <a:cubicBezTo>
                    <a:pt x="941" y="2358"/>
                    <a:pt x="1250" y="2751"/>
                    <a:pt x="1679" y="2858"/>
                  </a:cubicBezTo>
                  <a:lnTo>
                    <a:pt x="1679" y="3334"/>
                  </a:lnTo>
                  <a:cubicBezTo>
                    <a:pt x="1381" y="3287"/>
                    <a:pt x="1119" y="3156"/>
                    <a:pt x="893" y="2930"/>
                  </a:cubicBezTo>
                  <a:cubicBezTo>
                    <a:pt x="631" y="2656"/>
                    <a:pt x="476" y="2287"/>
                    <a:pt x="476" y="1918"/>
                  </a:cubicBezTo>
                  <a:cubicBezTo>
                    <a:pt x="476" y="1132"/>
                    <a:pt x="1119" y="477"/>
                    <a:pt x="1917" y="477"/>
                  </a:cubicBezTo>
                  <a:lnTo>
                    <a:pt x="7870" y="477"/>
                  </a:lnTo>
                  <a:cubicBezTo>
                    <a:pt x="8013" y="477"/>
                    <a:pt x="8108" y="370"/>
                    <a:pt x="8108" y="239"/>
                  </a:cubicBezTo>
                  <a:cubicBezTo>
                    <a:pt x="8108" y="96"/>
                    <a:pt x="8013" y="1"/>
                    <a:pt x="7870"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0" name="Google Shape;800;p44"/>
          <p:cNvGrpSpPr/>
          <p:nvPr/>
        </p:nvGrpSpPr>
        <p:grpSpPr>
          <a:xfrm>
            <a:off x="6994391" y="2745267"/>
            <a:ext cx="210600" cy="212400"/>
            <a:chOff x="85347" y="4820859"/>
            <a:chExt cx="210600" cy="212400"/>
          </a:xfrm>
        </p:grpSpPr>
        <p:sp>
          <p:nvSpPr>
            <p:cNvPr id="801" name="Google Shape;801;p44"/>
            <p:cNvSpPr/>
            <p:nvPr/>
          </p:nvSpPr>
          <p:spPr>
            <a:xfrm>
              <a:off x="85347" y="4820859"/>
              <a:ext cx="210600" cy="2124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44"/>
            <p:cNvSpPr/>
            <p:nvPr/>
          </p:nvSpPr>
          <p:spPr>
            <a:xfrm>
              <a:off x="122163" y="4859650"/>
              <a:ext cx="136980" cy="139766"/>
            </a:xfrm>
            <a:custGeom>
              <a:rect b="b" l="l" r="r" t="t"/>
              <a:pathLst>
                <a:path extrusionOk="0" h="10491" w="10752">
                  <a:moveTo>
                    <a:pt x="9632" y="1406"/>
                  </a:moveTo>
                  <a:lnTo>
                    <a:pt x="9632" y="2418"/>
                  </a:lnTo>
                  <a:lnTo>
                    <a:pt x="3584" y="2418"/>
                  </a:lnTo>
                  <a:lnTo>
                    <a:pt x="3584" y="1918"/>
                  </a:lnTo>
                  <a:cubicBezTo>
                    <a:pt x="3584" y="1787"/>
                    <a:pt x="3477" y="1680"/>
                    <a:pt x="3346" y="1680"/>
                  </a:cubicBezTo>
                  <a:lnTo>
                    <a:pt x="1905" y="1680"/>
                  </a:lnTo>
                  <a:cubicBezTo>
                    <a:pt x="1774" y="1680"/>
                    <a:pt x="1667" y="1787"/>
                    <a:pt x="1667" y="1918"/>
                  </a:cubicBezTo>
                  <a:lnTo>
                    <a:pt x="1667" y="2358"/>
                  </a:lnTo>
                  <a:cubicBezTo>
                    <a:pt x="1500" y="2275"/>
                    <a:pt x="1381" y="2108"/>
                    <a:pt x="1381" y="1918"/>
                  </a:cubicBezTo>
                  <a:cubicBezTo>
                    <a:pt x="1381" y="1632"/>
                    <a:pt x="1607" y="1406"/>
                    <a:pt x="1893" y="1406"/>
                  </a:cubicBezTo>
                  <a:close/>
                  <a:moveTo>
                    <a:pt x="3131" y="2156"/>
                  </a:moveTo>
                  <a:lnTo>
                    <a:pt x="3131" y="3168"/>
                  </a:lnTo>
                  <a:lnTo>
                    <a:pt x="2739" y="3001"/>
                  </a:lnTo>
                  <a:cubicBezTo>
                    <a:pt x="2709" y="2989"/>
                    <a:pt x="2679" y="2983"/>
                    <a:pt x="2649" y="2983"/>
                  </a:cubicBezTo>
                  <a:cubicBezTo>
                    <a:pt x="2620" y="2983"/>
                    <a:pt x="2590" y="2989"/>
                    <a:pt x="2560" y="3001"/>
                  </a:cubicBezTo>
                  <a:lnTo>
                    <a:pt x="2143" y="3180"/>
                  </a:lnTo>
                  <a:lnTo>
                    <a:pt x="2143" y="2156"/>
                  </a:lnTo>
                  <a:close/>
                  <a:moveTo>
                    <a:pt x="10275" y="2882"/>
                  </a:moveTo>
                  <a:lnTo>
                    <a:pt x="10275" y="3346"/>
                  </a:lnTo>
                  <a:lnTo>
                    <a:pt x="3584" y="3346"/>
                  </a:lnTo>
                  <a:lnTo>
                    <a:pt x="3584" y="2882"/>
                  </a:lnTo>
                  <a:close/>
                  <a:moveTo>
                    <a:pt x="8823" y="4728"/>
                  </a:moveTo>
                  <a:cubicBezTo>
                    <a:pt x="9108" y="4728"/>
                    <a:pt x="9335" y="4954"/>
                    <a:pt x="9335" y="5239"/>
                  </a:cubicBezTo>
                  <a:cubicBezTo>
                    <a:pt x="9335" y="5430"/>
                    <a:pt x="9216" y="5609"/>
                    <a:pt x="9049" y="5680"/>
                  </a:cubicBezTo>
                  <a:lnTo>
                    <a:pt x="9049" y="5239"/>
                  </a:lnTo>
                  <a:cubicBezTo>
                    <a:pt x="9049" y="5097"/>
                    <a:pt x="8942" y="4989"/>
                    <a:pt x="8811" y="4989"/>
                  </a:cubicBezTo>
                  <a:lnTo>
                    <a:pt x="7358" y="4989"/>
                  </a:lnTo>
                  <a:cubicBezTo>
                    <a:pt x="7215" y="4989"/>
                    <a:pt x="7120" y="5097"/>
                    <a:pt x="7120" y="5239"/>
                  </a:cubicBezTo>
                  <a:lnTo>
                    <a:pt x="7120" y="5740"/>
                  </a:lnTo>
                  <a:lnTo>
                    <a:pt x="1060" y="5740"/>
                  </a:lnTo>
                  <a:lnTo>
                    <a:pt x="1060" y="4728"/>
                  </a:lnTo>
                  <a:close/>
                  <a:moveTo>
                    <a:pt x="8608" y="5454"/>
                  </a:moveTo>
                  <a:lnTo>
                    <a:pt x="8608" y="6502"/>
                  </a:lnTo>
                  <a:lnTo>
                    <a:pt x="8192" y="6323"/>
                  </a:lnTo>
                  <a:cubicBezTo>
                    <a:pt x="8156" y="6311"/>
                    <a:pt x="8132" y="6311"/>
                    <a:pt x="8096" y="6311"/>
                  </a:cubicBezTo>
                  <a:cubicBezTo>
                    <a:pt x="8073" y="6311"/>
                    <a:pt x="8037" y="6311"/>
                    <a:pt x="8013" y="6323"/>
                  </a:cubicBezTo>
                  <a:lnTo>
                    <a:pt x="7620" y="6490"/>
                  </a:lnTo>
                  <a:lnTo>
                    <a:pt x="7620" y="5454"/>
                  </a:lnTo>
                  <a:close/>
                  <a:moveTo>
                    <a:pt x="8846" y="3811"/>
                  </a:moveTo>
                  <a:cubicBezTo>
                    <a:pt x="9632" y="3811"/>
                    <a:pt x="10275" y="4442"/>
                    <a:pt x="10275" y="5251"/>
                  </a:cubicBezTo>
                  <a:cubicBezTo>
                    <a:pt x="10275" y="5632"/>
                    <a:pt x="10120" y="5990"/>
                    <a:pt x="9859" y="6263"/>
                  </a:cubicBezTo>
                  <a:cubicBezTo>
                    <a:pt x="9632" y="6490"/>
                    <a:pt x="9358" y="6621"/>
                    <a:pt x="9061" y="6668"/>
                  </a:cubicBezTo>
                  <a:lnTo>
                    <a:pt x="9061" y="6192"/>
                  </a:lnTo>
                  <a:cubicBezTo>
                    <a:pt x="9501" y="6085"/>
                    <a:pt x="9811" y="5692"/>
                    <a:pt x="9811" y="5239"/>
                  </a:cubicBezTo>
                  <a:cubicBezTo>
                    <a:pt x="9811" y="4704"/>
                    <a:pt x="9382" y="4263"/>
                    <a:pt x="8846" y="4263"/>
                  </a:cubicBezTo>
                  <a:lnTo>
                    <a:pt x="476" y="4263"/>
                  </a:lnTo>
                  <a:lnTo>
                    <a:pt x="476" y="3811"/>
                  </a:lnTo>
                  <a:close/>
                  <a:moveTo>
                    <a:pt x="7144" y="6216"/>
                  </a:moveTo>
                  <a:lnTo>
                    <a:pt x="7144" y="6680"/>
                  </a:lnTo>
                  <a:lnTo>
                    <a:pt x="464" y="6680"/>
                  </a:lnTo>
                  <a:lnTo>
                    <a:pt x="464" y="6216"/>
                  </a:lnTo>
                  <a:close/>
                  <a:moveTo>
                    <a:pt x="9632" y="8073"/>
                  </a:moveTo>
                  <a:lnTo>
                    <a:pt x="9632" y="9085"/>
                  </a:lnTo>
                  <a:lnTo>
                    <a:pt x="3584" y="9085"/>
                  </a:lnTo>
                  <a:lnTo>
                    <a:pt x="3584" y="8585"/>
                  </a:lnTo>
                  <a:cubicBezTo>
                    <a:pt x="3584" y="8454"/>
                    <a:pt x="3477" y="8347"/>
                    <a:pt x="3346" y="8347"/>
                  </a:cubicBezTo>
                  <a:lnTo>
                    <a:pt x="1905" y="8347"/>
                  </a:lnTo>
                  <a:cubicBezTo>
                    <a:pt x="1774" y="8347"/>
                    <a:pt x="1667" y="8454"/>
                    <a:pt x="1667" y="8585"/>
                  </a:cubicBezTo>
                  <a:lnTo>
                    <a:pt x="1667" y="9026"/>
                  </a:lnTo>
                  <a:cubicBezTo>
                    <a:pt x="1500" y="8942"/>
                    <a:pt x="1381" y="8776"/>
                    <a:pt x="1381" y="8585"/>
                  </a:cubicBezTo>
                  <a:cubicBezTo>
                    <a:pt x="1381" y="8299"/>
                    <a:pt x="1607" y="8073"/>
                    <a:pt x="1893" y="8073"/>
                  </a:cubicBezTo>
                  <a:close/>
                  <a:moveTo>
                    <a:pt x="3131" y="8823"/>
                  </a:moveTo>
                  <a:lnTo>
                    <a:pt x="3131" y="9835"/>
                  </a:lnTo>
                  <a:lnTo>
                    <a:pt x="2739" y="9669"/>
                  </a:lnTo>
                  <a:cubicBezTo>
                    <a:pt x="2709" y="9657"/>
                    <a:pt x="2679" y="9651"/>
                    <a:pt x="2649" y="9651"/>
                  </a:cubicBezTo>
                  <a:cubicBezTo>
                    <a:pt x="2620" y="9651"/>
                    <a:pt x="2590" y="9657"/>
                    <a:pt x="2560" y="9669"/>
                  </a:cubicBezTo>
                  <a:lnTo>
                    <a:pt x="2143" y="9847"/>
                  </a:lnTo>
                  <a:lnTo>
                    <a:pt x="2143" y="8823"/>
                  </a:lnTo>
                  <a:close/>
                  <a:moveTo>
                    <a:pt x="10275" y="7144"/>
                  </a:moveTo>
                  <a:lnTo>
                    <a:pt x="10275" y="7597"/>
                  </a:lnTo>
                  <a:lnTo>
                    <a:pt x="1905" y="7597"/>
                  </a:lnTo>
                  <a:cubicBezTo>
                    <a:pt x="1369" y="7597"/>
                    <a:pt x="941" y="8037"/>
                    <a:pt x="941" y="8573"/>
                  </a:cubicBezTo>
                  <a:cubicBezTo>
                    <a:pt x="941" y="9026"/>
                    <a:pt x="1250" y="9419"/>
                    <a:pt x="1679" y="9526"/>
                  </a:cubicBezTo>
                  <a:lnTo>
                    <a:pt x="1679" y="10002"/>
                  </a:lnTo>
                  <a:cubicBezTo>
                    <a:pt x="1381" y="9954"/>
                    <a:pt x="1119" y="9800"/>
                    <a:pt x="893" y="9597"/>
                  </a:cubicBezTo>
                  <a:cubicBezTo>
                    <a:pt x="631" y="9323"/>
                    <a:pt x="476" y="8954"/>
                    <a:pt x="476" y="8585"/>
                  </a:cubicBezTo>
                  <a:cubicBezTo>
                    <a:pt x="476" y="7787"/>
                    <a:pt x="1119" y="7144"/>
                    <a:pt x="1917" y="7144"/>
                  </a:cubicBezTo>
                  <a:close/>
                  <a:moveTo>
                    <a:pt x="1917" y="1"/>
                  </a:moveTo>
                  <a:cubicBezTo>
                    <a:pt x="881" y="1"/>
                    <a:pt x="12" y="846"/>
                    <a:pt x="12" y="1906"/>
                  </a:cubicBezTo>
                  <a:cubicBezTo>
                    <a:pt x="12" y="2406"/>
                    <a:pt x="214" y="2882"/>
                    <a:pt x="572" y="3239"/>
                  </a:cubicBezTo>
                  <a:cubicBezTo>
                    <a:pt x="595" y="3275"/>
                    <a:pt x="631" y="3299"/>
                    <a:pt x="667" y="3334"/>
                  </a:cubicBezTo>
                  <a:lnTo>
                    <a:pt x="238" y="3334"/>
                  </a:lnTo>
                  <a:cubicBezTo>
                    <a:pt x="107" y="3334"/>
                    <a:pt x="0" y="3430"/>
                    <a:pt x="0" y="3573"/>
                  </a:cubicBezTo>
                  <a:lnTo>
                    <a:pt x="0" y="4489"/>
                  </a:lnTo>
                  <a:cubicBezTo>
                    <a:pt x="0" y="4620"/>
                    <a:pt x="107" y="4728"/>
                    <a:pt x="238" y="4728"/>
                  </a:cubicBezTo>
                  <a:lnTo>
                    <a:pt x="631" y="4728"/>
                  </a:lnTo>
                  <a:lnTo>
                    <a:pt x="631" y="5751"/>
                  </a:lnTo>
                  <a:lnTo>
                    <a:pt x="238" y="5751"/>
                  </a:lnTo>
                  <a:cubicBezTo>
                    <a:pt x="107" y="5751"/>
                    <a:pt x="0" y="5859"/>
                    <a:pt x="0" y="5990"/>
                  </a:cubicBezTo>
                  <a:lnTo>
                    <a:pt x="0" y="6918"/>
                  </a:lnTo>
                  <a:cubicBezTo>
                    <a:pt x="0" y="7049"/>
                    <a:pt x="107" y="7156"/>
                    <a:pt x="238" y="7156"/>
                  </a:cubicBezTo>
                  <a:lnTo>
                    <a:pt x="667" y="7156"/>
                  </a:lnTo>
                  <a:cubicBezTo>
                    <a:pt x="274" y="7502"/>
                    <a:pt x="12" y="8014"/>
                    <a:pt x="12" y="8597"/>
                  </a:cubicBezTo>
                  <a:cubicBezTo>
                    <a:pt x="12" y="9109"/>
                    <a:pt x="214" y="9585"/>
                    <a:pt x="572" y="9942"/>
                  </a:cubicBezTo>
                  <a:cubicBezTo>
                    <a:pt x="929" y="10300"/>
                    <a:pt x="1405" y="10490"/>
                    <a:pt x="1905" y="10490"/>
                  </a:cubicBezTo>
                  <a:lnTo>
                    <a:pt x="5394" y="10490"/>
                  </a:lnTo>
                  <a:cubicBezTo>
                    <a:pt x="5525" y="10490"/>
                    <a:pt x="5632" y="10383"/>
                    <a:pt x="5632" y="10252"/>
                  </a:cubicBezTo>
                  <a:cubicBezTo>
                    <a:pt x="5632" y="10121"/>
                    <a:pt x="5525" y="10014"/>
                    <a:pt x="5394" y="10014"/>
                  </a:cubicBezTo>
                  <a:lnTo>
                    <a:pt x="3584" y="10014"/>
                  </a:lnTo>
                  <a:lnTo>
                    <a:pt x="3584" y="9550"/>
                  </a:lnTo>
                  <a:lnTo>
                    <a:pt x="10275" y="9550"/>
                  </a:lnTo>
                  <a:lnTo>
                    <a:pt x="10275" y="10014"/>
                  </a:lnTo>
                  <a:lnTo>
                    <a:pt x="6477" y="10014"/>
                  </a:lnTo>
                  <a:cubicBezTo>
                    <a:pt x="6346" y="10014"/>
                    <a:pt x="6239" y="10121"/>
                    <a:pt x="6239" y="10252"/>
                  </a:cubicBezTo>
                  <a:cubicBezTo>
                    <a:pt x="6239" y="10383"/>
                    <a:pt x="6346" y="10490"/>
                    <a:pt x="6477" y="10490"/>
                  </a:cubicBezTo>
                  <a:lnTo>
                    <a:pt x="10513" y="10490"/>
                  </a:lnTo>
                  <a:cubicBezTo>
                    <a:pt x="10644" y="10490"/>
                    <a:pt x="10751" y="10383"/>
                    <a:pt x="10751" y="10252"/>
                  </a:cubicBezTo>
                  <a:lnTo>
                    <a:pt x="10751" y="9323"/>
                  </a:lnTo>
                  <a:cubicBezTo>
                    <a:pt x="10751" y="9192"/>
                    <a:pt x="10644" y="9085"/>
                    <a:pt x="10513" y="9085"/>
                  </a:cubicBezTo>
                  <a:lnTo>
                    <a:pt x="10120" y="9085"/>
                  </a:lnTo>
                  <a:lnTo>
                    <a:pt x="10120" y="8061"/>
                  </a:lnTo>
                  <a:lnTo>
                    <a:pt x="10513" y="8061"/>
                  </a:lnTo>
                  <a:cubicBezTo>
                    <a:pt x="10644" y="8061"/>
                    <a:pt x="10751" y="7954"/>
                    <a:pt x="10751" y="7823"/>
                  </a:cubicBezTo>
                  <a:lnTo>
                    <a:pt x="10751" y="6906"/>
                  </a:lnTo>
                  <a:cubicBezTo>
                    <a:pt x="10751" y="6763"/>
                    <a:pt x="10644" y="6668"/>
                    <a:pt x="10513" y="6668"/>
                  </a:cubicBezTo>
                  <a:lnTo>
                    <a:pt x="10073" y="6668"/>
                  </a:lnTo>
                  <a:cubicBezTo>
                    <a:pt x="10109" y="6633"/>
                    <a:pt x="10156" y="6609"/>
                    <a:pt x="10180" y="6573"/>
                  </a:cubicBezTo>
                  <a:cubicBezTo>
                    <a:pt x="10537" y="6216"/>
                    <a:pt x="10728" y="5740"/>
                    <a:pt x="10728" y="5239"/>
                  </a:cubicBezTo>
                  <a:cubicBezTo>
                    <a:pt x="10728" y="4656"/>
                    <a:pt x="10478" y="4144"/>
                    <a:pt x="10073" y="3787"/>
                  </a:cubicBezTo>
                  <a:lnTo>
                    <a:pt x="10513" y="3787"/>
                  </a:lnTo>
                  <a:cubicBezTo>
                    <a:pt x="10644" y="3787"/>
                    <a:pt x="10751" y="3692"/>
                    <a:pt x="10751" y="3549"/>
                  </a:cubicBezTo>
                  <a:lnTo>
                    <a:pt x="10751" y="2632"/>
                  </a:lnTo>
                  <a:cubicBezTo>
                    <a:pt x="10751" y="2501"/>
                    <a:pt x="10644" y="2394"/>
                    <a:pt x="10513" y="2394"/>
                  </a:cubicBezTo>
                  <a:lnTo>
                    <a:pt x="10120" y="2394"/>
                  </a:lnTo>
                  <a:lnTo>
                    <a:pt x="10120" y="1370"/>
                  </a:lnTo>
                  <a:lnTo>
                    <a:pt x="10513" y="1394"/>
                  </a:lnTo>
                  <a:cubicBezTo>
                    <a:pt x="10644" y="1394"/>
                    <a:pt x="10751" y="1287"/>
                    <a:pt x="10751" y="1156"/>
                  </a:cubicBezTo>
                  <a:lnTo>
                    <a:pt x="10751" y="239"/>
                  </a:lnTo>
                  <a:cubicBezTo>
                    <a:pt x="10751" y="96"/>
                    <a:pt x="10644" y="1"/>
                    <a:pt x="10513" y="1"/>
                  </a:cubicBezTo>
                  <a:lnTo>
                    <a:pt x="8942" y="1"/>
                  </a:lnTo>
                  <a:cubicBezTo>
                    <a:pt x="8811" y="1"/>
                    <a:pt x="8704" y="96"/>
                    <a:pt x="8704" y="239"/>
                  </a:cubicBezTo>
                  <a:cubicBezTo>
                    <a:pt x="8704" y="370"/>
                    <a:pt x="8811" y="477"/>
                    <a:pt x="8942" y="477"/>
                  </a:cubicBezTo>
                  <a:lnTo>
                    <a:pt x="10287" y="477"/>
                  </a:lnTo>
                  <a:lnTo>
                    <a:pt x="10287" y="929"/>
                  </a:lnTo>
                  <a:lnTo>
                    <a:pt x="1905" y="929"/>
                  </a:lnTo>
                  <a:cubicBezTo>
                    <a:pt x="1369" y="929"/>
                    <a:pt x="941" y="1370"/>
                    <a:pt x="941" y="1906"/>
                  </a:cubicBezTo>
                  <a:cubicBezTo>
                    <a:pt x="941" y="2358"/>
                    <a:pt x="1250" y="2751"/>
                    <a:pt x="1679" y="2858"/>
                  </a:cubicBezTo>
                  <a:lnTo>
                    <a:pt x="1679" y="3334"/>
                  </a:lnTo>
                  <a:cubicBezTo>
                    <a:pt x="1381" y="3287"/>
                    <a:pt x="1119" y="3156"/>
                    <a:pt x="893" y="2930"/>
                  </a:cubicBezTo>
                  <a:cubicBezTo>
                    <a:pt x="631" y="2656"/>
                    <a:pt x="476" y="2287"/>
                    <a:pt x="476" y="1918"/>
                  </a:cubicBezTo>
                  <a:cubicBezTo>
                    <a:pt x="476" y="1132"/>
                    <a:pt x="1119" y="477"/>
                    <a:pt x="1917" y="477"/>
                  </a:cubicBezTo>
                  <a:lnTo>
                    <a:pt x="7870" y="477"/>
                  </a:lnTo>
                  <a:cubicBezTo>
                    <a:pt x="8013" y="477"/>
                    <a:pt x="8108" y="370"/>
                    <a:pt x="8108" y="239"/>
                  </a:cubicBezTo>
                  <a:cubicBezTo>
                    <a:pt x="8108" y="96"/>
                    <a:pt x="8013" y="1"/>
                    <a:pt x="7870"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3" name="Google Shape;803;p44"/>
          <p:cNvGrpSpPr/>
          <p:nvPr/>
        </p:nvGrpSpPr>
        <p:grpSpPr>
          <a:xfrm>
            <a:off x="6994402" y="2049012"/>
            <a:ext cx="210592" cy="212406"/>
            <a:chOff x="4568711" y="2198515"/>
            <a:chExt cx="266100" cy="263400"/>
          </a:xfrm>
        </p:grpSpPr>
        <p:sp>
          <p:nvSpPr>
            <p:cNvPr id="804" name="Google Shape;804;p44"/>
            <p:cNvSpPr/>
            <p:nvPr/>
          </p:nvSpPr>
          <p:spPr>
            <a:xfrm>
              <a:off x="4568711" y="2198515"/>
              <a:ext cx="266100" cy="2634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5" name="Google Shape;805;p44"/>
            <p:cNvGrpSpPr/>
            <p:nvPr/>
          </p:nvGrpSpPr>
          <p:grpSpPr>
            <a:xfrm>
              <a:off x="4615176" y="2243590"/>
              <a:ext cx="173147" cy="173265"/>
              <a:chOff x="2810958" y="4273923"/>
              <a:chExt cx="353145" cy="361873"/>
            </a:xfrm>
          </p:grpSpPr>
          <p:sp>
            <p:nvSpPr>
              <p:cNvPr id="806" name="Google Shape;806;p44"/>
              <p:cNvSpPr/>
              <p:nvPr/>
            </p:nvSpPr>
            <p:spPr>
              <a:xfrm>
                <a:off x="2886837" y="4273923"/>
                <a:ext cx="53867" cy="169946"/>
              </a:xfrm>
              <a:custGeom>
                <a:rect b="b" l="l" r="r" t="t"/>
                <a:pathLst>
                  <a:path extrusionOk="0" h="5335" w="1691">
                    <a:moveTo>
                      <a:pt x="1179" y="346"/>
                    </a:moveTo>
                    <a:cubicBezTo>
                      <a:pt x="1203" y="346"/>
                      <a:pt x="1250" y="382"/>
                      <a:pt x="1250" y="417"/>
                    </a:cubicBezTo>
                    <a:lnTo>
                      <a:pt x="1250" y="644"/>
                    </a:lnTo>
                    <a:lnTo>
                      <a:pt x="464" y="644"/>
                    </a:lnTo>
                    <a:lnTo>
                      <a:pt x="464" y="417"/>
                    </a:lnTo>
                    <a:cubicBezTo>
                      <a:pt x="452" y="382"/>
                      <a:pt x="488" y="346"/>
                      <a:pt x="524" y="346"/>
                    </a:cubicBezTo>
                    <a:close/>
                    <a:moveTo>
                      <a:pt x="1131" y="4275"/>
                    </a:moveTo>
                    <a:lnTo>
                      <a:pt x="845" y="4965"/>
                    </a:lnTo>
                    <a:lnTo>
                      <a:pt x="583" y="4275"/>
                    </a:lnTo>
                    <a:close/>
                    <a:moveTo>
                      <a:pt x="512" y="1"/>
                    </a:moveTo>
                    <a:cubicBezTo>
                      <a:pt x="298" y="1"/>
                      <a:pt x="119" y="179"/>
                      <a:pt x="119" y="405"/>
                    </a:cubicBezTo>
                    <a:lnTo>
                      <a:pt x="119" y="751"/>
                    </a:lnTo>
                    <a:cubicBezTo>
                      <a:pt x="36" y="822"/>
                      <a:pt x="0" y="929"/>
                      <a:pt x="0" y="1036"/>
                    </a:cubicBezTo>
                    <a:lnTo>
                      <a:pt x="0" y="3870"/>
                    </a:lnTo>
                    <a:cubicBezTo>
                      <a:pt x="0" y="4025"/>
                      <a:pt x="71" y="4156"/>
                      <a:pt x="191" y="4215"/>
                    </a:cubicBezTo>
                    <a:lnTo>
                      <a:pt x="560" y="5144"/>
                    </a:lnTo>
                    <a:cubicBezTo>
                      <a:pt x="607" y="5263"/>
                      <a:pt x="726" y="5335"/>
                      <a:pt x="845" y="5335"/>
                    </a:cubicBezTo>
                    <a:cubicBezTo>
                      <a:pt x="976" y="5335"/>
                      <a:pt x="1084" y="5263"/>
                      <a:pt x="1131" y="5144"/>
                    </a:cubicBezTo>
                    <a:lnTo>
                      <a:pt x="1500" y="4215"/>
                    </a:lnTo>
                    <a:cubicBezTo>
                      <a:pt x="1619" y="4144"/>
                      <a:pt x="1691" y="4025"/>
                      <a:pt x="1691" y="3870"/>
                    </a:cubicBezTo>
                    <a:lnTo>
                      <a:pt x="1691" y="3084"/>
                    </a:lnTo>
                    <a:cubicBezTo>
                      <a:pt x="1691" y="3001"/>
                      <a:pt x="1619" y="2918"/>
                      <a:pt x="1524" y="2918"/>
                    </a:cubicBezTo>
                    <a:cubicBezTo>
                      <a:pt x="1441" y="2918"/>
                      <a:pt x="1369" y="3001"/>
                      <a:pt x="1369" y="3084"/>
                    </a:cubicBezTo>
                    <a:lnTo>
                      <a:pt x="1369" y="3870"/>
                    </a:lnTo>
                    <a:cubicBezTo>
                      <a:pt x="1369" y="3906"/>
                      <a:pt x="1334" y="3953"/>
                      <a:pt x="1286" y="3953"/>
                    </a:cubicBezTo>
                    <a:lnTo>
                      <a:pt x="393" y="3953"/>
                    </a:lnTo>
                    <a:cubicBezTo>
                      <a:pt x="369" y="3953"/>
                      <a:pt x="322" y="3918"/>
                      <a:pt x="322" y="3870"/>
                    </a:cubicBezTo>
                    <a:lnTo>
                      <a:pt x="322" y="1036"/>
                    </a:lnTo>
                    <a:cubicBezTo>
                      <a:pt x="322" y="1001"/>
                      <a:pt x="357" y="953"/>
                      <a:pt x="393" y="953"/>
                    </a:cubicBezTo>
                    <a:lnTo>
                      <a:pt x="1286" y="953"/>
                    </a:lnTo>
                    <a:cubicBezTo>
                      <a:pt x="1322" y="953"/>
                      <a:pt x="1369" y="989"/>
                      <a:pt x="1369" y="1036"/>
                    </a:cubicBezTo>
                    <a:lnTo>
                      <a:pt x="1369" y="2358"/>
                    </a:lnTo>
                    <a:cubicBezTo>
                      <a:pt x="1369" y="2441"/>
                      <a:pt x="1441" y="2525"/>
                      <a:pt x="1524" y="2525"/>
                    </a:cubicBezTo>
                    <a:cubicBezTo>
                      <a:pt x="1619" y="2525"/>
                      <a:pt x="1691" y="2441"/>
                      <a:pt x="1691" y="2358"/>
                    </a:cubicBezTo>
                    <a:lnTo>
                      <a:pt x="1691" y="1036"/>
                    </a:lnTo>
                    <a:cubicBezTo>
                      <a:pt x="1691" y="929"/>
                      <a:pt x="1643" y="822"/>
                      <a:pt x="1572" y="751"/>
                    </a:cubicBezTo>
                    <a:lnTo>
                      <a:pt x="1572" y="405"/>
                    </a:lnTo>
                    <a:cubicBezTo>
                      <a:pt x="1572" y="179"/>
                      <a:pt x="1393" y="1"/>
                      <a:pt x="1167"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44"/>
              <p:cNvSpPr/>
              <p:nvPr/>
            </p:nvSpPr>
            <p:spPr>
              <a:xfrm>
                <a:off x="2815131" y="4273923"/>
                <a:ext cx="57307" cy="279942"/>
              </a:xfrm>
              <a:custGeom>
                <a:rect b="b" l="l" r="r" t="t"/>
                <a:pathLst>
                  <a:path extrusionOk="0" h="8788" w="1799">
                    <a:moveTo>
                      <a:pt x="906" y="382"/>
                    </a:moveTo>
                    <a:lnTo>
                      <a:pt x="1251" y="1239"/>
                    </a:lnTo>
                    <a:lnTo>
                      <a:pt x="572" y="1239"/>
                    </a:lnTo>
                    <a:lnTo>
                      <a:pt x="906" y="382"/>
                    </a:lnTo>
                    <a:close/>
                    <a:moveTo>
                      <a:pt x="751" y="1548"/>
                    </a:moveTo>
                    <a:lnTo>
                      <a:pt x="751" y="7466"/>
                    </a:lnTo>
                    <a:lnTo>
                      <a:pt x="346" y="7466"/>
                    </a:lnTo>
                    <a:lnTo>
                      <a:pt x="346" y="1644"/>
                    </a:lnTo>
                    <a:cubicBezTo>
                      <a:pt x="346" y="1596"/>
                      <a:pt x="394" y="1548"/>
                      <a:pt x="429" y="1548"/>
                    </a:cubicBezTo>
                    <a:close/>
                    <a:moveTo>
                      <a:pt x="1382" y="1572"/>
                    </a:moveTo>
                    <a:cubicBezTo>
                      <a:pt x="1430" y="1572"/>
                      <a:pt x="1477" y="1608"/>
                      <a:pt x="1477" y="1656"/>
                    </a:cubicBezTo>
                    <a:lnTo>
                      <a:pt x="1477" y="7478"/>
                    </a:lnTo>
                    <a:lnTo>
                      <a:pt x="1072" y="7478"/>
                    </a:lnTo>
                    <a:lnTo>
                      <a:pt x="1072" y="1572"/>
                    </a:lnTo>
                    <a:close/>
                    <a:moveTo>
                      <a:pt x="1489" y="7787"/>
                    </a:moveTo>
                    <a:lnTo>
                      <a:pt x="1489" y="8359"/>
                    </a:lnTo>
                    <a:cubicBezTo>
                      <a:pt x="1477" y="8418"/>
                      <a:pt x="1441" y="8442"/>
                      <a:pt x="1382" y="8442"/>
                    </a:cubicBezTo>
                    <a:lnTo>
                      <a:pt x="429" y="8442"/>
                    </a:lnTo>
                    <a:cubicBezTo>
                      <a:pt x="394" y="8442"/>
                      <a:pt x="346" y="8394"/>
                      <a:pt x="346" y="8359"/>
                    </a:cubicBezTo>
                    <a:lnTo>
                      <a:pt x="346" y="7787"/>
                    </a:lnTo>
                    <a:close/>
                    <a:moveTo>
                      <a:pt x="906" y="1"/>
                    </a:moveTo>
                    <a:cubicBezTo>
                      <a:pt x="775" y="1"/>
                      <a:pt x="656" y="84"/>
                      <a:pt x="608" y="215"/>
                    </a:cubicBezTo>
                    <a:lnTo>
                      <a:pt x="179" y="1310"/>
                    </a:lnTo>
                    <a:cubicBezTo>
                      <a:pt x="72" y="1394"/>
                      <a:pt x="13" y="1513"/>
                      <a:pt x="13" y="1656"/>
                    </a:cubicBezTo>
                    <a:lnTo>
                      <a:pt x="13" y="8371"/>
                    </a:lnTo>
                    <a:cubicBezTo>
                      <a:pt x="1" y="8597"/>
                      <a:pt x="191" y="8787"/>
                      <a:pt x="429" y="8787"/>
                    </a:cubicBezTo>
                    <a:lnTo>
                      <a:pt x="1382" y="8787"/>
                    </a:lnTo>
                    <a:cubicBezTo>
                      <a:pt x="1620" y="8787"/>
                      <a:pt x="1799" y="8597"/>
                      <a:pt x="1799" y="8371"/>
                    </a:cubicBezTo>
                    <a:lnTo>
                      <a:pt x="1799" y="1656"/>
                    </a:lnTo>
                    <a:cubicBezTo>
                      <a:pt x="1799" y="1525"/>
                      <a:pt x="1727" y="1394"/>
                      <a:pt x="1632" y="1310"/>
                    </a:cubicBezTo>
                    <a:lnTo>
                      <a:pt x="1203" y="215"/>
                    </a:lnTo>
                    <a:cubicBezTo>
                      <a:pt x="1168" y="96"/>
                      <a:pt x="1037" y="1"/>
                      <a:pt x="906"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44"/>
              <p:cNvSpPr/>
              <p:nvPr/>
            </p:nvSpPr>
            <p:spPr>
              <a:xfrm>
                <a:off x="2883396" y="4463173"/>
                <a:ext cx="60333" cy="90691"/>
              </a:xfrm>
              <a:custGeom>
                <a:rect b="b" l="l" r="r" t="t"/>
                <a:pathLst>
                  <a:path extrusionOk="0" h="2847" w="1894">
                    <a:moveTo>
                      <a:pt x="1322" y="310"/>
                    </a:moveTo>
                    <a:cubicBezTo>
                      <a:pt x="1370" y="310"/>
                      <a:pt x="1418" y="358"/>
                      <a:pt x="1418" y="406"/>
                    </a:cubicBezTo>
                    <a:lnTo>
                      <a:pt x="1418" y="584"/>
                    </a:lnTo>
                    <a:lnTo>
                      <a:pt x="513" y="584"/>
                    </a:lnTo>
                    <a:lnTo>
                      <a:pt x="513" y="406"/>
                    </a:lnTo>
                    <a:cubicBezTo>
                      <a:pt x="513" y="358"/>
                      <a:pt x="537" y="310"/>
                      <a:pt x="596" y="310"/>
                    </a:cubicBezTo>
                    <a:close/>
                    <a:moveTo>
                      <a:pt x="1477" y="929"/>
                    </a:moveTo>
                    <a:cubicBezTo>
                      <a:pt x="1513" y="929"/>
                      <a:pt x="1561" y="965"/>
                      <a:pt x="1561" y="1013"/>
                    </a:cubicBezTo>
                    <a:lnTo>
                      <a:pt x="1561" y="2418"/>
                    </a:lnTo>
                    <a:cubicBezTo>
                      <a:pt x="1561" y="2453"/>
                      <a:pt x="1525" y="2501"/>
                      <a:pt x="1477" y="2501"/>
                    </a:cubicBezTo>
                    <a:lnTo>
                      <a:pt x="430" y="2501"/>
                    </a:lnTo>
                    <a:cubicBezTo>
                      <a:pt x="394" y="2501"/>
                      <a:pt x="346" y="2453"/>
                      <a:pt x="346" y="2418"/>
                    </a:cubicBezTo>
                    <a:lnTo>
                      <a:pt x="346" y="1013"/>
                    </a:lnTo>
                    <a:cubicBezTo>
                      <a:pt x="346" y="965"/>
                      <a:pt x="382" y="929"/>
                      <a:pt x="430" y="929"/>
                    </a:cubicBezTo>
                    <a:close/>
                    <a:moveTo>
                      <a:pt x="596" y="1"/>
                    </a:moveTo>
                    <a:cubicBezTo>
                      <a:pt x="358" y="1"/>
                      <a:pt x="179" y="191"/>
                      <a:pt x="179" y="418"/>
                    </a:cubicBezTo>
                    <a:lnTo>
                      <a:pt x="179" y="691"/>
                    </a:lnTo>
                    <a:cubicBezTo>
                      <a:pt x="72" y="763"/>
                      <a:pt x="13" y="882"/>
                      <a:pt x="13" y="1013"/>
                    </a:cubicBezTo>
                    <a:lnTo>
                      <a:pt x="13" y="2430"/>
                    </a:lnTo>
                    <a:cubicBezTo>
                      <a:pt x="1" y="2656"/>
                      <a:pt x="191" y="2846"/>
                      <a:pt x="430" y="2846"/>
                    </a:cubicBezTo>
                    <a:lnTo>
                      <a:pt x="1477" y="2846"/>
                    </a:lnTo>
                    <a:cubicBezTo>
                      <a:pt x="1715" y="2846"/>
                      <a:pt x="1894" y="2656"/>
                      <a:pt x="1894" y="2430"/>
                    </a:cubicBezTo>
                    <a:lnTo>
                      <a:pt x="1894" y="1013"/>
                    </a:lnTo>
                    <a:cubicBezTo>
                      <a:pt x="1894" y="882"/>
                      <a:pt x="1834" y="763"/>
                      <a:pt x="1727" y="691"/>
                    </a:cubicBezTo>
                    <a:lnTo>
                      <a:pt x="1727" y="418"/>
                    </a:lnTo>
                    <a:cubicBezTo>
                      <a:pt x="1727" y="179"/>
                      <a:pt x="1537" y="1"/>
                      <a:pt x="1311"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44"/>
              <p:cNvSpPr/>
              <p:nvPr/>
            </p:nvSpPr>
            <p:spPr>
              <a:xfrm>
                <a:off x="2955835" y="4273923"/>
                <a:ext cx="202948" cy="281439"/>
              </a:xfrm>
              <a:custGeom>
                <a:rect b="b" l="l" r="r" t="t"/>
                <a:pathLst>
                  <a:path extrusionOk="0" h="8835" w="6371">
                    <a:moveTo>
                      <a:pt x="5692" y="524"/>
                    </a:moveTo>
                    <a:cubicBezTo>
                      <a:pt x="5883" y="524"/>
                      <a:pt x="6037" y="679"/>
                      <a:pt x="6037" y="870"/>
                    </a:cubicBezTo>
                    <a:lnTo>
                      <a:pt x="6037" y="7966"/>
                    </a:lnTo>
                    <a:cubicBezTo>
                      <a:pt x="6037" y="8156"/>
                      <a:pt x="5883" y="8311"/>
                      <a:pt x="5692" y="8311"/>
                    </a:cubicBezTo>
                    <a:lnTo>
                      <a:pt x="1811" y="8311"/>
                    </a:lnTo>
                    <a:lnTo>
                      <a:pt x="1811" y="524"/>
                    </a:lnTo>
                    <a:close/>
                    <a:moveTo>
                      <a:pt x="1465" y="346"/>
                    </a:moveTo>
                    <a:lnTo>
                      <a:pt x="1465" y="8490"/>
                    </a:lnTo>
                    <a:lnTo>
                      <a:pt x="1227" y="8490"/>
                    </a:lnTo>
                    <a:lnTo>
                      <a:pt x="1227" y="346"/>
                    </a:lnTo>
                    <a:close/>
                    <a:moveTo>
                      <a:pt x="1215" y="1"/>
                    </a:moveTo>
                    <a:cubicBezTo>
                      <a:pt x="1096" y="1"/>
                      <a:pt x="965" y="72"/>
                      <a:pt x="930" y="179"/>
                    </a:cubicBezTo>
                    <a:lnTo>
                      <a:pt x="418" y="179"/>
                    </a:lnTo>
                    <a:cubicBezTo>
                      <a:pt x="180" y="179"/>
                      <a:pt x="1" y="370"/>
                      <a:pt x="1" y="596"/>
                    </a:cubicBezTo>
                    <a:lnTo>
                      <a:pt x="1" y="2358"/>
                    </a:lnTo>
                    <a:cubicBezTo>
                      <a:pt x="1" y="2441"/>
                      <a:pt x="84" y="2513"/>
                      <a:pt x="168" y="2513"/>
                    </a:cubicBezTo>
                    <a:cubicBezTo>
                      <a:pt x="263" y="2513"/>
                      <a:pt x="334" y="2441"/>
                      <a:pt x="334" y="2358"/>
                    </a:cubicBezTo>
                    <a:lnTo>
                      <a:pt x="334" y="596"/>
                    </a:lnTo>
                    <a:cubicBezTo>
                      <a:pt x="334" y="548"/>
                      <a:pt x="382" y="513"/>
                      <a:pt x="418" y="513"/>
                    </a:cubicBezTo>
                    <a:lnTo>
                      <a:pt x="882" y="513"/>
                    </a:lnTo>
                    <a:lnTo>
                      <a:pt x="882" y="8287"/>
                    </a:lnTo>
                    <a:lnTo>
                      <a:pt x="418" y="8287"/>
                    </a:lnTo>
                    <a:cubicBezTo>
                      <a:pt x="382" y="8287"/>
                      <a:pt x="334" y="8252"/>
                      <a:pt x="334" y="8204"/>
                    </a:cubicBezTo>
                    <a:lnTo>
                      <a:pt x="334" y="3072"/>
                    </a:lnTo>
                    <a:cubicBezTo>
                      <a:pt x="334" y="2977"/>
                      <a:pt x="263" y="2906"/>
                      <a:pt x="168" y="2906"/>
                    </a:cubicBezTo>
                    <a:cubicBezTo>
                      <a:pt x="84" y="2906"/>
                      <a:pt x="1" y="2977"/>
                      <a:pt x="1" y="3072"/>
                    </a:cubicBezTo>
                    <a:lnTo>
                      <a:pt x="1" y="8204"/>
                    </a:lnTo>
                    <a:cubicBezTo>
                      <a:pt x="1" y="8454"/>
                      <a:pt x="203" y="8656"/>
                      <a:pt x="418" y="8656"/>
                    </a:cubicBezTo>
                    <a:lnTo>
                      <a:pt x="930" y="8656"/>
                    </a:lnTo>
                    <a:cubicBezTo>
                      <a:pt x="989" y="8752"/>
                      <a:pt x="1096" y="8835"/>
                      <a:pt x="1215" y="8835"/>
                    </a:cubicBezTo>
                    <a:lnTo>
                      <a:pt x="1477" y="8835"/>
                    </a:lnTo>
                    <a:cubicBezTo>
                      <a:pt x="1596" y="8835"/>
                      <a:pt x="1715" y="8752"/>
                      <a:pt x="1763" y="8656"/>
                    </a:cubicBezTo>
                    <a:lnTo>
                      <a:pt x="5692" y="8656"/>
                    </a:lnTo>
                    <a:cubicBezTo>
                      <a:pt x="6061" y="8656"/>
                      <a:pt x="6371" y="8359"/>
                      <a:pt x="6371" y="7966"/>
                    </a:cubicBezTo>
                    <a:lnTo>
                      <a:pt x="6371" y="870"/>
                    </a:lnTo>
                    <a:cubicBezTo>
                      <a:pt x="6371" y="489"/>
                      <a:pt x="6073" y="179"/>
                      <a:pt x="5692" y="179"/>
                    </a:cubicBezTo>
                    <a:lnTo>
                      <a:pt x="1763" y="179"/>
                    </a:lnTo>
                    <a:cubicBezTo>
                      <a:pt x="1704" y="72"/>
                      <a:pt x="1596" y="1"/>
                      <a:pt x="1477"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44"/>
              <p:cNvSpPr/>
              <p:nvPr/>
            </p:nvSpPr>
            <p:spPr>
              <a:xfrm>
                <a:off x="3098067" y="4511720"/>
                <a:ext cx="29243" cy="10289"/>
              </a:xfrm>
              <a:custGeom>
                <a:rect b="b" l="l" r="r" t="t"/>
                <a:pathLst>
                  <a:path extrusionOk="0" h="323" w="918">
                    <a:moveTo>
                      <a:pt x="168" y="1"/>
                    </a:moveTo>
                    <a:cubicBezTo>
                      <a:pt x="72" y="1"/>
                      <a:pt x="1" y="72"/>
                      <a:pt x="1" y="156"/>
                    </a:cubicBezTo>
                    <a:cubicBezTo>
                      <a:pt x="1" y="251"/>
                      <a:pt x="72" y="322"/>
                      <a:pt x="168" y="322"/>
                    </a:cubicBezTo>
                    <a:lnTo>
                      <a:pt x="751" y="322"/>
                    </a:lnTo>
                    <a:cubicBezTo>
                      <a:pt x="834" y="322"/>
                      <a:pt x="918" y="251"/>
                      <a:pt x="918" y="156"/>
                    </a:cubicBezTo>
                    <a:cubicBezTo>
                      <a:pt x="918" y="72"/>
                      <a:pt x="834" y="1"/>
                      <a:pt x="751"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44"/>
              <p:cNvSpPr/>
              <p:nvPr/>
            </p:nvSpPr>
            <p:spPr>
              <a:xfrm>
                <a:off x="3115906" y="4497704"/>
                <a:ext cx="10257" cy="10640"/>
              </a:xfrm>
              <a:custGeom>
                <a:rect b="b" l="l" r="r" t="t"/>
                <a:pathLst>
                  <a:path extrusionOk="0" h="334" w="322">
                    <a:moveTo>
                      <a:pt x="155" y="0"/>
                    </a:moveTo>
                    <a:cubicBezTo>
                      <a:pt x="72" y="0"/>
                      <a:pt x="0" y="84"/>
                      <a:pt x="0" y="167"/>
                    </a:cubicBezTo>
                    <a:cubicBezTo>
                      <a:pt x="0" y="262"/>
                      <a:pt x="72" y="334"/>
                      <a:pt x="155" y="334"/>
                    </a:cubicBezTo>
                    <a:cubicBezTo>
                      <a:pt x="250" y="334"/>
                      <a:pt x="322" y="262"/>
                      <a:pt x="322" y="167"/>
                    </a:cubicBezTo>
                    <a:cubicBezTo>
                      <a:pt x="322" y="84"/>
                      <a:pt x="250" y="0"/>
                      <a:pt x="155"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44"/>
              <p:cNvSpPr/>
              <p:nvPr/>
            </p:nvSpPr>
            <p:spPr>
              <a:xfrm>
                <a:off x="2810958" y="4563676"/>
                <a:ext cx="353145" cy="72120"/>
              </a:xfrm>
              <a:custGeom>
                <a:rect b="b" l="l" r="r" t="t"/>
                <a:pathLst>
                  <a:path extrusionOk="0" h="2264" w="11086">
                    <a:moveTo>
                      <a:pt x="418" y="1"/>
                    </a:moveTo>
                    <a:cubicBezTo>
                      <a:pt x="179" y="1"/>
                      <a:pt x="1" y="191"/>
                      <a:pt x="1" y="418"/>
                    </a:cubicBezTo>
                    <a:lnTo>
                      <a:pt x="1" y="1846"/>
                    </a:lnTo>
                    <a:cubicBezTo>
                      <a:pt x="1" y="2085"/>
                      <a:pt x="191" y="2263"/>
                      <a:pt x="418" y="2263"/>
                    </a:cubicBezTo>
                    <a:lnTo>
                      <a:pt x="8442" y="2263"/>
                    </a:lnTo>
                    <a:cubicBezTo>
                      <a:pt x="8526" y="2263"/>
                      <a:pt x="8597" y="2192"/>
                      <a:pt x="8597" y="2096"/>
                    </a:cubicBezTo>
                    <a:cubicBezTo>
                      <a:pt x="8597" y="2013"/>
                      <a:pt x="8526" y="1930"/>
                      <a:pt x="8442" y="1930"/>
                    </a:cubicBezTo>
                    <a:lnTo>
                      <a:pt x="418" y="1930"/>
                    </a:lnTo>
                    <a:cubicBezTo>
                      <a:pt x="370" y="1930"/>
                      <a:pt x="322" y="1894"/>
                      <a:pt x="322" y="1846"/>
                    </a:cubicBezTo>
                    <a:lnTo>
                      <a:pt x="322" y="418"/>
                    </a:lnTo>
                    <a:cubicBezTo>
                      <a:pt x="322" y="370"/>
                      <a:pt x="370" y="322"/>
                      <a:pt x="418" y="322"/>
                    </a:cubicBezTo>
                    <a:lnTo>
                      <a:pt x="1037" y="322"/>
                    </a:lnTo>
                    <a:lnTo>
                      <a:pt x="1037" y="584"/>
                    </a:lnTo>
                    <a:cubicBezTo>
                      <a:pt x="1037" y="668"/>
                      <a:pt x="1120" y="739"/>
                      <a:pt x="1203" y="739"/>
                    </a:cubicBezTo>
                    <a:cubicBezTo>
                      <a:pt x="1299" y="739"/>
                      <a:pt x="1370" y="668"/>
                      <a:pt x="1370" y="584"/>
                    </a:cubicBezTo>
                    <a:lnTo>
                      <a:pt x="1370" y="322"/>
                    </a:lnTo>
                    <a:lnTo>
                      <a:pt x="1834" y="322"/>
                    </a:lnTo>
                    <a:lnTo>
                      <a:pt x="1834" y="584"/>
                    </a:lnTo>
                    <a:cubicBezTo>
                      <a:pt x="1834" y="668"/>
                      <a:pt x="1906" y="739"/>
                      <a:pt x="1989" y="739"/>
                    </a:cubicBezTo>
                    <a:cubicBezTo>
                      <a:pt x="2084" y="739"/>
                      <a:pt x="2156" y="668"/>
                      <a:pt x="2156" y="584"/>
                    </a:cubicBezTo>
                    <a:lnTo>
                      <a:pt x="2156" y="322"/>
                    </a:lnTo>
                    <a:lnTo>
                      <a:pt x="2620" y="322"/>
                    </a:lnTo>
                    <a:lnTo>
                      <a:pt x="2620" y="584"/>
                    </a:lnTo>
                    <a:cubicBezTo>
                      <a:pt x="2620" y="668"/>
                      <a:pt x="2692" y="739"/>
                      <a:pt x="2787" y="739"/>
                    </a:cubicBezTo>
                    <a:cubicBezTo>
                      <a:pt x="2870" y="739"/>
                      <a:pt x="2942" y="668"/>
                      <a:pt x="2942" y="584"/>
                    </a:cubicBezTo>
                    <a:lnTo>
                      <a:pt x="2942" y="322"/>
                    </a:lnTo>
                    <a:lnTo>
                      <a:pt x="3406" y="322"/>
                    </a:lnTo>
                    <a:lnTo>
                      <a:pt x="3406" y="584"/>
                    </a:lnTo>
                    <a:cubicBezTo>
                      <a:pt x="3406" y="668"/>
                      <a:pt x="3477" y="739"/>
                      <a:pt x="3573" y="739"/>
                    </a:cubicBezTo>
                    <a:cubicBezTo>
                      <a:pt x="3656" y="739"/>
                      <a:pt x="3739" y="668"/>
                      <a:pt x="3739" y="584"/>
                    </a:cubicBezTo>
                    <a:lnTo>
                      <a:pt x="3739" y="322"/>
                    </a:lnTo>
                    <a:lnTo>
                      <a:pt x="4192" y="322"/>
                    </a:lnTo>
                    <a:lnTo>
                      <a:pt x="4192" y="584"/>
                    </a:lnTo>
                    <a:cubicBezTo>
                      <a:pt x="4192" y="668"/>
                      <a:pt x="4275" y="739"/>
                      <a:pt x="4358" y="739"/>
                    </a:cubicBezTo>
                    <a:cubicBezTo>
                      <a:pt x="4454" y="739"/>
                      <a:pt x="4525" y="668"/>
                      <a:pt x="4525" y="584"/>
                    </a:cubicBezTo>
                    <a:lnTo>
                      <a:pt x="4525" y="322"/>
                    </a:lnTo>
                    <a:lnTo>
                      <a:pt x="4990" y="322"/>
                    </a:lnTo>
                    <a:lnTo>
                      <a:pt x="4990" y="584"/>
                    </a:lnTo>
                    <a:cubicBezTo>
                      <a:pt x="4990" y="668"/>
                      <a:pt x="5061" y="739"/>
                      <a:pt x="5144" y="739"/>
                    </a:cubicBezTo>
                    <a:cubicBezTo>
                      <a:pt x="5240" y="739"/>
                      <a:pt x="5311" y="668"/>
                      <a:pt x="5311" y="584"/>
                    </a:cubicBezTo>
                    <a:lnTo>
                      <a:pt x="5311" y="322"/>
                    </a:lnTo>
                    <a:lnTo>
                      <a:pt x="5775" y="322"/>
                    </a:lnTo>
                    <a:lnTo>
                      <a:pt x="5775" y="584"/>
                    </a:lnTo>
                    <a:cubicBezTo>
                      <a:pt x="5775" y="668"/>
                      <a:pt x="5847" y="739"/>
                      <a:pt x="5942" y="739"/>
                    </a:cubicBezTo>
                    <a:cubicBezTo>
                      <a:pt x="6025" y="739"/>
                      <a:pt x="6097" y="668"/>
                      <a:pt x="6097" y="584"/>
                    </a:cubicBezTo>
                    <a:lnTo>
                      <a:pt x="6097" y="322"/>
                    </a:lnTo>
                    <a:lnTo>
                      <a:pt x="6561" y="322"/>
                    </a:lnTo>
                    <a:lnTo>
                      <a:pt x="6561" y="584"/>
                    </a:lnTo>
                    <a:cubicBezTo>
                      <a:pt x="6561" y="668"/>
                      <a:pt x="6633" y="739"/>
                      <a:pt x="6728" y="739"/>
                    </a:cubicBezTo>
                    <a:cubicBezTo>
                      <a:pt x="6811" y="739"/>
                      <a:pt x="6895" y="668"/>
                      <a:pt x="6895" y="584"/>
                    </a:cubicBezTo>
                    <a:lnTo>
                      <a:pt x="6895" y="322"/>
                    </a:lnTo>
                    <a:lnTo>
                      <a:pt x="7347" y="322"/>
                    </a:lnTo>
                    <a:lnTo>
                      <a:pt x="7347" y="584"/>
                    </a:lnTo>
                    <a:cubicBezTo>
                      <a:pt x="7347" y="668"/>
                      <a:pt x="7430" y="739"/>
                      <a:pt x="7514" y="739"/>
                    </a:cubicBezTo>
                    <a:cubicBezTo>
                      <a:pt x="7609" y="739"/>
                      <a:pt x="7680" y="668"/>
                      <a:pt x="7680" y="584"/>
                    </a:cubicBezTo>
                    <a:lnTo>
                      <a:pt x="7680" y="322"/>
                    </a:lnTo>
                    <a:lnTo>
                      <a:pt x="8145" y="322"/>
                    </a:lnTo>
                    <a:lnTo>
                      <a:pt x="8145" y="584"/>
                    </a:lnTo>
                    <a:cubicBezTo>
                      <a:pt x="8145" y="668"/>
                      <a:pt x="8216" y="739"/>
                      <a:pt x="8299" y="739"/>
                    </a:cubicBezTo>
                    <a:cubicBezTo>
                      <a:pt x="8395" y="739"/>
                      <a:pt x="8466" y="668"/>
                      <a:pt x="8466" y="584"/>
                    </a:cubicBezTo>
                    <a:lnTo>
                      <a:pt x="8466" y="322"/>
                    </a:lnTo>
                    <a:lnTo>
                      <a:pt x="8930" y="322"/>
                    </a:lnTo>
                    <a:lnTo>
                      <a:pt x="8930" y="584"/>
                    </a:lnTo>
                    <a:cubicBezTo>
                      <a:pt x="8930" y="668"/>
                      <a:pt x="9002" y="739"/>
                      <a:pt x="9097" y="739"/>
                    </a:cubicBezTo>
                    <a:cubicBezTo>
                      <a:pt x="9181" y="739"/>
                      <a:pt x="9252" y="668"/>
                      <a:pt x="9252" y="584"/>
                    </a:cubicBezTo>
                    <a:lnTo>
                      <a:pt x="9252" y="322"/>
                    </a:lnTo>
                    <a:lnTo>
                      <a:pt x="9716" y="322"/>
                    </a:lnTo>
                    <a:lnTo>
                      <a:pt x="9716" y="584"/>
                    </a:lnTo>
                    <a:cubicBezTo>
                      <a:pt x="9716" y="668"/>
                      <a:pt x="9788" y="739"/>
                      <a:pt x="9883" y="739"/>
                    </a:cubicBezTo>
                    <a:cubicBezTo>
                      <a:pt x="9966" y="739"/>
                      <a:pt x="10050" y="668"/>
                      <a:pt x="10050" y="584"/>
                    </a:cubicBezTo>
                    <a:lnTo>
                      <a:pt x="10050" y="322"/>
                    </a:lnTo>
                    <a:lnTo>
                      <a:pt x="10669" y="322"/>
                    </a:lnTo>
                    <a:cubicBezTo>
                      <a:pt x="10716" y="322"/>
                      <a:pt x="10764" y="370"/>
                      <a:pt x="10764" y="418"/>
                    </a:cubicBezTo>
                    <a:lnTo>
                      <a:pt x="10764" y="1846"/>
                    </a:lnTo>
                    <a:cubicBezTo>
                      <a:pt x="10764" y="1894"/>
                      <a:pt x="10716" y="1930"/>
                      <a:pt x="10669" y="1930"/>
                    </a:cubicBezTo>
                    <a:lnTo>
                      <a:pt x="9192" y="1930"/>
                    </a:lnTo>
                    <a:cubicBezTo>
                      <a:pt x="9109" y="1930"/>
                      <a:pt x="9038" y="2013"/>
                      <a:pt x="9038" y="2096"/>
                    </a:cubicBezTo>
                    <a:cubicBezTo>
                      <a:pt x="9038" y="2192"/>
                      <a:pt x="9109" y="2263"/>
                      <a:pt x="9192" y="2263"/>
                    </a:cubicBezTo>
                    <a:lnTo>
                      <a:pt x="10669" y="2263"/>
                    </a:lnTo>
                    <a:cubicBezTo>
                      <a:pt x="10907" y="2263"/>
                      <a:pt x="11086" y="2073"/>
                      <a:pt x="11086" y="1846"/>
                    </a:cubicBezTo>
                    <a:lnTo>
                      <a:pt x="11086" y="418"/>
                    </a:lnTo>
                    <a:cubicBezTo>
                      <a:pt x="11062" y="191"/>
                      <a:pt x="10883" y="1"/>
                      <a:pt x="10645" y="1"/>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13" name="Google Shape;813;p44"/>
          <p:cNvSpPr txBox="1"/>
          <p:nvPr/>
        </p:nvSpPr>
        <p:spPr>
          <a:xfrm>
            <a:off x="270047" y="4281713"/>
            <a:ext cx="3367500" cy="26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000">
                <a:solidFill>
                  <a:srgbClr val="F4CCCC"/>
                </a:solidFill>
                <a:latin typeface="Montserrat"/>
                <a:ea typeface="Montserrat"/>
                <a:cs typeface="Montserrat"/>
                <a:sym typeface="Montserrat"/>
              </a:rPr>
              <a:t>= </a:t>
            </a:r>
            <a:r>
              <a:rPr lang="ar" sz="1000">
                <a:solidFill>
                  <a:srgbClr val="F4CCCC"/>
                </a:solidFill>
                <a:latin typeface="Montserrat"/>
                <a:ea typeface="Montserrat"/>
                <a:cs typeface="Montserrat"/>
                <a:sym typeface="Montserrat"/>
              </a:rPr>
              <a:t>Editor</a:t>
            </a:r>
            <a:endParaRPr sz="1000">
              <a:solidFill>
                <a:srgbClr val="F4CCCC"/>
              </a:solidFill>
              <a:latin typeface="Montserrat"/>
              <a:ea typeface="Montserrat"/>
              <a:cs typeface="Montserrat"/>
              <a:sym typeface="Montserrat"/>
            </a:endParaRPr>
          </a:p>
        </p:txBody>
      </p:sp>
      <p:grpSp>
        <p:nvGrpSpPr>
          <p:cNvPr id="814" name="Google Shape;814;p44"/>
          <p:cNvGrpSpPr/>
          <p:nvPr/>
        </p:nvGrpSpPr>
        <p:grpSpPr>
          <a:xfrm>
            <a:off x="85347" y="4307197"/>
            <a:ext cx="210600" cy="212400"/>
            <a:chOff x="85347" y="4307197"/>
            <a:chExt cx="210600" cy="212400"/>
          </a:xfrm>
        </p:grpSpPr>
        <p:sp>
          <p:nvSpPr>
            <p:cNvPr id="815" name="Google Shape;815;p44"/>
            <p:cNvSpPr/>
            <p:nvPr/>
          </p:nvSpPr>
          <p:spPr>
            <a:xfrm>
              <a:off x="85347" y="4307197"/>
              <a:ext cx="210600" cy="2124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16" name="Google Shape;816;p44"/>
            <p:cNvGrpSpPr/>
            <p:nvPr/>
          </p:nvGrpSpPr>
          <p:grpSpPr>
            <a:xfrm>
              <a:off x="102180" y="4315791"/>
              <a:ext cx="176926" cy="168190"/>
              <a:chOff x="3044965" y="2435220"/>
              <a:chExt cx="400194" cy="324316"/>
            </a:xfrm>
          </p:grpSpPr>
          <p:sp>
            <p:nvSpPr>
              <p:cNvPr id="817" name="Google Shape;817;p44"/>
              <p:cNvSpPr/>
              <p:nvPr/>
            </p:nvSpPr>
            <p:spPr>
              <a:xfrm>
                <a:off x="3105649" y="2649413"/>
                <a:ext cx="68329" cy="66864"/>
              </a:xfrm>
              <a:custGeom>
                <a:rect b="b" l="l" r="r" t="t"/>
                <a:pathLst>
                  <a:path extrusionOk="0" h="2099" w="2145">
                    <a:moveTo>
                      <a:pt x="1924" y="0"/>
                    </a:moveTo>
                    <a:cubicBezTo>
                      <a:pt x="1867" y="0"/>
                      <a:pt x="1811" y="21"/>
                      <a:pt x="1775" y="63"/>
                    </a:cubicBezTo>
                    <a:lnTo>
                      <a:pt x="84" y="1753"/>
                    </a:lnTo>
                    <a:cubicBezTo>
                      <a:pt x="1" y="1825"/>
                      <a:pt x="1" y="1956"/>
                      <a:pt x="84" y="2039"/>
                    </a:cubicBezTo>
                    <a:cubicBezTo>
                      <a:pt x="120" y="2087"/>
                      <a:pt x="168" y="2099"/>
                      <a:pt x="227" y="2099"/>
                    </a:cubicBezTo>
                    <a:cubicBezTo>
                      <a:pt x="275" y="2099"/>
                      <a:pt x="334" y="2075"/>
                      <a:pt x="382" y="2039"/>
                    </a:cubicBezTo>
                    <a:lnTo>
                      <a:pt x="2073" y="337"/>
                    </a:lnTo>
                    <a:cubicBezTo>
                      <a:pt x="2144" y="265"/>
                      <a:pt x="2144" y="134"/>
                      <a:pt x="2073" y="63"/>
                    </a:cubicBezTo>
                    <a:cubicBezTo>
                      <a:pt x="2037" y="21"/>
                      <a:pt x="1980" y="0"/>
                      <a:pt x="1924"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44"/>
              <p:cNvSpPr/>
              <p:nvPr/>
            </p:nvSpPr>
            <p:spPr>
              <a:xfrm>
                <a:off x="3297193" y="2649413"/>
                <a:ext cx="68297" cy="66864"/>
              </a:xfrm>
              <a:custGeom>
                <a:rect b="b" l="l" r="r" t="t"/>
                <a:pathLst>
                  <a:path extrusionOk="0" h="2099" w="2144">
                    <a:moveTo>
                      <a:pt x="1919" y="0"/>
                    </a:moveTo>
                    <a:cubicBezTo>
                      <a:pt x="1864" y="0"/>
                      <a:pt x="1810" y="21"/>
                      <a:pt x="1775" y="63"/>
                    </a:cubicBezTo>
                    <a:lnTo>
                      <a:pt x="84" y="1753"/>
                    </a:lnTo>
                    <a:cubicBezTo>
                      <a:pt x="1" y="1825"/>
                      <a:pt x="1" y="1956"/>
                      <a:pt x="84" y="2039"/>
                    </a:cubicBezTo>
                    <a:cubicBezTo>
                      <a:pt x="120" y="2087"/>
                      <a:pt x="167" y="2099"/>
                      <a:pt x="227" y="2099"/>
                    </a:cubicBezTo>
                    <a:cubicBezTo>
                      <a:pt x="286" y="2099"/>
                      <a:pt x="334" y="2075"/>
                      <a:pt x="382" y="2039"/>
                    </a:cubicBezTo>
                    <a:lnTo>
                      <a:pt x="2072" y="337"/>
                    </a:lnTo>
                    <a:cubicBezTo>
                      <a:pt x="2144" y="265"/>
                      <a:pt x="2144" y="134"/>
                      <a:pt x="2072" y="63"/>
                    </a:cubicBezTo>
                    <a:cubicBezTo>
                      <a:pt x="2031" y="21"/>
                      <a:pt x="1974" y="0"/>
                      <a:pt x="1919"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44"/>
              <p:cNvSpPr/>
              <p:nvPr/>
            </p:nvSpPr>
            <p:spPr>
              <a:xfrm>
                <a:off x="3044965" y="2435220"/>
                <a:ext cx="400194" cy="324316"/>
              </a:xfrm>
              <a:custGeom>
                <a:rect b="b" l="l" r="r" t="t"/>
                <a:pathLst>
                  <a:path extrusionOk="0" h="10181" w="12563">
                    <a:moveTo>
                      <a:pt x="822" y="7358"/>
                    </a:moveTo>
                    <a:cubicBezTo>
                      <a:pt x="787" y="7465"/>
                      <a:pt x="787" y="7573"/>
                      <a:pt x="787" y="7680"/>
                    </a:cubicBezTo>
                    <a:cubicBezTo>
                      <a:pt x="787" y="7751"/>
                      <a:pt x="787" y="7823"/>
                      <a:pt x="811" y="7918"/>
                    </a:cubicBezTo>
                    <a:lnTo>
                      <a:pt x="632" y="7918"/>
                    </a:lnTo>
                    <a:cubicBezTo>
                      <a:pt x="525" y="7918"/>
                      <a:pt x="418" y="7823"/>
                      <a:pt x="418" y="7704"/>
                    </a:cubicBezTo>
                    <a:lnTo>
                      <a:pt x="418" y="7573"/>
                    </a:lnTo>
                    <a:cubicBezTo>
                      <a:pt x="418" y="7465"/>
                      <a:pt x="513" y="7358"/>
                      <a:pt x="632" y="7358"/>
                    </a:cubicBezTo>
                    <a:close/>
                    <a:moveTo>
                      <a:pt x="11955" y="7358"/>
                    </a:moveTo>
                    <a:cubicBezTo>
                      <a:pt x="12062" y="7358"/>
                      <a:pt x="12157" y="7454"/>
                      <a:pt x="12157" y="7573"/>
                    </a:cubicBezTo>
                    <a:lnTo>
                      <a:pt x="12169" y="7704"/>
                    </a:lnTo>
                    <a:cubicBezTo>
                      <a:pt x="12169" y="7811"/>
                      <a:pt x="12074" y="7918"/>
                      <a:pt x="11955" y="7918"/>
                    </a:cubicBezTo>
                    <a:lnTo>
                      <a:pt x="11776" y="7918"/>
                    </a:lnTo>
                    <a:cubicBezTo>
                      <a:pt x="11776" y="7835"/>
                      <a:pt x="11788" y="7763"/>
                      <a:pt x="11788" y="7668"/>
                    </a:cubicBezTo>
                    <a:cubicBezTo>
                      <a:pt x="11788" y="7573"/>
                      <a:pt x="11776" y="7465"/>
                      <a:pt x="11764" y="7358"/>
                    </a:cubicBezTo>
                    <a:close/>
                    <a:moveTo>
                      <a:pt x="3299" y="6263"/>
                    </a:moveTo>
                    <a:cubicBezTo>
                      <a:pt x="3918" y="6263"/>
                      <a:pt x="4466" y="6441"/>
                      <a:pt x="4859" y="6739"/>
                    </a:cubicBezTo>
                    <a:lnTo>
                      <a:pt x="4442" y="7156"/>
                    </a:lnTo>
                    <a:cubicBezTo>
                      <a:pt x="4371" y="7227"/>
                      <a:pt x="4371" y="7358"/>
                      <a:pt x="4442" y="7442"/>
                    </a:cubicBezTo>
                    <a:cubicBezTo>
                      <a:pt x="4490" y="7477"/>
                      <a:pt x="4525" y="7501"/>
                      <a:pt x="4585" y="7501"/>
                    </a:cubicBezTo>
                    <a:cubicBezTo>
                      <a:pt x="4644" y="7501"/>
                      <a:pt x="4692" y="7477"/>
                      <a:pt x="4740" y="7442"/>
                    </a:cubicBezTo>
                    <a:lnTo>
                      <a:pt x="5156" y="7025"/>
                    </a:lnTo>
                    <a:cubicBezTo>
                      <a:pt x="5299" y="7215"/>
                      <a:pt x="5394" y="7442"/>
                      <a:pt x="5394" y="7692"/>
                    </a:cubicBezTo>
                    <a:cubicBezTo>
                      <a:pt x="5383" y="8835"/>
                      <a:pt x="4442" y="9775"/>
                      <a:pt x="3275" y="9775"/>
                    </a:cubicBezTo>
                    <a:cubicBezTo>
                      <a:pt x="3013" y="9775"/>
                      <a:pt x="2763" y="9728"/>
                      <a:pt x="2525" y="9620"/>
                    </a:cubicBezTo>
                    <a:lnTo>
                      <a:pt x="4156" y="7989"/>
                    </a:lnTo>
                    <a:cubicBezTo>
                      <a:pt x="4228" y="7918"/>
                      <a:pt x="4228" y="7775"/>
                      <a:pt x="4156" y="7704"/>
                    </a:cubicBezTo>
                    <a:cubicBezTo>
                      <a:pt x="4121" y="7668"/>
                      <a:pt x="4070" y="7650"/>
                      <a:pt x="4018" y="7650"/>
                    </a:cubicBezTo>
                    <a:cubicBezTo>
                      <a:pt x="3966" y="7650"/>
                      <a:pt x="3912" y="7668"/>
                      <a:pt x="3870" y="7704"/>
                    </a:cubicBezTo>
                    <a:lnTo>
                      <a:pt x="2144" y="9430"/>
                    </a:lnTo>
                    <a:cubicBezTo>
                      <a:pt x="1573" y="9061"/>
                      <a:pt x="1192" y="8406"/>
                      <a:pt x="1192" y="7680"/>
                    </a:cubicBezTo>
                    <a:cubicBezTo>
                      <a:pt x="1192" y="6882"/>
                      <a:pt x="2132" y="6263"/>
                      <a:pt x="3299" y="6263"/>
                    </a:cubicBezTo>
                    <a:close/>
                    <a:moveTo>
                      <a:pt x="9324" y="6275"/>
                    </a:moveTo>
                    <a:cubicBezTo>
                      <a:pt x="9943" y="6275"/>
                      <a:pt x="10502" y="6453"/>
                      <a:pt x="10883" y="6751"/>
                    </a:cubicBezTo>
                    <a:lnTo>
                      <a:pt x="10467" y="7168"/>
                    </a:lnTo>
                    <a:cubicBezTo>
                      <a:pt x="10395" y="7239"/>
                      <a:pt x="10395" y="7370"/>
                      <a:pt x="10467" y="7454"/>
                    </a:cubicBezTo>
                    <a:cubicBezTo>
                      <a:pt x="10514" y="7489"/>
                      <a:pt x="10562" y="7513"/>
                      <a:pt x="10621" y="7513"/>
                    </a:cubicBezTo>
                    <a:cubicBezTo>
                      <a:pt x="10657" y="7513"/>
                      <a:pt x="10717" y="7489"/>
                      <a:pt x="10764" y="7454"/>
                    </a:cubicBezTo>
                    <a:lnTo>
                      <a:pt x="11181" y="7037"/>
                    </a:lnTo>
                    <a:cubicBezTo>
                      <a:pt x="11336" y="7227"/>
                      <a:pt x="11419" y="7454"/>
                      <a:pt x="11419" y="7704"/>
                    </a:cubicBezTo>
                    <a:cubicBezTo>
                      <a:pt x="11407" y="8835"/>
                      <a:pt x="10467" y="9775"/>
                      <a:pt x="9312" y="9775"/>
                    </a:cubicBezTo>
                    <a:cubicBezTo>
                      <a:pt x="9038" y="9775"/>
                      <a:pt x="8788" y="9728"/>
                      <a:pt x="8550" y="9620"/>
                    </a:cubicBezTo>
                    <a:lnTo>
                      <a:pt x="10181" y="7989"/>
                    </a:lnTo>
                    <a:cubicBezTo>
                      <a:pt x="10264" y="7918"/>
                      <a:pt x="10264" y="7775"/>
                      <a:pt x="10181" y="7704"/>
                    </a:cubicBezTo>
                    <a:cubicBezTo>
                      <a:pt x="10145" y="7668"/>
                      <a:pt x="10094" y="7650"/>
                      <a:pt x="10044" y="7650"/>
                    </a:cubicBezTo>
                    <a:cubicBezTo>
                      <a:pt x="9993" y="7650"/>
                      <a:pt x="9943" y="7668"/>
                      <a:pt x="9907" y="7704"/>
                    </a:cubicBezTo>
                    <a:lnTo>
                      <a:pt x="8181" y="9442"/>
                    </a:lnTo>
                    <a:cubicBezTo>
                      <a:pt x="7597" y="9073"/>
                      <a:pt x="7228" y="8418"/>
                      <a:pt x="7228" y="7692"/>
                    </a:cubicBezTo>
                    <a:cubicBezTo>
                      <a:pt x="7228" y="6894"/>
                      <a:pt x="8157" y="6275"/>
                      <a:pt x="9324" y="6275"/>
                    </a:cubicBezTo>
                    <a:close/>
                    <a:moveTo>
                      <a:pt x="2751" y="0"/>
                    </a:moveTo>
                    <a:cubicBezTo>
                      <a:pt x="2239" y="0"/>
                      <a:pt x="1787" y="345"/>
                      <a:pt x="1656" y="857"/>
                    </a:cubicBezTo>
                    <a:lnTo>
                      <a:pt x="13" y="7418"/>
                    </a:lnTo>
                    <a:cubicBezTo>
                      <a:pt x="1" y="7465"/>
                      <a:pt x="1" y="7513"/>
                      <a:pt x="1" y="7573"/>
                    </a:cubicBezTo>
                    <a:lnTo>
                      <a:pt x="1" y="7704"/>
                    </a:lnTo>
                    <a:cubicBezTo>
                      <a:pt x="1" y="8037"/>
                      <a:pt x="275" y="8311"/>
                      <a:pt x="608" y="8311"/>
                    </a:cubicBezTo>
                    <a:lnTo>
                      <a:pt x="846" y="8311"/>
                    </a:lnTo>
                    <a:cubicBezTo>
                      <a:pt x="1037" y="8989"/>
                      <a:pt x="1465" y="9537"/>
                      <a:pt x="2037" y="9859"/>
                    </a:cubicBezTo>
                    <a:cubicBezTo>
                      <a:pt x="2061" y="9859"/>
                      <a:pt x="2061" y="9882"/>
                      <a:pt x="2073" y="9882"/>
                    </a:cubicBezTo>
                    <a:cubicBezTo>
                      <a:pt x="2430" y="10073"/>
                      <a:pt x="2835" y="10180"/>
                      <a:pt x="3263" y="10180"/>
                    </a:cubicBezTo>
                    <a:cubicBezTo>
                      <a:pt x="4609" y="10180"/>
                      <a:pt x="5704" y="9108"/>
                      <a:pt x="5764" y="7763"/>
                    </a:cubicBezTo>
                    <a:cubicBezTo>
                      <a:pt x="5918" y="7656"/>
                      <a:pt x="6097" y="7596"/>
                      <a:pt x="6287" y="7596"/>
                    </a:cubicBezTo>
                    <a:cubicBezTo>
                      <a:pt x="6478" y="7596"/>
                      <a:pt x="6657" y="7656"/>
                      <a:pt x="6811" y="7763"/>
                    </a:cubicBezTo>
                    <a:cubicBezTo>
                      <a:pt x="6835" y="8656"/>
                      <a:pt x="7347" y="9430"/>
                      <a:pt x="8085" y="9847"/>
                    </a:cubicBezTo>
                    <a:cubicBezTo>
                      <a:pt x="8097" y="9847"/>
                      <a:pt x="8097" y="9859"/>
                      <a:pt x="8121" y="9859"/>
                    </a:cubicBezTo>
                    <a:cubicBezTo>
                      <a:pt x="8478" y="10061"/>
                      <a:pt x="8871" y="10156"/>
                      <a:pt x="9312" y="10156"/>
                    </a:cubicBezTo>
                    <a:cubicBezTo>
                      <a:pt x="10467" y="10156"/>
                      <a:pt x="11455" y="9370"/>
                      <a:pt x="11717" y="8299"/>
                    </a:cubicBezTo>
                    <a:lnTo>
                      <a:pt x="11955" y="8299"/>
                    </a:lnTo>
                    <a:cubicBezTo>
                      <a:pt x="12288" y="8299"/>
                      <a:pt x="12562" y="8037"/>
                      <a:pt x="12562" y="7692"/>
                    </a:cubicBezTo>
                    <a:lnTo>
                      <a:pt x="12562" y="7561"/>
                    </a:lnTo>
                    <a:cubicBezTo>
                      <a:pt x="12562" y="7525"/>
                      <a:pt x="12562" y="7465"/>
                      <a:pt x="12550" y="7418"/>
                    </a:cubicBezTo>
                    <a:lnTo>
                      <a:pt x="10919" y="857"/>
                    </a:lnTo>
                    <a:cubicBezTo>
                      <a:pt x="10800" y="357"/>
                      <a:pt x="10336" y="0"/>
                      <a:pt x="9812" y="0"/>
                    </a:cubicBezTo>
                    <a:cubicBezTo>
                      <a:pt x="9705" y="0"/>
                      <a:pt x="9621" y="84"/>
                      <a:pt x="9621" y="191"/>
                    </a:cubicBezTo>
                    <a:cubicBezTo>
                      <a:pt x="9621" y="298"/>
                      <a:pt x="9705" y="381"/>
                      <a:pt x="9812" y="381"/>
                    </a:cubicBezTo>
                    <a:cubicBezTo>
                      <a:pt x="10157" y="381"/>
                      <a:pt x="10443" y="607"/>
                      <a:pt x="10526" y="929"/>
                    </a:cubicBezTo>
                    <a:lnTo>
                      <a:pt x="12014" y="6942"/>
                    </a:lnTo>
                    <a:lnTo>
                      <a:pt x="11598" y="6942"/>
                    </a:lnTo>
                    <a:cubicBezTo>
                      <a:pt x="11467" y="6727"/>
                      <a:pt x="11288" y="6525"/>
                      <a:pt x="11038" y="6346"/>
                    </a:cubicBezTo>
                    <a:cubicBezTo>
                      <a:pt x="10574" y="6025"/>
                      <a:pt x="9943" y="5846"/>
                      <a:pt x="9288" y="5846"/>
                    </a:cubicBezTo>
                    <a:cubicBezTo>
                      <a:pt x="8633" y="5846"/>
                      <a:pt x="8026" y="6025"/>
                      <a:pt x="7550" y="6346"/>
                    </a:cubicBezTo>
                    <a:cubicBezTo>
                      <a:pt x="7180" y="6620"/>
                      <a:pt x="6918" y="6942"/>
                      <a:pt x="6835" y="7299"/>
                    </a:cubicBezTo>
                    <a:cubicBezTo>
                      <a:pt x="6668" y="7215"/>
                      <a:pt x="6478" y="7168"/>
                      <a:pt x="6287" y="7168"/>
                    </a:cubicBezTo>
                    <a:cubicBezTo>
                      <a:pt x="6097" y="7168"/>
                      <a:pt x="5895" y="7215"/>
                      <a:pt x="5728" y="7299"/>
                    </a:cubicBezTo>
                    <a:cubicBezTo>
                      <a:pt x="5645" y="6942"/>
                      <a:pt x="5394" y="6596"/>
                      <a:pt x="5025" y="6346"/>
                    </a:cubicBezTo>
                    <a:cubicBezTo>
                      <a:pt x="4561" y="6025"/>
                      <a:pt x="3930" y="5846"/>
                      <a:pt x="3275" y="5846"/>
                    </a:cubicBezTo>
                    <a:cubicBezTo>
                      <a:pt x="2620" y="5846"/>
                      <a:pt x="2013" y="6025"/>
                      <a:pt x="1537" y="6346"/>
                    </a:cubicBezTo>
                    <a:cubicBezTo>
                      <a:pt x="1299" y="6525"/>
                      <a:pt x="1108" y="6727"/>
                      <a:pt x="965" y="6942"/>
                    </a:cubicBezTo>
                    <a:lnTo>
                      <a:pt x="549" y="6942"/>
                    </a:lnTo>
                    <a:lnTo>
                      <a:pt x="2037" y="929"/>
                    </a:lnTo>
                    <a:cubicBezTo>
                      <a:pt x="2120" y="607"/>
                      <a:pt x="2418" y="381"/>
                      <a:pt x="2751" y="381"/>
                    </a:cubicBezTo>
                    <a:cubicBezTo>
                      <a:pt x="2858" y="381"/>
                      <a:pt x="2954" y="298"/>
                      <a:pt x="2954" y="191"/>
                    </a:cubicBezTo>
                    <a:cubicBezTo>
                      <a:pt x="2954" y="84"/>
                      <a:pt x="2858" y="0"/>
                      <a:pt x="2751"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20" name="Google Shape;820;p44"/>
          <p:cNvSpPr txBox="1"/>
          <p:nvPr/>
        </p:nvSpPr>
        <p:spPr>
          <a:xfrm>
            <a:off x="799594" y="4281718"/>
            <a:ext cx="645600" cy="26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600">
                <a:solidFill>
                  <a:srgbClr val="FFF2CC"/>
                </a:solidFill>
              </a:rPr>
              <a:t>ضلعي</a:t>
            </a:r>
            <a:endParaRPr sz="600">
              <a:solidFill>
                <a:srgbClr val="FFF2CC"/>
              </a:solidFill>
            </a:endParaRPr>
          </a:p>
        </p:txBody>
      </p:sp>
      <p:grpSp>
        <p:nvGrpSpPr>
          <p:cNvPr id="821" name="Google Shape;821;p44"/>
          <p:cNvGrpSpPr/>
          <p:nvPr/>
        </p:nvGrpSpPr>
        <p:grpSpPr>
          <a:xfrm>
            <a:off x="4651258" y="3570343"/>
            <a:ext cx="210600" cy="212400"/>
            <a:chOff x="85347" y="4307197"/>
            <a:chExt cx="210600" cy="212400"/>
          </a:xfrm>
        </p:grpSpPr>
        <p:sp>
          <p:nvSpPr>
            <p:cNvPr id="822" name="Google Shape;822;p44"/>
            <p:cNvSpPr/>
            <p:nvPr/>
          </p:nvSpPr>
          <p:spPr>
            <a:xfrm>
              <a:off x="85347" y="4307197"/>
              <a:ext cx="210600" cy="212400"/>
            </a:xfrm>
            <a:prstGeom prst="ellipse">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23" name="Google Shape;823;p44"/>
            <p:cNvGrpSpPr/>
            <p:nvPr/>
          </p:nvGrpSpPr>
          <p:grpSpPr>
            <a:xfrm>
              <a:off x="102180" y="4315791"/>
              <a:ext cx="176926" cy="168190"/>
              <a:chOff x="3044965" y="2435220"/>
              <a:chExt cx="400194" cy="324316"/>
            </a:xfrm>
          </p:grpSpPr>
          <p:sp>
            <p:nvSpPr>
              <p:cNvPr id="824" name="Google Shape;824;p44"/>
              <p:cNvSpPr/>
              <p:nvPr/>
            </p:nvSpPr>
            <p:spPr>
              <a:xfrm>
                <a:off x="3105649" y="2649413"/>
                <a:ext cx="68329" cy="66864"/>
              </a:xfrm>
              <a:custGeom>
                <a:rect b="b" l="l" r="r" t="t"/>
                <a:pathLst>
                  <a:path extrusionOk="0" h="2099" w="2145">
                    <a:moveTo>
                      <a:pt x="1924" y="0"/>
                    </a:moveTo>
                    <a:cubicBezTo>
                      <a:pt x="1867" y="0"/>
                      <a:pt x="1811" y="21"/>
                      <a:pt x="1775" y="63"/>
                    </a:cubicBezTo>
                    <a:lnTo>
                      <a:pt x="84" y="1753"/>
                    </a:lnTo>
                    <a:cubicBezTo>
                      <a:pt x="1" y="1825"/>
                      <a:pt x="1" y="1956"/>
                      <a:pt x="84" y="2039"/>
                    </a:cubicBezTo>
                    <a:cubicBezTo>
                      <a:pt x="120" y="2087"/>
                      <a:pt x="168" y="2099"/>
                      <a:pt x="227" y="2099"/>
                    </a:cubicBezTo>
                    <a:cubicBezTo>
                      <a:pt x="275" y="2099"/>
                      <a:pt x="334" y="2075"/>
                      <a:pt x="382" y="2039"/>
                    </a:cubicBezTo>
                    <a:lnTo>
                      <a:pt x="2073" y="337"/>
                    </a:lnTo>
                    <a:cubicBezTo>
                      <a:pt x="2144" y="265"/>
                      <a:pt x="2144" y="134"/>
                      <a:pt x="2073" y="63"/>
                    </a:cubicBezTo>
                    <a:cubicBezTo>
                      <a:pt x="2037" y="21"/>
                      <a:pt x="1980" y="0"/>
                      <a:pt x="1924"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44"/>
              <p:cNvSpPr/>
              <p:nvPr/>
            </p:nvSpPr>
            <p:spPr>
              <a:xfrm>
                <a:off x="3297193" y="2649413"/>
                <a:ext cx="68297" cy="66864"/>
              </a:xfrm>
              <a:custGeom>
                <a:rect b="b" l="l" r="r" t="t"/>
                <a:pathLst>
                  <a:path extrusionOk="0" h="2099" w="2144">
                    <a:moveTo>
                      <a:pt x="1919" y="0"/>
                    </a:moveTo>
                    <a:cubicBezTo>
                      <a:pt x="1864" y="0"/>
                      <a:pt x="1810" y="21"/>
                      <a:pt x="1775" y="63"/>
                    </a:cubicBezTo>
                    <a:lnTo>
                      <a:pt x="84" y="1753"/>
                    </a:lnTo>
                    <a:cubicBezTo>
                      <a:pt x="1" y="1825"/>
                      <a:pt x="1" y="1956"/>
                      <a:pt x="84" y="2039"/>
                    </a:cubicBezTo>
                    <a:cubicBezTo>
                      <a:pt x="120" y="2087"/>
                      <a:pt x="167" y="2099"/>
                      <a:pt x="227" y="2099"/>
                    </a:cubicBezTo>
                    <a:cubicBezTo>
                      <a:pt x="286" y="2099"/>
                      <a:pt x="334" y="2075"/>
                      <a:pt x="382" y="2039"/>
                    </a:cubicBezTo>
                    <a:lnTo>
                      <a:pt x="2072" y="337"/>
                    </a:lnTo>
                    <a:cubicBezTo>
                      <a:pt x="2144" y="265"/>
                      <a:pt x="2144" y="134"/>
                      <a:pt x="2072" y="63"/>
                    </a:cubicBezTo>
                    <a:cubicBezTo>
                      <a:pt x="2031" y="21"/>
                      <a:pt x="1974" y="0"/>
                      <a:pt x="1919"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44"/>
              <p:cNvSpPr/>
              <p:nvPr/>
            </p:nvSpPr>
            <p:spPr>
              <a:xfrm>
                <a:off x="3044965" y="2435220"/>
                <a:ext cx="400194" cy="324316"/>
              </a:xfrm>
              <a:custGeom>
                <a:rect b="b" l="l" r="r" t="t"/>
                <a:pathLst>
                  <a:path extrusionOk="0" h="10181" w="12563">
                    <a:moveTo>
                      <a:pt x="822" y="7358"/>
                    </a:moveTo>
                    <a:cubicBezTo>
                      <a:pt x="787" y="7465"/>
                      <a:pt x="787" y="7573"/>
                      <a:pt x="787" y="7680"/>
                    </a:cubicBezTo>
                    <a:cubicBezTo>
                      <a:pt x="787" y="7751"/>
                      <a:pt x="787" y="7823"/>
                      <a:pt x="811" y="7918"/>
                    </a:cubicBezTo>
                    <a:lnTo>
                      <a:pt x="632" y="7918"/>
                    </a:lnTo>
                    <a:cubicBezTo>
                      <a:pt x="525" y="7918"/>
                      <a:pt x="418" y="7823"/>
                      <a:pt x="418" y="7704"/>
                    </a:cubicBezTo>
                    <a:lnTo>
                      <a:pt x="418" y="7573"/>
                    </a:lnTo>
                    <a:cubicBezTo>
                      <a:pt x="418" y="7465"/>
                      <a:pt x="513" y="7358"/>
                      <a:pt x="632" y="7358"/>
                    </a:cubicBezTo>
                    <a:close/>
                    <a:moveTo>
                      <a:pt x="11955" y="7358"/>
                    </a:moveTo>
                    <a:cubicBezTo>
                      <a:pt x="12062" y="7358"/>
                      <a:pt x="12157" y="7454"/>
                      <a:pt x="12157" y="7573"/>
                    </a:cubicBezTo>
                    <a:lnTo>
                      <a:pt x="12169" y="7704"/>
                    </a:lnTo>
                    <a:cubicBezTo>
                      <a:pt x="12169" y="7811"/>
                      <a:pt x="12074" y="7918"/>
                      <a:pt x="11955" y="7918"/>
                    </a:cubicBezTo>
                    <a:lnTo>
                      <a:pt x="11776" y="7918"/>
                    </a:lnTo>
                    <a:cubicBezTo>
                      <a:pt x="11776" y="7835"/>
                      <a:pt x="11788" y="7763"/>
                      <a:pt x="11788" y="7668"/>
                    </a:cubicBezTo>
                    <a:cubicBezTo>
                      <a:pt x="11788" y="7573"/>
                      <a:pt x="11776" y="7465"/>
                      <a:pt x="11764" y="7358"/>
                    </a:cubicBezTo>
                    <a:close/>
                    <a:moveTo>
                      <a:pt x="3299" y="6263"/>
                    </a:moveTo>
                    <a:cubicBezTo>
                      <a:pt x="3918" y="6263"/>
                      <a:pt x="4466" y="6441"/>
                      <a:pt x="4859" y="6739"/>
                    </a:cubicBezTo>
                    <a:lnTo>
                      <a:pt x="4442" y="7156"/>
                    </a:lnTo>
                    <a:cubicBezTo>
                      <a:pt x="4371" y="7227"/>
                      <a:pt x="4371" y="7358"/>
                      <a:pt x="4442" y="7442"/>
                    </a:cubicBezTo>
                    <a:cubicBezTo>
                      <a:pt x="4490" y="7477"/>
                      <a:pt x="4525" y="7501"/>
                      <a:pt x="4585" y="7501"/>
                    </a:cubicBezTo>
                    <a:cubicBezTo>
                      <a:pt x="4644" y="7501"/>
                      <a:pt x="4692" y="7477"/>
                      <a:pt x="4740" y="7442"/>
                    </a:cubicBezTo>
                    <a:lnTo>
                      <a:pt x="5156" y="7025"/>
                    </a:lnTo>
                    <a:cubicBezTo>
                      <a:pt x="5299" y="7215"/>
                      <a:pt x="5394" y="7442"/>
                      <a:pt x="5394" y="7692"/>
                    </a:cubicBezTo>
                    <a:cubicBezTo>
                      <a:pt x="5383" y="8835"/>
                      <a:pt x="4442" y="9775"/>
                      <a:pt x="3275" y="9775"/>
                    </a:cubicBezTo>
                    <a:cubicBezTo>
                      <a:pt x="3013" y="9775"/>
                      <a:pt x="2763" y="9728"/>
                      <a:pt x="2525" y="9620"/>
                    </a:cubicBezTo>
                    <a:lnTo>
                      <a:pt x="4156" y="7989"/>
                    </a:lnTo>
                    <a:cubicBezTo>
                      <a:pt x="4228" y="7918"/>
                      <a:pt x="4228" y="7775"/>
                      <a:pt x="4156" y="7704"/>
                    </a:cubicBezTo>
                    <a:cubicBezTo>
                      <a:pt x="4121" y="7668"/>
                      <a:pt x="4070" y="7650"/>
                      <a:pt x="4018" y="7650"/>
                    </a:cubicBezTo>
                    <a:cubicBezTo>
                      <a:pt x="3966" y="7650"/>
                      <a:pt x="3912" y="7668"/>
                      <a:pt x="3870" y="7704"/>
                    </a:cubicBezTo>
                    <a:lnTo>
                      <a:pt x="2144" y="9430"/>
                    </a:lnTo>
                    <a:cubicBezTo>
                      <a:pt x="1573" y="9061"/>
                      <a:pt x="1192" y="8406"/>
                      <a:pt x="1192" y="7680"/>
                    </a:cubicBezTo>
                    <a:cubicBezTo>
                      <a:pt x="1192" y="6882"/>
                      <a:pt x="2132" y="6263"/>
                      <a:pt x="3299" y="6263"/>
                    </a:cubicBezTo>
                    <a:close/>
                    <a:moveTo>
                      <a:pt x="9324" y="6275"/>
                    </a:moveTo>
                    <a:cubicBezTo>
                      <a:pt x="9943" y="6275"/>
                      <a:pt x="10502" y="6453"/>
                      <a:pt x="10883" y="6751"/>
                    </a:cubicBezTo>
                    <a:lnTo>
                      <a:pt x="10467" y="7168"/>
                    </a:lnTo>
                    <a:cubicBezTo>
                      <a:pt x="10395" y="7239"/>
                      <a:pt x="10395" y="7370"/>
                      <a:pt x="10467" y="7454"/>
                    </a:cubicBezTo>
                    <a:cubicBezTo>
                      <a:pt x="10514" y="7489"/>
                      <a:pt x="10562" y="7513"/>
                      <a:pt x="10621" y="7513"/>
                    </a:cubicBezTo>
                    <a:cubicBezTo>
                      <a:pt x="10657" y="7513"/>
                      <a:pt x="10717" y="7489"/>
                      <a:pt x="10764" y="7454"/>
                    </a:cubicBezTo>
                    <a:lnTo>
                      <a:pt x="11181" y="7037"/>
                    </a:lnTo>
                    <a:cubicBezTo>
                      <a:pt x="11336" y="7227"/>
                      <a:pt x="11419" y="7454"/>
                      <a:pt x="11419" y="7704"/>
                    </a:cubicBezTo>
                    <a:cubicBezTo>
                      <a:pt x="11407" y="8835"/>
                      <a:pt x="10467" y="9775"/>
                      <a:pt x="9312" y="9775"/>
                    </a:cubicBezTo>
                    <a:cubicBezTo>
                      <a:pt x="9038" y="9775"/>
                      <a:pt x="8788" y="9728"/>
                      <a:pt x="8550" y="9620"/>
                    </a:cubicBezTo>
                    <a:lnTo>
                      <a:pt x="10181" y="7989"/>
                    </a:lnTo>
                    <a:cubicBezTo>
                      <a:pt x="10264" y="7918"/>
                      <a:pt x="10264" y="7775"/>
                      <a:pt x="10181" y="7704"/>
                    </a:cubicBezTo>
                    <a:cubicBezTo>
                      <a:pt x="10145" y="7668"/>
                      <a:pt x="10094" y="7650"/>
                      <a:pt x="10044" y="7650"/>
                    </a:cubicBezTo>
                    <a:cubicBezTo>
                      <a:pt x="9993" y="7650"/>
                      <a:pt x="9943" y="7668"/>
                      <a:pt x="9907" y="7704"/>
                    </a:cubicBezTo>
                    <a:lnTo>
                      <a:pt x="8181" y="9442"/>
                    </a:lnTo>
                    <a:cubicBezTo>
                      <a:pt x="7597" y="9073"/>
                      <a:pt x="7228" y="8418"/>
                      <a:pt x="7228" y="7692"/>
                    </a:cubicBezTo>
                    <a:cubicBezTo>
                      <a:pt x="7228" y="6894"/>
                      <a:pt x="8157" y="6275"/>
                      <a:pt x="9324" y="6275"/>
                    </a:cubicBezTo>
                    <a:close/>
                    <a:moveTo>
                      <a:pt x="2751" y="0"/>
                    </a:moveTo>
                    <a:cubicBezTo>
                      <a:pt x="2239" y="0"/>
                      <a:pt x="1787" y="345"/>
                      <a:pt x="1656" y="857"/>
                    </a:cubicBezTo>
                    <a:lnTo>
                      <a:pt x="13" y="7418"/>
                    </a:lnTo>
                    <a:cubicBezTo>
                      <a:pt x="1" y="7465"/>
                      <a:pt x="1" y="7513"/>
                      <a:pt x="1" y="7573"/>
                    </a:cubicBezTo>
                    <a:lnTo>
                      <a:pt x="1" y="7704"/>
                    </a:lnTo>
                    <a:cubicBezTo>
                      <a:pt x="1" y="8037"/>
                      <a:pt x="275" y="8311"/>
                      <a:pt x="608" y="8311"/>
                    </a:cubicBezTo>
                    <a:lnTo>
                      <a:pt x="846" y="8311"/>
                    </a:lnTo>
                    <a:cubicBezTo>
                      <a:pt x="1037" y="8989"/>
                      <a:pt x="1465" y="9537"/>
                      <a:pt x="2037" y="9859"/>
                    </a:cubicBezTo>
                    <a:cubicBezTo>
                      <a:pt x="2061" y="9859"/>
                      <a:pt x="2061" y="9882"/>
                      <a:pt x="2073" y="9882"/>
                    </a:cubicBezTo>
                    <a:cubicBezTo>
                      <a:pt x="2430" y="10073"/>
                      <a:pt x="2835" y="10180"/>
                      <a:pt x="3263" y="10180"/>
                    </a:cubicBezTo>
                    <a:cubicBezTo>
                      <a:pt x="4609" y="10180"/>
                      <a:pt x="5704" y="9108"/>
                      <a:pt x="5764" y="7763"/>
                    </a:cubicBezTo>
                    <a:cubicBezTo>
                      <a:pt x="5918" y="7656"/>
                      <a:pt x="6097" y="7596"/>
                      <a:pt x="6287" y="7596"/>
                    </a:cubicBezTo>
                    <a:cubicBezTo>
                      <a:pt x="6478" y="7596"/>
                      <a:pt x="6657" y="7656"/>
                      <a:pt x="6811" y="7763"/>
                    </a:cubicBezTo>
                    <a:cubicBezTo>
                      <a:pt x="6835" y="8656"/>
                      <a:pt x="7347" y="9430"/>
                      <a:pt x="8085" y="9847"/>
                    </a:cubicBezTo>
                    <a:cubicBezTo>
                      <a:pt x="8097" y="9847"/>
                      <a:pt x="8097" y="9859"/>
                      <a:pt x="8121" y="9859"/>
                    </a:cubicBezTo>
                    <a:cubicBezTo>
                      <a:pt x="8478" y="10061"/>
                      <a:pt x="8871" y="10156"/>
                      <a:pt x="9312" y="10156"/>
                    </a:cubicBezTo>
                    <a:cubicBezTo>
                      <a:pt x="10467" y="10156"/>
                      <a:pt x="11455" y="9370"/>
                      <a:pt x="11717" y="8299"/>
                    </a:cubicBezTo>
                    <a:lnTo>
                      <a:pt x="11955" y="8299"/>
                    </a:lnTo>
                    <a:cubicBezTo>
                      <a:pt x="12288" y="8299"/>
                      <a:pt x="12562" y="8037"/>
                      <a:pt x="12562" y="7692"/>
                    </a:cubicBezTo>
                    <a:lnTo>
                      <a:pt x="12562" y="7561"/>
                    </a:lnTo>
                    <a:cubicBezTo>
                      <a:pt x="12562" y="7525"/>
                      <a:pt x="12562" y="7465"/>
                      <a:pt x="12550" y="7418"/>
                    </a:cubicBezTo>
                    <a:lnTo>
                      <a:pt x="10919" y="857"/>
                    </a:lnTo>
                    <a:cubicBezTo>
                      <a:pt x="10800" y="357"/>
                      <a:pt x="10336" y="0"/>
                      <a:pt x="9812" y="0"/>
                    </a:cubicBezTo>
                    <a:cubicBezTo>
                      <a:pt x="9705" y="0"/>
                      <a:pt x="9621" y="84"/>
                      <a:pt x="9621" y="191"/>
                    </a:cubicBezTo>
                    <a:cubicBezTo>
                      <a:pt x="9621" y="298"/>
                      <a:pt x="9705" y="381"/>
                      <a:pt x="9812" y="381"/>
                    </a:cubicBezTo>
                    <a:cubicBezTo>
                      <a:pt x="10157" y="381"/>
                      <a:pt x="10443" y="607"/>
                      <a:pt x="10526" y="929"/>
                    </a:cubicBezTo>
                    <a:lnTo>
                      <a:pt x="12014" y="6942"/>
                    </a:lnTo>
                    <a:lnTo>
                      <a:pt x="11598" y="6942"/>
                    </a:lnTo>
                    <a:cubicBezTo>
                      <a:pt x="11467" y="6727"/>
                      <a:pt x="11288" y="6525"/>
                      <a:pt x="11038" y="6346"/>
                    </a:cubicBezTo>
                    <a:cubicBezTo>
                      <a:pt x="10574" y="6025"/>
                      <a:pt x="9943" y="5846"/>
                      <a:pt x="9288" y="5846"/>
                    </a:cubicBezTo>
                    <a:cubicBezTo>
                      <a:pt x="8633" y="5846"/>
                      <a:pt x="8026" y="6025"/>
                      <a:pt x="7550" y="6346"/>
                    </a:cubicBezTo>
                    <a:cubicBezTo>
                      <a:pt x="7180" y="6620"/>
                      <a:pt x="6918" y="6942"/>
                      <a:pt x="6835" y="7299"/>
                    </a:cubicBezTo>
                    <a:cubicBezTo>
                      <a:pt x="6668" y="7215"/>
                      <a:pt x="6478" y="7168"/>
                      <a:pt x="6287" y="7168"/>
                    </a:cubicBezTo>
                    <a:cubicBezTo>
                      <a:pt x="6097" y="7168"/>
                      <a:pt x="5895" y="7215"/>
                      <a:pt x="5728" y="7299"/>
                    </a:cubicBezTo>
                    <a:cubicBezTo>
                      <a:pt x="5645" y="6942"/>
                      <a:pt x="5394" y="6596"/>
                      <a:pt x="5025" y="6346"/>
                    </a:cubicBezTo>
                    <a:cubicBezTo>
                      <a:pt x="4561" y="6025"/>
                      <a:pt x="3930" y="5846"/>
                      <a:pt x="3275" y="5846"/>
                    </a:cubicBezTo>
                    <a:cubicBezTo>
                      <a:pt x="2620" y="5846"/>
                      <a:pt x="2013" y="6025"/>
                      <a:pt x="1537" y="6346"/>
                    </a:cubicBezTo>
                    <a:cubicBezTo>
                      <a:pt x="1299" y="6525"/>
                      <a:pt x="1108" y="6727"/>
                      <a:pt x="965" y="6942"/>
                    </a:cubicBezTo>
                    <a:lnTo>
                      <a:pt x="549" y="6942"/>
                    </a:lnTo>
                    <a:lnTo>
                      <a:pt x="2037" y="929"/>
                    </a:lnTo>
                    <a:cubicBezTo>
                      <a:pt x="2120" y="607"/>
                      <a:pt x="2418" y="381"/>
                      <a:pt x="2751" y="381"/>
                    </a:cubicBezTo>
                    <a:cubicBezTo>
                      <a:pt x="2858" y="381"/>
                      <a:pt x="2954" y="298"/>
                      <a:pt x="2954" y="191"/>
                    </a:cubicBezTo>
                    <a:cubicBezTo>
                      <a:pt x="2954" y="84"/>
                      <a:pt x="2858" y="0"/>
                      <a:pt x="2751" y="0"/>
                    </a:cubicBezTo>
                    <a:close/>
                  </a:path>
                </a:pathLst>
              </a:custGeom>
              <a:solidFill>
                <a:srgbClr val="EA9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Google Shape;203;p27"/>
          <p:cNvSpPr/>
          <p:nvPr/>
        </p:nvSpPr>
        <p:spPr>
          <a:xfrm flipH="1" rot="-5400000">
            <a:off x="4552086" y="556202"/>
            <a:ext cx="35322" cy="9139445"/>
          </a:xfrm>
          <a:custGeom>
            <a:rect b="b" l="l" r="r" t="t"/>
            <a:pathLst>
              <a:path extrusionOk="0" h="20773" w="3248">
                <a:moveTo>
                  <a:pt x="3248" y="1"/>
                </a:moveTo>
                <a:cubicBezTo>
                  <a:pt x="2860" y="148"/>
                  <a:pt x="2484" y="326"/>
                  <a:pt x="2124" y="532"/>
                </a:cubicBezTo>
                <a:cubicBezTo>
                  <a:pt x="708" y="1349"/>
                  <a:pt x="1" y="2420"/>
                  <a:pt x="1" y="3492"/>
                </a:cubicBezTo>
                <a:lnTo>
                  <a:pt x="1" y="17281"/>
                </a:lnTo>
                <a:cubicBezTo>
                  <a:pt x="1" y="18353"/>
                  <a:pt x="708" y="19424"/>
                  <a:pt x="2124" y="20241"/>
                </a:cubicBezTo>
                <a:cubicBezTo>
                  <a:pt x="2484" y="20447"/>
                  <a:pt x="2860" y="20625"/>
                  <a:pt x="3248" y="20772"/>
                </a:cubicBezTo>
                <a:lnTo>
                  <a:pt x="3248" y="1"/>
                </a:ln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7"/>
          <p:cNvSpPr txBox="1"/>
          <p:nvPr/>
        </p:nvSpPr>
        <p:spPr>
          <a:xfrm>
            <a:off x="79075" y="67250"/>
            <a:ext cx="8971500" cy="51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700">
                <a:solidFill>
                  <a:srgbClr val="EA9999"/>
                </a:solidFill>
                <a:latin typeface="Montserrat"/>
                <a:ea typeface="Montserrat"/>
                <a:cs typeface="Montserrat"/>
                <a:sym typeface="Montserrat"/>
              </a:rPr>
              <a:t>|</a:t>
            </a:r>
            <a:r>
              <a:rPr b="1" lang="ar" sz="2700">
                <a:solidFill>
                  <a:srgbClr val="74C1B9"/>
                </a:solidFill>
                <a:latin typeface="Montserrat"/>
                <a:ea typeface="Montserrat"/>
                <a:cs typeface="Montserrat"/>
                <a:sym typeface="Montserrat"/>
              </a:rPr>
              <a:t> </a:t>
            </a:r>
            <a:r>
              <a:rPr b="1" lang="ar" sz="2700">
                <a:solidFill>
                  <a:srgbClr val="74C1B9"/>
                </a:solidFill>
                <a:latin typeface="Montserrat"/>
                <a:ea typeface="Montserrat"/>
                <a:cs typeface="Montserrat"/>
                <a:sym typeface="Montserrat"/>
              </a:rPr>
              <a:t>objectives</a:t>
            </a:r>
            <a:endParaRPr b="1" sz="2700">
              <a:solidFill>
                <a:srgbClr val="74C1B9"/>
              </a:solidFill>
              <a:latin typeface="Montserrat"/>
              <a:ea typeface="Montserrat"/>
              <a:cs typeface="Montserrat"/>
              <a:sym typeface="Montserrat"/>
            </a:endParaRPr>
          </a:p>
        </p:txBody>
      </p:sp>
      <p:sp>
        <p:nvSpPr>
          <p:cNvPr id="205" name="Google Shape;205;p27"/>
          <p:cNvSpPr txBox="1"/>
          <p:nvPr/>
        </p:nvSpPr>
        <p:spPr>
          <a:xfrm>
            <a:off x="199975" y="934400"/>
            <a:ext cx="7959300" cy="840000"/>
          </a:xfrm>
          <a:prstGeom prst="rect">
            <a:avLst/>
          </a:prstGeom>
          <a:noFill/>
          <a:ln>
            <a:noFill/>
          </a:ln>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Clr>
                <a:srgbClr val="FFF2CC"/>
              </a:buClr>
              <a:buSzPts val="1600"/>
              <a:buFont typeface="EB Garamond"/>
              <a:buChar char="●"/>
            </a:pPr>
            <a:r>
              <a:rPr lang="ar" sz="1600">
                <a:solidFill>
                  <a:srgbClr val="434343"/>
                </a:solidFill>
                <a:latin typeface="EB Garamond"/>
                <a:ea typeface="EB Garamond"/>
                <a:cs typeface="EB Garamond"/>
                <a:sym typeface="EB Garamond"/>
              </a:rPr>
              <a:t>To understand the normal structure and function of hemoglobin and how the globin components of hemoglobin change during development, and postnatally.</a:t>
            </a:r>
            <a:endParaRPr sz="1600">
              <a:solidFill>
                <a:srgbClr val="434343"/>
              </a:solidFill>
              <a:latin typeface="EB Garamond"/>
              <a:ea typeface="EB Garamond"/>
              <a:cs typeface="EB Garamond"/>
              <a:sym typeface="EB Garamond"/>
            </a:endParaRPr>
          </a:p>
          <a:p>
            <a:pPr indent="-330200" lvl="0" marL="457200" rtl="0" algn="l">
              <a:lnSpc>
                <a:spcPct val="150000"/>
              </a:lnSpc>
              <a:spcBef>
                <a:spcPts val="0"/>
              </a:spcBef>
              <a:spcAft>
                <a:spcPts val="0"/>
              </a:spcAft>
              <a:buClr>
                <a:srgbClr val="FFF2CC"/>
              </a:buClr>
              <a:buSzPts val="1600"/>
              <a:buFont typeface="EB Garamond"/>
              <a:buChar char="●"/>
            </a:pPr>
            <a:r>
              <a:rPr lang="ar" sz="1600">
                <a:solidFill>
                  <a:srgbClr val="434343"/>
                </a:solidFill>
                <a:latin typeface="EB Garamond"/>
                <a:ea typeface="EB Garamond"/>
                <a:cs typeface="EB Garamond"/>
                <a:sym typeface="EB Garamond"/>
              </a:rPr>
              <a:t> To understand the mechanisms by which the thalassaemias arise</a:t>
            </a:r>
            <a:endParaRPr sz="1600">
              <a:solidFill>
                <a:srgbClr val="434343"/>
              </a:solidFill>
              <a:latin typeface="EB Garamond"/>
              <a:ea typeface="EB Garamond"/>
              <a:cs typeface="EB Garamond"/>
              <a:sym typeface="EB Garamond"/>
            </a:endParaRPr>
          </a:p>
          <a:p>
            <a:pPr indent="-330200" lvl="0" marL="457200" rtl="0" algn="l">
              <a:lnSpc>
                <a:spcPct val="150000"/>
              </a:lnSpc>
              <a:spcBef>
                <a:spcPts val="0"/>
              </a:spcBef>
              <a:spcAft>
                <a:spcPts val="0"/>
              </a:spcAft>
              <a:buClr>
                <a:srgbClr val="FFF2CC"/>
              </a:buClr>
              <a:buSzPts val="1600"/>
              <a:buFont typeface="EB Garamond"/>
              <a:buChar char="●"/>
            </a:pPr>
            <a:r>
              <a:rPr lang="ar" sz="1600">
                <a:solidFill>
                  <a:srgbClr val="434343"/>
                </a:solidFill>
                <a:latin typeface="EB Garamond"/>
                <a:ea typeface="EB Garamond"/>
                <a:cs typeface="EB Garamond"/>
                <a:sym typeface="EB Garamond"/>
              </a:rPr>
              <a:t> To appreciate the clinical presentations and complications of thalassaemia</a:t>
            </a:r>
            <a:endParaRPr sz="1600">
              <a:solidFill>
                <a:srgbClr val="434343"/>
              </a:solidFill>
              <a:latin typeface="EB Garamond"/>
              <a:ea typeface="EB Garamond"/>
              <a:cs typeface="EB Garamond"/>
              <a:sym typeface="EB Garamond"/>
            </a:endParaRPr>
          </a:p>
          <a:p>
            <a:pPr indent="-330200" lvl="0" marL="457200" rtl="0" algn="l">
              <a:lnSpc>
                <a:spcPct val="100000"/>
              </a:lnSpc>
              <a:spcBef>
                <a:spcPts val="0"/>
              </a:spcBef>
              <a:spcAft>
                <a:spcPts val="0"/>
              </a:spcAft>
              <a:buClr>
                <a:srgbClr val="FFF2CC"/>
              </a:buClr>
              <a:buSzPts val="1600"/>
              <a:buFont typeface="EB Garamond"/>
              <a:buChar char="●"/>
            </a:pPr>
            <a:r>
              <a:rPr lang="ar" sz="1600">
                <a:solidFill>
                  <a:srgbClr val="434343"/>
                </a:solidFill>
                <a:latin typeface="EB Garamond"/>
                <a:ea typeface="EB Garamond"/>
                <a:cs typeface="EB Garamond"/>
                <a:sym typeface="EB Garamond"/>
              </a:rPr>
              <a:t>To appreciate the contribution of haemolysis and ineffective erythropoiesis to the pathophysiology of thalassaemia</a:t>
            </a:r>
            <a:endParaRPr sz="1600">
              <a:solidFill>
                <a:srgbClr val="434343"/>
              </a:solidFill>
              <a:latin typeface="EB Garamond"/>
              <a:ea typeface="EB Garamond"/>
              <a:cs typeface="EB Garamond"/>
              <a:sym typeface="EB Garamond"/>
            </a:endParaRPr>
          </a:p>
          <a:p>
            <a:pPr indent="-330200" lvl="0" marL="457200" rtl="0" algn="l">
              <a:lnSpc>
                <a:spcPct val="150000"/>
              </a:lnSpc>
              <a:spcBef>
                <a:spcPts val="0"/>
              </a:spcBef>
              <a:spcAft>
                <a:spcPts val="0"/>
              </a:spcAft>
              <a:buClr>
                <a:srgbClr val="FFF2CC"/>
              </a:buClr>
              <a:buSzPts val="1600"/>
              <a:buFont typeface="EB Garamond"/>
              <a:buChar char="●"/>
            </a:pPr>
            <a:r>
              <a:rPr lang="ar" sz="1600">
                <a:solidFill>
                  <a:srgbClr val="434343"/>
                </a:solidFill>
                <a:latin typeface="EB Garamond"/>
                <a:ea typeface="EB Garamond"/>
                <a:cs typeface="EB Garamond"/>
                <a:sym typeface="EB Garamond"/>
              </a:rPr>
              <a:t> To understand the pathophysiology of sickle cell anaemia</a:t>
            </a:r>
            <a:endParaRPr sz="1600">
              <a:solidFill>
                <a:srgbClr val="434343"/>
              </a:solidFill>
              <a:latin typeface="EB Garamond"/>
              <a:ea typeface="EB Garamond"/>
              <a:cs typeface="EB Garamond"/>
              <a:sym typeface="EB Garamond"/>
            </a:endParaRPr>
          </a:p>
          <a:p>
            <a:pPr indent="-330200" lvl="0" marL="457200" rtl="0" algn="l">
              <a:lnSpc>
                <a:spcPct val="150000"/>
              </a:lnSpc>
              <a:spcBef>
                <a:spcPts val="0"/>
              </a:spcBef>
              <a:spcAft>
                <a:spcPts val="0"/>
              </a:spcAft>
              <a:buClr>
                <a:srgbClr val="FFF2CC"/>
              </a:buClr>
              <a:buSzPts val="1600"/>
              <a:buFont typeface="EB Garamond"/>
              <a:buChar char="●"/>
            </a:pPr>
            <a:r>
              <a:rPr lang="ar" sz="1600">
                <a:solidFill>
                  <a:srgbClr val="434343"/>
                </a:solidFill>
                <a:latin typeface="EB Garamond"/>
                <a:ea typeface="EB Garamond"/>
                <a:cs typeface="EB Garamond"/>
                <a:sym typeface="EB Garamond"/>
              </a:rPr>
              <a:t>To be able to describe the clinical presentation and complications of sickle cell anaemia</a:t>
            </a:r>
            <a:endParaRPr sz="1600">
              <a:solidFill>
                <a:srgbClr val="434343"/>
              </a:solidFill>
              <a:latin typeface="EB Garamond"/>
              <a:ea typeface="EB Garamond"/>
              <a:cs typeface="EB Garamond"/>
              <a:sym typeface="EB Garamond"/>
            </a:endParaRPr>
          </a:p>
          <a:p>
            <a:pPr indent="-330200" lvl="0" marL="457200" rtl="0" algn="l">
              <a:lnSpc>
                <a:spcPct val="100000"/>
              </a:lnSpc>
              <a:spcBef>
                <a:spcPts val="0"/>
              </a:spcBef>
              <a:spcAft>
                <a:spcPts val="0"/>
              </a:spcAft>
              <a:buClr>
                <a:srgbClr val="FFF2CC"/>
              </a:buClr>
              <a:buSzPts val="1600"/>
              <a:buFont typeface="EB Garamond"/>
              <a:buChar char="●"/>
            </a:pPr>
            <a:r>
              <a:rPr lang="ar" sz="1600">
                <a:solidFill>
                  <a:srgbClr val="434343"/>
                </a:solidFill>
                <a:latin typeface="EB Garamond"/>
                <a:ea typeface="EB Garamond"/>
                <a:cs typeface="EB Garamond"/>
                <a:sym typeface="EB Garamond"/>
              </a:rPr>
              <a:t>To understand the role of haemoglobin electrophoresis and high performance liquid chromatography in the investigation of globin disorders</a:t>
            </a:r>
            <a:endParaRPr sz="1600">
              <a:solidFill>
                <a:srgbClr val="434343"/>
              </a:solidFill>
              <a:latin typeface="EB Garamond"/>
              <a:ea typeface="EB Garamond"/>
              <a:cs typeface="EB Garamond"/>
              <a:sym typeface="EB Garamond"/>
            </a:endParaRPr>
          </a:p>
          <a:p>
            <a:pPr indent="-330200" lvl="0" marL="457200" rtl="0" algn="l">
              <a:lnSpc>
                <a:spcPct val="150000"/>
              </a:lnSpc>
              <a:spcBef>
                <a:spcPts val="0"/>
              </a:spcBef>
              <a:spcAft>
                <a:spcPts val="0"/>
              </a:spcAft>
              <a:buClr>
                <a:srgbClr val="FFF2CC"/>
              </a:buClr>
              <a:buSzPts val="1600"/>
              <a:buFont typeface="EB Garamond"/>
              <a:buChar char="●"/>
            </a:pPr>
            <a:r>
              <a:rPr lang="ar" sz="1600">
                <a:solidFill>
                  <a:srgbClr val="434343"/>
                </a:solidFill>
                <a:latin typeface="EB Garamond"/>
                <a:ea typeface="EB Garamond"/>
                <a:cs typeface="EB Garamond"/>
                <a:sym typeface="EB Garamond"/>
              </a:rPr>
              <a:t> To appreciate the many other haemoglobin variants associated with disease</a:t>
            </a:r>
            <a:endParaRPr sz="1600">
              <a:solidFill>
                <a:srgbClr val="434343"/>
              </a:solidFill>
              <a:latin typeface="EB Garamond"/>
              <a:ea typeface="EB Garamond"/>
              <a:cs typeface="EB Garamond"/>
              <a:sym typeface="EB Garamon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Google Shape;210;p28"/>
          <p:cNvSpPr/>
          <p:nvPr/>
        </p:nvSpPr>
        <p:spPr>
          <a:xfrm flipH="1" rot="-5400000">
            <a:off x="4552086" y="556202"/>
            <a:ext cx="35322" cy="9139445"/>
          </a:xfrm>
          <a:custGeom>
            <a:rect b="b" l="l" r="r" t="t"/>
            <a:pathLst>
              <a:path extrusionOk="0" h="20773" w="3248">
                <a:moveTo>
                  <a:pt x="3248" y="1"/>
                </a:moveTo>
                <a:cubicBezTo>
                  <a:pt x="2860" y="148"/>
                  <a:pt x="2484" y="326"/>
                  <a:pt x="2124" y="532"/>
                </a:cubicBezTo>
                <a:cubicBezTo>
                  <a:pt x="708" y="1349"/>
                  <a:pt x="1" y="2420"/>
                  <a:pt x="1" y="3492"/>
                </a:cubicBezTo>
                <a:lnTo>
                  <a:pt x="1" y="17281"/>
                </a:lnTo>
                <a:cubicBezTo>
                  <a:pt x="1" y="18353"/>
                  <a:pt x="708" y="19424"/>
                  <a:pt x="2124" y="20241"/>
                </a:cubicBezTo>
                <a:cubicBezTo>
                  <a:pt x="2484" y="20447"/>
                  <a:pt x="2860" y="20625"/>
                  <a:pt x="3248" y="20772"/>
                </a:cubicBezTo>
                <a:lnTo>
                  <a:pt x="3248" y="1"/>
                </a:ln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8"/>
          <p:cNvSpPr txBox="1"/>
          <p:nvPr/>
        </p:nvSpPr>
        <p:spPr>
          <a:xfrm>
            <a:off x="79075" y="67250"/>
            <a:ext cx="8971500" cy="51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700">
                <a:solidFill>
                  <a:srgbClr val="EA9999"/>
                </a:solidFill>
                <a:latin typeface="Montserrat"/>
                <a:ea typeface="Montserrat"/>
                <a:cs typeface="Montserrat"/>
                <a:sym typeface="Montserrat"/>
              </a:rPr>
              <a:t>|</a:t>
            </a:r>
            <a:r>
              <a:rPr b="1" lang="ar" sz="2700">
                <a:solidFill>
                  <a:srgbClr val="74C1B9"/>
                </a:solidFill>
                <a:latin typeface="Montserrat"/>
                <a:ea typeface="Montserrat"/>
                <a:cs typeface="Montserrat"/>
                <a:sym typeface="Montserrat"/>
              </a:rPr>
              <a:t> Normal Structure of Hemoglobin </a:t>
            </a:r>
            <a:endParaRPr b="1" sz="2700">
              <a:solidFill>
                <a:srgbClr val="74C1B9"/>
              </a:solidFill>
              <a:latin typeface="Montserrat"/>
              <a:ea typeface="Montserrat"/>
              <a:cs typeface="Montserrat"/>
              <a:sym typeface="Montserrat"/>
            </a:endParaRPr>
          </a:p>
        </p:txBody>
      </p:sp>
      <p:pic>
        <p:nvPicPr>
          <p:cNvPr id="212" name="Google Shape;212;p28"/>
          <p:cNvPicPr preferRelativeResize="0"/>
          <p:nvPr/>
        </p:nvPicPr>
        <p:blipFill rotWithShape="1">
          <a:blip r:embed="rId3">
            <a:alphaModFix/>
          </a:blip>
          <a:srcRect b="8578" l="4607" r="0" t="4856"/>
          <a:stretch/>
        </p:blipFill>
        <p:spPr>
          <a:xfrm>
            <a:off x="5555479" y="803475"/>
            <a:ext cx="3336476" cy="2889200"/>
          </a:xfrm>
          <a:prstGeom prst="rect">
            <a:avLst/>
          </a:prstGeom>
          <a:noFill/>
          <a:ln>
            <a:noFill/>
          </a:ln>
        </p:spPr>
      </p:pic>
      <p:sp>
        <p:nvSpPr>
          <p:cNvPr id="213" name="Google Shape;213;p28"/>
          <p:cNvSpPr/>
          <p:nvPr/>
        </p:nvSpPr>
        <p:spPr>
          <a:xfrm>
            <a:off x="171291" y="799335"/>
            <a:ext cx="628800" cy="628800"/>
          </a:xfrm>
          <a:prstGeom prst="ellipse">
            <a:avLst/>
          </a:prstGeom>
          <a:noFill/>
          <a:ln cap="flat" cmpd="sng" w="2857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8"/>
          <p:cNvSpPr txBox="1"/>
          <p:nvPr/>
        </p:nvSpPr>
        <p:spPr>
          <a:xfrm>
            <a:off x="565200" y="787595"/>
            <a:ext cx="4006800" cy="724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300">
                <a:latin typeface="EB Garamond"/>
                <a:ea typeface="EB Garamond"/>
                <a:cs typeface="EB Garamond"/>
                <a:sym typeface="EB Garamond"/>
              </a:rPr>
              <a:t>Hemoglobin is critical to the normal function of the red cell, the fundamental role of which is the </a:t>
            </a:r>
            <a:r>
              <a:rPr b="1" lang="ar" sz="1300">
                <a:latin typeface="EB Garamond"/>
                <a:ea typeface="EB Garamond"/>
                <a:cs typeface="EB Garamond"/>
                <a:sym typeface="EB Garamond"/>
              </a:rPr>
              <a:t>transport of oxygen </a:t>
            </a:r>
            <a:r>
              <a:rPr lang="ar" sz="1300">
                <a:latin typeface="EB Garamond"/>
                <a:ea typeface="EB Garamond"/>
                <a:cs typeface="EB Garamond"/>
                <a:sym typeface="EB Garamond"/>
              </a:rPr>
              <a:t>from the lungs to the tissues.</a:t>
            </a:r>
            <a:endParaRPr sz="1300">
              <a:latin typeface="EB Garamond"/>
              <a:ea typeface="EB Garamond"/>
              <a:cs typeface="EB Garamond"/>
              <a:sym typeface="EB Garamond"/>
            </a:endParaRPr>
          </a:p>
        </p:txBody>
      </p:sp>
      <p:pic>
        <p:nvPicPr>
          <p:cNvPr id="215" name="Google Shape;215;p28"/>
          <p:cNvPicPr preferRelativeResize="0"/>
          <p:nvPr/>
        </p:nvPicPr>
        <p:blipFill rotWithShape="1">
          <a:blip r:embed="rId4">
            <a:alphaModFix/>
          </a:blip>
          <a:srcRect b="7842" l="11902" r="0" t="5980"/>
          <a:stretch/>
        </p:blipFill>
        <p:spPr>
          <a:xfrm>
            <a:off x="243400" y="941546"/>
            <a:ext cx="352050" cy="344375"/>
          </a:xfrm>
          <a:prstGeom prst="rect">
            <a:avLst/>
          </a:prstGeom>
          <a:noFill/>
          <a:ln>
            <a:noFill/>
          </a:ln>
        </p:spPr>
      </p:pic>
      <p:sp>
        <p:nvSpPr>
          <p:cNvPr id="216" name="Google Shape;216;p28"/>
          <p:cNvSpPr/>
          <p:nvPr/>
        </p:nvSpPr>
        <p:spPr>
          <a:xfrm>
            <a:off x="144841" y="1813910"/>
            <a:ext cx="628800" cy="628800"/>
          </a:xfrm>
          <a:prstGeom prst="ellipse">
            <a:avLst/>
          </a:prstGeom>
          <a:noFill/>
          <a:ln cap="flat" cmpd="sng" w="2857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8"/>
          <p:cNvSpPr txBox="1"/>
          <p:nvPr/>
        </p:nvSpPr>
        <p:spPr>
          <a:xfrm>
            <a:off x="562025" y="1689175"/>
            <a:ext cx="4105500" cy="1117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300">
                <a:latin typeface="EB Garamond"/>
                <a:ea typeface="EB Garamond"/>
                <a:cs typeface="EB Garamond"/>
                <a:sym typeface="EB Garamond"/>
              </a:rPr>
              <a:t>The normal tetramer hemoglobin molecule comprises </a:t>
            </a:r>
            <a:endParaRPr sz="1300">
              <a:latin typeface="EB Garamond"/>
              <a:ea typeface="EB Garamond"/>
              <a:cs typeface="EB Garamond"/>
              <a:sym typeface="EB Garamond"/>
            </a:endParaRPr>
          </a:p>
          <a:p>
            <a:pPr indent="0" lvl="0" marL="0" rtl="0" algn="l">
              <a:spcBef>
                <a:spcPts val="0"/>
              </a:spcBef>
              <a:spcAft>
                <a:spcPts val="0"/>
              </a:spcAft>
              <a:buNone/>
            </a:pPr>
            <a:r>
              <a:rPr b="1" lang="ar" sz="1300">
                <a:latin typeface="EB Garamond"/>
                <a:ea typeface="EB Garamond"/>
                <a:cs typeface="EB Garamond"/>
                <a:sym typeface="EB Garamond"/>
              </a:rPr>
              <a:t>two</a:t>
            </a:r>
            <a:r>
              <a:rPr lang="ar" sz="1300">
                <a:latin typeface="EB Garamond"/>
                <a:ea typeface="EB Garamond"/>
                <a:cs typeface="EB Garamond"/>
                <a:sym typeface="EB Garamond"/>
              </a:rPr>
              <a:t> ‘</a:t>
            </a:r>
            <a:r>
              <a:rPr b="1" lang="ar" sz="1300">
                <a:latin typeface="EB Garamond"/>
                <a:ea typeface="EB Garamond"/>
                <a:cs typeface="EB Garamond"/>
                <a:sym typeface="EB Garamond"/>
              </a:rPr>
              <a:t>alpha-like</a:t>
            </a:r>
            <a:r>
              <a:rPr lang="ar" sz="1300">
                <a:latin typeface="EB Garamond"/>
                <a:ea typeface="EB Garamond"/>
                <a:cs typeface="EB Garamond"/>
                <a:sym typeface="EB Garamond"/>
              </a:rPr>
              <a:t>’ globin polypeptide chains and </a:t>
            </a:r>
            <a:r>
              <a:rPr b="1" lang="ar" sz="1300">
                <a:latin typeface="EB Garamond"/>
                <a:ea typeface="EB Garamond"/>
                <a:cs typeface="EB Garamond"/>
                <a:sym typeface="EB Garamond"/>
              </a:rPr>
              <a:t>two</a:t>
            </a:r>
            <a:r>
              <a:rPr lang="ar" sz="1300">
                <a:latin typeface="EB Garamond"/>
                <a:ea typeface="EB Garamond"/>
                <a:cs typeface="EB Garamond"/>
                <a:sym typeface="EB Garamond"/>
              </a:rPr>
              <a:t> ‘</a:t>
            </a:r>
            <a:r>
              <a:rPr b="1" lang="ar" sz="1300">
                <a:latin typeface="EB Garamond"/>
                <a:ea typeface="EB Garamond"/>
                <a:cs typeface="EB Garamond"/>
                <a:sym typeface="EB Garamond"/>
              </a:rPr>
              <a:t>beta-like</a:t>
            </a:r>
            <a:r>
              <a:rPr lang="ar" sz="1300">
                <a:latin typeface="EB Garamond"/>
                <a:ea typeface="EB Garamond"/>
                <a:cs typeface="EB Garamond"/>
                <a:sym typeface="EB Garamond"/>
              </a:rPr>
              <a:t>’ globin chains; each </a:t>
            </a:r>
            <a:r>
              <a:rPr b="1" lang="ar" sz="1300">
                <a:latin typeface="EB Garamond"/>
                <a:ea typeface="EB Garamond"/>
                <a:cs typeface="EB Garamond"/>
                <a:sym typeface="EB Garamond"/>
              </a:rPr>
              <a:t>globin molecule is associated with a heme group</a:t>
            </a:r>
            <a:r>
              <a:rPr lang="ar" sz="1300">
                <a:latin typeface="EB Garamond"/>
                <a:ea typeface="EB Garamond"/>
                <a:cs typeface="EB Garamond"/>
                <a:sym typeface="EB Garamond"/>
              </a:rPr>
              <a:t>, which comprises a </a:t>
            </a:r>
            <a:r>
              <a:rPr b="1" lang="ar" sz="1300">
                <a:latin typeface="EB Garamond"/>
                <a:ea typeface="EB Garamond"/>
                <a:cs typeface="EB Garamond"/>
                <a:sym typeface="EB Garamond"/>
              </a:rPr>
              <a:t>porphyrin ring</a:t>
            </a:r>
            <a:r>
              <a:rPr lang="ar" sz="1300">
                <a:latin typeface="EB Garamond"/>
                <a:ea typeface="EB Garamond"/>
                <a:cs typeface="EB Garamond"/>
                <a:sym typeface="EB Garamond"/>
              </a:rPr>
              <a:t> with </a:t>
            </a:r>
            <a:r>
              <a:rPr b="1" lang="ar" sz="1300">
                <a:latin typeface="EB Garamond"/>
                <a:ea typeface="EB Garamond"/>
                <a:cs typeface="EB Garamond"/>
                <a:sym typeface="EB Garamond"/>
              </a:rPr>
              <a:t>iron</a:t>
            </a:r>
            <a:r>
              <a:rPr lang="ar" sz="1300">
                <a:latin typeface="EB Garamond"/>
                <a:ea typeface="EB Garamond"/>
                <a:cs typeface="EB Garamond"/>
                <a:sym typeface="EB Garamond"/>
              </a:rPr>
              <a:t> in its ferrous form at the center.</a:t>
            </a:r>
            <a:endParaRPr sz="1300">
              <a:latin typeface="EB Garamond"/>
              <a:ea typeface="EB Garamond"/>
              <a:cs typeface="EB Garamond"/>
              <a:sym typeface="EB Garamond"/>
            </a:endParaRPr>
          </a:p>
        </p:txBody>
      </p:sp>
      <p:pic>
        <p:nvPicPr>
          <p:cNvPr id="218" name="Google Shape;218;p28"/>
          <p:cNvPicPr preferRelativeResize="0"/>
          <p:nvPr/>
        </p:nvPicPr>
        <p:blipFill>
          <a:blip r:embed="rId5">
            <a:alphaModFix/>
          </a:blip>
          <a:stretch>
            <a:fillRect/>
          </a:stretch>
        </p:blipFill>
        <p:spPr>
          <a:xfrm>
            <a:off x="194582" y="1963021"/>
            <a:ext cx="374930" cy="330599"/>
          </a:xfrm>
          <a:prstGeom prst="rect">
            <a:avLst/>
          </a:prstGeom>
          <a:noFill/>
          <a:ln>
            <a:noFill/>
          </a:ln>
        </p:spPr>
      </p:pic>
      <p:sp>
        <p:nvSpPr>
          <p:cNvPr id="219" name="Google Shape;219;p28"/>
          <p:cNvSpPr/>
          <p:nvPr/>
        </p:nvSpPr>
        <p:spPr>
          <a:xfrm>
            <a:off x="144841" y="2859498"/>
            <a:ext cx="628800" cy="628800"/>
          </a:xfrm>
          <a:prstGeom prst="ellipse">
            <a:avLst/>
          </a:prstGeom>
          <a:noFill/>
          <a:ln cap="flat" cmpd="sng" w="2857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8"/>
          <p:cNvSpPr txBox="1"/>
          <p:nvPr/>
        </p:nvSpPr>
        <p:spPr>
          <a:xfrm>
            <a:off x="613975" y="2870971"/>
            <a:ext cx="3954900" cy="628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300">
                <a:latin typeface="EB Garamond"/>
                <a:ea typeface="EB Garamond"/>
                <a:cs typeface="EB Garamond"/>
                <a:sym typeface="EB Garamond"/>
              </a:rPr>
              <a:t>The α chains are encoded on chromosome 16.</a:t>
            </a:r>
            <a:endParaRPr sz="1300">
              <a:latin typeface="EB Garamond"/>
              <a:ea typeface="EB Garamond"/>
              <a:cs typeface="EB Garamond"/>
              <a:sym typeface="EB Garamond"/>
            </a:endParaRPr>
          </a:p>
        </p:txBody>
      </p:sp>
      <p:sp>
        <p:nvSpPr>
          <p:cNvPr id="221" name="Google Shape;221;p28"/>
          <p:cNvSpPr/>
          <p:nvPr/>
        </p:nvSpPr>
        <p:spPr>
          <a:xfrm>
            <a:off x="144841" y="3559760"/>
            <a:ext cx="628800" cy="628800"/>
          </a:xfrm>
          <a:prstGeom prst="ellipse">
            <a:avLst/>
          </a:prstGeom>
          <a:noFill/>
          <a:ln cap="flat" cmpd="sng" w="2857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8"/>
          <p:cNvSpPr txBox="1"/>
          <p:nvPr/>
        </p:nvSpPr>
        <p:spPr>
          <a:xfrm>
            <a:off x="586350" y="3540946"/>
            <a:ext cx="3954900" cy="687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300">
                <a:latin typeface="EB Garamond"/>
                <a:ea typeface="EB Garamond"/>
                <a:cs typeface="EB Garamond"/>
                <a:sym typeface="EB Garamond"/>
              </a:rPr>
              <a:t>The β-like globins are encoded on chromosome 11.</a:t>
            </a:r>
            <a:endParaRPr sz="1300">
              <a:latin typeface="EB Garamond"/>
              <a:ea typeface="EB Garamond"/>
              <a:cs typeface="EB Garamond"/>
              <a:sym typeface="EB Garamond"/>
            </a:endParaRPr>
          </a:p>
        </p:txBody>
      </p:sp>
      <p:pic>
        <p:nvPicPr>
          <p:cNvPr id="223" name="Google Shape;223;p28"/>
          <p:cNvPicPr preferRelativeResize="0"/>
          <p:nvPr/>
        </p:nvPicPr>
        <p:blipFill rotWithShape="1">
          <a:blip r:embed="rId6">
            <a:alphaModFix/>
          </a:blip>
          <a:srcRect b="5506" l="35232" r="35259" t="7770"/>
          <a:stretch/>
        </p:blipFill>
        <p:spPr>
          <a:xfrm>
            <a:off x="339325" y="2938446"/>
            <a:ext cx="160237" cy="470900"/>
          </a:xfrm>
          <a:prstGeom prst="rect">
            <a:avLst/>
          </a:prstGeom>
          <a:noFill/>
          <a:ln>
            <a:noFill/>
          </a:ln>
        </p:spPr>
      </p:pic>
      <p:pic>
        <p:nvPicPr>
          <p:cNvPr id="224" name="Google Shape;224;p28"/>
          <p:cNvPicPr preferRelativeResize="0"/>
          <p:nvPr/>
        </p:nvPicPr>
        <p:blipFill rotWithShape="1">
          <a:blip r:embed="rId7">
            <a:alphaModFix/>
          </a:blip>
          <a:srcRect b="16262" l="37275" r="37830" t="2987"/>
          <a:stretch/>
        </p:blipFill>
        <p:spPr>
          <a:xfrm>
            <a:off x="342850" y="3600244"/>
            <a:ext cx="160225" cy="519777"/>
          </a:xfrm>
          <a:prstGeom prst="rect">
            <a:avLst/>
          </a:prstGeom>
          <a:noFill/>
          <a:ln>
            <a:noFill/>
          </a:ln>
        </p:spPr>
      </p:pic>
      <p:sp>
        <p:nvSpPr>
          <p:cNvPr id="225" name="Google Shape;225;p28"/>
          <p:cNvSpPr/>
          <p:nvPr/>
        </p:nvSpPr>
        <p:spPr>
          <a:xfrm>
            <a:off x="144857" y="4269731"/>
            <a:ext cx="628800" cy="628800"/>
          </a:xfrm>
          <a:prstGeom prst="ellipse">
            <a:avLst/>
          </a:prstGeom>
          <a:noFill/>
          <a:ln cap="flat" cmpd="sng" w="2857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8"/>
          <p:cNvSpPr txBox="1"/>
          <p:nvPr/>
        </p:nvSpPr>
        <p:spPr>
          <a:xfrm>
            <a:off x="653800" y="4297775"/>
            <a:ext cx="2886600" cy="59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300">
                <a:latin typeface="EB Garamond"/>
                <a:ea typeface="EB Garamond"/>
                <a:cs typeface="EB Garamond"/>
                <a:sym typeface="EB Garamond"/>
              </a:rPr>
              <a:t>Fetal haemoglobin HbF (α</a:t>
            </a:r>
            <a:r>
              <a:rPr baseline="-25000" lang="ar" sz="1300">
                <a:latin typeface="EB Garamond"/>
                <a:ea typeface="EB Garamond"/>
                <a:cs typeface="EB Garamond"/>
                <a:sym typeface="EB Garamond"/>
              </a:rPr>
              <a:t>2</a:t>
            </a:r>
            <a:r>
              <a:rPr lang="ar" sz="1300">
                <a:latin typeface="EB Garamond"/>
                <a:ea typeface="EB Garamond"/>
                <a:cs typeface="EB Garamond"/>
                <a:sym typeface="EB Garamond"/>
              </a:rPr>
              <a:t>γ</a:t>
            </a:r>
            <a:r>
              <a:rPr baseline="-25000" lang="ar" sz="1300">
                <a:latin typeface="EB Garamond"/>
                <a:ea typeface="EB Garamond"/>
                <a:cs typeface="EB Garamond"/>
                <a:sym typeface="EB Garamond"/>
              </a:rPr>
              <a:t>2</a:t>
            </a:r>
            <a:r>
              <a:rPr lang="ar" sz="1300">
                <a:latin typeface="EB Garamond"/>
                <a:ea typeface="EB Garamond"/>
                <a:cs typeface="EB Garamond"/>
                <a:sym typeface="EB Garamond"/>
              </a:rPr>
              <a:t>).</a:t>
            </a:r>
            <a:endParaRPr sz="1300">
              <a:latin typeface="EB Garamond"/>
              <a:ea typeface="EB Garamond"/>
              <a:cs typeface="EB Garamond"/>
              <a:sym typeface="EB Garamond"/>
            </a:endParaRPr>
          </a:p>
        </p:txBody>
      </p:sp>
      <p:pic>
        <p:nvPicPr>
          <p:cNvPr id="227" name="Google Shape;227;p28"/>
          <p:cNvPicPr preferRelativeResize="0"/>
          <p:nvPr/>
        </p:nvPicPr>
        <p:blipFill>
          <a:blip r:embed="rId8">
            <a:alphaModFix/>
          </a:blip>
          <a:stretch>
            <a:fillRect/>
          </a:stretch>
        </p:blipFill>
        <p:spPr>
          <a:xfrm>
            <a:off x="174827" y="4318952"/>
            <a:ext cx="496275" cy="496275"/>
          </a:xfrm>
          <a:prstGeom prst="rect">
            <a:avLst/>
          </a:prstGeom>
          <a:noFill/>
          <a:ln>
            <a:noFill/>
          </a:ln>
        </p:spPr>
      </p:pic>
      <p:sp>
        <p:nvSpPr>
          <p:cNvPr id="228" name="Google Shape;228;p28"/>
          <p:cNvSpPr txBox="1"/>
          <p:nvPr/>
        </p:nvSpPr>
        <p:spPr>
          <a:xfrm>
            <a:off x="6108950" y="1222350"/>
            <a:ext cx="775200" cy="344400"/>
          </a:xfrm>
          <a:prstGeom prst="rect">
            <a:avLst/>
          </a:prstGeom>
          <a:noFill/>
          <a:ln cap="flat" cmpd="sng" w="9525">
            <a:solidFill>
              <a:srgbClr val="CC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8"/>
          <p:cNvSpPr txBox="1"/>
          <p:nvPr/>
        </p:nvSpPr>
        <p:spPr>
          <a:xfrm>
            <a:off x="5211775" y="3692675"/>
            <a:ext cx="3838800" cy="1612500"/>
          </a:xfrm>
          <a:prstGeom prst="rect">
            <a:avLst/>
          </a:prstGeom>
          <a:noFill/>
          <a:ln>
            <a:noFill/>
          </a:ln>
        </p:spPr>
        <p:txBody>
          <a:bodyPr anchorCtr="0" anchor="t" bIns="91425" lIns="91425" spcFirstLastPara="1" rIns="91425" wrap="square" tIns="91425">
            <a:noAutofit/>
          </a:bodyPr>
          <a:lstStyle/>
          <a:p>
            <a:pPr indent="-266700" lvl="0" marL="457200" rtl="0" algn="l">
              <a:spcBef>
                <a:spcPts val="0"/>
              </a:spcBef>
              <a:spcAft>
                <a:spcPts val="0"/>
              </a:spcAft>
              <a:buClr>
                <a:srgbClr val="45818E"/>
              </a:buClr>
              <a:buSzPts val="600"/>
              <a:buFont typeface="EB Garamond"/>
              <a:buChar char="-"/>
            </a:pPr>
            <a:r>
              <a:rPr lang="ar" sz="600">
                <a:solidFill>
                  <a:srgbClr val="45818E"/>
                </a:solidFill>
                <a:latin typeface="EB Garamond"/>
                <a:ea typeface="EB Garamond"/>
                <a:cs typeface="EB Garamond"/>
                <a:sym typeface="EB Garamond"/>
              </a:rPr>
              <a:t>Explanation of HB synthesis: </a:t>
            </a:r>
            <a:endParaRPr sz="600">
              <a:solidFill>
                <a:srgbClr val="45818E"/>
              </a:solidFill>
              <a:latin typeface="EB Garamond"/>
              <a:ea typeface="EB Garamond"/>
              <a:cs typeface="EB Garamond"/>
              <a:sym typeface="EB Garamond"/>
            </a:endParaRPr>
          </a:p>
          <a:p>
            <a:pPr indent="-266700" lvl="0" marL="457200" rtl="0" algn="l">
              <a:spcBef>
                <a:spcPts val="0"/>
              </a:spcBef>
              <a:spcAft>
                <a:spcPts val="0"/>
              </a:spcAft>
              <a:buClr>
                <a:srgbClr val="45818E"/>
              </a:buClr>
              <a:buSzPts val="600"/>
              <a:buFont typeface="EB Garamond"/>
              <a:buChar char="-"/>
            </a:pPr>
            <a:r>
              <a:rPr lang="ar" sz="600">
                <a:solidFill>
                  <a:srgbClr val="45818E"/>
                </a:solidFill>
                <a:latin typeface="EB Garamond"/>
                <a:ea typeface="EB Garamond"/>
                <a:cs typeface="EB Garamond"/>
                <a:sym typeface="EB Garamond"/>
              </a:rPr>
              <a:t>Each stage has specific HB ex: Gower 1 , Portland , Gower 2 are only in found in the embryonic life ,</a:t>
            </a:r>
            <a:r>
              <a:rPr b="1" lang="ar" sz="600" u="sng">
                <a:solidFill>
                  <a:srgbClr val="45818E"/>
                </a:solidFill>
                <a:latin typeface="EB Garamond"/>
                <a:ea typeface="EB Garamond"/>
                <a:cs typeface="EB Garamond"/>
                <a:sym typeface="EB Garamond"/>
              </a:rPr>
              <a:t> if I give you one of those stages in adult life = wrong information.</a:t>
            </a:r>
            <a:endParaRPr b="1" sz="600" u="sng">
              <a:solidFill>
                <a:srgbClr val="45818E"/>
              </a:solidFill>
              <a:latin typeface="EB Garamond"/>
              <a:ea typeface="EB Garamond"/>
              <a:cs typeface="EB Garamond"/>
              <a:sym typeface="EB Garamond"/>
            </a:endParaRPr>
          </a:p>
          <a:p>
            <a:pPr indent="-266700" lvl="0" marL="457200" rtl="0" algn="l">
              <a:spcBef>
                <a:spcPts val="0"/>
              </a:spcBef>
              <a:spcAft>
                <a:spcPts val="0"/>
              </a:spcAft>
              <a:buClr>
                <a:srgbClr val="45818E"/>
              </a:buClr>
              <a:buSzPts val="600"/>
              <a:buFont typeface="EB Garamond"/>
              <a:buChar char="-"/>
            </a:pPr>
            <a:r>
              <a:rPr lang="ar" sz="600">
                <a:solidFill>
                  <a:srgbClr val="45818E"/>
                </a:solidFill>
                <a:latin typeface="EB Garamond"/>
                <a:ea typeface="EB Garamond"/>
                <a:cs typeface="EB Garamond"/>
                <a:sym typeface="EB Garamond"/>
              </a:rPr>
              <a:t>We have only HB F in Fetus life . </a:t>
            </a:r>
            <a:endParaRPr sz="600">
              <a:solidFill>
                <a:srgbClr val="45818E"/>
              </a:solidFill>
              <a:latin typeface="EB Garamond"/>
              <a:ea typeface="EB Garamond"/>
              <a:cs typeface="EB Garamond"/>
              <a:sym typeface="EB Garamond"/>
            </a:endParaRPr>
          </a:p>
          <a:p>
            <a:pPr indent="-266700" lvl="0" marL="457200" rtl="0" algn="l">
              <a:spcBef>
                <a:spcPts val="0"/>
              </a:spcBef>
              <a:spcAft>
                <a:spcPts val="0"/>
              </a:spcAft>
              <a:buClr>
                <a:srgbClr val="45818E"/>
              </a:buClr>
              <a:buSzPts val="600"/>
              <a:buFont typeface="EB Garamond"/>
              <a:buChar char="-"/>
            </a:pPr>
            <a:r>
              <a:rPr lang="ar" sz="600">
                <a:solidFill>
                  <a:srgbClr val="45818E"/>
                </a:solidFill>
                <a:latin typeface="EB Garamond"/>
                <a:ea typeface="EB Garamond"/>
                <a:cs typeface="EB Garamond"/>
                <a:sym typeface="EB Garamond"/>
              </a:rPr>
              <a:t>After birth: 3 types of HB: </a:t>
            </a:r>
            <a:endParaRPr sz="600">
              <a:solidFill>
                <a:srgbClr val="45818E"/>
              </a:solidFill>
              <a:latin typeface="EB Garamond"/>
              <a:ea typeface="EB Garamond"/>
              <a:cs typeface="EB Garamond"/>
              <a:sym typeface="EB Garamond"/>
            </a:endParaRPr>
          </a:p>
          <a:p>
            <a:pPr indent="-266700" lvl="0" marL="457200" rtl="0" algn="l">
              <a:spcBef>
                <a:spcPts val="0"/>
              </a:spcBef>
              <a:spcAft>
                <a:spcPts val="0"/>
              </a:spcAft>
              <a:buClr>
                <a:srgbClr val="45818E"/>
              </a:buClr>
              <a:buSzPts val="600"/>
              <a:buFont typeface="EB Garamond"/>
              <a:buChar char="-"/>
            </a:pPr>
            <a:r>
              <a:rPr lang="ar" sz="600">
                <a:solidFill>
                  <a:srgbClr val="45818E"/>
                </a:solidFill>
                <a:latin typeface="EB Garamond"/>
                <a:ea typeface="EB Garamond"/>
                <a:cs typeface="EB Garamond"/>
                <a:sym typeface="EB Garamond"/>
              </a:rPr>
              <a:t>HB A :  96-98 % </a:t>
            </a:r>
            <a:r>
              <a:rPr lang="ar" sz="600">
                <a:solidFill>
                  <a:srgbClr val="45818E"/>
                </a:solidFill>
                <a:latin typeface="EB Garamond"/>
                <a:ea typeface="EB Garamond"/>
                <a:cs typeface="EB Garamond"/>
                <a:sym typeface="EB Garamond"/>
              </a:rPr>
              <a:t> “ mainly “. </a:t>
            </a:r>
            <a:endParaRPr sz="600">
              <a:solidFill>
                <a:srgbClr val="45818E"/>
              </a:solidFill>
              <a:latin typeface="EB Garamond"/>
              <a:ea typeface="EB Garamond"/>
              <a:cs typeface="EB Garamond"/>
              <a:sym typeface="EB Garamond"/>
            </a:endParaRPr>
          </a:p>
          <a:p>
            <a:pPr indent="-266700" lvl="0" marL="457200" rtl="0" algn="l">
              <a:spcBef>
                <a:spcPts val="0"/>
              </a:spcBef>
              <a:spcAft>
                <a:spcPts val="0"/>
              </a:spcAft>
              <a:buClr>
                <a:srgbClr val="45818E"/>
              </a:buClr>
              <a:buSzPts val="600"/>
              <a:buFont typeface="EB Garamond"/>
              <a:buChar char="-"/>
            </a:pPr>
            <a:r>
              <a:rPr lang="ar" sz="600">
                <a:solidFill>
                  <a:srgbClr val="45818E"/>
                </a:solidFill>
                <a:latin typeface="EB Garamond"/>
                <a:ea typeface="EB Garamond"/>
                <a:cs typeface="EB Garamond"/>
                <a:sym typeface="EB Garamond"/>
              </a:rPr>
              <a:t>HB A</a:t>
            </a:r>
            <a:r>
              <a:rPr baseline="-25000" lang="ar" sz="600">
                <a:solidFill>
                  <a:srgbClr val="45818E"/>
                </a:solidFill>
                <a:latin typeface="EB Garamond"/>
                <a:ea typeface="EB Garamond"/>
                <a:cs typeface="EB Garamond"/>
                <a:sym typeface="EB Garamond"/>
              </a:rPr>
              <a:t>2</a:t>
            </a:r>
            <a:r>
              <a:rPr lang="ar" sz="600">
                <a:solidFill>
                  <a:srgbClr val="45818E"/>
                </a:solidFill>
                <a:latin typeface="EB Garamond"/>
                <a:ea typeface="EB Garamond"/>
                <a:cs typeface="EB Garamond"/>
                <a:sym typeface="EB Garamond"/>
              </a:rPr>
              <a:t> : 1.5-3.5 % .</a:t>
            </a:r>
            <a:endParaRPr sz="600">
              <a:solidFill>
                <a:srgbClr val="45818E"/>
              </a:solidFill>
              <a:latin typeface="EB Garamond"/>
              <a:ea typeface="EB Garamond"/>
              <a:cs typeface="EB Garamond"/>
              <a:sym typeface="EB Garamond"/>
            </a:endParaRPr>
          </a:p>
          <a:p>
            <a:pPr indent="-266700" lvl="0" marL="457200" rtl="0" algn="l">
              <a:spcBef>
                <a:spcPts val="0"/>
              </a:spcBef>
              <a:spcAft>
                <a:spcPts val="0"/>
              </a:spcAft>
              <a:buClr>
                <a:srgbClr val="45818E"/>
              </a:buClr>
              <a:buSzPts val="600"/>
              <a:buFont typeface="EB Garamond"/>
              <a:buChar char="-"/>
            </a:pPr>
            <a:r>
              <a:rPr lang="ar" sz="600">
                <a:solidFill>
                  <a:srgbClr val="45818E"/>
                </a:solidFill>
                <a:latin typeface="EB Garamond"/>
                <a:ea typeface="EB Garamond"/>
                <a:cs typeface="EB Garamond"/>
                <a:sym typeface="EB Garamond"/>
              </a:rPr>
              <a:t>HB F :  0,5- 0,8 % “decreased but still there”.</a:t>
            </a:r>
            <a:endParaRPr sz="600">
              <a:solidFill>
                <a:srgbClr val="45818E"/>
              </a:solidFill>
              <a:latin typeface="EB Garamond"/>
              <a:ea typeface="EB Garamond"/>
              <a:cs typeface="EB Garamond"/>
              <a:sym typeface="EB Garamond"/>
            </a:endParaRPr>
          </a:p>
          <a:p>
            <a:pPr indent="-266700" lvl="0" marL="457200" rtl="0" algn="l">
              <a:spcBef>
                <a:spcPts val="0"/>
              </a:spcBef>
              <a:spcAft>
                <a:spcPts val="0"/>
              </a:spcAft>
              <a:buClr>
                <a:srgbClr val="45818E"/>
              </a:buClr>
              <a:buSzPts val="600"/>
              <a:buFont typeface="EB Garamond"/>
              <a:buChar char="-"/>
            </a:pPr>
            <a:r>
              <a:rPr lang="ar" sz="600">
                <a:solidFill>
                  <a:srgbClr val="45818E"/>
                </a:solidFill>
                <a:latin typeface="EB Garamond"/>
                <a:ea typeface="EB Garamond"/>
                <a:cs typeface="EB Garamond"/>
                <a:sym typeface="EB Garamond"/>
              </a:rPr>
              <a:t>Formation of HB : </a:t>
            </a:r>
            <a:endParaRPr sz="600">
              <a:solidFill>
                <a:srgbClr val="45818E"/>
              </a:solidFill>
              <a:latin typeface="EB Garamond"/>
              <a:ea typeface="EB Garamond"/>
              <a:cs typeface="EB Garamond"/>
              <a:sym typeface="EB Garamond"/>
            </a:endParaRPr>
          </a:p>
          <a:p>
            <a:pPr indent="-266700" lvl="0" marL="457200" rtl="0" algn="l">
              <a:spcBef>
                <a:spcPts val="0"/>
              </a:spcBef>
              <a:spcAft>
                <a:spcPts val="0"/>
              </a:spcAft>
              <a:buClr>
                <a:srgbClr val="45818E"/>
              </a:buClr>
              <a:buSzPts val="600"/>
              <a:buFont typeface="EB Garamond"/>
              <a:buChar char="-"/>
            </a:pPr>
            <a:r>
              <a:rPr lang="ar" sz="600">
                <a:solidFill>
                  <a:srgbClr val="45818E"/>
                </a:solidFill>
                <a:latin typeface="EB Garamond"/>
                <a:ea typeface="EB Garamond"/>
                <a:cs typeface="EB Garamond"/>
                <a:sym typeface="EB Garamond"/>
              </a:rPr>
              <a:t>From 0 to 6 week globin synthesized in yolk sac , after 6 week until birth spleen and liver takeover “shut down to yolk sac”</a:t>
            </a:r>
            <a:endParaRPr sz="600">
              <a:solidFill>
                <a:srgbClr val="45818E"/>
              </a:solidFill>
              <a:latin typeface="EB Garamond"/>
              <a:ea typeface="EB Garamond"/>
              <a:cs typeface="EB Garamond"/>
              <a:sym typeface="EB Garamond"/>
            </a:endParaRPr>
          </a:p>
          <a:p>
            <a:pPr indent="-266700" lvl="0" marL="457200" rtl="0" algn="l">
              <a:spcBef>
                <a:spcPts val="0"/>
              </a:spcBef>
              <a:spcAft>
                <a:spcPts val="0"/>
              </a:spcAft>
              <a:buClr>
                <a:srgbClr val="45818E"/>
              </a:buClr>
              <a:buSzPts val="600"/>
              <a:buFont typeface="EB Garamond"/>
              <a:buChar char="-"/>
            </a:pPr>
            <a:r>
              <a:rPr lang="ar" sz="600">
                <a:solidFill>
                  <a:srgbClr val="45818E"/>
                </a:solidFill>
                <a:latin typeface="EB Garamond"/>
                <a:ea typeface="EB Garamond"/>
                <a:cs typeface="EB Garamond"/>
                <a:sym typeface="EB Garamond"/>
              </a:rPr>
              <a:t>Before birth, bone marrow takeover and 6 week after birth shutdown to liver and spleen if not = diseases occur such as: Hepatosplenomegaly .</a:t>
            </a:r>
            <a:endParaRPr sz="600">
              <a:solidFill>
                <a:srgbClr val="45818E"/>
              </a:solidFill>
              <a:latin typeface="EB Garamond"/>
              <a:ea typeface="EB Garamond"/>
              <a:cs typeface="EB Garamond"/>
              <a:sym typeface="EB Garamond"/>
            </a:endParaRPr>
          </a:p>
        </p:txBody>
      </p:sp>
      <p:sp>
        <p:nvSpPr>
          <p:cNvPr id="230" name="Google Shape;230;p28"/>
          <p:cNvSpPr txBox="1"/>
          <p:nvPr/>
        </p:nvSpPr>
        <p:spPr>
          <a:xfrm>
            <a:off x="6173875" y="2870975"/>
            <a:ext cx="2312400" cy="330600"/>
          </a:xfrm>
          <a:prstGeom prst="rect">
            <a:avLst/>
          </a:prstGeom>
          <a:noFill/>
          <a:ln cap="flat" cmpd="sng" w="9525">
            <a:solidFill>
              <a:srgbClr val="CC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8"/>
          <p:cNvSpPr txBox="1"/>
          <p:nvPr/>
        </p:nvSpPr>
        <p:spPr>
          <a:xfrm>
            <a:off x="7536325" y="1360950"/>
            <a:ext cx="876000" cy="266700"/>
          </a:xfrm>
          <a:prstGeom prst="rect">
            <a:avLst/>
          </a:prstGeom>
          <a:noFill/>
          <a:ln cap="flat" cmpd="sng" w="9525">
            <a:solidFill>
              <a:srgbClr val="CC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29"/>
          <p:cNvSpPr/>
          <p:nvPr/>
        </p:nvSpPr>
        <p:spPr>
          <a:xfrm flipH="1" rot="-5400000">
            <a:off x="4552086" y="556202"/>
            <a:ext cx="35322" cy="9139445"/>
          </a:xfrm>
          <a:custGeom>
            <a:rect b="b" l="l" r="r" t="t"/>
            <a:pathLst>
              <a:path extrusionOk="0" h="20773" w="3248">
                <a:moveTo>
                  <a:pt x="3248" y="1"/>
                </a:moveTo>
                <a:cubicBezTo>
                  <a:pt x="2860" y="148"/>
                  <a:pt x="2484" y="326"/>
                  <a:pt x="2124" y="532"/>
                </a:cubicBezTo>
                <a:cubicBezTo>
                  <a:pt x="708" y="1349"/>
                  <a:pt x="1" y="2420"/>
                  <a:pt x="1" y="3492"/>
                </a:cubicBezTo>
                <a:lnTo>
                  <a:pt x="1" y="17281"/>
                </a:lnTo>
                <a:cubicBezTo>
                  <a:pt x="1" y="18353"/>
                  <a:pt x="708" y="19424"/>
                  <a:pt x="2124" y="20241"/>
                </a:cubicBezTo>
                <a:cubicBezTo>
                  <a:pt x="2484" y="20447"/>
                  <a:pt x="2860" y="20625"/>
                  <a:pt x="3248" y="20772"/>
                </a:cubicBezTo>
                <a:lnTo>
                  <a:pt x="3248" y="1"/>
                </a:ln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9"/>
          <p:cNvSpPr txBox="1"/>
          <p:nvPr/>
        </p:nvSpPr>
        <p:spPr>
          <a:xfrm>
            <a:off x="79075" y="67250"/>
            <a:ext cx="8971500" cy="51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700">
                <a:solidFill>
                  <a:srgbClr val="EA9999"/>
                </a:solidFill>
                <a:latin typeface="Montserrat"/>
                <a:ea typeface="Montserrat"/>
                <a:cs typeface="Montserrat"/>
                <a:sym typeface="Montserrat"/>
              </a:rPr>
              <a:t>|</a:t>
            </a:r>
            <a:r>
              <a:rPr b="1" lang="ar" sz="2700">
                <a:solidFill>
                  <a:srgbClr val="74C1B9"/>
                </a:solidFill>
                <a:latin typeface="Montserrat"/>
                <a:ea typeface="Montserrat"/>
                <a:cs typeface="Montserrat"/>
                <a:sym typeface="Montserrat"/>
              </a:rPr>
              <a:t> Function Of Hemoglobin </a:t>
            </a:r>
            <a:endParaRPr b="1" sz="2700">
              <a:solidFill>
                <a:srgbClr val="74C1B9"/>
              </a:solidFill>
              <a:latin typeface="Montserrat"/>
              <a:ea typeface="Montserrat"/>
              <a:cs typeface="Montserrat"/>
              <a:sym typeface="Montserrat"/>
            </a:endParaRPr>
          </a:p>
        </p:txBody>
      </p:sp>
      <p:pic>
        <p:nvPicPr>
          <p:cNvPr id="238" name="Google Shape;238;p29"/>
          <p:cNvPicPr preferRelativeResize="0"/>
          <p:nvPr/>
        </p:nvPicPr>
        <p:blipFill rotWithShape="1">
          <a:blip r:embed="rId3">
            <a:alphaModFix/>
          </a:blip>
          <a:srcRect b="13421" l="11709" r="9649" t="7163"/>
          <a:stretch/>
        </p:blipFill>
        <p:spPr>
          <a:xfrm>
            <a:off x="5365324" y="742513"/>
            <a:ext cx="3417275" cy="2887651"/>
          </a:xfrm>
          <a:prstGeom prst="rect">
            <a:avLst/>
          </a:prstGeom>
          <a:noFill/>
          <a:ln>
            <a:noFill/>
          </a:ln>
        </p:spPr>
      </p:pic>
      <p:sp>
        <p:nvSpPr>
          <p:cNvPr id="239" name="Google Shape;239;p29"/>
          <p:cNvSpPr/>
          <p:nvPr/>
        </p:nvSpPr>
        <p:spPr>
          <a:xfrm>
            <a:off x="249145" y="958089"/>
            <a:ext cx="628800" cy="628800"/>
          </a:xfrm>
          <a:prstGeom prst="ellipse">
            <a:avLst/>
          </a:prstGeom>
          <a:noFill/>
          <a:ln cap="flat" cmpd="sng" w="2857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9"/>
          <p:cNvSpPr/>
          <p:nvPr/>
        </p:nvSpPr>
        <p:spPr>
          <a:xfrm>
            <a:off x="249137" y="1905714"/>
            <a:ext cx="628800" cy="628800"/>
          </a:xfrm>
          <a:prstGeom prst="ellipse">
            <a:avLst/>
          </a:prstGeom>
          <a:noFill/>
          <a:ln cap="flat" cmpd="sng" w="2857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9"/>
          <p:cNvSpPr/>
          <p:nvPr/>
        </p:nvSpPr>
        <p:spPr>
          <a:xfrm>
            <a:off x="249128" y="2728464"/>
            <a:ext cx="628800" cy="628800"/>
          </a:xfrm>
          <a:prstGeom prst="ellipse">
            <a:avLst/>
          </a:prstGeom>
          <a:noFill/>
          <a:ln cap="flat" cmpd="sng" w="2857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9"/>
          <p:cNvSpPr/>
          <p:nvPr/>
        </p:nvSpPr>
        <p:spPr>
          <a:xfrm>
            <a:off x="249128" y="3520914"/>
            <a:ext cx="628800" cy="628800"/>
          </a:xfrm>
          <a:prstGeom prst="ellipse">
            <a:avLst/>
          </a:prstGeom>
          <a:noFill/>
          <a:ln cap="flat" cmpd="sng" w="2857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9"/>
          <p:cNvSpPr txBox="1"/>
          <p:nvPr/>
        </p:nvSpPr>
        <p:spPr>
          <a:xfrm>
            <a:off x="647762" y="3465500"/>
            <a:ext cx="4024800" cy="724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300">
                <a:latin typeface="EB Garamond"/>
                <a:ea typeface="EB Garamond"/>
                <a:cs typeface="EB Garamond"/>
                <a:sym typeface="EB Garamond"/>
              </a:rPr>
              <a:t>An  imbalance  between  the  production  of α and β chains is  the  pathophysiological basis of the thalassemias</a:t>
            </a:r>
            <a:endParaRPr sz="1300">
              <a:latin typeface="EB Garamond"/>
              <a:ea typeface="EB Garamond"/>
              <a:cs typeface="EB Garamond"/>
              <a:sym typeface="EB Garamond"/>
            </a:endParaRPr>
          </a:p>
          <a:p>
            <a:pPr indent="0" lvl="0" marL="0" rtl="0" algn="l">
              <a:spcBef>
                <a:spcPts val="0"/>
              </a:spcBef>
              <a:spcAft>
                <a:spcPts val="0"/>
              </a:spcAft>
              <a:buNone/>
            </a:pPr>
            <a:r>
              <a:rPr lang="ar" sz="1300">
                <a:latin typeface="EB Garamond"/>
                <a:ea typeface="EB Garamond"/>
                <a:cs typeface="EB Garamond"/>
                <a:sym typeface="EB Garamond"/>
              </a:rPr>
              <a:t>(a </a:t>
            </a:r>
            <a:r>
              <a:rPr b="1" lang="ar" sz="1300">
                <a:latin typeface="EB Garamond"/>
                <a:ea typeface="EB Garamond"/>
                <a:cs typeface="EB Garamond"/>
                <a:sym typeface="EB Garamond"/>
              </a:rPr>
              <a:t>quantitative issue</a:t>
            </a:r>
            <a:r>
              <a:rPr lang="ar" sz="1300">
                <a:latin typeface="EB Garamond"/>
                <a:ea typeface="EB Garamond"/>
                <a:cs typeface="EB Garamond"/>
                <a:sym typeface="EB Garamond"/>
              </a:rPr>
              <a:t>).</a:t>
            </a:r>
            <a:endParaRPr sz="1300">
              <a:latin typeface="EB Garamond"/>
              <a:ea typeface="EB Garamond"/>
              <a:cs typeface="EB Garamond"/>
              <a:sym typeface="EB Garamond"/>
            </a:endParaRPr>
          </a:p>
        </p:txBody>
      </p:sp>
      <p:sp>
        <p:nvSpPr>
          <p:cNvPr id="244" name="Google Shape;244;p29"/>
          <p:cNvSpPr txBox="1"/>
          <p:nvPr/>
        </p:nvSpPr>
        <p:spPr>
          <a:xfrm>
            <a:off x="696437" y="2655975"/>
            <a:ext cx="3976200" cy="724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300">
                <a:latin typeface="EB Garamond"/>
                <a:ea typeface="EB Garamond"/>
                <a:cs typeface="EB Garamond"/>
                <a:sym typeface="EB Garamond"/>
              </a:rPr>
              <a:t>Normally, the synthesis of α-like and β-like chains is balanced.</a:t>
            </a:r>
            <a:endParaRPr sz="1300">
              <a:latin typeface="EB Garamond"/>
              <a:ea typeface="EB Garamond"/>
              <a:cs typeface="EB Garamond"/>
              <a:sym typeface="EB Garamond"/>
            </a:endParaRPr>
          </a:p>
        </p:txBody>
      </p:sp>
      <p:sp>
        <p:nvSpPr>
          <p:cNvPr id="245" name="Google Shape;245;p29"/>
          <p:cNvSpPr txBox="1"/>
          <p:nvPr/>
        </p:nvSpPr>
        <p:spPr>
          <a:xfrm>
            <a:off x="647762" y="1901425"/>
            <a:ext cx="4006800" cy="687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300">
                <a:latin typeface="EB Garamond"/>
                <a:ea typeface="EB Garamond"/>
                <a:cs typeface="EB Garamond"/>
                <a:sym typeface="EB Garamond"/>
              </a:rPr>
              <a:t>The fetal haemoglobin HbF has a </a:t>
            </a:r>
            <a:r>
              <a:rPr b="1" lang="ar" sz="1300">
                <a:latin typeface="EB Garamond"/>
                <a:ea typeface="EB Garamond"/>
                <a:cs typeface="EB Garamond"/>
                <a:sym typeface="EB Garamond"/>
              </a:rPr>
              <a:t>higher oxygen affinity</a:t>
            </a:r>
            <a:r>
              <a:rPr lang="ar" sz="1300">
                <a:latin typeface="EB Garamond"/>
                <a:ea typeface="EB Garamond"/>
                <a:cs typeface="EB Garamond"/>
                <a:sym typeface="EB Garamond"/>
              </a:rPr>
              <a:t>  than the adult haemoglobins, facilitating transfer of oxygen  from the maternal to the fetal circulation.</a:t>
            </a:r>
            <a:endParaRPr sz="1300">
              <a:latin typeface="EB Garamond"/>
              <a:ea typeface="EB Garamond"/>
              <a:cs typeface="EB Garamond"/>
              <a:sym typeface="EB Garamond"/>
            </a:endParaRPr>
          </a:p>
        </p:txBody>
      </p:sp>
      <p:sp>
        <p:nvSpPr>
          <p:cNvPr id="246" name="Google Shape;246;p29"/>
          <p:cNvSpPr txBox="1"/>
          <p:nvPr/>
        </p:nvSpPr>
        <p:spPr>
          <a:xfrm>
            <a:off x="665787" y="953175"/>
            <a:ext cx="4006800" cy="687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300">
                <a:latin typeface="EB Garamond"/>
                <a:ea typeface="EB Garamond"/>
                <a:cs typeface="EB Garamond"/>
                <a:sym typeface="EB Garamond"/>
              </a:rPr>
              <a:t>The major adult haemoglobin is HbA (α</a:t>
            </a:r>
            <a:r>
              <a:rPr baseline="-25000" lang="ar" sz="1300">
                <a:latin typeface="EB Garamond"/>
                <a:ea typeface="EB Garamond"/>
                <a:cs typeface="EB Garamond"/>
                <a:sym typeface="EB Garamond"/>
              </a:rPr>
              <a:t>2</a:t>
            </a:r>
            <a:r>
              <a:rPr lang="ar" sz="1300">
                <a:latin typeface="EB Garamond"/>
                <a:ea typeface="EB Garamond"/>
                <a:cs typeface="EB Garamond"/>
                <a:sym typeface="EB Garamond"/>
              </a:rPr>
              <a:t>β</a:t>
            </a:r>
            <a:r>
              <a:rPr baseline="-25000" lang="ar" sz="1300">
                <a:latin typeface="EB Garamond"/>
                <a:ea typeface="EB Garamond"/>
                <a:cs typeface="EB Garamond"/>
                <a:sym typeface="EB Garamond"/>
              </a:rPr>
              <a:t>2</a:t>
            </a:r>
            <a:r>
              <a:rPr lang="ar" sz="1300">
                <a:latin typeface="EB Garamond"/>
                <a:ea typeface="EB Garamond"/>
                <a:cs typeface="EB Garamond"/>
                <a:sym typeface="EB Garamond"/>
              </a:rPr>
              <a:t>) with a much smaller contribution from HbA</a:t>
            </a:r>
            <a:r>
              <a:rPr baseline="-25000" lang="ar" sz="1300">
                <a:latin typeface="EB Garamond"/>
                <a:ea typeface="EB Garamond"/>
                <a:cs typeface="EB Garamond"/>
                <a:sym typeface="EB Garamond"/>
              </a:rPr>
              <a:t>2</a:t>
            </a:r>
            <a:r>
              <a:rPr lang="ar" sz="1300">
                <a:latin typeface="EB Garamond"/>
                <a:ea typeface="EB Garamond"/>
                <a:cs typeface="EB Garamond"/>
                <a:sym typeface="EB Garamond"/>
              </a:rPr>
              <a:t> (α</a:t>
            </a:r>
            <a:r>
              <a:rPr baseline="-25000" lang="ar" sz="1300">
                <a:latin typeface="EB Garamond"/>
                <a:ea typeface="EB Garamond"/>
                <a:cs typeface="EB Garamond"/>
                <a:sym typeface="EB Garamond"/>
              </a:rPr>
              <a:t>2</a:t>
            </a:r>
            <a:r>
              <a:rPr lang="ar" sz="1300">
                <a:latin typeface="EB Garamond"/>
                <a:ea typeface="EB Garamond"/>
                <a:cs typeface="EB Garamond"/>
                <a:sym typeface="EB Garamond"/>
              </a:rPr>
              <a:t>δ</a:t>
            </a:r>
            <a:r>
              <a:rPr baseline="-25000" lang="ar" sz="1300">
                <a:latin typeface="EB Garamond"/>
                <a:ea typeface="EB Garamond"/>
                <a:cs typeface="EB Garamond"/>
                <a:sym typeface="EB Garamond"/>
              </a:rPr>
              <a:t>2</a:t>
            </a:r>
            <a:r>
              <a:rPr lang="ar" sz="1300">
                <a:latin typeface="EB Garamond"/>
                <a:ea typeface="EB Garamond"/>
                <a:cs typeface="EB Garamond"/>
                <a:sym typeface="EB Garamond"/>
              </a:rPr>
              <a:t> - usually 1.5-3.5% of adult haemoglobins).</a:t>
            </a:r>
            <a:endParaRPr sz="1300">
              <a:latin typeface="EB Garamond"/>
              <a:ea typeface="EB Garamond"/>
              <a:cs typeface="EB Garamond"/>
              <a:sym typeface="EB Garamond"/>
            </a:endParaRPr>
          </a:p>
        </p:txBody>
      </p:sp>
      <p:pic>
        <p:nvPicPr>
          <p:cNvPr id="247" name="Google Shape;247;p29"/>
          <p:cNvPicPr preferRelativeResize="0"/>
          <p:nvPr/>
        </p:nvPicPr>
        <p:blipFill rotWithShape="1">
          <a:blip r:embed="rId4">
            <a:alphaModFix/>
          </a:blip>
          <a:srcRect b="11973" l="0" r="0" t="24807"/>
          <a:stretch/>
        </p:blipFill>
        <p:spPr>
          <a:xfrm>
            <a:off x="300499" y="1153978"/>
            <a:ext cx="374925" cy="237034"/>
          </a:xfrm>
          <a:prstGeom prst="rect">
            <a:avLst/>
          </a:prstGeom>
          <a:noFill/>
          <a:ln>
            <a:noFill/>
          </a:ln>
        </p:spPr>
      </p:pic>
      <p:pic>
        <p:nvPicPr>
          <p:cNvPr id="248" name="Google Shape;248;p29"/>
          <p:cNvPicPr preferRelativeResize="0"/>
          <p:nvPr/>
        </p:nvPicPr>
        <p:blipFill>
          <a:blip r:embed="rId5">
            <a:alphaModFix/>
          </a:blip>
          <a:stretch>
            <a:fillRect/>
          </a:stretch>
        </p:blipFill>
        <p:spPr>
          <a:xfrm>
            <a:off x="300499" y="2867513"/>
            <a:ext cx="374925" cy="374925"/>
          </a:xfrm>
          <a:prstGeom prst="rect">
            <a:avLst/>
          </a:prstGeom>
          <a:noFill/>
          <a:ln>
            <a:noFill/>
          </a:ln>
        </p:spPr>
      </p:pic>
      <p:pic>
        <p:nvPicPr>
          <p:cNvPr id="249" name="Google Shape;249;p29"/>
          <p:cNvPicPr preferRelativeResize="0"/>
          <p:nvPr/>
        </p:nvPicPr>
        <p:blipFill rotWithShape="1">
          <a:blip r:embed="rId6">
            <a:alphaModFix/>
          </a:blip>
          <a:srcRect b="0" l="18132" r="18355" t="0"/>
          <a:stretch/>
        </p:blipFill>
        <p:spPr>
          <a:xfrm>
            <a:off x="300500" y="3630185"/>
            <a:ext cx="374926" cy="354640"/>
          </a:xfrm>
          <a:prstGeom prst="rect">
            <a:avLst/>
          </a:prstGeom>
          <a:noFill/>
          <a:ln>
            <a:noFill/>
          </a:ln>
        </p:spPr>
      </p:pic>
      <p:pic>
        <p:nvPicPr>
          <p:cNvPr id="250" name="Google Shape;250;p29"/>
          <p:cNvPicPr preferRelativeResize="0"/>
          <p:nvPr/>
        </p:nvPicPr>
        <p:blipFill rotWithShape="1">
          <a:blip r:embed="rId7">
            <a:alphaModFix/>
          </a:blip>
          <a:srcRect b="12741" l="2492" r="2729" t="13178"/>
          <a:stretch/>
        </p:blipFill>
        <p:spPr>
          <a:xfrm>
            <a:off x="300512" y="2110194"/>
            <a:ext cx="374925" cy="256832"/>
          </a:xfrm>
          <a:prstGeom prst="rect">
            <a:avLst/>
          </a:prstGeom>
          <a:noFill/>
          <a:ln>
            <a:noFill/>
          </a:ln>
        </p:spPr>
      </p:pic>
      <p:sp>
        <p:nvSpPr>
          <p:cNvPr id="251" name="Google Shape;251;p29"/>
          <p:cNvSpPr txBox="1"/>
          <p:nvPr/>
        </p:nvSpPr>
        <p:spPr>
          <a:xfrm>
            <a:off x="5740394" y="3630183"/>
            <a:ext cx="2483400" cy="237000"/>
          </a:xfrm>
          <a:prstGeom prst="rect">
            <a:avLst/>
          </a:prstGeom>
          <a:noFill/>
          <a:ln>
            <a:noFill/>
          </a:ln>
        </p:spPr>
        <p:txBody>
          <a:bodyPr anchorCtr="0" anchor="t" bIns="91425" lIns="91425" spcFirstLastPara="1" rIns="91425" wrap="square" tIns="91425">
            <a:noAutofit/>
          </a:bodyPr>
          <a:lstStyle/>
          <a:p>
            <a:pPr indent="-266700" lvl="0" marL="457200" rtl="0" algn="l">
              <a:spcBef>
                <a:spcPts val="0"/>
              </a:spcBef>
              <a:spcAft>
                <a:spcPts val="0"/>
              </a:spcAft>
              <a:buClr>
                <a:srgbClr val="45818E"/>
              </a:buClr>
              <a:buSzPts val="600"/>
              <a:buFont typeface="EB Garamond"/>
              <a:buChar char="➔"/>
            </a:pPr>
            <a:r>
              <a:rPr lang="ar" sz="600">
                <a:solidFill>
                  <a:srgbClr val="45818E"/>
                </a:solidFill>
                <a:latin typeface="EB Garamond"/>
                <a:ea typeface="EB Garamond"/>
                <a:cs typeface="EB Garamond"/>
                <a:sym typeface="EB Garamond"/>
              </a:rPr>
              <a:t>Hypochromic microcytic anaemia is the most </a:t>
            </a:r>
            <a:r>
              <a:rPr lang="ar" sz="600">
                <a:solidFill>
                  <a:srgbClr val="45818E"/>
                </a:solidFill>
                <a:latin typeface="EB Garamond"/>
                <a:ea typeface="EB Garamond"/>
                <a:cs typeface="EB Garamond"/>
                <a:sym typeface="EB Garamond"/>
              </a:rPr>
              <a:t>important feature of thalassemia </a:t>
            </a:r>
            <a:endParaRPr sz="600">
              <a:solidFill>
                <a:srgbClr val="45818E"/>
              </a:solidFill>
              <a:latin typeface="EB Garamond"/>
              <a:ea typeface="EB Garamond"/>
              <a:cs typeface="EB Garamond"/>
              <a:sym typeface="EB Garamon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sp>
        <p:nvSpPr>
          <p:cNvPr id="256" name="Google Shape;256;p30"/>
          <p:cNvSpPr txBox="1"/>
          <p:nvPr/>
        </p:nvSpPr>
        <p:spPr>
          <a:xfrm>
            <a:off x="79075" y="67250"/>
            <a:ext cx="8971500" cy="51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700">
                <a:solidFill>
                  <a:srgbClr val="EA9999"/>
                </a:solidFill>
                <a:latin typeface="Montserrat"/>
                <a:ea typeface="Montserrat"/>
                <a:cs typeface="Montserrat"/>
                <a:sym typeface="Montserrat"/>
              </a:rPr>
              <a:t>|</a:t>
            </a:r>
            <a:r>
              <a:rPr b="1" lang="ar" sz="2700">
                <a:solidFill>
                  <a:srgbClr val="74C1B9"/>
                </a:solidFill>
                <a:latin typeface="Montserrat"/>
                <a:ea typeface="Montserrat"/>
                <a:cs typeface="Montserrat"/>
                <a:sym typeface="Montserrat"/>
              </a:rPr>
              <a:t> Thalassemia </a:t>
            </a:r>
            <a:endParaRPr b="1" sz="2700">
              <a:solidFill>
                <a:srgbClr val="74C1B9"/>
              </a:solidFill>
              <a:latin typeface="Montserrat"/>
              <a:ea typeface="Montserrat"/>
              <a:cs typeface="Montserrat"/>
              <a:sym typeface="Montserrat"/>
            </a:endParaRPr>
          </a:p>
        </p:txBody>
      </p:sp>
      <p:sp>
        <p:nvSpPr>
          <p:cNvPr id="257" name="Google Shape;257;p30"/>
          <p:cNvSpPr/>
          <p:nvPr/>
        </p:nvSpPr>
        <p:spPr>
          <a:xfrm>
            <a:off x="3915906" y="3746188"/>
            <a:ext cx="657300" cy="657300"/>
          </a:xfrm>
          <a:prstGeom prst="ellipse">
            <a:avLst/>
          </a:prstGeom>
          <a:solidFill>
            <a:srgbClr val="9AD7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0"/>
          <p:cNvSpPr/>
          <p:nvPr/>
        </p:nvSpPr>
        <p:spPr>
          <a:xfrm>
            <a:off x="7139438" y="3673038"/>
            <a:ext cx="657300" cy="657300"/>
          </a:xfrm>
          <a:prstGeom prst="ellipse">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0"/>
          <p:cNvSpPr/>
          <p:nvPr/>
        </p:nvSpPr>
        <p:spPr>
          <a:xfrm>
            <a:off x="967150" y="3673038"/>
            <a:ext cx="657300" cy="657300"/>
          </a:xfrm>
          <a:prstGeom prst="ellipse">
            <a:avLst/>
          </a:prstGeom>
          <a:solidFill>
            <a:srgbClr val="F4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0" name="Google Shape;260;p30"/>
          <p:cNvGrpSpPr/>
          <p:nvPr/>
        </p:nvGrpSpPr>
        <p:grpSpPr>
          <a:xfrm rot="5400000">
            <a:off x="1661248" y="3678224"/>
            <a:ext cx="33650" cy="773300"/>
            <a:chOff x="4783775" y="1199950"/>
            <a:chExt cx="33650" cy="773300"/>
          </a:xfrm>
        </p:grpSpPr>
        <p:sp>
          <p:nvSpPr>
            <p:cNvPr id="261" name="Google Shape;261;p30"/>
            <p:cNvSpPr/>
            <p:nvPr/>
          </p:nvSpPr>
          <p:spPr>
            <a:xfrm rot="10800000">
              <a:off x="4783775" y="119995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262" name="Google Shape;262;p30"/>
            <p:cNvSpPr/>
            <p:nvPr/>
          </p:nvSpPr>
          <p:spPr>
            <a:xfrm rot="10800000">
              <a:off x="4783775" y="1347938"/>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263" name="Google Shape;263;p30"/>
            <p:cNvSpPr/>
            <p:nvPr/>
          </p:nvSpPr>
          <p:spPr>
            <a:xfrm rot="10800000">
              <a:off x="4783775" y="149592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264" name="Google Shape;264;p30"/>
            <p:cNvSpPr/>
            <p:nvPr/>
          </p:nvSpPr>
          <p:spPr>
            <a:xfrm rot="10800000">
              <a:off x="4783775" y="1643913"/>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265" name="Google Shape;265;p30"/>
            <p:cNvSpPr/>
            <p:nvPr/>
          </p:nvSpPr>
          <p:spPr>
            <a:xfrm rot="10800000">
              <a:off x="4783775" y="179190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266" name="Google Shape;266;p30"/>
            <p:cNvSpPr/>
            <p:nvPr/>
          </p:nvSpPr>
          <p:spPr>
            <a:xfrm rot="10800000">
              <a:off x="4783775" y="193987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grpSp>
      <p:sp>
        <p:nvSpPr>
          <p:cNvPr id="267" name="Google Shape;267;p30"/>
          <p:cNvSpPr/>
          <p:nvPr/>
        </p:nvSpPr>
        <p:spPr>
          <a:xfrm flipH="1" rot="-5400000">
            <a:off x="4552086" y="556202"/>
            <a:ext cx="35322" cy="9139445"/>
          </a:xfrm>
          <a:custGeom>
            <a:rect b="b" l="l" r="r" t="t"/>
            <a:pathLst>
              <a:path extrusionOk="0" h="20773" w="3248">
                <a:moveTo>
                  <a:pt x="3248" y="1"/>
                </a:moveTo>
                <a:cubicBezTo>
                  <a:pt x="2860" y="148"/>
                  <a:pt x="2484" y="326"/>
                  <a:pt x="2124" y="532"/>
                </a:cubicBezTo>
                <a:cubicBezTo>
                  <a:pt x="708" y="1349"/>
                  <a:pt x="1" y="2420"/>
                  <a:pt x="1" y="3492"/>
                </a:cubicBezTo>
                <a:lnTo>
                  <a:pt x="1" y="17281"/>
                </a:lnTo>
                <a:cubicBezTo>
                  <a:pt x="1" y="18353"/>
                  <a:pt x="708" y="19424"/>
                  <a:pt x="2124" y="20241"/>
                </a:cubicBezTo>
                <a:cubicBezTo>
                  <a:pt x="2484" y="20447"/>
                  <a:pt x="2860" y="20625"/>
                  <a:pt x="3248" y="20772"/>
                </a:cubicBezTo>
                <a:lnTo>
                  <a:pt x="3248" y="1"/>
                </a:ln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0"/>
          <p:cNvSpPr txBox="1"/>
          <p:nvPr/>
        </p:nvSpPr>
        <p:spPr>
          <a:xfrm>
            <a:off x="152333" y="553938"/>
            <a:ext cx="8431800" cy="3119100"/>
          </a:xfrm>
          <a:prstGeom prst="rect">
            <a:avLst/>
          </a:prstGeom>
          <a:noFill/>
          <a:ln>
            <a:noFill/>
          </a:ln>
        </p:spPr>
        <p:txBody>
          <a:bodyPr anchorCtr="0" anchor="t" bIns="0" lIns="0" spcFirstLastPara="1" rIns="0" wrap="square" tIns="6350">
            <a:noAutofit/>
          </a:bodyPr>
          <a:lstStyle/>
          <a:p>
            <a:pPr indent="-342900" lvl="0" marL="457200" rtl="0" algn="l">
              <a:spcBef>
                <a:spcPts val="0"/>
              </a:spcBef>
              <a:spcAft>
                <a:spcPts val="0"/>
              </a:spcAft>
              <a:buClr>
                <a:srgbClr val="EA9999"/>
              </a:buClr>
              <a:buSzPts val="1800"/>
              <a:buFont typeface="EB Garamond"/>
              <a:buChar char="➔"/>
            </a:pPr>
            <a:r>
              <a:rPr lang="ar" sz="1800">
                <a:solidFill>
                  <a:srgbClr val="434343"/>
                </a:solidFill>
                <a:latin typeface="EB Garamond"/>
                <a:ea typeface="EB Garamond"/>
                <a:cs typeface="EB Garamond"/>
                <a:sym typeface="EB Garamond"/>
              </a:rPr>
              <a:t>Divided into two main groups, depending on whether the defect lies in the synthesis;</a:t>
            </a:r>
            <a:endParaRPr sz="1800">
              <a:solidFill>
                <a:srgbClr val="434343"/>
              </a:solidFill>
              <a:latin typeface="EB Garamond"/>
              <a:ea typeface="EB Garamond"/>
              <a:cs typeface="EB Garamond"/>
              <a:sym typeface="EB Garamond"/>
            </a:endParaRPr>
          </a:p>
          <a:p>
            <a:pPr indent="0" lvl="0" marL="0" rtl="0" algn="l">
              <a:spcBef>
                <a:spcPts val="0"/>
              </a:spcBef>
              <a:spcAft>
                <a:spcPts val="0"/>
              </a:spcAft>
              <a:buNone/>
            </a:pPr>
            <a:r>
              <a:t/>
            </a:r>
            <a:endParaRPr sz="1800">
              <a:solidFill>
                <a:srgbClr val="434343"/>
              </a:solidFill>
              <a:latin typeface="EB Garamond"/>
              <a:ea typeface="EB Garamond"/>
              <a:cs typeface="EB Garamond"/>
              <a:sym typeface="EB Garamond"/>
            </a:endParaRPr>
          </a:p>
          <a:p>
            <a:pPr indent="0" lvl="0" marL="0" rtl="0" algn="l">
              <a:spcBef>
                <a:spcPts val="0"/>
              </a:spcBef>
              <a:spcAft>
                <a:spcPts val="0"/>
              </a:spcAft>
              <a:buNone/>
            </a:pPr>
            <a:r>
              <a:t/>
            </a:r>
            <a:endParaRPr sz="1800">
              <a:solidFill>
                <a:srgbClr val="434343"/>
              </a:solidFill>
              <a:latin typeface="EB Garamond"/>
              <a:ea typeface="EB Garamond"/>
              <a:cs typeface="EB Garamond"/>
              <a:sym typeface="EB Garamond"/>
            </a:endParaRPr>
          </a:p>
          <a:p>
            <a:pPr indent="0" lvl="0" marL="0" rtl="0" algn="l">
              <a:spcBef>
                <a:spcPts val="0"/>
              </a:spcBef>
              <a:spcAft>
                <a:spcPts val="0"/>
              </a:spcAft>
              <a:buNone/>
            </a:pPr>
            <a:r>
              <a:t/>
            </a:r>
            <a:endParaRPr sz="1800">
              <a:solidFill>
                <a:srgbClr val="434343"/>
              </a:solidFill>
              <a:latin typeface="EB Garamond"/>
              <a:ea typeface="EB Garamond"/>
              <a:cs typeface="EB Garamond"/>
              <a:sym typeface="EB Garamond"/>
            </a:endParaRPr>
          </a:p>
          <a:p>
            <a:pPr indent="-342900" lvl="0" marL="457200" rtl="0" algn="l">
              <a:spcBef>
                <a:spcPts val="0"/>
              </a:spcBef>
              <a:spcAft>
                <a:spcPts val="0"/>
              </a:spcAft>
              <a:buClr>
                <a:srgbClr val="EA9999"/>
              </a:buClr>
              <a:buSzPts val="1800"/>
              <a:buFont typeface="EB Garamond"/>
              <a:buChar char="➔"/>
            </a:pPr>
            <a:r>
              <a:rPr lang="ar" sz="1800">
                <a:solidFill>
                  <a:srgbClr val="434343"/>
                </a:solidFill>
                <a:latin typeface="EB Garamond"/>
                <a:ea typeface="EB Garamond"/>
                <a:cs typeface="EB Garamond"/>
                <a:sym typeface="EB Garamond"/>
              </a:rPr>
              <a:t>Its  </a:t>
            </a:r>
            <a:r>
              <a:rPr b="1" lang="ar" sz="1800">
                <a:solidFill>
                  <a:srgbClr val="434343"/>
                </a:solidFill>
                <a:latin typeface="EB Garamond"/>
                <a:ea typeface="EB Garamond"/>
                <a:cs typeface="EB Garamond"/>
                <a:sym typeface="EB Garamond"/>
              </a:rPr>
              <a:t>pathophysiology</a:t>
            </a:r>
            <a:r>
              <a:rPr lang="ar" sz="1800">
                <a:solidFill>
                  <a:srgbClr val="434343"/>
                </a:solidFill>
                <a:latin typeface="EB Garamond"/>
                <a:ea typeface="EB Garamond"/>
                <a:cs typeface="EB Garamond"/>
                <a:sym typeface="EB Garamond"/>
              </a:rPr>
              <a:t> includes the chains which are present in </a:t>
            </a:r>
            <a:r>
              <a:rPr lang="ar" sz="1800">
                <a:solidFill>
                  <a:srgbClr val="434343"/>
                </a:solidFill>
                <a:latin typeface="EB Garamond"/>
                <a:ea typeface="EB Garamond"/>
                <a:cs typeface="EB Garamond"/>
                <a:sym typeface="EB Garamond"/>
              </a:rPr>
              <a:t>excess </a:t>
            </a:r>
            <a:r>
              <a:rPr lang="ar" sz="1800">
                <a:solidFill>
                  <a:srgbClr val="434343"/>
                </a:solidFill>
                <a:latin typeface="EB Garamond"/>
                <a:ea typeface="EB Garamond"/>
                <a:cs typeface="EB Garamond"/>
                <a:sym typeface="EB Garamond"/>
              </a:rPr>
              <a:t>will precipitate in the precursor red cells, leading to their  </a:t>
            </a:r>
            <a:r>
              <a:rPr b="1" lang="ar" sz="1800">
                <a:solidFill>
                  <a:srgbClr val="434343"/>
                </a:solidFill>
                <a:latin typeface="EB Garamond"/>
                <a:ea typeface="EB Garamond"/>
                <a:cs typeface="EB Garamond"/>
                <a:sym typeface="EB Garamond"/>
              </a:rPr>
              <a:t>premature death</a:t>
            </a:r>
            <a:r>
              <a:rPr lang="ar" sz="1800">
                <a:solidFill>
                  <a:srgbClr val="434343"/>
                </a:solidFill>
                <a:latin typeface="EB Garamond"/>
                <a:ea typeface="EB Garamond"/>
                <a:cs typeface="EB Garamond"/>
                <a:sym typeface="EB Garamond"/>
              </a:rPr>
              <a:t> prior to release from the bone marrow (</a:t>
            </a:r>
            <a:r>
              <a:rPr b="1" lang="ar" sz="1800">
                <a:solidFill>
                  <a:srgbClr val="434343"/>
                </a:solidFill>
                <a:latin typeface="EB Garamond"/>
                <a:ea typeface="EB Garamond"/>
                <a:cs typeface="EB Garamond"/>
                <a:sym typeface="EB Garamond"/>
              </a:rPr>
              <a:t>ineffective erythropoiesis</a:t>
            </a:r>
            <a:r>
              <a:rPr lang="ar" sz="1800">
                <a:solidFill>
                  <a:srgbClr val="434343"/>
                </a:solidFill>
                <a:latin typeface="EB Garamond"/>
                <a:ea typeface="EB Garamond"/>
                <a:cs typeface="EB Garamond"/>
                <a:sym typeface="EB Garamond"/>
              </a:rPr>
              <a:t>) resulting to an  increased erythroid drive and further expansio</a:t>
            </a:r>
            <a:r>
              <a:rPr lang="ar" sz="1800">
                <a:solidFill>
                  <a:srgbClr val="434343"/>
                </a:solidFill>
                <a:latin typeface="EB Garamond"/>
                <a:ea typeface="EB Garamond"/>
                <a:cs typeface="EB Garamond"/>
                <a:sym typeface="EB Garamond"/>
              </a:rPr>
              <a:t>n</a:t>
            </a:r>
            <a:r>
              <a:rPr lang="ar" sz="1800">
                <a:solidFill>
                  <a:srgbClr val="434343"/>
                </a:solidFill>
                <a:latin typeface="EB Garamond"/>
                <a:ea typeface="EB Garamond"/>
                <a:cs typeface="EB Garamond"/>
                <a:sym typeface="EB Garamond"/>
              </a:rPr>
              <a:t> of the marrow into bones not typically used for hemopoiesis, and into the </a:t>
            </a:r>
            <a:r>
              <a:rPr b="1" lang="ar" sz="1800">
                <a:solidFill>
                  <a:srgbClr val="434343"/>
                </a:solidFill>
                <a:latin typeface="EB Garamond"/>
                <a:ea typeface="EB Garamond"/>
                <a:cs typeface="EB Garamond"/>
                <a:sym typeface="EB Garamond"/>
              </a:rPr>
              <a:t>spleen</a:t>
            </a:r>
            <a:r>
              <a:rPr lang="ar" sz="1800">
                <a:solidFill>
                  <a:srgbClr val="434343"/>
                </a:solidFill>
                <a:latin typeface="EB Garamond"/>
                <a:ea typeface="EB Garamond"/>
                <a:cs typeface="EB Garamond"/>
                <a:sym typeface="EB Garamond"/>
              </a:rPr>
              <a:t>.</a:t>
            </a:r>
            <a:endParaRPr sz="1800">
              <a:solidFill>
                <a:srgbClr val="434343"/>
              </a:solidFill>
              <a:latin typeface="EB Garamond"/>
              <a:ea typeface="EB Garamond"/>
              <a:cs typeface="EB Garamond"/>
              <a:sym typeface="EB Garamond"/>
            </a:endParaRPr>
          </a:p>
          <a:p>
            <a:pPr indent="0" lvl="0" marL="0" rtl="0" algn="l">
              <a:spcBef>
                <a:spcPts val="0"/>
              </a:spcBef>
              <a:spcAft>
                <a:spcPts val="0"/>
              </a:spcAft>
              <a:buNone/>
            </a:pPr>
            <a:r>
              <a:t/>
            </a:r>
            <a:endParaRPr sz="1800">
              <a:solidFill>
                <a:srgbClr val="EA9999"/>
              </a:solidFill>
              <a:latin typeface="EB Garamond"/>
              <a:ea typeface="EB Garamond"/>
              <a:cs typeface="EB Garamond"/>
              <a:sym typeface="EB Garamond"/>
            </a:endParaRPr>
          </a:p>
          <a:p>
            <a:pPr indent="-342900" lvl="0" marL="457200" rtl="0" algn="l">
              <a:spcBef>
                <a:spcPts val="0"/>
              </a:spcBef>
              <a:spcAft>
                <a:spcPts val="0"/>
              </a:spcAft>
              <a:buClr>
                <a:srgbClr val="EA9999"/>
              </a:buClr>
              <a:buSzPts val="1800"/>
              <a:buFont typeface="EB Garamond"/>
              <a:buChar char="➔"/>
            </a:pPr>
            <a:r>
              <a:rPr lang="ar" sz="1800">
                <a:solidFill>
                  <a:srgbClr val="434343"/>
                </a:solidFill>
                <a:latin typeface="EB Garamond"/>
                <a:ea typeface="EB Garamond"/>
                <a:cs typeface="EB Garamond"/>
                <a:sym typeface="EB Garamond"/>
              </a:rPr>
              <a:t>Long-term consequences of thalassemia include;</a:t>
            </a:r>
            <a:endParaRPr sz="1800">
              <a:solidFill>
                <a:srgbClr val="434343"/>
              </a:solidFill>
              <a:latin typeface="EB Garamond"/>
              <a:ea typeface="EB Garamond"/>
              <a:cs typeface="EB Garamond"/>
              <a:sym typeface="EB Garamond"/>
            </a:endParaRPr>
          </a:p>
        </p:txBody>
      </p:sp>
      <p:sp>
        <p:nvSpPr>
          <p:cNvPr id="269" name="Google Shape;269;p30"/>
          <p:cNvSpPr txBox="1"/>
          <p:nvPr/>
        </p:nvSpPr>
        <p:spPr>
          <a:xfrm>
            <a:off x="635045" y="959377"/>
            <a:ext cx="4106700" cy="399600"/>
          </a:xfrm>
          <a:prstGeom prst="rect">
            <a:avLst/>
          </a:prstGeom>
          <a:noFill/>
          <a:ln>
            <a:noFill/>
          </a:ln>
        </p:spPr>
        <p:txBody>
          <a:bodyPr anchorCtr="0" anchor="ctr" bIns="0" lIns="0" spcFirstLastPara="1" rIns="0" wrap="square" tIns="6350">
            <a:noAutofit/>
          </a:bodyPr>
          <a:lstStyle/>
          <a:p>
            <a:pPr indent="-330200" lvl="0" marL="457200" rtl="0" algn="l">
              <a:spcBef>
                <a:spcPts val="0"/>
              </a:spcBef>
              <a:spcAft>
                <a:spcPts val="0"/>
              </a:spcAft>
              <a:buClr>
                <a:srgbClr val="EA9999"/>
              </a:buClr>
              <a:buSzPts val="1600"/>
              <a:buFont typeface="EB Garamond"/>
              <a:buChar char="●"/>
            </a:pPr>
            <a:r>
              <a:rPr lang="ar" sz="1600">
                <a:solidFill>
                  <a:srgbClr val="434343"/>
                </a:solidFill>
                <a:latin typeface="EB Garamond"/>
                <a:ea typeface="EB Garamond"/>
                <a:cs typeface="EB Garamond"/>
                <a:sym typeface="EB Garamond"/>
              </a:rPr>
              <a:t>α-thalassemias</a:t>
            </a:r>
            <a:endParaRPr sz="1600">
              <a:solidFill>
                <a:srgbClr val="434343"/>
              </a:solidFill>
              <a:latin typeface="EB Garamond"/>
              <a:ea typeface="EB Garamond"/>
              <a:cs typeface="EB Garamond"/>
              <a:sym typeface="EB Garamond"/>
            </a:endParaRPr>
          </a:p>
          <a:p>
            <a:pPr indent="-330200" lvl="0" marL="457200" rtl="0" algn="l">
              <a:spcBef>
                <a:spcPts val="0"/>
              </a:spcBef>
              <a:spcAft>
                <a:spcPts val="0"/>
              </a:spcAft>
              <a:buClr>
                <a:srgbClr val="EA9999"/>
              </a:buClr>
              <a:buSzPts val="1600"/>
              <a:buFont typeface="EB Garamond"/>
              <a:buChar char="●"/>
            </a:pPr>
            <a:r>
              <a:rPr lang="ar" sz="1600">
                <a:solidFill>
                  <a:srgbClr val="434343"/>
                </a:solidFill>
                <a:latin typeface="EB Garamond"/>
                <a:ea typeface="EB Garamond"/>
                <a:cs typeface="EB Garamond"/>
                <a:sym typeface="EB Garamond"/>
              </a:rPr>
              <a:t>β-thalassemias</a:t>
            </a:r>
            <a:endParaRPr sz="1600">
              <a:solidFill>
                <a:srgbClr val="434343"/>
              </a:solidFill>
              <a:latin typeface="EB Garamond"/>
              <a:ea typeface="EB Garamond"/>
              <a:cs typeface="EB Garamond"/>
              <a:sym typeface="EB Garamond"/>
            </a:endParaRPr>
          </a:p>
        </p:txBody>
      </p:sp>
      <p:grpSp>
        <p:nvGrpSpPr>
          <p:cNvPr id="270" name="Google Shape;270;p30"/>
          <p:cNvGrpSpPr/>
          <p:nvPr/>
        </p:nvGrpSpPr>
        <p:grpSpPr>
          <a:xfrm rot="5400000">
            <a:off x="3478748" y="3667424"/>
            <a:ext cx="33650" cy="773300"/>
            <a:chOff x="4783775" y="1199950"/>
            <a:chExt cx="33650" cy="773300"/>
          </a:xfrm>
        </p:grpSpPr>
        <p:sp>
          <p:nvSpPr>
            <p:cNvPr id="271" name="Google Shape;271;p30"/>
            <p:cNvSpPr/>
            <p:nvPr/>
          </p:nvSpPr>
          <p:spPr>
            <a:xfrm rot="10800000">
              <a:off x="4783775" y="119995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272" name="Google Shape;272;p30"/>
            <p:cNvSpPr/>
            <p:nvPr/>
          </p:nvSpPr>
          <p:spPr>
            <a:xfrm rot="10800000">
              <a:off x="4783775" y="1347938"/>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273" name="Google Shape;273;p30"/>
            <p:cNvSpPr/>
            <p:nvPr/>
          </p:nvSpPr>
          <p:spPr>
            <a:xfrm rot="10800000">
              <a:off x="4783775" y="149592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274" name="Google Shape;274;p30"/>
            <p:cNvSpPr/>
            <p:nvPr/>
          </p:nvSpPr>
          <p:spPr>
            <a:xfrm rot="10800000">
              <a:off x="4783775" y="1643913"/>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275" name="Google Shape;275;p30"/>
            <p:cNvSpPr/>
            <p:nvPr/>
          </p:nvSpPr>
          <p:spPr>
            <a:xfrm rot="10800000">
              <a:off x="4783775" y="179190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276" name="Google Shape;276;p30"/>
            <p:cNvSpPr/>
            <p:nvPr/>
          </p:nvSpPr>
          <p:spPr>
            <a:xfrm rot="10800000">
              <a:off x="4783775" y="193987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grpSp>
      <p:pic>
        <p:nvPicPr>
          <p:cNvPr id="277" name="Google Shape;277;p30"/>
          <p:cNvPicPr preferRelativeResize="0"/>
          <p:nvPr/>
        </p:nvPicPr>
        <p:blipFill rotWithShape="1">
          <a:blip r:embed="rId3">
            <a:alphaModFix/>
          </a:blip>
          <a:srcRect b="12229" l="16246" r="18767" t="9773"/>
          <a:stretch/>
        </p:blipFill>
        <p:spPr>
          <a:xfrm>
            <a:off x="1083102" y="3746410"/>
            <a:ext cx="425411" cy="510600"/>
          </a:xfrm>
          <a:prstGeom prst="rect">
            <a:avLst/>
          </a:prstGeom>
          <a:noFill/>
          <a:ln>
            <a:noFill/>
          </a:ln>
        </p:spPr>
      </p:pic>
      <p:pic>
        <p:nvPicPr>
          <p:cNvPr id="278" name="Google Shape;278;p30"/>
          <p:cNvPicPr preferRelativeResize="0"/>
          <p:nvPr/>
        </p:nvPicPr>
        <p:blipFill>
          <a:blip r:embed="rId4">
            <a:alphaModFix/>
          </a:blip>
          <a:stretch>
            <a:fillRect/>
          </a:stretch>
        </p:blipFill>
        <p:spPr>
          <a:xfrm>
            <a:off x="7255398" y="3788996"/>
            <a:ext cx="425400" cy="425400"/>
          </a:xfrm>
          <a:prstGeom prst="rect">
            <a:avLst/>
          </a:prstGeom>
          <a:noFill/>
          <a:ln>
            <a:noFill/>
          </a:ln>
        </p:spPr>
      </p:pic>
      <p:grpSp>
        <p:nvGrpSpPr>
          <p:cNvPr id="279" name="Google Shape;279;p30"/>
          <p:cNvGrpSpPr/>
          <p:nvPr/>
        </p:nvGrpSpPr>
        <p:grpSpPr>
          <a:xfrm rot="5400000">
            <a:off x="2569998" y="3678224"/>
            <a:ext cx="33650" cy="773300"/>
            <a:chOff x="4783775" y="1199950"/>
            <a:chExt cx="33650" cy="773300"/>
          </a:xfrm>
        </p:grpSpPr>
        <p:sp>
          <p:nvSpPr>
            <p:cNvPr id="280" name="Google Shape;280;p30"/>
            <p:cNvSpPr/>
            <p:nvPr/>
          </p:nvSpPr>
          <p:spPr>
            <a:xfrm rot="10800000">
              <a:off x="4783775" y="119995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281" name="Google Shape;281;p30"/>
            <p:cNvSpPr/>
            <p:nvPr/>
          </p:nvSpPr>
          <p:spPr>
            <a:xfrm rot="10800000">
              <a:off x="4783775" y="1347938"/>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282" name="Google Shape;282;p30"/>
            <p:cNvSpPr/>
            <p:nvPr/>
          </p:nvSpPr>
          <p:spPr>
            <a:xfrm rot="10800000">
              <a:off x="4783775" y="149592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283" name="Google Shape;283;p30"/>
            <p:cNvSpPr/>
            <p:nvPr/>
          </p:nvSpPr>
          <p:spPr>
            <a:xfrm rot="10800000">
              <a:off x="4783775" y="1643913"/>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284" name="Google Shape;284;p30"/>
            <p:cNvSpPr/>
            <p:nvPr/>
          </p:nvSpPr>
          <p:spPr>
            <a:xfrm rot="10800000">
              <a:off x="4783775" y="179190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285" name="Google Shape;285;p30"/>
            <p:cNvSpPr/>
            <p:nvPr/>
          </p:nvSpPr>
          <p:spPr>
            <a:xfrm rot="10800000">
              <a:off x="4783775" y="193987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grpSp>
      <p:grpSp>
        <p:nvGrpSpPr>
          <p:cNvPr id="286" name="Google Shape;286;p30"/>
          <p:cNvGrpSpPr/>
          <p:nvPr/>
        </p:nvGrpSpPr>
        <p:grpSpPr>
          <a:xfrm>
            <a:off x="4066648" y="3857238"/>
            <a:ext cx="362152" cy="422066"/>
            <a:chOff x="1557788" y="1540075"/>
            <a:chExt cx="431750" cy="421350"/>
          </a:xfrm>
        </p:grpSpPr>
        <p:sp>
          <p:nvSpPr>
            <p:cNvPr id="287" name="Google Shape;287;p30"/>
            <p:cNvSpPr/>
            <p:nvPr/>
          </p:nvSpPr>
          <p:spPr>
            <a:xfrm>
              <a:off x="1557788" y="1540075"/>
              <a:ext cx="431750" cy="421350"/>
            </a:xfrm>
            <a:custGeom>
              <a:rect b="b" l="l" r="r" t="t"/>
              <a:pathLst>
                <a:path extrusionOk="0" h="16854" w="17270">
                  <a:moveTo>
                    <a:pt x="12525" y="1"/>
                  </a:moveTo>
                  <a:cubicBezTo>
                    <a:pt x="12481" y="1"/>
                    <a:pt x="12437" y="2"/>
                    <a:pt x="12393" y="5"/>
                  </a:cubicBezTo>
                  <a:cubicBezTo>
                    <a:pt x="11043" y="75"/>
                    <a:pt x="10130" y="1405"/>
                    <a:pt x="10547" y="2694"/>
                  </a:cubicBezTo>
                  <a:cubicBezTo>
                    <a:pt x="10683" y="3134"/>
                    <a:pt x="10566" y="3612"/>
                    <a:pt x="10238" y="3940"/>
                  </a:cubicBezTo>
                  <a:lnTo>
                    <a:pt x="4152" y="10026"/>
                  </a:lnTo>
                  <a:cubicBezTo>
                    <a:pt x="3915" y="10260"/>
                    <a:pt x="3599" y="10388"/>
                    <a:pt x="3276" y="10388"/>
                  </a:cubicBezTo>
                  <a:cubicBezTo>
                    <a:pt x="3152" y="10388"/>
                    <a:pt x="3028" y="10369"/>
                    <a:pt x="2906" y="10330"/>
                  </a:cubicBezTo>
                  <a:cubicBezTo>
                    <a:pt x="2702" y="10267"/>
                    <a:pt x="2492" y="10236"/>
                    <a:pt x="2285" y="10236"/>
                  </a:cubicBezTo>
                  <a:cubicBezTo>
                    <a:pt x="1758" y="10236"/>
                    <a:pt x="1242" y="10435"/>
                    <a:pt x="849" y="10808"/>
                  </a:cubicBezTo>
                  <a:cubicBezTo>
                    <a:pt x="20" y="11595"/>
                    <a:pt x="1" y="12954"/>
                    <a:pt x="811" y="13769"/>
                  </a:cubicBezTo>
                  <a:cubicBezTo>
                    <a:pt x="1201" y="14166"/>
                    <a:pt x="1734" y="14381"/>
                    <a:pt x="2280" y="14381"/>
                  </a:cubicBezTo>
                  <a:cubicBezTo>
                    <a:pt x="2431" y="14381"/>
                    <a:pt x="2582" y="14365"/>
                    <a:pt x="2732" y="14331"/>
                  </a:cubicBezTo>
                  <a:lnTo>
                    <a:pt x="2732" y="14331"/>
                  </a:lnTo>
                  <a:cubicBezTo>
                    <a:pt x="2439" y="15630"/>
                    <a:pt x="3433" y="16854"/>
                    <a:pt x="4745" y="16854"/>
                  </a:cubicBezTo>
                  <a:cubicBezTo>
                    <a:pt x="4777" y="16854"/>
                    <a:pt x="4809" y="16853"/>
                    <a:pt x="4841" y="16852"/>
                  </a:cubicBezTo>
                  <a:cubicBezTo>
                    <a:pt x="6204" y="16795"/>
                    <a:pt x="7141" y="15460"/>
                    <a:pt x="6729" y="14158"/>
                  </a:cubicBezTo>
                  <a:cubicBezTo>
                    <a:pt x="6593" y="13717"/>
                    <a:pt x="6710" y="13240"/>
                    <a:pt x="7038" y="12912"/>
                  </a:cubicBezTo>
                  <a:lnTo>
                    <a:pt x="8350" y="11600"/>
                  </a:lnTo>
                  <a:lnTo>
                    <a:pt x="13128" y="6826"/>
                  </a:lnTo>
                  <a:cubicBezTo>
                    <a:pt x="13363" y="6588"/>
                    <a:pt x="13681" y="6461"/>
                    <a:pt x="14006" y="6461"/>
                  </a:cubicBezTo>
                  <a:cubicBezTo>
                    <a:pt x="14129" y="6461"/>
                    <a:pt x="14253" y="6479"/>
                    <a:pt x="14374" y="6517"/>
                  </a:cubicBezTo>
                  <a:cubicBezTo>
                    <a:pt x="14577" y="6580"/>
                    <a:pt x="14785" y="6611"/>
                    <a:pt x="14992" y="6611"/>
                  </a:cubicBezTo>
                  <a:cubicBezTo>
                    <a:pt x="15517" y="6611"/>
                    <a:pt x="16033" y="6412"/>
                    <a:pt x="16426" y="6039"/>
                  </a:cubicBezTo>
                  <a:cubicBezTo>
                    <a:pt x="17256" y="5252"/>
                    <a:pt x="17270" y="3888"/>
                    <a:pt x="16464" y="3078"/>
                  </a:cubicBezTo>
                  <a:cubicBezTo>
                    <a:pt x="16071" y="2681"/>
                    <a:pt x="15540" y="2466"/>
                    <a:pt x="14994" y="2466"/>
                  </a:cubicBezTo>
                  <a:cubicBezTo>
                    <a:pt x="14844" y="2466"/>
                    <a:pt x="14693" y="2482"/>
                    <a:pt x="14543" y="2516"/>
                  </a:cubicBezTo>
                  <a:cubicBezTo>
                    <a:pt x="14698" y="1822"/>
                    <a:pt x="14487" y="1096"/>
                    <a:pt x="13981" y="595"/>
                  </a:cubicBezTo>
                  <a:cubicBezTo>
                    <a:pt x="13784" y="398"/>
                    <a:pt x="13550" y="248"/>
                    <a:pt x="13292" y="145"/>
                  </a:cubicBezTo>
                  <a:cubicBezTo>
                    <a:pt x="13047" y="49"/>
                    <a:pt x="12789" y="1"/>
                    <a:pt x="12525" y="1"/>
                  </a:cubicBezTo>
                  <a:close/>
                </a:path>
              </a:pathLst>
            </a:custGeom>
            <a:solidFill>
              <a:srgbClr val="F6F7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30"/>
            <p:cNvSpPr/>
            <p:nvPr/>
          </p:nvSpPr>
          <p:spPr>
            <a:xfrm>
              <a:off x="1628663" y="1605650"/>
              <a:ext cx="360775" cy="355650"/>
            </a:xfrm>
            <a:custGeom>
              <a:rect b="b" l="l" r="r" t="t"/>
              <a:pathLst>
                <a:path extrusionOk="0" h="14226" w="14431">
                  <a:moveTo>
                    <a:pt x="12945" y="1"/>
                  </a:moveTo>
                  <a:lnTo>
                    <a:pt x="12945" y="1"/>
                  </a:lnTo>
                  <a:cubicBezTo>
                    <a:pt x="13263" y="792"/>
                    <a:pt x="13076" y="1701"/>
                    <a:pt x="12462" y="2296"/>
                  </a:cubicBezTo>
                  <a:cubicBezTo>
                    <a:pt x="12071" y="2668"/>
                    <a:pt x="11558" y="2867"/>
                    <a:pt x="11033" y="2867"/>
                  </a:cubicBezTo>
                  <a:cubicBezTo>
                    <a:pt x="10823" y="2867"/>
                    <a:pt x="10612" y="2835"/>
                    <a:pt x="10406" y="2769"/>
                  </a:cubicBezTo>
                  <a:cubicBezTo>
                    <a:pt x="10285" y="2732"/>
                    <a:pt x="10161" y="2714"/>
                    <a:pt x="10038" y="2714"/>
                  </a:cubicBezTo>
                  <a:cubicBezTo>
                    <a:pt x="9714" y="2714"/>
                    <a:pt x="9399" y="2841"/>
                    <a:pt x="9164" y="3079"/>
                  </a:cubicBezTo>
                  <a:lnTo>
                    <a:pt x="5304" y="6934"/>
                  </a:lnTo>
                  <a:lnTo>
                    <a:pt x="4385" y="7852"/>
                  </a:lnTo>
                  <a:lnTo>
                    <a:pt x="3078" y="9169"/>
                  </a:lnTo>
                  <a:cubicBezTo>
                    <a:pt x="2750" y="9492"/>
                    <a:pt x="2629" y="9970"/>
                    <a:pt x="2769" y="10410"/>
                  </a:cubicBezTo>
                  <a:cubicBezTo>
                    <a:pt x="2994" y="11132"/>
                    <a:pt x="2816" y="11919"/>
                    <a:pt x="2296" y="12467"/>
                  </a:cubicBezTo>
                  <a:cubicBezTo>
                    <a:pt x="1889" y="12880"/>
                    <a:pt x="1342" y="13102"/>
                    <a:pt x="785" y="13102"/>
                  </a:cubicBezTo>
                  <a:cubicBezTo>
                    <a:pt x="521" y="13102"/>
                    <a:pt x="255" y="13052"/>
                    <a:pt x="0" y="12950"/>
                  </a:cubicBezTo>
                  <a:lnTo>
                    <a:pt x="0" y="12950"/>
                  </a:lnTo>
                  <a:cubicBezTo>
                    <a:pt x="103" y="13207"/>
                    <a:pt x="263" y="13437"/>
                    <a:pt x="459" y="13634"/>
                  </a:cubicBezTo>
                  <a:cubicBezTo>
                    <a:pt x="864" y="14029"/>
                    <a:pt x="1389" y="14226"/>
                    <a:pt x="1915" y="14226"/>
                  </a:cubicBezTo>
                  <a:cubicBezTo>
                    <a:pt x="2461" y="14226"/>
                    <a:pt x="3008" y="14014"/>
                    <a:pt x="3420" y="13592"/>
                  </a:cubicBezTo>
                  <a:cubicBezTo>
                    <a:pt x="3940" y="13048"/>
                    <a:pt x="4123" y="12256"/>
                    <a:pt x="3894" y="11540"/>
                  </a:cubicBezTo>
                  <a:cubicBezTo>
                    <a:pt x="3753" y="11099"/>
                    <a:pt x="3875" y="10617"/>
                    <a:pt x="4203" y="10293"/>
                  </a:cubicBezTo>
                  <a:lnTo>
                    <a:pt x="10289" y="4203"/>
                  </a:lnTo>
                  <a:cubicBezTo>
                    <a:pt x="10523" y="3966"/>
                    <a:pt x="10840" y="3836"/>
                    <a:pt x="11165" y="3836"/>
                  </a:cubicBezTo>
                  <a:cubicBezTo>
                    <a:pt x="11288" y="3836"/>
                    <a:pt x="11413" y="3855"/>
                    <a:pt x="11535" y="3894"/>
                  </a:cubicBezTo>
                  <a:cubicBezTo>
                    <a:pt x="11742" y="3960"/>
                    <a:pt x="11954" y="3992"/>
                    <a:pt x="12163" y="3992"/>
                  </a:cubicBezTo>
                  <a:cubicBezTo>
                    <a:pt x="12870" y="3992"/>
                    <a:pt x="13547" y="3628"/>
                    <a:pt x="13933" y="2999"/>
                  </a:cubicBezTo>
                  <a:cubicBezTo>
                    <a:pt x="14430" y="2184"/>
                    <a:pt x="14304" y="1134"/>
                    <a:pt x="13634" y="455"/>
                  </a:cubicBezTo>
                  <a:lnTo>
                    <a:pt x="13629" y="460"/>
                  </a:lnTo>
                  <a:cubicBezTo>
                    <a:pt x="13432" y="263"/>
                    <a:pt x="13203" y="108"/>
                    <a:pt x="12945" y="1"/>
                  </a:cubicBezTo>
                  <a:close/>
                </a:path>
              </a:pathLst>
            </a:custGeom>
            <a:solidFill>
              <a:srgbClr val="E3E8E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9" name="Google Shape;289;p30"/>
          <p:cNvGrpSpPr/>
          <p:nvPr/>
        </p:nvGrpSpPr>
        <p:grpSpPr>
          <a:xfrm rot="5400000">
            <a:off x="4976698" y="3683624"/>
            <a:ext cx="33650" cy="773300"/>
            <a:chOff x="4783775" y="1199950"/>
            <a:chExt cx="33650" cy="773300"/>
          </a:xfrm>
        </p:grpSpPr>
        <p:sp>
          <p:nvSpPr>
            <p:cNvPr id="290" name="Google Shape;290;p30"/>
            <p:cNvSpPr/>
            <p:nvPr/>
          </p:nvSpPr>
          <p:spPr>
            <a:xfrm rot="10800000">
              <a:off x="4783775" y="119995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291" name="Google Shape;291;p30"/>
            <p:cNvSpPr/>
            <p:nvPr/>
          </p:nvSpPr>
          <p:spPr>
            <a:xfrm rot="10800000">
              <a:off x="4783775" y="1347938"/>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292" name="Google Shape;292;p30"/>
            <p:cNvSpPr/>
            <p:nvPr/>
          </p:nvSpPr>
          <p:spPr>
            <a:xfrm rot="10800000">
              <a:off x="4783775" y="149592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293" name="Google Shape;293;p30"/>
            <p:cNvSpPr/>
            <p:nvPr/>
          </p:nvSpPr>
          <p:spPr>
            <a:xfrm rot="10800000">
              <a:off x="4783775" y="1643913"/>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294" name="Google Shape;294;p30"/>
            <p:cNvSpPr/>
            <p:nvPr/>
          </p:nvSpPr>
          <p:spPr>
            <a:xfrm rot="10800000">
              <a:off x="4783775" y="179190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295" name="Google Shape;295;p30"/>
            <p:cNvSpPr/>
            <p:nvPr/>
          </p:nvSpPr>
          <p:spPr>
            <a:xfrm rot="10800000">
              <a:off x="4783775" y="193987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grpSp>
      <p:grpSp>
        <p:nvGrpSpPr>
          <p:cNvPr id="296" name="Google Shape;296;p30"/>
          <p:cNvGrpSpPr/>
          <p:nvPr/>
        </p:nvGrpSpPr>
        <p:grpSpPr>
          <a:xfrm rot="5400000">
            <a:off x="6794198" y="3672824"/>
            <a:ext cx="33650" cy="773300"/>
            <a:chOff x="4783775" y="1199950"/>
            <a:chExt cx="33650" cy="773300"/>
          </a:xfrm>
        </p:grpSpPr>
        <p:sp>
          <p:nvSpPr>
            <p:cNvPr id="297" name="Google Shape;297;p30"/>
            <p:cNvSpPr/>
            <p:nvPr/>
          </p:nvSpPr>
          <p:spPr>
            <a:xfrm rot="10800000">
              <a:off x="4783775" y="119995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298" name="Google Shape;298;p30"/>
            <p:cNvSpPr/>
            <p:nvPr/>
          </p:nvSpPr>
          <p:spPr>
            <a:xfrm rot="10800000">
              <a:off x="4783775" y="1347938"/>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299" name="Google Shape;299;p30"/>
            <p:cNvSpPr/>
            <p:nvPr/>
          </p:nvSpPr>
          <p:spPr>
            <a:xfrm rot="10800000">
              <a:off x="4783775" y="149592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300" name="Google Shape;300;p30"/>
            <p:cNvSpPr/>
            <p:nvPr/>
          </p:nvSpPr>
          <p:spPr>
            <a:xfrm rot="10800000">
              <a:off x="4783775" y="1643913"/>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301" name="Google Shape;301;p30"/>
            <p:cNvSpPr/>
            <p:nvPr/>
          </p:nvSpPr>
          <p:spPr>
            <a:xfrm rot="10800000">
              <a:off x="4783775" y="179190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302" name="Google Shape;302;p30"/>
            <p:cNvSpPr/>
            <p:nvPr/>
          </p:nvSpPr>
          <p:spPr>
            <a:xfrm rot="10800000">
              <a:off x="4783775" y="193987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grpSp>
      <p:grpSp>
        <p:nvGrpSpPr>
          <p:cNvPr id="303" name="Google Shape;303;p30"/>
          <p:cNvGrpSpPr/>
          <p:nvPr/>
        </p:nvGrpSpPr>
        <p:grpSpPr>
          <a:xfrm rot="5400000">
            <a:off x="5885448" y="3683624"/>
            <a:ext cx="33650" cy="773300"/>
            <a:chOff x="4783775" y="1199950"/>
            <a:chExt cx="33650" cy="773300"/>
          </a:xfrm>
        </p:grpSpPr>
        <p:sp>
          <p:nvSpPr>
            <p:cNvPr id="304" name="Google Shape;304;p30"/>
            <p:cNvSpPr/>
            <p:nvPr/>
          </p:nvSpPr>
          <p:spPr>
            <a:xfrm rot="10800000">
              <a:off x="4783775" y="119995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305" name="Google Shape;305;p30"/>
            <p:cNvSpPr/>
            <p:nvPr/>
          </p:nvSpPr>
          <p:spPr>
            <a:xfrm rot="10800000">
              <a:off x="4783775" y="1347938"/>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306" name="Google Shape;306;p30"/>
            <p:cNvSpPr/>
            <p:nvPr/>
          </p:nvSpPr>
          <p:spPr>
            <a:xfrm rot="10800000">
              <a:off x="4783775" y="149592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307" name="Google Shape;307;p30"/>
            <p:cNvSpPr/>
            <p:nvPr/>
          </p:nvSpPr>
          <p:spPr>
            <a:xfrm rot="10800000">
              <a:off x="4783775" y="1643913"/>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308" name="Google Shape;308;p30"/>
            <p:cNvSpPr/>
            <p:nvPr/>
          </p:nvSpPr>
          <p:spPr>
            <a:xfrm rot="10800000">
              <a:off x="4783775" y="1791900"/>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sp>
          <p:nvSpPr>
            <p:cNvPr id="309" name="Google Shape;309;p30"/>
            <p:cNvSpPr/>
            <p:nvPr/>
          </p:nvSpPr>
          <p:spPr>
            <a:xfrm rot="10800000">
              <a:off x="4783775" y="1939875"/>
              <a:ext cx="33650" cy="33375"/>
            </a:xfrm>
            <a:custGeom>
              <a:rect b="b" l="l" r="r" t="t"/>
              <a:pathLst>
                <a:path extrusionOk="0" h="1335" w="1346">
                  <a:moveTo>
                    <a:pt x="667" y="1"/>
                  </a:moveTo>
                  <a:cubicBezTo>
                    <a:pt x="501" y="1"/>
                    <a:pt x="322" y="72"/>
                    <a:pt x="203" y="191"/>
                  </a:cubicBezTo>
                  <a:cubicBezTo>
                    <a:pt x="72" y="322"/>
                    <a:pt x="0" y="489"/>
                    <a:pt x="0" y="668"/>
                  </a:cubicBezTo>
                  <a:cubicBezTo>
                    <a:pt x="0" y="846"/>
                    <a:pt x="72" y="1013"/>
                    <a:pt x="203" y="1144"/>
                  </a:cubicBezTo>
                  <a:cubicBezTo>
                    <a:pt x="322" y="1263"/>
                    <a:pt x="501" y="1334"/>
                    <a:pt x="667" y="1334"/>
                  </a:cubicBezTo>
                  <a:cubicBezTo>
                    <a:pt x="846" y="1334"/>
                    <a:pt x="1024" y="1263"/>
                    <a:pt x="1143" y="1144"/>
                  </a:cubicBezTo>
                  <a:cubicBezTo>
                    <a:pt x="1274" y="1013"/>
                    <a:pt x="1346" y="846"/>
                    <a:pt x="1346" y="668"/>
                  </a:cubicBezTo>
                  <a:cubicBezTo>
                    <a:pt x="1346" y="489"/>
                    <a:pt x="1274" y="322"/>
                    <a:pt x="1143" y="191"/>
                  </a:cubicBezTo>
                  <a:cubicBezTo>
                    <a:pt x="1024" y="72"/>
                    <a:pt x="846" y="1"/>
                    <a:pt x="667" y="1"/>
                  </a:cubicBezTo>
                  <a:close/>
                </a:path>
              </a:pathLst>
            </a:cu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2300">
                <a:latin typeface="Montserrat"/>
                <a:ea typeface="Montserrat"/>
                <a:cs typeface="Montserrat"/>
                <a:sym typeface="Montserrat"/>
              </a:endParaRPr>
            </a:p>
          </p:txBody>
        </p:sp>
      </p:grpSp>
      <p:sp>
        <p:nvSpPr>
          <p:cNvPr id="310" name="Google Shape;310;p30"/>
          <p:cNvSpPr txBox="1"/>
          <p:nvPr/>
        </p:nvSpPr>
        <p:spPr>
          <a:xfrm>
            <a:off x="-204193" y="4330350"/>
            <a:ext cx="3000000" cy="51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a:solidFill>
                  <a:srgbClr val="434343"/>
                </a:solidFill>
                <a:latin typeface="EB Garamond"/>
                <a:ea typeface="EB Garamond"/>
                <a:cs typeface="EB Garamond"/>
                <a:sym typeface="EB Garamond"/>
              </a:rPr>
              <a:t>S</a:t>
            </a:r>
            <a:r>
              <a:rPr lang="ar">
                <a:solidFill>
                  <a:srgbClr val="434343"/>
                </a:solidFill>
                <a:latin typeface="EB Garamond"/>
                <a:ea typeface="EB Garamond"/>
                <a:cs typeface="EB Garamond"/>
                <a:sym typeface="EB Garamond"/>
              </a:rPr>
              <a:t>plenomegaly</a:t>
            </a:r>
            <a:endParaRPr/>
          </a:p>
        </p:txBody>
      </p:sp>
      <p:sp>
        <p:nvSpPr>
          <p:cNvPr id="311" name="Google Shape;311;p30"/>
          <p:cNvSpPr txBox="1"/>
          <p:nvPr/>
        </p:nvSpPr>
        <p:spPr>
          <a:xfrm>
            <a:off x="2747725" y="4403500"/>
            <a:ext cx="3000000" cy="39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a:solidFill>
                  <a:srgbClr val="434343"/>
                </a:solidFill>
                <a:latin typeface="EB Garamond"/>
                <a:ea typeface="EB Garamond"/>
                <a:cs typeface="EB Garamond"/>
                <a:sym typeface="EB Garamond"/>
              </a:rPr>
              <a:t>B</a:t>
            </a:r>
            <a:r>
              <a:rPr lang="ar">
                <a:solidFill>
                  <a:srgbClr val="434343"/>
                </a:solidFill>
                <a:latin typeface="EB Garamond"/>
                <a:ea typeface="EB Garamond"/>
                <a:cs typeface="EB Garamond"/>
                <a:sym typeface="EB Garamond"/>
              </a:rPr>
              <a:t>ony deformities</a:t>
            </a:r>
            <a:endParaRPr/>
          </a:p>
        </p:txBody>
      </p:sp>
      <p:sp>
        <p:nvSpPr>
          <p:cNvPr id="312" name="Google Shape;312;p30"/>
          <p:cNvSpPr txBox="1"/>
          <p:nvPr/>
        </p:nvSpPr>
        <p:spPr>
          <a:xfrm>
            <a:off x="6032150" y="4309700"/>
            <a:ext cx="2908500" cy="79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a:solidFill>
                  <a:srgbClr val="434343"/>
                </a:solidFill>
                <a:latin typeface="EB Garamond"/>
                <a:ea typeface="EB Garamond"/>
                <a:cs typeface="EB Garamond"/>
                <a:sym typeface="EB Garamond"/>
              </a:rPr>
              <a:t>Iron overload due to transfusion and ineffective erythropoiesis as well as chronic anemia.</a:t>
            </a:r>
            <a:endParaRPr baseline="30000"/>
          </a:p>
        </p:txBody>
      </p:sp>
      <p:sp>
        <p:nvSpPr>
          <p:cNvPr id="313" name="Google Shape;313;p30"/>
          <p:cNvSpPr txBox="1"/>
          <p:nvPr/>
        </p:nvSpPr>
        <p:spPr>
          <a:xfrm>
            <a:off x="635050" y="2815675"/>
            <a:ext cx="2496900" cy="164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ar" sz="600">
                <a:solidFill>
                  <a:srgbClr val="45818E"/>
                </a:solidFill>
                <a:latin typeface="EB Garamond"/>
                <a:ea typeface="EB Garamond"/>
                <a:cs typeface="EB Garamond"/>
                <a:sym typeface="EB Garamond"/>
              </a:rPr>
              <a:t>Thalassemic picture is: high RBC count, low MCV, low MCH, normal RDW</a:t>
            </a:r>
            <a:endParaRPr sz="6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Google Shape;318;p31"/>
          <p:cNvSpPr txBox="1"/>
          <p:nvPr/>
        </p:nvSpPr>
        <p:spPr>
          <a:xfrm>
            <a:off x="488100" y="2059225"/>
            <a:ext cx="8562600" cy="66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300">
                <a:solidFill>
                  <a:srgbClr val="434343"/>
                </a:solidFill>
                <a:latin typeface="EB Garamond"/>
                <a:ea typeface="EB Garamond"/>
                <a:cs typeface="EB Garamond"/>
                <a:sym typeface="EB Garamond"/>
              </a:rPr>
              <a:t>In most patients with α-thalassemia, there is a </a:t>
            </a:r>
            <a:r>
              <a:rPr b="1" lang="ar" sz="1300">
                <a:solidFill>
                  <a:srgbClr val="434343"/>
                </a:solidFill>
                <a:latin typeface="EB Garamond"/>
                <a:ea typeface="EB Garamond"/>
                <a:cs typeface="EB Garamond"/>
                <a:sym typeface="EB Garamond"/>
              </a:rPr>
              <a:t>deletion </a:t>
            </a:r>
            <a:r>
              <a:rPr lang="ar" sz="1300">
                <a:solidFill>
                  <a:srgbClr val="434343"/>
                </a:solidFill>
                <a:latin typeface="EB Garamond"/>
                <a:ea typeface="EB Garamond"/>
                <a:cs typeface="EB Garamond"/>
                <a:sym typeface="EB Garamond"/>
              </a:rPr>
              <a:t> of one or more of the α-globin genes; there are occasional cases that are the consequence of non-deletional defects.</a:t>
            </a:r>
            <a:endParaRPr sz="1300">
              <a:solidFill>
                <a:srgbClr val="434343"/>
              </a:solidFill>
              <a:latin typeface="EB Garamond"/>
              <a:ea typeface="EB Garamond"/>
              <a:cs typeface="EB Garamond"/>
              <a:sym typeface="EB Garamond"/>
            </a:endParaRPr>
          </a:p>
        </p:txBody>
      </p:sp>
      <p:sp>
        <p:nvSpPr>
          <p:cNvPr id="319" name="Google Shape;319;p31"/>
          <p:cNvSpPr/>
          <p:nvPr/>
        </p:nvSpPr>
        <p:spPr>
          <a:xfrm flipH="1" rot="-5400000">
            <a:off x="4552086" y="556202"/>
            <a:ext cx="35322" cy="9139445"/>
          </a:xfrm>
          <a:custGeom>
            <a:rect b="b" l="l" r="r" t="t"/>
            <a:pathLst>
              <a:path extrusionOk="0" h="20773" w="3248">
                <a:moveTo>
                  <a:pt x="3248" y="1"/>
                </a:moveTo>
                <a:cubicBezTo>
                  <a:pt x="2860" y="148"/>
                  <a:pt x="2484" y="326"/>
                  <a:pt x="2124" y="532"/>
                </a:cubicBezTo>
                <a:cubicBezTo>
                  <a:pt x="708" y="1349"/>
                  <a:pt x="1" y="2420"/>
                  <a:pt x="1" y="3492"/>
                </a:cubicBezTo>
                <a:lnTo>
                  <a:pt x="1" y="17281"/>
                </a:lnTo>
                <a:cubicBezTo>
                  <a:pt x="1" y="18353"/>
                  <a:pt x="708" y="19424"/>
                  <a:pt x="2124" y="20241"/>
                </a:cubicBezTo>
                <a:cubicBezTo>
                  <a:pt x="2484" y="20447"/>
                  <a:pt x="2860" y="20625"/>
                  <a:pt x="3248" y="20772"/>
                </a:cubicBezTo>
                <a:lnTo>
                  <a:pt x="3248" y="1"/>
                </a:ln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1"/>
          <p:cNvSpPr txBox="1"/>
          <p:nvPr/>
        </p:nvSpPr>
        <p:spPr>
          <a:xfrm>
            <a:off x="79075" y="67250"/>
            <a:ext cx="8971500" cy="51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700">
                <a:solidFill>
                  <a:srgbClr val="EA9999"/>
                </a:solidFill>
                <a:latin typeface="Montserrat"/>
                <a:ea typeface="Montserrat"/>
                <a:cs typeface="Montserrat"/>
                <a:sym typeface="Montserrat"/>
              </a:rPr>
              <a:t>|</a:t>
            </a:r>
            <a:r>
              <a:rPr b="1" lang="ar" sz="2700">
                <a:solidFill>
                  <a:srgbClr val="74C1B9"/>
                </a:solidFill>
                <a:latin typeface="Montserrat"/>
                <a:ea typeface="Montserrat"/>
                <a:cs typeface="Montserrat"/>
                <a:sym typeface="Montserrat"/>
              </a:rPr>
              <a:t> </a:t>
            </a:r>
            <a:r>
              <a:rPr lang="ar" sz="2700">
                <a:solidFill>
                  <a:srgbClr val="74C1B9"/>
                </a:solidFill>
                <a:latin typeface="Montserrat"/>
                <a:ea typeface="Montserrat"/>
                <a:cs typeface="Montserrat"/>
                <a:sym typeface="Montserrat"/>
              </a:rPr>
              <a:t>α</a:t>
            </a:r>
            <a:r>
              <a:rPr b="1" lang="ar" sz="2700">
                <a:solidFill>
                  <a:srgbClr val="74C1B9"/>
                </a:solidFill>
                <a:latin typeface="Montserrat"/>
                <a:ea typeface="Montserrat"/>
                <a:cs typeface="Montserrat"/>
                <a:sym typeface="Montserrat"/>
              </a:rPr>
              <a:t>-Thalassemia </a:t>
            </a:r>
            <a:endParaRPr b="1" sz="2700">
              <a:solidFill>
                <a:srgbClr val="74C1B9"/>
              </a:solidFill>
              <a:latin typeface="Montserrat"/>
              <a:ea typeface="Montserrat"/>
              <a:cs typeface="Montserrat"/>
              <a:sym typeface="Montserrat"/>
            </a:endParaRPr>
          </a:p>
        </p:txBody>
      </p:sp>
      <p:sp>
        <p:nvSpPr>
          <p:cNvPr id="321" name="Google Shape;321;p31"/>
          <p:cNvSpPr txBox="1"/>
          <p:nvPr/>
        </p:nvSpPr>
        <p:spPr>
          <a:xfrm>
            <a:off x="488091" y="760963"/>
            <a:ext cx="9139500" cy="77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300">
                <a:solidFill>
                  <a:srgbClr val="434343"/>
                </a:solidFill>
                <a:latin typeface="EB Garamond"/>
                <a:ea typeface="EB Garamond"/>
                <a:cs typeface="EB Garamond"/>
                <a:sym typeface="EB Garamond"/>
              </a:rPr>
              <a:t>α-Thalassemia is seen with the greatest frequency in south-east Asia (Thailand, the Malay Peninsula and Indonesia) and west Africa.</a:t>
            </a:r>
            <a:endParaRPr sz="1300">
              <a:solidFill>
                <a:srgbClr val="434343"/>
              </a:solidFill>
              <a:latin typeface="EB Garamond"/>
              <a:ea typeface="EB Garamond"/>
              <a:cs typeface="EB Garamond"/>
              <a:sym typeface="EB Garamond"/>
            </a:endParaRPr>
          </a:p>
          <a:p>
            <a:pPr indent="0" lvl="0" marL="0" rtl="0" algn="l">
              <a:spcBef>
                <a:spcPts val="0"/>
              </a:spcBef>
              <a:spcAft>
                <a:spcPts val="0"/>
              </a:spcAft>
              <a:buNone/>
            </a:pPr>
            <a:r>
              <a:rPr lang="ar" sz="800">
                <a:solidFill>
                  <a:srgbClr val="B7B7B7"/>
                </a:solidFill>
                <a:latin typeface="EB Garamond"/>
                <a:ea typeface="EB Garamond"/>
                <a:cs typeface="EB Garamond"/>
                <a:sym typeface="EB Garamond"/>
              </a:rPr>
              <a:t>-Cis deletion is when both deletion occur on the same chromosome; seen in Asians, And it's the most dangerous. </a:t>
            </a:r>
            <a:endParaRPr sz="8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800">
                <a:solidFill>
                  <a:srgbClr val="B7B7B7"/>
                </a:solidFill>
                <a:latin typeface="EB Garamond"/>
                <a:ea typeface="EB Garamond"/>
                <a:cs typeface="EB Garamond"/>
                <a:sym typeface="EB Garamond"/>
              </a:rPr>
              <a:t>-Trans deletion is when one deletion occur on each chromosome; seen in Africans, including African Americans.</a:t>
            </a:r>
            <a:endParaRPr sz="800">
              <a:solidFill>
                <a:srgbClr val="B7B7B7"/>
              </a:solidFill>
              <a:latin typeface="EB Garamond"/>
              <a:ea typeface="EB Garamond"/>
              <a:cs typeface="EB Garamond"/>
              <a:sym typeface="EB Garamond"/>
            </a:endParaRPr>
          </a:p>
        </p:txBody>
      </p:sp>
      <p:sp>
        <p:nvSpPr>
          <p:cNvPr id="322" name="Google Shape;322;p31"/>
          <p:cNvSpPr txBox="1"/>
          <p:nvPr/>
        </p:nvSpPr>
        <p:spPr>
          <a:xfrm>
            <a:off x="488100" y="1333900"/>
            <a:ext cx="8562600" cy="51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300">
                <a:solidFill>
                  <a:srgbClr val="434343"/>
                </a:solidFill>
                <a:latin typeface="EB Garamond"/>
                <a:ea typeface="EB Garamond"/>
                <a:cs typeface="EB Garamond"/>
                <a:sym typeface="EB Garamond"/>
              </a:rPr>
              <a:t>Each chromosome 16  has an α-globin locus consisting of two α-globin (i.e;  4  genes)  genes plus the regulatory sequences essential for their normal expression.</a:t>
            </a:r>
            <a:endParaRPr sz="1300">
              <a:solidFill>
                <a:srgbClr val="434343"/>
              </a:solidFill>
              <a:latin typeface="EB Garamond"/>
              <a:ea typeface="EB Garamond"/>
              <a:cs typeface="EB Garamond"/>
              <a:sym typeface="EB Garamond"/>
            </a:endParaRPr>
          </a:p>
        </p:txBody>
      </p:sp>
      <p:sp>
        <p:nvSpPr>
          <p:cNvPr id="323" name="Google Shape;323;p31"/>
          <p:cNvSpPr txBox="1"/>
          <p:nvPr/>
        </p:nvSpPr>
        <p:spPr>
          <a:xfrm>
            <a:off x="506392" y="4432464"/>
            <a:ext cx="8211000" cy="57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300">
                <a:solidFill>
                  <a:srgbClr val="434343"/>
                </a:solidFill>
                <a:latin typeface="EB Garamond"/>
                <a:ea typeface="EB Garamond"/>
                <a:cs typeface="EB Garamond"/>
                <a:sym typeface="EB Garamond"/>
              </a:rPr>
              <a:t>0.4%  of  deliveries  are  stillbirths  due  to  Hb  Bart’s  hydrops  fetalis syndrome and HbH disease is found in about 1% of the population.</a:t>
            </a:r>
            <a:endParaRPr sz="1300">
              <a:solidFill>
                <a:srgbClr val="434343"/>
              </a:solidFill>
              <a:latin typeface="EB Garamond"/>
              <a:ea typeface="EB Garamond"/>
              <a:cs typeface="EB Garamond"/>
              <a:sym typeface="EB Garamond"/>
            </a:endParaRPr>
          </a:p>
        </p:txBody>
      </p:sp>
      <p:sp>
        <p:nvSpPr>
          <p:cNvPr id="324" name="Google Shape;324;p31"/>
          <p:cNvSpPr/>
          <p:nvPr/>
        </p:nvSpPr>
        <p:spPr>
          <a:xfrm>
            <a:off x="1745416" y="3038800"/>
            <a:ext cx="1434300" cy="402900"/>
          </a:xfrm>
          <a:prstGeom prst="rect">
            <a:avLst/>
          </a:prstGeom>
          <a:no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ar" sz="1000">
                <a:latin typeface="EB Garamond"/>
                <a:ea typeface="EB Garamond"/>
                <a:cs typeface="EB Garamond"/>
                <a:sym typeface="EB Garamond"/>
              </a:rPr>
              <a:t>Deletion of one or </a:t>
            </a:r>
            <a:endParaRPr sz="1000">
              <a:latin typeface="EB Garamond"/>
              <a:ea typeface="EB Garamond"/>
              <a:cs typeface="EB Garamond"/>
              <a:sym typeface="EB Garamond"/>
            </a:endParaRPr>
          </a:p>
          <a:p>
            <a:pPr indent="0" lvl="0" marL="0" rtl="0" algn="ctr">
              <a:spcBef>
                <a:spcPts val="0"/>
              </a:spcBef>
              <a:spcAft>
                <a:spcPts val="0"/>
              </a:spcAft>
              <a:buClr>
                <a:schemeClr val="dk1"/>
              </a:buClr>
              <a:buSzPts val="1100"/>
              <a:buFont typeface="Arial"/>
              <a:buNone/>
            </a:pPr>
            <a:r>
              <a:rPr lang="ar" sz="1000">
                <a:latin typeface="EB Garamond"/>
                <a:ea typeface="EB Garamond"/>
                <a:cs typeface="EB Garamond"/>
                <a:sym typeface="EB Garamond"/>
              </a:rPr>
              <a:t>two genes  </a:t>
            </a:r>
            <a:endParaRPr sz="1000"/>
          </a:p>
        </p:txBody>
      </p:sp>
      <p:sp>
        <p:nvSpPr>
          <p:cNvPr id="325" name="Google Shape;325;p31"/>
          <p:cNvSpPr/>
          <p:nvPr/>
        </p:nvSpPr>
        <p:spPr>
          <a:xfrm>
            <a:off x="4140262" y="3038800"/>
            <a:ext cx="1434300" cy="402900"/>
          </a:xfrm>
          <a:prstGeom prst="rect">
            <a:avLst/>
          </a:prstGeom>
          <a:no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ar" sz="1000">
                <a:latin typeface="EB Garamond"/>
                <a:ea typeface="EB Garamond"/>
                <a:cs typeface="EB Garamond"/>
                <a:sym typeface="EB Garamond"/>
              </a:rPr>
              <a:t>Deletion of </a:t>
            </a:r>
            <a:r>
              <a:rPr b="1" lang="ar" sz="1000">
                <a:latin typeface="EB Garamond"/>
                <a:ea typeface="EB Garamond"/>
                <a:cs typeface="EB Garamond"/>
                <a:sym typeface="EB Garamond"/>
              </a:rPr>
              <a:t>three of the four</a:t>
            </a:r>
            <a:r>
              <a:rPr lang="ar" sz="1000">
                <a:latin typeface="EB Garamond"/>
                <a:ea typeface="EB Garamond"/>
                <a:cs typeface="EB Garamond"/>
                <a:sym typeface="EB Garamond"/>
              </a:rPr>
              <a:t> α-globin genes </a:t>
            </a:r>
            <a:endParaRPr sz="1000"/>
          </a:p>
        </p:txBody>
      </p:sp>
      <p:sp>
        <p:nvSpPr>
          <p:cNvPr id="326" name="Google Shape;326;p31"/>
          <p:cNvSpPr/>
          <p:nvPr/>
        </p:nvSpPr>
        <p:spPr>
          <a:xfrm>
            <a:off x="6535071" y="3038800"/>
            <a:ext cx="1434300" cy="402900"/>
          </a:xfrm>
          <a:prstGeom prst="rect">
            <a:avLst/>
          </a:prstGeom>
          <a:no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ar" sz="1000">
                <a:latin typeface="EB Garamond"/>
                <a:ea typeface="EB Garamond"/>
                <a:cs typeface="EB Garamond"/>
                <a:sym typeface="EB Garamond"/>
              </a:rPr>
              <a:t>Loss of </a:t>
            </a:r>
            <a:r>
              <a:rPr b="1" lang="ar" sz="1000">
                <a:latin typeface="EB Garamond"/>
                <a:ea typeface="EB Garamond"/>
                <a:cs typeface="EB Garamond"/>
                <a:sym typeface="EB Garamond"/>
              </a:rPr>
              <a:t>all four α-globin</a:t>
            </a:r>
            <a:r>
              <a:rPr lang="ar" sz="1000">
                <a:latin typeface="EB Garamond"/>
                <a:ea typeface="EB Garamond"/>
                <a:cs typeface="EB Garamond"/>
                <a:sym typeface="EB Garamond"/>
              </a:rPr>
              <a:t> genes  </a:t>
            </a:r>
            <a:endParaRPr sz="1000"/>
          </a:p>
        </p:txBody>
      </p:sp>
      <p:grpSp>
        <p:nvGrpSpPr>
          <p:cNvPr id="327" name="Google Shape;327;p31"/>
          <p:cNvGrpSpPr/>
          <p:nvPr/>
        </p:nvGrpSpPr>
        <p:grpSpPr>
          <a:xfrm>
            <a:off x="25" y="635738"/>
            <a:ext cx="488085" cy="574467"/>
            <a:chOff x="26" y="3481175"/>
            <a:chExt cx="674151" cy="849300"/>
          </a:xfrm>
        </p:grpSpPr>
        <p:sp>
          <p:nvSpPr>
            <p:cNvPr id="328" name="Google Shape;328;p31"/>
            <p:cNvSpPr/>
            <p:nvPr/>
          </p:nvSpPr>
          <p:spPr>
            <a:xfrm>
              <a:off x="45377" y="3660077"/>
              <a:ext cx="628800" cy="628800"/>
            </a:xfrm>
            <a:prstGeom prst="ellipse">
              <a:avLst/>
            </a:prstGeom>
            <a:noFill/>
            <a:ln cap="flat" cmpd="sng" w="2857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31"/>
            <p:cNvSpPr/>
            <p:nvPr/>
          </p:nvSpPr>
          <p:spPr>
            <a:xfrm>
              <a:off x="26" y="3481175"/>
              <a:ext cx="341100" cy="849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30" name="Google Shape;330;p31"/>
          <p:cNvPicPr preferRelativeResize="0"/>
          <p:nvPr/>
        </p:nvPicPr>
        <p:blipFill>
          <a:blip r:embed="rId3">
            <a:alphaModFix/>
          </a:blip>
          <a:stretch>
            <a:fillRect/>
          </a:stretch>
        </p:blipFill>
        <p:spPr>
          <a:xfrm>
            <a:off x="119277" y="798418"/>
            <a:ext cx="332683" cy="342625"/>
          </a:xfrm>
          <a:prstGeom prst="rect">
            <a:avLst/>
          </a:prstGeom>
          <a:noFill/>
          <a:ln>
            <a:noFill/>
          </a:ln>
        </p:spPr>
      </p:pic>
      <p:grpSp>
        <p:nvGrpSpPr>
          <p:cNvPr id="331" name="Google Shape;331;p31"/>
          <p:cNvGrpSpPr/>
          <p:nvPr/>
        </p:nvGrpSpPr>
        <p:grpSpPr>
          <a:xfrm>
            <a:off x="17" y="1312904"/>
            <a:ext cx="488085" cy="574467"/>
            <a:chOff x="26" y="3481175"/>
            <a:chExt cx="674151" cy="849300"/>
          </a:xfrm>
        </p:grpSpPr>
        <p:sp>
          <p:nvSpPr>
            <p:cNvPr id="332" name="Google Shape;332;p31"/>
            <p:cNvSpPr/>
            <p:nvPr/>
          </p:nvSpPr>
          <p:spPr>
            <a:xfrm>
              <a:off x="45377" y="3660077"/>
              <a:ext cx="628800" cy="628800"/>
            </a:xfrm>
            <a:prstGeom prst="ellipse">
              <a:avLst/>
            </a:prstGeom>
            <a:noFill/>
            <a:ln cap="flat" cmpd="sng" w="2857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31"/>
            <p:cNvSpPr/>
            <p:nvPr/>
          </p:nvSpPr>
          <p:spPr>
            <a:xfrm>
              <a:off x="26" y="3481175"/>
              <a:ext cx="341100" cy="849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4" name="Google Shape;334;p31"/>
          <p:cNvGrpSpPr/>
          <p:nvPr/>
        </p:nvGrpSpPr>
        <p:grpSpPr>
          <a:xfrm>
            <a:off x="17" y="2059218"/>
            <a:ext cx="488085" cy="574467"/>
            <a:chOff x="26" y="3481175"/>
            <a:chExt cx="674151" cy="849300"/>
          </a:xfrm>
        </p:grpSpPr>
        <p:sp>
          <p:nvSpPr>
            <p:cNvPr id="335" name="Google Shape;335;p31"/>
            <p:cNvSpPr/>
            <p:nvPr/>
          </p:nvSpPr>
          <p:spPr>
            <a:xfrm>
              <a:off x="45377" y="3660077"/>
              <a:ext cx="628800" cy="628800"/>
            </a:xfrm>
            <a:prstGeom prst="ellipse">
              <a:avLst/>
            </a:prstGeom>
            <a:noFill/>
            <a:ln cap="flat" cmpd="sng" w="2857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31"/>
            <p:cNvSpPr/>
            <p:nvPr/>
          </p:nvSpPr>
          <p:spPr>
            <a:xfrm>
              <a:off x="26" y="3481175"/>
              <a:ext cx="341100" cy="849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37" name="Google Shape;337;p31"/>
          <p:cNvPicPr preferRelativeResize="0"/>
          <p:nvPr/>
        </p:nvPicPr>
        <p:blipFill rotWithShape="1">
          <a:blip r:embed="rId4">
            <a:alphaModFix/>
          </a:blip>
          <a:srcRect b="0" l="27558" r="11550" t="0"/>
          <a:stretch/>
        </p:blipFill>
        <p:spPr>
          <a:xfrm>
            <a:off x="180198" y="1491502"/>
            <a:ext cx="189725" cy="322313"/>
          </a:xfrm>
          <a:prstGeom prst="rect">
            <a:avLst/>
          </a:prstGeom>
          <a:noFill/>
          <a:ln>
            <a:noFill/>
          </a:ln>
        </p:spPr>
      </p:pic>
      <p:pic>
        <p:nvPicPr>
          <p:cNvPr id="338" name="Google Shape;338;p31"/>
          <p:cNvPicPr preferRelativeResize="0"/>
          <p:nvPr/>
        </p:nvPicPr>
        <p:blipFill rotWithShape="1">
          <a:blip r:embed="rId5">
            <a:alphaModFix/>
          </a:blip>
          <a:srcRect b="0" l="16346" r="8942" t="0"/>
          <a:stretch/>
        </p:blipFill>
        <p:spPr>
          <a:xfrm>
            <a:off x="77717" y="2273387"/>
            <a:ext cx="332674" cy="231296"/>
          </a:xfrm>
          <a:prstGeom prst="rect">
            <a:avLst/>
          </a:prstGeom>
          <a:noFill/>
          <a:ln>
            <a:noFill/>
          </a:ln>
        </p:spPr>
      </p:pic>
      <p:grpSp>
        <p:nvGrpSpPr>
          <p:cNvPr id="339" name="Google Shape;339;p31"/>
          <p:cNvGrpSpPr/>
          <p:nvPr/>
        </p:nvGrpSpPr>
        <p:grpSpPr>
          <a:xfrm>
            <a:off x="18304" y="4388261"/>
            <a:ext cx="488085" cy="574467"/>
            <a:chOff x="26" y="3481175"/>
            <a:chExt cx="674151" cy="849300"/>
          </a:xfrm>
        </p:grpSpPr>
        <p:sp>
          <p:nvSpPr>
            <p:cNvPr id="340" name="Google Shape;340;p31"/>
            <p:cNvSpPr/>
            <p:nvPr/>
          </p:nvSpPr>
          <p:spPr>
            <a:xfrm>
              <a:off x="45377" y="3660077"/>
              <a:ext cx="628800" cy="628800"/>
            </a:xfrm>
            <a:prstGeom prst="ellipse">
              <a:avLst/>
            </a:prstGeom>
            <a:noFill/>
            <a:ln cap="flat" cmpd="sng" w="2857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31"/>
            <p:cNvSpPr/>
            <p:nvPr/>
          </p:nvSpPr>
          <p:spPr>
            <a:xfrm>
              <a:off x="26" y="3481175"/>
              <a:ext cx="341100" cy="8493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42" name="Google Shape;342;p31"/>
          <p:cNvPicPr preferRelativeResize="0"/>
          <p:nvPr/>
        </p:nvPicPr>
        <p:blipFill rotWithShape="1">
          <a:blip r:embed="rId6">
            <a:alphaModFix/>
          </a:blip>
          <a:srcRect b="7877" l="28006" r="25332" t="14669"/>
          <a:stretch/>
        </p:blipFill>
        <p:spPr>
          <a:xfrm>
            <a:off x="219612" y="4562275"/>
            <a:ext cx="189725" cy="314900"/>
          </a:xfrm>
          <a:prstGeom prst="rect">
            <a:avLst/>
          </a:prstGeom>
          <a:noFill/>
          <a:ln>
            <a:noFill/>
          </a:ln>
        </p:spPr>
      </p:pic>
      <p:sp>
        <p:nvSpPr>
          <p:cNvPr id="343" name="Google Shape;343;p31"/>
          <p:cNvSpPr txBox="1"/>
          <p:nvPr/>
        </p:nvSpPr>
        <p:spPr>
          <a:xfrm>
            <a:off x="1437175" y="3649838"/>
            <a:ext cx="2050800" cy="574500"/>
          </a:xfrm>
          <a:prstGeom prst="rect">
            <a:avLst/>
          </a:prstGeom>
          <a:no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latin typeface="EB Garamond"/>
                <a:ea typeface="EB Garamond"/>
                <a:cs typeface="EB Garamond"/>
                <a:sym typeface="EB Garamond"/>
              </a:rPr>
              <a:t>an </a:t>
            </a:r>
            <a:r>
              <a:rPr b="1" lang="ar" sz="1000">
                <a:latin typeface="EB Garamond"/>
                <a:ea typeface="EB Garamond"/>
                <a:cs typeface="EB Garamond"/>
                <a:sym typeface="EB Garamond"/>
              </a:rPr>
              <a:t>asymptomatic</a:t>
            </a:r>
            <a:r>
              <a:rPr lang="ar" sz="1000">
                <a:latin typeface="EB Garamond"/>
                <a:ea typeface="EB Garamond"/>
                <a:cs typeface="EB Garamond"/>
                <a:sym typeface="EB Garamond"/>
              </a:rPr>
              <a:t>  condition with minor  hematological features</a:t>
            </a:r>
            <a:endParaRPr sz="1000"/>
          </a:p>
        </p:txBody>
      </p:sp>
      <p:sp>
        <p:nvSpPr>
          <p:cNvPr id="344" name="Google Shape;344;p31"/>
          <p:cNvSpPr txBox="1"/>
          <p:nvPr/>
        </p:nvSpPr>
        <p:spPr>
          <a:xfrm>
            <a:off x="3832000" y="3649838"/>
            <a:ext cx="2050800" cy="574500"/>
          </a:xfrm>
          <a:prstGeom prst="rect">
            <a:avLst/>
          </a:prstGeom>
          <a:no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latin typeface="EB Garamond"/>
                <a:ea typeface="EB Garamond"/>
                <a:cs typeface="EB Garamond"/>
                <a:sym typeface="EB Garamond"/>
              </a:rPr>
              <a:t> a more severe imbalance of α:β-globin chains and results in hemoglobin H, four beta globins disease</a:t>
            </a:r>
            <a:endParaRPr sz="1000"/>
          </a:p>
        </p:txBody>
      </p:sp>
      <p:sp>
        <p:nvSpPr>
          <p:cNvPr id="345" name="Google Shape;345;p31"/>
          <p:cNvSpPr txBox="1"/>
          <p:nvPr/>
        </p:nvSpPr>
        <p:spPr>
          <a:xfrm>
            <a:off x="6226825" y="3649838"/>
            <a:ext cx="2050800" cy="574500"/>
          </a:xfrm>
          <a:prstGeom prst="rect">
            <a:avLst/>
          </a:prstGeom>
          <a:no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000">
                <a:latin typeface="EB Garamond"/>
                <a:ea typeface="EB Garamond"/>
                <a:cs typeface="EB Garamond"/>
                <a:sym typeface="EB Garamond"/>
              </a:rPr>
              <a:t>Hb Bart’s</a:t>
            </a:r>
            <a:r>
              <a:rPr lang="ar" sz="1000">
                <a:latin typeface="EB Garamond"/>
                <a:ea typeface="EB Garamond"/>
                <a:cs typeface="EB Garamond"/>
                <a:sym typeface="EB Garamond"/>
              </a:rPr>
              <a:t>, four gamma globins, (</a:t>
            </a:r>
            <a:r>
              <a:rPr b="1" lang="ar" sz="1000">
                <a:latin typeface="EB Garamond"/>
                <a:ea typeface="EB Garamond"/>
                <a:cs typeface="EB Garamond"/>
                <a:sym typeface="EB Garamond"/>
              </a:rPr>
              <a:t>hydrops fetalis syndrome</a:t>
            </a:r>
            <a:r>
              <a:rPr lang="ar" sz="1000">
                <a:latin typeface="EB Garamond"/>
                <a:ea typeface="EB Garamond"/>
                <a:cs typeface="EB Garamond"/>
                <a:sym typeface="EB Garamond"/>
              </a:rPr>
              <a:t>).</a:t>
            </a:r>
            <a:endParaRPr sz="1000"/>
          </a:p>
        </p:txBody>
      </p:sp>
      <p:sp>
        <p:nvSpPr>
          <p:cNvPr id="346" name="Google Shape;346;p31"/>
          <p:cNvSpPr/>
          <p:nvPr/>
        </p:nvSpPr>
        <p:spPr>
          <a:xfrm>
            <a:off x="4400200" y="2571750"/>
            <a:ext cx="914400" cy="195300"/>
          </a:xfrm>
          <a:prstGeom prst="rect">
            <a:avLst/>
          </a:prstGeom>
          <a:solidFill>
            <a:srgbClr val="F4CCCC"/>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1200">
                <a:solidFill>
                  <a:srgbClr val="FFFFFF"/>
                </a:solidFill>
                <a:latin typeface="EB Garamond"/>
                <a:ea typeface="EB Garamond"/>
                <a:cs typeface="EB Garamond"/>
                <a:sym typeface="EB Garamond"/>
              </a:rPr>
              <a:t>Mutations </a:t>
            </a:r>
            <a:endParaRPr b="1" sz="1200">
              <a:solidFill>
                <a:srgbClr val="FFFFFF"/>
              </a:solidFill>
            </a:endParaRPr>
          </a:p>
        </p:txBody>
      </p:sp>
      <p:cxnSp>
        <p:nvCxnSpPr>
          <p:cNvPr id="347" name="Google Shape;347;p31"/>
          <p:cNvCxnSpPr>
            <a:stCxn id="346" idx="2"/>
            <a:endCxn id="326" idx="0"/>
          </p:cNvCxnSpPr>
          <p:nvPr/>
        </p:nvCxnSpPr>
        <p:spPr>
          <a:xfrm flipH="1" rot="-5400000">
            <a:off x="5918950" y="1705500"/>
            <a:ext cx="271800" cy="2394900"/>
          </a:xfrm>
          <a:prstGeom prst="curvedConnector3">
            <a:avLst>
              <a:gd fmla="val 49991" name="adj1"/>
            </a:avLst>
          </a:prstGeom>
          <a:noFill/>
          <a:ln cap="flat" cmpd="sng" w="9525">
            <a:solidFill>
              <a:srgbClr val="FFF2CC"/>
            </a:solidFill>
            <a:prstDash val="solid"/>
            <a:round/>
            <a:headEnd len="med" w="med" type="none"/>
            <a:tailEnd len="med" w="med" type="none"/>
          </a:ln>
        </p:spPr>
      </p:cxnSp>
      <p:cxnSp>
        <p:nvCxnSpPr>
          <p:cNvPr id="348" name="Google Shape;348;p31"/>
          <p:cNvCxnSpPr>
            <a:stCxn id="346" idx="2"/>
            <a:endCxn id="325" idx="0"/>
          </p:cNvCxnSpPr>
          <p:nvPr/>
        </p:nvCxnSpPr>
        <p:spPr>
          <a:xfrm flipH="1" rot="-5400000">
            <a:off x="4721800" y="2902650"/>
            <a:ext cx="271800" cy="600"/>
          </a:xfrm>
          <a:prstGeom prst="curvedConnector3">
            <a:avLst>
              <a:gd fmla="val 49991" name="adj1"/>
            </a:avLst>
          </a:prstGeom>
          <a:noFill/>
          <a:ln cap="flat" cmpd="sng" w="9525">
            <a:solidFill>
              <a:srgbClr val="FFF2CC"/>
            </a:solidFill>
            <a:prstDash val="solid"/>
            <a:round/>
            <a:headEnd len="med" w="med" type="none"/>
            <a:tailEnd len="med" w="med" type="none"/>
          </a:ln>
        </p:spPr>
      </p:cxnSp>
      <p:cxnSp>
        <p:nvCxnSpPr>
          <p:cNvPr id="349" name="Google Shape;349;p31"/>
          <p:cNvCxnSpPr>
            <a:stCxn id="346" idx="2"/>
            <a:endCxn id="324" idx="0"/>
          </p:cNvCxnSpPr>
          <p:nvPr/>
        </p:nvCxnSpPr>
        <p:spPr>
          <a:xfrm rot="5400000">
            <a:off x="3524050" y="1705500"/>
            <a:ext cx="271800" cy="2394900"/>
          </a:xfrm>
          <a:prstGeom prst="curvedConnector3">
            <a:avLst>
              <a:gd fmla="val 49991" name="adj1"/>
            </a:avLst>
          </a:prstGeom>
          <a:noFill/>
          <a:ln cap="flat" cmpd="sng" w="9525">
            <a:solidFill>
              <a:srgbClr val="FFF2CC"/>
            </a:solidFill>
            <a:prstDash val="solid"/>
            <a:round/>
            <a:headEnd len="med" w="med" type="none"/>
            <a:tailEnd len="med" w="med" type="none"/>
          </a:ln>
        </p:spPr>
      </p:cxnSp>
      <p:sp>
        <p:nvSpPr>
          <p:cNvPr id="350" name="Google Shape;350;p31"/>
          <p:cNvSpPr txBox="1"/>
          <p:nvPr/>
        </p:nvSpPr>
        <p:spPr>
          <a:xfrm>
            <a:off x="2114875" y="3441700"/>
            <a:ext cx="695400" cy="19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EB Garamond"/>
                <a:ea typeface="EB Garamond"/>
                <a:cs typeface="EB Garamond"/>
                <a:sym typeface="EB Garamond"/>
              </a:rPr>
              <a:t>Causes</a:t>
            </a:r>
            <a:endParaRPr b="1" sz="1200">
              <a:latin typeface="EB Garamond"/>
              <a:ea typeface="EB Garamond"/>
              <a:cs typeface="EB Garamond"/>
              <a:sym typeface="EB Garamond"/>
            </a:endParaRPr>
          </a:p>
        </p:txBody>
      </p:sp>
      <p:sp>
        <p:nvSpPr>
          <p:cNvPr id="351" name="Google Shape;351;p31"/>
          <p:cNvSpPr txBox="1"/>
          <p:nvPr/>
        </p:nvSpPr>
        <p:spPr>
          <a:xfrm>
            <a:off x="4550324" y="3441704"/>
            <a:ext cx="695400" cy="19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EB Garamond"/>
                <a:ea typeface="EB Garamond"/>
                <a:cs typeface="EB Garamond"/>
                <a:sym typeface="EB Garamond"/>
              </a:rPr>
              <a:t>Causes</a:t>
            </a:r>
            <a:endParaRPr b="1" sz="1200">
              <a:latin typeface="EB Garamond"/>
              <a:ea typeface="EB Garamond"/>
              <a:cs typeface="EB Garamond"/>
              <a:sym typeface="EB Garamond"/>
            </a:endParaRPr>
          </a:p>
        </p:txBody>
      </p:sp>
      <p:sp>
        <p:nvSpPr>
          <p:cNvPr id="352" name="Google Shape;352;p31"/>
          <p:cNvSpPr txBox="1"/>
          <p:nvPr/>
        </p:nvSpPr>
        <p:spPr>
          <a:xfrm>
            <a:off x="6985785" y="3441700"/>
            <a:ext cx="695400" cy="19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latin typeface="EB Garamond"/>
                <a:ea typeface="EB Garamond"/>
                <a:cs typeface="EB Garamond"/>
                <a:sym typeface="EB Garamond"/>
              </a:rPr>
              <a:t>Causes</a:t>
            </a:r>
            <a:endParaRPr b="1" sz="1200">
              <a:latin typeface="EB Garamond"/>
              <a:ea typeface="EB Garamond"/>
              <a:cs typeface="EB Garamond"/>
              <a:sym typeface="EB Garamond"/>
            </a:endParaRPr>
          </a:p>
        </p:txBody>
      </p:sp>
      <p:sp>
        <p:nvSpPr>
          <p:cNvPr id="353" name="Google Shape;353;p31"/>
          <p:cNvSpPr txBox="1"/>
          <p:nvPr/>
        </p:nvSpPr>
        <p:spPr>
          <a:xfrm>
            <a:off x="9225086" y="642466"/>
            <a:ext cx="3940200" cy="431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ar" sz="1000">
                <a:solidFill>
                  <a:srgbClr val="B7B7B7"/>
                </a:solidFill>
                <a:latin typeface="EB Garamond"/>
                <a:ea typeface="EB Garamond"/>
                <a:cs typeface="EB Garamond"/>
                <a:sym typeface="EB Garamond"/>
              </a:rPr>
              <a:t> 1- deficiency in chain leads to excess to other one which will precipitate in precursor red cells. </a:t>
            </a:r>
            <a:endParaRPr sz="1000">
              <a:solidFill>
                <a:srgbClr val="B7B7B7"/>
              </a:solidFill>
              <a:latin typeface="EB Garamond"/>
              <a:ea typeface="EB Garamond"/>
              <a:cs typeface="EB Garamond"/>
              <a:sym typeface="EB Garamond"/>
            </a:endParaRPr>
          </a:p>
          <a:p>
            <a:pPr indent="0" lvl="0" marL="0" rtl="0" algn="l">
              <a:lnSpc>
                <a:spcPct val="115000"/>
              </a:lnSpc>
              <a:spcBef>
                <a:spcPts val="0"/>
              </a:spcBef>
              <a:spcAft>
                <a:spcPts val="0"/>
              </a:spcAft>
              <a:buNone/>
            </a:pPr>
            <a:r>
              <a:rPr lang="ar" sz="1000">
                <a:solidFill>
                  <a:srgbClr val="B7B7B7"/>
                </a:solidFill>
                <a:latin typeface="EB Garamond"/>
                <a:ea typeface="EB Garamond"/>
                <a:cs typeface="EB Garamond"/>
                <a:sym typeface="EB Garamond"/>
              </a:rPr>
              <a:t>2- trying to increase in number. </a:t>
            </a:r>
            <a:endParaRPr sz="1000">
              <a:solidFill>
                <a:srgbClr val="B7B7B7"/>
              </a:solidFill>
              <a:latin typeface="EB Garamond"/>
              <a:ea typeface="EB Garamond"/>
              <a:cs typeface="EB Garamond"/>
              <a:sym typeface="EB Garamond"/>
            </a:endParaRPr>
          </a:p>
          <a:p>
            <a:pPr indent="0" lvl="0" marL="0" rtl="0" algn="l">
              <a:lnSpc>
                <a:spcPct val="115000"/>
              </a:lnSpc>
              <a:spcBef>
                <a:spcPts val="0"/>
              </a:spcBef>
              <a:spcAft>
                <a:spcPts val="0"/>
              </a:spcAft>
              <a:buNone/>
            </a:pPr>
            <a:r>
              <a:rPr lang="ar" sz="1000">
                <a:solidFill>
                  <a:srgbClr val="B7B7B7"/>
                </a:solidFill>
                <a:latin typeface="EB Garamond"/>
                <a:ea typeface="EB Garamond"/>
                <a:cs typeface="EB Garamond"/>
                <a:sym typeface="EB Garamond"/>
              </a:rPr>
              <a:t>3- Every 6 weeks need blood transfusions which cause iron overload. </a:t>
            </a:r>
            <a:endParaRPr sz="1000">
              <a:solidFill>
                <a:srgbClr val="B7B7B7"/>
              </a:solidFill>
              <a:latin typeface="EB Garamond"/>
              <a:ea typeface="EB Garamond"/>
              <a:cs typeface="EB Garamond"/>
              <a:sym typeface="EB Garamond"/>
            </a:endParaRPr>
          </a:p>
          <a:p>
            <a:pPr indent="0" lvl="0" marL="0" rtl="0" algn="l">
              <a:lnSpc>
                <a:spcPct val="115000"/>
              </a:lnSpc>
              <a:spcBef>
                <a:spcPts val="0"/>
              </a:spcBef>
              <a:spcAft>
                <a:spcPts val="0"/>
              </a:spcAft>
              <a:buNone/>
            </a:pPr>
            <a:r>
              <a:rPr lang="ar" sz="1000">
                <a:solidFill>
                  <a:srgbClr val="B7B7B7"/>
                </a:solidFill>
                <a:latin typeface="EB Garamond"/>
                <a:ea typeface="EB Garamond"/>
                <a:cs typeface="EB Garamond"/>
                <a:sym typeface="EB Garamond"/>
              </a:rPr>
              <a:t>5- hemolytic of RBC in circulation </a:t>
            </a:r>
            <a:endParaRPr sz="1000">
              <a:solidFill>
                <a:srgbClr val="B7B7B7"/>
              </a:solidFill>
              <a:latin typeface="EB Garamond"/>
              <a:ea typeface="EB Garamond"/>
              <a:cs typeface="EB Garamond"/>
              <a:sym typeface="EB Garamond"/>
            </a:endParaRPr>
          </a:p>
          <a:p>
            <a:pPr indent="0" lvl="0" marL="0" rtl="0" algn="l">
              <a:lnSpc>
                <a:spcPct val="115000"/>
              </a:lnSpc>
              <a:spcBef>
                <a:spcPts val="0"/>
              </a:spcBef>
              <a:spcAft>
                <a:spcPts val="0"/>
              </a:spcAft>
              <a:buNone/>
            </a:pPr>
            <a:r>
              <a:rPr lang="ar" sz="1000">
                <a:solidFill>
                  <a:srgbClr val="B7B7B7"/>
                </a:solidFill>
                <a:latin typeface="EB Garamond"/>
                <a:ea typeface="EB Garamond"/>
                <a:cs typeface="EB Garamond"/>
                <a:sym typeface="EB Garamond"/>
              </a:rPr>
              <a:t>6- increase demand → request  from spleen for formation of RBC *</a:t>
            </a:r>
            <a:endParaRPr sz="1000">
              <a:solidFill>
                <a:srgbClr val="B7B7B7"/>
              </a:solidFill>
              <a:latin typeface="EB Garamond"/>
              <a:ea typeface="EB Garamond"/>
              <a:cs typeface="EB Garamond"/>
              <a:sym typeface="EB Garamond"/>
            </a:endParaRPr>
          </a:p>
          <a:p>
            <a:pPr indent="0" lvl="0" marL="0" rtl="0" algn="l">
              <a:lnSpc>
                <a:spcPct val="115000"/>
              </a:lnSpc>
              <a:spcBef>
                <a:spcPts val="0"/>
              </a:spcBef>
              <a:spcAft>
                <a:spcPts val="0"/>
              </a:spcAft>
              <a:buNone/>
            </a:pPr>
            <a:r>
              <a:rPr lang="ar" sz="1000">
                <a:solidFill>
                  <a:srgbClr val="B7B7B7"/>
                </a:solidFill>
                <a:latin typeface="EB Garamond"/>
                <a:ea typeface="EB Garamond"/>
                <a:cs typeface="EB Garamond"/>
                <a:sym typeface="EB Garamond"/>
              </a:rPr>
              <a:t>7-   thalassemic phase</a:t>
            </a:r>
            <a:endParaRPr sz="1000">
              <a:solidFill>
                <a:srgbClr val="B7B7B7"/>
              </a:solidFill>
              <a:latin typeface="EB Garamond"/>
              <a:ea typeface="EB Garamond"/>
              <a:cs typeface="EB Garamond"/>
              <a:sym typeface="EB Garamond"/>
            </a:endParaRPr>
          </a:p>
          <a:p>
            <a:pPr indent="0" lvl="0" marL="0" rtl="0" algn="l">
              <a:lnSpc>
                <a:spcPct val="115000"/>
              </a:lnSpc>
              <a:spcBef>
                <a:spcPts val="0"/>
              </a:spcBef>
              <a:spcAft>
                <a:spcPts val="0"/>
              </a:spcAft>
              <a:buNone/>
            </a:pPr>
            <a:r>
              <a:rPr lang="ar" sz="1000">
                <a:solidFill>
                  <a:srgbClr val="B7B7B7"/>
                </a:solidFill>
                <a:latin typeface="EB Garamond"/>
                <a:ea typeface="EB Garamond"/>
                <a:cs typeface="EB Garamond"/>
                <a:sym typeface="EB Garamond"/>
              </a:rPr>
              <a:t>8- expansion to bone : Face and skull </a:t>
            </a:r>
            <a:endParaRPr sz="1000">
              <a:solidFill>
                <a:srgbClr val="B7B7B7"/>
              </a:solidFill>
              <a:latin typeface="EB Garamond"/>
              <a:ea typeface="EB Garamond"/>
              <a:cs typeface="EB Garamond"/>
              <a:sym typeface="EB Garamond"/>
            </a:endParaRPr>
          </a:p>
          <a:p>
            <a:pPr indent="0" lvl="0" marL="0" rtl="0" algn="l">
              <a:lnSpc>
                <a:spcPct val="115000"/>
              </a:lnSpc>
              <a:spcBef>
                <a:spcPts val="0"/>
              </a:spcBef>
              <a:spcAft>
                <a:spcPts val="0"/>
              </a:spcAft>
              <a:buNone/>
            </a:pPr>
            <a:r>
              <a:rPr lang="ar" sz="1000">
                <a:solidFill>
                  <a:srgbClr val="B7B7B7"/>
                </a:solidFill>
                <a:latin typeface="EB Garamond"/>
                <a:ea typeface="EB Garamond"/>
                <a:cs typeface="EB Garamond"/>
                <a:sym typeface="EB Garamond"/>
              </a:rPr>
              <a:t>9 - due to erythropoiesis  </a:t>
            </a:r>
            <a:endParaRPr sz="1000">
              <a:solidFill>
                <a:srgbClr val="B7B7B7"/>
              </a:solidFill>
              <a:latin typeface="EB Garamond"/>
              <a:ea typeface="EB Garamond"/>
              <a:cs typeface="EB Garamond"/>
              <a:sym typeface="EB Garamond"/>
            </a:endParaRPr>
          </a:p>
          <a:p>
            <a:pPr indent="0" lvl="0" marL="0" rtl="0" algn="l">
              <a:lnSpc>
                <a:spcPct val="115000"/>
              </a:lnSpc>
              <a:spcBef>
                <a:spcPts val="0"/>
              </a:spcBef>
              <a:spcAft>
                <a:spcPts val="0"/>
              </a:spcAft>
              <a:buNone/>
            </a:pPr>
            <a:r>
              <a:rPr lang="ar" sz="1000">
                <a:solidFill>
                  <a:srgbClr val="B7B7B7"/>
                </a:solidFill>
                <a:latin typeface="EB Garamond"/>
                <a:ea typeface="EB Garamond"/>
                <a:cs typeface="EB Garamond"/>
                <a:sym typeface="EB Garamond"/>
              </a:rPr>
              <a:t>10 - best treatment </a:t>
            </a:r>
            <a:endParaRPr sz="1000">
              <a:solidFill>
                <a:srgbClr val="B7B7B7"/>
              </a:solidFill>
              <a:latin typeface="EB Garamond"/>
              <a:ea typeface="EB Garamond"/>
              <a:cs typeface="EB Garamond"/>
              <a:sym typeface="EB Garamond"/>
            </a:endParaRPr>
          </a:p>
          <a:p>
            <a:pPr indent="0" lvl="0" marL="0" rtl="0" algn="l">
              <a:lnSpc>
                <a:spcPct val="115000"/>
              </a:lnSpc>
              <a:spcBef>
                <a:spcPts val="0"/>
              </a:spcBef>
              <a:spcAft>
                <a:spcPts val="0"/>
              </a:spcAft>
              <a:buNone/>
            </a:pPr>
            <a:r>
              <a:rPr lang="ar" sz="1000">
                <a:solidFill>
                  <a:srgbClr val="B7B7B7"/>
                </a:solidFill>
                <a:latin typeface="EB Garamond"/>
                <a:ea typeface="EB Garamond"/>
                <a:cs typeface="EB Garamond"/>
                <a:sym typeface="EB Garamond"/>
              </a:rPr>
              <a:t>11- Trait means Mild </a:t>
            </a:r>
            <a:endParaRPr sz="1000">
              <a:solidFill>
                <a:srgbClr val="B7B7B7"/>
              </a:solidFill>
              <a:latin typeface="EB Garamond"/>
              <a:ea typeface="EB Garamond"/>
              <a:cs typeface="EB Garamond"/>
              <a:sym typeface="EB Garamond"/>
            </a:endParaRPr>
          </a:p>
          <a:p>
            <a:pPr indent="0" lvl="0" marL="0" rtl="0" algn="l">
              <a:lnSpc>
                <a:spcPct val="115000"/>
              </a:lnSpc>
              <a:spcBef>
                <a:spcPts val="0"/>
              </a:spcBef>
              <a:spcAft>
                <a:spcPts val="0"/>
              </a:spcAft>
              <a:buNone/>
            </a:pPr>
            <a:r>
              <a:rPr lang="ar" sz="1000">
                <a:solidFill>
                  <a:srgbClr val="B7B7B7"/>
                </a:solidFill>
                <a:latin typeface="EB Garamond"/>
                <a:ea typeface="EB Garamond"/>
                <a:cs typeface="EB Garamond"/>
                <a:sym typeface="EB Garamond"/>
              </a:rPr>
              <a:t>12- HB electrophoresis shows 20-45% HbS , above 45% Hbs = Sickle Cell Anemia</a:t>
            </a:r>
            <a:endParaRPr sz="1000">
              <a:solidFill>
                <a:srgbClr val="B7B7B7"/>
              </a:solidFill>
              <a:latin typeface="EB Garamond"/>
              <a:ea typeface="EB Garamond"/>
              <a:cs typeface="EB Garamond"/>
              <a:sym typeface="EB Garamond"/>
            </a:endParaRPr>
          </a:p>
          <a:p>
            <a:pPr indent="0" lvl="0" marL="0" rtl="0" algn="l">
              <a:lnSpc>
                <a:spcPct val="115000"/>
              </a:lnSpc>
              <a:spcBef>
                <a:spcPts val="0"/>
              </a:spcBef>
              <a:spcAft>
                <a:spcPts val="0"/>
              </a:spcAft>
              <a:buNone/>
            </a:pPr>
            <a:r>
              <a:t/>
            </a:r>
            <a:endParaRPr sz="1000">
              <a:solidFill>
                <a:srgbClr val="B7B7B7"/>
              </a:solidFill>
              <a:latin typeface="EB Garamond"/>
              <a:ea typeface="EB Garamond"/>
              <a:cs typeface="EB Garamond"/>
              <a:sym typeface="EB Garamon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7" name="Shape 357"/>
        <p:cNvGrpSpPr/>
        <p:nvPr/>
      </p:nvGrpSpPr>
      <p:grpSpPr>
        <a:xfrm>
          <a:off x="0" y="0"/>
          <a:ext cx="0" cy="0"/>
          <a:chOff x="0" y="0"/>
          <a:chExt cx="0" cy="0"/>
        </a:xfrm>
      </p:grpSpPr>
      <p:graphicFrame>
        <p:nvGraphicFramePr>
          <p:cNvPr id="358" name="Google Shape;358;p32"/>
          <p:cNvGraphicFramePr/>
          <p:nvPr/>
        </p:nvGraphicFramePr>
        <p:xfrm>
          <a:off x="201796" y="812125"/>
          <a:ext cx="3000000" cy="3000000"/>
        </p:xfrm>
        <a:graphic>
          <a:graphicData uri="http://schemas.openxmlformats.org/drawingml/2006/table">
            <a:tbl>
              <a:tblPr>
                <a:noFill/>
                <a:tableStyleId>{43EFCF7D-54FC-43E6-A69D-EBE4B73DD2F9}</a:tableStyleId>
              </a:tblPr>
              <a:tblGrid>
                <a:gridCol w="1001425"/>
                <a:gridCol w="3810800"/>
                <a:gridCol w="2215400"/>
              </a:tblGrid>
              <a:tr h="365725">
                <a:tc>
                  <a:txBody>
                    <a:bodyPr/>
                    <a:lstStyle/>
                    <a:p>
                      <a:pPr indent="0" lvl="0" marL="0" rtl="0" algn="ctr">
                        <a:spcBef>
                          <a:spcPts val="0"/>
                        </a:spcBef>
                        <a:spcAft>
                          <a:spcPts val="0"/>
                        </a:spcAft>
                        <a:buNone/>
                      </a:pPr>
                      <a:r>
                        <a:t/>
                      </a:r>
                      <a:endParaRPr b="1" sz="1200">
                        <a:solidFill>
                          <a:schemeClr val="dk2"/>
                        </a:solidFill>
                        <a:latin typeface="EB Garamond"/>
                        <a:ea typeface="EB Garamond"/>
                        <a:cs typeface="EB Garamond"/>
                        <a:sym typeface="EB Garamond"/>
                      </a:endParaRPr>
                    </a:p>
                  </a:txBody>
                  <a:tcPr marT="91425" marB="91425" marR="91425" marL="91425" anchor="ctr">
                    <a:lnL cap="flat" cmpd="sng" w="9525">
                      <a:solidFill>
                        <a:srgbClr val="9E9E9E">
                          <a:alpha val="0"/>
                        </a:srgbClr>
                      </a:solidFill>
                      <a:prstDash val="solid"/>
                      <a:round/>
                      <a:headEnd len="sm" w="sm" type="none"/>
                      <a:tailEnd len="sm" w="sm" type="none"/>
                    </a:lnL>
                    <a:lnR cap="flat" cmpd="sng" w="19050">
                      <a:solidFill>
                        <a:srgbClr val="D9D9D9"/>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b="1" lang="ar" sz="1200">
                          <a:solidFill>
                            <a:srgbClr val="FFFFFF"/>
                          </a:solidFill>
                          <a:latin typeface="EB Garamond"/>
                          <a:ea typeface="EB Garamond"/>
                          <a:cs typeface="EB Garamond"/>
                          <a:sym typeface="EB Garamond"/>
                        </a:rPr>
                        <a:t>α+-Thalassemia </a:t>
                      </a:r>
                      <a:r>
                        <a:rPr b="1" lang="ar" sz="1200">
                          <a:solidFill>
                            <a:srgbClr val="FF0000"/>
                          </a:solidFill>
                          <a:latin typeface="EB Garamond"/>
                          <a:ea typeface="EB Garamond"/>
                          <a:cs typeface="EB Garamond"/>
                          <a:sym typeface="EB Garamond"/>
                        </a:rPr>
                        <a:t>trait</a:t>
                      </a:r>
                      <a:endParaRPr b="1" sz="1200">
                        <a:solidFill>
                          <a:srgbClr val="FF0000"/>
                        </a:solidFill>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F4CCCC"/>
                    </a:solidFill>
                  </a:tcPr>
                </a:tc>
                <a:tc>
                  <a:txBody>
                    <a:bodyPr/>
                    <a:lstStyle/>
                    <a:p>
                      <a:pPr indent="0" lvl="0" marL="0" rtl="0" algn="ctr">
                        <a:spcBef>
                          <a:spcPts val="0"/>
                        </a:spcBef>
                        <a:spcAft>
                          <a:spcPts val="0"/>
                        </a:spcAft>
                        <a:buClr>
                          <a:schemeClr val="dk1"/>
                        </a:buClr>
                        <a:buSzPts val="1100"/>
                        <a:buFont typeface="Arial"/>
                        <a:buNone/>
                      </a:pPr>
                      <a:r>
                        <a:rPr b="1" lang="ar" sz="1200">
                          <a:solidFill>
                            <a:srgbClr val="FFFFFF"/>
                          </a:solidFill>
                          <a:latin typeface="EB Garamond"/>
                          <a:ea typeface="EB Garamond"/>
                          <a:cs typeface="EB Garamond"/>
                          <a:sym typeface="EB Garamond"/>
                        </a:rPr>
                        <a:t>α0-Thalassaemia </a:t>
                      </a:r>
                      <a:r>
                        <a:rPr b="1" lang="ar" sz="1200">
                          <a:solidFill>
                            <a:srgbClr val="FF0000"/>
                          </a:solidFill>
                          <a:latin typeface="EB Garamond"/>
                          <a:ea typeface="EB Garamond"/>
                          <a:cs typeface="EB Garamond"/>
                          <a:sym typeface="EB Garamond"/>
                        </a:rPr>
                        <a:t>trait</a:t>
                      </a:r>
                      <a:endParaRPr b="1" sz="1200">
                        <a:solidFill>
                          <a:srgbClr val="FF0000"/>
                        </a:solidFill>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9AD7D2">
                        <a:alpha val="51959"/>
                      </a:srgbClr>
                    </a:solidFill>
                  </a:tcPr>
                </a:tc>
              </a:tr>
              <a:tr h="434575">
                <a:tc>
                  <a:txBody>
                    <a:bodyPr/>
                    <a:lstStyle/>
                    <a:p>
                      <a:pPr indent="0" lvl="0" marL="0" rtl="0" algn="ctr">
                        <a:spcBef>
                          <a:spcPts val="0"/>
                        </a:spcBef>
                        <a:spcAft>
                          <a:spcPts val="0"/>
                        </a:spcAft>
                        <a:buNone/>
                      </a:pPr>
                      <a:r>
                        <a:rPr b="1" lang="ar" sz="1200">
                          <a:solidFill>
                            <a:schemeClr val="dk2"/>
                          </a:solidFill>
                          <a:latin typeface="EB Garamond"/>
                          <a:ea typeface="EB Garamond"/>
                          <a:cs typeface="EB Garamond"/>
                          <a:sym typeface="EB Garamond"/>
                        </a:rPr>
                        <a:t>Mutation</a:t>
                      </a:r>
                      <a:endParaRPr b="1" sz="1200">
                        <a:solidFill>
                          <a:schemeClr val="dk2"/>
                        </a:solidFill>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Clr>
                          <a:schemeClr val="dk1"/>
                        </a:buClr>
                        <a:buSzPts val="1100"/>
                        <a:buFont typeface="Arial"/>
                        <a:buNone/>
                      </a:pPr>
                      <a:r>
                        <a:rPr lang="ar" sz="1200">
                          <a:solidFill>
                            <a:schemeClr val="dk2"/>
                          </a:solidFill>
                          <a:latin typeface="EB Garamond"/>
                          <a:ea typeface="EB Garamond"/>
                          <a:cs typeface="EB Garamond"/>
                          <a:sym typeface="EB Garamond"/>
                        </a:rPr>
                        <a:t>(deletion of one α globin gene)</a:t>
                      </a:r>
                      <a:endParaRPr sz="1200">
                        <a:solidFill>
                          <a:schemeClr val="dk2"/>
                        </a:solidFill>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ar" sz="1200">
                          <a:solidFill>
                            <a:schemeClr val="dk2"/>
                          </a:solidFill>
                          <a:latin typeface="EB Garamond"/>
                          <a:ea typeface="EB Garamond"/>
                          <a:cs typeface="EB Garamond"/>
                          <a:sym typeface="EB Garamond"/>
                        </a:rPr>
                        <a:t>(deletion of both α-globin genes in same allele on ch 16)</a:t>
                      </a:r>
                      <a:endParaRPr sz="1200">
                        <a:solidFill>
                          <a:schemeClr val="dk2"/>
                        </a:solidFill>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r h="737775">
                <a:tc>
                  <a:txBody>
                    <a:bodyPr/>
                    <a:lstStyle/>
                    <a:p>
                      <a:pPr indent="0" lvl="0" marL="0" rtl="0" algn="ctr">
                        <a:spcBef>
                          <a:spcPts val="0"/>
                        </a:spcBef>
                        <a:spcAft>
                          <a:spcPts val="0"/>
                        </a:spcAft>
                        <a:buNone/>
                      </a:pPr>
                      <a:r>
                        <a:rPr b="1" lang="ar" sz="1200">
                          <a:solidFill>
                            <a:schemeClr val="dk2"/>
                          </a:solidFill>
                          <a:latin typeface="EB Garamond"/>
                          <a:ea typeface="EB Garamond"/>
                          <a:cs typeface="EB Garamond"/>
                          <a:sym typeface="EB Garamond"/>
                        </a:rPr>
                        <a:t>Mechanism </a:t>
                      </a:r>
                      <a:endParaRPr b="1" sz="1200">
                        <a:solidFill>
                          <a:schemeClr val="dk2"/>
                        </a:solidFill>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Clr>
                          <a:schemeClr val="dk1"/>
                        </a:buClr>
                        <a:buSzPts val="1100"/>
                        <a:buFont typeface="Arial"/>
                        <a:buNone/>
                      </a:pPr>
                      <a:r>
                        <a:rPr lang="ar" sz="1200">
                          <a:solidFill>
                            <a:schemeClr val="dk2"/>
                          </a:solidFill>
                          <a:latin typeface="EB Garamond"/>
                          <a:ea typeface="EB Garamond"/>
                          <a:cs typeface="EB Garamond"/>
                          <a:sym typeface="EB Garamond"/>
                        </a:rPr>
                        <a:t>This is seen when an individual inherits the α+-thalassemia allele from  one  parent  and  a  normal  chromosome  16  from  the  other parent (i.e. heterozygotes for the α+ determinant).</a:t>
                      </a:r>
                      <a:endParaRPr sz="1200">
                        <a:solidFill>
                          <a:schemeClr val="dk2"/>
                        </a:solidFill>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ar" sz="1200">
                          <a:solidFill>
                            <a:schemeClr val="dk2"/>
                          </a:solidFill>
                          <a:latin typeface="EB Garamond"/>
                          <a:ea typeface="EB Garamond"/>
                          <a:cs typeface="EB Garamond"/>
                          <a:sym typeface="EB Garamond"/>
                        </a:rPr>
                        <a:t>—</a:t>
                      </a:r>
                      <a:endParaRPr sz="1200">
                        <a:solidFill>
                          <a:schemeClr val="dk2"/>
                        </a:solidFill>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r h="102675">
                <a:tc rowSpan="2">
                  <a:txBody>
                    <a:bodyPr/>
                    <a:lstStyle/>
                    <a:p>
                      <a:pPr indent="0" lvl="0" marL="0" rtl="0" algn="ctr">
                        <a:spcBef>
                          <a:spcPts val="0"/>
                        </a:spcBef>
                        <a:spcAft>
                          <a:spcPts val="0"/>
                        </a:spcAft>
                        <a:buNone/>
                      </a:pPr>
                      <a:r>
                        <a:rPr b="1" lang="ar" sz="1200">
                          <a:solidFill>
                            <a:schemeClr val="dk2"/>
                          </a:solidFill>
                          <a:latin typeface="EB Garamond"/>
                          <a:ea typeface="EB Garamond"/>
                          <a:cs typeface="EB Garamond"/>
                          <a:sym typeface="EB Garamond"/>
                        </a:rPr>
                        <a:t>Hb</a:t>
                      </a:r>
                      <a:endParaRPr b="1" sz="1200">
                        <a:solidFill>
                          <a:schemeClr val="dk2"/>
                        </a:solidFill>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F3F3F3"/>
                    </a:solidFill>
                  </a:tcPr>
                </a:tc>
                <a:tc rowSpan="2">
                  <a:txBody>
                    <a:bodyPr/>
                    <a:lstStyle/>
                    <a:p>
                      <a:pPr indent="0" lvl="0" marL="0" rtl="0" algn="ctr">
                        <a:spcBef>
                          <a:spcPts val="0"/>
                        </a:spcBef>
                        <a:spcAft>
                          <a:spcPts val="0"/>
                        </a:spcAft>
                        <a:buNone/>
                      </a:pPr>
                      <a:r>
                        <a:rPr lang="ar" sz="1200">
                          <a:solidFill>
                            <a:schemeClr val="dk2"/>
                          </a:solidFill>
                          <a:latin typeface="EB Garamond"/>
                          <a:ea typeface="EB Garamond"/>
                          <a:cs typeface="EB Garamond"/>
                          <a:sym typeface="EB Garamond"/>
                        </a:rPr>
                        <a:t>—</a:t>
                      </a:r>
                      <a:endParaRPr sz="1200">
                        <a:solidFill>
                          <a:schemeClr val="dk2"/>
                        </a:solidFill>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rowSpan="2">
                  <a:txBody>
                    <a:bodyPr/>
                    <a:lstStyle/>
                    <a:p>
                      <a:pPr indent="0" lvl="0" marL="0" rtl="0" algn="ctr">
                        <a:spcBef>
                          <a:spcPts val="0"/>
                        </a:spcBef>
                        <a:spcAft>
                          <a:spcPts val="0"/>
                        </a:spcAft>
                        <a:buNone/>
                      </a:pPr>
                      <a:r>
                        <a:rPr lang="ar" sz="1200">
                          <a:solidFill>
                            <a:schemeClr val="dk2"/>
                          </a:solidFill>
                          <a:latin typeface="EB Garamond"/>
                          <a:ea typeface="EB Garamond"/>
                          <a:cs typeface="EB Garamond"/>
                          <a:sym typeface="EB Garamond"/>
                        </a:rPr>
                        <a:t>either  normal  or  slightly  reduced</a:t>
                      </a:r>
                      <a:r>
                        <a:rPr b="1" lang="ar" sz="1200">
                          <a:solidFill>
                            <a:schemeClr val="dk2"/>
                          </a:solidFill>
                          <a:latin typeface="EB Garamond"/>
                          <a:ea typeface="EB Garamond"/>
                          <a:cs typeface="EB Garamond"/>
                          <a:sym typeface="EB Garamond"/>
                        </a:rPr>
                        <a:t> </a:t>
                      </a:r>
                      <a:endParaRPr b="1" sz="1200">
                        <a:solidFill>
                          <a:schemeClr val="dk2"/>
                        </a:solidFill>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r h="197475">
                <a:tc vMerge="1"/>
                <a:tc vMerge="1"/>
                <a:tc vMerge="1"/>
              </a:tr>
              <a:tr h="434575">
                <a:tc>
                  <a:txBody>
                    <a:bodyPr/>
                    <a:lstStyle/>
                    <a:p>
                      <a:pPr indent="0" lvl="0" marL="0" rtl="0" algn="ctr">
                        <a:spcBef>
                          <a:spcPts val="0"/>
                        </a:spcBef>
                        <a:spcAft>
                          <a:spcPts val="0"/>
                        </a:spcAft>
                        <a:buNone/>
                      </a:pPr>
                      <a:r>
                        <a:rPr b="1" lang="ar" sz="1200">
                          <a:solidFill>
                            <a:schemeClr val="dk2"/>
                          </a:solidFill>
                          <a:latin typeface="EB Garamond"/>
                          <a:ea typeface="EB Garamond"/>
                          <a:cs typeface="EB Garamond"/>
                          <a:sym typeface="EB Garamond"/>
                        </a:rPr>
                        <a:t>Symptoms</a:t>
                      </a:r>
                      <a:endParaRPr b="1" sz="1200">
                        <a:solidFill>
                          <a:schemeClr val="dk2"/>
                        </a:solidFill>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Clr>
                          <a:schemeClr val="dk1"/>
                        </a:buClr>
                        <a:buSzPts val="1100"/>
                        <a:buFont typeface="Arial"/>
                        <a:buNone/>
                      </a:pPr>
                      <a:r>
                        <a:rPr lang="ar" sz="1200">
                          <a:solidFill>
                            <a:schemeClr val="dk2"/>
                          </a:solidFill>
                          <a:latin typeface="EB Garamond"/>
                          <a:ea typeface="EB Garamond"/>
                          <a:cs typeface="EB Garamond"/>
                          <a:sym typeface="EB Garamond"/>
                        </a:rPr>
                        <a:t>Affected  individuals  are  asymptomatic,  although  they  have</a:t>
                      </a:r>
                      <a:endParaRPr sz="1200">
                        <a:solidFill>
                          <a:schemeClr val="dk2"/>
                        </a:solidFill>
                        <a:latin typeface="EB Garamond"/>
                        <a:ea typeface="EB Garamond"/>
                        <a:cs typeface="EB Garamond"/>
                        <a:sym typeface="EB Garamond"/>
                      </a:endParaRPr>
                    </a:p>
                    <a:p>
                      <a:pPr indent="0" lvl="0" marL="0" rtl="0" algn="ctr">
                        <a:spcBef>
                          <a:spcPts val="0"/>
                        </a:spcBef>
                        <a:spcAft>
                          <a:spcPts val="0"/>
                        </a:spcAft>
                        <a:buClr>
                          <a:schemeClr val="dk1"/>
                        </a:buClr>
                        <a:buSzPts val="1100"/>
                        <a:buFont typeface="Arial"/>
                        <a:buNone/>
                      </a:pPr>
                      <a:r>
                        <a:rPr lang="ar" sz="1200">
                          <a:solidFill>
                            <a:schemeClr val="dk2"/>
                          </a:solidFill>
                          <a:latin typeface="EB Garamond"/>
                          <a:ea typeface="EB Garamond"/>
                          <a:cs typeface="EB Garamond"/>
                          <a:sym typeface="EB Garamond"/>
                        </a:rPr>
                        <a:t>minor hematological changes</a:t>
                      </a:r>
                      <a:endParaRPr sz="1200">
                        <a:solidFill>
                          <a:schemeClr val="dk2"/>
                        </a:solidFill>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ar" sz="1200">
                          <a:solidFill>
                            <a:schemeClr val="dk2"/>
                          </a:solidFill>
                          <a:latin typeface="EB Garamond"/>
                          <a:ea typeface="EB Garamond"/>
                          <a:cs typeface="EB Garamond"/>
                          <a:sym typeface="EB Garamond"/>
                        </a:rPr>
                        <a:t>—</a:t>
                      </a:r>
                      <a:endParaRPr sz="1200">
                        <a:solidFill>
                          <a:schemeClr val="dk2"/>
                        </a:solidFill>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r h="290225">
                <a:tc>
                  <a:txBody>
                    <a:bodyPr/>
                    <a:lstStyle/>
                    <a:p>
                      <a:pPr indent="0" lvl="0" marL="0" rtl="0" algn="ctr">
                        <a:spcBef>
                          <a:spcPts val="0"/>
                        </a:spcBef>
                        <a:spcAft>
                          <a:spcPts val="0"/>
                        </a:spcAft>
                        <a:buNone/>
                      </a:pPr>
                      <a:r>
                        <a:rPr b="1" lang="ar" sz="1200">
                          <a:solidFill>
                            <a:schemeClr val="dk2"/>
                          </a:solidFill>
                          <a:latin typeface="EB Garamond"/>
                          <a:ea typeface="EB Garamond"/>
                          <a:cs typeface="EB Garamond"/>
                          <a:sym typeface="EB Garamond"/>
                        </a:rPr>
                        <a:t>MCV</a:t>
                      </a:r>
                      <a:endParaRPr b="1" sz="1200">
                        <a:solidFill>
                          <a:schemeClr val="dk2"/>
                        </a:solidFill>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Clr>
                          <a:schemeClr val="dk1"/>
                        </a:buClr>
                        <a:buSzPts val="1100"/>
                        <a:buFont typeface="Arial"/>
                        <a:buNone/>
                      </a:pPr>
                      <a:r>
                        <a:rPr lang="ar" sz="1200">
                          <a:solidFill>
                            <a:schemeClr val="dk2"/>
                          </a:solidFill>
                          <a:latin typeface="EB Garamond"/>
                          <a:ea typeface="EB Garamond"/>
                          <a:cs typeface="EB Garamond"/>
                          <a:sym typeface="EB Garamond"/>
                        </a:rPr>
                        <a:t>slight reductions</a:t>
                      </a:r>
                      <a:endParaRPr sz="1200">
                        <a:solidFill>
                          <a:schemeClr val="dk2"/>
                        </a:solidFill>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ar" sz="1200">
                          <a:solidFill>
                            <a:schemeClr val="dk2"/>
                          </a:solidFill>
                          <a:latin typeface="EB Garamond"/>
                          <a:ea typeface="EB Garamond"/>
                          <a:cs typeface="EB Garamond"/>
                          <a:sym typeface="EB Garamond"/>
                        </a:rPr>
                        <a:t>low</a:t>
                      </a:r>
                      <a:endParaRPr sz="1200">
                        <a:solidFill>
                          <a:schemeClr val="dk2"/>
                        </a:solidFill>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r h="290225">
                <a:tc>
                  <a:txBody>
                    <a:bodyPr/>
                    <a:lstStyle/>
                    <a:p>
                      <a:pPr indent="0" lvl="0" marL="0" rtl="0" algn="ctr">
                        <a:spcBef>
                          <a:spcPts val="0"/>
                        </a:spcBef>
                        <a:spcAft>
                          <a:spcPts val="0"/>
                        </a:spcAft>
                        <a:buNone/>
                      </a:pPr>
                      <a:r>
                        <a:rPr b="1" lang="ar" sz="1200">
                          <a:solidFill>
                            <a:schemeClr val="dk2"/>
                          </a:solidFill>
                          <a:latin typeface="EB Garamond"/>
                          <a:ea typeface="EB Garamond"/>
                          <a:cs typeface="EB Garamond"/>
                          <a:sym typeface="EB Garamond"/>
                        </a:rPr>
                        <a:t>MCH</a:t>
                      </a:r>
                      <a:endParaRPr b="1" sz="1200">
                        <a:solidFill>
                          <a:schemeClr val="dk2"/>
                        </a:solidFill>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Clr>
                          <a:schemeClr val="dk1"/>
                        </a:buClr>
                        <a:buSzPts val="1100"/>
                        <a:buFont typeface="Arial"/>
                        <a:buNone/>
                      </a:pPr>
                      <a:r>
                        <a:rPr lang="ar" sz="1200">
                          <a:solidFill>
                            <a:schemeClr val="dk2"/>
                          </a:solidFill>
                          <a:latin typeface="EB Garamond"/>
                          <a:ea typeface="EB Garamond"/>
                          <a:cs typeface="EB Garamond"/>
                          <a:sym typeface="EB Garamond"/>
                        </a:rPr>
                        <a:t>slight reductions</a:t>
                      </a:r>
                      <a:endParaRPr sz="1200">
                        <a:solidFill>
                          <a:schemeClr val="dk2"/>
                        </a:solidFill>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ar" sz="1200">
                          <a:solidFill>
                            <a:schemeClr val="dk2"/>
                          </a:solidFill>
                          <a:latin typeface="EB Garamond"/>
                          <a:ea typeface="EB Garamond"/>
                          <a:cs typeface="EB Garamond"/>
                          <a:sym typeface="EB Garamond"/>
                        </a:rPr>
                        <a:t>low</a:t>
                      </a:r>
                      <a:endParaRPr sz="1200">
                        <a:solidFill>
                          <a:schemeClr val="dk2"/>
                        </a:solidFill>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r h="290225">
                <a:tc>
                  <a:txBody>
                    <a:bodyPr/>
                    <a:lstStyle/>
                    <a:p>
                      <a:pPr indent="0" lvl="0" marL="0" rtl="0" algn="ctr">
                        <a:spcBef>
                          <a:spcPts val="0"/>
                        </a:spcBef>
                        <a:spcAft>
                          <a:spcPts val="0"/>
                        </a:spcAft>
                        <a:buNone/>
                      </a:pPr>
                      <a:r>
                        <a:rPr b="1" lang="ar" sz="1200">
                          <a:solidFill>
                            <a:schemeClr val="dk2"/>
                          </a:solidFill>
                          <a:latin typeface="EB Garamond"/>
                          <a:ea typeface="EB Garamond"/>
                          <a:cs typeface="EB Garamond"/>
                          <a:sym typeface="EB Garamond"/>
                        </a:rPr>
                        <a:t>RBC count</a:t>
                      </a:r>
                      <a:endParaRPr b="1" sz="1200">
                        <a:solidFill>
                          <a:schemeClr val="dk2"/>
                        </a:solidFill>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ar" sz="1200">
                          <a:solidFill>
                            <a:schemeClr val="dk2"/>
                          </a:solidFill>
                          <a:latin typeface="EB Garamond"/>
                          <a:ea typeface="EB Garamond"/>
                          <a:cs typeface="EB Garamond"/>
                          <a:sym typeface="EB Garamond"/>
                        </a:rPr>
                        <a:t>—</a:t>
                      </a:r>
                      <a:endParaRPr sz="1200">
                        <a:solidFill>
                          <a:schemeClr val="dk2"/>
                        </a:solidFill>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ar" sz="1200">
                          <a:solidFill>
                            <a:schemeClr val="dk2"/>
                          </a:solidFill>
                          <a:latin typeface="EB Garamond"/>
                          <a:ea typeface="EB Garamond"/>
                          <a:cs typeface="EB Garamond"/>
                          <a:sym typeface="EB Garamond"/>
                        </a:rPr>
                        <a:t>Elevated</a:t>
                      </a:r>
                      <a:endParaRPr sz="1200">
                        <a:solidFill>
                          <a:schemeClr val="dk2"/>
                        </a:solidFill>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r h="365725">
                <a:tc>
                  <a:txBody>
                    <a:bodyPr/>
                    <a:lstStyle/>
                    <a:p>
                      <a:pPr indent="0" lvl="0" marL="0" rtl="0" algn="ctr">
                        <a:spcBef>
                          <a:spcPts val="0"/>
                        </a:spcBef>
                        <a:spcAft>
                          <a:spcPts val="0"/>
                        </a:spcAft>
                        <a:buNone/>
                      </a:pPr>
                      <a:r>
                        <a:rPr b="1" lang="ar" sz="1200">
                          <a:solidFill>
                            <a:schemeClr val="dk2"/>
                          </a:solidFill>
                          <a:latin typeface="EB Garamond"/>
                          <a:ea typeface="EB Garamond"/>
                          <a:cs typeface="EB Garamond"/>
                          <a:sym typeface="EB Garamond"/>
                        </a:rPr>
                        <a:t>RDW </a:t>
                      </a:r>
                      <a:endParaRPr b="1" sz="1200">
                        <a:solidFill>
                          <a:schemeClr val="dk2"/>
                        </a:solidFill>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ar" sz="1200">
                          <a:solidFill>
                            <a:schemeClr val="dk2"/>
                          </a:solidFill>
                          <a:latin typeface="EB Garamond"/>
                          <a:ea typeface="EB Garamond"/>
                          <a:cs typeface="EB Garamond"/>
                          <a:sym typeface="EB Garamond"/>
                        </a:rPr>
                        <a:t>—</a:t>
                      </a:r>
                      <a:endParaRPr sz="1200">
                        <a:solidFill>
                          <a:schemeClr val="dk2"/>
                        </a:solidFill>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ar" sz="1200">
                          <a:solidFill>
                            <a:schemeClr val="dk2"/>
                          </a:solidFill>
                          <a:latin typeface="EB Garamond"/>
                          <a:ea typeface="EB Garamond"/>
                          <a:cs typeface="EB Garamond"/>
                          <a:sym typeface="EB Garamond"/>
                        </a:rPr>
                        <a:t>Not affected </a:t>
                      </a:r>
                      <a:endParaRPr sz="1200">
                        <a:solidFill>
                          <a:schemeClr val="dk2"/>
                        </a:solidFill>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bl>
          </a:graphicData>
        </a:graphic>
      </p:graphicFrame>
      <p:sp>
        <p:nvSpPr>
          <p:cNvPr id="359" name="Google Shape;359;p32"/>
          <p:cNvSpPr txBox="1"/>
          <p:nvPr/>
        </p:nvSpPr>
        <p:spPr>
          <a:xfrm>
            <a:off x="79075" y="67250"/>
            <a:ext cx="4516800" cy="51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700">
                <a:solidFill>
                  <a:srgbClr val="EA9999"/>
                </a:solidFill>
                <a:latin typeface="Montserrat"/>
                <a:ea typeface="Montserrat"/>
                <a:cs typeface="Montserrat"/>
                <a:sym typeface="Montserrat"/>
              </a:rPr>
              <a:t>|</a:t>
            </a:r>
            <a:r>
              <a:rPr b="1" lang="ar" sz="2700">
                <a:solidFill>
                  <a:srgbClr val="74C1B9"/>
                </a:solidFill>
                <a:latin typeface="Montserrat"/>
                <a:ea typeface="Montserrat"/>
                <a:cs typeface="Montserrat"/>
                <a:sym typeface="Montserrat"/>
              </a:rPr>
              <a:t> </a:t>
            </a:r>
            <a:r>
              <a:rPr lang="ar" sz="2700">
                <a:solidFill>
                  <a:srgbClr val="74C1B9"/>
                </a:solidFill>
                <a:latin typeface="Montserrat"/>
                <a:ea typeface="Montserrat"/>
                <a:cs typeface="Montserrat"/>
                <a:sym typeface="Montserrat"/>
              </a:rPr>
              <a:t>α</a:t>
            </a:r>
            <a:r>
              <a:rPr b="1" lang="ar" sz="2700">
                <a:solidFill>
                  <a:srgbClr val="74C1B9"/>
                </a:solidFill>
                <a:latin typeface="Montserrat"/>
                <a:ea typeface="Montserrat"/>
                <a:cs typeface="Montserrat"/>
                <a:sym typeface="Montserrat"/>
              </a:rPr>
              <a:t>-Thalassemia  </a:t>
            </a:r>
            <a:endParaRPr b="1" sz="2700">
              <a:solidFill>
                <a:srgbClr val="74C1B9"/>
              </a:solidFill>
              <a:latin typeface="Montserrat"/>
              <a:ea typeface="Montserrat"/>
              <a:cs typeface="Montserrat"/>
              <a:sym typeface="Montserrat"/>
            </a:endParaRPr>
          </a:p>
        </p:txBody>
      </p:sp>
      <p:pic>
        <p:nvPicPr>
          <p:cNvPr id="360" name="Google Shape;360;p32"/>
          <p:cNvPicPr preferRelativeResize="0"/>
          <p:nvPr/>
        </p:nvPicPr>
        <p:blipFill>
          <a:blip r:embed="rId3">
            <a:alphaModFix/>
          </a:blip>
          <a:stretch>
            <a:fillRect/>
          </a:stretch>
        </p:blipFill>
        <p:spPr>
          <a:xfrm>
            <a:off x="7608638" y="812125"/>
            <a:ext cx="1195921" cy="1540700"/>
          </a:xfrm>
          <a:prstGeom prst="rect">
            <a:avLst/>
          </a:prstGeom>
          <a:noFill/>
          <a:ln>
            <a:noFill/>
          </a:ln>
        </p:spPr>
      </p:pic>
      <p:sp>
        <p:nvSpPr>
          <p:cNvPr id="361" name="Google Shape;361;p32"/>
          <p:cNvSpPr/>
          <p:nvPr/>
        </p:nvSpPr>
        <p:spPr>
          <a:xfrm>
            <a:off x="7998887" y="1705676"/>
            <a:ext cx="350400" cy="644700"/>
          </a:xfrm>
          <a:prstGeom prst="ellipse">
            <a:avLst/>
          </a:prstGeom>
          <a:no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2" name="Google Shape;362;p32"/>
          <p:cNvGrpSpPr/>
          <p:nvPr/>
        </p:nvGrpSpPr>
        <p:grpSpPr>
          <a:xfrm>
            <a:off x="7328429" y="2842994"/>
            <a:ext cx="1662609" cy="1838463"/>
            <a:chOff x="7093475" y="1742925"/>
            <a:chExt cx="1861199" cy="2051398"/>
          </a:xfrm>
        </p:grpSpPr>
        <p:pic>
          <p:nvPicPr>
            <p:cNvPr id="363" name="Google Shape;363;p32"/>
            <p:cNvPicPr preferRelativeResize="0"/>
            <p:nvPr/>
          </p:nvPicPr>
          <p:blipFill rotWithShape="1">
            <a:blip r:embed="rId4">
              <a:alphaModFix/>
            </a:blip>
            <a:srcRect b="10113" l="3142" r="59354" t="20185"/>
            <a:stretch/>
          </p:blipFill>
          <p:spPr>
            <a:xfrm>
              <a:off x="7093475" y="1742925"/>
              <a:ext cx="1861199" cy="2051398"/>
            </a:xfrm>
            <a:prstGeom prst="rect">
              <a:avLst/>
            </a:prstGeom>
            <a:noFill/>
            <a:ln>
              <a:noFill/>
            </a:ln>
          </p:spPr>
        </p:pic>
        <p:sp>
          <p:nvSpPr>
            <p:cNvPr id="364" name="Google Shape;364;p32"/>
            <p:cNvSpPr/>
            <p:nvPr/>
          </p:nvSpPr>
          <p:spPr>
            <a:xfrm>
              <a:off x="7860298" y="2425053"/>
              <a:ext cx="392100" cy="497100"/>
            </a:xfrm>
            <a:prstGeom prst="rect">
              <a:avLst/>
            </a:prstGeom>
            <a:noFill/>
            <a:ln cap="flat" cmpd="sng" w="19050">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2"/>
            <p:cNvSpPr/>
            <p:nvPr/>
          </p:nvSpPr>
          <p:spPr>
            <a:xfrm>
              <a:off x="7240411" y="2958353"/>
              <a:ext cx="377400" cy="538500"/>
            </a:xfrm>
            <a:prstGeom prst="rect">
              <a:avLst/>
            </a:prstGeom>
            <a:noFill/>
            <a:ln cap="flat" cmpd="sng" w="19050">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6" name="Google Shape;366;p32"/>
          <p:cNvSpPr/>
          <p:nvPr/>
        </p:nvSpPr>
        <p:spPr>
          <a:xfrm flipH="1" rot="-5400000">
            <a:off x="4552086" y="556202"/>
            <a:ext cx="35322" cy="9139445"/>
          </a:xfrm>
          <a:custGeom>
            <a:rect b="b" l="l" r="r" t="t"/>
            <a:pathLst>
              <a:path extrusionOk="0" h="20773" w="3248">
                <a:moveTo>
                  <a:pt x="3248" y="1"/>
                </a:moveTo>
                <a:cubicBezTo>
                  <a:pt x="2860" y="148"/>
                  <a:pt x="2484" y="326"/>
                  <a:pt x="2124" y="532"/>
                </a:cubicBezTo>
                <a:cubicBezTo>
                  <a:pt x="708" y="1349"/>
                  <a:pt x="1" y="2420"/>
                  <a:pt x="1" y="3492"/>
                </a:cubicBezTo>
                <a:lnTo>
                  <a:pt x="1" y="17281"/>
                </a:lnTo>
                <a:cubicBezTo>
                  <a:pt x="1" y="18353"/>
                  <a:pt x="708" y="19424"/>
                  <a:pt x="2124" y="20241"/>
                </a:cubicBezTo>
                <a:cubicBezTo>
                  <a:pt x="2484" y="20447"/>
                  <a:pt x="2860" y="20625"/>
                  <a:pt x="3248" y="20772"/>
                </a:cubicBezTo>
                <a:lnTo>
                  <a:pt x="3248" y="1"/>
                </a:ln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0" name="Shape 370"/>
        <p:cNvGrpSpPr/>
        <p:nvPr/>
      </p:nvGrpSpPr>
      <p:grpSpPr>
        <a:xfrm>
          <a:off x="0" y="0"/>
          <a:ext cx="0" cy="0"/>
          <a:chOff x="0" y="0"/>
          <a:chExt cx="0" cy="0"/>
        </a:xfrm>
      </p:grpSpPr>
      <p:graphicFrame>
        <p:nvGraphicFramePr>
          <p:cNvPr id="371" name="Google Shape;371;p33"/>
          <p:cNvGraphicFramePr/>
          <p:nvPr/>
        </p:nvGraphicFramePr>
        <p:xfrm>
          <a:off x="71435" y="487344"/>
          <a:ext cx="3000000" cy="3000000"/>
        </p:xfrm>
        <a:graphic>
          <a:graphicData uri="http://schemas.openxmlformats.org/drawingml/2006/table">
            <a:tbl>
              <a:tblPr>
                <a:noFill/>
                <a:tableStyleId>{43EFCF7D-54FC-43E6-A69D-EBE4B73DD2F9}</a:tableStyleId>
              </a:tblPr>
              <a:tblGrid>
                <a:gridCol w="991050"/>
                <a:gridCol w="3872525"/>
                <a:gridCol w="2655800"/>
              </a:tblGrid>
              <a:tr h="327225">
                <a:tc>
                  <a:txBody>
                    <a:bodyPr/>
                    <a:lstStyle/>
                    <a:p>
                      <a:pPr indent="0" lvl="0" marL="0" rtl="0" algn="ctr">
                        <a:spcBef>
                          <a:spcPts val="0"/>
                        </a:spcBef>
                        <a:spcAft>
                          <a:spcPts val="0"/>
                        </a:spcAft>
                        <a:buNone/>
                      </a:pPr>
                      <a:r>
                        <a:t/>
                      </a:r>
                      <a:endParaRPr b="1" sz="1200">
                        <a:solidFill>
                          <a:schemeClr val="dk2"/>
                        </a:solidFill>
                        <a:latin typeface="EB Garamond"/>
                        <a:ea typeface="EB Garamond"/>
                        <a:cs typeface="EB Garamond"/>
                        <a:sym typeface="EB Garamond"/>
                      </a:endParaRPr>
                    </a:p>
                  </a:txBody>
                  <a:tcPr marT="91425" marB="91425" marR="91425" marL="91425" anchor="ctr">
                    <a:lnL cap="flat" cmpd="sng" w="9525">
                      <a:solidFill>
                        <a:srgbClr val="9E9E9E">
                          <a:alpha val="0"/>
                        </a:srgbClr>
                      </a:solidFill>
                      <a:prstDash val="solid"/>
                      <a:round/>
                      <a:headEnd len="sm" w="sm" type="none"/>
                      <a:tailEnd len="sm" w="sm" type="none"/>
                    </a:lnL>
                    <a:lnR cap="flat" cmpd="sng" w="19050">
                      <a:solidFill>
                        <a:srgbClr val="D9D9D9"/>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b="1" lang="ar" sz="1000">
                          <a:solidFill>
                            <a:schemeClr val="lt1"/>
                          </a:solidFill>
                          <a:latin typeface="EB Garamond"/>
                          <a:ea typeface="EB Garamond"/>
                          <a:cs typeface="EB Garamond"/>
                          <a:sym typeface="EB Garamond"/>
                        </a:rPr>
                        <a:t>Hemoglobin H </a:t>
                      </a:r>
                      <a:r>
                        <a:rPr b="1" lang="ar" sz="1000">
                          <a:solidFill>
                            <a:srgbClr val="CC0000"/>
                          </a:solidFill>
                          <a:latin typeface="EB Garamond"/>
                          <a:ea typeface="EB Garamond"/>
                          <a:cs typeface="EB Garamond"/>
                          <a:sym typeface="EB Garamond"/>
                        </a:rPr>
                        <a:t>disease</a:t>
                      </a:r>
                      <a:endParaRPr sz="1000">
                        <a:solidFill>
                          <a:srgbClr val="CC0000"/>
                        </a:solidFill>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F4CCCC"/>
                    </a:solidFill>
                  </a:tcPr>
                </a:tc>
                <a:tc>
                  <a:txBody>
                    <a:bodyPr/>
                    <a:lstStyle/>
                    <a:p>
                      <a:pPr indent="0" lvl="0" marL="0" rtl="0" algn="ctr">
                        <a:spcBef>
                          <a:spcPts val="0"/>
                        </a:spcBef>
                        <a:spcAft>
                          <a:spcPts val="0"/>
                        </a:spcAft>
                        <a:buNone/>
                      </a:pPr>
                      <a:r>
                        <a:rPr b="1" lang="ar" sz="1000">
                          <a:solidFill>
                            <a:schemeClr val="lt1"/>
                          </a:solidFill>
                          <a:latin typeface="EB Garamond"/>
                          <a:ea typeface="EB Garamond"/>
                          <a:cs typeface="EB Garamond"/>
                          <a:sym typeface="EB Garamond"/>
                        </a:rPr>
                        <a:t>Hb Bart’s hydrops fetalis </a:t>
                      </a:r>
                      <a:r>
                        <a:rPr b="1" lang="ar" sz="1000">
                          <a:solidFill>
                            <a:srgbClr val="CC0000"/>
                          </a:solidFill>
                          <a:latin typeface="EB Garamond"/>
                          <a:ea typeface="EB Garamond"/>
                          <a:cs typeface="EB Garamond"/>
                          <a:sym typeface="EB Garamond"/>
                        </a:rPr>
                        <a:t>syndrome</a:t>
                      </a:r>
                      <a:r>
                        <a:rPr b="1" lang="ar" sz="1000">
                          <a:solidFill>
                            <a:schemeClr val="lt1"/>
                          </a:solidFill>
                          <a:latin typeface="EB Garamond"/>
                          <a:ea typeface="EB Garamond"/>
                          <a:cs typeface="EB Garamond"/>
                          <a:sym typeface="EB Garamond"/>
                        </a:rPr>
                        <a:t> </a:t>
                      </a:r>
                      <a:endParaRPr sz="1000"/>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9AD7D2">
                        <a:alpha val="51959"/>
                      </a:srgbClr>
                    </a:solidFill>
                  </a:tcPr>
                </a:tc>
              </a:tr>
              <a:tr h="325525">
                <a:tc>
                  <a:txBody>
                    <a:bodyPr/>
                    <a:lstStyle/>
                    <a:p>
                      <a:pPr indent="0" lvl="0" marL="0" rtl="0" algn="ctr">
                        <a:spcBef>
                          <a:spcPts val="0"/>
                        </a:spcBef>
                        <a:spcAft>
                          <a:spcPts val="0"/>
                        </a:spcAft>
                        <a:buNone/>
                      </a:pPr>
                      <a:r>
                        <a:rPr b="1" lang="ar" sz="1200">
                          <a:solidFill>
                            <a:schemeClr val="dk2"/>
                          </a:solidFill>
                          <a:latin typeface="EB Garamond"/>
                          <a:ea typeface="EB Garamond"/>
                          <a:cs typeface="EB Garamond"/>
                          <a:sym typeface="EB Garamond"/>
                        </a:rPr>
                        <a:t>Mutation</a:t>
                      </a:r>
                      <a:endParaRPr b="1" sz="1200">
                        <a:solidFill>
                          <a:schemeClr val="dk2"/>
                        </a:solidFill>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ar" sz="1000">
                          <a:solidFill>
                            <a:schemeClr val="dk2"/>
                          </a:solidFill>
                          <a:latin typeface="EB Garamond"/>
                          <a:ea typeface="EB Garamond"/>
                          <a:cs typeface="EB Garamond"/>
                          <a:sym typeface="EB Garamond"/>
                        </a:rPr>
                        <a:t>(deletion of three α-globin genes)</a:t>
                      </a:r>
                      <a:endParaRPr sz="1000">
                        <a:solidFill>
                          <a:schemeClr val="dk2"/>
                        </a:solidFill>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ar" sz="1000">
                          <a:solidFill>
                            <a:schemeClr val="dk2"/>
                          </a:solidFill>
                          <a:latin typeface="EB Garamond"/>
                          <a:ea typeface="EB Garamond"/>
                          <a:cs typeface="EB Garamond"/>
                          <a:sym typeface="EB Garamond"/>
                        </a:rPr>
                        <a:t>Hb Bart’s hydrops fetalis syndrome </a:t>
                      </a:r>
                      <a:endParaRPr sz="1000">
                        <a:solidFill>
                          <a:schemeClr val="dk2"/>
                        </a:solidFill>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r h="845375">
                <a:tc>
                  <a:txBody>
                    <a:bodyPr/>
                    <a:lstStyle/>
                    <a:p>
                      <a:pPr indent="0" lvl="0" marL="0" rtl="0" algn="ctr">
                        <a:spcBef>
                          <a:spcPts val="0"/>
                        </a:spcBef>
                        <a:spcAft>
                          <a:spcPts val="0"/>
                        </a:spcAft>
                        <a:buNone/>
                      </a:pPr>
                      <a:r>
                        <a:rPr b="1" lang="ar" sz="1200">
                          <a:solidFill>
                            <a:schemeClr val="dk2"/>
                          </a:solidFill>
                          <a:latin typeface="EB Garamond"/>
                          <a:ea typeface="EB Garamond"/>
                          <a:cs typeface="EB Garamond"/>
                          <a:sym typeface="EB Garamond"/>
                        </a:rPr>
                        <a:t>Mechanism </a:t>
                      </a:r>
                      <a:endParaRPr b="1" sz="1200">
                        <a:solidFill>
                          <a:schemeClr val="dk2"/>
                        </a:solidFill>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ar" sz="1000">
                          <a:solidFill>
                            <a:schemeClr val="dk2"/>
                          </a:solidFill>
                          <a:latin typeface="EB Garamond"/>
                          <a:ea typeface="EB Garamond"/>
                          <a:cs typeface="EB Garamond"/>
                          <a:sym typeface="EB Garamond"/>
                        </a:rPr>
                        <a:t>Results from: The inheritance of both the  α+- and α0-thalassaemia alleles, leaving one functioning α-globin gene per cell.</a:t>
                      </a:r>
                      <a:endParaRPr sz="1000">
                        <a:solidFill>
                          <a:schemeClr val="dk2"/>
                        </a:solidFill>
                        <a:latin typeface="EB Garamond"/>
                        <a:ea typeface="EB Garamond"/>
                        <a:cs typeface="EB Garamond"/>
                        <a:sym typeface="EB Garamond"/>
                      </a:endParaRPr>
                    </a:p>
                    <a:p>
                      <a:pPr indent="0" lvl="0" marL="0" rtl="0" algn="ctr">
                        <a:spcBef>
                          <a:spcPts val="0"/>
                        </a:spcBef>
                        <a:spcAft>
                          <a:spcPts val="0"/>
                        </a:spcAft>
                        <a:buNone/>
                      </a:pPr>
                      <a:r>
                        <a:rPr lang="ar" sz="1000">
                          <a:solidFill>
                            <a:schemeClr val="dk2"/>
                          </a:solidFill>
                          <a:latin typeface="EB Garamond"/>
                          <a:ea typeface="EB Garamond"/>
                          <a:cs typeface="EB Garamond"/>
                          <a:sym typeface="EB Garamond"/>
                        </a:rPr>
                        <a:t>α-globin chains are produced at very low rates, leaving a considerable excess of β-chains, which combine to form tetramers (β4). This tetramer is known as HbH.</a:t>
                      </a:r>
                      <a:endParaRPr sz="1000">
                        <a:solidFill>
                          <a:schemeClr val="dk2"/>
                        </a:solidFill>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ar" sz="1000">
                          <a:solidFill>
                            <a:schemeClr val="dk2"/>
                          </a:solidFill>
                          <a:latin typeface="EB Garamond"/>
                          <a:ea typeface="EB Garamond"/>
                          <a:cs typeface="EB Garamond"/>
                          <a:sym typeface="EB Garamond"/>
                        </a:rPr>
                        <a:t>No α-chains can be formed,  and the fetal β-like chain γ- globin forms tetramers  known as Hb Bart’s.</a:t>
                      </a:r>
                      <a:endParaRPr sz="1000">
                        <a:solidFill>
                          <a:schemeClr val="dk2"/>
                        </a:solidFill>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r h="299950">
                <a:tc rowSpan="2">
                  <a:txBody>
                    <a:bodyPr/>
                    <a:lstStyle/>
                    <a:p>
                      <a:pPr indent="0" lvl="0" marL="0" rtl="0" algn="ctr">
                        <a:spcBef>
                          <a:spcPts val="0"/>
                        </a:spcBef>
                        <a:spcAft>
                          <a:spcPts val="0"/>
                        </a:spcAft>
                        <a:buNone/>
                      </a:pPr>
                      <a:r>
                        <a:rPr b="1" lang="ar" sz="1200">
                          <a:solidFill>
                            <a:schemeClr val="dk2"/>
                          </a:solidFill>
                          <a:latin typeface="EB Garamond"/>
                          <a:ea typeface="EB Garamond"/>
                          <a:cs typeface="EB Garamond"/>
                          <a:sym typeface="EB Garamond"/>
                        </a:rPr>
                        <a:t>Effect on RBC</a:t>
                      </a:r>
                      <a:endParaRPr b="1" sz="1200">
                        <a:solidFill>
                          <a:schemeClr val="dk2"/>
                        </a:solidFill>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F3F3F3"/>
                    </a:solidFill>
                  </a:tcPr>
                </a:tc>
                <a:tc rowSpan="2">
                  <a:txBody>
                    <a:bodyPr/>
                    <a:lstStyle/>
                    <a:p>
                      <a:pPr indent="0" lvl="0" marL="0" rtl="0" algn="l">
                        <a:spcBef>
                          <a:spcPts val="0"/>
                        </a:spcBef>
                        <a:spcAft>
                          <a:spcPts val="0"/>
                        </a:spcAft>
                        <a:buNone/>
                      </a:pPr>
                      <a:r>
                        <a:rPr lang="ar" sz="1000">
                          <a:solidFill>
                            <a:schemeClr val="dk2"/>
                          </a:solidFill>
                          <a:latin typeface="EB Garamond"/>
                          <a:ea typeface="EB Garamond"/>
                          <a:cs typeface="EB Garamond"/>
                          <a:sym typeface="EB Garamond"/>
                        </a:rPr>
                        <a:t>1- HbH is unstable and precipitates as the erythrocytes age, forming  rigid membrane-bound inclusions that are removed during the passage of affected red cells through the spleen.</a:t>
                      </a:r>
                      <a:endParaRPr sz="1000">
                        <a:solidFill>
                          <a:schemeClr val="dk2"/>
                        </a:solidFill>
                        <a:latin typeface="EB Garamond"/>
                        <a:ea typeface="EB Garamond"/>
                        <a:cs typeface="EB Garamond"/>
                        <a:sym typeface="EB Garamond"/>
                      </a:endParaRPr>
                    </a:p>
                    <a:p>
                      <a:pPr indent="0" lvl="0" marL="0" rtl="0" algn="l">
                        <a:spcBef>
                          <a:spcPts val="0"/>
                        </a:spcBef>
                        <a:spcAft>
                          <a:spcPts val="0"/>
                        </a:spcAft>
                        <a:buNone/>
                      </a:pPr>
                      <a:r>
                        <a:rPr lang="ar" sz="1000">
                          <a:solidFill>
                            <a:schemeClr val="dk2"/>
                          </a:solidFill>
                          <a:latin typeface="EB Garamond"/>
                          <a:ea typeface="EB Garamond"/>
                          <a:cs typeface="EB Garamond"/>
                          <a:sym typeface="EB Garamond"/>
                        </a:rPr>
                        <a:t>2- The damage to the membrane brought about by this removal results in  a shortened red cell lifespan.</a:t>
                      </a:r>
                      <a:endParaRPr sz="1000">
                        <a:solidFill>
                          <a:schemeClr val="dk2"/>
                        </a:solidFill>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b="1" lang="ar" sz="1000">
                          <a:solidFill>
                            <a:schemeClr val="dk2"/>
                          </a:solidFill>
                          <a:latin typeface="EB Garamond"/>
                          <a:ea typeface="EB Garamond"/>
                          <a:cs typeface="EB Garamond"/>
                          <a:sym typeface="EB Garamond"/>
                        </a:rPr>
                        <a:t>Structure </a:t>
                      </a:r>
                      <a:endParaRPr b="1" sz="1000">
                        <a:solidFill>
                          <a:schemeClr val="dk2"/>
                        </a:solidFill>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F3F3F3"/>
                    </a:solidFill>
                  </a:tcPr>
                </a:tc>
              </a:tr>
              <a:tr h="576850">
                <a:tc vMerge="1"/>
                <a:tc vMerge="1"/>
                <a:tc rowSpan="3">
                  <a:txBody>
                    <a:bodyPr/>
                    <a:lstStyle/>
                    <a:p>
                      <a:pPr indent="0" lvl="0" marL="0" rtl="0" algn="l">
                        <a:spcBef>
                          <a:spcPts val="0"/>
                        </a:spcBef>
                        <a:spcAft>
                          <a:spcPts val="0"/>
                        </a:spcAft>
                        <a:buNone/>
                      </a:pPr>
                      <a:r>
                        <a:t/>
                      </a:r>
                      <a:endParaRPr sz="1000">
                        <a:solidFill>
                          <a:schemeClr val="dk2"/>
                        </a:solidFill>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r h="709000">
                <a:tc>
                  <a:txBody>
                    <a:bodyPr/>
                    <a:lstStyle/>
                    <a:p>
                      <a:pPr indent="0" lvl="0" marL="0" rtl="0" algn="ctr">
                        <a:spcBef>
                          <a:spcPts val="0"/>
                        </a:spcBef>
                        <a:spcAft>
                          <a:spcPts val="0"/>
                        </a:spcAft>
                        <a:buNone/>
                      </a:pPr>
                      <a:r>
                        <a:rPr b="1" lang="ar" sz="1200">
                          <a:solidFill>
                            <a:schemeClr val="dk2"/>
                          </a:solidFill>
                          <a:latin typeface="EB Garamond"/>
                          <a:ea typeface="EB Garamond"/>
                          <a:cs typeface="EB Garamond"/>
                          <a:sym typeface="EB Garamond"/>
                        </a:rPr>
                        <a:t>Diagnosis</a:t>
                      </a:r>
                      <a:endParaRPr b="1" sz="1200">
                        <a:solidFill>
                          <a:schemeClr val="dk2"/>
                        </a:solidFill>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F3F3F3"/>
                    </a:solidFill>
                  </a:tcPr>
                </a:tc>
                <a:tc>
                  <a:txBody>
                    <a:bodyPr/>
                    <a:lstStyle/>
                    <a:p>
                      <a:pPr indent="0" lvl="0" marL="0" rtl="0" algn="l">
                        <a:spcBef>
                          <a:spcPts val="0"/>
                        </a:spcBef>
                        <a:spcAft>
                          <a:spcPts val="0"/>
                        </a:spcAft>
                        <a:buClr>
                          <a:schemeClr val="dk1"/>
                        </a:buClr>
                        <a:buSzPts val="1100"/>
                        <a:buFont typeface="Arial"/>
                        <a:buNone/>
                      </a:pPr>
                      <a:r>
                        <a:rPr lang="ar" sz="1000">
                          <a:solidFill>
                            <a:schemeClr val="dk2"/>
                          </a:solidFill>
                          <a:latin typeface="EB Garamond"/>
                          <a:ea typeface="EB Garamond"/>
                          <a:cs typeface="EB Garamond"/>
                          <a:sym typeface="EB Garamond"/>
                        </a:rPr>
                        <a:t>1- Most patients are moderately affected, with a mild anemia of  7-11g/dl and markedly hypochromic, microcytic indices.</a:t>
                      </a:r>
                      <a:endParaRPr sz="1000">
                        <a:solidFill>
                          <a:schemeClr val="dk2"/>
                        </a:solidFill>
                        <a:latin typeface="EB Garamond"/>
                        <a:ea typeface="EB Garamond"/>
                        <a:cs typeface="EB Garamond"/>
                        <a:sym typeface="EB Garamond"/>
                      </a:endParaRPr>
                    </a:p>
                    <a:p>
                      <a:pPr indent="0" lvl="0" marL="0" rtl="0" algn="l">
                        <a:spcBef>
                          <a:spcPts val="0"/>
                        </a:spcBef>
                        <a:spcAft>
                          <a:spcPts val="0"/>
                        </a:spcAft>
                        <a:buClr>
                          <a:schemeClr val="dk1"/>
                        </a:buClr>
                        <a:buSzPts val="1100"/>
                        <a:buFont typeface="Arial"/>
                        <a:buNone/>
                      </a:pPr>
                      <a:r>
                        <a:rPr lang="ar" sz="1000">
                          <a:solidFill>
                            <a:schemeClr val="dk2"/>
                          </a:solidFill>
                          <a:latin typeface="EB Garamond"/>
                          <a:ea typeface="EB Garamond"/>
                          <a:cs typeface="EB Garamond"/>
                          <a:sym typeface="EB Garamond"/>
                        </a:rPr>
                        <a:t>2- Supravital staining of the blood film demonstrates cells with many HbH inclusions, giving a characteristic ‘golf-ball’ appearance.</a:t>
                      </a:r>
                      <a:endParaRPr sz="1000">
                        <a:solidFill>
                          <a:schemeClr val="dk2"/>
                        </a:solidFill>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vMerge="1"/>
              </a:tr>
              <a:tr h="325525">
                <a:tc>
                  <a:txBody>
                    <a:bodyPr/>
                    <a:lstStyle/>
                    <a:p>
                      <a:pPr indent="0" lvl="0" marL="0" rtl="0" algn="ctr">
                        <a:spcBef>
                          <a:spcPts val="0"/>
                        </a:spcBef>
                        <a:spcAft>
                          <a:spcPts val="0"/>
                        </a:spcAft>
                        <a:buNone/>
                      </a:pPr>
                      <a:r>
                        <a:rPr b="1" lang="ar" sz="1200">
                          <a:solidFill>
                            <a:schemeClr val="dk2"/>
                          </a:solidFill>
                          <a:latin typeface="EB Garamond"/>
                          <a:ea typeface="EB Garamond"/>
                          <a:cs typeface="EB Garamond"/>
                          <a:sym typeface="EB Garamond"/>
                        </a:rPr>
                        <a:t>Treatment</a:t>
                      </a:r>
                      <a:endParaRPr b="1" sz="1200">
                        <a:solidFill>
                          <a:schemeClr val="dk2"/>
                        </a:solidFill>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Clr>
                          <a:schemeClr val="dk1"/>
                        </a:buClr>
                        <a:buSzPts val="1100"/>
                        <a:buFont typeface="Arial"/>
                        <a:buNone/>
                      </a:pPr>
                      <a:r>
                        <a:rPr lang="ar" sz="1000">
                          <a:solidFill>
                            <a:schemeClr val="dk2"/>
                          </a:solidFill>
                          <a:latin typeface="EB Garamond"/>
                          <a:ea typeface="EB Garamond"/>
                          <a:cs typeface="EB Garamond"/>
                          <a:sym typeface="EB Garamond"/>
                        </a:rPr>
                        <a:t>Most patients will be transfusion independent.</a:t>
                      </a:r>
                      <a:endParaRPr sz="1000">
                        <a:solidFill>
                          <a:schemeClr val="dk2"/>
                        </a:solidFill>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vMerge="1"/>
              </a:tr>
              <a:tr h="709000">
                <a:tc>
                  <a:txBody>
                    <a:bodyPr/>
                    <a:lstStyle/>
                    <a:p>
                      <a:pPr indent="0" lvl="0" marL="0" rtl="0" algn="ctr">
                        <a:spcBef>
                          <a:spcPts val="0"/>
                        </a:spcBef>
                        <a:spcAft>
                          <a:spcPts val="0"/>
                        </a:spcAft>
                        <a:buNone/>
                      </a:pPr>
                      <a:r>
                        <a:rPr b="1" lang="ar" sz="1200">
                          <a:solidFill>
                            <a:schemeClr val="dk2"/>
                          </a:solidFill>
                          <a:latin typeface="EB Garamond"/>
                          <a:ea typeface="EB Garamond"/>
                          <a:cs typeface="EB Garamond"/>
                          <a:sym typeface="EB Garamond"/>
                        </a:rPr>
                        <a:t>Complication</a:t>
                      </a:r>
                      <a:endParaRPr b="1" sz="1200">
                        <a:solidFill>
                          <a:schemeClr val="dk2"/>
                        </a:solidFill>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Clr>
                          <a:schemeClr val="dk1"/>
                        </a:buClr>
                        <a:buSzPts val="1100"/>
                        <a:buFont typeface="Arial"/>
                        <a:buNone/>
                      </a:pPr>
                      <a:r>
                        <a:rPr lang="ar" sz="1000">
                          <a:solidFill>
                            <a:schemeClr val="dk2"/>
                          </a:solidFill>
                          <a:latin typeface="EB Garamond"/>
                          <a:ea typeface="EB Garamond"/>
                          <a:cs typeface="EB Garamond"/>
                          <a:sym typeface="EB Garamond"/>
                        </a:rPr>
                        <a:t>Splenomegaly is seen in most patients.</a:t>
                      </a:r>
                      <a:endParaRPr sz="1000">
                        <a:solidFill>
                          <a:schemeClr val="dk2"/>
                        </a:solidFill>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ar" sz="1000">
                          <a:solidFill>
                            <a:schemeClr val="dk2"/>
                          </a:solidFill>
                          <a:latin typeface="EB Garamond"/>
                          <a:ea typeface="EB Garamond"/>
                          <a:cs typeface="EB Garamond"/>
                          <a:sym typeface="EB Garamond"/>
                        </a:rPr>
                        <a:t>This hemoglobin is not useful for oxygen transport and, despite the persistence of the embryonic hemoglobin Hb Portland (δ</a:t>
                      </a:r>
                      <a:r>
                        <a:rPr baseline="-25000" lang="ar" sz="1000">
                          <a:solidFill>
                            <a:schemeClr val="dk2"/>
                          </a:solidFill>
                          <a:latin typeface="EB Garamond"/>
                          <a:ea typeface="EB Garamond"/>
                          <a:cs typeface="EB Garamond"/>
                          <a:sym typeface="EB Garamond"/>
                        </a:rPr>
                        <a:t>2</a:t>
                      </a:r>
                      <a:r>
                        <a:rPr lang="ar" sz="1000">
                          <a:solidFill>
                            <a:schemeClr val="dk2"/>
                          </a:solidFill>
                          <a:latin typeface="EB Garamond"/>
                          <a:ea typeface="EB Garamond"/>
                          <a:cs typeface="EB Garamond"/>
                          <a:sym typeface="EB Garamond"/>
                        </a:rPr>
                        <a:t>γ</a:t>
                      </a:r>
                      <a:r>
                        <a:rPr baseline="-25000" lang="ar" sz="1000">
                          <a:solidFill>
                            <a:schemeClr val="dk2"/>
                          </a:solidFill>
                          <a:latin typeface="EB Garamond"/>
                          <a:ea typeface="EB Garamond"/>
                          <a:cs typeface="EB Garamond"/>
                          <a:sym typeface="EB Garamond"/>
                        </a:rPr>
                        <a:t>2</a:t>
                      </a:r>
                      <a:r>
                        <a:rPr lang="ar" sz="1000">
                          <a:solidFill>
                            <a:schemeClr val="dk2"/>
                          </a:solidFill>
                          <a:latin typeface="EB Garamond"/>
                          <a:ea typeface="EB Garamond"/>
                          <a:cs typeface="EB Garamond"/>
                          <a:sym typeface="EB Garamond"/>
                        </a:rPr>
                        <a:t>), there  is  intrauterine  or  neonatal  death  due  to hydrops</a:t>
                      </a:r>
                      <a:endParaRPr sz="1000">
                        <a:solidFill>
                          <a:schemeClr val="dk2"/>
                        </a:solidFill>
                        <a:latin typeface="EB Garamond"/>
                        <a:ea typeface="EB Garamond"/>
                        <a:cs typeface="EB Garamond"/>
                        <a:sym typeface="EB Garamond"/>
                      </a:endParaRPr>
                    </a:p>
                  </a:txBody>
                  <a:tcPr marT="91425" marB="91425" marR="91425" marL="91425" anchor="ctr">
                    <a:lnL cap="flat" cmpd="sng" w="19050">
                      <a:solidFill>
                        <a:srgbClr val="D9D9D9"/>
                      </a:solidFill>
                      <a:prstDash val="solid"/>
                      <a:round/>
                      <a:headEnd len="sm" w="sm" type="none"/>
                      <a:tailEnd len="sm" w="sm" type="none"/>
                    </a:lnL>
                    <a:lnR cap="flat" cmpd="sng" w="19050">
                      <a:solidFill>
                        <a:srgbClr val="D9D9D9"/>
                      </a:solidFill>
                      <a:prstDash val="solid"/>
                      <a:round/>
                      <a:headEnd len="sm" w="sm" type="none"/>
                      <a:tailEnd len="sm" w="sm" type="none"/>
                    </a:lnR>
                    <a:lnT cap="flat" cmpd="sng" w="19050">
                      <a:solidFill>
                        <a:srgbClr val="D9D9D9"/>
                      </a:solidFill>
                      <a:prstDash val="solid"/>
                      <a:round/>
                      <a:headEnd len="sm" w="sm" type="none"/>
                      <a:tailEnd len="sm" w="sm" type="none"/>
                    </a:lnT>
                    <a:lnB cap="flat" cmpd="sng" w="19050">
                      <a:solidFill>
                        <a:srgbClr val="D9D9D9"/>
                      </a:solidFill>
                      <a:prstDash val="solid"/>
                      <a:round/>
                      <a:headEnd len="sm" w="sm" type="none"/>
                      <a:tailEnd len="sm" w="sm" type="none"/>
                    </a:lnB>
                  </a:tcPr>
                </a:tc>
              </a:tr>
            </a:tbl>
          </a:graphicData>
        </a:graphic>
      </p:graphicFrame>
      <p:sp>
        <p:nvSpPr>
          <p:cNvPr id="372" name="Google Shape;372;p33"/>
          <p:cNvSpPr txBox="1"/>
          <p:nvPr/>
        </p:nvSpPr>
        <p:spPr>
          <a:xfrm>
            <a:off x="71425" y="64452"/>
            <a:ext cx="4516800" cy="27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200">
                <a:solidFill>
                  <a:srgbClr val="EA9999"/>
                </a:solidFill>
                <a:latin typeface="Montserrat"/>
                <a:ea typeface="Montserrat"/>
                <a:cs typeface="Montserrat"/>
                <a:sym typeface="Montserrat"/>
              </a:rPr>
              <a:t>|</a:t>
            </a:r>
            <a:r>
              <a:rPr b="1" lang="ar" sz="2200">
                <a:solidFill>
                  <a:srgbClr val="74C1B9"/>
                </a:solidFill>
                <a:latin typeface="Montserrat"/>
                <a:ea typeface="Montserrat"/>
                <a:cs typeface="Montserrat"/>
                <a:sym typeface="Montserrat"/>
              </a:rPr>
              <a:t> </a:t>
            </a:r>
            <a:r>
              <a:rPr lang="ar" sz="2200">
                <a:solidFill>
                  <a:srgbClr val="74C1B9"/>
                </a:solidFill>
                <a:latin typeface="Montserrat"/>
                <a:ea typeface="Montserrat"/>
                <a:cs typeface="Montserrat"/>
                <a:sym typeface="Montserrat"/>
              </a:rPr>
              <a:t>α</a:t>
            </a:r>
            <a:r>
              <a:rPr b="1" lang="ar" sz="2200">
                <a:solidFill>
                  <a:srgbClr val="74C1B9"/>
                </a:solidFill>
                <a:latin typeface="Montserrat"/>
                <a:ea typeface="Montserrat"/>
                <a:cs typeface="Montserrat"/>
                <a:sym typeface="Montserrat"/>
              </a:rPr>
              <a:t>-Thalassemia  </a:t>
            </a:r>
            <a:endParaRPr b="1" sz="2200">
              <a:solidFill>
                <a:srgbClr val="74C1B9"/>
              </a:solidFill>
              <a:latin typeface="Montserrat"/>
              <a:ea typeface="Montserrat"/>
              <a:cs typeface="Montserrat"/>
              <a:sym typeface="Montserrat"/>
            </a:endParaRPr>
          </a:p>
        </p:txBody>
      </p:sp>
      <p:pic>
        <p:nvPicPr>
          <p:cNvPr id="373" name="Google Shape;373;p33"/>
          <p:cNvPicPr preferRelativeResize="0"/>
          <p:nvPr/>
        </p:nvPicPr>
        <p:blipFill>
          <a:blip r:embed="rId3">
            <a:alphaModFix/>
          </a:blip>
          <a:stretch>
            <a:fillRect/>
          </a:stretch>
        </p:blipFill>
        <p:spPr>
          <a:xfrm>
            <a:off x="7790114" y="487350"/>
            <a:ext cx="1081475" cy="1510999"/>
          </a:xfrm>
          <a:prstGeom prst="rect">
            <a:avLst/>
          </a:prstGeom>
          <a:noFill/>
          <a:ln>
            <a:noFill/>
          </a:ln>
        </p:spPr>
      </p:pic>
      <p:sp>
        <p:nvSpPr>
          <p:cNvPr id="374" name="Google Shape;374;p33"/>
          <p:cNvSpPr/>
          <p:nvPr/>
        </p:nvSpPr>
        <p:spPr>
          <a:xfrm>
            <a:off x="7769282" y="1364818"/>
            <a:ext cx="441000" cy="632400"/>
          </a:xfrm>
          <a:prstGeom prst="ellipse">
            <a:avLst/>
          </a:prstGeom>
          <a:no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5" name="Google Shape;375;p33"/>
          <p:cNvPicPr preferRelativeResize="0"/>
          <p:nvPr/>
        </p:nvPicPr>
        <p:blipFill>
          <a:blip r:embed="rId4">
            <a:alphaModFix/>
          </a:blip>
          <a:stretch>
            <a:fillRect/>
          </a:stretch>
        </p:blipFill>
        <p:spPr>
          <a:xfrm>
            <a:off x="5416884" y="2571748"/>
            <a:ext cx="1694448" cy="1511000"/>
          </a:xfrm>
          <a:prstGeom prst="rect">
            <a:avLst/>
          </a:prstGeom>
          <a:noFill/>
          <a:ln>
            <a:noFill/>
          </a:ln>
        </p:spPr>
      </p:pic>
      <p:grpSp>
        <p:nvGrpSpPr>
          <p:cNvPr id="376" name="Google Shape;376;p33"/>
          <p:cNvGrpSpPr/>
          <p:nvPr/>
        </p:nvGrpSpPr>
        <p:grpSpPr>
          <a:xfrm>
            <a:off x="7640536" y="2058928"/>
            <a:ext cx="1503476" cy="2790962"/>
            <a:chOff x="7093475" y="1742925"/>
            <a:chExt cx="1861199" cy="3175517"/>
          </a:xfrm>
        </p:grpSpPr>
        <p:pic>
          <p:nvPicPr>
            <p:cNvPr id="377" name="Google Shape;377;p33"/>
            <p:cNvPicPr preferRelativeResize="0"/>
            <p:nvPr/>
          </p:nvPicPr>
          <p:blipFill rotWithShape="1">
            <a:blip r:embed="rId5">
              <a:alphaModFix/>
            </a:blip>
            <a:srcRect b="10113" l="3142" r="59354" t="20185"/>
            <a:stretch/>
          </p:blipFill>
          <p:spPr>
            <a:xfrm>
              <a:off x="7093475" y="1742925"/>
              <a:ext cx="1861199" cy="2051398"/>
            </a:xfrm>
            <a:prstGeom prst="rect">
              <a:avLst/>
            </a:prstGeom>
            <a:noFill/>
            <a:ln>
              <a:noFill/>
            </a:ln>
          </p:spPr>
        </p:pic>
        <p:sp>
          <p:nvSpPr>
            <p:cNvPr id="378" name="Google Shape;378;p33"/>
            <p:cNvSpPr/>
            <p:nvPr/>
          </p:nvSpPr>
          <p:spPr>
            <a:xfrm>
              <a:off x="7861105" y="2963019"/>
              <a:ext cx="377400" cy="538500"/>
            </a:xfrm>
            <a:prstGeom prst="rect">
              <a:avLst/>
            </a:prstGeom>
            <a:noFill/>
            <a:ln cap="flat" cmpd="sng" w="19050">
              <a:solidFill>
                <a:srgbClr val="EA99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33"/>
            <p:cNvSpPr/>
            <p:nvPr/>
          </p:nvSpPr>
          <p:spPr>
            <a:xfrm>
              <a:off x="8479390" y="2963011"/>
              <a:ext cx="377400" cy="538500"/>
            </a:xfrm>
            <a:prstGeom prst="rect">
              <a:avLst/>
            </a:prstGeom>
            <a:noFill/>
            <a:ln cap="flat" cmpd="sng" w="19050">
              <a:solidFill>
                <a:srgbClr val="A2C4C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0" name="Google Shape;380;p33"/>
            <p:cNvPicPr preferRelativeResize="0"/>
            <p:nvPr/>
          </p:nvPicPr>
          <p:blipFill rotWithShape="1">
            <a:blip r:embed="rId6">
              <a:alphaModFix/>
            </a:blip>
            <a:srcRect b="32351" l="3878" r="53497" t="34258"/>
            <a:stretch/>
          </p:blipFill>
          <p:spPr>
            <a:xfrm>
              <a:off x="7179045" y="4071524"/>
              <a:ext cx="1447502" cy="846919"/>
            </a:xfrm>
            <a:prstGeom prst="rect">
              <a:avLst/>
            </a:prstGeom>
            <a:noFill/>
            <a:ln cap="flat" cmpd="sng" w="9525">
              <a:solidFill>
                <a:srgbClr val="EA9999"/>
              </a:solidFill>
              <a:prstDash val="solid"/>
              <a:round/>
              <a:headEnd len="sm" w="sm" type="none"/>
              <a:tailEnd len="sm" w="sm" type="none"/>
            </a:ln>
          </p:spPr>
        </p:pic>
        <p:cxnSp>
          <p:nvCxnSpPr>
            <p:cNvPr id="381" name="Google Shape;381;p33"/>
            <p:cNvCxnSpPr>
              <a:stCxn id="378" idx="2"/>
              <a:endCxn id="380" idx="0"/>
            </p:cNvCxnSpPr>
            <p:nvPr/>
          </p:nvCxnSpPr>
          <p:spPr>
            <a:xfrm rot="5400000">
              <a:off x="7691305" y="3713019"/>
              <a:ext cx="570000" cy="147000"/>
            </a:xfrm>
            <a:prstGeom prst="curvedConnector3">
              <a:avLst>
                <a:gd fmla="val 50000" name="adj1"/>
              </a:avLst>
            </a:prstGeom>
            <a:noFill/>
            <a:ln cap="flat" cmpd="sng" w="9525">
              <a:solidFill>
                <a:srgbClr val="EA9999"/>
              </a:solidFill>
              <a:prstDash val="solid"/>
              <a:round/>
              <a:headEnd len="med" w="med" type="none"/>
              <a:tailEnd len="med" w="med" type="none"/>
            </a:ln>
          </p:spPr>
        </p:cxn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5" name="Shape 385"/>
        <p:cNvGrpSpPr/>
        <p:nvPr/>
      </p:nvGrpSpPr>
      <p:grpSpPr>
        <a:xfrm>
          <a:off x="0" y="0"/>
          <a:ext cx="0" cy="0"/>
          <a:chOff x="0" y="0"/>
          <a:chExt cx="0" cy="0"/>
        </a:xfrm>
      </p:grpSpPr>
      <p:sp>
        <p:nvSpPr>
          <p:cNvPr id="386" name="Google Shape;386;p34"/>
          <p:cNvSpPr/>
          <p:nvPr/>
        </p:nvSpPr>
        <p:spPr>
          <a:xfrm flipH="1" rot="-5400000">
            <a:off x="4552086" y="556202"/>
            <a:ext cx="35322" cy="9139445"/>
          </a:xfrm>
          <a:custGeom>
            <a:rect b="b" l="l" r="r" t="t"/>
            <a:pathLst>
              <a:path extrusionOk="0" h="20773" w="3248">
                <a:moveTo>
                  <a:pt x="3248" y="1"/>
                </a:moveTo>
                <a:cubicBezTo>
                  <a:pt x="2860" y="148"/>
                  <a:pt x="2484" y="326"/>
                  <a:pt x="2124" y="532"/>
                </a:cubicBezTo>
                <a:cubicBezTo>
                  <a:pt x="708" y="1349"/>
                  <a:pt x="1" y="2420"/>
                  <a:pt x="1" y="3492"/>
                </a:cubicBezTo>
                <a:lnTo>
                  <a:pt x="1" y="17281"/>
                </a:lnTo>
                <a:cubicBezTo>
                  <a:pt x="1" y="18353"/>
                  <a:pt x="708" y="19424"/>
                  <a:pt x="2124" y="20241"/>
                </a:cubicBezTo>
                <a:cubicBezTo>
                  <a:pt x="2484" y="20447"/>
                  <a:pt x="2860" y="20625"/>
                  <a:pt x="3248" y="20772"/>
                </a:cubicBezTo>
                <a:lnTo>
                  <a:pt x="3248" y="1"/>
                </a:lnTo>
                <a:close/>
              </a:path>
            </a:pathLst>
          </a:custGeom>
          <a:solidFill>
            <a:srgbClr val="74C1B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34"/>
          <p:cNvSpPr txBox="1"/>
          <p:nvPr/>
        </p:nvSpPr>
        <p:spPr>
          <a:xfrm>
            <a:off x="79075" y="67250"/>
            <a:ext cx="8971500" cy="51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2700">
                <a:solidFill>
                  <a:srgbClr val="EA9999"/>
                </a:solidFill>
                <a:latin typeface="Montserrat"/>
                <a:ea typeface="Montserrat"/>
                <a:cs typeface="Montserrat"/>
                <a:sym typeface="Montserrat"/>
              </a:rPr>
              <a:t>|</a:t>
            </a:r>
            <a:r>
              <a:rPr b="1" lang="ar" sz="2700">
                <a:solidFill>
                  <a:srgbClr val="74C1B9"/>
                </a:solidFill>
                <a:latin typeface="Montserrat"/>
                <a:ea typeface="Montserrat"/>
                <a:cs typeface="Montserrat"/>
                <a:sym typeface="Montserrat"/>
              </a:rPr>
              <a:t> β-Thalassemia </a:t>
            </a:r>
            <a:endParaRPr b="1" sz="2700">
              <a:solidFill>
                <a:srgbClr val="74C1B9"/>
              </a:solidFill>
              <a:latin typeface="Montserrat"/>
              <a:ea typeface="Montserrat"/>
              <a:cs typeface="Montserrat"/>
              <a:sym typeface="Montserrat"/>
            </a:endParaRPr>
          </a:p>
        </p:txBody>
      </p:sp>
      <p:graphicFrame>
        <p:nvGraphicFramePr>
          <p:cNvPr id="388" name="Google Shape;388;p34"/>
          <p:cNvGraphicFramePr/>
          <p:nvPr/>
        </p:nvGraphicFramePr>
        <p:xfrm>
          <a:off x="-362743" y="9674000"/>
          <a:ext cx="3000000" cy="3000000"/>
        </p:xfrm>
        <a:graphic>
          <a:graphicData uri="http://schemas.openxmlformats.org/drawingml/2006/table">
            <a:tbl>
              <a:tblPr>
                <a:noFill/>
                <a:tableStyleId>{43EFCF7D-54FC-43E6-A69D-EBE4B73DD2F9}</a:tableStyleId>
              </a:tblPr>
              <a:tblGrid>
                <a:gridCol w="3753100"/>
                <a:gridCol w="3753100"/>
              </a:tblGrid>
              <a:tr h="604100">
                <a:tc>
                  <a:txBody>
                    <a:bodyPr/>
                    <a:lstStyle/>
                    <a:p>
                      <a:pPr indent="0" lvl="0" marL="0" rtl="0" algn="ctr">
                        <a:spcBef>
                          <a:spcPts val="0"/>
                        </a:spcBef>
                        <a:spcAft>
                          <a:spcPts val="0"/>
                        </a:spcAft>
                        <a:buNone/>
                      </a:pPr>
                      <a:r>
                        <a:rPr b="1" lang="ar" sz="1200">
                          <a:solidFill>
                            <a:srgbClr val="FFFFFF"/>
                          </a:solidFill>
                          <a:latin typeface="EB Garamond"/>
                          <a:ea typeface="EB Garamond"/>
                          <a:cs typeface="EB Garamond"/>
                          <a:sym typeface="EB Garamond"/>
                        </a:rPr>
                        <a:t>Heterozygous β-thalassemia</a:t>
                      </a:r>
                      <a:endParaRPr b="1" sz="1200">
                        <a:solidFill>
                          <a:srgbClr val="FFFFFF"/>
                        </a:solidFill>
                        <a:latin typeface="EB Garamond"/>
                        <a:ea typeface="EB Garamond"/>
                        <a:cs typeface="EB Garamond"/>
                        <a:sym typeface="EB Garamond"/>
                      </a:endParaRPr>
                    </a:p>
                    <a:p>
                      <a:pPr indent="0" lvl="0" marL="0" rtl="0" algn="ctr">
                        <a:spcBef>
                          <a:spcPts val="0"/>
                        </a:spcBef>
                        <a:spcAft>
                          <a:spcPts val="0"/>
                        </a:spcAft>
                        <a:buNone/>
                      </a:pPr>
                      <a:r>
                        <a:rPr b="1" lang="ar" sz="1200">
                          <a:solidFill>
                            <a:srgbClr val="FFFFFF"/>
                          </a:solidFill>
                          <a:latin typeface="EB Garamond"/>
                          <a:ea typeface="EB Garamond"/>
                          <a:cs typeface="EB Garamond"/>
                          <a:sym typeface="EB Garamond"/>
                        </a:rPr>
                        <a:t>(Beta-thalassemia trait)</a:t>
                      </a:r>
                      <a:endParaRPr b="1" sz="1200">
                        <a:solidFill>
                          <a:srgbClr val="FFFFFF"/>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F4CCCC"/>
                    </a:solidFill>
                  </a:tcPr>
                </a:tc>
                <a:tc>
                  <a:txBody>
                    <a:bodyPr/>
                    <a:lstStyle/>
                    <a:p>
                      <a:pPr indent="0" lvl="0" marL="0" rtl="0" algn="ctr">
                        <a:spcBef>
                          <a:spcPts val="0"/>
                        </a:spcBef>
                        <a:spcAft>
                          <a:spcPts val="0"/>
                        </a:spcAft>
                        <a:buNone/>
                      </a:pPr>
                      <a:r>
                        <a:rPr b="1" lang="ar" sz="1200">
                          <a:solidFill>
                            <a:srgbClr val="FFFFFF"/>
                          </a:solidFill>
                          <a:latin typeface="EB Garamond"/>
                          <a:ea typeface="EB Garamond"/>
                          <a:cs typeface="EB Garamond"/>
                          <a:sym typeface="EB Garamond"/>
                        </a:rPr>
                        <a:t>Homozygous β-Thalassemia</a:t>
                      </a:r>
                      <a:endParaRPr b="1" sz="1200">
                        <a:solidFill>
                          <a:srgbClr val="FFFFFF"/>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9AD7D2">
                        <a:alpha val="51959"/>
                      </a:srgbClr>
                    </a:solidFill>
                  </a:tcPr>
                </a:tc>
              </a:tr>
              <a:tr h="7475">
                <a:tc rowSpan="6">
                  <a:txBody>
                    <a:bodyPr/>
                    <a:lstStyle/>
                    <a:p>
                      <a:pPr indent="0" lvl="0" marL="0" rtl="0" algn="l">
                        <a:spcBef>
                          <a:spcPts val="0"/>
                        </a:spcBef>
                        <a:spcAft>
                          <a:spcPts val="0"/>
                        </a:spcAft>
                        <a:buNone/>
                      </a:pPr>
                      <a:r>
                        <a:rPr lang="ar" sz="800">
                          <a:solidFill>
                            <a:srgbClr val="434343"/>
                          </a:solidFill>
                          <a:latin typeface="EB Garamond"/>
                          <a:ea typeface="EB Garamond"/>
                          <a:cs typeface="EB Garamond"/>
                          <a:sym typeface="EB Garamond"/>
                        </a:rPr>
                        <a:t>• Most affected subjects with beta thalassemia trait are asymptomatic.</a:t>
                      </a:r>
                      <a:endParaRPr sz="800">
                        <a:solidFill>
                          <a:srgbClr val="434343"/>
                        </a:solidFill>
                        <a:latin typeface="EB Garamond"/>
                        <a:ea typeface="EB Garamond"/>
                        <a:cs typeface="EB Garamond"/>
                        <a:sym typeface="EB Garamond"/>
                      </a:endParaRPr>
                    </a:p>
                    <a:p>
                      <a:pPr indent="0" lvl="0" marL="0" rtl="0" algn="l">
                        <a:spcBef>
                          <a:spcPts val="0"/>
                        </a:spcBef>
                        <a:spcAft>
                          <a:spcPts val="0"/>
                        </a:spcAft>
                        <a:buNone/>
                      </a:pPr>
                      <a:r>
                        <a:t/>
                      </a:r>
                      <a:endParaRPr sz="800">
                        <a:solidFill>
                          <a:srgbClr val="434343"/>
                        </a:solidFill>
                        <a:latin typeface="EB Garamond"/>
                        <a:ea typeface="EB Garamond"/>
                        <a:cs typeface="EB Garamond"/>
                        <a:sym typeface="EB Garamond"/>
                      </a:endParaRPr>
                    </a:p>
                    <a:p>
                      <a:pPr indent="0" lvl="0" marL="0" rtl="0" algn="l">
                        <a:spcBef>
                          <a:spcPts val="0"/>
                        </a:spcBef>
                        <a:spcAft>
                          <a:spcPts val="0"/>
                        </a:spcAft>
                        <a:buNone/>
                      </a:pPr>
                      <a:r>
                        <a:rPr lang="ar" sz="800">
                          <a:solidFill>
                            <a:srgbClr val="434343"/>
                          </a:solidFill>
                          <a:latin typeface="EB Garamond"/>
                          <a:ea typeface="EB Garamond"/>
                          <a:cs typeface="EB Garamond"/>
                          <a:sym typeface="EB Garamond"/>
                        </a:rPr>
                        <a:t>• The  </a:t>
                      </a:r>
                      <a:r>
                        <a:rPr b="1" lang="ar" sz="800">
                          <a:solidFill>
                            <a:srgbClr val="434343"/>
                          </a:solidFill>
                          <a:latin typeface="EB Garamond"/>
                          <a:ea typeface="EB Garamond"/>
                          <a:cs typeface="EB Garamond"/>
                          <a:sym typeface="EB Garamond"/>
                        </a:rPr>
                        <a:t>Hb  concentration</a:t>
                      </a:r>
                      <a:r>
                        <a:rPr lang="ar" sz="800">
                          <a:solidFill>
                            <a:srgbClr val="434343"/>
                          </a:solidFill>
                          <a:latin typeface="EB Garamond"/>
                          <a:ea typeface="EB Garamond"/>
                          <a:cs typeface="EB Garamond"/>
                          <a:sym typeface="EB Garamond"/>
                        </a:rPr>
                        <a:t>  is  either  </a:t>
                      </a:r>
                      <a:r>
                        <a:rPr b="1" lang="ar" sz="800">
                          <a:solidFill>
                            <a:srgbClr val="434343"/>
                          </a:solidFill>
                          <a:latin typeface="EB Garamond"/>
                          <a:ea typeface="EB Garamond"/>
                          <a:cs typeface="EB Garamond"/>
                          <a:sym typeface="EB Garamond"/>
                        </a:rPr>
                        <a:t>normal</a:t>
                      </a:r>
                      <a:r>
                        <a:rPr lang="ar" sz="800">
                          <a:solidFill>
                            <a:srgbClr val="434343"/>
                          </a:solidFill>
                          <a:latin typeface="EB Garamond"/>
                          <a:ea typeface="EB Garamond"/>
                          <a:cs typeface="EB Garamond"/>
                          <a:sym typeface="EB Garamond"/>
                        </a:rPr>
                        <a:t>  or  </a:t>
                      </a:r>
                      <a:r>
                        <a:rPr b="1" lang="ar" sz="800">
                          <a:solidFill>
                            <a:srgbClr val="434343"/>
                          </a:solidFill>
                          <a:latin typeface="EB Garamond"/>
                          <a:ea typeface="EB Garamond"/>
                          <a:cs typeface="EB Garamond"/>
                          <a:sym typeface="EB Garamond"/>
                        </a:rPr>
                        <a:t>slightly  reduced</a:t>
                      </a:r>
                      <a:r>
                        <a:rPr lang="ar" sz="800">
                          <a:solidFill>
                            <a:srgbClr val="434343"/>
                          </a:solidFill>
                          <a:latin typeface="EB Garamond"/>
                          <a:ea typeface="EB Garamond"/>
                          <a:cs typeface="EB Garamond"/>
                          <a:sym typeface="EB Garamond"/>
                        </a:rPr>
                        <a:t>,  </a:t>
                      </a:r>
                      <a:r>
                        <a:rPr b="1" lang="ar" sz="800">
                          <a:solidFill>
                            <a:srgbClr val="434343"/>
                          </a:solidFill>
                          <a:latin typeface="EB Garamond"/>
                          <a:ea typeface="EB Garamond"/>
                          <a:cs typeface="EB Garamond"/>
                          <a:sym typeface="EB Garamond"/>
                        </a:rPr>
                        <a:t>hypochromic </a:t>
                      </a:r>
                      <a:r>
                        <a:rPr lang="ar" sz="800">
                          <a:solidFill>
                            <a:srgbClr val="434343"/>
                          </a:solidFill>
                          <a:latin typeface="EB Garamond"/>
                          <a:ea typeface="EB Garamond"/>
                          <a:cs typeface="EB Garamond"/>
                          <a:sym typeface="EB Garamond"/>
                        </a:rPr>
                        <a:t>and </a:t>
                      </a:r>
                      <a:r>
                        <a:rPr b="1" lang="ar" sz="800">
                          <a:solidFill>
                            <a:srgbClr val="434343"/>
                          </a:solidFill>
                          <a:latin typeface="EB Garamond"/>
                          <a:ea typeface="EB Garamond"/>
                          <a:cs typeface="EB Garamond"/>
                          <a:sym typeface="EB Garamond"/>
                        </a:rPr>
                        <a:t>microcytic</a:t>
                      </a:r>
                      <a:r>
                        <a:rPr lang="ar" sz="800">
                          <a:solidFill>
                            <a:srgbClr val="434343"/>
                          </a:solidFill>
                          <a:latin typeface="EB Garamond"/>
                          <a:ea typeface="EB Garamond"/>
                          <a:cs typeface="EB Garamond"/>
                          <a:sym typeface="EB Garamond"/>
                        </a:rPr>
                        <a:t> red cell indices are seen.</a:t>
                      </a:r>
                      <a:endParaRPr sz="800">
                        <a:solidFill>
                          <a:srgbClr val="434343"/>
                        </a:solidFill>
                        <a:latin typeface="EB Garamond"/>
                        <a:ea typeface="EB Garamond"/>
                        <a:cs typeface="EB Garamond"/>
                        <a:sym typeface="EB Garamond"/>
                      </a:endParaRPr>
                    </a:p>
                    <a:p>
                      <a:pPr indent="0" lvl="0" marL="0" rtl="0" algn="l">
                        <a:spcBef>
                          <a:spcPts val="0"/>
                        </a:spcBef>
                        <a:spcAft>
                          <a:spcPts val="0"/>
                        </a:spcAft>
                        <a:buNone/>
                      </a:pPr>
                      <a:r>
                        <a:t/>
                      </a:r>
                      <a:endParaRPr sz="800">
                        <a:solidFill>
                          <a:srgbClr val="434343"/>
                        </a:solidFill>
                        <a:latin typeface="EB Garamond"/>
                        <a:ea typeface="EB Garamond"/>
                        <a:cs typeface="EB Garamond"/>
                        <a:sym typeface="EB Garamond"/>
                      </a:endParaRPr>
                    </a:p>
                    <a:p>
                      <a:pPr indent="0" lvl="0" marL="0" rtl="0" algn="l">
                        <a:spcBef>
                          <a:spcPts val="0"/>
                        </a:spcBef>
                        <a:spcAft>
                          <a:spcPts val="0"/>
                        </a:spcAft>
                        <a:buNone/>
                      </a:pPr>
                      <a:r>
                        <a:rPr lang="ar" sz="800">
                          <a:solidFill>
                            <a:srgbClr val="434343"/>
                          </a:solidFill>
                          <a:latin typeface="EB Garamond"/>
                          <a:ea typeface="EB Garamond"/>
                          <a:cs typeface="EB Garamond"/>
                          <a:sym typeface="EB Garamond"/>
                        </a:rPr>
                        <a:t>• Examination of peripheral blood film may show red cell abnormalities such as </a:t>
                      </a:r>
                      <a:r>
                        <a:rPr b="1" lang="ar" sz="800">
                          <a:solidFill>
                            <a:srgbClr val="434343"/>
                          </a:solidFill>
                          <a:latin typeface="EB Garamond"/>
                          <a:ea typeface="EB Garamond"/>
                          <a:cs typeface="EB Garamond"/>
                          <a:sym typeface="EB Garamond"/>
                        </a:rPr>
                        <a:t>target cells</a:t>
                      </a:r>
                      <a:r>
                        <a:rPr lang="ar" sz="800">
                          <a:solidFill>
                            <a:srgbClr val="434343"/>
                          </a:solidFill>
                          <a:latin typeface="EB Garamond"/>
                          <a:ea typeface="EB Garamond"/>
                          <a:cs typeface="EB Garamond"/>
                          <a:sym typeface="EB Garamond"/>
                        </a:rPr>
                        <a:t> and </a:t>
                      </a:r>
                      <a:r>
                        <a:rPr b="1" lang="ar" sz="800">
                          <a:solidFill>
                            <a:srgbClr val="434343"/>
                          </a:solidFill>
                          <a:latin typeface="EB Garamond"/>
                          <a:ea typeface="EB Garamond"/>
                          <a:cs typeface="EB Garamond"/>
                          <a:sym typeface="EB Garamond"/>
                        </a:rPr>
                        <a:t>poikilocytes</a:t>
                      </a:r>
                      <a:r>
                        <a:rPr lang="ar" sz="800">
                          <a:solidFill>
                            <a:srgbClr val="434343"/>
                          </a:solidFill>
                          <a:latin typeface="EB Garamond"/>
                          <a:ea typeface="EB Garamond"/>
                          <a:cs typeface="EB Garamond"/>
                          <a:sym typeface="EB Garamond"/>
                        </a:rPr>
                        <a:t>.</a:t>
                      </a:r>
                      <a:endParaRPr sz="800">
                        <a:solidFill>
                          <a:srgbClr val="434343"/>
                        </a:solidFill>
                        <a:latin typeface="EB Garamond"/>
                        <a:ea typeface="EB Garamond"/>
                        <a:cs typeface="EB Garamond"/>
                        <a:sym typeface="EB Garamond"/>
                      </a:endParaRPr>
                    </a:p>
                    <a:p>
                      <a:pPr indent="0" lvl="0" marL="0" rtl="0" algn="l">
                        <a:spcBef>
                          <a:spcPts val="0"/>
                        </a:spcBef>
                        <a:spcAft>
                          <a:spcPts val="0"/>
                        </a:spcAft>
                        <a:buNone/>
                      </a:pPr>
                      <a:r>
                        <a:t/>
                      </a:r>
                      <a:endParaRPr sz="800">
                        <a:solidFill>
                          <a:srgbClr val="434343"/>
                        </a:solidFill>
                        <a:latin typeface="EB Garamond"/>
                        <a:ea typeface="EB Garamond"/>
                        <a:cs typeface="EB Garamond"/>
                        <a:sym typeface="EB Garamond"/>
                      </a:endParaRPr>
                    </a:p>
                    <a:p>
                      <a:pPr indent="0" lvl="0" marL="0" rtl="0" algn="l">
                        <a:spcBef>
                          <a:spcPts val="0"/>
                        </a:spcBef>
                        <a:spcAft>
                          <a:spcPts val="0"/>
                        </a:spcAft>
                        <a:buNone/>
                      </a:pPr>
                      <a:r>
                        <a:rPr lang="ar" sz="800">
                          <a:solidFill>
                            <a:srgbClr val="434343"/>
                          </a:solidFill>
                          <a:latin typeface="EB Garamond"/>
                          <a:ea typeface="EB Garamond"/>
                          <a:cs typeface="EB Garamond"/>
                          <a:sym typeface="EB Garamond"/>
                        </a:rPr>
                        <a:t>• β-thalassemia  </a:t>
                      </a:r>
                      <a:r>
                        <a:rPr b="1" lang="ar" sz="800">
                          <a:solidFill>
                            <a:srgbClr val="CC0000"/>
                          </a:solidFill>
                          <a:latin typeface="EB Garamond"/>
                          <a:ea typeface="EB Garamond"/>
                          <a:cs typeface="EB Garamond"/>
                          <a:sym typeface="EB Garamond"/>
                        </a:rPr>
                        <a:t>HbA2</a:t>
                      </a:r>
                      <a:r>
                        <a:rPr lang="ar" sz="800">
                          <a:solidFill>
                            <a:srgbClr val="CC0000"/>
                          </a:solidFill>
                          <a:latin typeface="EB Garamond"/>
                          <a:ea typeface="EB Garamond"/>
                          <a:cs typeface="EB Garamond"/>
                          <a:sym typeface="EB Garamond"/>
                        </a:rPr>
                        <a:t> levels will be </a:t>
                      </a:r>
                      <a:r>
                        <a:rPr b="1" lang="ar" sz="800">
                          <a:solidFill>
                            <a:srgbClr val="CC0000"/>
                          </a:solidFill>
                          <a:latin typeface="EB Garamond"/>
                          <a:ea typeface="EB Garamond"/>
                          <a:cs typeface="EB Garamond"/>
                          <a:sym typeface="EB Garamond"/>
                        </a:rPr>
                        <a:t>raised</a:t>
                      </a:r>
                      <a:r>
                        <a:rPr lang="ar" sz="800">
                          <a:solidFill>
                            <a:srgbClr val="CC0000"/>
                          </a:solidFill>
                          <a:latin typeface="EB Garamond"/>
                          <a:ea typeface="EB Garamond"/>
                          <a:cs typeface="EB Garamond"/>
                          <a:sym typeface="EB Garamond"/>
                        </a:rPr>
                        <a:t> above the normal range to 3.5- 7.0%</a:t>
                      </a:r>
                      <a:r>
                        <a:rPr lang="ar" sz="800">
                          <a:solidFill>
                            <a:srgbClr val="434343"/>
                          </a:solidFill>
                          <a:latin typeface="EB Garamond"/>
                          <a:ea typeface="EB Garamond"/>
                          <a:cs typeface="EB Garamond"/>
                          <a:sym typeface="EB Garamond"/>
                        </a:rPr>
                        <a:t>. Sometimes, a slightly </a:t>
                      </a:r>
                      <a:r>
                        <a:rPr b="1" lang="ar" sz="800">
                          <a:solidFill>
                            <a:srgbClr val="434343"/>
                          </a:solidFill>
                          <a:latin typeface="EB Garamond"/>
                          <a:ea typeface="EB Garamond"/>
                          <a:cs typeface="EB Garamond"/>
                          <a:sym typeface="EB Garamond"/>
                        </a:rPr>
                        <a:t>increased Hb F</a:t>
                      </a:r>
                      <a:r>
                        <a:rPr lang="ar" sz="800">
                          <a:solidFill>
                            <a:srgbClr val="434343"/>
                          </a:solidFill>
                          <a:latin typeface="EB Garamond"/>
                          <a:ea typeface="EB Garamond"/>
                          <a:cs typeface="EB Garamond"/>
                          <a:sym typeface="EB Garamond"/>
                        </a:rPr>
                        <a:t> levels, in the range of 1-5%.</a:t>
                      </a:r>
                      <a:endParaRPr sz="800">
                        <a:solidFill>
                          <a:srgbClr val="434343"/>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c rowSpan="6">
                  <a:txBody>
                    <a:bodyPr/>
                    <a:lstStyle/>
                    <a:p>
                      <a:pPr indent="0" lvl="0" marL="0" rtl="0" algn="l">
                        <a:spcBef>
                          <a:spcPts val="0"/>
                        </a:spcBef>
                        <a:spcAft>
                          <a:spcPts val="0"/>
                        </a:spcAft>
                        <a:buNone/>
                      </a:pPr>
                      <a:r>
                        <a:rPr lang="ar" sz="800">
                          <a:solidFill>
                            <a:srgbClr val="434343"/>
                          </a:solidFill>
                          <a:latin typeface="EB Garamond"/>
                          <a:ea typeface="EB Garamond"/>
                          <a:cs typeface="EB Garamond"/>
                          <a:sym typeface="EB Garamond"/>
                        </a:rPr>
                        <a:t>• Defects of β-globin on both copies of chromosome 11.</a:t>
                      </a:r>
                      <a:endParaRPr sz="800">
                        <a:solidFill>
                          <a:srgbClr val="434343"/>
                        </a:solidFill>
                        <a:latin typeface="EB Garamond"/>
                        <a:ea typeface="EB Garamond"/>
                        <a:cs typeface="EB Garamond"/>
                        <a:sym typeface="EB Garamond"/>
                      </a:endParaRPr>
                    </a:p>
                    <a:p>
                      <a:pPr indent="0" lvl="0" marL="0" rtl="0" algn="l">
                        <a:spcBef>
                          <a:spcPts val="0"/>
                        </a:spcBef>
                        <a:spcAft>
                          <a:spcPts val="0"/>
                        </a:spcAft>
                        <a:buNone/>
                      </a:pPr>
                      <a:r>
                        <a:t/>
                      </a:r>
                      <a:endParaRPr sz="800">
                        <a:solidFill>
                          <a:srgbClr val="434343"/>
                        </a:solidFill>
                        <a:latin typeface="EB Garamond"/>
                        <a:ea typeface="EB Garamond"/>
                        <a:cs typeface="EB Garamond"/>
                        <a:sym typeface="EB Garamond"/>
                      </a:endParaRPr>
                    </a:p>
                    <a:p>
                      <a:pPr indent="0" lvl="0" marL="0" rtl="0" algn="l">
                        <a:spcBef>
                          <a:spcPts val="0"/>
                        </a:spcBef>
                        <a:spcAft>
                          <a:spcPts val="0"/>
                        </a:spcAft>
                        <a:buNone/>
                      </a:pPr>
                      <a:r>
                        <a:rPr lang="ar" sz="800">
                          <a:solidFill>
                            <a:srgbClr val="434343"/>
                          </a:solidFill>
                          <a:latin typeface="EB Garamond"/>
                          <a:ea typeface="EB Garamond"/>
                          <a:cs typeface="EB Garamond"/>
                          <a:sym typeface="EB Garamond"/>
                        </a:rPr>
                        <a:t>• Marked </a:t>
                      </a:r>
                      <a:r>
                        <a:rPr b="1" lang="ar" sz="800">
                          <a:solidFill>
                            <a:srgbClr val="434343"/>
                          </a:solidFill>
                          <a:latin typeface="EB Garamond"/>
                          <a:ea typeface="EB Garamond"/>
                          <a:cs typeface="EB Garamond"/>
                          <a:sym typeface="EB Garamond"/>
                        </a:rPr>
                        <a:t>anemia</a:t>
                      </a:r>
                      <a:r>
                        <a:rPr lang="ar" sz="800">
                          <a:solidFill>
                            <a:srgbClr val="434343"/>
                          </a:solidFill>
                          <a:latin typeface="EB Garamond"/>
                          <a:ea typeface="EB Garamond"/>
                          <a:cs typeface="EB Garamond"/>
                          <a:sym typeface="EB Garamond"/>
                        </a:rPr>
                        <a:t>.</a:t>
                      </a:r>
                      <a:endParaRPr sz="800">
                        <a:solidFill>
                          <a:srgbClr val="434343"/>
                        </a:solidFill>
                        <a:latin typeface="EB Garamond"/>
                        <a:ea typeface="EB Garamond"/>
                        <a:cs typeface="EB Garamond"/>
                        <a:sym typeface="EB Garamond"/>
                      </a:endParaRPr>
                    </a:p>
                    <a:p>
                      <a:pPr indent="0" lvl="0" marL="0" rtl="0" algn="l">
                        <a:spcBef>
                          <a:spcPts val="0"/>
                        </a:spcBef>
                        <a:spcAft>
                          <a:spcPts val="0"/>
                        </a:spcAft>
                        <a:buNone/>
                      </a:pPr>
                      <a:r>
                        <a:t/>
                      </a:r>
                      <a:endParaRPr sz="800">
                        <a:solidFill>
                          <a:srgbClr val="434343"/>
                        </a:solidFill>
                        <a:latin typeface="EB Garamond"/>
                        <a:ea typeface="EB Garamond"/>
                        <a:cs typeface="EB Garamond"/>
                        <a:sym typeface="EB Garamond"/>
                      </a:endParaRPr>
                    </a:p>
                    <a:p>
                      <a:pPr indent="0" lvl="0" marL="0" rtl="0" algn="l">
                        <a:spcBef>
                          <a:spcPts val="0"/>
                        </a:spcBef>
                        <a:spcAft>
                          <a:spcPts val="0"/>
                        </a:spcAft>
                        <a:buNone/>
                      </a:pPr>
                      <a:r>
                        <a:rPr lang="ar" sz="800">
                          <a:solidFill>
                            <a:srgbClr val="434343"/>
                          </a:solidFill>
                          <a:latin typeface="EB Garamond"/>
                          <a:ea typeface="EB Garamond"/>
                          <a:cs typeface="EB Garamond"/>
                          <a:sym typeface="EB Garamond"/>
                        </a:rPr>
                        <a:t>• Transfusion </a:t>
                      </a:r>
                      <a:r>
                        <a:rPr b="1" lang="ar" sz="800">
                          <a:solidFill>
                            <a:srgbClr val="434343"/>
                          </a:solidFill>
                          <a:latin typeface="EB Garamond"/>
                          <a:ea typeface="EB Garamond"/>
                          <a:cs typeface="EB Garamond"/>
                          <a:sym typeface="EB Garamond"/>
                        </a:rPr>
                        <a:t>dependent</a:t>
                      </a:r>
                      <a:r>
                        <a:rPr lang="ar" sz="800">
                          <a:solidFill>
                            <a:srgbClr val="434343"/>
                          </a:solidFill>
                          <a:latin typeface="EB Garamond"/>
                          <a:ea typeface="EB Garamond"/>
                          <a:cs typeface="EB Garamond"/>
                          <a:sym typeface="EB Garamond"/>
                        </a:rPr>
                        <a:t>.</a:t>
                      </a:r>
                      <a:endParaRPr sz="800">
                        <a:solidFill>
                          <a:srgbClr val="434343"/>
                        </a:solidFill>
                        <a:latin typeface="EB Garamond"/>
                        <a:ea typeface="EB Garamond"/>
                        <a:cs typeface="EB Garamond"/>
                        <a:sym typeface="EB Garamond"/>
                      </a:endParaRPr>
                    </a:p>
                  </a:txBody>
                  <a:tcPr marT="91425" marB="91425" marR="91425" marL="9142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tcPr>
                </a:tc>
              </a:tr>
              <a:tr h="7475">
                <a:tc vMerge="1"/>
                <a:tc vMerge="1"/>
              </a:tr>
              <a:tr h="7475">
                <a:tc vMerge="1"/>
                <a:tc vMerge="1"/>
              </a:tr>
              <a:tr h="7475">
                <a:tc vMerge="1"/>
                <a:tc vMerge="1"/>
              </a:tr>
              <a:tr h="7475">
                <a:tc vMerge="1"/>
                <a:tc vMerge="1"/>
              </a:tr>
              <a:tr h="1538375">
                <a:tc vMerge="1"/>
                <a:tc vMerge="1"/>
              </a:tr>
            </a:tbl>
          </a:graphicData>
        </a:graphic>
      </p:graphicFrame>
      <p:pic>
        <p:nvPicPr>
          <p:cNvPr id="389" name="Google Shape;389;p34"/>
          <p:cNvPicPr preferRelativeResize="0"/>
          <p:nvPr/>
        </p:nvPicPr>
        <p:blipFill>
          <a:blip r:embed="rId3">
            <a:alphaModFix/>
          </a:blip>
          <a:stretch>
            <a:fillRect/>
          </a:stretch>
        </p:blipFill>
        <p:spPr>
          <a:xfrm>
            <a:off x="4200530" y="11054675"/>
            <a:ext cx="165275" cy="165250"/>
          </a:xfrm>
          <a:prstGeom prst="rect">
            <a:avLst/>
          </a:prstGeom>
          <a:noFill/>
          <a:ln>
            <a:noFill/>
          </a:ln>
        </p:spPr>
      </p:pic>
      <p:pic>
        <p:nvPicPr>
          <p:cNvPr id="390" name="Google Shape;390;p34"/>
          <p:cNvPicPr preferRelativeResize="0"/>
          <p:nvPr/>
        </p:nvPicPr>
        <p:blipFill>
          <a:blip r:embed="rId4">
            <a:alphaModFix/>
          </a:blip>
          <a:stretch>
            <a:fillRect/>
          </a:stretch>
        </p:blipFill>
        <p:spPr>
          <a:xfrm>
            <a:off x="4442119" y="11245905"/>
            <a:ext cx="309750" cy="301075"/>
          </a:xfrm>
          <a:prstGeom prst="rect">
            <a:avLst/>
          </a:prstGeom>
          <a:noFill/>
          <a:ln>
            <a:noFill/>
          </a:ln>
        </p:spPr>
      </p:pic>
      <p:graphicFrame>
        <p:nvGraphicFramePr>
          <p:cNvPr id="391" name="Google Shape;391;p34"/>
          <p:cNvGraphicFramePr/>
          <p:nvPr/>
        </p:nvGraphicFramePr>
        <p:xfrm>
          <a:off x="208004" y="2906225"/>
          <a:ext cx="3000000" cy="3000000"/>
        </p:xfrm>
        <a:graphic>
          <a:graphicData uri="http://schemas.openxmlformats.org/drawingml/2006/table">
            <a:tbl>
              <a:tblPr>
                <a:noFill/>
                <a:tableStyleId>{43EFCF7D-54FC-43E6-A69D-EBE4B73DD2F9}</a:tableStyleId>
              </a:tblPr>
              <a:tblGrid>
                <a:gridCol w="442775"/>
                <a:gridCol w="1093150"/>
                <a:gridCol w="2304850"/>
              </a:tblGrid>
              <a:tr h="476475">
                <a:tc rowSpan="2">
                  <a:txBody>
                    <a:bodyPr/>
                    <a:lstStyle/>
                    <a:p>
                      <a:pPr indent="0" lvl="0" marL="0" rtl="0" algn="l">
                        <a:spcBef>
                          <a:spcPts val="0"/>
                        </a:spcBef>
                        <a:spcAft>
                          <a:spcPts val="0"/>
                        </a:spcAft>
                        <a:buNone/>
                      </a:pPr>
                      <a:r>
                        <a:t/>
                      </a:r>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b="1" lang="ar" sz="1200">
                          <a:solidFill>
                            <a:schemeClr val="dk2"/>
                          </a:solidFill>
                          <a:latin typeface="EB Garamond"/>
                          <a:ea typeface="EB Garamond"/>
                          <a:cs typeface="EB Garamond"/>
                          <a:sym typeface="EB Garamond"/>
                        </a:rPr>
                        <a:t>α-thalassaemia</a:t>
                      </a:r>
                      <a:endParaRPr b="1" sz="1200">
                        <a:solidFill>
                          <a:schemeClr val="dk2"/>
                        </a:solidFill>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l">
                        <a:spcBef>
                          <a:spcPts val="0"/>
                        </a:spcBef>
                        <a:spcAft>
                          <a:spcPts val="0"/>
                        </a:spcAft>
                        <a:buNone/>
                      </a:pPr>
                      <a:r>
                        <a:rPr lang="ar" sz="1000">
                          <a:latin typeface="EB Garamond"/>
                          <a:ea typeface="EB Garamond"/>
                          <a:cs typeface="EB Garamond"/>
                          <a:sym typeface="EB Garamond"/>
                        </a:rPr>
                        <a:t>arises from gene </a:t>
                      </a:r>
                      <a:r>
                        <a:rPr b="1" lang="ar" sz="1000">
                          <a:solidFill>
                            <a:srgbClr val="CC0000"/>
                          </a:solidFill>
                          <a:latin typeface="EB Garamond"/>
                          <a:ea typeface="EB Garamond"/>
                          <a:cs typeface="EB Garamond"/>
                          <a:sym typeface="EB Garamond"/>
                        </a:rPr>
                        <a:t>deletions</a:t>
                      </a:r>
                      <a:endParaRPr sz="1000">
                        <a:solidFill>
                          <a:srgbClr val="CC0000"/>
                        </a:solidFill>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638625">
                <a:tc vMerge="1"/>
                <a:tc>
                  <a:txBody>
                    <a:bodyPr/>
                    <a:lstStyle/>
                    <a:p>
                      <a:pPr indent="0" lvl="0" marL="0" rtl="0" algn="l">
                        <a:spcBef>
                          <a:spcPts val="0"/>
                        </a:spcBef>
                        <a:spcAft>
                          <a:spcPts val="0"/>
                        </a:spcAft>
                        <a:buNone/>
                      </a:pPr>
                      <a:r>
                        <a:rPr b="1" lang="ar" sz="1200">
                          <a:solidFill>
                            <a:schemeClr val="dk2"/>
                          </a:solidFill>
                          <a:latin typeface="EB Garamond"/>
                          <a:ea typeface="EB Garamond"/>
                          <a:cs typeface="EB Garamond"/>
                          <a:sym typeface="EB Garamond"/>
                        </a:rPr>
                        <a:t>β-Thalassemia</a:t>
                      </a:r>
                      <a:endParaRPr b="1" sz="1200">
                        <a:solidFill>
                          <a:schemeClr val="dk2"/>
                        </a:solidFill>
                        <a:latin typeface="EB Garamond"/>
                        <a:ea typeface="EB Garamond"/>
                        <a:cs typeface="EB Garamond"/>
                        <a:sym typeface="EB Garamond"/>
                      </a:endParaRPr>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l">
                        <a:spcBef>
                          <a:spcPts val="0"/>
                        </a:spcBef>
                        <a:spcAft>
                          <a:spcPts val="0"/>
                        </a:spcAft>
                        <a:buNone/>
                      </a:pPr>
                      <a:r>
                        <a:rPr lang="ar" sz="1000">
                          <a:latin typeface="EB Garamond"/>
                          <a:ea typeface="EB Garamond"/>
                          <a:cs typeface="EB Garamond"/>
                          <a:sym typeface="EB Garamond"/>
                        </a:rPr>
                        <a:t>results from a </a:t>
                      </a:r>
                      <a:r>
                        <a:rPr b="1" lang="ar" sz="1000">
                          <a:solidFill>
                            <a:srgbClr val="CC0000"/>
                          </a:solidFill>
                          <a:latin typeface="EB Garamond"/>
                          <a:ea typeface="EB Garamond"/>
                          <a:cs typeface="EB Garamond"/>
                          <a:sym typeface="EB Garamond"/>
                        </a:rPr>
                        <a:t>multiplicity</a:t>
                      </a:r>
                      <a:r>
                        <a:rPr lang="ar" sz="1000">
                          <a:latin typeface="EB Garamond"/>
                          <a:ea typeface="EB Garamond"/>
                          <a:cs typeface="EB Garamond"/>
                          <a:sym typeface="EB Garamond"/>
                        </a:rPr>
                        <a:t> of different single nucleotide substitutions, insertions or  small deletions affecting the β-gene itself or occasionally in promoting regions.</a:t>
                      </a:r>
                      <a:endParaRPr sz="1000"/>
                    </a:p>
                  </a:txBody>
                  <a:tcPr marT="91425" marB="91425" marR="91425" marL="9142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bl>
          </a:graphicData>
        </a:graphic>
      </p:graphicFrame>
      <p:sp>
        <p:nvSpPr>
          <p:cNvPr id="392" name="Google Shape;392;p34"/>
          <p:cNvSpPr txBox="1"/>
          <p:nvPr/>
        </p:nvSpPr>
        <p:spPr>
          <a:xfrm rot="-5400000">
            <a:off x="-164750" y="3289328"/>
            <a:ext cx="1264800" cy="51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chemeClr val="dk2"/>
                </a:solidFill>
                <a:latin typeface="EB Garamond"/>
                <a:ea typeface="EB Garamond"/>
                <a:cs typeface="EB Garamond"/>
                <a:sym typeface="EB Garamond"/>
              </a:rPr>
              <a:t>The difference between</a:t>
            </a:r>
            <a:endParaRPr b="1" sz="1200">
              <a:solidFill>
                <a:schemeClr val="dk2"/>
              </a:solidFill>
            </a:endParaRPr>
          </a:p>
        </p:txBody>
      </p:sp>
      <p:sp>
        <p:nvSpPr>
          <p:cNvPr id="393" name="Google Shape;393;p34"/>
          <p:cNvSpPr txBox="1"/>
          <p:nvPr/>
        </p:nvSpPr>
        <p:spPr>
          <a:xfrm>
            <a:off x="180663" y="844438"/>
            <a:ext cx="4288800" cy="1795200"/>
          </a:xfrm>
          <a:prstGeom prst="rect">
            <a:avLst/>
          </a:prstGeom>
          <a:noFill/>
          <a:ln>
            <a:noFill/>
          </a:ln>
        </p:spPr>
        <p:txBody>
          <a:bodyPr anchorCtr="0" anchor="ctr" bIns="0" lIns="0" spcFirstLastPara="1" rIns="0" wrap="square" tIns="6350">
            <a:noAutofit/>
          </a:bodyPr>
          <a:lstStyle/>
          <a:p>
            <a:pPr indent="0" lvl="0" marL="0" rtl="0" algn="l">
              <a:lnSpc>
                <a:spcPct val="115000"/>
              </a:lnSpc>
              <a:spcBef>
                <a:spcPts val="0"/>
              </a:spcBef>
              <a:spcAft>
                <a:spcPts val="0"/>
              </a:spcAft>
              <a:buNone/>
            </a:pPr>
            <a:r>
              <a:rPr b="1" lang="ar" sz="1600">
                <a:solidFill>
                  <a:srgbClr val="EA9999"/>
                </a:solidFill>
                <a:latin typeface="EB Garamond"/>
                <a:ea typeface="EB Garamond"/>
                <a:cs typeface="EB Garamond"/>
                <a:sym typeface="EB Garamond"/>
              </a:rPr>
              <a:t>Epidemiology:</a:t>
            </a:r>
            <a:endParaRPr b="1" sz="800">
              <a:solidFill>
                <a:srgbClr val="EA9999"/>
              </a:solidFill>
              <a:latin typeface="EB Garamond"/>
              <a:ea typeface="EB Garamond"/>
              <a:cs typeface="EB Garamond"/>
              <a:sym typeface="EB Garamond"/>
            </a:endParaRPr>
          </a:p>
          <a:p>
            <a:pPr indent="-304800" lvl="0" marL="457200" rtl="0" algn="l">
              <a:lnSpc>
                <a:spcPct val="115000"/>
              </a:lnSpc>
              <a:spcBef>
                <a:spcPts val="0"/>
              </a:spcBef>
              <a:spcAft>
                <a:spcPts val="0"/>
              </a:spcAft>
              <a:buClr>
                <a:srgbClr val="EA9999"/>
              </a:buClr>
              <a:buSzPts val="1200"/>
              <a:buFont typeface="EB Garamond"/>
              <a:buChar char="➔"/>
            </a:pPr>
            <a:r>
              <a:rPr lang="ar" sz="1200">
                <a:solidFill>
                  <a:schemeClr val="dk1"/>
                </a:solidFill>
                <a:latin typeface="EB Garamond"/>
                <a:ea typeface="EB Garamond"/>
                <a:cs typeface="EB Garamond"/>
                <a:sym typeface="EB Garamond"/>
              </a:rPr>
              <a:t>The  World  Health  Organization  estimates  that  1.5%  of  the  world’s population  are  carriers  of  β-thalassemia.</a:t>
            </a:r>
            <a:endParaRPr sz="1200">
              <a:solidFill>
                <a:srgbClr val="434343"/>
              </a:solidFill>
              <a:latin typeface="EB Garamond"/>
              <a:ea typeface="EB Garamond"/>
              <a:cs typeface="EB Garamond"/>
              <a:sym typeface="EB Garamond"/>
            </a:endParaRPr>
          </a:p>
          <a:p>
            <a:pPr indent="-304800" lvl="0" marL="457200" rtl="0" algn="l">
              <a:lnSpc>
                <a:spcPct val="115000"/>
              </a:lnSpc>
              <a:spcBef>
                <a:spcPts val="0"/>
              </a:spcBef>
              <a:spcAft>
                <a:spcPts val="0"/>
              </a:spcAft>
              <a:buClr>
                <a:srgbClr val="EA9999"/>
              </a:buClr>
              <a:buSzPts val="1200"/>
              <a:buFont typeface="EB Garamond"/>
              <a:buChar char="➔"/>
            </a:pPr>
            <a:r>
              <a:rPr lang="ar" sz="1200">
                <a:solidFill>
                  <a:schemeClr val="dk1"/>
                </a:solidFill>
                <a:latin typeface="EB Garamond"/>
                <a:ea typeface="EB Garamond"/>
                <a:cs typeface="EB Garamond"/>
                <a:sym typeface="EB Garamond"/>
              </a:rPr>
              <a:t>The  prevalence  of  the  β-thalassemia  trait  is  particularly  high  in  southern  Europe  (10-30%)  and south-east  Asia  (5%),  common  in  Africa,  the  Middle  East,  India, Pakistan and southern China.</a:t>
            </a:r>
            <a:endParaRPr sz="1200">
              <a:solidFill>
                <a:srgbClr val="434343"/>
              </a:solidFill>
              <a:latin typeface="EB Garamond"/>
              <a:ea typeface="EB Garamond"/>
              <a:cs typeface="EB Garamond"/>
              <a:sym typeface="EB Garamond"/>
            </a:endParaRPr>
          </a:p>
        </p:txBody>
      </p:sp>
      <p:graphicFrame>
        <p:nvGraphicFramePr>
          <p:cNvPr id="394" name="Google Shape;394;p34"/>
          <p:cNvGraphicFramePr/>
          <p:nvPr/>
        </p:nvGraphicFramePr>
        <p:xfrm>
          <a:off x="2" y="6173491"/>
          <a:ext cx="3000000" cy="3000000"/>
        </p:xfrm>
        <a:graphic>
          <a:graphicData uri="http://schemas.openxmlformats.org/drawingml/2006/table">
            <a:tbl>
              <a:tblPr>
                <a:noFill/>
                <a:tableStyleId>{43EFCF7D-54FC-43E6-A69D-EBE4B73DD2F9}</a:tableStyleId>
              </a:tblPr>
              <a:tblGrid>
                <a:gridCol w="1675550"/>
                <a:gridCol w="4098750"/>
                <a:gridCol w="2657475"/>
              </a:tblGrid>
              <a:tr h="125400">
                <a:tc>
                  <a:txBody>
                    <a:bodyPr/>
                    <a:lstStyle/>
                    <a:p>
                      <a:pPr indent="0" lvl="0" marL="0" rtl="0" algn="l">
                        <a:spcBef>
                          <a:spcPts val="0"/>
                        </a:spcBef>
                        <a:spcAft>
                          <a:spcPts val="0"/>
                        </a:spcAft>
                        <a:buNone/>
                      </a:pPr>
                      <a:r>
                        <a:t/>
                      </a:r>
                      <a:endParaRPr sz="10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ar" sz="1200">
                          <a:solidFill>
                            <a:srgbClr val="FFFFFF"/>
                          </a:solidFill>
                          <a:latin typeface="EB Garamond"/>
                          <a:ea typeface="EB Garamond"/>
                          <a:cs typeface="EB Garamond"/>
                          <a:sym typeface="EB Garamond"/>
                        </a:rPr>
                        <a:t>Heterozygous β-thalassemia (Beta-thalassemia trait)</a:t>
                      </a:r>
                      <a:endParaRPr b="1" sz="1200">
                        <a:solidFill>
                          <a:srgbClr val="FFFFFF"/>
                        </a:solidFill>
                        <a:latin typeface="EB Garamond"/>
                        <a:ea typeface="EB Garamond"/>
                        <a:cs typeface="EB Garamond"/>
                        <a:sym typeface="EB Garamond"/>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F4CCCC"/>
                    </a:solidFill>
                  </a:tcPr>
                </a:tc>
                <a:tc>
                  <a:txBody>
                    <a:bodyPr/>
                    <a:lstStyle/>
                    <a:p>
                      <a:pPr indent="0" lvl="0" marL="0" rtl="0" algn="ctr">
                        <a:spcBef>
                          <a:spcPts val="0"/>
                        </a:spcBef>
                        <a:spcAft>
                          <a:spcPts val="0"/>
                        </a:spcAft>
                        <a:buNone/>
                      </a:pPr>
                      <a:r>
                        <a:rPr b="1" lang="ar" sz="1200">
                          <a:solidFill>
                            <a:srgbClr val="FFFFFF"/>
                          </a:solidFill>
                          <a:latin typeface="EB Garamond"/>
                          <a:ea typeface="EB Garamond"/>
                          <a:cs typeface="EB Garamond"/>
                          <a:sym typeface="EB Garamond"/>
                        </a:rPr>
                        <a:t>Homozygous β-Thalassemia</a:t>
                      </a:r>
                      <a:endParaRPr b="1" sz="1200">
                        <a:solidFill>
                          <a:srgbClr val="FFFFFF"/>
                        </a:solidFill>
                        <a:latin typeface="EB Garamond"/>
                        <a:ea typeface="EB Garamond"/>
                        <a:cs typeface="EB Garamond"/>
                        <a:sym typeface="EB Garamond"/>
                      </a:endParaRPr>
                    </a:p>
                  </a:txBody>
                  <a:tcPr marT="91425" marB="91425" marR="91425" marL="91425" anchor="ctr">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solidFill>
                      <a:srgbClr val="9AD7D2">
                        <a:alpha val="51959"/>
                      </a:srgbClr>
                    </a:solidFill>
                  </a:tcPr>
                </a:tc>
              </a:tr>
              <a:tr h="115550">
                <a:tc>
                  <a:txBody>
                    <a:bodyPr/>
                    <a:lstStyle/>
                    <a:p>
                      <a:pPr indent="0" lvl="0" marL="0" rtl="0" algn="l">
                        <a:spcBef>
                          <a:spcPts val="0"/>
                        </a:spcBef>
                        <a:spcAft>
                          <a:spcPts val="0"/>
                        </a:spcAft>
                        <a:buNone/>
                      </a:pPr>
                      <a:r>
                        <a:rPr b="1" lang="ar" sz="1000">
                          <a:solidFill>
                            <a:schemeClr val="dk2"/>
                          </a:solidFill>
                          <a:latin typeface="EB Garamond"/>
                          <a:ea typeface="EB Garamond"/>
                          <a:cs typeface="EB Garamond"/>
                          <a:sym typeface="EB Garamond"/>
                        </a:rPr>
                        <a:t>Mechanism </a:t>
                      </a:r>
                      <a:endParaRPr b="1" sz="1000">
                        <a:solidFill>
                          <a:schemeClr val="dk2"/>
                        </a:solidFill>
                        <a:latin typeface="EB Garamond"/>
                        <a:ea typeface="EB Garamond"/>
                        <a:cs typeface="EB Garamond"/>
                        <a:sym typeface="EB Garamond"/>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ar" sz="800">
                          <a:solidFill>
                            <a:srgbClr val="434343"/>
                          </a:solidFill>
                          <a:latin typeface="EB Garamond"/>
                          <a:ea typeface="EB Garamond"/>
                          <a:cs typeface="EB Garamond"/>
                          <a:sym typeface="EB Garamond"/>
                        </a:rPr>
                        <a:t>Most affected subjects with beta thalassemia trait are asymptomatic.</a:t>
                      </a:r>
                      <a:endParaRPr sz="1000"/>
                    </a:p>
                  </a:txBody>
                  <a:tcPr marT="91425" marB="91425" marR="91425" marL="91425" anchor="ctr">
                    <a:lnL cap="flat" cmpd="sng" w="9525">
                      <a:solidFill>
                        <a:srgbClr val="9E9E9E"/>
                      </a:solidFill>
                      <a:prstDash val="solid"/>
                      <a:round/>
                      <a:headEnd len="sm" w="sm" type="none"/>
                      <a:tailEnd len="sm" w="sm" type="none"/>
                    </a:lnL>
                    <a:lnT cap="flat" cmpd="sng" w="9525">
                      <a:solidFill>
                        <a:srgbClr val="999999"/>
                      </a:solidFill>
                      <a:prstDash val="solid"/>
                      <a:round/>
                      <a:headEnd len="sm" w="sm" type="none"/>
                      <a:tailEnd len="sm" w="sm" type="none"/>
                    </a:lnT>
                  </a:tcPr>
                </a:tc>
                <a:tc>
                  <a:txBody>
                    <a:bodyPr/>
                    <a:lstStyle/>
                    <a:p>
                      <a:pPr indent="0" lvl="0" marL="0" rtl="0" algn="ctr">
                        <a:spcBef>
                          <a:spcPts val="0"/>
                        </a:spcBef>
                        <a:spcAft>
                          <a:spcPts val="0"/>
                        </a:spcAft>
                        <a:buNone/>
                      </a:pPr>
                      <a:r>
                        <a:rPr lang="ar" sz="800">
                          <a:solidFill>
                            <a:srgbClr val="434343"/>
                          </a:solidFill>
                          <a:latin typeface="EB Garamond"/>
                          <a:ea typeface="EB Garamond"/>
                          <a:cs typeface="EB Garamond"/>
                          <a:sym typeface="EB Garamond"/>
                        </a:rPr>
                        <a:t>Defects of β-globin on both copies of chromosome 11.</a:t>
                      </a:r>
                      <a:endParaRPr sz="800">
                        <a:solidFill>
                          <a:srgbClr val="434343"/>
                        </a:solidFill>
                        <a:latin typeface="EB Garamond"/>
                        <a:ea typeface="EB Garamond"/>
                        <a:cs typeface="EB Garamond"/>
                        <a:sym typeface="EB Garamond"/>
                      </a:endParaRPr>
                    </a:p>
                  </a:txBody>
                  <a:tcPr marT="91425" marB="91425" marR="91425" marL="91425" anchor="ctr">
                    <a:lnT cap="flat" cmpd="sng" w="9525">
                      <a:solidFill>
                        <a:srgbClr val="999999"/>
                      </a:solidFill>
                      <a:prstDash val="solid"/>
                      <a:round/>
                      <a:headEnd len="sm" w="sm" type="none"/>
                      <a:tailEnd len="sm" w="sm" type="none"/>
                    </a:lnT>
                  </a:tcPr>
                </a:tc>
              </a:tr>
              <a:tr h="115550">
                <a:tc>
                  <a:txBody>
                    <a:bodyPr/>
                    <a:lstStyle/>
                    <a:p>
                      <a:pPr indent="0" lvl="0" marL="0" rtl="0" algn="l">
                        <a:spcBef>
                          <a:spcPts val="0"/>
                        </a:spcBef>
                        <a:spcAft>
                          <a:spcPts val="0"/>
                        </a:spcAft>
                        <a:buNone/>
                      </a:pPr>
                      <a:r>
                        <a:rPr b="1" lang="ar" sz="1000">
                          <a:solidFill>
                            <a:schemeClr val="dk2"/>
                          </a:solidFill>
                          <a:latin typeface="EB Garamond"/>
                          <a:ea typeface="EB Garamond"/>
                          <a:cs typeface="EB Garamond"/>
                          <a:sym typeface="EB Garamond"/>
                        </a:rPr>
                        <a:t>Hb  concentration</a:t>
                      </a:r>
                      <a:endParaRPr b="1" sz="1000">
                        <a:solidFill>
                          <a:schemeClr val="dk2"/>
                        </a:solidFill>
                        <a:latin typeface="EB Garamond"/>
                        <a:ea typeface="EB Garamond"/>
                        <a:cs typeface="EB Garamond"/>
                        <a:sym typeface="EB Garamond"/>
                      </a:endParaRPr>
                    </a:p>
                  </a:txBody>
                  <a:tcPr marT="91425" marB="91425" marR="91425" marL="91425">
                    <a:lnT cap="flat" cmpd="sng" w="9525">
                      <a:solidFill>
                        <a:srgbClr val="9E9E9E"/>
                      </a:solidFill>
                      <a:prstDash val="solid"/>
                      <a:round/>
                      <a:headEnd len="sm" w="sm" type="none"/>
                      <a:tailEnd len="sm" w="sm" type="none"/>
                    </a:lnT>
                    <a:solidFill>
                      <a:srgbClr val="F3F3F3"/>
                    </a:solidFill>
                  </a:tcPr>
                </a:tc>
                <a:tc>
                  <a:txBody>
                    <a:bodyPr/>
                    <a:lstStyle/>
                    <a:p>
                      <a:pPr indent="0" lvl="0" marL="0" rtl="0" algn="ctr">
                        <a:spcBef>
                          <a:spcPts val="0"/>
                        </a:spcBef>
                        <a:spcAft>
                          <a:spcPts val="0"/>
                        </a:spcAft>
                        <a:buNone/>
                      </a:pPr>
                      <a:r>
                        <a:rPr b="1" lang="ar" sz="800">
                          <a:solidFill>
                            <a:srgbClr val="434343"/>
                          </a:solidFill>
                          <a:latin typeface="EB Garamond"/>
                          <a:ea typeface="EB Garamond"/>
                          <a:cs typeface="EB Garamond"/>
                          <a:sym typeface="EB Garamond"/>
                        </a:rPr>
                        <a:t>normal</a:t>
                      </a:r>
                      <a:r>
                        <a:rPr lang="ar" sz="800">
                          <a:solidFill>
                            <a:srgbClr val="434343"/>
                          </a:solidFill>
                          <a:latin typeface="EB Garamond"/>
                          <a:ea typeface="EB Garamond"/>
                          <a:cs typeface="EB Garamond"/>
                          <a:sym typeface="EB Garamond"/>
                        </a:rPr>
                        <a:t>  or  </a:t>
                      </a:r>
                      <a:r>
                        <a:rPr b="1" lang="ar" sz="800">
                          <a:solidFill>
                            <a:srgbClr val="434343"/>
                          </a:solidFill>
                          <a:latin typeface="EB Garamond"/>
                          <a:ea typeface="EB Garamond"/>
                          <a:cs typeface="EB Garamond"/>
                          <a:sym typeface="EB Garamond"/>
                        </a:rPr>
                        <a:t>slightly  reduced, hypochromic </a:t>
                      </a:r>
                      <a:r>
                        <a:rPr lang="ar" sz="800">
                          <a:solidFill>
                            <a:srgbClr val="434343"/>
                          </a:solidFill>
                          <a:latin typeface="EB Garamond"/>
                          <a:ea typeface="EB Garamond"/>
                          <a:cs typeface="EB Garamond"/>
                          <a:sym typeface="EB Garamond"/>
                        </a:rPr>
                        <a:t>and </a:t>
                      </a:r>
                      <a:r>
                        <a:rPr b="1" lang="ar" sz="800">
                          <a:solidFill>
                            <a:srgbClr val="434343"/>
                          </a:solidFill>
                          <a:latin typeface="EB Garamond"/>
                          <a:ea typeface="EB Garamond"/>
                          <a:cs typeface="EB Garamond"/>
                          <a:sym typeface="EB Garamond"/>
                        </a:rPr>
                        <a:t>microcytic</a:t>
                      </a:r>
                      <a:r>
                        <a:rPr lang="ar" sz="800">
                          <a:solidFill>
                            <a:srgbClr val="434343"/>
                          </a:solidFill>
                          <a:latin typeface="EB Garamond"/>
                          <a:ea typeface="EB Garamond"/>
                          <a:cs typeface="EB Garamond"/>
                          <a:sym typeface="EB Garamond"/>
                        </a:rPr>
                        <a:t> red cell indices are seen.</a:t>
                      </a:r>
                      <a:endParaRPr sz="1000"/>
                    </a:p>
                  </a:txBody>
                  <a:tcPr marT="91425" marB="91425" marR="91425" marL="91425" anchor="ctr"/>
                </a:tc>
                <a:tc>
                  <a:txBody>
                    <a:bodyPr/>
                    <a:lstStyle/>
                    <a:p>
                      <a:pPr indent="0" lvl="0" marL="0" rtl="0" algn="ctr">
                        <a:spcBef>
                          <a:spcPts val="0"/>
                        </a:spcBef>
                        <a:spcAft>
                          <a:spcPts val="0"/>
                        </a:spcAft>
                        <a:buNone/>
                      </a:pPr>
                      <a:r>
                        <a:rPr lang="ar" sz="1000"/>
                        <a:t>__</a:t>
                      </a:r>
                      <a:endParaRPr sz="1000"/>
                    </a:p>
                  </a:txBody>
                  <a:tcPr marT="91425" marB="91425" marR="91425" marL="91425" anchor="ctr"/>
                </a:tc>
              </a:tr>
              <a:tr h="148375">
                <a:tc>
                  <a:txBody>
                    <a:bodyPr/>
                    <a:lstStyle/>
                    <a:p>
                      <a:pPr indent="0" lvl="0" marL="0" rtl="0" algn="l">
                        <a:spcBef>
                          <a:spcPts val="0"/>
                        </a:spcBef>
                        <a:spcAft>
                          <a:spcPts val="0"/>
                        </a:spcAft>
                        <a:buNone/>
                      </a:pPr>
                      <a:r>
                        <a:rPr b="1" lang="ar" sz="800">
                          <a:solidFill>
                            <a:schemeClr val="dk2"/>
                          </a:solidFill>
                          <a:latin typeface="EB Garamond"/>
                          <a:ea typeface="EB Garamond"/>
                          <a:cs typeface="EB Garamond"/>
                          <a:sym typeface="EB Garamond"/>
                        </a:rPr>
                        <a:t>Examination of peripheral blood film may show</a:t>
                      </a:r>
                      <a:endParaRPr b="1" sz="800">
                        <a:solidFill>
                          <a:schemeClr val="dk2"/>
                        </a:solidFill>
                        <a:latin typeface="EB Garamond"/>
                        <a:ea typeface="EB Garamond"/>
                        <a:cs typeface="EB Garamond"/>
                        <a:sym typeface="EB Garamond"/>
                      </a:endParaRPr>
                    </a:p>
                  </a:txBody>
                  <a:tcPr marT="91425" marB="91425" marR="91425" marL="91425">
                    <a:solidFill>
                      <a:srgbClr val="F3F3F3"/>
                    </a:solidFill>
                  </a:tcPr>
                </a:tc>
                <a:tc>
                  <a:txBody>
                    <a:bodyPr/>
                    <a:lstStyle/>
                    <a:p>
                      <a:pPr indent="0" lvl="0" marL="0" rtl="0" algn="ctr">
                        <a:spcBef>
                          <a:spcPts val="0"/>
                        </a:spcBef>
                        <a:spcAft>
                          <a:spcPts val="0"/>
                        </a:spcAft>
                        <a:buNone/>
                      </a:pPr>
                      <a:r>
                        <a:rPr lang="ar" sz="800">
                          <a:solidFill>
                            <a:srgbClr val="434343"/>
                          </a:solidFill>
                          <a:latin typeface="EB Garamond"/>
                          <a:ea typeface="EB Garamond"/>
                          <a:cs typeface="EB Garamond"/>
                          <a:sym typeface="EB Garamond"/>
                        </a:rPr>
                        <a:t>red cell abnormalities such as </a:t>
                      </a:r>
                      <a:r>
                        <a:rPr b="1" lang="ar" sz="800">
                          <a:solidFill>
                            <a:srgbClr val="434343"/>
                          </a:solidFill>
                          <a:latin typeface="EB Garamond"/>
                          <a:ea typeface="EB Garamond"/>
                          <a:cs typeface="EB Garamond"/>
                          <a:sym typeface="EB Garamond"/>
                        </a:rPr>
                        <a:t>target cells</a:t>
                      </a:r>
                      <a:r>
                        <a:rPr lang="ar" sz="800">
                          <a:solidFill>
                            <a:srgbClr val="434343"/>
                          </a:solidFill>
                          <a:latin typeface="EB Garamond"/>
                          <a:ea typeface="EB Garamond"/>
                          <a:cs typeface="EB Garamond"/>
                          <a:sym typeface="EB Garamond"/>
                        </a:rPr>
                        <a:t> and </a:t>
                      </a:r>
                      <a:r>
                        <a:rPr b="1" lang="ar" sz="800">
                          <a:solidFill>
                            <a:srgbClr val="434343"/>
                          </a:solidFill>
                          <a:latin typeface="EB Garamond"/>
                          <a:ea typeface="EB Garamond"/>
                          <a:cs typeface="EB Garamond"/>
                          <a:sym typeface="EB Garamond"/>
                        </a:rPr>
                        <a:t>poikilocytes</a:t>
                      </a:r>
                      <a:r>
                        <a:rPr lang="ar" sz="800">
                          <a:solidFill>
                            <a:srgbClr val="434343"/>
                          </a:solidFill>
                          <a:latin typeface="EB Garamond"/>
                          <a:ea typeface="EB Garamond"/>
                          <a:cs typeface="EB Garamond"/>
                          <a:sym typeface="EB Garamond"/>
                        </a:rPr>
                        <a:t>.</a:t>
                      </a:r>
                      <a:endParaRPr sz="1000"/>
                    </a:p>
                  </a:txBody>
                  <a:tcPr marT="91425" marB="91425" marR="91425" marL="91425" anchor="ctr"/>
                </a:tc>
                <a:tc>
                  <a:txBody>
                    <a:bodyPr/>
                    <a:lstStyle/>
                    <a:p>
                      <a:pPr indent="0" lvl="0" marL="0" rtl="0" algn="ctr">
                        <a:spcBef>
                          <a:spcPts val="0"/>
                        </a:spcBef>
                        <a:spcAft>
                          <a:spcPts val="0"/>
                        </a:spcAft>
                        <a:buNone/>
                      </a:pPr>
                      <a:r>
                        <a:rPr lang="ar" sz="800">
                          <a:solidFill>
                            <a:srgbClr val="434343"/>
                          </a:solidFill>
                          <a:latin typeface="EB Garamond"/>
                          <a:ea typeface="EB Garamond"/>
                          <a:cs typeface="EB Garamond"/>
                          <a:sym typeface="EB Garamond"/>
                        </a:rPr>
                        <a:t>Marked </a:t>
                      </a:r>
                      <a:r>
                        <a:rPr b="1" lang="ar" sz="800">
                          <a:solidFill>
                            <a:srgbClr val="434343"/>
                          </a:solidFill>
                          <a:latin typeface="EB Garamond"/>
                          <a:ea typeface="EB Garamond"/>
                          <a:cs typeface="EB Garamond"/>
                          <a:sym typeface="EB Garamond"/>
                        </a:rPr>
                        <a:t>anemia</a:t>
                      </a:r>
                      <a:r>
                        <a:rPr lang="ar" sz="800">
                          <a:solidFill>
                            <a:srgbClr val="434343"/>
                          </a:solidFill>
                          <a:latin typeface="EB Garamond"/>
                          <a:ea typeface="EB Garamond"/>
                          <a:cs typeface="EB Garamond"/>
                          <a:sym typeface="EB Garamond"/>
                        </a:rPr>
                        <a:t>.</a:t>
                      </a:r>
                      <a:endParaRPr sz="1000"/>
                    </a:p>
                  </a:txBody>
                  <a:tcPr marT="91425" marB="91425" marR="91425" marL="91425" anchor="ctr"/>
                </a:tc>
              </a:tr>
              <a:tr h="115550">
                <a:tc>
                  <a:txBody>
                    <a:bodyPr/>
                    <a:lstStyle/>
                    <a:p>
                      <a:pPr indent="0" lvl="0" marL="0" rtl="0" algn="l">
                        <a:spcBef>
                          <a:spcPts val="0"/>
                        </a:spcBef>
                        <a:spcAft>
                          <a:spcPts val="0"/>
                        </a:spcAft>
                        <a:buNone/>
                      </a:pPr>
                      <a:r>
                        <a:rPr b="1" lang="ar" sz="1000">
                          <a:solidFill>
                            <a:schemeClr val="dk2"/>
                          </a:solidFill>
                          <a:latin typeface="EB Garamond"/>
                          <a:ea typeface="EB Garamond"/>
                          <a:cs typeface="EB Garamond"/>
                          <a:sym typeface="EB Garamond"/>
                        </a:rPr>
                        <a:t>HbA2 level</a:t>
                      </a:r>
                      <a:endParaRPr b="1" sz="1000">
                        <a:solidFill>
                          <a:schemeClr val="dk2"/>
                        </a:solidFill>
                        <a:latin typeface="EB Garamond"/>
                        <a:ea typeface="EB Garamond"/>
                        <a:cs typeface="EB Garamond"/>
                        <a:sym typeface="EB Garamond"/>
                      </a:endParaRPr>
                    </a:p>
                  </a:txBody>
                  <a:tcPr marT="91425" marB="91425" marR="91425" marL="91425">
                    <a:solidFill>
                      <a:srgbClr val="F3F3F3"/>
                    </a:solidFill>
                  </a:tcPr>
                </a:tc>
                <a:tc>
                  <a:txBody>
                    <a:bodyPr/>
                    <a:lstStyle/>
                    <a:p>
                      <a:pPr indent="0" lvl="0" marL="0" rtl="0" algn="ctr">
                        <a:spcBef>
                          <a:spcPts val="0"/>
                        </a:spcBef>
                        <a:spcAft>
                          <a:spcPts val="0"/>
                        </a:spcAft>
                        <a:buNone/>
                      </a:pPr>
                      <a:r>
                        <a:rPr b="1" lang="ar" sz="800">
                          <a:solidFill>
                            <a:srgbClr val="434343"/>
                          </a:solidFill>
                          <a:latin typeface="EB Garamond"/>
                          <a:ea typeface="EB Garamond"/>
                          <a:cs typeface="EB Garamond"/>
                          <a:sym typeface="EB Garamond"/>
                        </a:rPr>
                        <a:t>raised</a:t>
                      </a:r>
                      <a:r>
                        <a:rPr lang="ar" sz="800">
                          <a:solidFill>
                            <a:srgbClr val="434343"/>
                          </a:solidFill>
                          <a:latin typeface="EB Garamond"/>
                          <a:ea typeface="EB Garamond"/>
                          <a:cs typeface="EB Garamond"/>
                          <a:sym typeface="EB Garamond"/>
                        </a:rPr>
                        <a:t> above the normal range to 3.5- 7.0%</a:t>
                      </a:r>
                      <a:endParaRPr sz="1000"/>
                    </a:p>
                  </a:txBody>
                  <a:tcPr marT="91425" marB="91425" marR="91425" marL="91425" anchor="ctr"/>
                </a:tc>
                <a:tc>
                  <a:txBody>
                    <a:bodyPr/>
                    <a:lstStyle/>
                    <a:p>
                      <a:pPr indent="0" lvl="0" marL="0" rtl="0" algn="ctr">
                        <a:spcBef>
                          <a:spcPts val="0"/>
                        </a:spcBef>
                        <a:spcAft>
                          <a:spcPts val="0"/>
                        </a:spcAft>
                        <a:buNone/>
                      </a:pPr>
                      <a:r>
                        <a:rPr lang="ar" sz="1000"/>
                        <a:t>__</a:t>
                      </a:r>
                      <a:endParaRPr sz="1000"/>
                    </a:p>
                  </a:txBody>
                  <a:tcPr marT="91425" marB="91425" marR="91425" marL="91425" anchor="ctr"/>
                </a:tc>
              </a:tr>
              <a:tr h="115550">
                <a:tc>
                  <a:txBody>
                    <a:bodyPr/>
                    <a:lstStyle/>
                    <a:p>
                      <a:pPr indent="0" lvl="0" marL="0" rtl="0" algn="l">
                        <a:spcBef>
                          <a:spcPts val="0"/>
                        </a:spcBef>
                        <a:spcAft>
                          <a:spcPts val="0"/>
                        </a:spcAft>
                        <a:buNone/>
                      </a:pPr>
                      <a:r>
                        <a:rPr b="1" lang="ar" sz="1000">
                          <a:solidFill>
                            <a:schemeClr val="dk2"/>
                          </a:solidFill>
                          <a:latin typeface="EB Garamond"/>
                          <a:ea typeface="EB Garamond"/>
                          <a:cs typeface="EB Garamond"/>
                          <a:sym typeface="EB Garamond"/>
                        </a:rPr>
                        <a:t>HbF level</a:t>
                      </a:r>
                      <a:endParaRPr b="1" sz="1000">
                        <a:solidFill>
                          <a:schemeClr val="dk2"/>
                        </a:solidFill>
                        <a:latin typeface="EB Garamond"/>
                        <a:ea typeface="EB Garamond"/>
                        <a:cs typeface="EB Garamond"/>
                        <a:sym typeface="EB Garamond"/>
                      </a:endParaRPr>
                    </a:p>
                  </a:txBody>
                  <a:tcPr marT="91425" marB="91425" marR="91425" marL="91425">
                    <a:solidFill>
                      <a:srgbClr val="F3F3F3"/>
                    </a:solidFill>
                  </a:tcPr>
                </a:tc>
                <a:tc>
                  <a:txBody>
                    <a:bodyPr/>
                    <a:lstStyle/>
                    <a:p>
                      <a:pPr indent="0" lvl="0" marL="0" rtl="0" algn="ctr">
                        <a:spcBef>
                          <a:spcPts val="0"/>
                        </a:spcBef>
                        <a:spcAft>
                          <a:spcPts val="0"/>
                        </a:spcAft>
                        <a:buNone/>
                      </a:pPr>
                      <a:r>
                        <a:rPr lang="ar" sz="800">
                          <a:solidFill>
                            <a:srgbClr val="434343"/>
                          </a:solidFill>
                          <a:latin typeface="EB Garamond"/>
                          <a:ea typeface="EB Garamond"/>
                          <a:cs typeface="EB Garamond"/>
                          <a:sym typeface="EB Garamond"/>
                        </a:rPr>
                        <a:t> Sometimes, a slightly </a:t>
                      </a:r>
                      <a:r>
                        <a:rPr b="1" lang="ar" sz="800">
                          <a:solidFill>
                            <a:srgbClr val="434343"/>
                          </a:solidFill>
                          <a:latin typeface="EB Garamond"/>
                          <a:ea typeface="EB Garamond"/>
                          <a:cs typeface="EB Garamond"/>
                          <a:sym typeface="EB Garamond"/>
                        </a:rPr>
                        <a:t>increased</a:t>
                      </a:r>
                      <a:r>
                        <a:rPr lang="ar" sz="800">
                          <a:solidFill>
                            <a:srgbClr val="434343"/>
                          </a:solidFill>
                          <a:latin typeface="EB Garamond"/>
                          <a:ea typeface="EB Garamond"/>
                          <a:cs typeface="EB Garamond"/>
                          <a:sym typeface="EB Garamond"/>
                        </a:rPr>
                        <a:t>, in the range of 1-5%.</a:t>
                      </a:r>
                      <a:endParaRPr sz="1000"/>
                    </a:p>
                  </a:txBody>
                  <a:tcPr marT="91425" marB="91425" marR="91425" marL="91425" anchor="ctr"/>
                </a:tc>
                <a:tc>
                  <a:txBody>
                    <a:bodyPr/>
                    <a:lstStyle/>
                    <a:p>
                      <a:pPr indent="0" lvl="0" marL="0" rtl="0" algn="ctr">
                        <a:spcBef>
                          <a:spcPts val="0"/>
                        </a:spcBef>
                        <a:spcAft>
                          <a:spcPts val="0"/>
                        </a:spcAft>
                        <a:buNone/>
                      </a:pPr>
                      <a:r>
                        <a:rPr lang="ar" sz="1000"/>
                        <a:t>__</a:t>
                      </a:r>
                      <a:endParaRPr sz="1000"/>
                    </a:p>
                  </a:txBody>
                  <a:tcPr marT="91425" marB="91425" marR="91425" marL="91425" anchor="ctr"/>
                </a:tc>
              </a:tr>
              <a:tr h="115550">
                <a:tc>
                  <a:txBody>
                    <a:bodyPr/>
                    <a:lstStyle/>
                    <a:p>
                      <a:pPr indent="0" lvl="0" marL="0" rtl="0" algn="l">
                        <a:spcBef>
                          <a:spcPts val="0"/>
                        </a:spcBef>
                        <a:spcAft>
                          <a:spcPts val="0"/>
                        </a:spcAft>
                        <a:buNone/>
                      </a:pPr>
                      <a:r>
                        <a:rPr b="1" lang="ar" sz="1000">
                          <a:solidFill>
                            <a:schemeClr val="dk2"/>
                          </a:solidFill>
                          <a:latin typeface="EB Garamond"/>
                          <a:ea typeface="EB Garamond"/>
                          <a:cs typeface="EB Garamond"/>
                          <a:sym typeface="EB Garamond"/>
                        </a:rPr>
                        <a:t>Treatment</a:t>
                      </a:r>
                      <a:endParaRPr b="1" sz="1000">
                        <a:solidFill>
                          <a:schemeClr val="dk2"/>
                        </a:solidFill>
                        <a:latin typeface="EB Garamond"/>
                        <a:ea typeface="EB Garamond"/>
                        <a:cs typeface="EB Garamond"/>
                        <a:sym typeface="EB Garamond"/>
                      </a:endParaRPr>
                    </a:p>
                  </a:txBody>
                  <a:tcPr marT="91425" marB="91425" marR="91425" marL="91425">
                    <a:solidFill>
                      <a:srgbClr val="F3F3F3"/>
                    </a:solidFill>
                  </a:tcPr>
                </a:tc>
                <a:tc>
                  <a:txBody>
                    <a:bodyPr/>
                    <a:lstStyle/>
                    <a:p>
                      <a:pPr indent="0" lvl="0" marL="0" rtl="0" algn="ctr">
                        <a:spcBef>
                          <a:spcPts val="0"/>
                        </a:spcBef>
                        <a:spcAft>
                          <a:spcPts val="0"/>
                        </a:spcAft>
                        <a:buNone/>
                      </a:pPr>
                      <a:r>
                        <a:rPr lang="ar" sz="1000"/>
                        <a:t>__</a:t>
                      </a:r>
                      <a:endParaRPr sz="1000"/>
                    </a:p>
                  </a:txBody>
                  <a:tcPr marT="91425" marB="91425" marR="91425" marL="91425" anchor="ctr"/>
                </a:tc>
                <a:tc>
                  <a:txBody>
                    <a:bodyPr/>
                    <a:lstStyle/>
                    <a:p>
                      <a:pPr indent="0" lvl="0" marL="0" rtl="0" algn="ctr">
                        <a:spcBef>
                          <a:spcPts val="0"/>
                        </a:spcBef>
                        <a:spcAft>
                          <a:spcPts val="0"/>
                        </a:spcAft>
                        <a:buNone/>
                      </a:pPr>
                      <a:r>
                        <a:rPr lang="ar" sz="800">
                          <a:solidFill>
                            <a:srgbClr val="434343"/>
                          </a:solidFill>
                          <a:latin typeface="EB Garamond"/>
                          <a:ea typeface="EB Garamond"/>
                          <a:cs typeface="EB Garamond"/>
                          <a:sym typeface="EB Garamond"/>
                        </a:rPr>
                        <a:t>Transfusion </a:t>
                      </a:r>
                      <a:r>
                        <a:rPr b="1" lang="ar" sz="800">
                          <a:solidFill>
                            <a:srgbClr val="434343"/>
                          </a:solidFill>
                          <a:latin typeface="EB Garamond"/>
                          <a:ea typeface="EB Garamond"/>
                          <a:cs typeface="EB Garamond"/>
                          <a:sym typeface="EB Garamond"/>
                        </a:rPr>
                        <a:t>dependent</a:t>
                      </a:r>
                      <a:r>
                        <a:rPr lang="ar" sz="800">
                          <a:solidFill>
                            <a:srgbClr val="434343"/>
                          </a:solidFill>
                          <a:latin typeface="EB Garamond"/>
                          <a:ea typeface="EB Garamond"/>
                          <a:cs typeface="EB Garamond"/>
                          <a:sym typeface="EB Garamond"/>
                        </a:rPr>
                        <a:t>.</a:t>
                      </a:r>
                      <a:endParaRPr sz="1000"/>
                    </a:p>
                  </a:txBody>
                  <a:tcPr marT="91425" marB="91425" marR="91425" marL="91425" anchor="ctr"/>
                </a:tc>
              </a:tr>
            </a:tbl>
          </a:graphicData>
        </a:graphic>
      </p:graphicFrame>
      <p:sp>
        <p:nvSpPr>
          <p:cNvPr id="395" name="Google Shape;395;p34"/>
          <p:cNvSpPr/>
          <p:nvPr/>
        </p:nvSpPr>
        <p:spPr>
          <a:xfrm>
            <a:off x="5851338" y="2244804"/>
            <a:ext cx="1522200" cy="1309200"/>
          </a:xfrm>
          <a:prstGeom prst="hexagon">
            <a:avLst>
              <a:gd fmla="val 25000" name="adj"/>
              <a:gd fmla="val 115470" name="vf"/>
            </a:avLst>
          </a:prstGeom>
          <a:solidFill>
            <a:srgbClr val="F3F3F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cxnSp>
        <p:nvCxnSpPr>
          <p:cNvPr id="396" name="Google Shape;396;p34"/>
          <p:cNvCxnSpPr/>
          <p:nvPr/>
        </p:nvCxnSpPr>
        <p:spPr>
          <a:xfrm>
            <a:off x="6590948" y="2237672"/>
            <a:ext cx="1200" cy="1304100"/>
          </a:xfrm>
          <a:prstGeom prst="straightConnector1">
            <a:avLst/>
          </a:prstGeom>
          <a:noFill/>
          <a:ln cap="flat" cmpd="sng" w="9525">
            <a:solidFill>
              <a:srgbClr val="B7B7B7"/>
            </a:solidFill>
            <a:prstDash val="solid"/>
            <a:round/>
            <a:headEnd len="med" w="med" type="none"/>
            <a:tailEnd len="med" w="med" type="none"/>
          </a:ln>
        </p:spPr>
      </p:cxnSp>
      <p:grpSp>
        <p:nvGrpSpPr>
          <p:cNvPr id="397" name="Google Shape;397;p34"/>
          <p:cNvGrpSpPr/>
          <p:nvPr/>
        </p:nvGrpSpPr>
        <p:grpSpPr>
          <a:xfrm>
            <a:off x="5046029" y="856958"/>
            <a:ext cx="1469818" cy="1958022"/>
            <a:chOff x="4041649" y="1707654"/>
            <a:chExt cx="1060704" cy="1429526"/>
          </a:xfrm>
        </p:grpSpPr>
        <p:sp>
          <p:nvSpPr>
            <p:cNvPr id="398" name="Google Shape;398;p34"/>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F4CC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399" name="Google Shape;399;p34"/>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grpSp>
        <p:nvGrpSpPr>
          <p:cNvPr id="400" name="Google Shape;400;p34"/>
          <p:cNvGrpSpPr/>
          <p:nvPr/>
        </p:nvGrpSpPr>
        <p:grpSpPr>
          <a:xfrm rot="3582560">
            <a:off x="6830225" y="709028"/>
            <a:ext cx="1457139" cy="1975297"/>
            <a:chOff x="4041649" y="1707654"/>
            <a:chExt cx="1060704" cy="1429526"/>
          </a:xfrm>
        </p:grpSpPr>
        <p:sp>
          <p:nvSpPr>
            <p:cNvPr id="401" name="Google Shape;401;p34"/>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9AD7D2">
                <a:alpha val="51959"/>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402" name="Google Shape;402;p34"/>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grpSp>
        <p:nvGrpSpPr>
          <p:cNvPr id="403" name="Google Shape;403;p34"/>
          <p:cNvGrpSpPr/>
          <p:nvPr/>
        </p:nvGrpSpPr>
        <p:grpSpPr>
          <a:xfrm rot="7100945">
            <a:off x="7259110" y="1730226"/>
            <a:ext cx="1456663" cy="1975965"/>
            <a:chOff x="4041649" y="1707654"/>
            <a:chExt cx="1060704" cy="1429526"/>
          </a:xfrm>
        </p:grpSpPr>
        <p:sp>
          <p:nvSpPr>
            <p:cNvPr id="404" name="Google Shape;404;p34"/>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9AD7D2">
                <a:alpha val="51959"/>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405" name="Google Shape;405;p34"/>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grpSp>
        <p:nvGrpSpPr>
          <p:cNvPr id="406" name="Google Shape;406;p34"/>
          <p:cNvGrpSpPr/>
          <p:nvPr/>
        </p:nvGrpSpPr>
        <p:grpSpPr>
          <a:xfrm rot="10800000">
            <a:off x="6710260" y="2923177"/>
            <a:ext cx="1469818" cy="1958022"/>
            <a:chOff x="4041649" y="1707654"/>
            <a:chExt cx="1060704" cy="1429526"/>
          </a:xfrm>
        </p:grpSpPr>
        <p:sp>
          <p:nvSpPr>
            <p:cNvPr id="407" name="Google Shape;407;p34"/>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9AD7D2">
                <a:alpha val="51959"/>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408" name="Google Shape;408;p34"/>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grpSp>
        <p:nvGrpSpPr>
          <p:cNvPr id="409" name="Google Shape;409;p34"/>
          <p:cNvGrpSpPr/>
          <p:nvPr/>
        </p:nvGrpSpPr>
        <p:grpSpPr>
          <a:xfrm rot="-7136664">
            <a:off x="4989966" y="3048744"/>
            <a:ext cx="1456833" cy="1975734"/>
            <a:chOff x="4041649" y="1707654"/>
            <a:chExt cx="1060704" cy="1429526"/>
          </a:xfrm>
        </p:grpSpPr>
        <p:sp>
          <p:nvSpPr>
            <p:cNvPr id="410" name="Google Shape;410;p34"/>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F4CC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411" name="Google Shape;411;p34"/>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grpSp>
        <p:nvGrpSpPr>
          <p:cNvPr id="412" name="Google Shape;412;p34"/>
          <p:cNvGrpSpPr/>
          <p:nvPr/>
        </p:nvGrpSpPr>
        <p:grpSpPr>
          <a:xfrm rot="-3582560">
            <a:off x="4472580" y="2023738"/>
            <a:ext cx="1457139" cy="1975297"/>
            <a:chOff x="4041649" y="1707654"/>
            <a:chExt cx="1060704" cy="1429526"/>
          </a:xfrm>
        </p:grpSpPr>
        <p:sp>
          <p:nvSpPr>
            <p:cNvPr id="413" name="Google Shape;413;p34"/>
            <p:cNvSpPr/>
            <p:nvPr/>
          </p:nvSpPr>
          <p:spPr>
            <a:xfrm rot="10800000">
              <a:off x="4041649" y="1707654"/>
              <a:ext cx="1060704" cy="1429526"/>
            </a:xfrm>
            <a:custGeom>
              <a:rect b="b" l="l" r="r" t="t"/>
              <a:pathLst>
                <a:path extrusionOk="0" h="1429526" w="1060704">
                  <a:moveTo>
                    <a:pt x="832104" y="1429526"/>
                  </a:moveTo>
                  <a:lnTo>
                    <a:pt x="228600" y="1429526"/>
                  </a:lnTo>
                  <a:lnTo>
                    <a:pt x="0" y="972326"/>
                  </a:lnTo>
                  <a:lnTo>
                    <a:pt x="543363" y="0"/>
                  </a:lnTo>
                  <a:lnTo>
                    <a:pt x="1060704" y="972326"/>
                  </a:lnTo>
                  <a:lnTo>
                    <a:pt x="832104" y="1429526"/>
                  </a:lnTo>
                  <a:close/>
                </a:path>
              </a:pathLst>
            </a:custGeom>
            <a:solidFill>
              <a:srgbClr val="F4CC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sp>
          <p:nvSpPr>
            <p:cNvPr id="414" name="Google Shape;414;p34"/>
            <p:cNvSpPr/>
            <p:nvPr/>
          </p:nvSpPr>
          <p:spPr>
            <a:xfrm>
              <a:off x="4115403" y="1760695"/>
              <a:ext cx="913200" cy="794400"/>
            </a:xfrm>
            <a:prstGeom prst="hexagon">
              <a:avLst>
                <a:gd fmla="val 25000" name="adj"/>
                <a:gd fmla="val 115470" name="vf"/>
              </a:avLst>
            </a:prstGeom>
            <a:solidFill>
              <a:srgbClr val="FFFF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3F3F3F"/>
                </a:solidFill>
                <a:latin typeface="Arial"/>
                <a:ea typeface="Arial"/>
                <a:cs typeface="Arial"/>
                <a:sym typeface="Arial"/>
              </a:endParaRPr>
            </a:p>
          </p:txBody>
        </p:sp>
      </p:grpSp>
      <p:sp>
        <p:nvSpPr>
          <p:cNvPr id="415" name="Google Shape;415;p34"/>
          <p:cNvSpPr txBox="1"/>
          <p:nvPr/>
        </p:nvSpPr>
        <p:spPr>
          <a:xfrm rot="-5400000">
            <a:off x="5607424" y="2570044"/>
            <a:ext cx="1318200" cy="6669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b="1" lang="ar" sz="1000">
                <a:solidFill>
                  <a:schemeClr val="dk2"/>
                </a:solidFill>
                <a:latin typeface="EB Garamond"/>
                <a:ea typeface="EB Garamond"/>
                <a:cs typeface="EB Garamond"/>
                <a:sym typeface="EB Garamond"/>
              </a:rPr>
              <a:t>Heterozygous β-thalassemia (Beta-thalassemia trait)</a:t>
            </a:r>
            <a:endParaRPr b="1" sz="1000">
              <a:solidFill>
                <a:schemeClr val="dk2"/>
              </a:solidFill>
              <a:latin typeface="EB Garamond"/>
              <a:ea typeface="EB Garamond"/>
              <a:cs typeface="EB Garamond"/>
              <a:sym typeface="EB Garamond"/>
            </a:endParaRPr>
          </a:p>
        </p:txBody>
      </p:sp>
      <p:sp>
        <p:nvSpPr>
          <p:cNvPr id="416" name="Google Shape;416;p34"/>
          <p:cNvSpPr txBox="1"/>
          <p:nvPr/>
        </p:nvSpPr>
        <p:spPr>
          <a:xfrm rot="5400000">
            <a:off x="6274491" y="2625224"/>
            <a:ext cx="1282200" cy="5568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b="1" lang="ar" sz="1100">
                <a:solidFill>
                  <a:schemeClr val="dk2"/>
                </a:solidFill>
                <a:latin typeface="EB Garamond"/>
                <a:ea typeface="EB Garamond"/>
                <a:cs typeface="EB Garamond"/>
                <a:sym typeface="EB Garamond"/>
              </a:rPr>
              <a:t>Homozygous β-Thalassemia</a:t>
            </a:r>
            <a:endParaRPr b="1" sz="1100">
              <a:solidFill>
                <a:schemeClr val="dk2"/>
              </a:solidFill>
              <a:latin typeface="EB Garamond"/>
              <a:ea typeface="EB Garamond"/>
              <a:cs typeface="EB Garamond"/>
              <a:sym typeface="EB Garamond"/>
            </a:endParaRPr>
          </a:p>
        </p:txBody>
      </p:sp>
      <p:sp>
        <p:nvSpPr>
          <p:cNvPr id="417" name="Google Shape;417;p34"/>
          <p:cNvSpPr txBox="1"/>
          <p:nvPr/>
        </p:nvSpPr>
        <p:spPr>
          <a:xfrm>
            <a:off x="5230138" y="968933"/>
            <a:ext cx="1101600" cy="101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800">
                <a:solidFill>
                  <a:schemeClr val="dk2"/>
                </a:solidFill>
                <a:latin typeface="EB Garamond"/>
                <a:ea typeface="EB Garamond"/>
                <a:cs typeface="EB Garamond"/>
                <a:sym typeface="EB Garamond"/>
              </a:rPr>
              <a:t>•</a:t>
            </a:r>
            <a:r>
              <a:rPr lang="ar" sz="800">
                <a:solidFill>
                  <a:srgbClr val="434343"/>
                </a:solidFill>
                <a:latin typeface="EB Garamond"/>
                <a:ea typeface="EB Garamond"/>
                <a:cs typeface="EB Garamond"/>
                <a:sym typeface="EB Garamond"/>
              </a:rPr>
              <a:t> Most affected subjects with beta thalassemia trait are asymptomatic.</a:t>
            </a:r>
            <a:endParaRPr sz="800">
              <a:solidFill>
                <a:srgbClr val="434343"/>
              </a:solidFill>
              <a:latin typeface="EB Garamond"/>
              <a:ea typeface="EB Garamond"/>
              <a:cs typeface="EB Garamond"/>
              <a:sym typeface="EB Garamond"/>
            </a:endParaRPr>
          </a:p>
          <a:p>
            <a:pPr indent="0" lvl="0" marL="0" rtl="0" algn="ctr">
              <a:spcBef>
                <a:spcPts val="0"/>
              </a:spcBef>
              <a:spcAft>
                <a:spcPts val="0"/>
              </a:spcAft>
              <a:buClr>
                <a:schemeClr val="dk1"/>
              </a:buClr>
              <a:buSzPts val="1100"/>
              <a:buFont typeface="Arial"/>
              <a:buNone/>
            </a:pPr>
            <a:r>
              <a:rPr lang="ar" sz="800">
                <a:solidFill>
                  <a:schemeClr val="dk2"/>
                </a:solidFill>
                <a:latin typeface="EB Garamond"/>
                <a:ea typeface="EB Garamond"/>
                <a:cs typeface="EB Garamond"/>
                <a:sym typeface="EB Garamond"/>
              </a:rPr>
              <a:t>• Hb concentration is </a:t>
            </a:r>
            <a:r>
              <a:rPr lang="ar" sz="800">
                <a:solidFill>
                  <a:srgbClr val="434343"/>
                </a:solidFill>
                <a:latin typeface="EB Garamond"/>
                <a:ea typeface="EB Garamond"/>
                <a:cs typeface="EB Garamond"/>
                <a:sym typeface="EB Garamond"/>
              </a:rPr>
              <a:t>normal  or  slightly  reduced, hypochromic and microcytic red cell indices are seen.</a:t>
            </a:r>
            <a:endParaRPr sz="800">
              <a:solidFill>
                <a:srgbClr val="434343"/>
              </a:solidFill>
              <a:latin typeface="EB Garamond"/>
              <a:ea typeface="EB Garamond"/>
              <a:cs typeface="EB Garamond"/>
              <a:sym typeface="EB Garamond"/>
            </a:endParaRPr>
          </a:p>
        </p:txBody>
      </p:sp>
      <p:sp>
        <p:nvSpPr>
          <p:cNvPr id="418" name="Google Shape;418;p34"/>
          <p:cNvSpPr txBox="1"/>
          <p:nvPr/>
        </p:nvSpPr>
        <p:spPr>
          <a:xfrm>
            <a:off x="4273025" y="2291650"/>
            <a:ext cx="1176300" cy="107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chemeClr val="dk2"/>
                </a:solidFill>
                <a:latin typeface="EB Garamond"/>
                <a:ea typeface="EB Garamond"/>
                <a:cs typeface="EB Garamond"/>
                <a:sym typeface="EB Garamond"/>
              </a:rPr>
              <a:t>-Examination of peripheral blood film may shows </a:t>
            </a:r>
            <a:r>
              <a:rPr lang="ar" sz="1000">
                <a:solidFill>
                  <a:srgbClr val="434343"/>
                </a:solidFill>
                <a:latin typeface="EB Garamond"/>
                <a:ea typeface="EB Garamond"/>
                <a:cs typeface="EB Garamond"/>
                <a:sym typeface="EB Garamond"/>
              </a:rPr>
              <a:t>red cell abnormalities such as target cells and poikilocytes.</a:t>
            </a:r>
            <a:endParaRPr sz="1000">
              <a:solidFill>
                <a:srgbClr val="434343"/>
              </a:solidFill>
              <a:latin typeface="EB Garamond"/>
              <a:ea typeface="EB Garamond"/>
              <a:cs typeface="EB Garamond"/>
              <a:sym typeface="EB Garamond"/>
            </a:endParaRPr>
          </a:p>
        </p:txBody>
      </p:sp>
      <p:sp>
        <p:nvSpPr>
          <p:cNvPr id="419" name="Google Shape;419;p34"/>
          <p:cNvSpPr txBox="1"/>
          <p:nvPr/>
        </p:nvSpPr>
        <p:spPr>
          <a:xfrm>
            <a:off x="4873000" y="3541763"/>
            <a:ext cx="1013100" cy="1318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900">
                <a:solidFill>
                  <a:schemeClr val="dk2"/>
                </a:solidFill>
                <a:latin typeface="EB Garamond"/>
                <a:ea typeface="EB Garamond"/>
                <a:cs typeface="EB Garamond"/>
                <a:sym typeface="EB Garamond"/>
              </a:rPr>
              <a:t> • </a:t>
            </a:r>
            <a:r>
              <a:rPr lang="ar" sz="900">
                <a:solidFill>
                  <a:srgbClr val="434343"/>
                </a:solidFill>
                <a:latin typeface="EB Garamond"/>
                <a:ea typeface="EB Garamond"/>
                <a:cs typeface="EB Garamond"/>
                <a:sym typeface="EB Garamond"/>
              </a:rPr>
              <a:t>HbA2 levels will be raised above the normal range to 3.5- 7.0%. </a:t>
            </a:r>
            <a:endParaRPr sz="900">
              <a:solidFill>
                <a:srgbClr val="434343"/>
              </a:solidFill>
              <a:latin typeface="EB Garamond"/>
              <a:ea typeface="EB Garamond"/>
              <a:cs typeface="EB Garamond"/>
              <a:sym typeface="EB Garamond"/>
            </a:endParaRPr>
          </a:p>
          <a:p>
            <a:pPr indent="0" lvl="0" marL="0" rtl="0" algn="ctr">
              <a:spcBef>
                <a:spcPts val="0"/>
              </a:spcBef>
              <a:spcAft>
                <a:spcPts val="0"/>
              </a:spcAft>
              <a:buNone/>
            </a:pPr>
            <a:r>
              <a:rPr lang="ar" sz="900">
                <a:solidFill>
                  <a:schemeClr val="dk2"/>
                </a:solidFill>
                <a:latin typeface="EB Garamond"/>
                <a:ea typeface="EB Garamond"/>
                <a:cs typeface="EB Garamond"/>
                <a:sym typeface="EB Garamond"/>
              </a:rPr>
              <a:t>• </a:t>
            </a:r>
            <a:r>
              <a:rPr lang="ar" sz="900">
                <a:solidFill>
                  <a:srgbClr val="434343"/>
                </a:solidFill>
                <a:latin typeface="EB Garamond"/>
                <a:ea typeface="EB Garamond"/>
                <a:cs typeface="EB Garamond"/>
                <a:sym typeface="EB Garamond"/>
              </a:rPr>
              <a:t>Sometimes, a slightly increased Hb F levels, in the range of 1-5%.</a:t>
            </a:r>
            <a:endParaRPr sz="900">
              <a:solidFill>
                <a:schemeClr val="dk2"/>
              </a:solidFill>
              <a:latin typeface="EB Garamond"/>
              <a:ea typeface="EB Garamond"/>
              <a:cs typeface="EB Garamond"/>
              <a:sym typeface="EB Garamond"/>
            </a:endParaRPr>
          </a:p>
        </p:txBody>
      </p:sp>
      <p:sp>
        <p:nvSpPr>
          <p:cNvPr id="420" name="Google Shape;420;p34"/>
          <p:cNvSpPr txBox="1"/>
          <p:nvPr/>
        </p:nvSpPr>
        <p:spPr>
          <a:xfrm>
            <a:off x="7312646" y="1006978"/>
            <a:ext cx="1176300" cy="87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rgbClr val="434343"/>
                </a:solidFill>
                <a:latin typeface="EB Garamond"/>
                <a:ea typeface="EB Garamond"/>
                <a:cs typeface="EB Garamond"/>
                <a:sym typeface="EB Garamond"/>
              </a:rPr>
              <a:t>Defects of β-globin on both copies of chromosome 11</a:t>
            </a:r>
            <a:endParaRPr sz="1000">
              <a:solidFill>
                <a:srgbClr val="434343"/>
              </a:solidFill>
              <a:latin typeface="EB Garamond"/>
              <a:ea typeface="EB Garamond"/>
              <a:cs typeface="EB Garamond"/>
              <a:sym typeface="EB Garamond"/>
            </a:endParaRPr>
          </a:p>
        </p:txBody>
      </p:sp>
      <p:sp>
        <p:nvSpPr>
          <p:cNvPr id="421" name="Google Shape;421;p34"/>
          <p:cNvSpPr txBox="1"/>
          <p:nvPr/>
        </p:nvSpPr>
        <p:spPr>
          <a:xfrm>
            <a:off x="7775572" y="2305609"/>
            <a:ext cx="1101600" cy="10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100">
                <a:solidFill>
                  <a:schemeClr val="dk2"/>
                </a:solidFill>
                <a:latin typeface="EB Garamond"/>
                <a:ea typeface="EB Garamond"/>
                <a:cs typeface="EB Garamond"/>
                <a:sym typeface="EB Garamond"/>
              </a:rPr>
              <a:t>•</a:t>
            </a:r>
            <a:r>
              <a:rPr lang="ar" sz="1100">
                <a:solidFill>
                  <a:srgbClr val="434343"/>
                </a:solidFill>
                <a:latin typeface="EB Garamond"/>
                <a:ea typeface="EB Garamond"/>
                <a:cs typeface="EB Garamond"/>
                <a:sym typeface="EB Garamond"/>
              </a:rPr>
              <a:t> Marked anemia</a:t>
            </a:r>
            <a:endParaRPr sz="1100">
              <a:solidFill>
                <a:srgbClr val="434343"/>
              </a:solidFill>
              <a:latin typeface="EB Garamond"/>
              <a:ea typeface="EB Garamond"/>
              <a:cs typeface="EB Garamond"/>
              <a:sym typeface="EB Garamond"/>
            </a:endParaRPr>
          </a:p>
          <a:p>
            <a:pPr indent="0" lvl="0" marL="0" rtl="0" algn="l">
              <a:spcBef>
                <a:spcPts val="0"/>
              </a:spcBef>
              <a:spcAft>
                <a:spcPts val="0"/>
              </a:spcAft>
              <a:buNone/>
            </a:pPr>
            <a:r>
              <a:rPr lang="ar" sz="1100">
                <a:solidFill>
                  <a:schemeClr val="dk2"/>
                </a:solidFill>
                <a:latin typeface="EB Garamond"/>
                <a:ea typeface="EB Garamond"/>
                <a:cs typeface="EB Garamond"/>
                <a:sym typeface="EB Garamond"/>
              </a:rPr>
              <a:t>•</a:t>
            </a:r>
            <a:r>
              <a:rPr lang="ar" sz="1100">
                <a:solidFill>
                  <a:srgbClr val="434343"/>
                </a:solidFill>
                <a:latin typeface="EB Garamond"/>
                <a:ea typeface="EB Garamond"/>
                <a:cs typeface="EB Garamond"/>
                <a:sym typeface="EB Garamond"/>
              </a:rPr>
              <a:t> Transfusion dependent</a:t>
            </a:r>
            <a:endParaRPr sz="1100">
              <a:solidFill>
                <a:srgbClr val="434343"/>
              </a:solidFill>
              <a:latin typeface="EB Garamond"/>
              <a:ea typeface="EB Garamond"/>
              <a:cs typeface="EB Garamond"/>
              <a:sym typeface="EB Garamond"/>
            </a:endParaRPr>
          </a:p>
        </p:txBody>
      </p:sp>
      <p:pic>
        <p:nvPicPr>
          <p:cNvPr id="422" name="Google Shape;422;p34"/>
          <p:cNvPicPr preferRelativeResize="0"/>
          <p:nvPr/>
        </p:nvPicPr>
        <p:blipFill rotWithShape="1">
          <a:blip r:embed="rId5">
            <a:alphaModFix/>
          </a:blip>
          <a:srcRect b="0" l="48533" r="0" t="0"/>
          <a:stretch/>
        </p:blipFill>
        <p:spPr>
          <a:xfrm>
            <a:off x="7011964" y="3912442"/>
            <a:ext cx="840365" cy="739544"/>
          </a:xfrm>
          <a:prstGeom prst="rect">
            <a:avLst/>
          </a:prstGeom>
          <a:noFill/>
          <a:ln>
            <a:noFill/>
          </a:ln>
        </p:spPr>
      </p:pic>
      <p:sp>
        <p:nvSpPr>
          <p:cNvPr id="423" name="Google Shape;423;p34"/>
          <p:cNvSpPr txBox="1"/>
          <p:nvPr/>
        </p:nvSpPr>
        <p:spPr>
          <a:xfrm>
            <a:off x="6932430" y="3446848"/>
            <a:ext cx="1013100" cy="25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900">
                <a:solidFill>
                  <a:srgbClr val="FFFFFF"/>
                </a:solidFill>
                <a:latin typeface="EB Garamond"/>
                <a:ea typeface="EB Garamond"/>
                <a:cs typeface="EB Garamond"/>
                <a:sym typeface="EB Garamond"/>
              </a:rPr>
              <a:t>Structure</a:t>
            </a:r>
            <a:endParaRPr b="1" sz="900">
              <a:solidFill>
                <a:srgbClr val="FFFFFF"/>
              </a:solidFill>
            </a:endParaRPr>
          </a:p>
        </p:txBody>
      </p:sp>
      <p:sp>
        <p:nvSpPr>
          <p:cNvPr id="424" name="Google Shape;424;p34"/>
          <p:cNvSpPr txBox="1"/>
          <p:nvPr/>
        </p:nvSpPr>
        <p:spPr>
          <a:xfrm>
            <a:off x="1743925" y="4243475"/>
            <a:ext cx="2304900" cy="25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600">
                <a:solidFill>
                  <a:srgbClr val="B7B7B7"/>
                </a:solidFill>
                <a:latin typeface="EB Garamond"/>
                <a:ea typeface="EB Garamond"/>
                <a:cs typeface="EB Garamond"/>
                <a:sym typeface="EB Garamond"/>
              </a:rPr>
              <a:t>Autosomal recessive mutation in β chain in hemoglobin</a:t>
            </a:r>
            <a:endParaRPr sz="600">
              <a:solidFill>
                <a:srgbClr val="B7B7B7"/>
              </a:solidFill>
              <a:latin typeface="EB Garamond"/>
              <a:ea typeface="EB Garamond"/>
              <a:cs typeface="EB Garamond"/>
              <a:sym typeface="EB Garamond"/>
            </a:endParaRPr>
          </a:p>
          <a:p>
            <a:pPr indent="0" lvl="0" marL="0" rtl="0" algn="l">
              <a:spcBef>
                <a:spcPts val="0"/>
              </a:spcBef>
              <a:spcAft>
                <a:spcPts val="0"/>
              </a:spcAft>
              <a:buNone/>
            </a:pPr>
            <a:r>
              <a:rPr lang="ar" sz="600">
                <a:solidFill>
                  <a:srgbClr val="B7B7B7"/>
                </a:solidFill>
                <a:latin typeface="EB Garamond"/>
                <a:ea typeface="EB Garamond"/>
                <a:cs typeface="EB Garamond"/>
                <a:sym typeface="EB Garamond"/>
              </a:rPr>
              <a:t>Arises when two abnormal β genes are present</a:t>
            </a:r>
            <a:endParaRPr sz="600">
              <a:solidFill>
                <a:srgbClr val="B7B7B7"/>
              </a:solidFill>
              <a:latin typeface="EB Garamond"/>
              <a:ea typeface="EB Garamond"/>
              <a:cs typeface="EB Garamond"/>
              <a:sym typeface="EB Garamond"/>
            </a:endParaRPr>
          </a:p>
        </p:txBody>
      </p:sp>
      <p:sp>
        <p:nvSpPr>
          <p:cNvPr id="425" name="Google Shape;425;p34"/>
          <p:cNvSpPr txBox="1"/>
          <p:nvPr/>
        </p:nvSpPr>
        <p:spPr>
          <a:xfrm>
            <a:off x="641700" y="4243475"/>
            <a:ext cx="1072800" cy="656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ar" sz="600">
                <a:solidFill>
                  <a:srgbClr val="45818E"/>
                </a:solidFill>
                <a:latin typeface="EB Garamond"/>
                <a:ea typeface="EB Garamond"/>
                <a:cs typeface="EB Garamond"/>
                <a:sym typeface="EB Garamond"/>
              </a:rPr>
              <a:t>In Beats Thalassemia there will be elevation of HbA2 due to absence of  Beta gene and the shifting of presentation of Beta gene to Delta gene (the next gene in the order)</a:t>
            </a:r>
            <a:endParaRPr sz="600"/>
          </a:p>
        </p:txBody>
      </p:sp>
    </p:spTree>
  </p:cSld>
  <p:clrMapOvr>
    <a:masterClrMapping/>
  </p:clrMapOvr>
</p:sld>
</file>

<file path=ppt/theme/theme1.xml><?xml version="1.0" encoding="utf-8"?>
<a:theme xmlns:a="http://schemas.openxmlformats.org/drawingml/2006/main" xmlns:r="http://schemas.openxmlformats.org/officeDocument/2006/relationships" name="Real Estate Marketing Plan ">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