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10692000" cx="7560000"/>
  <p:notesSz cx="6858000" cy="9144000"/>
  <p:embeddedFontLst>
    <p:embeddedFont>
      <p:font typeface="Muli"/>
      <p:regular r:id="rId17"/>
      <p:bold r:id="rId18"/>
      <p:italic r:id="rId19"/>
      <p:boldItalic r:id="rId20"/>
    </p:embeddedFont>
    <p:embeddedFont>
      <p:font typeface="Fira Sans Extra Condensed Medium"/>
      <p:regular r:id="rId21"/>
      <p:bold r:id="rId22"/>
      <p:italic r:id="rId23"/>
      <p:boldItalic r:id="rId24"/>
    </p:embeddedFont>
    <p:embeddedFont>
      <p:font typeface="EB Garamond"/>
      <p:regular r:id="rId25"/>
      <p:bold r:id="rId26"/>
      <p:italic r:id="rId27"/>
      <p:boldItalic r:id="rId28"/>
    </p:embeddedFont>
    <p:embeddedFont>
      <p:font typeface="Amiri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Squada One"/>
      <p:regular r:id="rId37"/>
    </p:embeddedFont>
    <p:embeddedFont>
      <p:font typeface="Montserrat ExtraBold"/>
      <p:bold r:id="rId38"/>
      <p:boldItalic r:id="rId39"/>
    </p:embeddedFont>
    <p:embeddedFont>
      <p:font typeface="Oswald"/>
      <p:regular r:id="rId40"/>
      <p:bold r:id="rId41"/>
    </p:embeddedFont>
    <p:embeddedFont>
      <p:font typeface="Dancing Script"/>
      <p:regular r:id="rId42"/>
      <p:bold r:id="rId43"/>
    </p:embeddedFont>
    <p:embeddedFont>
      <p:font typeface="EB Garamond Regular"/>
      <p:bold r:id="rId44"/>
      <p:boldItalic r:id="rId45"/>
    </p:embeddedFont>
    <p:embeddedFont>
      <p:font typeface="Barlow Light"/>
      <p:regular r:id="rId46"/>
      <p:bold r:id="rId47"/>
      <p:italic r:id="rId48"/>
      <p:boldItalic r:id="rId49"/>
    </p:embeddedFont>
    <p:embeddedFont>
      <p:font typeface="Merriweather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6C0E47B-55D6-4F77-B155-2463C7FF1982}">
  <a:tblStyle styleId="{66C0E47B-55D6-4F77-B155-2463C7FF19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42" Type="http://schemas.openxmlformats.org/officeDocument/2006/relationships/font" Target="fonts/DancingScript-regular.fntdata"/><Relationship Id="rId41" Type="http://schemas.openxmlformats.org/officeDocument/2006/relationships/font" Target="fonts/Oswald-bold.fntdata"/><Relationship Id="rId44" Type="http://schemas.openxmlformats.org/officeDocument/2006/relationships/font" Target="fonts/EBGaramondRegular-bold.fntdata"/><Relationship Id="rId43" Type="http://schemas.openxmlformats.org/officeDocument/2006/relationships/font" Target="fonts/DancingScript-bold.fntdata"/><Relationship Id="rId46" Type="http://schemas.openxmlformats.org/officeDocument/2006/relationships/font" Target="fonts/BarlowLight-regular.fntdata"/><Relationship Id="rId45" Type="http://schemas.openxmlformats.org/officeDocument/2006/relationships/font" Target="fonts/EBGaramondRegula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BarlowLight-italic.fntdata"/><Relationship Id="rId47" Type="http://schemas.openxmlformats.org/officeDocument/2006/relationships/font" Target="fonts/BarlowLight-bold.fntdata"/><Relationship Id="rId49" Type="http://schemas.openxmlformats.org/officeDocument/2006/relationships/font" Target="fonts/BarlowLigh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miri-italic.fntdata"/><Relationship Id="rId30" Type="http://schemas.openxmlformats.org/officeDocument/2006/relationships/font" Target="fonts/Amiri-bold.fntdata"/><Relationship Id="rId33" Type="http://schemas.openxmlformats.org/officeDocument/2006/relationships/font" Target="fonts/Montserrat-regular.fntdata"/><Relationship Id="rId32" Type="http://schemas.openxmlformats.org/officeDocument/2006/relationships/font" Target="fonts/Amiri-boldItalic.fntdata"/><Relationship Id="rId35" Type="http://schemas.openxmlformats.org/officeDocument/2006/relationships/font" Target="fonts/Montserrat-italic.fntdata"/><Relationship Id="rId34" Type="http://schemas.openxmlformats.org/officeDocument/2006/relationships/font" Target="fonts/Montserrat-bold.fntdata"/><Relationship Id="rId37" Type="http://schemas.openxmlformats.org/officeDocument/2006/relationships/font" Target="fonts/SquadaOne-regular.fntdata"/><Relationship Id="rId36" Type="http://schemas.openxmlformats.org/officeDocument/2006/relationships/font" Target="fonts/Montserrat-boldItalic.fntdata"/><Relationship Id="rId39" Type="http://schemas.openxmlformats.org/officeDocument/2006/relationships/font" Target="fonts/MontserratExtraBold-boldItalic.fntdata"/><Relationship Id="rId38" Type="http://schemas.openxmlformats.org/officeDocument/2006/relationships/font" Target="fonts/MontserratExtraBold-bold.fntdata"/><Relationship Id="rId20" Type="http://schemas.openxmlformats.org/officeDocument/2006/relationships/font" Target="fonts/Muli-boldItalic.fntdata"/><Relationship Id="rId22" Type="http://schemas.openxmlformats.org/officeDocument/2006/relationships/font" Target="fonts/FiraSansExtraCondensedMedium-bold.fntdata"/><Relationship Id="rId21" Type="http://schemas.openxmlformats.org/officeDocument/2006/relationships/font" Target="fonts/FiraSansExtraCondensedMedium-regular.fntdata"/><Relationship Id="rId24" Type="http://schemas.openxmlformats.org/officeDocument/2006/relationships/font" Target="fonts/FiraSansExtraCondensedMedium-boldItalic.fntdata"/><Relationship Id="rId23" Type="http://schemas.openxmlformats.org/officeDocument/2006/relationships/font" Target="fonts/FiraSansExtraCondensedMedium-italic.fntdata"/><Relationship Id="rId26" Type="http://schemas.openxmlformats.org/officeDocument/2006/relationships/font" Target="fonts/EBGaramond-bold.fntdata"/><Relationship Id="rId25" Type="http://schemas.openxmlformats.org/officeDocument/2006/relationships/font" Target="fonts/EBGaramond-regular.fntdata"/><Relationship Id="rId28" Type="http://schemas.openxmlformats.org/officeDocument/2006/relationships/font" Target="fonts/EBGaramond-boldItalic.fntdata"/><Relationship Id="rId27" Type="http://schemas.openxmlformats.org/officeDocument/2006/relationships/font" Target="fonts/EBGaramond-italic.fntdata"/><Relationship Id="rId29" Type="http://schemas.openxmlformats.org/officeDocument/2006/relationships/font" Target="fonts/Amiri-regular.fntdata"/><Relationship Id="rId51" Type="http://schemas.openxmlformats.org/officeDocument/2006/relationships/font" Target="fonts/Merriweather-bold.fntdata"/><Relationship Id="rId50" Type="http://schemas.openxmlformats.org/officeDocument/2006/relationships/font" Target="fonts/Merriweather-regular.fntdata"/><Relationship Id="rId53" Type="http://schemas.openxmlformats.org/officeDocument/2006/relationships/font" Target="fonts/Merriweather-boldItalic.fntdata"/><Relationship Id="rId52" Type="http://schemas.openxmlformats.org/officeDocument/2006/relationships/font" Target="fonts/Merriweather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uli-regular.fntdata"/><Relationship Id="rId16" Type="http://schemas.openxmlformats.org/officeDocument/2006/relationships/slide" Target="slides/slide9.xml"/><Relationship Id="rId19" Type="http://schemas.openxmlformats.org/officeDocument/2006/relationships/font" Target="fonts/Muli-italic.fntdata"/><Relationship Id="rId18" Type="http://schemas.openxmlformats.org/officeDocument/2006/relationships/font" Target="fonts/Muli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3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ed99a99f39693_0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ed99a99f3969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ec3d0cb5fa54d5f_46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ec3d0cb5fa54d5f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ec3d0cb5fa54d5f_51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ec3d0cb5fa54d5f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ec3d0cb5fa54d5f_61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ec3d0cb5fa54d5f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ded586894_0_49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ded58689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ec3d0cb5fa54d5f_56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ec3d0cb5fa54d5f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bf7d27159779519_5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bf7d2715977951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ec3d0cb5fa54d5f_66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ec3d0cb5fa54d5f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ec3d0cb5fa54d5f_71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ec3d0cb5fa54d5f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ing title" type="title">
  <p:cSld name="TITLE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15410" y="3134707"/>
            <a:ext cx="145" cy="358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15410" y="5028696"/>
            <a:ext cx="145" cy="358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946254" y="18961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" name="Google Shape;57;p14"/>
          <p:cNvSpPr/>
          <p:nvPr/>
        </p:nvSpPr>
        <p:spPr>
          <a:xfrm flipH="1">
            <a:off x="946254" y="18961"/>
            <a:ext cx="145" cy="35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 flipH="1">
            <a:off x="515475" y="4649102"/>
            <a:ext cx="2957400" cy="13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 flipH="1">
            <a:off x="515629" y="6478949"/>
            <a:ext cx="3000300" cy="13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sz="1400"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>
            <a:off x="3389359" y="-214151"/>
            <a:ext cx="4956936" cy="12886985"/>
          </a:xfrm>
          <a:custGeom>
            <a:rect b="b" l="l" r="r" t="t"/>
            <a:pathLst>
              <a:path extrusionOk="0" h="208325" w="201481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_1_1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2823128" y="3852555"/>
            <a:ext cx="1920000" cy="12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2995179" y="4811784"/>
            <a:ext cx="1576200" cy="1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hasCustomPrompt="1" idx="2" type="title"/>
          </p:nvPr>
        </p:nvSpPr>
        <p:spPr>
          <a:xfrm>
            <a:off x="3058313" y="3253521"/>
            <a:ext cx="1449900" cy="12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/>
          <p:nvPr>
            <p:ph idx="3" type="ctrTitle"/>
          </p:nvPr>
        </p:nvSpPr>
        <p:spPr>
          <a:xfrm>
            <a:off x="2823303" y="6983343"/>
            <a:ext cx="1920000" cy="12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5"/>
          <p:cNvSpPr txBox="1"/>
          <p:nvPr>
            <p:ph idx="4" type="subTitle"/>
          </p:nvPr>
        </p:nvSpPr>
        <p:spPr>
          <a:xfrm>
            <a:off x="2966159" y="7942571"/>
            <a:ext cx="1634400" cy="1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hasCustomPrompt="1" idx="5" type="title"/>
          </p:nvPr>
        </p:nvSpPr>
        <p:spPr>
          <a:xfrm>
            <a:off x="3058313" y="6427136"/>
            <a:ext cx="1449900" cy="12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5"/>
          <p:cNvSpPr txBox="1"/>
          <p:nvPr>
            <p:ph idx="6" type="ctrTitle"/>
          </p:nvPr>
        </p:nvSpPr>
        <p:spPr>
          <a:xfrm>
            <a:off x="4615060" y="3852555"/>
            <a:ext cx="1920000" cy="12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86925" y="4811784"/>
            <a:ext cx="1576200" cy="1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hasCustomPrompt="1" idx="8" type="title"/>
          </p:nvPr>
        </p:nvSpPr>
        <p:spPr>
          <a:xfrm>
            <a:off x="4850059" y="3253521"/>
            <a:ext cx="1449900" cy="12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5"/>
          <p:cNvSpPr txBox="1"/>
          <p:nvPr>
            <p:ph idx="9" type="ctrTitle"/>
          </p:nvPr>
        </p:nvSpPr>
        <p:spPr>
          <a:xfrm>
            <a:off x="4615028" y="6983343"/>
            <a:ext cx="1920000" cy="12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2" name="Google Shape;72;p15"/>
          <p:cNvSpPr/>
          <p:nvPr/>
        </p:nvSpPr>
        <p:spPr>
          <a:xfrm>
            <a:off x="614250" y="1476633"/>
            <a:ext cx="7182000" cy="581400"/>
          </a:xfrm>
          <a:prstGeom prst="rect">
            <a:avLst/>
          </a:pr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3" type="subTitle"/>
          </p:nvPr>
        </p:nvSpPr>
        <p:spPr>
          <a:xfrm>
            <a:off x="4757906" y="7942571"/>
            <a:ext cx="1634400" cy="1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hasCustomPrompt="1" idx="14" type="title"/>
          </p:nvPr>
        </p:nvSpPr>
        <p:spPr>
          <a:xfrm>
            <a:off x="4850059" y="6427136"/>
            <a:ext cx="1449900" cy="12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5"/>
          <p:cNvSpPr txBox="1"/>
          <p:nvPr>
            <p:ph idx="15" type="ctrTitle"/>
          </p:nvPr>
        </p:nvSpPr>
        <p:spPr>
          <a:xfrm>
            <a:off x="653956" y="1496693"/>
            <a:ext cx="41442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6" type="ctrTitle"/>
          </p:nvPr>
        </p:nvSpPr>
        <p:spPr>
          <a:xfrm>
            <a:off x="1013725" y="3852555"/>
            <a:ext cx="1978200" cy="12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5"/>
          <p:cNvSpPr txBox="1"/>
          <p:nvPr>
            <p:ph idx="17" type="subTitle"/>
          </p:nvPr>
        </p:nvSpPr>
        <p:spPr>
          <a:xfrm>
            <a:off x="1214796" y="4811784"/>
            <a:ext cx="1576200" cy="1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hasCustomPrompt="1" idx="18" type="title"/>
          </p:nvPr>
        </p:nvSpPr>
        <p:spPr>
          <a:xfrm>
            <a:off x="1277930" y="3253521"/>
            <a:ext cx="1449900" cy="12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5"/>
          <p:cNvSpPr txBox="1"/>
          <p:nvPr>
            <p:ph idx="19" type="ctrTitle"/>
          </p:nvPr>
        </p:nvSpPr>
        <p:spPr>
          <a:xfrm>
            <a:off x="1042921" y="6983343"/>
            <a:ext cx="1920000" cy="12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0" name="Google Shape;80;p15"/>
          <p:cNvSpPr txBox="1"/>
          <p:nvPr>
            <p:ph idx="20" type="subTitle"/>
          </p:nvPr>
        </p:nvSpPr>
        <p:spPr>
          <a:xfrm>
            <a:off x="1185777" y="7942571"/>
            <a:ext cx="1634400" cy="1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hasCustomPrompt="1" idx="21" type="title"/>
          </p:nvPr>
        </p:nvSpPr>
        <p:spPr>
          <a:xfrm>
            <a:off x="1277930" y="6427136"/>
            <a:ext cx="1449900" cy="120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5"/>
          <p:cNvSpPr/>
          <p:nvPr/>
        </p:nvSpPr>
        <p:spPr>
          <a:xfrm>
            <a:off x="346500" y="1522469"/>
            <a:ext cx="194700" cy="4896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8750" y="1522469"/>
            <a:ext cx="194700" cy="4896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CUSTOM_7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 rot="-5400000">
            <a:off x="-3836856" y="3408896"/>
            <a:ext cx="12463615" cy="5125316"/>
          </a:xfrm>
          <a:custGeom>
            <a:rect b="b" l="l" r="r" t="t"/>
            <a:pathLst>
              <a:path extrusionOk="0" h="208325" w="201481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9AD7D2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type="ctrTitle"/>
          </p:nvPr>
        </p:nvSpPr>
        <p:spPr>
          <a:xfrm>
            <a:off x="687213" y="782642"/>
            <a:ext cx="3197400" cy="42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687213" y="4810672"/>
            <a:ext cx="3492900" cy="37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CUSTOM_1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2775109" y="-491351"/>
            <a:ext cx="4956936" cy="12886985"/>
          </a:xfrm>
          <a:custGeom>
            <a:rect b="b" l="l" r="r" t="t"/>
            <a:pathLst>
              <a:path extrusionOk="0" h="208325" w="201481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FFF2CC">
              <a:alpha val="32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1890641" y="3701353"/>
            <a:ext cx="3900300" cy="13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type="ctrTitle"/>
          </p:nvPr>
        </p:nvSpPr>
        <p:spPr>
          <a:xfrm>
            <a:off x="2562310" y="5014698"/>
            <a:ext cx="25569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">
  <p:cSld name="CUSTOM_1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ctrTitle"/>
          </p:nvPr>
        </p:nvSpPr>
        <p:spPr>
          <a:xfrm>
            <a:off x="709763" y="5685250"/>
            <a:ext cx="2116800" cy="66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842955" y="6142885"/>
            <a:ext cx="1850400" cy="20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5" name="Google Shape;95;p18"/>
          <p:cNvSpPr/>
          <p:nvPr/>
        </p:nvSpPr>
        <p:spPr>
          <a:xfrm>
            <a:off x="614250" y="1476633"/>
            <a:ext cx="7182000" cy="581400"/>
          </a:xfrm>
          <a:prstGeom prst="rect">
            <a:avLst/>
          </a:pr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2" type="ctrTitle"/>
          </p:nvPr>
        </p:nvSpPr>
        <p:spPr>
          <a:xfrm>
            <a:off x="653956" y="1496693"/>
            <a:ext cx="41442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8"/>
          <p:cNvSpPr/>
          <p:nvPr/>
        </p:nvSpPr>
        <p:spPr>
          <a:xfrm>
            <a:off x="346500" y="1522469"/>
            <a:ext cx="194700" cy="4896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78750" y="1522469"/>
            <a:ext cx="194700" cy="4896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3" type="subTitle"/>
          </p:nvPr>
        </p:nvSpPr>
        <p:spPr>
          <a:xfrm>
            <a:off x="4906455" y="6142885"/>
            <a:ext cx="1850400" cy="20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8"/>
          <p:cNvSpPr txBox="1"/>
          <p:nvPr>
            <p:ph idx="4" type="ctrTitle"/>
          </p:nvPr>
        </p:nvSpPr>
        <p:spPr>
          <a:xfrm>
            <a:off x="4773263" y="5685250"/>
            <a:ext cx="2116800" cy="66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1" name="Google Shape;101;p18"/>
          <p:cNvSpPr txBox="1"/>
          <p:nvPr>
            <p:ph idx="5" type="subTitle"/>
          </p:nvPr>
        </p:nvSpPr>
        <p:spPr>
          <a:xfrm>
            <a:off x="2854842" y="4267134"/>
            <a:ext cx="1850400" cy="20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2" name="Google Shape;102;p18"/>
          <p:cNvSpPr txBox="1"/>
          <p:nvPr>
            <p:ph idx="6" type="ctrTitle"/>
          </p:nvPr>
        </p:nvSpPr>
        <p:spPr>
          <a:xfrm>
            <a:off x="2721650" y="3809499"/>
            <a:ext cx="2116800" cy="66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">
  <p:cSld name="CUSTOM_6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614250" y="1476633"/>
            <a:ext cx="7182000" cy="581400"/>
          </a:xfrm>
          <a:prstGeom prst="rect">
            <a:avLst/>
          </a:pr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type="ctrTitle"/>
          </p:nvPr>
        </p:nvSpPr>
        <p:spPr>
          <a:xfrm>
            <a:off x="653956" y="1496693"/>
            <a:ext cx="41442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6" name="Google Shape;106;p19"/>
          <p:cNvSpPr/>
          <p:nvPr/>
        </p:nvSpPr>
        <p:spPr>
          <a:xfrm>
            <a:off x="346500" y="1522469"/>
            <a:ext cx="194700" cy="4896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78750" y="1522469"/>
            <a:ext cx="194700" cy="4896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2">
  <p:cSld name="CUSTOM_6_2"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2164628" y="-661768"/>
            <a:ext cx="5631394" cy="15251994"/>
          </a:xfrm>
          <a:custGeom>
            <a:rect b="b" l="l" r="r" t="t"/>
            <a:pathLst>
              <a:path extrusionOk="0" h="208325" w="201481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FFE48D">
              <a:alpha val="20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614250" y="1476633"/>
            <a:ext cx="7182000" cy="581400"/>
          </a:xfrm>
          <a:prstGeom prst="rect">
            <a:avLst/>
          </a:pr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type="ctrTitle"/>
          </p:nvPr>
        </p:nvSpPr>
        <p:spPr>
          <a:xfrm>
            <a:off x="653956" y="1496693"/>
            <a:ext cx="41442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2" name="Google Shape;112;p20"/>
          <p:cNvSpPr/>
          <p:nvPr/>
        </p:nvSpPr>
        <p:spPr>
          <a:xfrm>
            <a:off x="346500" y="1522469"/>
            <a:ext cx="194700" cy="4896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78750" y="1522469"/>
            <a:ext cx="194700" cy="4896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3">
  <p:cSld name="CUSTOM_6_2_1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 rot="5400000">
            <a:off x="-281105" y="4320228"/>
            <a:ext cx="11646609" cy="4989905"/>
          </a:xfrm>
          <a:custGeom>
            <a:rect b="b" l="l" r="r" t="t"/>
            <a:pathLst>
              <a:path extrusionOk="0" h="208325" w="201481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ADDBD7">
              <a:alpha val="20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614250" y="1476633"/>
            <a:ext cx="7182000" cy="581400"/>
          </a:xfrm>
          <a:prstGeom prst="rect">
            <a:avLst/>
          </a:pr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type="ctrTitle"/>
          </p:nvPr>
        </p:nvSpPr>
        <p:spPr>
          <a:xfrm>
            <a:off x="653956" y="1496693"/>
            <a:ext cx="41442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8" name="Google Shape;118;p21"/>
          <p:cNvSpPr/>
          <p:nvPr/>
        </p:nvSpPr>
        <p:spPr>
          <a:xfrm>
            <a:off x="346500" y="1522469"/>
            <a:ext cx="194700" cy="4896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78750" y="1522469"/>
            <a:ext cx="194700" cy="4896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CUSTOM_6_1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 rot="-5400000">
            <a:off x="-4159061" y="3812243"/>
            <a:ext cx="14159581" cy="6066424"/>
          </a:xfrm>
          <a:custGeom>
            <a:rect b="b" l="l" r="r" t="t"/>
            <a:pathLst>
              <a:path extrusionOk="0" h="208325" w="201481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ADDBD7">
              <a:alpha val="20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394391" y="3238365"/>
            <a:ext cx="3480000" cy="17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CB64"/>
              </a:buClr>
              <a:buSzPts val="4800"/>
              <a:buNone/>
              <a:defRPr sz="4800">
                <a:solidFill>
                  <a:srgbClr val="FFCB6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" type="subTitle"/>
          </p:nvPr>
        </p:nvSpPr>
        <p:spPr>
          <a:xfrm flipH="1">
            <a:off x="1383921" y="5008828"/>
            <a:ext cx="2490600" cy="3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4" name="Google Shape;124;p22"/>
          <p:cNvSpPr txBox="1"/>
          <p:nvPr/>
        </p:nvSpPr>
        <p:spPr>
          <a:xfrm>
            <a:off x="1044667" y="7656520"/>
            <a:ext cx="28095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CREDITS: This presentation template was created by </a:t>
            </a:r>
            <a:r>
              <a:rPr b="1" lang="ar" sz="900">
                <a:solidFill>
                  <a:srgbClr val="434343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2"/>
              </a:rPr>
              <a:t>Slidesgo</a:t>
            </a:r>
            <a:r>
              <a:rPr lang="ar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, including icons by </a:t>
            </a:r>
            <a:r>
              <a:rPr b="1" lang="ar" sz="900">
                <a:solidFill>
                  <a:srgbClr val="434343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Flaticon</a:t>
            </a:r>
            <a:r>
              <a:rPr lang="ar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, and infographics &amp; images by </a:t>
            </a:r>
            <a:r>
              <a:rPr b="1" lang="ar" sz="900">
                <a:solidFill>
                  <a:srgbClr val="434343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Freepik</a:t>
            </a:r>
            <a:r>
              <a:rPr lang="ar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. </a:t>
            </a:r>
            <a:endParaRPr sz="90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Please keep this slide for attribution.</a:t>
            </a:r>
            <a:endParaRPr b="1" sz="90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sources">
  <p:cSld name="CUSTOM_10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 rot="1137623">
            <a:off x="3545949" y="-1994553"/>
            <a:ext cx="5193378" cy="13319591"/>
          </a:xfrm>
          <a:custGeom>
            <a:rect b="b" l="l" r="r" t="t"/>
            <a:pathLst>
              <a:path extrusionOk="0" h="208325" w="201481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66AAA2">
              <a:alpha val="155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30829" y="2536894"/>
            <a:ext cx="4388700" cy="30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3"/>
          <p:cNvSpPr txBox="1"/>
          <p:nvPr>
            <p:ph type="title"/>
          </p:nvPr>
        </p:nvSpPr>
        <p:spPr>
          <a:xfrm>
            <a:off x="3904840" y="2624773"/>
            <a:ext cx="31485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2" type="subTitle"/>
          </p:nvPr>
        </p:nvSpPr>
        <p:spPr>
          <a:xfrm>
            <a:off x="464852" y="1901735"/>
            <a:ext cx="2351100" cy="8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 1">
  <p:cSld name="BIG_NUMBER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hasCustomPrompt="1" type="title"/>
          </p:nvPr>
        </p:nvSpPr>
        <p:spPr>
          <a:xfrm>
            <a:off x="2106862" y="953125"/>
            <a:ext cx="1071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 txBox="1"/>
          <p:nvPr>
            <p:ph idx="2" type="title"/>
          </p:nvPr>
        </p:nvSpPr>
        <p:spPr>
          <a:xfrm>
            <a:off x="2106862" y="2447947"/>
            <a:ext cx="2607000" cy="13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2106862" y="3553762"/>
            <a:ext cx="1666500" cy="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4"/>
          <p:cNvSpPr txBox="1"/>
          <p:nvPr>
            <p:ph hasCustomPrompt="1" idx="3" type="title"/>
          </p:nvPr>
        </p:nvSpPr>
        <p:spPr>
          <a:xfrm>
            <a:off x="2106862" y="5815276"/>
            <a:ext cx="1071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5" name="Google Shape;135;p24"/>
          <p:cNvSpPr txBox="1"/>
          <p:nvPr>
            <p:ph idx="4" type="title"/>
          </p:nvPr>
        </p:nvSpPr>
        <p:spPr>
          <a:xfrm>
            <a:off x="2106862" y="7310098"/>
            <a:ext cx="2607000" cy="13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6" name="Google Shape;136;p24"/>
          <p:cNvSpPr txBox="1"/>
          <p:nvPr>
            <p:ph idx="5" type="subTitle"/>
          </p:nvPr>
        </p:nvSpPr>
        <p:spPr>
          <a:xfrm>
            <a:off x="2106862" y="8415935"/>
            <a:ext cx="1666500" cy="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7" name="Google Shape;137;p24"/>
          <p:cNvSpPr txBox="1"/>
          <p:nvPr>
            <p:ph hasCustomPrompt="1" idx="6" type="title"/>
          </p:nvPr>
        </p:nvSpPr>
        <p:spPr>
          <a:xfrm>
            <a:off x="5271619" y="953125"/>
            <a:ext cx="1071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8" name="Google Shape;138;p24"/>
          <p:cNvSpPr txBox="1"/>
          <p:nvPr>
            <p:ph idx="7" type="title"/>
          </p:nvPr>
        </p:nvSpPr>
        <p:spPr>
          <a:xfrm>
            <a:off x="5271619" y="2447947"/>
            <a:ext cx="2607000" cy="13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8" type="subTitle"/>
          </p:nvPr>
        </p:nvSpPr>
        <p:spPr>
          <a:xfrm>
            <a:off x="5271619" y="3553762"/>
            <a:ext cx="1666500" cy="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0" name="Google Shape;140;p24"/>
          <p:cNvSpPr txBox="1"/>
          <p:nvPr>
            <p:ph hasCustomPrompt="1" idx="9" type="title"/>
          </p:nvPr>
        </p:nvSpPr>
        <p:spPr>
          <a:xfrm>
            <a:off x="5271619" y="5815276"/>
            <a:ext cx="1071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1" name="Google Shape;141;p24"/>
          <p:cNvSpPr/>
          <p:nvPr/>
        </p:nvSpPr>
        <p:spPr>
          <a:xfrm>
            <a:off x="243732" y="-17150"/>
            <a:ext cx="480000" cy="106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>
            <p:ph idx="13" type="title"/>
          </p:nvPr>
        </p:nvSpPr>
        <p:spPr>
          <a:xfrm>
            <a:off x="5271619" y="7310098"/>
            <a:ext cx="2607000" cy="13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43" name="Google Shape;143;p24"/>
          <p:cNvSpPr txBox="1"/>
          <p:nvPr>
            <p:ph idx="14" type="subTitle"/>
          </p:nvPr>
        </p:nvSpPr>
        <p:spPr>
          <a:xfrm>
            <a:off x="5271619" y="8415932"/>
            <a:ext cx="1666500" cy="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4" name="Google Shape;144;p24"/>
          <p:cNvSpPr txBox="1"/>
          <p:nvPr>
            <p:ph idx="15" type="title"/>
          </p:nvPr>
        </p:nvSpPr>
        <p:spPr>
          <a:xfrm rot="-5400000">
            <a:off x="-5008900" y="4998069"/>
            <a:ext cx="109806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2522274" y="781866"/>
            <a:ext cx="25155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y33yAI9THFTQ_9rsdpYq_R3rKz4776kbIDuFGpojIJ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>
            <a:off x="6184202" y="9711569"/>
            <a:ext cx="13758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2CC"/>
                </a:solidFill>
                <a:latin typeface="EB Garamond"/>
                <a:ea typeface="EB Garamond"/>
                <a:cs typeface="EB Garamond"/>
                <a:sym typeface="EB Garamond"/>
              </a:rPr>
              <a:t>Color index: </a:t>
            </a:r>
            <a:endParaRPr b="1" sz="1200">
              <a:solidFill>
                <a:srgbClr val="FFF2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Red: Important </a:t>
            </a:r>
            <a:endParaRPr sz="12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EB Garamond"/>
                <a:ea typeface="EB Garamond"/>
                <a:cs typeface="EB Garamond"/>
                <a:sym typeface="EB Garamond"/>
              </a:rPr>
              <a:t>Gray: Extra, notes </a:t>
            </a:r>
            <a:endParaRPr sz="1200">
              <a:solidFill>
                <a:srgbClr val="B7B7B7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6476476" y="10292988"/>
            <a:ext cx="9861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200" u="sng">
                <a:solidFill>
                  <a:srgbClr val="0097A7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Editing file </a:t>
            </a:r>
            <a:endParaRPr i="1" sz="1200" u="sng">
              <a:solidFill>
                <a:srgbClr val="C9DAF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1223784" y="2538346"/>
            <a:ext cx="531615" cy="214727"/>
          </a:xfrm>
          <a:custGeom>
            <a:rect b="b" l="l" r="r" t="t"/>
            <a:pathLst>
              <a:path extrusionOk="0" h="26485" w="53228">
                <a:moveTo>
                  <a:pt x="26613" y="1"/>
                </a:moveTo>
                <a:cubicBezTo>
                  <a:pt x="19555" y="1"/>
                  <a:pt x="12785" y="1397"/>
                  <a:pt x="7794" y="3880"/>
                </a:cubicBezTo>
                <a:cubicBezTo>
                  <a:pt x="2803" y="6363"/>
                  <a:pt x="0" y="9731"/>
                  <a:pt x="0" y="13243"/>
                </a:cubicBezTo>
                <a:cubicBezTo>
                  <a:pt x="0" y="16754"/>
                  <a:pt x="2803" y="20122"/>
                  <a:pt x="7794" y="22605"/>
                </a:cubicBezTo>
                <a:cubicBezTo>
                  <a:pt x="12785" y="25088"/>
                  <a:pt x="19555" y="26484"/>
                  <a:pt x="26613" y="26484"/>
                </a:cubicBezTo>
                <a:cubicBezTo>
                  <a:pt x="33671" y="26484"/>
                  <a:pt x="40441" y="25088"/>
                  <a:pt x="45432" y="22605"/>
                </a:cubicBezTo>
                <a:cubicBezTo>
                  <a:pt x="50423" y="20122"/>
                  <a:pt x="53227" y="16754"/>
                  <a:pt x="53227" y="13243"/>
                </a:cubicBezTo>
                <a:cubicBezTo>
                  <a:pt x="53227" y="9731"/>
                  <a:pt x="50423" y="6363"/>
                  <a:pt x="45432" y="3880"/>
                </a:cubicBezTo>
                <a:cubicBezTo>
                  <a:pt x="40441" y="1397"/>
                  <a:pt x="33671" y="1"/>
                  <a:pt x="26613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441744" y="1200911"/>
            <a:ext cx="573244" cy="1148057"/>
          </a:xfrm>
          <a:custGeom>
            <a:rect b="b" l="l" r="r" t="t"/>
            <a:pathLst>
              <a:path extrusionOk="0" h="107295" w="43510">
                <a:moveTo>
                  <a:pt x="21755" y="0"/>
                </a:moveTo>
                <a:cubicBezTo>
                  <a:pt x="16187" y="0"/>
                  <a:pt x="10620" y="1227"/>
                  <a:pt x="6372" y="3679"/>
                </a:cubicBezTo>
                <a:cubicBezTo>
                  <a:pt x="2124" y="6132"/>
                  <a:pt x="0" y="9345"/>
                  <a:pt x="0" y="12560"/>
                </a:cubicBezTo>
                <a:lnTo>
                  <a:pt x="0" y="95452"/>
                </a:lnTo>
                <a:lnTo>
                  <a:pt x="59" y="95452"/>
                </a:lnTo>
                <a:cubicBezTo>
                  <a:pt x="353" y="98424"/>
                  <a:pt x="2440" y="101345"/>
                  <a:pt x="6372" y="103616"/>
                </a:cubicBezTo>
                <a:cubicBezTo>
                  <a:pt x="10620" y="106068"/>
                  <a:pt x="16187" y="107294"/>
                  <a:pt x="21755" y="107294"/>
                </a:cubicBezTo>
                <a:cubicBezTo>
                  <a:pt x="27322" y="107294"/>
                  <a:pt x="32890" y="106068"/>
                  <a:pt x="37138" y="103616"/>
                </a:cubicBezTo>
                <a:cubicBezTo>
                  <a:pt x="41068" y="101346"/>
                  <a:pt x="43157" y="98424"/>
                  <a:pt x="43449" y="95452"/>
                </a:cubicBezTo>
                <a:lnTo>
                  <a:pt x="43509" y="95452"/>
                </a:lnTo>
                <a:lnTo>
                  <a:pt x="43509" y="12561"/>
                </a:lnTo>
                <a:cubicBezTo>
                  <a:pt x="43509" y="9347"/>
                  <a:pt x="41385" y="6132"/>
                  <a:pt x="37138" y="3679"/>
                </a:cubicBezTo>
                <a:cubicBezTo>
                  <a:pt x="32890" y="1227"/>
                  <a:pt x="27322" y="0"/>
                  <a:pt x="21755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441744" y="1200911"/>
            <a:ext cx="573244" cy="268795"/>
          </a:xfrm>
          <a:custGeom>
            <a:rect b="b" l="l" r="r" t="t"/>
            <a:pathLst>
              <a:path extrusionOk="0" h="25121" w="43510">
                <a:moveTo>
                  <a:pt x="21755" y="0"/>
                </a:moveTo>
                <a:cubicBezTo>
                  <a:pt x="15985" y="0"/>
                  <a:pt x="10452" y="1324"/>
                  <a:pt x="6372" y="3679"/>
                </a:cubicBezTo>
                <a:cubicBezTo>
                  <a:pt x="2292" y="6034"/>
                  <a:pt x="0" y="9229"/>
                  <a:pt x="0" y="12560"/>
                </a:cubicBezTo>
                <a:cubicBezTo>
                  <a:pt x="0" y="15891"/>
                  <a:pt x="2292" y="19086"/>
                  <a:pt x="6372" y="21441"/>
                </a:cubicBezTo>
                <a:cubicBezTo>
                  <a:pt x="10452" y="23798"/>
                  <a:pt x="15985" y="25120"/>
                  <a:pt x="21755" y="25120"/>
                </a:cubicBezTo>
                <a:cubicBezTo>
                  <a:pt x="27524" y="25120"/>
                  <a:pt x="33057" y="23798"/>
                  <a:pt x="37138" y="21441"/>
                </a:cubicBezTo>
                <a:cubicBezTo>
                  <a:pt x="41217" y="19086"/>
                  <a:pt x="43509" y="15891"/>
                  <a:pt x="43509" y="12560"/>
                </a:cubicBezTo>
                <a:cubicBezTo>
                  <a:pt x="43509" y="9229"/>
                  <a:pt x="41217" y="6034"/>
                  <a:pt x="37138" y="3679"/>
                </a:cubicBezTo>
                <a:cubicBezTo>
                  <a:pt x="33057" y="1324"/>
                  <a:pt x="27524" y="0"/>
                  <a:pt x="21755" y="0"/>
                </a:cubicBezTo>
                <a:close/>
              </a:path>
            </a:pathLst>
          </a:custGeom>
          <a:solidFill>
            <a:srgbClr val="BAC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413740" y="2431483"/>
            <a:ext cx="629225" cy="268805"/>
          </a:xfrm>
          <a:custGeom>
            <a:rect b="b" l="l" r="r" t="t"/>
            <a:pathLst>
              <a:path extrusionOk="0" h="25122" w="47759">
                <a:moveTo>
                  <a:pt x="23880" y="1"/>
                </a:moveTo>
                <a:cubicBezTo>
                  <a:pt x="18312" y="1"/>
                  <a:pt x="12745" y="1227"/>
                  <a:pt x="8497" y="3679"/>
                </a:cubicBezTo>
                <a:cubicBezTo>
                  <a:pt x="1" y="8584"/>
                  <a:pt x="1" y="16537"/>
                  <a:pt x="8497" y="21443"/>
                </a:cubicBezTo>
                <a:cubicBezTo>
                  <a:pt x="12744" y="23896"/>
                  <a:pt x="18311" y="25122"/>
                  <a:pt x="23879" y="25122"/>
                </a:cubicBezTo>
                <a:cubicBezTo>
                  <a:pt x="29447" y="25122"/>
                  <a:pt x="35015" y="23895"/>
                  <a:pt x="39263" y="21443"/>
                </a:cubicBezTo>
                <a:cubicBezTo>
                  <a:pt x="47759" y="16537"/>
                  <a:pt x="47757" y="8584"/>
                  <a:pt x="39263" y="3679"/>
                </a:cubicBezTo>
                <a:cubicBezTo>
                  <a:pt x="35015" y="1227"/>
                  <a:pt x="29447" y="1"/>
                  <a:pt x="23880" y="1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413740" y="2431600"/>
            <a:ext cx="309810" cy="268581"/>
          </a:xfrm>
          <a:custGeom>
            <a:rect b="b" l="l" r="r" t="t"/>
            <a:pathLst>
              <a:path extrusionOk="0" h="25101" w="23515">
                <a:moveTo>
                  <a:pt x="23515" y="1"/>
                </a:moveTo>
                <a:cubicBezTo>
                  <a:pt x="18070" y="52"/>
                  <a:pt x="12652" y="1271"/>
                  <a:pt x="8497" y="3668"/>
                </a:cubicBezTo>
                <a:cubicBezTo>
                  <a:pt x="1" y="8573"/>
                  <a:pt x="1" y="16526"/>
                  <a:pt x="8497" y="21432"/>
                </a:cubicBezTo>
                <a:cubicBezTo>
                  <a:pt x="12652" y="23831"/>
                  <a:pt x="18070" y="25048"/>
                  <a:pt x="23515" y="25101"/>
                </a:cubicBezTo>
                <a:lnTo>
                  <a:pt x="23515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441744" y="2403987"/>
            <a:ext cx="573244" cy="268795"/>
          </a:xfrm>
          <a:custGeom>
            <a:rect b="b" l="l" r="r" t="t"/>
            <a:pathLst>
              <a:path extrusionOk="0" h="25121" w="43510">
                <a:moveTo>
                  <a:pt x="21755" y="1"/>
                </a:moveTo>
                <a:cubicBezTo>
                  <a:pt x="15985" y="1"/>
                  <a:pt x="10452" y="1324"/>
                  <a:pt x="6372" y="3679"/>
                </a:cubicBezTo>
                <a:cubicBezTo>
                  <a:pt x="2292" y="6035"/>
                  <a:pt x="0" y="9230"/>
                  <a:pt x="0" y="12561"/>
                </a:cubicBezTo>
                <a:cubicBezTo>
                  <a:pt x="0" y="15892"/>
                  <a:pt x="2292" y="19086"/>
                  <a:pt x="6372" y="21443"/>
                </a:cubicBezTo>
                <a:cubicBezTo>
                  <a:pt x="10452" y="23798"/>
                  <a:pt x="15985" y="25121"/>
                  <a:pt x="21755" y="25121"/>
                </a:cubicBezTo>
                <a:cubicBezTo>
                  <a:pt x="27524" y="25121"/>
                  <a:pt x="33057" y="23798"/>
                  <a:pt x="37138" y="21443"/>
                </a:cubicBezTo>
                <a:cubicBezTo>
                  <a:pt x="41217" y="19086"/>
                  <a:pt x="43509" y="15892"/>
                  <a:pt x="43509" y="12561"/>
                </a:cubicBezTo>
                <a:cubicBezTo>
                  <a:pt x="43509" y="9230"/>
                  <a:pt x="41217" y="6035"/>
                  <a:pt x="37138" y="3679"/>
                </a:cubicBezTo>
                <a:cubicBezTo>
                  <a:pt x="33057" y="1324"/>
                  <a:pt x="27524" y="1"/>
                  <a:pt x="21755" y="1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632870" y="2176932"/>
            <a:ext cx="192144" cy="406375"/>
          </a:xfrm>
          <a:custGeom>
            <a:rect b="b" l="l" r="r" t="t"/>
            <a:pathLst>
              <a:path extrusionOk="0" h="37979" w="14584">
                <a:moveTo>
                  <a:pt x="7252" y="1"/>
                </a:moveTo>
                <a:cubicBezTo>
                  <a:pt x="5396" y="1"/>
                  <a:pt x="3540" y="410"/>
                  <a:pt x="2124" y="1227"/>
                </a:cubicBezTo>
                <a:cubicBezTo>
                  <a:pt x="708" y="2045"/>
                  <a:pt x="1" y="3117"/>
                  <a:pt x="1" y="4188"/>
                </a:cubicBezTo>
                <a:lnTo>
                  <a:pt x="1" y="33793"/>
                </a:lnTo>
                <a:cubicBezTo>
                  <a:pt x="1" y="34864"/>
                  <a:pt x="708" y="35935"/>
                  <a:pt x="2125" y="36753"/>
                </a:cubicBezTo>
                <a:cubicBezTo>
                  <a:pt x="3541" y="37570"/>
                  <a:pt x="5397" y="37979"/>
                  <a:pt x="7252" y="37979"/>
                </a:cubicBezTo>
                <a:cubicBezTo>
                  <a:pt x="9108" y="37979"/>
                  <a:pt x="10964" y="37570"/>
                  <a:pt x="12380" y="36753"/>
                </a:cubicBezTo>
                <a:cubicBezTo>
                  <a:pt x="13908" y="35871"/>
                  <a:pt x="14583" y="34694"/>
                  <a:pt x="14461" y="33538"/>
                </a:cubicBezTo>
                <a:lnTo>
                  <a:pt x="14461" y="4442"/>
                </a:lnTo>
                <a:cubicBezTo>
                  <a:pt x="14582" y="3286"/>
                  <a:pt x="13908" y="2109"/>
                  <a:pt x="12379" y="1227"/>
                </a:cubicBezTo>
                <a:cubicBezTo>
                  <a:pt x="10963" y="410"/>
                  <a:pt x="9107" y="1"/>
                  <a:pt x="7252" y="1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638207" y="2136801"/>
            <a:ext cx="181472" cy="398917"/>
          </a:xfrm>
          <a:custGeom>
            <a:rect b="b" l="l" r="r" t="t"/>
            <a:pathLst>
              <a:path extrusionOk="0" h="37282" w="13774">
                <a:moveTo>
                  <a:pt x="3248" y="1"/>
                </a:moveTo>
                <a:cubicBezTo>
                  <a:pt x="2860" y="147"/>
                  <a:pt x="2484" y="324"/>
                  <a:pt x="2124" y="530"/>
                </a:cubicBezTo>
                <a:cubicBezTo>
                  <a:pt x="708" y="1348"/>
                  <a:pt x="1" y="2420"/>
                  <a:pt x="1" y="3491"/>
                </a:cubicBezTo>
                <a:lnTo>
                  <a:pt x="1" y="33096"/>
                </a:lnTo>
                <a:cubicBezTo>
                  <a:pt x="1" y="34167"/>
                  <a:pt x="708" y="35239"/>
                  <a:pt x="2125" y="36056"/>
                </a:cubicBezTo>
                <a:cubicBezTo>
                  <a:pt x="3541" y="36873"/>
                  <a:pt x="5397" y="37282"/>
                  <a:pt x="7252" y="37282"/>
                </a:cubicBezTo>
                <a:cubicBezTo>
                  <a:pt x="9108" y="37282"/>
                  <a:pt x="10964" y="36873"/>
                  <a:pt x="12380" y="36056"/>
                </a:cubicBezTo>
                <a:cubicBezTo>
                  <a:pt x="12493" y="35991"/>
                  <a:pt x="12591" y="35921"/>
                  <a:pt x="12695" y="35852"/>
                </a:cubicBezTo>
                <a:cubicBezTo>
                  <a:pt x="13368" y="35300"/>
                  <a:pt x="13774" y="34912"/>
                  <a:pt x="13774" y="34911"/>
                </a:cubicBezTo>
                <a:lnTo>
                  <a:pt x="13774" y="34911"/>
                </a:lnTo>
                <a:cubicBezTo>
                  <a:pt x="12815" y="35583"/>
                  <a:pt x="11026" y="35935"/>
                  <a:pt x="9211" y="35935"/>
                </a:cubicBezTo>
                <a:cubicBezTo>
                  <a:pt x="6877" y="35935"/>
                  <a:pt x="4500" y="35354"/>
                  <a:pt x="3790" y="34123"/>
                </a:cubicBezTo>
                <a:cubicBezTo>
                  <a:pt x="2932" y="32638"/>
                  <a:pt x="3248" y="27140"/>
                  <a:pt x="3248" y="21254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632870" y="2176932"/>
            <a:ext cx="192118" cy="171371"/>
          </a:xfrm>
          <a:custGeom>
            <a:rect b="b" l="l" r="r" t="t"/>
            <a:pathLst>
              <a:path extrusionOk="0" h="16016" w="14582">
                <a:moveTo>
                  <a:pt x="7252" y="1"/>
                </a:moveTo>
                <a:cubicBezTo>
                  <a:pt x="5397" y="1"/>
                  <a:pt x="3541" y="410"/>
                  <a:pt x="2125" y="1227"/>
                </a:cubicBezTo>
                <a:cubicBezTo>
                  <a:pt x="708" y="2045"/>
                  <a:pt x="1" y="3117"/>
                  <a:pt x="1" y="4188"/>
                </a:cubicBezTo>
                <a:lnTo>
                  <a:pt x="1" y="15298"/>
                </a:lnTo>
                <a:cubicBezTo>
                  <a:pt x="2344" y="15776"/>
                  <a:pt x="4798" y="16015"/>
                  <a:pt x="7252" y="16015"/>
                </a:cubicBezTo>
                <a:cubicBezTo>
                  <a:pt x="9691" y="16015"/>
                  <a:pt x="12130" y="15779"/>
                  <a:pt x="14461" y="15307"/>
                </a:cubicBezTo>
                <a:lnTo>
                  <a:pt x="14461" y="4442"/>
                </a:lnTo>
                <a:cubicBezTo>
                  <a:pt x="14582" y="3286"/>
                  <a:pt x="13908" y="2109"/>
                  <a:pt x="12380" y="1227"/>
                </a:cubicBezTo>
                <a:cubicBezTo>
                  <a:pt x="10964" y="410"/>
                  <a:pt x="9108" y="1"/>
                  <a:pt x="7252" y="1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/>
          <p:nvPr/>
        </p:nvSpPr>
        <p:spPr>
          <a:xfrm>
            <a:off x="632870" y="2184386"/>
            <a:ext cx="42792" cy="161549"/>
          </a:xfrm>
          <a:custGeom>
            <a:rect b="b" l="l" r="r" t="t"/>
            <a:pathLst>
              <a:path extrusionOk="0" h="15098" w="3248">
                <a:moveTo>
                  <a:pt x="3248" y="1"/>
                </a:moveTo>
                <a:lnTo>
                  <a:pt x="3248" y="1"/>
                </a:lnTo>
                <a:cubicBezTo>
                  <a:pt x="2860" y="147"/>
                  <a:pt x="2484" y="324"/>
                  <a:pt x="2124" y="530"/>
                </a:cubicBezTo>
                <a:cubicBezTo>
                  <a:pt x="708" y="1348"/>
                  <a:pt x="1" y="2420"/>
                  <a:pt x="1" y="3491"/>
                </a:cubicBezTo>
                <a:lnTo>
                  <a:pt x="1" y="14602"/>
                </a:lnTo>
                <a:cubicBezTo>
                  <a:pt x="1063" y="14818"/>
                  <a:pt x="2149" y="14980"/>
                  <a:pt x="3247" y="15098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6D3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632870" y="2036909"/>
            <a:ext cx="42792" cy="309102"/>
          </a:xfrm>
          <a:custGeom>
            <a:rect b="b" l="l" r="r" t="t"/>
            <a:pathLst>
              <a:path extrusionOk="0" h="28888" w="3248">
                <a:moveTo>
                  <a:pt x="3248" y="1"/>
                </a:moveTo>
                <a:lnTo>
                  <a:pt x="3248" y="1"/>
                </a:ln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28391"/>
                </a:lnTo>
                <a:cubicBezTo>
                  <a:pt x="1063" y="28608"/>
                  <a:pt x="2149" y="28769"/>
                  <a:pt x="3247" y="28888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632870" y="1986977"/>
            <a:ext cx="192144" cy="279677"/>
          </a:xfrm>
          <a:custGeom>
            <a:rect b="b" l="l" r="r" t="t"/>
            <a:pathLst>
              <a:path extrusionOk="0" h="26138" w="14584">
                <a:moveTo>
                  <a:pt x="7252" y="1"/>
                </a:moveTo>
                <a:cubicBezTo>
                  <a:pt x="5396" y="1"/>
                  <a:pt x="3540" y="410"/>
                  <a:pt x="2124" y="1227"/>
                </a:cubicBezTo>
                <a:cubicBezTo>
                  <a:pt x="708" y="2045"/>
                  <a:pt x="1" y="3117"/>
                  <a:pt x="1" y="4188"/>
                </a:cubicBezTo>
                <a:lnTo>
                  <a:pt x="1" y="21950"/>
                </a:lnTo>
                <a:cubicBezTo>
                  <a:pt x="1" y="23022"/>
                  <a:pt x="708" y="24093"/>
                  <a:pt x="2125" y="24912"/>
                </a:cubicBezTo>
                <a:cubicBezTo>
                  <a:pt x="3541" y="25729"/>
                  <a:pt x="5397" y="26138"/>
                  <a:pt x="7252" y="26138"/>
                </a:cubicBezTo>
                <a:cubicBezTo>
                  <a:pt x="9108" y="26138"/>
                  <a:pt x="10964" y="25729"/>
                  <a:pt x="12380" y="24912"/>
                </a:cubicBezTo>
                <a:cubicBezTo>
                  <a:pt x="13908" y="24028"/>
                  <a:pt x="14583" y="22851"/>
                  <a:pt x="14461" y="21697"/>
                </a:cubicBezTo>
                <a:lnTo>
                  <a:pt x="14461" y="4442"/>
                </a:lnTo>
                <a:cubicBezTo>
                  <a:pt x="14582" y="3287"/>
                  <a:pt x="13908" y="2110"/>
                  <a:pt x="12379" y="1227"/>
                </a:cubicBezTo>
                <a:cubicBezTo>
                  <a:pt x="10963" y="410"/>
                  <a:pt x="9107" y="1"/>
                  <a:pt x="7252" y="1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632870" y="2036909"/>
            <a:ext cx="42792" cy="22227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466164" y="1919816"/>
            <a:ext cx="524365" cy="223994"/>
          </a:xfrm>
          <a:custGeom>
            <a:rect b="b" l="l" r="r" t="t"/>
            <a:pathLst>
              <a:path extrusionOk="0" h="20934" w="39800">
                <a:moveTo>
                  <a:pt x="19901" y="1"/>
                </a:moveTo>
                <a:cubicBezTo>
                  <a:pt x="15262" y="1"/>
                  <a:pt x="10623" y="1023"/>
                  <a:pt x="7083" y="3066"/>
                </a:cubicBezTo>
                <a:cubicBezTo>
                  <a:pt x="3" y="7154"/>
                  <a:pt x="0" y="13781"/>
                  <a:pt x="7076" y="17869"/>
                </a:cubicBezTo>
                <a:cubicBezTo>
                  <a:pt x="10613" y="19912"/>
                  <a:pt x="15252" y="20934"/>
                  <a:pt x="19891" y="20934"/>
                </a:cubicBezTo>
                <a:cubicBezTo>
                  <a:pt x="24531" y="20934"/>
                  <a:pt x="29171" y="19912"/>
                  <a:pt x="32713" y="17869"/>
                </a:cubicBezTo>
                <a:cubicBezTo>
                  <a:pt x="39796" y="13782"/>
                  <a:pt x="39799" y="7154"/>
                  <a:pt x="32720" y="3066"/>
                </a:cubicBezTo>
                <a:cubicBezTo>
                  <a:pt x="29180" y="1023"/>
                  <a:pt x="24540" y="1"/>
                  <a:pt x="19901" y="1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455178" y="1902357"/>
            <a:ext cx="524365" cy="223994"/>
          </a:xfrm>
          <a:custGeom>
            <a:rect b="b" l="l" r="r" t="t"/>
            <a:pathLst>
              <a:path extrusionOk="0" h="20934" w="39800">
                <a:moveTo>
                  <a:pt x="19902" y="1"/>
                </a:moveTo>
                <a:cubicBezTo>
                  <a:pt x="15262" y="1"/>
                  <a:pt x="10623" y="1023"/>
                  <a:pt x="7083" y="3067"/>
                </a:cubicBezTo>
                <a:cubicBezTo>
                  <a:pt x="3" y="7153"/>
                  <a:pt x="0" y="13781"/>
                  <a:pt x="7076" y="17868"/>
                </a:cubicBezTo>
                <a:cubicBezTo>
                  <a:pt x="10613" y="19912"/>
                  <a:pt x="15252" y="20934"/>
                  <a:pt x="19891" y="20934"/>
                </a:cubicBezTo>
                <a:cubicBezTo>
                  <a:pt x="24531" y="20934"/>
                  <a:pt x="29171" y="19912"/>
                  <a:pt x="32713" y="17868"/>
                </a:cubicBezTo>
                <a:cubicBezTo>
                  <a:pt x="39796" y="13781"/>
                  <a:pt x="39799" y="7153"/>
                  <a:pt x="32720" y="3067"/>
                </a:cubicBezTo>
                <a:cubicBezTo>
                  <a:pt x="29181" y="1023"/>
                  <a:pt x="24541" y="1"/>
                  <a:pt x="19902" y="1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489476" y="1232374"/>
            <a:ext cx="477726" cy="880118"/>
          </a:xfrm>
          <a:custGeom>
            <a:rect b="b" l="l" r="r" t="t"/>
            <a:pathLst>
              <a:path extrusionOk="0" h="82254" w="36260">
                <a:moveTo>
                  <a:pt x="18133" y="1"/>
                </a:moveTo>
                <a:cubicBezTo>
                  <a:pt x="13493" y="1"/>
                  <a:pt x="8854" y="940"/>
                  <a:pt x="5314" y="2817"/>
                </a:cubicBezTo>
                <a:cubicBezTo>
                  <a:pt x="1773" y="4696"/>
                  <a:pt x="3" y="7158"/>
                  <a:pt x="2" y="9618"/>
                </a:cubicBezTo>
                <a:lnTo>
                  <a:pt x="2" y="71787"/>
                </a:lnTo>
                <a:cubicBezTo>
                  <a:pt x="0" y="74466"/>
                  <a:pt x="1768" y="77145"/>
                  <a:pt x="5307" y="79189"/>
                </a:cubicBezTo>
                <a:cubicBezTo>
                  <a:pt x="8844" y="81232"/>
                  <a:pt x="13483" y="82254"/>
                  <a:pt x="18123" y="82254"/>
                </a:cubicBezTo>
                <a:cubicBezTo>
                  <a:pt x="22762" y="82254"/>
                  <a:pt x="27403" y="81232"/>
                  <a:pt x="30944" y="79189"/>
                </a:cubicBezTo>
                <a:cubicBezTo>
                  <a:pt x="34486" y="77145"/>
                  <a:pt x="36257" y="74466"/>
                  <a:pt x="36259" y="71787"/>
                </a:cubicBezTo>
                <a:lnTo>
                  <a:pt x="36259" y="9619"/>
                </a:lnTo>
                <a:cubicBezTo>
                  <a:pt x="36260" y="7156"/>
                  <a:pt x="34492" y="4696"/>
                  <a:pt x="30951" y="2817"/>
                </a:cubicBezTo>
                <a:cubicBezTo>
                  <a:pt x="27412" y="940"/>
                  <a:pt x="22772" y="1"/>
                  <a:pt x="18133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/>
          <p:nvPr/>
        </p:nvSpPr>
        <p:spPr>
          <a:xfrm>
            <a:off x="489489" y="1232374"/>
            <a:ext cx="477712" cy="237315"/>
          </a:xfrm>
          <a:custGeom>
            <a:rect b="b" l="l" r="r" t="t"/>
            <a:pathLst>
              <a:path extrusionOk="0" h="22179" w="36259">
                <a:moveTo>
                  <a:pt x="18132" y="1"/>
                </a:moveTo>
                <a:cubicBezTo>
                  <a:pt x="13492" y="1"/>
                  <a:pt x="8853" y="940"/>
                  <a:pt x="5313" y="2817"/>
                </a:cubicBezTo>
                <a:cubicBezTo>
                  <a:pt x="1772" y="4696"/>
                  <a:pt x="2" y="7158"/>
                  <a:pt x="1" y="9618"/>
                </a:cubicBezTo>
                <a:lnTo>
                  <a:pt x="1" y="16561"/>
                </a:lnTo>
                <a:cubicBezTo>
                  <a:pt x="790" y="17246"/>
                  <a:pt x="1703" y="17896"/>
                  <a:pt x="2749" y="18499"/>
                </a:cubicBezTo>
                <a:cubicBezTo>
                  <a:pt x="6997" y="20952"/>
                  <a:pt x="12564" y="22179"/>
                  <a:pt x="18132" y="22179"/>
                </a:cubicBezTo>
                <a:cubicBezTo>
                  <a:pt x="23699" y="22179"/>
                  <a:pt x="29267" y="20952"/>
                  <a:pt x="33515" y="18499"/>
                </a:cubicBezTo>
                <a:cubicBezTo>
                  <a:pt x="34559" y="17897"/>
                  <a:pt x="35471" y="17247"/>
                  <a:pt x="36258" y="16564"/>
                </a:cubicBezTo>
                <a:lnTo>
                  <a:pt x="36258" y="9619"/>
                </a:lnTo>
                <a:cubicBezTo>
                  <a:pt x="36259" y="7156"/>
                  <a:pt x="34491" y="4696"/>
                  <a:pt x="30950" y="2817"/>
                </a:cubicBezTo>
                <a:cubicBezTo>
                  <a:pt x="27411" y="940"/>
                  <a:pt x="22771" y="1"/>
                  <a:pt x="18132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489476" y="1290958"/>
            <a:ext cx="371640" cy="821482"/>
          </a:xfrm>
          <a:custGeom>
            <a:rect b="b" l="l" r="r" t="t"/>
            <a:pathLst>
              <a:path extrusionOk="0" h="76774" w="28208">
                <a:moveTo>
                  <a:pt x="1787" y="1"/>
                </a:moveTo>
                <a:cubicBezTo>
                  <a:pt x="610" y="1307"/>
                  <a:pt x="3" y="2722"/>
                  <a:pt x="2" y="4140"/>
                </a:cubicBezTo>
                <a:lnTo>
                  <a:pt x="2" y="66309"/>
                </a:lnTo>
                <a:cubicBezTo>
                  <a:pt x="0" y="68988"/>
                  <a:pt x="1768" y="71667"/>
                  <a:pt x="5307" y="73711"/>
                </a:cubicBezTo>
                <a:cubicBezTo>
                  <a:pt x="8843" y="75753"/>
                  <a:pt x="13478" y="76774"/>
                  <a:pt x="18115" y="76774"/>
                </a:cubicBezTo>
                <a:cubicBezTo>
                  <a:pt x="21639" y="76774"/>
                  <a:pt x="25163" y="76184"/>
                  <a:pt x="28207" y="75006"/>
                </a:cubicBezTo>
                <a:lnTo>
                  <a:pt x="28207" y="75006"/>
                </a:lnTo>
                <a:cubicBezTo>
                  <a:pt x="26355" y="75441"/>
                  <a:pt x="24609" y="75638"/>
                  <a:pt x="22977" y="75638"/>
                </a:cubicBezTo>
                <a:cubicBezTo>
                  <a:pt x="13385" y="75638"/>
                  <a:pt x="7733" y="68847"/>
                  <a:pt x="7733" y="63916"/>
                </a:cubicBezTo>
                <a:lnTo>
                  <a:pt x="7733" y="7695"/>
                </a:lnTo>
                <a:lnTo>
                  <a:pt x="1787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466164" y="1232374"/>
            <a:ext cx="524365" cy="205825"/>
          </a:xfrm>
          <a:custGeom>
            <a:rect b="b" l="l" r="r" t="t"/>
            <a:pathLst>
              <a:path extrusionOk="0" h="19236" w="39800">
                <a:moveTo>
                  <a:pt x="19902" y="1"/>
                </a:moveTo>
                <a:cubicBezTo>
                  <a:pt x="15262" y="1"/>
                  <a:pt x="10623" y="940"/>
                  <a:pt x="7083" y="2817"/>
                </a:cubicBezTo>
                <a:cubicBezTo>
                  <a:pt x="3" y="6574"/>
                  <a:pt x="0" y="12663"/>
                  <a:pt x="7076" y="16419"/>
                </a:cubicBezTo>
                <a:cubicBezTo>
                  <a:pt x="10613" y="18297"/>
                  <a:pt x="15252" y="19235"/>
                  <a:pt x="19891" y="19235"/>
                </a:cubicBezTo>
                <a:cubicBezTo>
                  <a:pt x="24531" y="19235"/>
                  <a:pt x="29171" y="18297"/>
                  <a:pt x="32713" y="16419"/>
                </a:cubicBezTo>
                <a:cubicBezTo>
                  <a:pt x="39796" y="12663"/>
                  <a:pt x="39799" y="6574"/>
                  <a:pt x="32720" y="2817"/>
                </a:cubicBezTo>
                <a:cubicBezTo>
                  <a:pt x="29181" y="940"/>
                  <a:pt x="24541" y="1"/>
                  <a:pt x="19902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585085" y="1141424"/>
            <a:ext cx="286635" cy="176304"/>
          </a:xfrm>
          <a:custGeom>
            <a:rect b="b" l="l" r="r" t="t"/>
            <a:pathLst>
              <a:path extrusionOk="0" h="24402" w="21756">
                <a:moveTo>
                  <a:pt x="10877" y="1"/>
                </a:moveTo>
                <a:cubicBezTo>
                  <a:pt x="8093" y="1"/>
                  <a:pt x="5310" y="614"/>
                  <a:pt x="3186" y="1841"/>
                </a:cubicBezTo>
                <a:cubicBezTo>
                  <a:pt x="1063" y="3066"/>
                  <a:pt x="0" y="4674"/>
                  <a:pt x="0" y="6280"/>
                </a:cubicBezTo>
                <a:lnTo>
                  <a:pt x="0" y="18122"/>
                </a:lnTo>
                <a:cubicBezTo>
                  <a:pt x="0" y="19729"/>
                  <a:pt x="1062" y="21337"/>
                  <a:pt x="3186" y="22563"/>
                </a:cubicBezTo>
                <a:cubicBezTo>
                  <a:pt x="5310" y="23789"/>
                  <a:pt x="8093" y="24401"/>
                  <a:pt x="10877" y="24401"/>
                </a:cubicBezTo>
                <a:cubicBezTo>
                  <a:pt x="13661" y="24401"/>
                  <a:pt x="16445" y="23789"/>
                  <a:pt x="18569" y="22563"/>
                </a:cubicBezTo>
                <a:cubicBezTo>
                  <a:pt x="20692" y="21337"/>
                  <a:pt x="21755" y="19729"/>
                  <a:pt x="21755" y="18122"/>
                </a:cubicBezTo>
                <a:lnTo>
                  <a:pt x="21755" y="6280"/>
                </a:lnTo>
                <a:cubicBezTo>
                  <a:pt x="21755" y="4674"/>
                  <a:pt x="20692" y="3066"/>
                  <a:pt x="18569" y="1841"/>
                </a:cubicBezTo>
                <a:cubicBezTo>
                  <a:pt x="16445" y="614"/>
                  <a:pt x="13661" y="1"/>
                  <a:pt x="10877" y="1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/>
          <p:nvPr/>
        </p:nvSpPr>
        <p:spPr>
          <a:xfrm>
            <a:off x="585085" y="1171174"/>
            <a:ext cx="264633" cy="171400"/>
          </a:xfrm>
          <a:custGeom>
            <a:rect b="b" l="l" r="r" t="t"/>
            <a:pathLst>
              <a:path extrusionOk="0" h="21621" w="20086">
                <a:moveTo>
                  <a:pt x="1846" y="1"/>
                </a:moveTo>
                <a:cubicBezTo>
                  <a:pt x="619" y="1056"/>
                  <a:pt x="0" y="2277"/>
                  <a:pt x="0" y="3499"/>
                </a:cubicBezTo>
                <a:lnTo>
                  <a:pt x="0" y="15340"/>
                </a:lnTo>
                <a:cubicBezTo>
                  <a:pt x="0" y="16947"/>
                  <a:pt x="1062" y="18555"/>
                  <a:pt x="3186" y="19781"/>
                </a:cubicBezTo>
                <a:cubicBezTo>
                  <a:pt x="5310" y="21007"/>
                  <a:pt x="8093" y="21620"/>
                  <a:pt x="10877" y="21620"/>
                </a:cubicBezTo>
                <a:cubicBezTo>
                  <a:pt x="13661" y="21620"/>
                  <a:pt x="16445" y="21007"/>
                  <a:pt x="18569" y="19781"/>
                </a:cubicBezTo>
                <a:cubicBezTo>
                  <a:pt x="19114" y="19469"/>
                  <a:pt x="19622" y="19099"/>
                  <a:pt x="20085" y="18676"/>
                </a:cubicBezTo>
                <a:lnTo>
                  <a:pt x="20085" y="18676"/>
                </a:lnTo>
                <a:cubicBezTo>
                  <a:pt x="17873" y="19935"/>
                  <a:pt x="15417" y="20450"/>
                  <a:pt x="13100" y="20450"/>
                </a:cubicBezTo>
                <a:cubicBezTo>
                  <a:pt x="8193" y="20450"/>
                  <a:pt x="3914" y="18139"/>
                  <a:pt x="3914" y="15680"/>
                </a:cubicBezTo>
                <a:lnTo>
                  <a:pt x="3914" y="6459"/>
                </a:lnTo>
                <a:lnTo>
                  <a:pt x="1846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649843" y="1036157"/>
            <a:ext cx="135149" cy="190064"/>
          </a:xfrm>
          <a:custGeom>
            <a:rect b="b" l="l" r="r" t="t"/>
            <a:pathLst>
              <a:path extrusionOk="0" h="17763" w="10258">
                <a:moveTo>
                  <a:pt x="5129" y="0"/>
                </a:moveTo>
                <a:cubicBezTo>
                  <a:pt x="3817" y="0"/>
                  <a:pt x="2505" y="289"/>
                  <a:pt x="1504" y="868"/>
                </a:cubicBezTo>
                <a:cubicBezTo>
                  <a:pt x="500" y="1446"/>
                  <a:pt x="0" y="2205"/>
                  <a:pt x="2" y="2965"/>
                </a:cubicBezTo>
                <a:lnTo>
                  <a:pt x="2" y="14799"/>
                </a:lnTo>
                <a:cubicBezTo>
                  <a:pt x="0" y="15558"/>
                  <a:pt x="501" y="16318"/>
                  <a:pt x="1504" y="16896"/>
                </a:cubicBezTo>
                <a:cubicBezTo>
                  <a:pt x="2505" y="17474"/>
                  <a:pt x="3817" y="17763"/>
                  <a:pt x="5130" y="17763"/>
                </a:cubicBezTo>
                <a:cubicBezTo>
                  <a:pt x="6442" y="17763"/>
                  <a:pt x="7754" y="17474"/>
                  <a:pt x="8755" y="16896"/>
                </a:cubicBezTo>
                <a:cubicBezTo>
                  <a:pt x="9756" y="16318"/>
                  <a:pt x="10257" y="15560"/>
                  <a:pt x="10257" y="14802"/>
                </a:cubicBezTo>
                <a:lnTo>
                  <a:pt x="10257" y="2965"/>
                </a:lnTo>
                <a:cubicBezTo>
                  <a:pt x="10258" y="2205"/>
                  <a:pt x="9758" y="1448"/>
                  <a:pt x="8755" y="868"/>
                </a:cubicBezTo>
                <a:cubicBezTo>
                  <a:pt x="7753" y="289"/>
                  <a:pt x="6441" y="0"/>
                  <a:pt x="5129" y="0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654243" y="1050285"/>
            <a:ext cx="135209" cy="63365"/>
          </a:xfrm>
          <a:custGeom>
            <a:rect b="b" l="l" r="r" t="t"/>
            <a:pathLst>
              <a:path extrusionOk="0" h="5922" w="11258">
                <a:moveTo>
                  <a:pt x="5629" y="0"/>
                </a:moveTo>
                <a:cubicBezTo>
                  <a:pt x="4317" y="0"/>
                  <a:pt x="3005" y="289"/>
                  <a:pt x="2004" y="868"/>
                </a:cubicBezTo>
                <a:cubicBezTo>
                  <a:pt x="1" y="2023"/>
                  <a:pt x="1" y="3898"/>
                  <a:pt x="2004" y="5054"/>
                </a:cubicBezTo>
                <a:cubicBezTo>
                  <a:pt x="3005" y="5632"/>
                  <a:pt x="4317" y="5921"/>
                  <a:pt x="5629" y="5921"/>
                </a:cubicBezTo>
                <a:cubicBezTo>
                  <a:pt x="6941" y="5921"/>
                  <a:pt x="8253" y="5632"/>
                  <a:pt x="9255" y="5054"/>
                </a:cubicBezTo>
                <a:cubicBezTo>
                  <a:pt x="11257" y="3898"/>
                  <a:pt x="11257" y="2023"/>
                  <a:pt x="9255" y="868"/>
                </a:cubicBezTo>
                <a:cubicBezTo>
                  <a:pt x="8253" y="289"/>
                  <a:pt x="6941" y="0"/>
                  <a:pt x="5629" y="0"/>
                </a:cubicBez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720941" y="512068"/>
            <a:ext cx="14967" cy="570182"/>
          </a:xfrm>
          <a:custGeom>
            <a:rect b="b" l="l" r="r" t="t"/>
            <a:pathLst>
              <a:path extrusionOk="0" h="53288" w="1136">
                <a:moveTo>
                  <a:pt x="569" y="0"/>
                </a:moveTo>
                <a:lnTo>
                  <a:pt x="550" y="13"/>
                </a:lnTo>
                <a:cubicBezTo>
                  <a:pt x="546" y="16"/>
                  <a:pt x="541" y="21"/>
                  <a:pt x="537" y="25"/>
                </a:cubicBezTo>
                <a:cubicBezTo>
                  <a:pt x="534" y="29"/>
                  <a:pt x="531" y="34"/>
                  <a:pt x="529" y="39"/>
                </a:cubicBezTo>
                <a:cubicBezTo>
                  <a:pt x="525" y="43"/>
                  <a:pt x="524" y="46"/>
                  <a:pt x="521" y="51"/>
                </a:cubicBezTo>
                <a:cubicBezTo>
                  <a:pt x="516" y="69"/>
                  <a:pt x="511" y="87"/>
                  <a:pt x="506" y="104"/>
                </a:cubicBezTo>
                <a:cubicBezTo>
                  <a:pt x="497" y="138"/>
                  <a:pt x="491" y="173"/>
                  <a:pt x="486" y="207"/>
                </a:cubicBezTo>
                <a:cubicBezTo>
                  <a:pt x="481" y="242"/>
                  <a:pt x="477" y="277"/>
                  <a:pt x="473" y="311"/>
                </a:cubicBezTo>
                <a:cubicBezTo>
                  <a:pt x="470" y="346"/>
                  <a:pt x="466" y="381"/>
                  <a:pt x="463" y="415"/>
                </a:cubicBezTo>
                <a:cubicBezTo>
                  <a:pt x="461" y="486"/>
                  <a:pt x="461" y="555"/>
                  <a:pt x="461" y="624"/>
                </a:cubicBezTo>
                <a:lnTo>
                  <a:pt x="458" y="832"/>
                </a:lnTo>
                <a:lnTo>
                  <a:pt x="451" y="1665"/>
                </a:lnTo>
                <a:lnTo>
                  <a:pt x="434" y="3330"/>
                </a:lnTo>
                <a:lnTo>
                  <a:pt x="399" y="6660"/>
                </a:lnTo>
                <a:lnTo>
                  <a:pt x="362" y="9992"/>
                </a:lnTo>
                <a:lnTo>
                  <a:pt x="319" y="13323"/>
                </a:lnTo>
                <a:lnTo>
                  <a:pt x="145" y="26645"/>
                </a:lnTo>
                <a:cubicBezTo>
                  <a:pt x="86" y="31085"/>
                  <a:pt x="45" y="35526"/>
                  <a:pt x="23" y="39966"/>
                </a:cubicBezTo>
                <a:cubicBezTo>
                  <a:pt x="10" y="42187"/>
                  <a:pt x="3" y="44407"/>
                  <a:pt x="0" y="46628"/>
                </a:cubicBezTo>
                <a:lnTo>
                  <a:pt x="0" y="49958"/>
                </a:lnTo>
                <a:lnTo>
                  <a:pt x="2" y="51623"/>
                </a:lnTo>
                <a:lnTo>
                  <a:pt x="4" y="52456"/>
                </a:lnTo>
                <a:cubicBezTo>
                  <a:pt x="9" y="52603"/>
                  <a:pt x="53" y="52747"/>
                  <a:pt x="132" y="52872"/>
                </a:cubicBezTo>
                <a:cubicBezTo>
                  <a:pt x="180" y="52948"/>
                  <a:pt x="235" y="53017"/>
                  <a:pt x="299" y="53079"/>
                </a:cubicBezTo>
                <a:lnTo>
                  <a:pt x="355" y="53131"/>
                </a:lnTo>
                <a:lnTo>
                  <a:pt x="384" y="53157"/>
                </a:lnTo>
                <a:cubicBezTo>
                  <a:pt x="388" y="53162"/>
                  <a:pt x="394" y="53166"/>
                  <a:pt x="399" y="53171"/>
                </a:cubicBezTo>
                <a:lnTo>
                  <a:pt x="417" y="53184"/>
                </a:lnTo>
                <a:lnTo>
                  <a:pt x="451" y="53210"/>
                </a:lnTo>
                <a:lnTo>
                  <a:pt x="467" y="53223"/>
                </a:lnTo>
                <a:cubicBezTo>
                  <a:pt x="473" y="53226"/>
                  <a:pt x="478" y="53231"/>
                  <a:pt x="486" y="53235"/>
                </a:cubicBezTo>
                <a:lnTo>
                  <a:pt x="569" y="53288"/>
                </a:lnTo>
                <a:lnTo>
                  <a:pt x="650" y="53235"/>
                </a:lnTo>
                <a:cubicBezTo>
                  <a:pt x="658" y="53231"/>
                  <a:pt x="663" y="53226"/>
                  <a:pt x="669" y="53223"/>
                </a:cubicBezTo>
                <a:lnTo>
                  <a:pt x="685" y="53210"/>
                </a:lnTo>
                <a:lnTo>
                  <a:pt x="719" y="53184"/>
                </a:lnTo>
                <a:lnTo>
                  <a:pt x="737" y="53171"/>
                </a:lnTo>
                <a:cubicBezTo>
                  <a:pt x="742" y="53166"/>
                  <a:pt x="747" y="53162"/>
                  <a:pt x="752" y="53157"/>
                </a:cubicBezTo>
                <a:lnTo>
                  <a:pt x="781" y="53131"/>
                </a:lnTo>
                <a:lnTo>
                  <a:pt x="837" y="53079"/>
                </a:lnTo>
                <a:cubicBezTo>
                  <a:pt x="900" y="53017"/>
                  <a:pt x="956" y="52946"/>
                  <a:pt x="1004" y="52871"/>
                </a:cubicBezTo>
                <a:cubicBezTo>
                  <a:pt x="1082" y="52746"/>
                  <a:pt x="1126" y="52603"/>
                  <a:pt x="1132" y="52455"/>
                </a:cubicBezTo>
                <a:lnTo>
                  <a:pt x="1133" y="51623"/>
                </a:lnTo>
                <a:lnTo>
                  <a:pt x="1136" y="49958"/>
                </a:lnTo>
                <a:lnTo>
                  <a:pt x="1136" y="46626"/>
                </a:lnTo>
                <a:cubicBezTo>
                  <a:pt x="1135" y="44407"/>
                  <a:pt x="1127" y="42186"/>
                  <a:pt x="1113" y="39966"/>
                </a:cubicBezTo>
                <a:cubicBezTo>
                  <a:pt x="1087" y="35526"/>
                  <a:pt x="1047" y="31085"/>
                  <a:pt x="992" y="26643"/>
                </a:cubicBezTo>
                <a:lnTo>
                  <a:pt x="816" y="13322"/>
                </a:lnTo>
                <a:lnTo>
                  <a:pt x="774" y="9992"/>
                </a:lnTo>
                <a:lnTo>
                  <a:pt x="736" y="6661"/>
                </a:lnTo>
                <a:lnTo>
                  <a:pt x="700" y="3330"/>
                </a:lnTo>
                <a:lnTo>
                  <a:pt x="685" y="1665"/>
                </a:lnTo>
                <a:lnTo>
                  <a:pt x="677" y="833"/>
                </a:lnTo>
                <a:lnTo>
                  <a:pt x="675" y="625"/>
                </a:lnTo>
                <a:cubicBezTo>
                  <a:pt x="674" y="555"/>
                  <a:pt x="675" y="486"/>
                  <a:pt x="672" y="417"/>
                </a:cubicBezTo>
                <a:cubicBezTo>
                  <a:pt x="670" y="381"/>
                  <a:pt x="667" y="348"/>
                  <a:pt x="663" y="312"/>
                </a:cubicBezTo>
                <a:cubicBezTo>
                  <a:pt x="659" y="277"/>
                  <a:pt x="655" y="243"/>
                  <a:pt x="650" y="208"/>
                </a:cubicBezTo>
                <a:cubicBezTo>
                  <a:pt x="645" y="173"/>
                  <a:pt x="638" y="138"/>
                  <a:pt x="629" y="104"/>
                </a:cubicBezTo>
                <a:cubicBezTo>
                  <a:pt x="624" y="87"/>
                  <a:pt x="620" y="69"/>
                  <a:pt x="614" y="53"/>
                </a:cubicBezTo>
                <a:cubicBezTo>
                  <a:pt x="613" y="48"/>
                  <a:pt x="610" y="43"/>
                  <a:pt x="608" y="39"/>
                </a:cubicBezTo>
                <a:cubicBezTo>
                  <a:pt x="605" y="34"/>
                  <a:pt x="601" y="30"/>
                  <a:pt x="598" y="26"/>
                </a:cubicBezTo>
                <a:cubicBezTo>
                  <a:pt x="594" y="21"/>
                  <a:pt x="590" y="18"/>
                  <a:pt x="585" y="13"/>
                </a:cubicBezTo>
                <a:lnTo>
                  <a:pt x="56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907810" y="1803128"/>
            <a:ext cx="635944" cy="950427"/>
          </a:xfrm>
          <a:custGeom>
            <a:rect b="b" l="l" r="r" t="t"/>
            <a:pathLst>
              <a:path extrusionOk="0" h="88825" w="48269">
                <a:moveTo>
                  <a:pt x="13895" y="1"/>
                </a:moveTo>
                <a:lnTo>
                  <a:pt x="13895" y="11033"/>
                </a:lnTo>
                <a:cubicBezTo>
                  <a:pt x="13895" y="13320"/>
                  <a:pt x="12461" y="15324"/>
                  <a:pt x="10337" y="16172"/>
                </a:cubicBezTo>
                <a:cubicBezTo>
                  <a:pt x="9187" y="16630"/>
                  <a:pt x="8092" y="17153"/>
                  <a:pt x="7069" y="17744"/>
                </a:cubicBezTo>
                <a:cubicBezTo>
                  <a:pt x="2357" y="20464"/>
                  <a:pt x="0" y="24032"/>
                  <a:pt x="0" y="27598"/>
                </a:cubicBezTo>
                <a:lnTo>
                  <a:pt x="0" y="74889"/>
                </a:lnTo>
                <a:cubicBezTo>
                  <a:pt x="0" y="78456"/>
                  <a:pt x="2357" y="82022"/>
                  <a:pt x="7069" y="84744"/>
                </a:cubicBezTo>
                <a:cubicBezTo>
                  <a:pt x="11782" y="87464"/>
                  <a:pt x="17959" y="88824"/>
                  <a:pt x="24135" y="88824"/>
                </a:cubicBezTo>
                <a:cubicBezTo>
                  <a:pt x="30312" y="88824"/>
                  <a:pt x="36488" y="87464"/>
                  <a:pt x="41201" y="84744"/>
                </a:cubicBezTo>
                <a:cubicBezTo>
                  <a:pt x="45912" y="82022"/>
                  <a:pt x="48269" y="78456"/>
                  <a:pt x="48269" y="74890"/>
                </a:cubicBezTo>
                <a:lnTo>
                  <a:pt x="48269" y="27596"/>
                </a:lnTo>
                <a:cubicBezTo>
                  <a:pt x="48269" y="24030"/>
                  <a:pt x="45912" y="20464"/>
                  <a:pt x="41201" y="17744"/>
                </a:cubicBezTo>
                <a:cubicBezTo>
                  <a:pt x="40177" y="17153"/>
                  <a:pt x="39083" y="16630"/>
                  <a:pt x="37934" y="16172"/>
                </a:cubicBezTo>
                <a:cubicBezTo>
                  <a:pt x="35809" y="15324"/>
                  <a:pt x="34374" y="13320"/>
                  <a:pt x="34374" y="11033"/>
                </a:cubicBezTo>
                <a:lnTo>
                  <a:pt x="3437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908205" y="2458144"/>
            <a:ext cx="635549" cy="295074"/>
          </a:xfrm>
          <a:custGeom>
            <a:rect b="b" l="l" r="r" t="t"/>
            <a:pathLst>
              <a:path extrusionOk="0" h="27577" w="48239">
                <a:moveTo>
                  <a:pt x="24120" y="1"/>
                </a:moveTo>
                <a:cubicBezTo>
                  <a:pt x="17722" y="1"/>
                  <a:pt x="11588" y="1454"/>
                  <a:pt x="7064" y="4040"/>
                </a:cubicBezTo>
                <a:cubicBezTo>
                  <a:pt x="2541" y="6626"/>
                  <a:pt x="0" y="10132"/>
                  <a:pt x="0" y="13789"/>
                </a:cubicBezTo>
                <a:cubicBezTo>
                  <a:pt x="0" y="17445"/>
                  <a:pt x="2541" y="20952"/>
                  <a:pt x="7064" y="23538"/>
                </a:cubicBezTo>
                <a:cubicBezTo>
                  <a:pt x="11588" y="26123"/>
                  <a:pt x="17722" y="27576"/>
                  <a:pt x="24120" y="27576"/>
                </a:cubicBezTo>
                <a:cubicBezTo>
                  <a:pt x="30517" y="27576"/>
                  <a:pt x="36651" y="26123"/>
                  <a:pt x="41175" y="23538"/>
                </a:cubicBezTo>
                <a:cubicBezTo>
                  <a:pt x="45698" y="20952"/>
                  <a:pt x="48239" y="17445"/>
                  <a:pt x="48239" y="13789"/>
                </a:cubicBezTo>
                <a:cubicBezTo>
                  <a:pt x="48239" y="10132"/>
                  <a:pt x="45698" y="6626"/>
                  <a:pt x="41175" y="4040"/>
                </a:cubicBezTo>
                <a:cubicBezTo>
                  <a:pt x="36651" y="1454"/>
                  <a:pt x="30517" y="1"/>
                  <a:pt x="24120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957760" y="2120696"/>
            <a:ext cx="536209" cy="525601"/>
          </a:xfrm>
          <a:custGeom>
            <a:rect b="b" l="l" r="r" t="t"/>
            <a:pathLst>
              <a:path extrusionOk="0" h="55341" w="40699">
                <a:moveTo>
                  <a:pt x="20344" y="0"/>
                </a:moveTo>
                <a:cubicBezTo>
                  <a:pt x="15137" y="0"/>
                  <a:pt x="9930" y="1149"/>
                  <a:pt x="5959" y="3447"/>
                </a:cubicBezTo>
                <a:cubicBezTo>
                  <a:pt x="1983" y="5745"/>
                  <a:pt x="1" y="8748"/>
                  <a:pt x="1" y="11754"/>
                </a:cubicBezTo>
                <a:lnTo>
                  <a:pt x="1" y="43766"/>
                </a:lnTo>
                <a:cubicBezTo>
                  <a:pt x="1" y="46771"/>
                  <a:pt x="1983" y="49775"/>
                  <a:pt x="5959" y="52072"/>
                </a:cubicBezTo>
                <a:cubicBezTo>
                  <a:pt x="6691" y="52500"/>
                  <a:pt x="7461" y="52879"/>
                  <a:pt x="8269" y="53233"/>
                </a:cubicBezTo>
                <a:cubicBezTo>
                  <a:pt x="8320" y="53245"/>
                  <a:pt x="8370" y="53258"/>
                  <a:pt x="8409" y="53283"/>
                </a:cubicBezTo>
                <a:cubicBezTo>
                  <a:pt x="11881" y="54609"/>
                  <a:pt x="16058" y="55341"/>
                  <a:pt x="20350" y="55341"/>
                </a:cubicBezTo>
                <a:cubicBezTo>
                  <a:pt x="24275" y="55341"/>
                  <a:pt x="28112" y="54722"/>
                  <a:pt x="31407" y="53612"/>
                </a:cubicBezTo>
                <a:lnTo>
                  <a:pt x="31938" y="53422"/>
                </a:lnTo>
                <a:cubicBezTo>
                  <a:pt x="32088" y="53360"/>
                  <a:pt x="32228" y="53296"/>
                  <a:pt x="32367" y="53245"/>
                </a:cubicBezTo>
                <a:cubicBezTo>
                  <a:pt x="33187" y="52892"/>
                  <a:pt x="33983" y="52500"/>
                  <a:pt x="34727" y="52071"/>
                </a:cubicBezTo>
                <a:cubicBezTo>
                  <a:pt x="38703" y="49774"/>
                  <a:pt x="40686" y="46770"/>
                  <a:pt x="40698" y="43766"/>
                </a:cubicBezTo>
                <a:lnTo>
                  <a:pt x="40698" y="11754"/>
                </a:lnTo>
                <a:cubicBezTo>
                  <a:pt x="40698" y="8748"/>
                  <a:pt x="38703" y="5745"/>
                  <a:pt x="34728" y="3447"/>
                </a:cubicBezTo>
                <a:cubicBezTo>
                  <a:pt x="30758" y="1149"/>
                  <a:pt x="25551" y="0"/>
                  <a:pt x="20344" y="0"/>
                </a:cubicBez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957760" y="2463046"/>
            <a:ext cx="536209" cy="231328"/>
          </a:xfrm>
          <a:custGeom>
            <a:rect b="b" l="l" r="r" t="t"/>
            <a:pathLst>
              <a:path extrusionOk="0" h="23497" w="40699">
                <a:moveTo>
                  <a:pt x="20343" y="1"/>
                </a:moveTo>
                <a:cubicBezTo>
                  <a:pt x="15135" y="1"/>
                  <a:pt x="9928" y="1150"/>
                  <a:pt x="5958" y="3448"/>
                </a:cubicBezTo>
                <a:cubicBezTo>
                  <a:pt x="1982" y="5733"/>
                  <a:pt x="1" y="8736"/>
                  <a:pt x="1" y="11753"/>
                </a:cubicBezTo>
                <a:cubicBezTo>
                  <a:pt x="1" y="14758"/>
                  <a:pt x="1982" y="17762"/>
                  <a:pt x="5958" y="20059"/>
                </a:cubicBezTo>
                <a:cubicBezTo>
                  <a:pt x="6691" y="20487"/>
                  <a:pt x="7461" y="20866"/>
                  <a:pt x="8268" y="21220"/>
                </a:cubicBezTo>
                <a:cubicBezTo>
                  <a:pt x="8320" y="21232"/>
                  <a:pt x="8370" y="21245"/>
                  <a:pt x="8407" y="21270"/>
                </a:cubicBezTo>
                <a:cubicBezTo>
                  <a:pt x="11953" y="22754"/>
                  <a:pt x="16141" y="23497"/>
                  <a:pt x="20327" y="23497"/>
                </a:cubicBezTo>
                <a:cubicBezTo>
                  <a:pt x="24189" y="23497"/>
                  <a:pt x="28051" y="22865"/>
                  <a:pt x="31407" y="21599"/>
                </a:cubicBezTo>
                <a:lnTo>
                  <a:pt x="31938" y="21409"/>
                </a:lnTo>
                <a:cubicBezTo>
                  <a:pt x="32088" y="21347"/>
                  <a:pt x="32228" y="21283"/>
                  <a:pt x="32367" y="21232"/>
                </a:cubicBezTo>
                <a:cubicBezTo>
                  <a:pt x="33187" y="20879"/>
                  <a:pt x="33983" y="20487"/>
                  <a:pt x="34727" y="20058"/>
                </a:cubicBezTo>
                <a:cubicBezTo>
                  <a:pt x="38703" y="17761"/>
                  <a:pt x="40686" y="14757"/>
                  <a:pt x="40698" y="11753"/>
                </a:cubicBezTo>
                <a:cubicBezTo>
                  <a:pt x="40698" y="8735"/>
                  <a:pt x="38703" y="5731"/>
                  <a:pt x="34727" y="3448"/>
                </a:cubicBezTo>
                <a:cubicBezTo>
                  <a:pt x="30757" y="1150"/>
                  <a:pt x="25550" y="1"/>
                  <a:pt x="20343" y="1"/>
                </a:cubicBez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957703" y="2119150"/>
            <a:ext cx="536170" cy="254553"/>
          </a:xfrm>
          <a:custGeom>
            <a:rect b="b" l="l" r="r" t="t"/>
            <a:pathLst>
              <a:path extrusionOk="0" h="23790" w="40696">
                <a:moveTo>
                  <a:pt x="20347" y="1"/>
                </a:moveTo>
                <a:cubicBezTo>
                  <a:pt x="17345" y="1"/>
                  <a:pt x="14343" y="431"/>
                  <a:pt x="11447" y="1292"/>
                </a:cubicBezTo>
                <a:cubicBezTo>
                  <a:pt x="3818" y="3562"/>
                  <a:pt x="2" y="7729"/>
                  <a:pt x="2" y="11895"/>
                </a:cubicBezTo>
                <a:cubicBezTo>
                  <a:pt x="1" y="16061"/>
                  <a:pt x="3817" y="20228"/>
                  <a:pt x="11447" y="22498"/>
                </a:cubicBezTo>
                <a:cubicBezTo>
                  <a:pt x="14343" y="23359"/>
                  <a:pt x="17346" y="23790"/>
                  <a:pt x="20349" y="23790"/>
                </a:cubicBezTo>
                <a:cubicBezTo>
                  <a:pt x="23352" y="23790"/>
                  <a:pt x="26354" y="23359"/>
                  <a:pt x="29250" y="22498"/>
                </a:cubicBezTo>
                <a:cubicBezTo>
                  <a:pt x="36880" y="20228"/>
                  <a:pt x="40695" y="16062"/>
                  <a:pt x="40696" y="11896"/>
                </a:cubicBezTo>
                <a:cubicBezTo>
                  <a:pt x="40696" y="7729"/>
                  <a:pt x="36880" y="3564"/>
                  <a:pt x="29250" y="1294"/>
                </a:cubicBezTo>
                <a:cubicBezTo>
                  <a:pt x="26354" y="432"/>
                  <a:pt x="23351" y="1"/>
                  <a:pt x="20347" y="1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907810" y="1803128"/>
            <a:ext cx="423405" cy="950299"/>
          </a:xfrm>
          <a:custGeom>
            <a:rect b="b" l="l" r="r" t="t"/>
            <a:pathLst>
              <a:path extrusionOk="0" h="88813" w="32137">
                <a:moveTo>
                  <a:pt x="13895" y="1"/>
                </a:moveTo>
                <a:lnTo>
                  <a:pt x="13895" y="11033"/>
                </a:lnTo>
                <a:cubicBezTo>
                  <a:pt x="13895" y="13320"/>
                  <a:pt x="12461" y="15324"/>
                  <a:pt x="10337" y="16172"/>
                </a:cubicBezTo>
                <a:cubicBezTo>
                  <a:pt x="9187" y="16630"/>
                  <a:pt x="8092" y="17153"/>
                  <a:pt x="7069" y="17744"/>
                </a:cubicBezTo>
                <a:cubicBezTo>
                  <a:pt x="2357" y="20464"/>
                  <a:pt x="0" y="24032"/>
                  <a:pt x="0" y="27598"/>
                </a:cubicBezTo>
                <a:lnTo>
                  <a:pt x="0" y="74889"/>
                </a:lnTo>
                <a:cubicBezTo>
                  <a:pt x="0" y="78455"/>
                  <a:pt x="2357" y="82022"/>
                  <a:pt x="7069" y="84744"/>
                </a:cubicBezTo>
                <a:cubicBezTo>
                  <a:pt x="11773" y="87460"/>
                  <a:pt x="17933" y="88812"/>
                  <a:pt x="24097" y="88812"/>
                </a:cubicBezTo>
                <a:cubicBezTo>
                  <a:pt x="26817" y="88812"/>
                  <a:pt x="29539" y="88549"/>
                  <a:pt x="32137" y="88022"/>
                </a:cubicBezTo>
                <a:lnTo>
                  <a:pt x="32137" y="88022"/>
                </a:lnTo>
                <a:cubicBezTo>
                  <a:pt x="30701" y="88121"/>
                  <a:pt x="29346" y="88168"/>
                  <a:pt x="28066" y="88168"/>
                </a:cubicBezTo>
                <a:cubicBezTo>
                  <a:pt x="11856" y="88168"/>
                  <a:pt x="7782" y="80613"/>
                  <a:pt x="7782" y="75037"/>
                </a:cubicBezTo>
                <a:lnTo>
                  <a:pt x="7782" y="29048"/>
                </a:lnTo>
                <a:cubicBezTo>
                  <a:pt x="7782" y="26087"/>
                  <a:pt x="8406" y="23841"/>
                  <a:pt x="11954" y="22044"/>
                </a:cubicBezTo>
                <a:cubicBezTo>
                  <a:pt x="19032" y="18459"/>
                  <a:pt x="19932" y="15563"/>
                  <a:pt x="19932" y="11930"/>
                </a:cubicBezTo>
                <a:lnTo>
                  <a:pt x="19932" y="1"/>
                </a:lnTo>
                <a:close/>
              </a:path>
            </a:pathLst>
          </a:custGeom>
          <a:solidFill>
            <a:srgbClr val="32186B">
              <a:alpha val="29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1232340" y="1601098"/>
            <a:ext cx="48603" cy="39472"/>
          </a:xfrm>
          <a:custGeom>
            <a:rect b="b" l="l" r="r" t="t"/>
            <a:pathLst>
              <a:path extrusionOk="0" h="3689" w="3689">
                <a:moveTo>
                  <a:pt x="1844" y="0"/>
                </a:moveTo>
                <a:cubicBezTo>
                  <a:pt x="827" y="0"/>
                  <a:pt x="1" y="826"/>
                  <a:pt x="1" y="1845"/>
                </a:cubicBezTo>
                <a:cubicBezTo>
                  <a:pt x="1" y="2862"/>
                  <a:pt x="827" y="3688"/>
                  <a:pt x="1844" y="3688"/>
                </a:cubicBezTo>
                <a:cubicBezTo>
                  <a:pt x="2863" y="3688"/>
                  <a:pt x="3689" y="2862"/>
                  <a:pt x="3689" y="1845"/>
                </a:cubicBezTo>
                <a:cubicBezTo>
                  <a:pt x="3689" y="826"/>
                  <a:pt x="2863" y="0"/>
                  <a:pt x="1844" y="0"/>
                </a:cubicBezTo>
                <a:close/>
              </a:path>
            </a:pathLst>
          </a:custGeom>
          <a:solidFill>
            <a:srgbClr val="3E65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1054735" y="1687895"/>
            <a:ext cx="342787" cy="195585"/>
          </a:xfrm>
          <a:custGeom>
            <a:rect b="b" l="l" r="r" t="t"/>
            <a:pathLst>
              <a:path extrusionOk="0" h="18279" w="26018">
                <a:moveTo>
                  <a:pt x="13005" y="1"/>
                </a:moveTo>
                <a:cubicBezTo>
                  <a:pt x="9758" y="1"/>
                  <a:pt x="6509" y="698"/>
                  <a:pt x="3990" y="2095"/>
                </a:cubicBezTo>
                <a:cubicBezTo>
                  <a:pt x="3924" y="2124"/>
                  <a:pt x="3862" y="2158"/>
                  <a:pt x="3800" y="2196"/>
                </a:cubicBezTo>
                <a:cubicBezTo>
                  <a:pt x="1655" y="3433"/>
                  <a:pt x="417" y="5012"/>
                  <a:pt x="102" y="6640"/>
                </a:cubicBezTo>
                <a:cubicBezTo>
                  <a:pt x="26" y="6930"/>
                  <a:pt x="1" y="7220"/>
                  <a:pt x="1" y="7511"/>
                </a:cubicBezTo>
                <a:lnTo>
                  <a:pt x="1" y="10780"/>
                </a:lnTo>
                <a:cubicBezTo>
                  <a:pt x="1" y="11739"/>
                  <a:pt x="317" y="12698"/>
                  <a:pt x="948" y="13595"/>
                </a:cubicBezTo>
                <a:cubicBezTo>
                  <a:pt x="1579" y="14504"/>
                  <a:pt x="2538" y="15349"/>
                  <a:pt x="3800" y="16082"/>
                </a:cubicBezTo>
                <a:cubicBezTo>
                  <a:pt x="6344" y="17546"/>
                  <a:pt x="9674" y="18279"/>
                  <a:pt x="13001" y="18279"/>
                </a:cubicBezTo>
                <a:cubicBezTo>
                  <a:pt x="16329" y="18279"/>
                  <a:pt x="19655" y="17546"/>
                  <a:pt x="22192" y="16082"/>
                </a:cubicBezTo>
                <a:cubicBezTo>
                  <a:pt x="24743" y="14605"/>
                  <a:pt x="26018" y="12673"/>
                  <a:pt x="26005" y="10754"/>
                </a:cubicBezTo>
                <a:lnTo>
                  <a:pt x="26005" y="7536"/>
                </a:lnTo>
                <a:cubicBezTo>
                  <a:pt x="26005" y="7232"/>
                  <a:pt x="25979" y="6930"/>
                  <a:pt x="25904" y="6626"/>
                </a:cubicBezTo>
                <a:cubicBezTo>
                  <a:pt x="25589" y="5012"/>
                  <a:pt x="24339" y="3433"/>
                  <a:pt x="22192" y="2196"/>
                </a:cubicBezTo>
                <a:cubicBezTo>
                  <a:pt x="19656" y="733"/>
                  <a:pt x="16332" y="1"/>
                  <a:pt x="13005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1054735" y="1710300"/>
            <a:ext cx="292393" cy="173169"/>
          </a:xfrm>
          <a:custGeom>
            <a:rect b="b" l="l" r="r" t="t"/>
            <a:pathLst>
              <a:path extrusionOk="0" h="16184" w="22193">
                <a:moveTo>
                  <a:pt x="3990" y="0"/>
                </a:moveTo>
                <a:cubicBezTo>
                  <a:pt x="3924" y="29"/>
                  <a:pt x="3860" y="63"/>
                  <a:pt x="3800" y="101"/>
                </a:cubicBezTo>
                <a:cubicBezTo>
                  <a:pt x="1655" y="1338"/>
                  <a:pt x="417" y="2917"/>
                  <a:pt x="101" y="4544"/>
                </a:cubicBezTo>
                <a:cubicBezTo>
                  <a:pt x="26" y="4835"/>
                  <a:pt x="1" y="5125"/>
                  <a:pt x="1" y="5416"/>
                </a:cubicBezTo>
                <a:lnTo>
                  <a:pt x="1" y="8685"/>
                </a:lnTo>
                <a:cubicBezTo>
                  <a:pt x="1" y="9644"/>
                  <a:pt x="316" y="10603"/>
                  <a:pt x="947" y="11500"/>
                </a:cubicBezTo>
                <a:cubicBezTo>
                  <a:pt x="1578" y="12409"/>
                  <a:pt x="2538" y="13254"/>
                  <a:pt x="3800" y="13987"/>
                </a:cubicBezTo>
                <a:cubicBezTo>
                  <a:pt x="6344" y="15451"/>
                  <a:pt x="9673" y="16184"/>
                  <a:pt x="13001" y="16184"/>
                </a:cubicBezTo>
                <a:cubicBezTo>
                  <a:pt x="16329" y="16184"/>
                  <a:pt x="19655" y="15451"/>
                  <a:pt x="22192" y="13987"/>
                </a:cubicBezTo>
                <a:lnTo>
                  <a:pt x="22192" y="13987"/>
                </a:lnTo>
                <a:cubicBezTo>
                  <a:pt x="20870" y="14508"/>
                  <a:pt x="19417" y="14745"/>
                  <a:pt x="18110" y="14745"/>
                </a:cubicBezTo>
                <a:cubicBezTo>
                  <a:pt x="15874" y="14745"/>
                  <a:pt x="14064" y="14053"/>
                  <a:pt x="14064" y="12914"/>
                </a:cubicBezTo>
                <a:lnTo>
                  <a:pt x="14064" y="8130"/>
                </a:lnTo>
                <a:cubicBezTo>
                  <a:pt x="14064" y="6237"/>
                  <a:pt x="14543" y="3358"/>
                  <a:pt x="11223" y="3358"/>
                </a:cubicBezTo>
                <a:cubicBezTo>
                  <a:pt x="8345" y="3358"/>
                  <a:pt x="5783" y="2159"/>
                  <a:pt x="3990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1054709" y="1687906"/>
            <a:ext cx="342616" cy="160650"/>
          </a:xfrm>
          <a:custGeom>
            <a:rect b="b" l="l" r="r" t="t"/>
            <a:pathLst>
              <a:path extrusionOk="0" h="15014" w="26005">
                <a:moveTo>
                  <a:pt x="13003" y="0"/>
                </a:moveTo>
                <a:cubicBezTo>
                  <a:pt x="9554" y="0"/>
                  <a:pt x="6248" y="791"/>
                  <a:pt x="3808" y="2199"/>
                </a:cubicBezTo>
                <a:cubicBezTo>
                  <a:pt x="1370" y="3606"/>
                  <a:pt x="0" y="5516"/>
                  <a:pt x="0" y="7506"/>
                </a:cubicBezTo>
                <a:cubicBezTo>
                  <a:pt x="0" y="9497"/>
                  <a:pt x="1370" y="11407"/>
                  <a:pt x="3808" y="12815"/>
                </a:cubicBezTo>
                <a:cubicBezTo>
                  <a:pt x="6248" y="14223"/>
                  <a:pt x="9554" y="15013"/>
                  <a:pt x="13003" y="15013"/>
                </a:cubicBezTo>
                <a:cubicBezTo>
                  <a:pt x="16451" y="15013"/>
                  <a:pt x="19759" y="14223"/>
                  <a:pt x="22197" y="12815"/>
                </a:cubicBezTo>
                <a:cubicBezTo>
                  <a:pt x="24635" y="11407"/>
                  <a:pt x="26005" y="9497"/>
                  <a:pt x="26005" y="7506"/>
                </a:cubicBezTo>
                <a:cubicBezTo>
                  <a:pt x="26005" y="5516"/>
                  <a:pt x="24635" y="3606"/>
                  <a:pt x="22197" y="2199"/>
                </a:cubicBezTo>
                <a:cubicBezTo>
                  <a:pt x="19759" y="791"/>
                  <a:pt x="16451" y="0"/>
                  <a:pt x="13003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1054735" y="1581485"/>
            <a:ext cx="342787" cy="248165"/>
          </a:xfrm>
          <a:custGeom>
            <a:rect b="b" l="l" r="r" t="t"/>
            <a:pathLst>
              <a:path extrusionOk="0" h="23193" w="26018">
                <a:moveTo>
                  <a:pt x="13005" y="0"/>
                </a:moveTo>
                <a:cubicBezTo>
                  <a:pt x="9970" y="0"/>
                  <a:pt x="6933" y="611"/>
                  <a:pt x="4494" y="1833"/>
                </a:cubicBezTo>
                <a:cubicBezTo>
                  <a:pt x="4256" y="1946"/>
                  <a:pt x="4027" y="2073"/>
                  <a:pt x="3800" y="2200"/>
                </a:cubicBezTo>
                <a:cubicBezTo>
                  <a:pt x="1263" y="3664"/>
                  <a:pt x="1" y="5582"/>
                  <a:pt x="1" y="7513"/>
                </a:cubicBezTo>
                <a:lnTo>
                  <a:pt x="1" y="15706"/>
                </a:lnTo>
                <a:cubicBezTo>
                  <a:pt x="1" y="15997"/>
                  <a:pt x="26" y="16299"/>
                  <a:pt x="101" y="16590"/>
                </a:cubicBezTo>
                <a:cubicBezTo>
                  <a:pt x="228" y="17246"/>
                  <a:pt x="505" y="17903"/>
                  <a:pt x="947" y="18521"/>
                </a:cubicBezTo>
                <a:cubicBezTo>
                  <a:pt x="1592" y="19430"/>
                  <a:pt x="2538" y="20263"/>
                  <a:pt x="3800" y="20996"/>
                </a:cubicBezTo>
                <a:cubicBezTo>
                  <a:pt x="6338" y="22463"/>
                  <a:pt x="9655" y="23192"/>
                  <a:pt x="12976" y="23192"/>
                </a:cubicBezTo>
                <a:cubicBezTo>
                  <a:pt x="13339" y="23192"/>
                  <a:pt x="13702" y="23184"/>
                  <a:pt x="14064" y="23166"/>
                </a:cubicBezTo>
                <a:cubicBezTo>
                  <a:pt x="17016" y="23040"/>
                  <a:pt x="19921" y="22321"/>
                  <a:pt x="22192" y="21008"/>
                </a:cubicBezTo>
                <a:cubicBezTo>
                  <a:pt x="24339" y="19771"/>
                  <a:pt x="25589" y="18192"/>
                  <a:pt x="25904" y="16576"/>
                </a:cubicBezTo>
                <a:cubicBezTo>
                  <a:pt x="25979" y="16274"/>
                  <a:pt x="26005" y="15972"/>
                  <a:pt x="26005" y="15668"/>
                </a:cubicBezTo>
                <a:lnTo>
                  <a:pt x="26005" y="7538"/>
                </a:lnTo>
                <a:cubicBezTo>
                  <a:pt x="26018" y="5607"/>
                  <a:pt x="24743" y="3676"/>
                  <a:pt x="22192" y="2200"/>
                </a:cubicBezTo>
                <a:cubicBezTo>
                  <a:pt x="19658" y="734"/>
                  <a:pt x="16332" y="0"/>
                  <a:pt x="13005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1132659" y="1391540"/>
            <a:ext cx="186782" cy="314173"/>
          </a:xfrm>
          <a:custGeom>
            <a:rect b="b" l="l" r="r" t="t"/>
            <a:pathLst>
              <a:path extrusionOk="0" h="29362" w="14177">
                <a:moveTo>
                  <a:pt x="7088" y="0"/>
                </a:moveTo>
                <a:cubicBezTo>
                  <a:pt x="3173" y="0"/>
                  <a:pt x="0" y="3175"/>
                  <a:pt x="0" y="7088"/>
                </a:cubicBezTo>
                <a:lnTo>
                  <a:pt x="0" y="25269"/>
                </a:lnTo>
                <a:cubicBezTo>
                  <a:pt x="0" y="26317"/>
                  <a:pt x="691" y="27365"/>
                  <a:pt x="2075" y="28164"/>
                </a:cubicBezTo>
                <a:cubicBezTo>
                  <a:pt x="3459" y="28963"/>
                  <a:pt x="5273" y="29362"/>
                  <a:pt x="7088" y="29362"/>
                </a:cubicBezTo>
                <a:cubicBezTo>
                  <a:pt x="8902" y="29362"/>
                  <a:pt x="10716" y="28963"/>
                  <a:pt x="12100" y="28164"/>
                </a:cubicBezTo>
                <a:cubicBezTo>
                  <a:pt x="13484" y="27365"/>
                  <a:pt x="14175" y="26317"/>
                  <a:pt x="14175" y="25269"/>
                </a:cubicBezTo>
                <a:lnTo>
                  <a:pt x="14175" y="7088"/>
                </a:lnTo>
                <a:cubicBezTo>
                  <a:pt x="14176" y="3175"/>
                  <a:pt x="11002" y="0"/>
                  <a:pt x="7088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1132659" y="1391540"/>
            <a:ext cx="181617" cy="314173"/>
          </a:xfrm>
          <a:custGeom>
            <a:rect b="b" l="l" r="r" t="t"/>
            <a:pathLst>
              <a:path extrusionOk="0" h="29362" w="13785">
                <a:moveTo>
                  <a:pt x="7088" y="0"/>
                </a:moveTo>
                <a:cubicBezTo>
                  <a:pt x="3173" y="0"/>
                  <a:pt x="0" y="3173"/>
                  <a:pt x="0" y="7088"/>
                </a:cubicBezTo>
                <a:lnTo>
                  <a:pt x="0" y="25269"/>
                </a:lnTo>
                <a:cubicBezTo>
                  <a:pt x="0" y="26317"/>
                  <a:pt x="691" y="27365"/>
                  <a:pt x="2075" y="28164"/>
                </a:cubicBezTo>
                <a:cubicBezTo>
                  <a:pt x="3459" y="28963"/>
                  <a:pt x="5273" y="29362"/>
                  <a:pt x="7088" y="29362"/>
                </a:cubicBezTo>
                <a:cubicBezTo>
                  <a:pt x="8902" y="29362"/>
                  <a:pt x="10716" y="28963"/>
                  <a:pt x="12100" y="28164"/>
                </a:cubicBezTo>
                <a:cubicBezTo>
                  <a:pt x="12906" y="27697"/>
                  <a:pt x="13448" y="27144"/>
                  <a:pt x="13785" y="26559"/>
                </a:cubicBezTo>
                <a:lnTo>
                  <a:pt x="13785" y="26559"/>
                </a:lnTo>
                <a:cubicBezTo>
                  <a:pt x="13163" y="26977"/>
                  <a:pt x="11830" y="27707"/>
                  <a:pt x="10104" y="27707"/>
                </a:cubicBezTo>
                <a:cubicBezTo>
                  <a:pt x="9407" y="27707"/>
                  <a:pt x="8645" y="27588"/>
                  <a:pt x="7840" y="27281"/>
                </a:cubicBezTo>
                <a:cubicBezTo>
                  <a:pt x="4958" y="26180"/>
                  <a:pt x="4132" y="23415"/>
                  <a:pt x="4132" y="19595"/>
                </a:cubicBezTo>
                <a:lnTo>
                  <a:pt x="4132" y="7753"/>
                </a:lnTo>
                <a:cubicBezTo>
                  <a:pt x="4132" y="3959"/>
                  <a:pt x="6602" y="673"/>
                  <a:pt x="9241" y="673"/>
                </a:cubicBezTo>
                <a:cubicBezTo>
                  <a:pt x="9884" y="673"/>
                  <a:pt x="10537" y="868"/>
                  <a:pt x="11166" y="1297"/>
                </a:cubicBezTo>
                <a:cubicBezTo>
                  <a:pt x="9973" y="453"/>
                  <a:pt x="8549" y="0"/>
                  <a:pt x="7088" y="0"/>
                </a:cubicBez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1626637" y="1986964"/>
            <a:ext cx="28653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800">
                <a:solidFill>
                  <a:srgbClr val="66AAA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Hematology</a:t>
            </a:r>
            <a:r>
              <a:rPr lang="ar" sz="2800"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endParaRPr sz="28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1786060" y="2421098"/>
            <a:ext cx="20097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 sz="1000">
                <a:solidFill>
                  <a:srgbClr val="FFFFFF"/>
                </a:solidFill>
                <a:highlight>
                  <a:srgbClr val="F3F3F3"/>
                </a:highlight>
                <a:latin typeface="Amiri"/>
                <a:ea typeface="Amiri"/>
                <a:cs typeface="Amiri"/>
                <a:sym typeface="Amiri"/>
              </a:rPr>
              <a:t>438 teamwork</a:t>
            </a:r>
            <a:endParaRPr b="1" i="1" sz="1000">
              <a:solidFill>
                <a:srgbClr val="FFFFFF"/>
              </a:solidFill>
              <a:highlight>
                <a:srgbClr val="F3F3F3"/>
              </a:highlight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660834" y="1064043"/>
            <a:ext cx="127679" cy="176315"/>
          </a:xfrm>
          <a:custGeom>
            <a:rect b="b" l="l" r="r" t="t"/>
            <a:pathLst>
              <a:path extrusionOk="0" h="16478" w="9691">
                <a:moveTo>
                  <a:pt x="910" y="1"/>
                </a:moveTo>
                <a:cubicBezTo>
                  <a:pt x="309" y="505"/>
                  <a:pt x="0" y="1091"/>
                  <a:pt x="2" y="1680"/>
                </a:cubicBezTo>
                <a:lnTo>
                  <a:pt x="2" y="13515"/>
                </a:lnTo>
                <a:cubicBezTo>
                  <a:pt x="2" y="14272"/>
                  <a:pt x="501" y="15032"/>
                  <a:pt x="1504" y="15610"/>
                </a:cubicBezTo>
                <a:cubicBezTo>
                  <a:pt x="2505" y="16188"/>
                  <a:pt x="3817" y="16478"/>
                  <a:pt x="5130" y="16478"/>
                </a:cubicBezTo>
                <a:cubicBezTo>
                  <a:pt x="6442" y="16478"/>
                  <a:pt x="7755" y="16188"/>
                  <a:pt x="8756" y="15610"/>
                </a:cubicBezTo>
                <a:cubicBezTo>
                  <a:pt x="9109" y="15408"/>
                  <a:pt x="9425" y="15147"/>
                  <a:pt x="9691" y="14840"/>
                </a:cubicBezTo>
                <a:lnTo>
                  <a:pt x="9691" y="14840"/>
                </a:lnTo>
                <a:cubicBezTo>
                  <a:pt x="8933" y="15481"/>
                  <a:pt x="7776" y="15811"/>
                  <a:pt x="6600" y="15811"/>
                </a:cubicBezTo>
                <a:cubicBezTo>
                  <a:pt x="5557" y="15811"/>
                  <a:pt x="4500" y="15552"/>
                  <a:pt x="3693" y="15019"/>
                </a:cubicBezTo>
                <a:cubicBezTo>
                  <a:pt x="1958" y="13873"/>
                  <a:pt x="2118" y="12600"/>
                  <a:pt x="2118" y="10556"/>
                </a:cubicBezTo>
                <a:lnTo>
                  <a:pt x="2118" y="1335"/>
                </a:lnTo>
                <a:lnTo>
                  <a:pt x="910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6281629" y="10381350"/>
            <a:ext cx="220800" cy="222300"/>
          </a:xfrm>
          <a:prstGeom prst="ellipse">
            <a:avLst/>
          </a:prstGeom>
          <a:solidFill>
            <a:srgbClr val="9AD7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26"/>
          <p:cNvGrpSpPr/>
          <p:nvPr/>
        </p:nvGrpSpPr>
        <p:grpSpPr>
          <a:xfrm>
            <a:off x="6302202" y="10395194"/>
            <a:ext cx="179584" cy="194606"/>
            <a:chOff x="5621097" y="1500761"/>
            <a:chExt cx="371424" cy="355446"/>
          </a:xfrm>
        </p:grpSpPr>
        <p:sp>
          <p:nvSpPr>
            <p:cNvPr id="195" name="Google Shape;195;p26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197" name="Google Shape;197;p26"/>
          <p:cNvSpPr txBox="1"/>
          <p:nvPr/>
        </p:nvSpPr>
        <p:spPr>
          <a:xfrm>
            <a:off x="3940887" y="4250539"/>
            <a:ext cx="34062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42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42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ar" sz="42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b="1" sz="42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4347075" y="6190418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Done by:</a:t>
            </a:r>
            <a:endParaRPr b="1" sz="1200">
              <a:solidFill>
                <a:srgbClr val="EA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12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Elaf Almusahel </a:t>
            </a:r>
            <a:endParaRPr b="1" sz="12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12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Njoud Alali</a:t>
            </a:r>
            <a:endParaRPr b="1" sz="12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12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Lamiss Alzahrani </a:t>
            </a:r>
            <a:endParaRPr b="1" sz="12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12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Muneera AlKhorayef </a:t>
            </a:r>
            <a:endParaRPr b="1" sz="12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12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Mohammed Alshalan</a:t>
            </a:r>
            <a:endParaRPr b="1" sz="12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12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Saud bin queid </a:t>
            </a:r>
            <a:endParaRPr b="1" sz="12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/>
          <p:nvPr/>
        </p:nvSpPr>
        <p:spPr>
          <a:xfrm flipH="1" rot="-5400000">
            <a:off x="3741421" y="6877352"/>
            <a:ext cx="73429" cy="755623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65377" y="139795"/>
            <a:ext cx="74175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Anemia </a:t>
            </a:r>
            <a:endParaRPr b="1" sz="27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5" name="Google Shape;205;p27"/>
          <p:cNvGraphicFramePr/>
          <p:nvPr/>
        </p:nvGraphicFramePr>
        <p:xfrm>
          <a:off x="65350" y="104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2006000"/>
                <a:gridCol w="5411500"/>
              </a:tblGrid>
              <a:tr h="126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erythropoiesis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the bone marrow is the major site and it needs :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Folic Acid - Vit.12 - Iron “ferrous” -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Erythropoietin - Amino Acids - - Minerals and other regulatory factors</a:t>
                      </a:r>
                      <a:endParaRPr sz="11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26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general clinical featurs of anemia 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89999" lvl="0" marL="0" marR="1818206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Weakness - Headache - Pallor -Lethargy - Dizziness ( those are related to anemia )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89999" lvl="0" marL="0" marR="1818206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89999" lvl="0" marL="0" marR="1818206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Palpitation (tachycardia) - Angina -Cardiac failure ( those are related to compensatory mechanism )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26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classification of anemia 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200" y="1610701"/>
            <a:ext cx="2467651" cy="63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418" y="3577700"/>
            <a:ext cx="4091962" cy="1265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27"/>
          <p:cNvGraphicFramePr/>
          <p:nvPr/>
        </p:nvGraphicFramePr>
        <p:xfrm>
          <a:off x="65350" y="567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2266800"/>
                <a:gridCol w="5150700"/>
              </a:tblGrid>
              <a:tr h="51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caused by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AutoNum type="arabicPeriod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Limited absorption ability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AutoNum type="arabicPeriod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Excess loss due to hemorrhage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24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iron metabolism  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absorption is controlled by hepcidin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IL6 and Tfr2 (increase the release of hepcidin) 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hepcidin is inversely proportional to iron absorption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ferroportin is the gate of iron to the circulation located in macrophages and duodenum cells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stored is Ferritin and Haemosiderin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87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Factors affecting absorption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1. Heam iron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                        4. Iron def. 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   </a:t>
                      </a: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2. Ferrous Iron (Fe2+)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       5. Pregnancy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3. Acid        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                        6. Hemochromatosis         </a:t>
                      </a: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7.Solubilizing agent (sugar)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4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Factors </a:t>
                      </a: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Redcing absorption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1. Inorganic iron                     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5. Tea 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2. Ferric iron Fe3+                 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6. Increased hepcidin 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3. Alkalines                            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7. Precipitating agent (phenol)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4. Iron overload 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9" name="Google Shape;209;p27"/>
          <p:cNvSpPr txBox="1"/>
          <p:nvPr/>
        </p:nvSpPr>
        <p:spPr>
          <a:xfrm>
            <a:off x="306800" y="5184925"/>
            <a:ext cx="3252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latin typeface="EB Garamond"/>
                <a:ea typeface="EB Garamond"/>
                <a:cs typeface="EB Garamond"/>
                <a:sym typeface="EB Garamond"/>
              </a:rPr>
              <a:t> Iron Deﬁciency Anemia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/>
          <p:nvPr/>
        </p:nvSpPr>
        <p:spPr>
          <a:xfrm flipH="1" rot="-5400000">
            <a:off x="3741421" y="6877352"/>
            <a:ext cx="73429" cy="755623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65377" y="139795"/>
            <a:ext cx="74175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Haemoglobinopathies</a:t>
            </a:r>
            <a:endParaRPr b="1" sz="27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6" name="Google Shape;216;p28"/>
          <p:cNvGraphicFramePr/>
          <p:nvPr/>
        </p:nvGraphicFramePr>
        <p:xfrm>
          <a:off x="136700" y="947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664600"/>
                <a:gridCol w="5610250"/>
              </a:tblGrid>
              <a:tr h="1029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Normal Structure of Hemoglobin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two ‘</a:t>
                      </a:r>
                      <a:r>
                        <a:rPr b="1" lang="ar" sz="1000" u="sng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alpha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’ &amp; and two ‘</a:t>
                      </a:r>
                      <a:r>
                        <a:rPr b="1" lang="ar" sz="1000" u="sng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beta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’.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The α chains are encoded on chromosome </a:t>
                      </a:r>
                      <a:r>
                        <a:rPr lang="ar" sz="1000" u="sng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16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The β-like globins are encoded on chromosome </a:t>
                      </a:r>
                      <a:r>
                        <a:rPr lang="ar" sz="1000" u="sng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11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ontserrat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Fetal haemoglobin </a:t>
                      </a:r>
                      <a:r>
                        <a:rPr b="1" lang="ar" sz="1000" u="sng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HbF (2α2γ).</a:t>
                      </a:r>
                      <a:endParaRPr b="1" sz="1000" u="sng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Thalassemia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(quantitative issue)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Two main groups depending on whether the defect lies in the synthesis.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α-thalassemias.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β-thalassemias.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2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α-Thalassemia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Each chromosome 16  has an α-globin locus consisting of two α-globin (4genes).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Deletion  of one or more of the α-globin genes.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α+-Thalassemia trait : deletion of one α globin gene.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α0-Thalassaemia trait : deletion of both α-globin genes.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Hemoglobin H  disease : deletion of three α-globin genes.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Hb Bart’s hydrops fetalis syndrome : Loss of all  four α-globin genes.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β-Thalassemia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Results from a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multiplicity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of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different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single nucleotide substitutions, insertions or small deletions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affecting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the β-gene itself or occasionally in promoting regions.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Homozygous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β-thalassemia : Defects of β-globin on both copies of chromosome 11. Marked anemia. Transfusion dependent.</a:t>
                      </a:r>
                      <a:endParaRPr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Heterozygous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β-thalassemia.</a:t>
                      </a:r>
                      <a:endParaRPr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02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Classification of </a:t>
                      </a: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thalassemia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Thalassemia minima.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Thalassemia minor.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Thalassemia Intermedia.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Thalassemia major: severe anemia and are transfusion dependent.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Hemoglobin S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 mutation in the β-globin gene results in the charged glutamic acid residue in position 6 of the normal β-chain being replaced by an uncharged valine molecule.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The interaction of sickle β-globin chains with normal α-globin chains forms HbS.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029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Sickle Cell  Trait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Heterozygotes (one gene for normal β-globin and one for βS).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029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Sickle Cell  Anemia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opy of beta globin  being S and another beta harbor any mutations.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(Homozygotes).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029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Hemoglobin E and C</a:t>
                      </a:r>
                      <a:endParaRPr b="1" sz="10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oth result from single amino acid substitutions in the β-chains.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7" name="Google Shape;217;p28"/>
          <p:cNvSpPr txBox="1"/>
          <p:nvPr/>
        </p:nvSpPr>
        <p:spPr>
          <a:xfrm>
            <a:off x="1564675" y="1242550"/>
            <a:ext cx="6074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/>
          <p:nvPr/>
        </p:nvSpPr>
        <p:spPr>
          <a:xfrm flipH="1" rot="-5400000">
            <a:off x="3737409" y="6757202"/>
            <a:ext cx="73429" cy="755623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23" name="Google Shape;223;p29"/>
          <p:cNvSpPr txBox="1"/>
          <p:nvPr/>
        </p:nvSpPr>
        <p:spPr>
          <a:xfrm>
            <a:off x="65377" y="139795"/>
            <a:ext cx="74175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Acute leukemia </a:t>
            </a:r>
            <a:endParaRPr b="1" sz="27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65375" y="1005150"/>
            <a:ext cx="3065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900"/>
              <a:buFont typeface="Georgia"/>
              <a:buChar char="●"/>
            </a:pPr>
            <a:r>
              <a:rPr lang="ar" sz="9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Diagnosis: Microscopy shows &gt;20% Blast cells </a:t>
            </a:r>
            <a:endParaRPr sz="9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65375" y="1200900"/>
            <a:ext cx="2201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Georgia"/>
              <a:buChar char="●"/>
            </a:pPr>
            <a:r>
              <a:rPr lang="ar" sz="900">
                <a:latin typeface="Georgia"/>
                <a:ea typeface="Georgia"/>
                <a:cs typeface="Georgia"/>
                <a:sym typeface="Georgia"/>
              </a:rPr>
              <a:t>Blast cells: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Georgia"/>
                <a:ea typeface="Georgia"/>
                <a:cs typeface="Georgia"/>
                <a:sym typeface="Georgia"/>
              </a:rPr>
              <a:t>                  1- Myeloblast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Georgia"/>
                <a:ea typeface="Georgia"/>
                <a:cs typeface="Georgia"/>
                <a:sym typeface="Georgia"/>
              </a:rPr>
              <a:t>                  2- Lymphoblast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3923425" y="1005150"/>
            <a:ext cx="11103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Georgia"/>
              <a:buChar char="●"/>
            </a:pPr>
            <a:r>
              <a:rPr lang="ar" sz="900">
                <a:latin typeface="Georgia"/>
                <a:ea typeface="Georgia"/>
                <a:cs typeface="Georgia"/>
                <a:sym typeface="Georgia"/>
              </a:rPr>
              <a:t>Markers: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4388225" y="1153500"/>
            <a:ext cx="16893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Georgia"/>
                <a:ea typeface="Georgia"/>
                <a:cs typeface="Georgia"/>
                <a:sym typeface="Georgia"/>
              </a:rPr>
              <a:t>1- Stem cell: CD34 + TDT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Georgia"/>
                <a:ea typeface="Georgia"/>
                <a:cs typeface="Georgia"/>
                <a:sym typeface="Georgia"/>
              </a:rPr>
              <a:t>2- Myeloid: MPO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Georgia"/>
                <a:ea typeface="Georgia"/>
                <a:cs typeface="Georgia"/>
                <a:sym typeface="Georgia"/>
              </a:rPr>
              <a:t>3- B-Lymphoid: CD19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Georgia"/>
                <a:ea typeface="Georgia"/>
                <a:cs typeface="Georgia"/>
                <a:sym typeface="Georgia"/>
              </a:rPr>
              <a:t>4- T- Lymphoid: CD3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28" name="Google Shape;228;p29"/>
          <p:cNvGraphicFramePr/>
          <p:nvPr/>
        </p:nvGraphicFramePr>
        <p:xfrm>
          <a:off x="103350" y="210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094625"/>
                <a:gridCol w="3667550"/>
              </a:tblGrid>
              <a:tr h="2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Microscopy</a:t>
                      </a:r>
                      <a:r>
                        <a:rPr lang="ar" sz="700">
                          <a:solidFill>
                            <a:srgbClr val="595959"/>
                          </a:solidFill>
                        </a:rPr>
                        <a:t>:</a:t>
                      </a:r>
                      <a:endParaRPr sz="700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Auer rods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Marker</a:t>
                      </a:r>
                      <a:r>
                        <a:rPr lang="ar" sz="700"/>
                        <a:t>: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MPO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Age group:</a:t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solidFill>
                            <a:srgbClr val="CC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Adult</a:t>
                      </a:r>
                      <a:endParaRPr sz="700">
                        <a:solidFill>
                          <a:srgbClr val="CC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disease:</a:t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Acute myeloid Leukemia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Disease fab          classification</a:t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9" name="Google Shape;229;p29"/>
          <p:cNvSpPr/>
          <p:nvPr/>
        </p:nvSpPr>
        <p:spPr>
          <a:xfrm>
            <a:off x="2746350" y="2151300"/>
            <a:ext cx="2190300" cy="12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graphicFrame>
        <p:nvGraphicFramePr>
          <p:cNvPr id="230" name="Google Shape;230;p29"/>
          <p:cNvGraphicFramePr/>
          <p:nvPr/>
        </p:nvGraphicFramePr>
        <p:xfrm>
          <a:off x="2746375" y="210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587100"/>
                <a:gridCol w="1603200"/>
              </a:tblGrid>
              <a:tr h="67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Signs &amp; Sym</a:t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1- Pancytopenia 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2- Hepatosplenomegaly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3- Leucostasis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4- Disseminated Intravascular coagulation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Treatment</a:t>
                      </a:r>
                      <a:endParaRPr b="1" sz="700">
                        <a:solidFill>
                          <a:srgbClr val="66AAA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1-Chemotherapy ( For M3 Atra/ Arsenic)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2- Stem cell replacement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1" name="Google Shape;231;p29"/>
          <p:cNvSpPr txBox="1"/>
          <p:nvPr/>
        </p:nvSpPr>
        <p:spPr>
          <a:xfrm>
            <a:off x="25" y="1721400"/>
            <a:ext cx="1300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 u="sng">
                <a:solidFill>
                  <a:srgbClr val="66AAA2"/>
                </a:solidFill>
                <a:latin typeface="EB Garamond"/>
                <a:ea typeface="EB Garamond"/>
                <a:cs typeface="EB Garamond"/>
                <a:sym typeface="EB Garamond"/>
              </a:rPr>
              <a:t>Myeloblast</a:t>
            </a:r>
            <a:endParaRPr b="1" sz="1800" u="sng">
              <a:solidFill>
                <a:srgbClr val="66AAA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32" name="Google Shape;232;p29"/>
          <p:cNvGraphicFramePr/>
          <p:nvPr/>
        </p:nvGraphicFramePr>
        <p:xfrm>
          <a:off x="1197979" y="331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581350"/>
                <a:gridCol w="950650"/>
                <a:gridCol w="993300"/>
                <a:gridCol w="1197025"/>
              </a:tblGrid>
              <a:tr h="27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E06666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AML Type</a:t>
                      </a:r>
                      <a:endParaRPr b="1" sz="700">
                        <a:solidFill>
                          <a:srgbClr val="E06666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E06666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Cell Type</a:t>
                      </a:r>
                      <a:endParaRPr b="1" sz="700">
                        <a:solidFill>
                          <a:srgbClr val="E06666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E06666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Karyotype/Marker</a:t>
                      </a:r>
                      <a:endParaRPr b="1" sz="700">
                        <a:solidFill>
                          <a:srgbClr val="E06666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E06666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Character</a:t>
                      </a:r>
                      <a:endParaRPr b="1" sz="700">
                        <a:solidFill>
                          <a:srgbClr val="E06666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M2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With Maturation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(8,21)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M3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Promyelocytic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(15,17)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solidFill>
                            <a:srgbClr val="CC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DIC</a:t>
                      </a:r>
                      <a:endParaRPr sz="700">
                        <a:solidFill>
                          <a:srgbClr val="CC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(Emergency leukemia)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M4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Granulocytic + Monocytic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(16,16)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solidFill>
                            <a:srgbClr val="CC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Gum  Hyperplasia</a:t>
                      </a:r>
                      <a:endParaRPr sz="700">
                        <a:solidFill>
                          <a:srgbClr val="CC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M5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Monoblastic + Monocytic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(9,11)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solidFill>
                            <a:srgbClr val="CC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Gum Hyperplasia</a:t>
                      </a:r>
                      <a:endParaRPr sz="700">
                        <a:solidFill>
                          <a:srgbClr val="CC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solidFill>
                            <a:srgbClr val="CC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CNS Disease</a:t>
                      </a:r>
                      <a:endParaRPr sz="700">
                        <a:solidFill>
                          <a:srgbClr val="CC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M6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Erythroid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CD235a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M7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Megakaryocytic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CD41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3" name="Google Shape;233;p29"/>
          <p:cNvGraphicFramePr/>
          <p:nvPr/>
        </p:nvGraphicFramePr>
        <p:xfrm>
          <a:off x="65375" y="626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876100"/>
                <a:gridCol w="3886050"/>
              </a:tblGrid>
              <a:tr h="28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Microscopy</a:t>
                      </a:r>
                      <a:endParaRPr b="1" sz="700">
                        <a:solidFill>
                          <a:srgbClr val="66AAA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Vacuolated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Marker</a:t>
                      </a:r>
                      <a:endParaRPr b="1" sz="700">
                        <a:solidFill>
                          <a:srgbClr val="66AAA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CD3 for T-cell - CD19 for B-cell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66AAA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Age group</a:t>
                      </a:r>
                      <a:endParaRPr b="1" sz="700">
                        <a:solidFill>
                          <a:srgbClr val="66AAA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solidFill>
                            <a:srgbClr val="CC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Children</a:t>
                      </a:r>
                      <a:endParaRPr sz="700">
                        <a:solidFill>
                          <a:srgbClr val="CC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66AAA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66AAA2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Disease</a:t>
                      </a:r>
                      <a:endParaRPr b="1" sz="1000">
                        <a:solidFill>
                          <a:srgbClr val="66AAA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7D2">
                        <a:alpha val="519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Depends on cells type and stage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4" name="Google Shape;234;p29"/>
          <p:cNvGraphicFramePr/>
          <p:nvPr/>
        </p:nvGraphicFramePr>
        <p:xfrm>
          <a:off x="61350" y="78817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876125"/>
                <a:gridCol w="825150"/>
                <a:gridCol w="679800"/>
                <a:gridCol w="793700"/>
                <a:gridCol w="793700"/>
                <a:gridCol w="793700"/>
              </a:tblGrid>
              <a:tr h="21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E06666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Cell stage</a:t>
                      </a:r>
                      <a:endParaRPr b="1" sz="700">
                        <a:solidFill>
                          <a:srgbClr val="E0666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precursor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mature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precursor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precursor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mature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800">
                          <a:solidFill>
                            <a:srgbClr val="E06666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Markers</a:t>
                      </a:r>
                      <a:endParaRPr b="1" sz="800">
                        <a:solidFill>
                          <a:srgbClr val="E0666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Completely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Positive or negative both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CD4+CD8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CD4+CD8 One positive and other negative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Stem cell markers 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(CD34 + TDT)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CD34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TDT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CD10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Surface immunoglobulin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800">
                          <a:solidFill>
                            <a:srgbClr val="E06666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Disease</a:t>
                      </a:r>
                      <a:endParaRPr b="1" sz="800">
                        <a:solidFill>
                          <a:srgbClr val="E0666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T- Acute lymphoid leukemia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T-cell lymphoma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B-ALL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Common B-ALL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Burkitt lymphoma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E06666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Karyotype</a:t>
                      </a:r>
                      <a:endParaRPr b="1" sz="700">
                        <a:solidFill>
                          <a:srgbClr val="E0666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-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-</a:t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E0666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800">
                          <a:solidFill>
                            <a:srgbClr val="E06666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Signs</a:t>
                      </a:r>
                      <a:endParaRPr b="1" sz="800">
                        <a:solidFill>
                          <a:srgbClr val="E0666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5" name="Google Shape;235;p29"/>
          <p:cNvSpPr txBox="1"/>
          <p:nvPr/>
        </p:nvSpPr>
        <p:spPr>
          <a:xfrm>
            <a:off x="1214350" y="8654350"/>
            <a:ext cx="1029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highlight>
                  <a:srgbClr val="EA9999"/>
                </a:highlight>
                <a:latin typeface="EB Garamond Regular"/>
                <a:ea typeface="EB Garamond Regular"/>
                <a:cs typeface="EB Garamond Regular"/>
                <a:sym typeface="EB Garamond Regular"/>
              </a:rPr>
              <a:t>+CD3</a:t>
            </a:r>
            <a:endParaRPr sz="700">
              <a:highlight>
                <a:srgbClr val="EA9999"/>
              </a:highlight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2655575" y="8654338"/>
            <a:ext cx="1679700" cy="203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highlight>
                  <a:srgbClr val="EA9999"/>
                </a:highlight>
                <a:latin typeface="EB Garamond Regular"/>
                <a:ea typeface="EB Garamond Regular"/>
                <a:cs typeface="EB Garamond Regular"/>
                <a:sym typeface="EB Garamond Regular"/>
              </a:rPr>
              <a:t>   +CD19</a:t>
            </a:r>
            <a:endParaRPr sz="700">
              <a:highlight>
                <a:srgbClr val="EA9999"/>
              </a:highlight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941512" y="9992725"/>
            <a:ext cx="1504800" cy="30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Mediastinal Mass</a:t>
            </a:r>
            <a:endParaRPr sz="7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2442300" y="9355225"/>
            <a:ext cx="2381100" cy="30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latin typeface="Georgia"/>
                <a:ea typeface="Georgia"/>
                <a:cs typeface="Georgia"/>
                <a:sym typeface="Georgia"/>
              </a:rPr>
              <a:t>(4,11) (9,22) (12,21)</a:t>
            </a:r>
            <a:endParaRPr sz="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25" y="5810100"/>
            <a:ext cx="3672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 u="sng">
                <a:solidFill>
                  <a:srgbClr val="66AAA2"/>
                </a:solidFill>
                <a:latin typeface="EB Garamond"/>
                <a:ea typeface="EB Garamond"/>
                <a:cs typeface="EB Garamond"/>
                <a:sym typeface="EB Garamond"/>
              </a:rPr>
              <a:t>Lymphoblast</a:t>
            </a:r>
            <a:endParaRPr b="1" sz="1800" u="sng">
              <a:solidFill>
                <a:srgbClr val="66AAA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941500" y="7568050"/>
            <a:ext cx="1504800" cy="303300"/>
          </a:xfrm>
          <a:prstGeom prst="rect">
            <a:avLst/>
          </a:prstGeom>
          <a:solidFill>
            <a:srgbClr val="F4CCCC">
              <a:alpha val="50280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E06666"/>
                </a:solidFill>
              </a:rPr>
              <a:t>T-ALL</a:t>
            </a:r>
            <a:endParaRPr sz="700">
              <a:solidFill>
                <a:srgbClr val="E06666"/>
              </a:solidFill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2446300" y="7568050"/>
            <a:ext cx="2381100" cy="303300"/>
          </a:xfrm>
          <a:prstGeom prst="rect">
            <a:avLst/>
          </a:prstGeom>
          <a:solidFill>
            <a:srgbClr val="F4CCCC">
              <a:alpha val="50280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E06666"/>
                </a:solidFill>
              </a:rPr>
              <a:t>B-ALL</a:t>
            </a:r>
            <a:endParaRPr sz="700">
              <a:solidFill>
                <a:srgbClr val="E06666"/>
              </a:solidFill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2442288" y="9992725"/>
            <a:ext cx="2381100" cy="30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43" name="Google Shape;243;p29"/>
          <p:cNvSpPr txBox="1"/>
          <p:nvPr/>
        </p:nvSpPr>
        <p:spPr>
          <a:xfrm>
            <a:off x="941500" y="9644750"/>
            <a:ext cx="3886200" cy="34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latin typeface="Georgia"/>
                <a:ea typeface="Georgia"/>
                <a:cs typeface="Georgia"/>
                <a:sym typeface="Georgia"/>
              </a:rPr>
              <a:t>1- Pancytopenia 2- Lymphadenopathy</a:t>
            </a:r>
            <a:endParaRPr sz="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/>
          <p:nvPr/>
        </p:nvSpPr>
        <p:spPr>
          <a:xfrm flipH="1" rot="-5400000">
            <a:off x="3741421" y="6877352"/>
            <a:ext cx="73429" cy="755623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 txBox="1"/>
          <p:nvPr/>
        </p:nvSpPr>
        <p:spPr>
          <a:xfrm>
            <a:off x="-41698" y="-294355"/>
            <a:ext cx="74175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Megaloblastic Anemia</a:t>
            </a:r>
            <a:endParaRPr b="1" sz="27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643050" y="414224"/>
            <a:ext cx="6048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impaired DNA synthesis which results in enlarged RBCs</a:t>
            </a:r>
            <a:endParaRPr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1429481" y="6838573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52" name="Google Shape;252;p30"/>
          <p:cNvGraphicFramePr/>
          <p:nvPr/>
        </p:nvGraphicFramePr>
        <p:xfrm>
          <a:off x="-12" y="76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730950"/>
                <a:gridCol w="5829050"/>
              </a:tblGrid>
              <a:tr h="70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Causes of megaloblastic anaemia :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Cobalamin ( B12) or Folate deficiency</a:t>
                      </a:r>
                      <a:r>
                        <a:rPr lang="ar" sz="1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Therapy with </a:t>
                      </a:r>
                      <a:r>
                        <a:rPr lang="ar" sz="12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antifolate drugs</a:t>
                      </a:r>
                      <a:r>
                        <a:rPr lang="ar" sz="1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(e.g. methotrexate) .</a:t>
                      </a:r>
                      <a:endParaRPr sz="1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Some cases of </a:t>
                      </a:r>
                      <a:r>
                        <a:rPr lang="ar" sz="12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acute myeloid leukaemia, myelodysplasia .</a:t>
                      </a:r>
                      <a:endParaRPr sz="1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3" name="Google Shape;253;p30"/>
          <p:cNvGraphicFramePr/>
          <p:nvPr/>
        </p:nvGraphicFramePr>
        <p:xfrm>
          <a:off x="3513" y="143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730950"/>
                <a:gridCol w="5829050"/>
              </a:tblGrid>
              <a:tr h="72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Clinical Features of Megaloblastic Anaemia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Weakness, anorexia, weight loss, diarrhoea or constipation, tiredness, shortness of breath, angina of effort, heart failure</a:t>
                      </a:r>
                      <a:endParaRPr sz="1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Mild jaundice, glossitis, stomatitis,</a:t>
                      </a:r>
                      <a:endParaRPr sz="1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angular cheilosis</a:t>
                      </a:r>
                      <a:endParaRPr sz="1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Purpura, melanin pigmentation</a:t>
                      </a:r>
                      <a:endParaRPr sz="1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4" name="Google Shape;254;p30"/>
          <p:cNvSpPr txBox="1"/>
          <p:nvPr/>
        </p:nvSpPr>
        <p:spPr>
          <a:xfrm>
            <a:off x="-41700" y="2517800"/>
            <a:ext cx="6048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EB Garamond"/>
                <a:ea typeface="EB Garamond"/>
                <a:cs typeface="EB Garamond"/>
                <a:sym typeface="EB Garamond"/>
              </a:rPr>
              <a:t>Vitamin B 12 and folate nutrition and absorption 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55" name="Google Shape;255;p30"/>
          <p:cNvGraphicFramePr/>
          <p:nvPr/>
        </p:nvGraphicFramePr>
        <p:xfrm>
          <a:off x="3513" y="287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366175"/>
                <a:gridCol w="3344500"/>
                <a:gridCol w="2849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Vitamin B12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Folate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Dietary</a:t>
                      </a: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sources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Only food of animal origin, especially liver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Most foods, especially liver, green vegetable and yeast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Average daily intake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7 - 30 μg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200-250 μg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Time to develop deficiency in the absence of intake or absorption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Anaemia in 2-10 years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Macrocytosis in 5 months.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Requirements for absorption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Intrinsic factor secreted by gastric parietal cells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Conversiion of polyglutamates to monoglutamates by intestinal folate conjugase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Site of absorption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Terminal ileum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Duodenum and jejunum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Cause of deficiency </a:t>
                      </a:r>
                      <a:endParaRPr sz="1200"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Inadequate intake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Veganism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Inadequate secretion of intrinsic factor ( Pernicious anaemia )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Malabsorption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Inadequate dietary intake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Malabsorption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Increased requirement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B Garamond"/>
                        <a:buChar char="●"/>
                      </a:pPr>
                      <a:r>
                        <a:rPr lang="ar" sz="12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Anticonvulsant therapy, ethanol abuse</a:t>
                      </a:r>
                      <a:endParaRPr sz="12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" name="Google Shape;256;p30"/>
          <p:cNvSpPr txBox="1"/>
          <p:nvPr/>
        </p:nvSpPr>
        <p:spPr>
          <a:xfrm>
            <a:off x="-23537" y="7281008"/>
            <a:ext cx="6048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EB Garamond"/>
                <a:ea typeface="EB Garamond"/>
                <a:cs typeface="EB Garamond"/>
                <a:sym typeface="EB Garamond"/>
              </a:rPr>
              <a:t>Haematological findings in Megaloblastic Anaemia 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57" name="Google Shape;257;p30"/>
          <p:cNvGraphicFramePr/>
          <p:nvPr/>
        </p:nvGraphicFramePr>
        <p:xfrm>
          <a:off x="23584" y="76365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687175"/>
                <a:gridCol w="5869050"/>
              </a:tblGrid>
              <a:tr h="102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Peripheral Blood</a:t>
                      </a:r>
                      <a:endParaRPr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Macrocytic anaemia, oval macrocytes, anisocytosis,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Hypersegmented Neutrophils.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Leucopenia and thrombocytopenia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66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Bone Marrow</a:t>
                      </a:r>
                      <a:endParaRPr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Hypercellular marrow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Accumulation of primitive cells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Giant and abnormally shaped, metamyelocytes, polypoid megakaryocytes.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66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Other laboratory abnormalities</a:t>
                      </a:r>
                      <a:endParaRPr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Chromosomal abnormalities , Ineffective haemopoiesis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↑ urobillinogen and faecal stercobilinogen.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↑ LDH ↑ serum iron ↑ blood carbon monoxide , ↑ serum lysozyme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/>
          <p:nvPr/>
        </p:nvSpPr>
        <p:spPr>
          <a:xfrm flipH="1" rot="-5400000">
            <a:off x="3741421" y="6877352"/>
            <a:ext cx="73429" cy="755623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1"/>
          <p:cNvSpPr txBox="1"/>
          <p:nvPr/>
        </p:nvSpPr>
        <p:spPr>
          <a:xfrm>
            <a:off x="65375" y="139799"/>
            <a:ext cx="74175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Lymphoproliferative disorders :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7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65375" y="561900"/>
            <a:ext cx="11913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EB Garamond"/>
                <a:ea typeface="EB Garamond"/>
                <a:cs typeface="EB Garamond"/>
                <a:sym typeface="EB Garamond"/>
              </a:rPr>
              <a:t>Causes 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949125" y="561896"/>
            <a:ext cx="20025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●"/>
            </a:pPr>
            <a:r>
              <a:rPr lang="ar" sz="1200">
                <a:latin typeface="EB Garamond"/>
                <a:ea typeface="EB Garamond"/>
                <a:cs typeface="EB Garamond"/>
                <a:sym typeface="EB Garamond"/>
              </a:rPr>
              <a:t>Autoimmune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●"/>
            </a:pPr>
            <a:r>
              <a:rPr lang="ar" sz="1200">
                <a:latin typeface="EB Garamond"/>
                <a:ea typeface="EB Garamond"/>
                <a:cs typeface="EB Garamond"/>
                <a:sym typeface="EB Garamond"/>
              </a:rPr>
              <a:t>Infection 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EB Garamond"/>
              <a:buChar char="●"/>
            </a:pPr>
            <a:r>
              <a:rPr lang="ar" sz="1200">
                <a:latin typeface="EB Garamond"/>
                <a:ea typeface="EB Garamond"/>
                <a:cs typeface="EB Garamond"/>
                <a:sym typeface="EB Garamond"/>
              </a:rPr>
              <a:t>Malignant 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175" y="561900"/>
            <a:ext cx="3897976" cy="1701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7" name="Google Shape;267;p31"/>
          <p:cNvGraphicFramePr/>
          <p:nvPr/>
        </p:nvGraphicFramePr>
        <p:xfrm>
          <a:off x="0" y="23831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782275"/>
                <a:gridCol w="5635225"/>
              </a:tblGrid>
              <a:tr h="14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Chronic Lymphocytic Leukemia</a:t>
                      </a:r>
                      <a:endParaRPr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Malignant neoplasm characterized by an increased number of small, mature lymphocytes in the blood (&gt;5,000 ) and bone marrow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Most Common Adult Leukemia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Asymptomatic or Moderate lymphadenopathy and splenomegaly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Small mature-appearing lymphocytes.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Condensed (“soccer ball”) nuclear chromatin 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Numerous “smudge cells”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Autoimmune phenomena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4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Burkitt's lymphoma</a:t>
                      </a:r>
                      <a:endParaRPr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rapidly growing and highly aggressive with extremely short doubling time (24 hrs).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Highly associated with t(8;14)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It is the fastest growing tumor in humans.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Homogenous medium size cells with round nuclei and deeply basophilic and vacuolated cytoplasm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4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Follicular lymphoma</a:t>
                      </a:r>
                      <a:endParaRPr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malignant proliferation of germinal center B cells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Due to over expression of Bcl2 caused by t(14;18) 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Present with Lymphadenopathy(100%)  , splenomegaly (80%)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Positive for CD10,CD20 and Bcl2 and Negative for CD5 ( in most cases).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It’s accumulation disease so we don’t use chemotherapy on them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4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Multiple Myeloma</a:t>
                      </a:r>
                      <a:endParaRPr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Malignant B neoplasm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Accumulation of plasma cells in the bone marrow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Production of a monoclonal immunoglobulin (Ig) or Ig fragments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hypercalcemia due to osteoclast over stimulation and bone destruction and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Lytic Bone lesions .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4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chemeClr val="accent5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Classical Hodgkin</a:t>
                      </a:r>
                      <a:endParaRPr>
                        <a:solidFill>
                          <a:schemeClr val="accent5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Indolent malignant lymphoma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presence of few large binucleated cells (Reed-Sternberg ) surrounded by reactive cells (lymphocytes, plasma cells ,eosinophils)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B Garamond"/>
                        <a:buChar char="●"/>
                      </a:pPr>
                      <a:r>
                        <a:rPr lang="ar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Involving cervical lymph nodes in young adults (most often )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/>
          <p:nvPr/>
        </p:nvSpPr>
        <p:spPr>
          <a:xfrm flipH="1" rot="-5400000">
            <a:off x="3741421" y="6877352"/>
            <a:ext cx="73429" cy="755623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65377" y="139795"/>
            <a:ext cx="74175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Polycythemia </a:t>
            </a:r>
            <a:endParaRPr b="1" sz="27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74" name="Google Shape;274;p32"/>
          <p:cNvGraphicFramePr/>
          <p:nvPr/>
        </p:nvGraphicFramePr>
        <p:xfrm>
          <a:off x="201926" y="11124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699425"/>
                <a:gridCol w="5444950"/>
              </a:tblGrid>
              <a:tr h="81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Polycythemia features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 Greek, “too many cells in blood.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Absolute increase in red blood cell volume ( mass)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Manifests  itself as raised Hb or packed cell volume pcv :  Hb in Men &gt;18,5 g/dl. Hb in Women &gt;16.5 g/dl.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81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Relative polycythemia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Decreased plasma volume due to severe dehydration.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81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Secondary polycythemia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Increased RBC mass due to high EPO. 1- COPD. 2- sleep apnea 3- smoking 4- high altitude 5- Renal disease 6- EPO secreting tumor ( parathyroid adenoma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654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Polycythemia Vera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 RBC mass due to malignant proliferation.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17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Clinical features of PV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Thrombosis.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Myocardial infarction.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Hepatomegaly.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Splenomegaly.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Increased blood viscosity.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Hypertension 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Headache, dizziness, visual disturbances,paresthesia.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81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Myeloproliferative Neoplasm (MPN)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Increased red blood cell production independent of the mechanisms that normally regulate erythropoiesis.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160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Primary myeloﬁbrosis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It is a clonal MPN characterized by a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proliferation of Megakaryocytes &amp; Granulocytes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in the bone marrow that is associated with: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Deposition of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fibrous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connective tissue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Extramedullary hematopoiesis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Clinical features: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AutoNum type="arabicPeriod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Massive splenomegaly.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AutoNum type="arabicPeriod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JAK2 mutation.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AutoNum type="arabicPeriod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Anemia.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AutoNum type="arabicPeriod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Risk of AML transformation..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AutoNum type="arabicPeriod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Leukoerythroblastic.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2173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74C1B9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Essential Thrombocythemia</a:t>
                      </a:r>
                      <a:endParaRPr b="1" sz="1100">
                        <a:solidFill>
                          <a:srgbClr val="74C1B9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 MPN that involves primarily the megakaryocytic lineage &amp; is characterised by sustained thrombocytosis.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u="sng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diagnostic features: </a:t>
                      </a:r>
                      <a:endParaRPr sz="1000" u="sng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Sustained thrombocytosis. 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Hypercellular BM with megakaryocytic proliferation.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JAK2 mutation.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u="sng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Clinical Presentation:</a:t>
                      </a:r>
                      <a:endParaRPr sz="1000" u="sng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Asymptomatic.   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Mild splenomegaly.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Thrombosis.                               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Mild hepatomegaly.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EB Garamond"/>
                        <a:buChar char="●"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Bleeding.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/>
          <p:nvPr/>
        </p:nvSpPr>
        <p:spPr>
          <a:xfrm flipH="1" rot="-5400000">
            <a:off x="3741421" y="6877352"/>
            <a:ext cx="73429" cy="755623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"/>
          <p:cNvSpPr txBox="1"/>
          <p:nvPr/>
        </p:nvSpPr>
        <p:spPr>
          <a:xfrm>
            <a:off x="65377" y="139795"/>
            <a:ext cx="74175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Approach to Hemolysis</a:t>
            </a:r>
            <a:endParaRPr b="1" sz="27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65375" y="1053825"/>
            <a:ext cx="70806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/>
              <a:t>Hemolytic Anemia:</a:t>
            </a:r>
            <a:r>
              <a:rPr lang="ar" sz="1000"/>
              <a:t> is a </a:t>
            </a:r>
            <a:r>
              <a:rPr lang="ar" sz="1000">
                <a:solidFill>
                  <a:srgbClr val="FF0000"/>
                </a:solidFill>
              </a:rPr>
              <a:t>shorten in lifespan of RBC</a:t>
            </a:r>
            <a:r>
              <a:rPr lang="ar" sz="1000"/>
              <a:t> that </a:t>
            </a:r>
            <a:r>
              <a:rPr lang="ar" sz="1000">
                <a:solidFill>
                  <a:srgbClr val="FF0000"/>
                </a:solidFill>
              </a:rPr>
              <a:t>can’t be compensated</a:t>
            </a:r>
            <a:r>
              <a:rPr lang="ar" sz="1000"/>
              <a:t> by bone marrow.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2" name="Google Shape;282;p33"/>
          <p:cNvSpPr txBox="1"/>
          <p:nvPr/>
        </p:nvSpPr>
        <p:spPr>
          <a:xfrm>
            <a:off x="762366" y="3564367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83" name="Google Shape;283;p33"/>
          <p:cNvGraphicFramePr/>
          <p:nvPr/>
        </p:nvGraphicFramePr>
        <p:xfrm>
          <a:off x="112924" y="13904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2554500"/>
                <a:gridCol w="4767925"/>
              </a:tblGrid>
              <a:tr h="84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    </a:t>
                      </a:r>
                      <a:r>
                        <a:rPr b="1" lang="ar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Extravascular Haemolysis</a:t>
                      </a:r>
                      <a:endParaRPr b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rgbClr val="666666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involves RBC destruction by reticuloendothelial system</a:t>
                      </a:r>
                      <a:endParaRPr b="1" sz="1000">
                        <a:solidFill>
                          <a:srgbClr val="66666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(The majority of hemolytic anemia) </a:t>
                      </a:r>
                      <a:endParaRPr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Intravascular Haemolysis </a:t>
                      </a:r>
                      <a:endParaRPr b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rgbClr val="666666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involves destruction of RBCs within vessels.</a:t>
                      </a:r>
                      <a:endParaRPr sz="1000">
                        <a:solidFill>
                          <a:srgbClr val="66666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C1B9"/>
                    </a:solidFill>
                  </a:tcPr>
                </a:tc>
              </a:tr>
              <a:tr h="3197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Hyperbilirubinemia</a:t>
                      </a:r>
                      <a:r>
                        <a:rPr b="1" lang="ar" sz="1000">
                          <a:solidFill>
                            <a:srgbClr val="00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ar" sz="1000">
                          <a:solidFill>
                            <a:srgbClr val="00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(unconjugated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)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197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 Serum Lactate dehydrogenase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</a:t>
                      </a:r>
                      <a:r>
                        <a:rPr b="1" lang="ar" sz="1000">
                          <a:solidFill>
                            <a:srgbClr val="00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LDH</a:t>
                      </a:r>
                      <a:r>
                        <a:rPr lang="ar" sz="1000">
                          <a:solidFill>
                            <a:srgbClr val="00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,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marked in intra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)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94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Reticulocytosis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: Increased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reticulocyte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count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 Which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indicates i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ncreased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erythropoietic activity.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94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examination of the bone marrow shows: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1-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increased Erythropoiesis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2-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Erythroid hyperplasia.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197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Spherocytosis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on the peripheral blood film. (Spherocyte)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B7B7B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Reduction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of serum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Haptoglobin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Hemoglobinuria, Haemoglobinaemia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and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Hemosiderinuria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Schistocytes</a:t>
                      </a:r>
                      <a:r>
                        <a:rPr lang="ar" sz="1000">
                          <a:solidFill>
                            <a:srgbClr val="00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: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red cell fragmentation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4" name="Google Shape;284;p33"/>
          <p:cNvSpPr txBox="1"/>
          <p:nvPr/>
        </p:nvSpPr>
        <p:spPr>
          <a:xfrm>
            <a:off x="65375" y="4875349"/>
            <a:ext cx="63657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5"/>
                </a:solidFill>
              </a:rPr>
              <a:t>Classiﬁcation of  Hemolytic Anemias</a:t>
            </a:r>
            <a:endParaRPr b="1">
              <a:solidFill>
                <a:schemeClr val="accent5"/>
              </a:solidFill>
            </a:endParaRPr>
          </a:p>
        </p:txBody>
      </p:sp>
      <p:graphicFrame>
        <p:nvGraphicFramePr>
          <p:cNvPr id="285" name="Google Shape;285;p33"/>
          <p:cNvGraphicFramePr/>
          <p:nvPr/>
        </p:nvGraphicFramePr>
        <p:xfrm>
          <a:off x="160450" y="51574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1117275"/>
                <a:gridCol w="891725"/>
                <a:gridCol w="1032400"/>
                <a:gridCol w="885475"/>
                <a:gridCol w="3395550"/>
              </a:tblGrid>
              <a:tr h="774250">
                <a:tc row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>
                          <a:solidFill>
                            <a:schemeClr val="l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Congenital</a:t>
                      </a:r>
                      <a:endParaRPr b="1">
                        <a:solidFill>
                          <a:schemeClr val="l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The defect is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intrinsic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to RBC itself, affecting Red cell: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Membrane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Hereditary spherocytosis (HS)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Most common</a:t>
                      </a:r>
                      <a:endParaRPr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Causes: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loss of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Ankyrin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 then  leads  to  secondary  reductions  in 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spectrin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, and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protein 4.1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leading to a spheroid  shape, </a:t>
                      </a:r>
                      <a:r>
                        <a:rPr b="1" lang="ar" sz="1000" u="sng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vertical.</a:t>
                      </a:r>
                      <a:endParaRPr b="1" sz="1000" u="sng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Destroyed  by  splenic  macrophages, 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extravascular  hemolysis.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Peripheral smear shows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spherocytosis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 </a:t>
                      </a:r>
                      <a:endParaRPr b="1" sz="1000">
                        <a:solidFill>
                          <a:srgbClr val="3D85C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350">
                <a:tc vMerge="1"/>
                <a:tc v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Hereditary Elliptocytosis (HE)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Causes: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defects in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α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spectrin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, </a:t>
                      </a:r>
                      <a:r>
                        <a:rPr b="1" lang="ar" sz="1000" u="sng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horizontal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interaction. 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1075">
                <a:tc vMerge="1"/>
                <a:tc v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Hereditary Pyropoikilocytosis (HPP)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99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Its Enzymes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G6PD Deﬁciency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(mutations in the G6PD gene on the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X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chromosome)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Favism: 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causes an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acute hemolytic anemia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after the ingestion of the broad bean in G6PD deficiency patients. Affects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children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Severe anemia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develops &amp; accompanied by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hemoglobinuria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Blood film shows: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1-Heinz bodies 2- Bite cells</a:t>
                      </a:r>
                      <a:r>
                        <a:rPr b="1" lang="ar" sz="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ar" sz="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(in a patient who  had received </a:t>
                      </a:r>
                      <a:r>
                        <a:rPr b="1" lang="ar" sz="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primaquine</a:t>
                      </a:r>
                      <a:r>
                        <a:rPr lang="ar" sz="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)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Its hemoglobin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Sickle cell anemia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7670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Acquired</a:t>
                      </a:r>
                      <a:endParaRPr b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Acquired causes, are typically due to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extrinsic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defects, outside the red cell (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except *PNH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)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C1B9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Immune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Autoimmune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warm Autoimmune hemolytic anemia (AIHA)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autoantibodies react best with the red cell antigen at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37ºC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and are usually of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IgG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 Secondary to: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SLE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and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CLL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Peripheral smear shows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spherocytosis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 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Cold Hemagglutinin Disease (CHAD)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antibodies react best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below 32ºC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, they are usually of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IgM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1075">
                <a:tc vMerge="1"/>
                <a:tc v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Alloimmune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913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Non-immune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Some drugs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/>
          <p:nvPr/>
        </p:nvSpPr>
        <p:spPr>
          <a:xfrm flipH="1" rot="-5400000">
            <a:off x="3741421" y="6877352"/>
            <a:ext cx="73429" cy="7556231"/>
          </a:xfrm>
          <a:custGeom>
            <a:rect b="b" l="l" r="r" t="t"/>
            <a:pathLst>
              <a:path extrusionOk="0" h="20773" w="3248">
                <a:moveTo>
                  <a:pt x="3248" y="1"/>
                </a:moveTo>
                <a:cubicBezTo>
                  <a:pt x="2860" y="148"/>
                  <a:pt x="2484" y="326"/>
                  <a:pt x="2124" y="532"/>
                </a:cubicBezTo>
                <a:cubicBezTo>
                  <a:pt x="708" y="1349"/>
                  <a:pt x="1" y="2420"/>
                  <a:pt x="1" y="3492"/>
                </a:cubicBezTo>
                <a:lnTo>
                  <a:pt x="1" y="17281"/>
                </a:lnTo>
                <a:cubicBezTo>
                  <a:pt x="1" y="18353"/>
                  <a:pt x="708" y="19424"/>
                  <a:pt x="2124" y="20241"/>
                </a:cubicBezTo>
                <a:cubicBezTo>
                  <a:pt x="2484" y="20447"/>
                  <a:pt x="2860" y="20625"/>
                  <a:pt x="3248" y="20772"/>
                </a:cubicBezTo>
                <a:lnTo>
                  <a:pt x="3248" y="1"/>
                </a:lnTo>
                <a:close/>
              </a:path>
            </a:pathLst>
          </a:custGeom>
          <a:solidFill>
            <a:srgbClr val="74C1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 txBox="1"/>
          <p:nvPr/>
        </p:nvSpPr>
        <p:spPr>
          <a:xfrm>
            <a:off x="65377" y="139795"/>
            <a:ext cx="74175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EA9999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b="1" lang="ar" sz="2700">
                <a:solidFill>
                  <a:srgbClr val="74C1B9"/>
                </a:solidFill>
                <a:latin typeface="Montserrat"/>
                <a:ea typeface="Montserrat"/>
                <a:cs typeface="Montserrat"/>
                <a:sym typeface="Montserrat"/>
              </a:rPr>
              <a:t> Bleeding disorders</a:t>
            </a:r>
            <a:endParaRPr b="1" sz="2700">
              <a:solidFill>
                <a:srgbClr val="74C1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2" name="Google Shape;292;p34"/>
          <p:cNvGraphicFramePr/>
          <p:nvPr/>
        </p:nvGraphicFramePr>
        <p:xfrm>
          <a:off x="71244" y="9372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964575"/>
                <a:gridCol w="724775"/>
                <a:gridCol w="948575"/>
                <a:gridCol w="1374650"/>
                <a:gridCol w="1179500"/>
                <a:gridCol w="1367475"/>
                <a:gridCol w="857950"/>
              </a:tblGrid>
              <a:tr h="324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l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Disorders</a:t>
                      </a:r>
                      <a:endParaRPr b="1"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Characteristics </a:t>
                      </a:r>
                      <a:endParaRPr b="1"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Clinical features </a:t>
                      </a:r>
                      <a:endParaRPr b="1"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Diagnosis</a:t>
                      </a:r>
                      <a:endParaRPr b="1"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Treatment</a:t>
                      </a:r>
                      <a:endParaRPr b="1" sz="11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60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solidFill>
                            <a:schemeClr val="l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Congenital/inherited Bleeding disorders</a:t>
                      </a:r>
                      <a:endParaRPr b="1" sz="1300">
                        <a:solidFill>
                          <a:schemeClr val="l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Hemophilia A (factor VIII deficiency)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 abnormality in the factor VIII gene on X-chromosome.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Factor VIII is only found complexed with VWF.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post‐circumcision haemorrhage.</a:t>
                      </a:r>
                      <a:endParaRPr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haemarthroses and muscle haematomas.</a:t>
                      </a:r>
                      <a:endParaRPr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joint deformity and disability.</a:t>
                      </a:r>
                      <a:endParaRPr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Intracranial bleeding.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normal PT and prolonged APTT. (Suggestive test) 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factor VIII coagulant activity assay with normal VWF. (Confirmatory test).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3D85C6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intravenous injections of the deficient factor.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400">
                <a:tc v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Hemophilia B (factor IX deficiency)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an abnormality in the factor IX gene on X-chromosome.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normal PT and prolonged APTT. 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Factor IX level assay.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0130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VWB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Type 1 partial reduction (AD)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Type 2 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qualitative abnormalities </a:t>
                      </a:r>
                      <a:endParaRPr b="1"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(AD or AR)</a:t>
                      </a:r>
                      <a:endParaRPr b="1"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Type 3 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absence of VWF</a:t>
                      </a:r>
                      <a:endParaRPr b="1" sz="10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(AR) 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binds platelets to subendothelial tissues.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It acts as a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carrier for factor VIII.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The reduction in VWF results in a reduction in factor VIII concentration (can be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misdiagnosed as hemophilia A).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Prolonged PFA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closure time.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prolonged APTT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Reduced factor VIII.</a:t>
                      </a:r>
                      <a:endParaRPr b="1" sz="1000">
                        <a:solidFill>
                          <a:srgbClr val="FF0000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Reduced levels of VWF</a:t>
                      </a: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antigen or activity.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Impaired</a:t>
                      </a:r>
                      <a:r>
                        <a:rPr lang="ar" sz="1100">
                          <a:solidFill>
                            <a:srgbClr val="434343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ristocetin-induced platelet </a:t>
                      </a:r>
                      <a:r>
                        <a:rPr b="1" lang="ar" sz="1100">
                          <a:solidFill>
                            <a:srgbClr val="FF0000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aggregation</a:t>
                      </a:r>
                      <a:r>
                        <a:rPr lang="ar" sz="1100">
                          <a:solidFill>
                            <a:srgbClr val="434343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300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chemeClr val="l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Acquired </a:t>
                      </a:r>
                      <a:endParaRPr b="1" sz="1300">
                        <a:solidFill>
                          <a:schemeClr val="l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chemeClr val="l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Bleeding disorders</a:t>
                      </a:r>
                      <a:endParaRPr b="1" sz="1300">
                        <a:solidFill>
                          <a:schemeClr val="l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C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DIC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high concentrations of FDPs, including D-dimers.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The platelet count is low.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Fibrinogen concentration is low.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RBCs fragments in blood smear.</a:t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06900">
                <a:tc v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Acquired hemophilia 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06900">
                <a:tc v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Liver diseases 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06900">
                <a:tc vMerge="1"/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Vit K </a:t>
                      </a:r>
                      <a:r>
                        <a:rPr b="1" lang="ar" sz="10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deficiency </a:t>
                      </a:r>
                      <a:endParaRPr b="1" sz="10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93" name="Google Shape;293;p34"/>
          <p:cNvGraphicFramePr/>
          <p:nvPr/>
        </p:nvGraphicFramePr>
        <p:xfrm>
          <a:off x="547104" y="89708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{66C0E47B-55D6-4F77-B155-2463C7FF1982}</a:tableStyleId>
              </a:tblPr>
              <a:tblGrid>
                <a:gridCol w="2281375"/>
                <a:gridCol w="4172650"/>
              </a:tblGrid>
              <a:tr h="48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Coagulation factor activity (percentage of normal)</a:t>
                      </a:r>
                      <a:endParaRPr b="1" sz="1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>
                        <a:alpha val="502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Clinical manifestations</a:t>
                      </a:r>
                      <a:endParaRPr b="1" sz="1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C1B9"/>
                    </a:solidFill>
                  </a:tcPr>
                </a:tc>
              </a:tr>
              <a:tr h="3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434343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&lt;1</a:t>
                      </a:r>
                      <a:endParaRPr b="1" sz="1000">
                        <a:solidFill>
                          <a:srgbClr val="434343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000"/>
                        <a:buFont typeface="EB Garamond"/>
                        <a:buChar char="●"/>
                      </a:pPr>
                      <a:r>
                        <a:rPr b="1" lang="ar" sz="1000">
                          <a:solidFill>
                            <a:srgbClr val="434343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Severe disease with Frequent spontaneous bleeding.</a:t>
                      </a:r>
                      <a:endParaRPr b="1" sz="1000">
                        <a:solidFill>
                          <a:srgbClr val="434343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434343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1–5</a:t>
                      </a:r>
                      <a:endParaRPr b="1" sz="1000">
                        <a:solidFill>
                          <a:srgbClr val="434343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000"/>
                        <a:buFont typeface="EB Garamond"/>
                        <a:buChar char="●"/>
                      </a:pPr>
                      <a:r>
                        <a:rPr b="1" lang="ar" sz="1000">
                          <a:solidFill>
                            <a:srgbClr val="434343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Moderate disease, Bleeding after minor trauma.</a:t>
                      </a:r>
                      <a:endParaRPr b="1" sz="1000">
                        <a:solidFill>
                          <a:srgbClr val="434343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434343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&gt;5</a:t>
                      </a:r>
                      <a:endParaRPr b="1" sz="1000">
                        <a:solidFill>
                          <a:srgbClr val="434343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000"/>
                        <a:buFont typeface="EB Garamond"/>
                        <a:buChar char="●"/>
                      </a:pPr>
                      <a:r>
                        <a:rPr b="1" lang="ar" sz="1000">
                          <a:solidFill>
                            <a:srgbClr val="434343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Mild disease, Bleeding only after significant trauma, surgery.</a:t>
                      </a:r>
                      <a:endParaRPr b="1" sz="1000">
                        <a:solidFill>
                          <a:srgbClr val="434343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4" name="Google Shape;294;p34"/>
          <p:cNvSpPr txBox="1"/>
          <p:nvPr/>
        </p:nvSpPr>
        <p:spPr>
          <a:xfrm>
            <a:off x="358200" y="8545401"/>
            <a:ext cx="68436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accent5"/>
                </a:solidFill>
              </a:rPr>
              <a:t>Correlation of coagulation factor activity and disease severity in haemophilia </a:t>
            </a:r>
            <a:r>
              <a:rPr b="1" lang="ar">
                <a:solidFill>
                  <a:schemeClr val="accent5"/>
                </a:solidFill>
              </a:rPr>
              <a:t>A</a:t>
            </a:r>
            <a:r>
              <a:rPr lang="ar">
                <a:solidFill>
                  <a:schemeClr val="accent5"/>
                </a:solidFill>
              </a:rPr>
              <a:t> or </a:t>
            </a:r>
            <a:r>
              <a:rPr b="1" lang="ar">
                <a:solidFill>
                  <a:schemeClr val="accent5"/>
                </a:solidFill>
              </a:rPr>
              <a:t>B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al Estate Marketing Plan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