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Academic Leader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F078F6-175D-458C-AE0E-51EE60332C88}">
  <a:tblStyle styleId="{36F078F6-175D-458C-AE0E-51EE60332C8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5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8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1-25T20:29:41.870">
    <p:pos x="258" y="680"/>
    <p:text>Change this choice please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11-25T20:32:55.270">
    <p:pos x="6000" y="0"/>
    <p:text>بداية خير للبلوك بشغلكم الجميل. keep it up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6376150"/>
            <a:ext cx="12192000" cy="48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5.png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SALIVARY GLANDS</a:t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5" y="15240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6034476" y="4637112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3225" y="5539225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202043" y="15240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/>
          <p:nvPr/>
        </p:nvSpPr>
        <p:spPr>
          <a:xfrm>
            <a:off x="1605899" y="4637112"/>
            <a:ext cx="421231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the microscopic structure of the major salivary glands in correlation with function.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572084" y="965444"/>
            <a:ext cx="646337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Major Salivary Glands: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Parotid.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Submandibular.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Sublingual.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Minor Salivary Glands: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Labial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(lips)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Lingual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(tongue)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Buccal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(cheek)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Palatine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(Palate)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Produce 5% of salivary output.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 of them are pure mucous or seromucous glands.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459551" y="442200"/>
            <a:ext cx="417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❏"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Types Salivary Glands</a:t>
            </a:r>
            <a:endParaRPr b="1" i="0" sz="24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71683-033-f037" id="77" name="Google Shape;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354" y="4413418"/>
            <a:ext cx="2909590" cy="18211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78" name="Google Shape;78;p10"/>
          <p:cNvSpPr txBox="1"/>
          <p:nvPr/>
        </p:nvSpPr>
        <p:spPr>
          <a:xfrm>
            <a:off x="7439874" y="933596"/>
            <a:ext cx="4306887" cy="3160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Stroma: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C.T. capsule.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C.T. septa dividing the glands into lobes and lobules.</a:t>
            </a:r>
            <a:endParaRPr/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Reticular C.T.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Parenchyma: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Acini.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(secretory unite)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Duct system.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7439875" y="442200"/>
            <a:ext cx="383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❏"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General Structure</a:t>
            </a:r>
            <a:endParaRPr b="1" i="0" sz="2400" u="none" cap="none" strike="noStrik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4">
            <a:alphaModFix/>
          </a:blip>
          <a:srcRect b="6386" l="5209" r="4967" t="0"/>
          <a:stretch/>
        </p:blipFill>
        <p:spPr>
          <a:xfrm>
            <a:off x="9371307" y="4378550"/>
            <a:ext cx="2599343" cy="1923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descr="A close up of a persons face&#10;&#10;Description automatically generated" id="81" name="Google Shape;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61" y="4443340"/>
            <a:ext cx="2562239" cy="1821161"/>
          </a:xfrm>
          <a:prstGeom prst="rect">
            <a:avLst/>
          </a:prstGeom>
          <a:noFill/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id="82" name="Google Shape;8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750" y="4480444"/>
            <a:ext cx="2909600" cy="182203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3238500" y="239683"/>
            <a:ext cx="5715000" cy="76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Types of Salivary Acini</a:t>
            </a:r>
            <a:endParaRPr/>
          </a:p>
        </p:txBody>
      </p:sp>
      <p:graphicFrame>
        <p:nvGraphicFramePr>
          <p:cNvPr id="90" name="Google Shape;90;p11"/>
          <p:cNvGraphicFramePr/>
          <p:nvPr/>
        </p:nvGraphicFramePr>
        <p:xfrm>
          <a:off x="902020" y="8184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{36F078F6-175D-458C-AE0E-51EE60332C88}</a:tableStyleId>
              </a:tblPr>
              <a:tblGrid>
                <a:gridCol w="3472125"/>
                <a:gridCol w="3472125"/>
                <a:gridCol w="3472125"/>
              </a:tblGrid>
              <a:tr h="70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Serous Acini: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Acini: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Mucoserous (Mixed) Acini: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  <a:tr h="2153725"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Contain </a:t>
                      </a: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 serous cells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Small, spherical, and with a narrow lumen.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serous secretion </a:t>
                      </a:r>
                      <a:r>
                        <a:rPr lang="en-US" sz="1400" u="none" cap="none" strike="noStrik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 fluid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rich in enzymes, such as amylase and lysozyme. </a:t>
                      </a:r>
                      <a:endParaRPr sz="14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Contain </a:t>
                      </a: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 mucous cells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Larger, more tubular, and with a wider lumen.</a:t>
                      </a:r>
                      <a:endParaRPr/>
                    </a:p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Secrete mucous secretion. </a:t>
                      </a:r>
                      <a:r>
                        <a:rPr lang="en-US" sz="1400" u="none" cap="none" strike="noStrik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thick viscid secretion and rich in mucin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acini with a cap of serous cells (serous demilunes). </a:t>
                      </a:r>
                      <a:r>
                        <a:rPr b="0" lang="en-US" sz="1400" u="none" cap="none" strike="noStrike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Half moon shape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543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 b="65965" l="69650" r="0" t="0"/>
          <a:stretch/>
        </p:blipFill>
        <p:spPr>
          <a:xfrm>
            <a:off x="8745042" y="3754633"/>
            <a:ext cx="2204084" cy="241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 b="65965" l="40637" r="30526" t="0"/>
          <a:stretch/>
        </p:blipFill>
        <p:spPr>
          <a:xfrm>
            <a:off x="1679196" y="3847589"/>
            <a:ext cx="1955409" cy="222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 b="65965" l="5608" r="68239" t="0"/>
          <a:stretch/>
        </p:blipFill>
        <p:spPr>
          <a:xfrm>
            <a:off x="5319614" y="3754614"/>
            <a:ext cx="1740423" cy="215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2"/>
          <p:cNvSpPr txBox="1"/>
          <p:nvPr/>
        </p:nvSpPr>
        <p:spPr>
          <a:xfrm>
            <a:off x="825598" y="1630311"/>
            <a:ext cx="4040188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0" name="Google Shape;100;p12"/>
          <p:cNvGraphicFramePr/>
          <p:nvPr/>
        </p:nvGraphicFramePr>
        <p:xfrm>
          <a:off x="525193" y="9538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{36F078F6-175D-458C-AE0E-51EE60332C88}</a:tableStyleId>
              </a:tblPr>
              <a:tblGrid>
                <a:gridCol w="3681050"/>
                <a:gridCol w="4003600"/>
                <a:gridCol w="3677350"/>
              </a:tblGrid>
              <a:tr h="74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Serous cells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cells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Myoepithelial cells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(basket cells):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  <a:tr h="24422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Pyramidal in shape.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Nuclei are </a:t>
                      </a: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round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basal.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Cytoplasm: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Deeply basophilic 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(due to numerous RER), with apical acidophilic secretory granules (rich in salivary amylase).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Pyramidal or cuboidal.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Nuclei are </a:t>
                      </a: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flattened</a:t>
                      </a: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basal.</a:t>
                      </a:r>
                      <a:endParaRPr/>
                    </a:p>
                    <a:p>
                      <a:pPr indent="-1714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Cytoplasm:</a:t>
                      </a:r>
                      <a:endParaRPr/>
                    </a:p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Pale basophilic </a:t>
                      </a:r>
                      <a:r>
                        <a:rPr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vacuolated (foamy) (due to dissolved mucinogen secretory granules).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Contractile cells that embrace the basal aspect of the acini.</a:t>
                      </a:r>
                      <a:endParaRPr sz="1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Their contraction releases the secretion into the duct system.</a:t>
                      </a:r>
                      <a:endParaRPr sz="1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1909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 b="14771" l="27158" r="52843" t="62354"/>
          <a:stretch/>
        </p:blipFill>
        <p:spPr>
          <a:xfrm>
            <a:off x="1577840" y="4465812"/>
            <a:ext cx="1419225" cy="12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b="15684" l="57651" r="26173" t="63400"/>
          <a:stretch/>
        </p:blipFill>
        <p:spPr>
          <a:xfrm>
            <a:off x="5409673" y="4297083"/>
            <a:ext cx="1593045" cy="154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 b="65965" l="40637" r="30526" t="0"/>
          <a:stretch/>
        </p:blipFill>
        <p:spPr>
          <a:xfrm>
            <a:off x="9303650" y="4216932"/>
            <a:ext cx="1913206" cy="171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2"/>
          <p:cNvSpPr txBox="1"/>
          <p:nvPr/>
        </p:nvSpPr>
        <p:spPr>
          <a:xfrm>
            <a:off x="3238500" y="239683"/>
            <a:ext cx="5715000" cy="766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Cells of Salivary Acini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676816" y="1223387"/>
            <a:ext cx="7116686" cy="5265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Intralobular ducts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(prominent):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Intercalated ducts: lined by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small cuboidal cells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Striated ducts: lined by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low columnar cells.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2. Interlobular ducts: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lined by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simple columnar epithelium.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3. Main duct: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lined by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stratified columnar epithelium which becomes stratified squamous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(nonkeratinized) in the distal end.</a:t>
            </a:r>
            <a:endParaRPr/>
          </a:p>
        </p:txBody>
      </p:sp>
      <p:pic>
        <p:nvPicPr>
          <p:cNvPr descr="par044he.jpg" id="111" name="Google Shape;111;p13"/>
          <p:cNvPicPr preferRelativeResize="0"/>
          <p:nvPr/>
        </p:nvPicPr>
        <p:blipFill rotWithShape="1">
          <a:blip r:embed="rId3">
            <a:alphaModFix/>
          </a:blip>
          <a:srcRect b="29273" l="0" r="0" t="9302"/>
          <a:stretch/>
        </p:blipFill>
        <p:spPr>
          <a:xfrm>
            <a:off x="8782072" y="2485125"/>
            <a:ext cx="2493962" cy="19192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descr="http://www.lab.anhb.uwa.edu.au/mb140/CorePages/Oral/Images/Ducts.gif" id="112" name="Google Shape;112;p13"/>
          <p:cNvPicPr preferRelativeResize="0"/>
          <p:nvPr/>
        </p:nvPicPr>
        <p:blipFill rotWithShape="1">
          <a:blip r:embed="rId4">
            <a:alphaModFix/>
          </a:blip>
          <a:srcRect b="3744" l="0" r="0" t="3951"/>
          <a:stretch/>
        </p:blipFill>
        <p:spPr>
          <a:xfrm>
            <a:off x="8782072" y="759512"/>
            <a:ext cx="2493962" cy="1658938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pic>
        <p:nvPicPr>
          <p:cNvPr descr="http://images.howmed.net/wp-content/gallery/parotid-gland/parotid-gland-2.jpg" id="113" name="Google Shape;113;p13"/>
          <p:cNvPicPr preferRelativeResize="0"/>
          <p:nvPr/>
        </p:nvPicPr>
        <p:blipFill rotWithShape="1">
          <a:blip r:embed="rId5">
            <a:alphaModFix/>
          </a:blip>
          <a:srcRect b="38538" l="29899" r="11772" t="6355"/>
          <a:stretch/>
        </p:blipFill>
        <p:spPr>
          <a:xfrm>
            <a:off x="8782072" y="4471087"/>
            <a:ext cx="2493962" cy="18018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  <p:sp>
        <p:nvSpPr>
          <p:cNvPr id="114" name="Google Shape;114;p13"/>
          <p:cNvSpPr txBox="1"/>
          <p:nvPr/>
        </p:nvSpPr>
        <p:spPr>
          <a:xfrm>
            <a:off x="1930204" y="146268"/>
            <a:ext cx="8331591" cy="39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Duct System of Salivary Glands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6">
            <a:alphaModFix/>
          </a:blip>
          <a:srcRect b="0" l="0" r="1516" t="16345"/>
          <a:stretch/>
        </p:blipFill>
        <p:spPr>
          <a:xfrm>
            <a:off x="5688823" y="2543851"/>
            <a:ext cx="2825404" cy="180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3018717" y="2575609"/>
            <a:ext cx="3990975" cy="559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366799" y="3588484"/>
            <a:ext cx="3948112" cy="1110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14"/>
          <p:cNvGraphicFramePr/>
          <p:nvPr/>
        </p:nvGraphicFramePr>
        <p:xfrm>
          <a:off x="255973" y="8056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{36F078F6-175D-458C-AE0E-51EE60332C88}</a:tableStyleId>
              </a:tblPr>
              <a:tblGrid>
                <a:gridCol w="4430275"/>
                <a:gridCol w="3362175"/>
                <a:gridCol w="3887600"/>
              </a:tblGrid>
              <a:tr h="493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Parotid Gland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Submandibular Gland</a:t>
                      </a:r>
                      <a:endParaRPr b="1"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Sublingual Gland</a:t>
                      </a:r>
                      <a:endParaRPr b="1" sz="1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solidFill>
                      <a:srgbClr val="F7CAAC"/>
                    </a:solidFill>
                  </a:tcPr>
                </a:tc>
              </a:tr>
              <a:tr h="2509925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largest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salivary gland.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30%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salivary output.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Purely serous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Prominent intralobular ducts.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Secretion rich in: Amylase. Lactoferrin. Lysozyme. Secretory IgA.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100">
                          <a:solidFill>
                            <a:srgbClr val="B7B7B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Defensive enzymes</a:t>
                      </a:r>
                      <a:endParaRPr sz="1100">
                        <a:solidFill>
                          <a:srgbClr val="B7B7B7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7F7F7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lactoferrin (prevents bacteria from utilizing iron), IgA (antibody), and lysozyme (attacks bacterial cell wall). Amylase breaks down starch </a:t>
                      </a:r>
                      <a:endParaRPr>
                        <a:solidFill>
                          <a:srgbClr val="7F7F7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7F7F7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60%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salivary output.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Mixed but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mostly serous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(90%).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acini are capped by serous demilunes.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smallest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salivary gland.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Produces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5%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salivary output.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Mixed but </a:t>
                      </a:r>
                      <a:r>
                        <a:rPr b="1" lang="en-US" sz="1600" u="sng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mostly mucous</a:t>
                      </a:r>
                      <a:r>
                        <a:rPr b="1" lang="en-US" sz="16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Mucous acini are capped by serous demilunes.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  <a:tr h="228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4" name="Google Shape;124;p14"/>
          <p:cNvSpPr txBox="1"/>
          <p:nvPr/>
        </p:nvSpPr>
        <p:spPr>
          <a:xfrm>
            <a:off x="685800" y="228600"/>
            <a:ext cx="7772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 b="71535" l="415" r="35239" t="4114"/>
          <a:stretch/>
        </p:blipFill>
        <p:spPr>
          <a:xfrm>
            <a:off x="380416" y="4320693"/>
            <a:ext cx="2746130" cy="15679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10he.jpg" id="126" name="Google Shape;1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3809" y="4129935"/>
            <a:ext cx="1337630" cy="178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45941" l="-411" r="35650" t="29253"/>
          <a:stretch/>
        </p:blipFill>
        <p:spPr>
          <a:xfrm>
            <a:off x="4794588" y="4344755"/>
            <a:ext cx="2602820" cy="135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b="22989" l="691" r="35239" t="55029"/>
          <a:stretch/>
        </p:blipFill>
        <p:spPr>
          <a:xfrm>
            <a:off x="8202422" y="4646273"/>
            <a:ext cx="2602820" cy="1212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10he.jpg" id="129" name="Google Shape;12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2266" y="4571428"/>
            <a:ext cx="909235" cy="121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/>
        </p:nvSpPr>
        <p:spPr>
          <a:xfrm>
            <a:off x="1930202" y="228600"/>
            <a:ext cx="8331591" cy="39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Major Salivary Glands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410068" y="1079675"/>
            <a:ext cx="5325600" cy="54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1- Which one of the following is </a:t>
            </a:r>
            <a:r>
              <a:rPr b="1" lang="en-US" sz="1800">
                <a:solidFill>
                  <a:srgbClr val="000000"/>
                </a:solidFill>
              </a:rPr>
              <a:t>a major</a:t>
            </a:r>
            <a:r>
              <a:rPr b="1" lang="en-US" sz="1800">
                <a:solidFill>
                  <a:srgbClr val="000000"/>
                </a:solidFill>
              </a:rPr>
              <a:t> salivary gland: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Sublingual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Lingual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Labial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Palatine </a:t>
            </a:r>
            <a:endParaRPr sz="16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2- </a:t>
            </a:r>
            <a:r>
              <a:rPr b="1" lang="en-US" sz="1800">
                <a:solidFill>
                  <a:srgbClr val="000000"/>
                </a:solidFill>
              </a:rPr>
              <a:t>Serous </a:t>
            </a:r>
            <a:r>
              <a:rPr b="1" lang="en-US" sz="1800">
                <a:solidFill>
                  <a:srgbClr val="000000"/>
                </a:solidFill>
              </a:rPr>
              <a:t>acini secrete 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Thin fluid rich in hormones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Thick fluid rich in enzymes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Thick fluid rich in mucin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Thin fluid rich in enzymes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3- </a:t>
            </a:r>
            <a:r>
              <a:rPr b="1" lang="en-US" sz="1800">
                <a:solidFill>
                  <a:srgbClr val="000000"/>
                </a:solidFill>
              </a:rPr>
              <a:t>Which of the following is true about </a:t>
            </a:r>
            <a:r>
              <a:rPr b="1" lang="en-US" sz="1800">
                <a:solidFill>
                  <a:srgbClr val="000000"/>
                </a:solidFill>
              </a:rPr>
              <a:t>mucous cells</a:t>
            </a:r>
            <a:endParaRPr b="1"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Secrete serous secretion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Deeply </a:t>
            </a:r>
            <a:r>
              <a:rPr lang="en-US" sz="1600">
                <a:solidFill>
                  <a:srgbClr val="000000"/>
                </a:solidFill>
              </a:rPr>
              <a:t>basophilic</a:t>
            </a:r>
            <a:r>
              <a:rPr lang="en-US" sz="1600">
                <a:solidFill>
                  <a:srgbClr val="000000"/>
                </a:solidFill>
              </a:rPr>
              <a:t> cytoplasm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Flattened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nuclei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Pale eosinophilic cytoplasm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37" name="Google Shape;137;p15"/>
          <p:cNvSpPr txBox="1"/>
          <p:nvPr>
            <p:ph idx="2" type="body"/>
          </p:nvPr>
        </p:nvSpPr>
        <p:spPr>
          <a:xfrm>
            <a:off x="6084000" y="830375"/>
            <a:ext cx="6108000" cy="5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4- </a:t>
            </a:r>
            <a:r>
              <a:rPr b="1" lang="en-US" sz="1800">
                <a:solidFill>
                  <a:srgbClr val="000000"/>
                </a:solidFill>
              </a:rPr>
              <a:t>Which one of the </a:t>
            </a:r>
            <a:r>
              <a:rPr b="1" lang="en-US" sz="1800">
                <a:solidFill>
                  <a:srgbClr val="000000"/>
                </a:solidFill>
              </a:rPr>
              <a:t>following is lined by </a:t>
            </a:r>
            <a:r>
              <a:rPr b="1" lang="en-US" sz="1800">
                <a:solidFill>
                  <a:srgbClr val="000000"/>
                </a:solidFill>
              </a:rPr>
              <a:t>simple columnar epithelium.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Main duct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Intercalated ducts Of Interlobular ducts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Interlobular ducts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Intercalated ducts Of Intralobular ducts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5- Which one of the </a:t>
            </a:r>
            <a:r>
              <a:rPr b="1" lang="en-US" sz="1800">
                <a:solidFill>
                  <a:srgbClr val="000000"/>
                </a:solidFill>
              </a:rPr>
              <a:t>following gland secrete the most enzymes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Sublingual gland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Parotid</a:t>
            </a:r>
            <a:r>
              <a:rPr lang="en-US" sz="1600">
                <a:solidFill>
                  <a:srgbClr val="000000"/>
                </a:solidFill>
              </a:rPr>
              <a:t> gland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Submandibular</a:t>
            </a:r>
            <a:r>
              <a:rPr lang="en-US" sz="1600">
                <a:solidFill>
                  <a:srgbClr val="000000"/>
                </a:solidFill>
              </a:rPr>
              <a:t> gland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Palatine gland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6- </a:t>
            </a:r>
            <a:r>
              <a:rPr b="1" lang="en-US" sz="1800"/>
              <a:t>Which of the following is true about submandibular gland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Serous gland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The largest salivary gland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Secrete enzymes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>
                <a:solidFill>
                  <a:srgbClr val="000000"/>
                </a:solidFill>
              </a:rPr>
              <a:t>Produce most of the </a:t>
            </a:r>
            <a:r>
              <a:rPr lang="en-US" sz="1600">
                <a:solidFill>
                  <a:srgbClr val="000000"/>
                </a:solidFill>
              </a:rPr>
              <a:t>salivary </a:t>
            </a:r>
            <a:r>
              <a:rPr lang="en-US" sz="1600">
                <a:solidFill>
                  <a:srgbClr val="000000"/>
                </a:solidFill>
              </a:rPr>
              <a:t>output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 rot="10800000">
            <a:off x="2756625" y="6415625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rgbClr val="F9CB9C"/>
                </a:solidFill>
              </a:rPr>
              <a:t>1.A  2.D  3.C  4.C  5.B  6.D</a:t>
            </a:r>
            <a:endParaRPr sz="1600">
              <a:solidFill>
                <a:srgbClr val="F9CB9C"/>
              </a:solidFill>
            </a:endParaRPr>
          </a:p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idx="2" type="body"/>
          </p:nvPr>
        </p:nvSpPr>
        <p:spPr>
          <a:xfrm>
            <a:off x="4505225" y="1936802"/>
            <a:ext cx="4477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146" name="Google Shape;146;p16"/>
          <p:cNvSpPr txBox="1"/>
          <p:nvPr>
            <p:ph idx="4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F9CB9C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F9CB9C"/>
              </a:highlight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4">
            <a:alphaModFix/>
          </a:blip>
          <a:srcRect b="0" l="7162" r="7162" t="0"/>
          <a:stretch/>
        </p:blipFill>
        <p:spPr>
          <a:xfrm>
            <a:off x="2252980" y="624761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>
            <p:ph idx="4" type="title"/>
          </p:nvPr>
        </p:nvSpPr>
        <p:spPr>
          <a:xfrm>
            <a:off x="4415550" y="4007128"/>
            <a:ext cx="33609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>
              <a:solidFill>
                <a:srgbClr val="C9DAF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C9DAF8"/>
                </a:solidFill>
              </a:rPr>
              <a:t>Good luck </a:t>
            </a:r>
            <a:endParaRPr b="1">
              <a:solidFill>
                <a:srgbClr val="C9DAF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