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embeddedFontLst>
    <p:embeddedFont>
      <p:font typeface="Playfair Display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ED40A53-93EF-4DD2-8571-59F1BF9A394F}">
  <a:tblStyle styleId="{2ED40A53-93EF-4DD2-8571-59F1BF9A39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5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PlayfairDisplay-regular.fntdata"/><Relationship Id="rId14" Type="http://schemas.openxmlformats.org/officeDocument/2006/relationships/slide" Target="slides/slide8.xml"/><Relationship Id="rId17" Type="http://schemas.openxmlformats.org/officeDocument/2006/relationships/font" Target="fonts/PlayfairDisplay-italic.fntdata"/><Relationship Id="rId16" Type="http://schemas.openxmlformats.org/officeDocument/2006/relationships/font" Target="fonts/PlayfairDisplay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layfairDisplay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590ebab08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590ebab08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7590ebab08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590ebab08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590ebab08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7590ebab08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590ebab08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590ebab08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7590ebab08_0_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590ebab08_0_1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590ebab08_0_1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7590ebab08_0_1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ba83e470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ba83e470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6ba83e470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590ebab08_0_2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7590ebab08_0_2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7590ebab08_0_2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aa48cb174087757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5aa48cb174087757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g5aa48cb174087757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i="0" sz="4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605900" y="4497550"/>
            <a:ext cx="89802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3166436" y="6452675"/>
            <a:ext cx="5053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 GNT Block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8" name="Google Shape;78;p12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i="0" sz="4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" type="subTitle"/>
          </p:nvPr>
        </p:nvSpPr>
        <p:spPr>
          <a:xfrm>
            <a:off x="1605900" y="4497550"/>
            <a:ext cx="89802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2"/>
          <p:cNvSpPr txBox="1"/>
          <p:nvPr/>
        </p:nvSpPr>
        <p:spPr>
          <a:xfrm>
            <a:off x="3166436" y="6452675"/>
            <a:ext cx="5053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 GNT Block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iz" type="twoObj">
  <p:cSld name="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838200" y="944150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2" type="body"/>
          </p:nvPr>
        </p:nvSpPr>
        <p:spPr>
          <a:xfrm>
            <a:off x="6172200" y="944075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4"/>
          <p:cNvSpPr txBox="1"/>
          <p:nvPr>
            <p:ph type="title"/>
          </p:nvPr>
        </p:nvSpPr>
        <p:spPr>
          <a:xfrm rot="10800000">
            <a:off x="2741150" y="6462775"/>
            <a:ext cx="6893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/>
        </p:nvSpPr>
        <p:spPr>
          <a:xfrm>
            <a:off x="838200" y="152400"/>
            <a:ext cx="10515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4B081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1" i="0" sz="4400" u="none" cap="none" strike="noStrike">
              <a:solidFill>
                <a:srgbClr val="F4B08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st Slide">
  <p:cSld name="TWO_OBJECTS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838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838200" y="132514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2" type="body"/>
          </p:nvPr>
        </p:nvSpPr>
        <p:spPr>
          <a:xfrm>
            <a:off x="6172200" y="132507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0" y="6376150"/>
            <a:ext cx="12192000" cy="4818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 txBox="1"/>
          <p:nvPr>
            <p:ph idx="3" type="title"/>
          </p:nvPr>
        </p:nvSpPr>
        <p:spPr>
          <a:xfrm>
            <a:off x="286400" y="5399050"/>
            <a:ext cx="117420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4" type="title"/>
          </p:nvPr>
        </p:nvSpPr>
        <p:spPr>
          <a:xfrm>
            <a:off x="6172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&amp; Pic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-1675" y="0"/>
            <a:ext cx="81228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8121175" y="0"/>
            <a:ext cx="4055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465875" y="438025"/>
            <a:ext cx="7655400" cy="59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5" name="Google Shape;105;p16"/>
          <p:cNvSpPr txBox="1"/>
          <p:nvPr>
            <p:ph type="title"/>
          </p:nvPr>
        </p:nvSpPr>
        <p:spPr>
          <a:xfrm>
            <a:off x="838200" y="438025"/>
            <a:ext cx="72828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838200" y="1521938"/>
            <a:ext cx="72828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1" type="ftr"/>
          </p:nvPr>
        </p:nvSpPr>
        <p:spPr>
          <a:xfrm>
            <a:off x="8121175" y="438025"/>
            <a:ext cx="3456900" cy="5982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838204" y="1328125"/>
            <a:ext cx="1536000" cy="51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3875425" y="6452675"/>
            <a:ext cx="42483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i="0" sz="6000" u="none" cap="none" strike="noStrike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i="0" sz="2400" u="none" cap="none" strike="noStrike">
                <a:solidFill>
                  <a:srgbClr val="888888"/>
                </a:solidFill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i="0" sz="2000" u="none" cap="none" strike="noStrike">
                <a:solidFill>
                  <a:srgbClr val="888888"/>
                </a:solidFill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i="0" sz="1800" u="none" cap="none" strike="noStrike">
                <a:solidFill>
                  <a:srgbClr val="888888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0" name="Google Shape;120;p18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iz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8200" y="944150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172200" y="944075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 rot="10800000">
            <a:off x="2741150" y="6462775"/>
            <a:ext cx="6893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838200" y="152400"/>
            <a:ext cx="10515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4B081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1" i="0" sz="4400" u="none" cap="none" strike="noStrike">
              <a:solidFill>
                <a:srgbClr val="F4B08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st Slide">
  <p:cSld name="TWO_OBJECTS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38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8200" y="132514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6172200" y="132507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6376150"/>
            <a:ext cx="12192000" cy="4819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 txBox="1"/>
          <p:nvPr>
            <p:ph idx="3" type="title"/>
          </p:nvPr>
        </p:nvSpPr>
        <p:spPr>
          <a:xfrm>
            <a:off x="286400" y="5399050"/>
            <a:ext cx="117420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4" type="title"/>
          </p:nvPr>
        </p:nvSpPr>
        <p:spPr>
          <a:xfrm>
            <a:off x="6172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&amp; Pic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-1675" y="0"/>
            <a:ext cx="81228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8121175" y="0"/>
            <a:ext cx="4055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465875" y="438025"/>
            <a:ext cx="7655400" cy="59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838200" y="438025"/>
            <a:ext cx="72828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838200" y="1521938"/>
            <a:ext cx="72828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8121175" y="438025"/>
            <a:ext cx="3456900" cy="5982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38204" y="1328125"/>
            <a:ext cx="1536000" cy="519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7" name="Google Shape;47;p6"/>
          <p:cNvSpPr txBox="1"/>
          <p:nvPr/>
        </p:nvSpPr>
        <p:spPr>
          <a:xfrm>
            <a:off x="3875425" y="6452675"/>
            <a:ext cx="42483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i="0" sz="60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i="0" sz="2400" u="none" cap="none" strike="noStrike">
                <a:solidFill>
                  <a:srgbClr val="888888"/>
                </a:solidFill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i="0" sz="2000" u="none" cap="none" strike="noStrike">
                <a:solidFill>
                  <a:srgbClr val="888888"/>
                </a:solidFill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i="0" sz="1800" u="none" cap="none" strike="noStrike">
                <a:solidFill>
                  <a:srgbClr val="888888"/>
                </a:solidFill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_ONLY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9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838200" y="438025"/>
            <a:ext cx="10576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838200" y="1521950"/>
            <a:ext cx="105765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9"/>
          <p:cNvSpPr/>
          <p:nvPr/>
        </p:nvSpPr>
        <p:spPr>
          <a:xfrm>
            <a:off x="838204" y="1328125"/>
            <a:ext cx="1536000" cy="519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1 no line">
  <p:cSld name="TITLE_ONLY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0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0"/>
          <p:cNvSpPr txBox="1"/>
          <p:nvPr>
            <p:ph type="title"/>
          </p:nvPr>
        </p:nvSpPr>
        <p:spPr>
          <a:xfrm>
            <a:off x="838200" y="438025"/>
            <a:ext cx="10576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838200" y="1521950"/>
            <a:ext cx="105765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◧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◧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hyperlink" Target="https://docs.google.com/presentation/d/1xfJFpzcNx2IaD_uoPvXoaEJ3ZoYdBslZeUhdn-HAFX8/edit?usp=sharing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ESOPHAGUS &amp; STOMACH</a:t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b="31394" l="32602" r="30620" t="30491"/>
          <a:stretch/>
        </p:blipFill>
        <p:spPr>
          <a:xfrm>
            <a:off x="10873225" y="152400"/>
            <a:ext cx="1166374" cy="806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6091726" y="4446862"/>
            <a:ext cx="3421200" cy="10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◧"/>
            </a:pPr>
            <a:r>
              <a:rPr b="1" i="0" lang="en-US" sz="18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Editing file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Montserrat"/>
              <a:buChar char="◧"/>
            </a:pPr>
            <a:r>
              <a:rPr b="1" i="0" lang="en-US" sz="1800" u="none" cap="none" strike="noStrike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Important </a:t>
            </a:r>
            <a:endParaRPr b="1" i="0" sz="1800" u="none" cap="none" strike="noStrike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Char char="◧"/>
            </a:pPr>
            <a:r>
              <a:rPr b="1" i="0" lang="en-US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Doctor notes / Extra </a:t>
            </a:r>
            <a:endParaRPr b="1" i="0" sz="18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3225" y="5539225"/>
            <a:ext cx="1166375" cy="11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6">
            <a:alphaModFix/>
          </a:blip>
          <a:srcRect b="0" l="7162" r="7161" t="0"/>
          <a:stretch/>
        </p:blipFill>
        <p:spPr>
          <a:xfrm>
            <a:off x="202043" y="152400"/>
            <a:ext cx="1283724" cy="149838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/>
          <p:nvPr/>
        </p:nvSpPr>
        <p:spPr>
          <a:xfrm>
            <a:off x="1605899" y="4637112"/>
            <a:ext cx="421231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Describe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 the microscopic structure in correlation with the function of the following organs: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Esophagus.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Stomach.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838200" y="438025"/>
            <a:ext cx="10576500" cy="89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Alimentary Canal</a:t>
            </a:r>
            <a:endParaRPr b="1"/>
          </a:p>
        </p:txBody>
      </p:sp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838200" y="1521950"/>
            <a:ext cx="6166500" cy="46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Is the tubular portion of digestive system.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Is subdivided into: esophagus, stomach, small intestine (duodenum, jejunum and ileum), and large intestine (cecum, colon, rectum, anal canal, and appendix).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General Architecture of L/M Structure of Alimentary Canal:</a:t>
            </a:r>
            <a:endParaRPr sz="24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◧"/>
            </a:pPr>
            <a:r>
              <a:rPr lang="en-US"/>
              <a:t>Mucosa. 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◧"/>
            </a:pPr>
            <a:r>
              <a:rPr lang="en-US"/>
              <a:t>Submucosa.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◧"/>
            </a:pPr>
            <a:r>
              <a:rPr lang="en-US"/>
              <a:t>Muscularis externa.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◧"/>
            </a:pPr>
            <a:r>
              <a:rPr lang="en-US"/>
              <a:t>Adventitia OR serosa.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666666"/>
                </a:solidFill>
              </a:rPr>
              <a:t>Adventitia: No mesothelium</a:t>
            </a:r>
            <a:endParaRPr sz="1400">
              <a:solidFill>
                <a:srgbClr val="666666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666666"/>
                </a:solidFill>
              </a:rPr>
              <a:t>Serosa: Have mesothelium</a:t>
            </a:r>
            <a:endParaRPr sz="1400">
              <a:solidFill>
                <a:srgbClr val="666666"/>
              </a:solidFill>
            </a:endParaRPr>
          </a:p>
        </p:txBody>
      </p:sp>
      <p:pic>
        <p:nvPicPr>
          <p:cNvPr descr="Image result for histology of alimentary canal diagram" id="141" name="Google Shape;141;p20"/>
          <p:cNvPicPr preferRelativeResize="0"/>
          <p:nvPr/>
        </p:nvPicPr>
        <p:blipFill rotWithShape="1">
          <a:blip r:embed="rId3">
            <a:alphaModFix/>
          </a:blip>
          <a:srcRect b="11000" l="0" r="0" t="0"/>
          <a:stretch/>
        </p:blipFill>
        <p:spPr>
          <a:xfrm>
            <a:off x="7243400" y="3989063"/>
            <a:ext cx="4850200" cy="2286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limentary canal layers" id="142" name="Google Shape;142;p20"/>
          <p:cNvPicPr preferRelativeResize="0"/>
          <p:nvPr/>
        </p:nvPicPr>
        <p:blipFill rotWithShape="1">
          <a:blip r:embed="rId4">
            <a:alphaModFix/>
          </a:blip>
          <a:srcRect b="0" l="0" r="29052" t="22779"/>
          <a:stretch/>
        </p:blipFill>
        <p:spPr>
          <a:xfrm>
            <a:off x="7290144" y="104875"/>
            <a:ext cx="4756706" cy="367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21"/>
          <p:cNvSpPr txBox="1"/>
          <p:nvPr>
            <p:ph type="title"/>
          </p:nvPr>
        </p:nvSpPr>
        <p:spPr>
          <a:xfrm>
            <a:off x="838200" y="438025"/>
            <a:ext cx="10576500" cy="89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Esophagus </a:t>
            </a:r>
            <a:r>
              <a:rPr lang="en-US" sz="2000"/>
              <a:t>Four concentric layers:</a:t>
            </a:r>
            <a:endParaRPr sz="2000"/>
          </a:p>
        </p:txBody>
      </p:sp>
      <p:graphicFrame>
        <p:nvGraphicFramePr>
          <p:cNvPr id="150" name="Google Shape;150;p21"/>
          <p:cNvGraphicFramePr/>
          <p:nvPr/>
        </p:nvGraphicFramePr>
        <p:xfrm>
          <a:off x="142075" y="1534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{2ED40A53-93EF-4DD2-8571-59F1BF9A394F}</a:tableStyleId>
              </a:tblPr>
              <a:tblGrid>
                <a:gridCol w="1520825"/>
                <a:gridCol w="7163325"/>
              </a:tblGrid>
              <a:tr h="981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Mucosa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highlight>
                            <a:srgbClr val="F7CAA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Epithelial Lining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Non-Keratinized Stratified Squamous Epithelium.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highlight>
                            <a:srgbClr val="F7CAA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Lamina propria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Loose areolar C.T. with mucosal esophageal glands (secretion of mucus) in the upper and lower ends.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highlight>
                            <a:srgbClr val="F7CAA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Muscularis mucosae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Few layers of smooth muscle fibers.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4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Submucosa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highlight>
                            <a:srgbClr val="F7CAA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Loose areolar C.T.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containing blood vessels, nerves, </a:t>
                      </a: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submucosal esophageal glands 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(secretion of mucus).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FF0000"/>
                          </a:solidFill>
                          <a:highlight>
                            <a:srgbClr val="F7CAA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Meissner’s plexus</a:t>
                      </a:r>
                      <a:r>
                        <a:rPr b="1" lang="en-US" sz="16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nerve fibers and nerve cells.</a:t>
                      </a:r>
                      <a:endParaRPr b="1" sz="1600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5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Muscularis Externa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Two muscle layers: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highlight>
                            <a:srgbClr val="F7CAA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Inner circular layer &amp; Outer longitudinal layer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159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Upper 1/3: both layers are skeletal M.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159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Middle 1/3: inner layer is smooth muscle, outer layer is skeletal M.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159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Lower 1/3: both layers are smooth M.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highlight>
                            <a:srgbClr val="F7CAA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Auerbach’s (myenteric) plexus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(nerves)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 between the 2 layers.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4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Serosa or Adventitia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highlight>
                            <a:srgbClr val="F7CAA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Adventitia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is loose areolar C.T. </a:t>
                      </a: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 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covered by mesothelium.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highlight>
                            <a:srgbClr val="F7CAA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Serosa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is loose areolar C.T. covered by mesothelium </a:t>
                      </a:r>
                      <a:r>
                        <a:rPr i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(simple squamous epithelium)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US" sz="16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the abdominal part of the esophagus.</a:t>
                      </a:r>
                      <a:endParaRPr b="1" sz="1600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5875" y="4134900"/>
            <a:ext cx="3060975" cy="2118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85875" y="155550"/>
            <a:ext cx="3060975" cy="3743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21"/>
          <p:cNvCxnSpPr/>
          <p:nvPr/>
        </p:nvCxnSpPr>
        <p:spPr>
          <a:xfrm>
            <a:off x="8051525" y="5115075"/>
            <a:ext cx="1534800" cy="132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4" name="Google Shape;154;p21"/>
          <p:cNvCxnSpPr/>
          <p:nvPr/>
        </p:nvCxnSpPr>
        <p:spPr>
          <a:xfrm flipH="1" rot="10800000">
            <a:off x="8335700" y="1800550"/>
            <a:ext cx="1725000" cy="1098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5" name="Google Shape;15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9661" y="133225"/>
            <a:ext cx="2126564" cy="137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22"/>
          <p:cNvSpPr txBox="1"/>
          <p:nvPr>
            <p:ph type="title"/>
          </p:nvPr>
        </p:nvSpPr>
        <p:spPr>
          <a:xfrm>
            <a:off x="838200" y="438025"/>
            <a:ext cx="10576500" cy="89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Stomach</a:t>
            </a:r>
            <a:endParaRPr b="1"/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838200" y="1439800"/>
            <a:ext cx="10576500" cy="45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◧"/>
            </a:pPr>
            <a:r>
              <a:rPr lang="en-US" sz="1800"/>
              <a:t>It has 4 regions: cardia, fundus, body and pylorus.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◧"/>
            </a:pPr>
            <a:r>
              <a:rPr lang="en-US" sz="1800"/>
              <a:t>Mucosa has folds, known as </a:t>
            </a:r>
            <a:r>
              <a:rPr b="1" lang="en-US" sz="1800"/>
              <a:t>rugae </a:t>
            </a:r>
            <a:r>
              <a:rPr lang="en-US" sz="1800"/>
              <a:t>that disappea</a:t>
            </a:r>
            <a:r>
              <a:rPr lang="en-US" sz="1800"/>
              <a:t>r 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in the distended stomach.</a:t>
            </a:r>
            <a:endParaRPr sz="1800"/>
          </a:p>
        </p:txBody>
      </p:sp>
      <p:graphicFrame>
        <p:nvGraphicFramePr>
          <p:cNvPr id="164" name="Google Shape;164;p22"/>
          <p:cNvGraphicFramePr/>
          <p:nvPr/>
        </p:nvGraphicFramePr>
        <p:xfrm>
          <a:off x="209925" y="2402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{2ED40A53-93EF-4DD2-8571-59F1BF9A394F}</a:tableStyleId>
              </a:tblPr>
              <a:tblGrid>
                <a:gridCol w="1476975"/>
                <a:gridCol w="4264375"/>
                <a:gridCol w="4156200"/>
              </a:tblGrid>
              <a:tr h="395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Fundus (and Body) of Stomach</a:t>
                      </a:r>
                      <a:endParaRPr sz="1600">
                        <a:highlight>
                          <a:srgbClr val="F7CAA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Pylorus of Stomach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1"/>
                    </a:solidFill>
                  </a:tcPr>
                </a:tc>
              </a:tr>
              <a:tr h="3958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Mucosa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 invaded by </a:t>
                      </a: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fundic glands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 invaded by </a:t>
                      </a: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pyloric glands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5875">
                <a:tc v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surface epithelium of the mucosa is simple columnar mucus-secreting cells.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79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Submucosa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Connective tissue containing blood vessels, nerves, and Meissner’s plexus.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glands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306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Muscularis Externa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Three 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smooth muscle layers: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Inner oblique.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Middle circular.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Outer longitudinal.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Auerbach’s (myenteric) plexus.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Two 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smooth muscle layers: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Inner circular.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Outer longitudinal.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Auerbach’s plexus.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5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Serosa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C.T. covered by mesothelium.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pic>
        <p:nvPicPr>
          <p:cNvPr descr="Image result for alimentary canal layers"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8450" y="105775"/>
            <a:ext cx="4286249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tomach layers" id="166" name="Google Shape;166;p22"/>
          <p:cNvPicPr preferRelativeResize="0"/>
          <p:nvPr/>
        </p:nvPicPr>
        <p:blipFill rotWithShape="1">
          <a:blip r:embed="rId4">
            <a:alphaModFix/>
          </a:blip>
          <a:srcRect b="8125" l="52534" r="0" t="8624"/>
          <a:stretch/>
        </p:blipFill>
        <p:spPr>
          <a:xfrm>
            <a:off x="10157550" y="2931499"/>
            <a:ext cx="2034450" cy="303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73" name="Google Shape;173;p23"/>
          <p:cNvGraphicFramePr/>
          <p:nvPr/>
        </p:nvGraphicFramePr>
        <p:xfrm>
          <a:off x="418325" y="1067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{2ED40A53-93EF-4DD2-8571-59F1BF9A394F}</a:tableStyleId>
              </a:tblPr>
              <a:tblGrid>
                <a:gridCol w="2674900"/>
                <a:gridCol w="7429625"/>
              </a:tblGrid>
              <a:tr h="79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Mucosa of Fundus of Stomach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AutoNum type="arabicPeriod"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Lumen.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AutoNum type="arabicPeriod"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Surface columnar epithelium.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AutoNum type="arabicPeriod"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Pits of fundic glands.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AutoNum type="arabicPeriod"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Fundic glands.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AutoNum type="arabicPeriod"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Lamina propria.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AutoNum type="arabicPeriod"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Muscularis mucosae.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6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Mucosa of Pylorus of Stomach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ontserrat"/>
                        <a:buAutoNum type="arabicPeriod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Lumen</a:t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ontserrat"/>
                        <a:buAutoNum type="arabicPeriod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Surface epithelium</a:t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ontserrat"/>
                        <a:buAutoNum type="arabicPeriod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Pits of pyloric glands</a:t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ontserrat"/>
                        <a:buAutoNum type="arabicPeriod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Lamina propria</a:t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ontserrat"/>
                        <a:buAutoNum type="arabicPeriod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Muscularis mucosae</a:t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ontserrat"/>
                        <a:buAutoNum type="arabicPeriod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Submucosa </a:t>
                      </a:r>
                      <a:r>
                        <a:rPr lang="en-US" sz="16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(not in the mucosa)</a:t>
                      </a:r>
                      <a:endParaRPr sz="1600">
                        <a:solidFill>
                          <a:srgbClr val="99999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ontserrat"/>
                        <a:buAutoNum type="arabicPeriod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Muscularis externa </a:t>
                      </a:r>
                      <a:r>
                        <a:rPr lang="en-US" sz="16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(not in the mucosa)</a:t>
                      </a:r>
                      <a:endParaRPr b="1" sz="1600">
                        <a:solidFill>
                          <a:srgbClr val="99999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4" name="Google Shape;174;p23"/>
          <p:cNvSpPr txBox="1"/>
          <p:nvPr>
            <p:ph idx="1" type="body"/>
          </p:nvPr>
        </p:nvSpPr>
        <p:spPr>
          <a:xfrm>
            <a:off x="418325" y="4887750"/>
            <a:ext cx="9357300" cy="12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/>
              <a:t>Mucosa of Fundus of Stomach is composed of: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1.	</a:t>
            </a:r>
            <a:r>
              <a:rPr lang="en-US" sz="1600">
                <a:highlight>
                  <a:srgbClr val="F7CAAC"/>
                </a:highlight>
              </a:rPr>
              <a:t>Surface Columnar Epithelium</a:t>
            </a:r>
            <a:r>
              <a:rPr lang="en-US" sz="1600"/>
              <a:t>: Simple columnar epithelium: secretes mucus.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2.	</a:t>
            </a:r>
            <a:r>
              <a:rPr lang="en-US" sz="1600">
                <a:highlight>
                  <a:srgbClr val="F7CAAC"/>
                </a:highlight>
              </a:rPr>
              <a:t>Lamina propria:</a:t>
            </a:r>
            <a:r>
              <a:rPr lang="en-US" sz="1600"/>
              <a:t> C.T. invaded by numerous fundic glands with lymphoid elements.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3.	</a:t>
            </a:r>
            <a:r>
              <a:rPr lang="en-US" sz="1600">
                <a:highlight>
                  <a:srgbClr val="F7CAAC"/>
                </a:highlight>
              </a:rPr>
              <a:t>Muscularis mucosae:</a:t>
            </a:r>
            <a:r>
              <a:rPr lang="en-US" sz="1600"/>
              <a:t> 2 layers of smooth muscle fibers.</a:t>
            </a:r>
            <a:endParaRPr sz="1600"/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 b="7252" l="0" r="0" t="0"/>
          <a:stretch/>
        </p:blipFill>
        <p:spPr>
          <a:xfrm>
            <a:off x="7596425" y="2785275"/>
            <a:ext cx="292642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5475" y="5191275"/>
            <a:ext cx="1725701" cy="1174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3"/>
          <p:cNvCxnSpPr/>
          <p:nvPr/>
        </p:nvCxnSpPr>
        <p:spPr>
          <a:xfrm>
            <a:off x="8866150" y="5504725"/>
            <a:ext cx="1534800" cy="132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8" name="Google Shape;17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00950" y="294200"/>
            <a:ext cx="1364350" cy="210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5550" y="-18639"/>
            <a:ext cx="2670075" cy="2621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86" name="Google Shape;186;p24"/>
          <p:cNvGraphicFramePr/>
          <p:nvPr/>
        </p:nvGraphicFramePr>
        <p:xfrm>
          <a:off x="0" y="-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{2ED40A53-93EF-4DD2-8571-59F1BF9A394F}</a:tableStyleId>
              </a:tblPr>
              <a:tblGrid>
                <a:gridCol w="7357575"/>
              </a:tblGrid>
              <a:tr h="400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Fundic Glands </a:t>
                      </a:r>
                      <a:r>
                        <a:rPr lang="en-US" sz="15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(oxyntic)</a:t>
                      </a:r>
                      <a:endParaRPr b="1" sz="15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1"/>
                    </a:solidFill>
                  </a:tcPr>
                </a:tc>
              </a:tr>
              <a:tr h="829025">
                <a:tc>
                  <a:txBody>
                    <a:bodyPr/>
                    <a:lstStyle/>
                    <a:p>
                      <a:pPr indent="-209550" lvl="0" marL="28575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Montserrat"/>
                        <a:buChar char="●"/>
                      </a:pPr>
                      <a:r>
                        <a:rPr b="1"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Short pits </a:t>
                      </a:r>
                      <a:r>
                        <a:rPr lang="en-US" sz="15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(holes)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one fourth of mucosa.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09550" lvl="0" marL="28575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Montserrat"/>
                        <a:buChar char="●"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Simple branched tubular glands.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09550" lvl="0" marL="28575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Montserrat"/>
                        <a:buChar char="●"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 rich in parietal &amp; chief cells.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Cell types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</a:tr>
              <a:tr h="1685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7CAA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Peptic (chief) cells:</a:t>
                      </a:r>
                      <a:endParaRPr sz="1500">
                        <a:highlight>
                          <a:srgbClr val="F7CAA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predominant cell type</a:t>
                      </a:r>
                      <a:r>
                        <a:rPr lang="en-US" sz="15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500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sng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Shape</a:t>
                      </a:r>
                      <a:r>
                        <a:rPr lang="en-US" sz="1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Columnar cells.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Nucleus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basal, round.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Cytoplasm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</a:t>
                      </a:r>
                      <a:r>
                        <a:rPr i="1" lang="en-US" sz="15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basophilic</a:t>
                      </a:r>
                      <a:r>
                        <a:rPr i="1"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with apical secretory granules.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secrete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pepsinogen. </a:t>
                      </a:r>
                      <a:r>
                        <a:rPr lang="en-US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(inactive form of pepsin)</a:t>
                      </a:r>
                      <a:endParaRPr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5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7CAA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Parietal (oxyntic) cells: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5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</a:t>
                      </a:r>
                      <a:r>
                        <a:rPr lang="en-US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oxy- = acidophilic</a:t>
                      </a:r>
                      <a:endParaRPr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Shape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pyramidal or polygonal.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Nucleus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central, round.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Cytoplasm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</a:t>
                      </a:r>
                      <a:r>
                        <a:rPr b="1" lang="en-US" sz="15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deeply </a:t>
                      </a:r>
                      <a:r>
                        <a:rPr b="1" i="1" lang="en-US" sz="15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acidophilic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rich in SER and mitochondria (40% of the cell volume).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C-shaped intracellular canaliculus. </a:t>
                      </a:r>
                      <a:r>
                        <a:rPr lang="en-US" sz="1500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numerous mitochondria</a:t>
                      </a:r>
                      <a:endParaRPr sz="1500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sng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Secrete</a:t>
                      </a:r>
                      <a:r>
                        <a:rPr lang="en-US" sz="15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HCl and gastric intrinsic factor that helps absorption of vitamin B12.</a:t>
                      </a:r>
                      <a:endParaRPr sz="1500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7CAA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Mucous neck cells: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secrete mucus.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4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highlight>
                            <a:srgbClr val="F7CAA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Enteroendocrine (EE) (DNES) cells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b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Enterochromaffin (EC) cells: secrete hormones (e.g. serotonin, endorphin).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highlight>
                            <a:srgbClr val="F7CAA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Stem cells</a:t>
                      </a:r>
                      <a:r>
                        <a:rPr lang="en-US" sz="1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regenerative cells. </a:t>
                      </a:r>
                      <a:r>
                        <a:rPr lang="en-US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(renew the other cell types)</a:t>
                      </a:r>
                      <a:endParaRPr sz="1500">
                        <a:highlight>
                          <a:srgbClr val="F7CAA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87" name="Google Shape;187;p24"/>
          <p:cNvGraphicFramePr/>
          <p:nvPr/>
        </p:nvGraphicFramePr>
        <p:xfrm>
          <a:off x="7495100" y="-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{2ED40A53-93EF-4DD2-8571-59F1BF9A394F}</a:tableStyleId>
              </a:tblPr>
              <a:tblGrid>
                <a:gridCol w="4696950"/>
              </a:tblGrid>
              <a:tr h="410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Pyloric glands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1"/>
                    </a:solidFill>
                  </a:tcPr>
                </a:tc>
              </a:tr>
              <a:tr h="817550">
                <a:tc>
                  <a:txBody>
                    <a:bodyPr/>
                    <a:lstStyle/>
                    <a:p>
                      <a:pPr indent="-209550" lvl="0" marL="28575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Montserrat"/>
                        <a:buChar char="●"/>
                      </a:pPr>
                      <a:r>
                        <a:rPr b="1"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Deep pits </a:t>
                      </a:r>
                      <a:r>
                        <a:rPr lang="en-US" sz="15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(holes)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half the length of </a:t>
                      </a: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mucosa.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09550" lvl="0" marL="28575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Montserrat"/>
                        <a:buChar char="●"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are branched and convoluted, many cross sections.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6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Cell types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</a:tr>
              <a:tr h="501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Peptic (chief) cells</a:t>
                      </a:r>
                      <a:endParaRPr sz="15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4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Few </a:t>
                      </a:r>
                      <a:r>
                        <a:rPr lang="en-US" sz="1500">
                          <a:solidFill>
                            <a:schemeClr val="dk1"/>
                          </a:solidFill>
                          <a:highlight>
                            <a:srgbClr val="F7CAA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Parietal (oxyntic) cells</a:t>
                      </a:r>
                      <a:endParaRPr sz="1500">
                        <a:solidFill>
                          <a:schemeClr val="dk1"/>
                        </a:solidFill>
                        <a:highlight>
                          <a:srgbClr val="F7CAA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highlight>
                          <a:srgbClr val="F7CAA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highlight>
                          <a:srgbClr val="F7CAA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highlight>
                          <a:srgbClr val="F7CAA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highlight>
                          <a:srgbClr val="F7CAA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highlight>
                          <a:srgbClr val="F7CAA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highlight>
                          <a:srgbClr val="F7CAA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highlight>
                          <a:srgbClr val="F7CAA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highlight>
                          <a:srgbClr val="F7CAA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highlight>
                          <a:srgbClr val="F7CAA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9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highlight>
                            <a:srgbClr val="F7CAA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Mucous neck cells</a:t>
                      </a:r>
                      <a:r>
                        <a:rPr lang="en-US" sz="1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</a:t>
                      </a:r>
                      <a:endParaRPr sz="15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predominant cells</a:t>
                      </a:r>
                      <a:endParaRPr b="1" sz="1500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2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highlight>
                            <a:srgbClr val="F7CAA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Enteroendocrine (EE) (DNES) cells</a:t>
                      </a:r>
                      <a:r>
                        <a:rPr lang="en-US" sz="1500">
                          <a:highlight>
                            <a:srgbClr val="F7CAA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endParaRPr sz="1500">
                        <a:highlight>
                          <a:srgbClr val="F7CAA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EC cells, G cells, D cells, A cells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9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highlight>
                            <a:srgbClr val="F7CAA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Stem cells</a:t>
                      </a:r>
                      <a:r>
                        <a:rPr lang="en-US" sz="1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regenerative cells. </a:t>
                      </a:r>
                      <a:endParaRPr sz="1500">
                        <a:solidFill>
                          <a:schemeClr val="dk1"/>
                        </a:solidFill>
                        <a:highlight>
                          <a:srgbClr val="F7CAA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88" name="Google Shape;188;p24"/>
          <p:cNvPicPr preferRelativeResize="0"/>
          <p:nvPr/>
        </p:nvPicPr>
        <p:blipFill rotWithShape="1">
          <a:blip r:embed="rId3">
            <a:alphaModFix/>
          </a:blip>
          <a:srcRect b="45139" l="0" r="0" t="0"/>
          <a:stretch/>
        </p:blipFill>
        <p:spPr>
          <a:xfrm>
            <a:off x="8853916" y="2702258"/>
            <a:ext cx="2176950" cy="14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/>
          <p:nvPr/>
        </p:nvSpPr>
        <p:spPr>
          <a:xfrm rot="961588">
            <a:off x="9628305" y="3202042"/>
            <a:ext cx="291218" cy="283621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"/>
          <p:cNvSpPr txBox="1"/>
          <p:nvPr/>
        </p:nvSpPr>
        <p:spPr>
          <a:xfrm>
            <a:off x="5175464" y="1677900"/>
            <a:ext cx="27432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rich in SER -&gt; acidophilic</a:t>
            </a:r>
            <a:endParaRPr sz="12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rich in RER -&gt; basophilic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idx="1" type="body"/>
          </p:nvPr>
        </p:nvSpPr>
        <p:spPr>
          <a:xfrm>
            <a:off x="416775" y="1096550"/>
            <a:ext cx="56031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1- which one of the following is NOT part of gastric (stomach) glands?</a:t>
            </a:r>
            <a:endParaRPr b="1" sz="18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Peptic (chief) cells</a:t>
            </a:r>
            <a:endParaRPr sz="1600"/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Mucous neck cells</a:t>
            </a:r>
            <a:endParaRPr sz="1600"/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Simple columnar epith.</a:t>
            </a:r>
            <a:endParaRPr sz="1600"/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Enteroendocrine cells</a:t>
            </a:r>
            <a:endParaRPr sz="1600">
              <a:solidFill>
                <a:srgbClr val="000000"/>
              </a:solidFill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2- Which of the following have Two muscle layers in it’s Muscularis Externa?</a:t>
            </a:r>
            <a:endParaRPr b="1" sz="18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Esophagus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Fundus of stomach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Pylorus</a:t>
            </a:r>
            <a:r>
              <a:rPr lang="en-US" sz="1600">
                <a:solidFill>
                  <a:srgbClr val="000000"/>
                </a:solidFill>
              </a:rPr>
              <a:t> of stomach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A &amp; C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3- </a:t>
            </a:r>
            <a:r>
              <a:rPr b="1" lang="en-US" sz="1800">
                <a:solidFill>
                  <a:srgbClr val="000000"/>
                </a:solidFill>
              </a:rPr>
              <a:t>Peptic (chief) cells secretes</a:t>
            </a:r>
            <a:endParaRPr b="1"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HCl </a:t>
            </a:r>
            <a:r>
              <a:rPr lang="en-US" sz="1600">
                <a:solidFill>
                  <a:srgbClr val="000000"/>
                </a:solidFill>
              </a:rPr>
              <a:t> 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pepsinogen</a:t>
            </a:r>
            <a:r>
              <a:rPr lang="en-US" sz="1600">
                <a:solidFill>
                  <a:srgbClr val="000000"/>
                </a:solidFill>
              </a:rPr>
              <a:t> 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500"/>
              <a:t>gastric intrinsic</a:t>
            </a:r>
            <a:r>
              <a:rPr lang="en-US" sz="1600">
                <a:solidFill>
                  <a:srgbClr val="000000"/>
                </a:solidFill>
              </a:rPr>
              <a:t>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97" name="Google Shape;197;p25"/>
          <p:cNvSpPr txBox="1"/>
          <p:nvPr>
            <p:ph idx="2" type="body"/>
          </p:nvPr>
        </p:nvSpPr>
        <p:spPr>
          <a:xfrm>
            <a:off x="6172200" y="1096475"/>
            <a:ext cx="5874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4- </a:t>
            </a:r>
            <a:r>
              <a:rPr b="1" lang="en-US" sz="1800">
                <a:solidFill>
                  <a:srgbClr val="000000"/>
                </a:solidFill>
              </a:rPr>
              <a:t>The predominant cell type of fundic glands is:</a:t>
            </a:r>
            <a:endParaRPr b="1" sz="18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Peptic (chief) cells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Parietal (oxyntic) cells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Mucous neck cells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EE cells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solidFill>
                  <a:srgbClr val="000000"/>
                </a:solidFill>
              </a:rPr>
              <a:t>     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5- </a:t>
            </a:r>
            <a:r>
              <a:rPr b="1" lang="en-US" sz="1800"/>
              <a:t>The predominant cell type of pyloric glands is:</a:t>
            </a:r>
            <a:endParaRPr b="1" sz="18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Peptic (chief) cells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Parietal (oxyntic) cells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Mucous neck cells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EE cells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6- </a:t>
            </a:r>
            <a:r>
              <a:rPr b="1" lang="en-US" sz="1800"/>
              <a:t>Cytoplasm </a:t>
            </a:r>
            <a:r>
              <a:rPr b="1" lang="en-US" sz="1800"/>
              <a:t>of </a:t>
            </a:r>
            <a:r>
              <a:rPr b="1" lang="en-US" sz="1800"/>
              <a:t>Parietal cells is:</a:t>
            </a:r>
            <a:r>
              <a:rPr b="1" lang="en-US" sz="1800"/>
              <a:t> </a:t>
            </a:r>
            <a:endParaRPr b="1" sz="18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Acidophilic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Basophilic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98" name="Google Shape;198;p25"/>
          <p:cNvSpPr txBox="1"/>
          <p:nvPr>
            <p:ph type="title"/>
          </p:nvPr>
        </p:nvSpPr>
        <p:spPr>
          <a:xfrm rot="10800000">
            <a:off x="2741150" y="6462775"/>
            <a:ext cx="6893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rgbClr val="F9CB9C"/>
                </a:solidFill>
              </a:rPr>
              <a:t>1.C  2.D  3.B  4A  5.C  6.A</a:t>
            </a:r>
            <a:endParaRPr sz="1600">
              <a:solidFill>
                <a:srgbClr val="F9CB9C"/>
              </a:solidFill>
            </a:endParaRPr>
          </a:p>
        </p:txBody>
      </p:sp>
      <p:sp>
        <p:nvSpPr>
          <p:cNvPr id="199" name="Google Shape;199;p2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idx="2" type="body"/>
          </p:nvPr>
        </p:nvSpPr>
        <p:spPr>
          <a:xfrm>
            <a:off x="4505225" y="1936802"/>
            <a:ext cx="44775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US"/>
              <a:t>Abdullah shadid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US"/>
              <a:t>Sarah alflaij</a:t>
            </a:r>
            <a:endParaRPr/>
          </a:p>
        </p:txBody>
      </p:sp>
      <p:sp>
        <p:nvSpPr>
          <p:cNvPr id="206" name="Google Shape;206;p26"/>
          <p:cNvSpPr txBox="1"/>
          <p:nvPr>
            <p:ph idx="4" type="title"/>
          </p:nvPr>
        </p:nvSpPr>
        <p:spPr>
          <a:xfrm>
            <a:off x="3801122" y="1093499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rgbClr val="000000"/>
                </a:solidFill>
                <a:highlight>
                  <a:srgbClr val="F9CB9C"/>
                </a:highlight>
              </a:rPr>
              <a:t>Team Leaders</a:t>
            </a:r>
            <a:endParaRPr>
              <a:solidFill>
                <a:srgbClr val="000000"/>
              </a:solidFill>
              <a:highlight>
                <a:srgbClr val="F9CB9C"/>
              </a:highlight>
            </a:endParaRPr>
          </a:p>
        </p:txBody>
      </p:sp>
      <p:pic>
        <p:nvPicPr>
          <p:cNvPr id="207" name="Google Shape;207;p26"/>
          <p:cNvPicPr preferRelativeResize="0"/>
          <p:nvPr/>
        </p:nvPicPr>
        <p:blipFill rotWithShape="1">
          <a:blip r:embed="rId3">
            <a:alphaModFix/>
          </a:blip>
          <a:srcRect b="0" l="7162" r="7162" t="0"/>
          <a:stretch/>
        </p:blipFill>
        <p:spPr>
          <a:xfrm>
            <a:off x="2252980" y="578736"/>
            <a:ext cx="2252256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 txBox="1"/>
          <p:nvPr>
            <p:ph idx="4" type="title"/>
          </p:nvPr>
        </p:nvSpPr>
        <p:spPr>
          <a:xfrm>
            <a:off x="4415550" y="4007128"/>
            <a:ext cx="33609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>
              <a:solidFill>
                <a:srgbClr val="C9DAF8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>
                <a:solidFill>
                  <a:srgbClr val="C9DAF8"/>
                </a:solidFill>
              </a:rPr>
              <a:t>Good luck </a:t>
            </a:r>
            <a:endParaRPr b="1">
              <a:solidFill>
                <a:srgbClr val="C9DAF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