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AAE9304-6592-4DF9-9630-ECCEE4FF6600}">
  <a:tblStyle styleId="{5AAE9304-6592-4DF9-9630-ECCEE4FF66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layfairDisplay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6e664c62e02419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46e664c62e02419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46e664c62e02419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bc028d17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bc028d17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6bc028d17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3.jpg"/><Relationship Id="rId6" Type="http://schemas.openxmlformats.org/officeDocument/2006/relationships/image" Target="../media/image3.jpg"/><Relationship Id="rId7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1.pn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000"/>
              <a:t>BILIARY PASSAGES  &amp; PANCREAS</a:t>
            </a:r>
            <a:endParaRPr sz="4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5" y="15240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6034476" y="4637112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202043" y="15240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1648104" y="4489054"/>
            <a:ext cx="4212315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r>
              <a:rPr b="1" i="0" lang="en-US" sz="1600" u="none" cap="none" strike="noStrike">
                <a:solidFill>
                  <a:srgbClr val="F9B092"/>
                </a:solidFill>
                <a:latin typeface="Arial"/>
                <a:ea typeface="Arial"/>
                <a:cs typeface="Arial"/>
                <a:sym typeface="Arial"/>
              </a:rPr>
              <a:t>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student should be able to identify &amp; describe the histological features of: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Intrahepatic biliary passages.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Extrahepatic bile ducts.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 bladder.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Exocrine pancreas.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61622" y="1315342"/>
            <a:ext cx="53478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9750" lvl="0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Intrahepatic passages: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	Bile canaliculi.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	Bile ductules (canals of Hering).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	Interlobular bile ducts.</a:t>
            </a:r>
            <a:endParaRPr/>
          </a:p>
          <a:p>
            <a:pPr indent="-539750" lvl="0" marL="539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Extrahepatic passages: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4-	Right &amp; left Hepatic ducts.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5-	Common hepatic duct.</a:t>
            </a:r>
            <a:endParaRPr/>
          </a:p>
          <a:p>
            <a:pPr indent="-539750" lvl="0" marL="539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6-	Common bile duct.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2061503" y="270401"/>
            <a:ext cx="8068994" cy="7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Biliary Passages</a:t>
            </a:r>
            <a:endParaRPr/>
          </a:p>
        </p:txBody>
      </p:sp>
      <p:pic>
        <p:nvPicPr>
          <p:cNvPr descr="D879B071" id="119" name="Google Shape;119;p17"/>
          <p:cNvPicPr preferRelativeResize="0"/>
          <p:nvPr/>
        </p:nvPicPr>
        <p:blipFill rotWithShape="1">
          <a:blip r:embed="rId3">
            <a:alphaModFix/>
          </a:blip>
          <a:srcRect b="27124" l="18464" r="37042" t="42876"/>
          <a:stretch/>
        </p:blipFill>
        <p:spPr>
          <a:xfrm>
            <a:off x="8684373" y="3749074"/>
            <a:ext cx="3161027" cy="2635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adBinary_009.gif" id="120" name="Google Shape;120;p17"/>
          <p:cNvPicPr preferRelativeResize="0"/>
          <p:nvPr/>
        </p:nvPicPr>
        <p:blipFill rotWithShape="1">
          <a:blip r:embed="rId4">
            <a:alphaModFix/>
          </a:blip>
          <a:srcRect b="10344" l="0" r="0" t="0"/>
          <a:stretch/>
        </p:blipFill>
        <p:spPr>
          <a:xfrm>
            <a:off x="5005890" y="1829187"/>
            <a:ext cx="3161025" cy="319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799" y="867650"/>
            <a:ext cx="3295592" cy="27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10310809" y="867648"/>
            <a:ext cx="411300" cy="249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8753975" y="3421175"/>
            <a:ext cx="1131900" cy="285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9026475" y="984750"/>
            <a:ext cx="1104000" cy="249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3238500" y="239683"/>
            <a:ext cx="5715000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Intrahepatic passages</a:t>
            </a:r>
            <a:endParaRPr/>
          </a:p>
        </p:txBody>
      </p:sp>
      <p:graphicFrame>
        <p:nvGraphicFramePr>
          <p:cNvPr id="132" name="Google Shape;132;p18"/>
          <p:cNvGraphicFramePr/>
          <p:nvPr/>
        </p:nvGraphicFramePr>
        <p:xfrm>
          <a:off x="0" y="8184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{5AAE9304-6592-4DF9-9630-ECCEE4FF6600}</a:tableStyleId>
              </a:tblPr>
              <a:tblGrid>
                <a:gridCol w="4361450"/>
                <a:gridCol w="3766575"/>
                <a:gridCol w="4063975"/>
              </a:tblGrid>
              <a:tr h="53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Canaliculi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Ductules (Canals of Hering)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Interlobular Bile Ducts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28883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Narrow channels located between hepatocytes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limited onl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lang="en-US" sz="16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(&amp; forme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the cell membranes of 2 hepatocytes.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the first portions of the bile duct system.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Microvilli project from the hepatocyte into the bile canaliculi, thus increasing the surface area.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Tight junctions between the cell membranes of the 2 hepatocytes prevent leakage of bile.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 the peripheral portal areas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bile canaliculi empty into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ductules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composed of cuboidal epithelial cells called 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cholangiocytes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a short distance, these ductules collect and end in the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interlobular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ducts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the portal areas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in the portal areas.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Lined by simple cuboidal epithelium (becomes simple columnar epithelium near the porta hepati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s)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Interlobular bile ducts merge to form larger ducts, which eventually unite to form the right and left hepatic ducts.</a:t>
                      </a:r>
                      <a:endParaRPr/>
                    </a:p>
                    <a:p>
                      <a:pPr indent="-1841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95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F16_18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500" y="4477821"/>
            <a:ext cx="2585980" cy="1787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adBinary_007.gif" id="134" name="Google Shape;134;p18"/>
          <p:cNvPicPr preferRelativeResize="0"/>
          <p:nvPr/>
        </p:nvPicPr>
        <p:blipFill rotWithShape="1">
          <a:blip r:embed="rId4">
            <a:alphaModFix/>
          </a:blip>
          <a:srcRect b="10587" l="0" r="0" t="0"/>
          <a:stretch/>
        </p:blipFill>
        <p:spPr>
          <a:xfrm>
            <a:off x="5040775" y="4543925"/>
            <a:ext cx="2257576" cy="17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.PNG" id="135" name="Google Shape;135;p18"/>
          <p:cNvPicPr preferRelativeResize="0"/>
          <p:nvPr/>
        </p:nvPicPr>
        <p:blipFill rotWithShape="1">
          <a:blip r:embed="rId5">
            <a:alphaModFix/>
          </a:blip>
          <a:srcRect b="26108" l="2129" r="4256" t="29919"/>
          <a:stretch/>
        </p:blipFill>
        <p:spPr>
          <a:xfrm>
            <a:off x="8865647" y="4477814"/>
            <a:ext cx="2537308" cy="178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1" name="Google Shape;141;p19"/>
          <p:cNvGraphicFramePr/>
          <p:nvPr/>
        </p:nvGraphicFramePr>
        <p:xfrm>
          <a:off x="414996" y="8813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{5AAE9304-6592-4DF9-9630-ECCEE4FF6600}</a:tableStyleId>
              </a:tblPr>
              <a:tblGrid>
                <a:gridCol w="3681050"/>
                <a:gridCol w="4003600"/>
                <a:gridCol w="3677350"/>
              </a:tblGrid>
              <a:tr h="743100">
                <a:tc>
                  <a:txBody>
                    <a:bodyPr/>
                    <a:lstStyle/>
                    <a:p>
                      <a:pPr indent="-539750" lvl="0" marL="53975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 &amp; left Hepatic ducts.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Hepatic Duct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bile duct.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19"/>
          <p:cNvSpPr txBox="1"/>
          <p:nvPr/>
        </p:nvSpPr>
        <p:spPr>
          <a:xfrm>
            <a:off x="3238500" y="239683"/>
            <a:ext cx="5715000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Extrahepatic passages:</a:t>
            </a:r>
            <a:endParaRPr/>
          </a:p>
        </p:txBody>
      </p:sp>
      <p:cxnSp>
        <p:nvCxnSpPr>
          <p:cNvPr id="143" name="Google Shape;143;p19"/>
          <p:cNvCxnSpPr/>
          <p:nvPr/>
        </p:nvCxnSpPr>
        <p:spPr>
          <a:xfrm>
            <a:off x="6138203" y="1624450"/>
            <a:ext cx="0" cy="316892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9"/>
          <p:cNvSpPr txBox="1"/>
          <p:nvPr/>
        </p:nvSpPr>
        <p:spPr>
          <a:xfrm>
            <a:off x="825598" y="1942569"/>
            <a:ext cx="10951500" cy="2308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Formed by union of the right &amp; left hepatic ducts. It joins the cystic duct, arising from the gallbladder, forming the common bile duct.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Similar in structure to the wall of </a:t>
            </a: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gallbladder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and other extrahepatic bile ducts.</a:t>
            </a:r>
            <a:endParaRPr b="1">
              <a:solidFill>
                <a:srgbClr val="FF0000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Mucosa: </a:t>
            </a:r>
            <a:r>
              <a:rPr i="0" lang="en-US" sz="1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 no </a:t>
            </a:r>
            <a:r>
              <a:rPr lang="en-US" sz="18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en-US" sz="1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uscularis mucosae &amp; submucosa )</a:t>
            </a:r>
            <a:endParaRPr>
              <a:solidFill>
                <a:srgbClr val="999999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Epithelium: Simple columnar.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Lamina propria.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Muscularis:</a:t>
            </a:r>
            <a:r>
              <a:rPr b="0" i="0" lang="en-US" sz="18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bundles of smooth muscle fibers in all directions.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Adventitia</a:t>
            </a:r>
            <a:r>
              <a:rPr b="0" i="0" lang="en-US" sz="18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pic>
        <p:nvPicPr>
          <p:cNvPr descr="A picture containing drawing&#10;&#10;Description automatically generated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786" y="4453709"/>
            <a:ext cx="2601520" cy="18474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6362007" y="5636029"/>
            <a:ext cx="537557" cy="249382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6301300" y="6051783"/>
            <a:ext cx="537557" cy="249382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719940" y="4908645"/>
            <a:ext cx="376059" cy="32490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6095999" y="5115126"/>
            <a:ext cx="376059" cy="32490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214450" y="772812"/>
            <a:ext cx="8382600" cy="24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Char char="❏"/>
            </a:pPr>
            <a:r>
              <a:rPr b="1" lang="en-US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Gallbladder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saclike structure that stores, concentrates and releases bile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Its wall is formed of: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Mucosa:</a:t>
            </a:r>
            <a:r>
              <a:rPr b="0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highly folded.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columnar epithelium.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Lamina propria: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contains mucous glands in the neck of </a:t>
            </a:r>
            <a:r>
              <a:rPr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gallbladder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Muscularis:</a:t>
            </a:r>
            <a:r>
              <a:rPr b="0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bundles of smooth muscle fibers oriented in all directions.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Serosa</a:t>
            </a:r>
            <a:r>
              <a:rPr b="0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adventitia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372050" y="3975225"/>
            <a:ext cx="8521200" cy="18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Char char="❏"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Pancreas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Stroma:</a:t>
            </a:r>
            <a:r>
              <a:rPr b="0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capsule, septa &amp; reticular fibers.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Parenchyma:</a:t>
            </a:r>
            <a:r>
              <a:rPr b="0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Pancreas is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mixed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gland: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Exocrine part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(acini &amp; ducts): produces digestive pancreatic enzymes.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6B26B"/>
                </a:solidFill>
                <a:latin typeface="Montserrat"/>
                <a:ea typeface="Montserrat"/>
                <a:cs typeface="Montserrat"/>
                <a:sym typeface="Montserrat"/>
              </a:rPr>
              <a:t>Endocrine part</a:t>
            </a: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(islets of Langerhans): produces hormones.</a:t>
            </a:r>
            <a:endParaRPr/>
          </a:p>
        </p:txBody>
      </p:sp>
      <p:pic>
        <p:nvPicPr>
          <p:cNvPr descr="loadBinary_006.jpg" id="157" name="Google Shape;157;p20"/>
          <p:cNvPicPr preferRelativeResize="0"/>
          <p:nvPr/>
        </p:nvPicPr>
        <p:blipFill rotWithShape="1">
          <a:blip r:embed="rId3">
            <a:alphaModFix/>
          </a:blip>
          <a:srcRect b="7142" l="0" r="0" t="0"/>
          <a:stretch/>
        </p:blipFill>
        <p:spPr>
          <a:xfrm>
            <a:off x="9204150" y="304436"/>
            <a:ext cx="2523675" cy="2064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creas-1.jpg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8793" y="4089346"/>
            <a:ext cx="2279025" cy="227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0349" y="2345474"/>
            <a:ext cx="1615925" cy="1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366799" y="3588484"/>
            <a:ext cx="3948112" cy="111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p21"/>
          <p:cNvGraphicFramePr/>
          <p:nvPr/>
        </p:nvGraphicFramePr>
        <p:xfrm>
          <a:off x="1" y="7708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{5AAE9304-6592-4DF9-9630-ECCEE4FF6600}</a:tableStyleId>
              </a:tblPr>
              <a:tblGrid>
                <a:gridCol w="4227225"/>
                <a:gridCol w="4092325"/>
                <a:gridCol w="3872450"/>
              </a:tblGrid>
              <a:tr h="54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Pancreatic Acini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Pancreatic Acinar Cells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 System: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243332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serous acini: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secreting a thin fluid rich in digestive pancreatic enzymes.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sng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Centroacinar cells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Their nuclei appear in the center of the acini. They represent the beginning of the ducts.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myoepithelial cells around the acini. </a:t>
                      </a:r>
                      <a:r>
                        <a:rPr lang="en-US" sz="1600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(Stimulated by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stomach 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hormones (hormonal Not neuronal))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Pyramidal in shape.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Nuclei are basal.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asal part </a:t>
                      </a:r>
                      <a:r>
                        <a:rPr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asophilic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(due to abundant rER).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pical part </a:t>
                      </a:r>
                      <a:r>
                        <a:rPr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cidophilic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(due to secretory granules).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Centroacinar cells.</a:t>
                      </a:r>
                      <a:r>
                        <a:rPr lang="en-US" sz="1600" u="none" cap="none" strike="noStrike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(flat cells)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Intercalated ducts (low cuboidal).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Intralobular ducts 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(NOT prominent).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Interlobular ducts.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 pancreatic duct.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25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67" name="Google Shape;167;p21"/>
          <p:cNvSpPr txBox="1"/>
          <p:nvPr/>
        </p:nvSpPr>
        <p:spPr>
          <a:xfrm>
            <a:off x="685800" y="228600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930202" y="228600"/>
            <a:ext cx="8331591" cy="39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Exocrine Pancreas</a:t>
            </a:r>
            <a:endParaRPr/>
          </a:p>
        </p:txBody>
      </p:sp>
      <p:pic>
        <p:nvPicPr>
          <p:cNvPr descr="F16_06"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99" y="4103150"/>
            <a:ext cx="2512225" cy="2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 b="59911" l="0" r="0" t="0"/>
          <a:stretch/>
        </p:blipFill>
        <p:spPr>
          <a:xfrm>
            <a:off x="5701821" y="4624665"/>
            <a:ext cx="2408487" cy="92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16_08" id="171" name="Google Shape;17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185" y="4444498"/>
            <a:ext cx="1014917" cy="1439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3_04" id="172" name="Google Shape;172;p21"/>
          <p:cNvPicPr preferRelativeResize="0"/>
          <p:nvPr/>
        </p:nvPicPr>
        <p:blipFill rotWithShape="1">
          <a:blip r:embed="rId6">
            <a:alphaModFix/>
          </a:blip>
          <a:srcRect b="0" l="0" r="0" t="12016"/>
          <a:stretch/>
        </p:blipFill>
        <p:spPr>
          <a:xfrm>
            <a:off x="8642811" y="4267428"/>
            <a:ext cx="3120350" cy="1840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creas-1.jpg" id="173" name="Google Shape;173;p21"/>
          <p:cNvPicPr preferRelativeResize="0"/>
          <p:nvPr/>
        </p:nvPicPr>
        <p:blipFill rotWithShape="1">
          <a:blip r:embed="rId7">
            <a:alphaModFix/>
          </a:blip>
          <a:srcRect b="72859" l="0" r="53494" t="0"/>
          <a:stretch/>
        </p:blipFill>
        <p:spPr>
          <a:xfrm>
            <a:off x="8926502" y="2829650"/>
            <a:ext cx="1594855" cy="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217696" y="5806464"/>
            <a:ext cx="101105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Under microscope we can differentiate Between parotid gland and pancreas by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• prominent intralobular duct (in parotid gland) • islets of Langerhans (in pancreas only)</a:t>
            </a:r>
            <a:endParaRPr/>
          </a:p>
        </p:txBody>
      </p:sp>
      <p:pic>
        <p:nvPicPr>
          <p:cNvPr descr="http://images.howmed.net/wp-content/gallery/parotid-gland/parotid-gland-2.jpg" id="180" name="Google Shape;180;p22"/>
          <p:cNvPicPr preferRelativeResize="0"/>
          <p:nvPr/>
        </p:nvPicPr>
        <p:blipFill rotWithShape="1">
          <a:blip r:embed="rId3">
            <a:alphaModFix/>
          </a:blip>
          <a:srcRect b="22321" l="29440" r="11771" t="0"/>
          <a:stretch/>
        </p:blipFill>
        <p:spPr>
          <a:xfrm>
            <a:off x="4834615" y="187880"/>
            <a:ext cx="2747962" cy="277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0" l="8472" r="919" t="0"/>
          <a:stretch/>
        </p:blipFill>
        <p:spPr>
          <a:xfrm>
            <a:off x="4679533" y="3116489"/>
            <a:ext cx="3523911" cy="253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 b="1310" l="0" r="0" t="0"/>
          <a:stretch/>
        </p:blipFill>
        <p:spPr>
          <a:xfrm>
            <a:off x="8839956" y="3113446"/>
            <a:ext cx="3028245" cy="253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044he.jpg" id="183" name="Google Shape;183;p22"/>
          <p:cNvPicPr preferRelativeResize="0"/>
          <p:nvPr/>
        </p:nvPicPr>
        <p:blipFill rotWithShape="1">
          <a:blip r:embed="rId6">
            <a:alphaModFix/>
          </a:blip>
          <a:srcRect b="7609" l="0" r="0" t="378"/>
          <a:stretch/>
        </p:blipFill>
        <p:spPr>
          <a:xfrm>
            <a:off x="8344280" y="173130"/>
            <a:ext cx="3523912" cy="277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123206" y="1351496"/>
            <a:ext cx="2856536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Parotid gland</a:t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1123206" y="4176529"/>
            <a:ext cx="16738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Pancreas</a:t>
            </a:r>
            <a:endParaRPr b="1" i="0" sz="1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5726243" y="1810283"/>
            <a:ext cx="482353" cy="46822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9395921" y="534048"/>
            <a:ext cx="1279329" cy="117811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8657626" y="4269102"/>
            <a:ext cx="738300" cy="61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6724708" y="4489257"/>
            <a:ext cx="569700" cy="523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123206" y="2447728"/>
            <a:ext cx="3431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intralobular duct = striated duct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2271166" y="5168577"/>
            <a:ext cx="212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islets of Langerhans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2"/>
          <p:cNvCxnSpPr>
            <a:endCxn id="186" idx="3"/>
          </p:cNvCxnSpPr>
          <p:nvPr/>
        </p:nvCxnSpPr>
        <p:spPr>
          <a:xfrm flipH="1" rot="10800000">
            <a:off x="4397082" y="2209935"/>
            <a:ext cx="1399800" cy="305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22"/>
          <p:cNvCxnSpPr>
            <a:stCxn id="191" idx="3"/>
            <a:endCxn id="189" idx="3"/>
          </p:cNvCxnSpPr>
          <p:nvPr/>
        </p:nvCxnSpPr>
        <p:spPr>
          <a:xfrm flipH="1" rot="10800000">
            <a:off x="4396966" y="4935777"/>
            <a:ext cx="2411100" cy="386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298497" y="955025"/>
            <a:ext cx="53256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1- </a:t>
            </a:r>
            <a:r>
              <a:rPr b="1" lang="en-US" sz="1800">
                <a:solidFill>
                  <a:srgbClr val="000000"/>
                </a:solidFill>
              </a:rPr>
              <a:t>What is the lining epithelium of the gallbladder?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columnar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cuboidal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squamous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Transitional epithelium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2- Which one of the </a:t>
            </a:r>
            <a:r>
              <a:rPr b="1" lang="en-US" sz="1800">
                <a:solidFill>
                  <a:srgbClr val="000000"/>
                </a:solidFill>
              </a:rPr>
              <a:t>following is </a:t>
            </a:r>
            <a:r>
              <a:rPr b="1" lang="en-US" sz="1800"/>
              <a:t>Formed by union of the right &amp; left hepatic ducts</a:t>
            </a:r>
            <a:r>
              <a:rPr b="1" lang="en-US" sz="1800">
                <a:solidFill>
                  <a:srgbClr val="000000"/>
                </a:solidFill>
              </a:rPr>
              <a:t>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Interlobular bile ducts.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Common bile duct.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Common Hepatic Duct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Right bile duct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3- Which of the following is true about </a:t>
            </a:r>
            <a:r>
              <a:rPr b="1" lang="en-US" sz="1800"/>
              <a:t>Bile Ductules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end in the intralobular bile ducts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composed of columnar epithelial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empty into bile canaliculi.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end in the interlobular bile ducts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00" name="Google Shape;200;p23"/>
          <p:cNvSpPr txBox="1"/>
          <p:nvPr>
            <p:ph idx="2" type="body"/>
          </p:nvPr>
        </p:nvSpPr>
        <p:spPr>
          <a:xfrm>
            <a:off x="6084000" y="955035"/>
            <a:ext cx="6108000" cy="5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4- Which one of the following is lined by simple columnar epithelium.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Bile Ductules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Common bile duct. 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Interlobular Bile Ducts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 &amp; B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5- </a:t>
            </a:r>
            <a:r>
              <a:rPr b="1" lang="en-US" sz="1800">
                <a:solidFill>
                  <a:srgbClr val="000000"/>
                </a:solidFill>
              </a:rPr>
              <a:t>Which cells are not found in the pancreatic acini?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Centroacinar cells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Serous cells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Myoepithelial cells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>
                <a:solidFill>
                  <a:srgbClr val="000000"/>
                </a:solidFill>
              </a:rPr>
              <a:t>the </a:t>
            </a:r>
            <a:r>
              <a:rPr b="1" lang="en-US" sz="1800">
                <a:solidFill>
                  <a:srgbClr val="000000"/>
                </a:solidFill>
              </a:rPr>
              <a:t>Basal part of Pancreatic Acinar Cells is basophilic due to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due to abundant rER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due to abundant sER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due to secretory granules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due to myoepithelial cells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01" name="Google Shape;201;p23"/>
          <p:cNvSpPr txBox="1"/>
          <p:nvPr>
            <p:ph type="title"/>
          </p:nvPr>
        </p:nvSpPr>
        <p:spPr>
          <a:xfrm rot="10800000">
            <a:off x="2756625" y="6415625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1.A  2.C  3.D  4.B  5.C  6.A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050" y="1026900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4551050" y="1537300"/>
            <a:ext cx="46968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Team Leaders</a:t>
            </a:r>
            <a:endParaRPr sz="4400">
              <a:highlight>
                <a:srgbClr val="F9CB9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❏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Abdullah shadid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❏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Sarah alflaij</a:t>
            </a:r>
            <a:endParaRPr b="1" sz="4400">
              <a:solidFill>
                <a:srgbClr val="C9DA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1" name="Google Shape;211;p24"/>
          <p:cNvSpPr txBox="1"/>
          <p:nvPr/>
        </p:nvSpPr>
        <p:spPr>
          <a:xfrm>
            <a:off x="4551050" y="3989000"/>
            <a:ext cx="34827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Good luck 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