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77" r:id="rId5"/>
    <p:sldMasterId id="2147483678" r:id="rId6"/>
    <p:sldMasterId id="2147483679" r:id="rId7"/>
    <p:sldMasterId id="2147483680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</p:sldIdLst>
  <p:sldSz cy="6858000" cx="12192000"/>
  <p:notesSz cx="6858000" cy="9144000"/>
  <p:embeddedFontLst>
    <p:embeddedFont>
      <p:font typeface="Playfair Display"/>
      <p:regular r:id="rId23"/>
      <p:bold r:id="rId24"/>
      <p:italic r:id="rId25"/>
      <p:boldItalic r:id="rId26"/>
    </p:embeddedFont>
    <p:embeddedFont>
      <p:font typeface="Montserrat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2" name="Academic Leaders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D3B3332F-6405-43C7-9646-57013B6A520B}">
  <a:tblStyle styleId="{D3B3332F-6405-43C7-9646-57013B6A520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D7712FAF-E43A-49B7-B3FB-1F1396C00477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1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4" Type="http://schemas.openxmlformats.org/officeDocument/2006/relationships/font" Target="fonts/PlayfairDisplay-bold.fntdata"/><Relationship Id="rId23" Type="http://schemas.openxmlformats.org/officeDocument/2006/relationships/font" Target="fonts/PlayfairDisplay-regular.fntdata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commentAuthors" Target="commentAuthors.xml"/><Relationship Id="rId9" Type="http://schemas.openxmlformats.org/officeDocument/2006/relationships/notesMaster" Target="notesMasters/notesMaster1.xml"/><Relationship Id="rId26" Type="http://schemas.openxmlformats.org/officeDocument/2006/relationships/font" Target="fonts/PlayfairDisplay-boldItalic.fntdata"/><Relationship Id="rId25" Type="http://schemas.openxmlformats.org/officeDocument/2006/relationships/font" Target="fonts/PlayfairDisplay-italic.fntdata"/><Relationship Id="rId28" Type="http://schemas.openxmlformats.org/officeDocument/2006/relationships/font" Target="fonts/Montserrat-bold.fntdata"/><Relationship Id="rId27" Type="http://schemas.openxmlformats.org/officeDocument/2006/relationships/font" Target="fonts/Montserrat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Montserrat-italic.fntdata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0" Type="http://schemas.openxmlformats.org/officeDocument/2006/relationships/font" Target="fonts/Montserrat-boldItalic.fntdata"/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19-12-08T17:59:50.746">
    <p:pos x="528" y="2157"/>
    <p:text>Please add the picture to make everything more clear.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2" dt="2019-12-08T17:58:59.037">
    <p:pos x="130" y="115"/>
    <p:text>please add a note:  that the peyer's patches are found in half of the circumference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7" name="Google Shape;217;p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75d8a193d4_2_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g75d8a193d4_2_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7590ebab08_0_2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5" name="Google Shape;325;g7590ebab08_0_2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6" name="Google Shape;326;g7590ebab08_0_2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75d8a193d4_2_1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4" name="Google Shape;334;g75d8a193d4_2_1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5" name="Google Shape;335;g75d8a193d4_2_1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5aa48cb174087757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3" name="Google Shape;343;g5aa48cb174087757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4" name="Google Shape;344;g5aa48cb174087757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6c27d69ebe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6c27d69ebe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g6c27d69ebe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7590ebab08_0_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7590ebab08_0_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7590ebab08_0_4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6c27d69ebe_1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6c27d69ebe_1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g6c27d69ebe_1_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6c27d69ebe_2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6c27d69ebe_2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g6c27d69ebe_2_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6c27d69ebe_1_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6c27d69ebe_1_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g6c27d69ebe_1_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6c27d69ebe_2_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6c27d69ebe_2_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g6c27d69ebe_2_3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75d8a193d4_0_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75d8a193d4_0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g75d8a193d4_0_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75d8a193d4_0_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75d8a193d4_0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g75d8a193d4_0_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5" name="Google Shape;15;p2"/>
          <p:cNvSpPr txBox="1"/>
          <p:nvPr>
            <p:ph type="ctrTitle"/>
          </p:nvPr>
        </p:nvSpPr>
        <p:spPr>
          <a:xfrm>
            <a:off x="1605900" y="2411050"/>
            <a:ext cx="8980200" cy="20358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"/>
              <a:buNone/>
              <a:defRPr i="0" sz="4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1605900" y="4497550"/>
            <a:ext cx="8980200" cy="7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None/>
              <a:defRPr i="0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None/>
              <a:defRPr i="0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None/>
              <a:defRPr i="0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p2"/>
          <p:cNvSpPr txBox="1"/>
          <p:nvPr/>
        </p:nvSpPr>
        <p:spPr>
          <a:xfrm>
            <a:off x="3166436" y="6452675"/>
            <a:ext cx="50532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 GNT Block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78" name="Google Shape;78;p12"/>
          <p:cNvSpPr txBox="1"/>
          <p:nvPr>
            <p:ph type="ctrTitle"/>
          </p:nvPr>
        </p:nvSpPr>
        <p:spPr>
          <a:xfrm>
            <a:off x="1605900" y="2411050"/>
            <a:ext cx="8980200" cy="20358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"/>
              <a:buNone/>
              <a:defRPr i="0" sz="4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9" name="Google Shape;79;p12"/>
          <p:cNvSpPr txBox="1"/>
          <p:nvPr>
            <p:ph idx="1" type="subTitle"/>
          </p:nvPr>
        </p:nvSpPr>
        <p:spPr>
          <a:xfrm>
            <a:off x="1605900" y="4497550"/>
            <a:ext cx="8980200" cy="7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None/>
              <a:defRPr i="0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None/>
              <a:defRPr i="0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None/>
              <a:defRPr i="0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12"/>
          <p:cNvSpPr txBox="1"/>
          <p:nvPr/>
        </p:nvSpPr>
        <p:spPr>
          <a:xfrm>
            <a:off x="3166436" y="6452675"/>
            <a:ext cx="50532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 GNT Block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/>
          <p:nvPr/>
        </p:nvSpPr>
        <p:spPr>
          <a:xfrm>
            <a:off x="0" y="6420025"/>
            <a:ext cx="12192000" cy="4380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3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" name="Google Shape;85;p13"/>
          <p:cNvSpPr txBox="1"/>
          <p:nvPr/>
        </p:nvSpPr>
        <p:spPr>
          <a:xfrm>
            <a:off x="4007700" y="6420025"/>
            <a:ext cx="41766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– GNT  Block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iz" type="twoObj">
  <p:cSld name="TWO_OBJECTS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/>
          <p:nvPr/>
        </p:nvSpPr>
        <p:spPr>
          <a:xfrm>
            <a:off x="0" y="6420025"/>
            <a:ext cx="12192000" cy="4380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4"/>
          <p:cNvSpPr txBox="1"/>
          <p:nvPr>
            <p:ph idx="1" type="body"/>
          </p:nvPr>
        </p:nvSpPr>
        <p:spPr>
          <a:xfrm>
            <a:off x="838200" y="944150"/>
            <a:ext cx="5181600" cy="52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i="0" u="none" cap="none" strike="noStrike">
                <a:solidFill>
                  <a:schemeClr val="dk1"/>
                </a:solidFill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i="0" sz="2200" u="none" cap="none" strike="noStrike">
                <a:solidFill>
                  <a:schemeClr val="dk1"/>
                </a:solidFill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9" name="Google Shape;89;p14"/>
          <p:cNvSpPr txBox="1"/>
          <p:nvPr>
            <p:ph idx="2" type="body"/>
          </p:nvPr>
        </p:nvSpPr>
        <p:spPr>
          <a:xfrm>
            <a:off x="6172200" y="944075"/>
            <a:ext cx="5181600" cy="52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i="0" u="none" cap="none" strike="noStrike">
                <a:solidFill>
                  <a:schemeClr val="dk1"/>
                </a:solidFill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i="0" sz="2200" u="none" cap="none" strike="noStrike">
                <a:solidFill>
                  <a:schemeClr val="dk1"/>
                </a:solidFill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0" name="Google Shape;90;p14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" name="Google Shape;91;p14"/>
          <p:cNvSpPr txBox="1"/>
          <p:nvPr>
            <p:ph type="title"/>
          </p:nvPr>
        </p:nvSpPr>
        <p:spPr>
          <a:xfrm rot="10800000">
            <a:off x="2741150" y="6462775"/>
            <a:ext cx="68937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4"/>
          <p:cNvSpPr txBox="1"/>
          <p:nvPr/>
        </p:nvSpPr>
        <p:spPr>
          <a:xfrm>
            <a:off x="838200" y="152400"/>
            <a:ext cx="10515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4B081"/>
                </a:solidFill>
                <a:latin typeface="Montserrat"/>
                <a:ea typeface="Montserrat"/>
                <a:cs typeface="Montserrat"/>
                <a:sym typeface="Montserrat"/>
              </a:rPr>
              <a:t>Quiz</a:t>
            </a:r>
            <a:endParaRPr b="1" i="0" sz="4400" u="none" cap="none" strike="noStrike">
              <a:solidFill>
                <a:srgbClr val="F4B08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ast Slide">
  <p:cSld name="TWO_OBJECTS_1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/>
          <p:nvPr>
            <p:ph type="title"/>
          </p:nvPr>
        </p:nvSpPr>
        <p:spPr>
          <a:xfrm>
            <a:off x="838200" y="481850"/>
            <a:ext cx="5181600" cy="8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i="0" sz="4400" u="none" cap="none" strike="noStrike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5" name="Google Shape;95;p15"/>
          <p:cNvSpPr txBox="1"/>
          <p:nvPr>
            <p:ph idx="1" type="body"/>
          </p:nvPr>
        </p:nvSpPr>
        <p:spPr>
          <a:xfrm>
            <a:off x="838200" y="1325145"/>
            <a:ext cx="5181600" cy="38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◧"/>
              <a:defRPr i="0" u="none" cap="none" strike="noStrike">
                <a:solidFill>
                  <a:schemeClr val="dk1"/>
                </a:solidFill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i="0" sz="2200" u="none" cap="none" strike="noStrike">
                <a:solidFill>
                  <a:schemeClr val="dk1"/>
                </a:solidFill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6" name="Google Shape;96;p15"/>
          <p:cNvSpPr txBox="1"/>
          <p:nvPr>
            <p:ph idx="2" type="body"/>
          </p:nvPr>
        </p:nvSpPr>
        <p:spPr>
          <a:xfrm>
            <a:off x="6172200" y="1325075"/>
            <a:ext cx="5181600" cy="38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◧"/>
              <a:defRPr i="0" u="none" cap="none" strike="noStrike">
                <a:solidFill>
                  <a:schemeClr val="dk1"/>
                </a:solidFill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i="0" sz="2200" u="none" cap="none" strike="noStrike">
                <a:solidFill>
                  <a:schemeClr val="dk1"/>
                </a:solidFill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7" name="Google Shape;97;p15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" name="Google Shape;98;p15"/>
          <p:cNvSpPr/>
          <p:nvPr/>
        </p:nvSpPr>
        <p:spPr>
          <a:xfrm>
            <a:off x="0" y="6376150"/>
            <a:ext cx="12192000" cy="4818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5"/>
          <p:cNvSpPr txBox="1"/>
          <p:nvPr>
            <p:ph idx="3" type="title"/>
          </p:nvPr>
        </p:nvSpPr>
        <p:spPr>
          <a:xfrm>
            <a:off x="286400" y="5399050"/>
            <a:ext cx="11742000" cy="120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5"/>
          <p:cNvSpPr txBox="1"/>
          <p:nvPr>
            <p:ph idx="4" type="title"/>
          </p:nvPr>
        </p:nvSpPr>
        <p:spPr>
          <a:xfrm>
            <a:off x="6172200" y="481850"/>
            <a:ext cx="5181600" cy="8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i="0" sz="4400" u="none" cap="none" strike="noStrike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 &amp; Pic" type="obj">
  <p:cSld name="OBJEC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/>
          <p:nvPr/>
        </p:nvSpPr>
        <p:spPr>
          <a:xfrm>
            <a:off x="-1675" y="0"/>
            <a:ext cx="8122800" cy="68580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03" name="Google Shape;103;p16"/>
          <p:cNvSpPr/>
          <p:nvPr/>
        </p:nvSpPr>
        <p:spPr>
          <a:xfrm>
            <a:off x="8121175" y="0"/>
            <a:ext cx="40557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04" name="Google Shape;104;p16"/>
          <p:cNvSpPr/>
          <p:nvPr/>
        </p:nvSpPr>
        <p:spPr>
          <a:xfrm>
            <a:off x="465875" y="438025"/>
            <a:ext cx="7655400" cy="598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05" name="Google Shape;105;p16"/>
          <p:cNvSpPr txBox="1"/>
          <p:nvPr>
            <p:ph type="title"/>
          </p:nvPr>
        </p:nvSpPr>
        <p:spPr>
          <a:xfrm>
            <a:off x="838200" y="438025"/>
            <a:ext cx="72828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6" name="Google Shape;106;p16"/>
          <p:cNvSpPr txBox="1"/>
          <p:nvPr>
            <p:ph idx="1" type="body"/>
          </p:nvPr>
        </p:nvSpPr>
        <p:spPr>
          <a:xfrm>
            <a:off x="838200" y="1521938"/>
            <a:ext cx="7282800" cy="46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◧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7" name="Google Shape;107;p16"/>
          <p:cNvSpPr txBox="1"/>
          <p:nvPr>
            <p:ph idx="11" type="ftr"/>
          </p:nvPr>
        </p:nvSpPr>
        <p:spPr>
          <a:xfrm>
            <a:off x="8121175" y="438025"/>
            <a:ext cx="3456900" cy="5982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08" name="Google Shape;108;p16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9" name="Google Shape;109;p16"/>
          <p:cNvSpPr/>
          <p:nvPr/>
        </p:nvSpPr>
        <p:spPr>
          <a:xfrm>
            <a:off x="838204" y="1328125"/>
            <a:ext cx="1536000" cy="519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10" name="Google Shape;110;p16"/>
          <p:cNvSpPr txBox="1"/>
          <p:nvPr/>
        </p:nvSpPr>
        <p:spPr>
          <a:xfrm>
            <a:off x="3875425" y="6452675"/>
            <a:ext cx="42483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– GNT Block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/>
          <p:nvPr/>
        </p:nvSpPr>
        <p:spPr>
          <a:xfrm>
            <a:off x="0" y="6420025"/>
            <a:ext cx="12192000" cy="438000"/>
          </a:xfrm>
          <a:prstGeom prst="rect">
            <a:avLst/>
          </a:prstGeom>
          <a:solidFill>
            <a:srgbClr val="F4B081"/>
          </a:solidFill>
          <a:ln cap="flat" cmpd="sng" w="9525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7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i="0" sz="6000" u="none" cap="none" strike="noStrike">
                <a:solidFill>
                  <a:schemeClr val="dk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4" name="Google Shape;114;p17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i="0" sz="2400" u="none" cap="none" strike="noStrike">
                <a:solidFill>
                  <a:srgbClr val="888888"/>
                </a:solidFill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i="0" sz="2000" u="none" cap="none" strike="noStrike">
                <a:solidFill>
                  <a:srgbClr val="888888"/>
                </a:solidFill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i="0" sz="1800" u="none" cap="none" strike="noStrike">
                <a:solidFill>
                  <a:srgbClr val="888888"/>
                </a:solidFill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17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6" name="Google Shape;116;p17"/>
          <p:cNvSpPr txBox="1"/>
          <p:nvPr/>
        </p:nvSpPr>
        <p:spPr>
          <a:xfrm>
            <a:off x="4007700" y="6420025"/>
            <a:ext cx="41766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– GNT  Block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/>
          <p:nvPr/>
        </p:nvSpPr>
        <p:spPr>
          <a:xfrm>
            <a:off x="0" y="6420025"/>
            <a:ext cx="12192000" cy="4380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i="0" sz="4400" u="none" cap="none" strike="noStrike">
                <a:solidFill>
                  <a:schemeClr val="dk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0" name="Google Shape;120;p18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1" name="Google Shape;121;p18"/>
          <p:cNvSpPr txBox="1"/>
          <p:nvPr/>
        </p:nvSpPr>
        <p:spPr>
          <a:xfrm>
            <a:off x="4007700" y="6420025"/>
            <a:ext cx="41766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– GNT  Block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28" name="Google Shape;128;p20"/>
          <p:cNvSpPr txBox="1"/>
          <p:nvPr>
            <p:ph type="ctrTitle"/>
          </p:nvPr>
        </p:nvSpPr>
        <p:spPr>
          <a:xfrm>
            <a:off x="1605900" y="2411050"/>
            <a:ext cx="8980200" cy="20358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"/>
              <a:buNone/>
              <a:defRPr i="0" sz="4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9" name="Google Shape;129;p20"/>
          <p:cNvSpPr txBox="1"/>
          <p:nvPr>
            <p:ph idx="1" type="subTitle"/>
          </p:nvPr>
        </p:nvSpPr>
        <p:spPr>
          <a:xfrm>
            <a:off x="1605900" y="4497550"/>
            <a:ext cx="8980200" cy="7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None/>
              <a:defRPr i="0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None/>
              <a:defRPr i="0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None/>
              <a:defRPr i="0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30" name="Google Shape;130;p20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1" name="Google Shape;131;p20"/>
          <p:cNvSpPr txBox="1"/>
          <p:nvPr/>
        </p:nvSpPr>
        <p:spPr>
          <a:xfrm>
            <a:off x="3166436" y="6452675"/>
            <a:ext cx="50532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 GNT Block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/>
          <p:nvPr/>
        </p:nvSpPr>
        <p:spPr>
          <a:xfrm>
            <a:off x="0" y="6420025"/>
            <a:ext cx="12192000" cy="4380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1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p21"/>
          <p:cNvSpPr txBox="1"/>
          <p:nvPr/>
        </p:nvSpPr>
        <p:spPr>
          <a:xfrm>
            <a:off x="4007700" y="6420025"/>
            <a:ext cx="41766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– GNT  Block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iz" type="twoObj">
  <p:cSld name="TWO_OBJECTS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/>
          <p:nvPr/>
        </p:nvSpPr>
        <p:spPr>
          <a:xfrm>
            <a:off x="0" y="6420025"/>
            <a:ext cx="12192000" cy="4380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2"/>
          <p:cNvSpPr txBox="1"/>
          <p:nvPr>
            <p:ph idx="1" type="body"/>
          </p:nvPr>
        </p:nvSpPr>
        <p:spPr>
          <a:xfrm>
            <a:off x="838200" y="944150"/>
            <a:ext cx="5181600" cy="52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i="0" u="none" cap="none" strike="noStrike">
                <a:solidFill>
                  <a:schemeClr val="dk1"/>
                </a:solidFill>
              </a:defRPr>
            </a:lvl1pPr>
            <a:lvl2pPr indent="-3683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i="0" sz="2200" u="none" cap="none" strike="noStrike">
                <a:solidFill>
                  <a:schemeClr val="dk1"/>
                </a:solidFill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9" name="Google Shape;139;p22"/>
          <p:cNvSpPr txBox="1"/>
          <p:nvPr>
            <p:ph idx="2" type="body"/>
          </p:nvPr>
        </p:nvSpPr>
        <p:spPr>
          <a:xfrm>
            <a:off x="6172200" y="944075"/>
            <a:ext cx="5181600" cy="52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i="0" u="none" cap="none" strike="noStrike">
                <a:solidFill>
                  <a:schemeClr val="dk1"/>
                </a:solidFill>
              </a:defRPr>
            </a:lvl1pPr>
            <a:lvl2pPr indent="-3683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i="0" sz="2200" u="none" cap="none" strike="noStrike">
                <a:solidFill>
                  <a:schemeClr val="dk1"/>
                </a:solidFill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0" name="Google Shape;140;p22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1" name="Google Shape;141;p22"/>
          <p:cNvSpPr txBox="1"/>
          <p:nvPr>
            <p:ph type="title"/>
          </p:nvPr>
        </p:nvSpPr>
        <p:spPr>
          <a:xfrm rot="10800000">
            <a:off x="2741150" y="6462775"/>
            <a:ext cx="68937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2"/>
          <p:cNvSpPr txBox="1"/>
          <p:nvPr/>
        </p:nvSpPr>
        <p:spPr>
          <a:xfrm>
            <a:off x="838200" y="152400"/>
            <a:ext cx="10515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rgbClr val="000000"/>
                </a:solidFill>
                <a:highlight>
                  <a:srgbClr val="FFE599"/>
                </a:highlight>
                <a:latin typeface="Montserrat"/>
                <a:ea typeface="Montserrat"/>
                <a:cs typeface="Montserrat"/>
                <a:sym typeface="Montserrat"/>
              </a:rPr>
              <a:t>Quiz</a:t>
            </a:r>
            <a:endParaRPr b="0" i="0" sz="4400" u="none" cap="none" strike="noStrike">
              <a:solidFill>
                <a:srgbClr val="000000"/>
              </a:solidFill>
              <a:highlight>
                <a:srgbClr val="FFE599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0" y="6420025"/>
            <a:ext cx="12192000" cy="4380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" name="Google Shape;22;p3"/>
          <p:cNvSpPr txBox="1"/>
          <p:nvPr/>
        </p:nvSpPr>
        <p:spPr>
          <a:xfrm>
            <a:off x="4007700" y="6420025"/>
            <a:ext cx="41766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– GNT  Block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 &amp; Pic" type="obj">
  <p:cSld name="OBJEC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/>
          <p:nvPr/>
        </p:nvSpPr>
        <p:spPr>
          <a:xfrm>
            <a:off x="-1675" y="0"/>
            <a:ext cx="8122800" cy="68580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45" name="Google Shape;145;p23"/>
          <p:cNvSpPr/>
          <p:nvPr/>
        </p:nvSpPr>
        <p:spPr>
          <a:xfrm>
            <a:off x="8121175" y="0"/>
            <a:ext cx="40557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46" name="Google Shape;146;p23"/>
          <p:cNvSpPr/>
          <p:nvPr/>
        </p:nvSpPr>
        <p:spPr>
          <a:xfrm>
            <a:off x="465875" y="438025"/>
            <a:ext cx="7655400" cy="598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47" name="Google Shape;147;p23"/>
          <p:cNvSpPr txBox="1"/>
          <p:nvPr>
            <p:ph type="title"/>
          </p:nvPr>
        </p:nvSpPr>
        <p:spPr>
          <a:xfrm>
            <a:off x="838200" y="438025"/>
            <a:ext cx="72828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8" name="Google Shape;148;p23"/>
          <p:cNvSpPr txBox="1"/>
          <p:nvPr>
            <p:ph idx="1" type="body"/>
          </p:nvPr>
        </p:nvSpPr>
        <p:spPr>
          <a:xfrm>
            <a:off x="838200" y="1521938"/>
            <a:ext cx="7282800" cy="46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◧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302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302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302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302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302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9" name="Google Shape;149;p23"/>
          <p:cNvSpPr txBox="1"/>
          <p:nvPr>
            <p:ph idx="11" type="ftr"/>
          </p:nvPr>
        </p:nvSpPr>
        <p:spPr>
          <a:xfrm>
            <a:off x="8121175" y="438025"/>
            <a:ext cx="3456900" cy="5982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50" name="Google Shape;150;p23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1" name="Google Shape;151;p23"/>
          <p:cNvSpPr/>
          <p:nvPr/>
        </p:nvSpPr>
        <p:spPr>
          <a:xfrm>
            <a:off x="838204" y="1328125"/>
            <a:ext cx="1536000" cy="519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52" name="Google Shape;152;p23"/>
          <p:cNvSpPr txBox="1"/>
          <p:nvPr/>
        </p:nvSpPr>
        <p:spPr>
          <a:xfrm>
            <a:off x="3875425" y="6452675"/>
            <a:ext cx="42483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– GNT Block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/>
          <p:nvPr/>
        </p:nvSpPr>
        <p:spPr>
          <a:xfrm>
            <a:off x="0" y="6420025"/>
            <a:ext cx="12192000" cy="438000"/>
          </a:xfrm>
          <a:prstGeom prst="rect">
            <a:avLst/>
          </a:prstGeom>
          <a:solidFill>
            <a:srgbClr val="F4B081"/>
          </a:solidFill>
          <a:ln cap="flat" cmpd="sng" w="9525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i="0" sz="6000" u="none" cap="none" strike="noStrik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6" name="Google Shape;156;p2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i="0" sz="2400" u="none" cap="none" strike="noStrike">
                <a:solidFill>
                  <a:srgbClr val="888888"/>
                </a:solidFill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i="0" sz="2000" u="none" cap="none" strike="noStrike">
                <a:solidFill>
                  <a:srgbClr val="888888"/>
                </a:solidFill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i="0" sz="1800" u="none" cap="none" strike="noStrike">
                <a:solidFill>
                  <a:srgbClr val="888888"/>
                </a:solidFill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7" name="Google Shape;157;p24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8" name="Google Shape;158;p24"/>
          <p:cNvSpPr txBox="1"/>
          <p:nvPr/>
        </p:nvSpPr>
        <p:spPr>
          <a:xfrm>
            <a:off x="4007700" y="6420025"/>
            <a:ext cx="41766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– GNT  Block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/>
          <p:nvPr/>
        </p:nvSpPr>
        <p:spPr>
          <a:xfrm>
            <a:off x="0" y="6420025"/>
            <a:ext cx="12192000" cy="4380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i="0" sz="4400" u="none" cap="none" strike="noStrik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2" name="Google Shape;162;p25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3" name="Google Shape;163;p25"/>
          <p:cNvSpPr txBox="1"/>
          <p:nvPr/>
        </p:nvSpPr>
        <p:spPr>
          <a:xfrm>
            <a:off x="4007700" y="6420025"/>
            <a:ext cx="41766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– GNT  Block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iz" type="twoObj">
  <p:cSld name="TWO_OBJECTS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/>
          <p:nvPr/>
        </p:nvSpPr>
        <p:spPr>
          <a:xfrm>
            <a:off x="0" y="6420025"/>
            <a:ext cx="12192000" cy="4380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7"/>
          <p:cNvSpPr txBox="1"/>
          <p:nvPr>
            <p:ph idx="1" type="body"/>
          </p:nvPr>
        </p:nvSpPr>
        <p:spPr>
          <a:xfrm>
            <a:off x="838200" y="944150"/>
            <a:ext cx="5181600" cy="52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i="0" u="none" cap="none" strike="noStrike">
                <a:solidFill>
                  <a:schemeClr val="dk1"/>
                </a:solidFill>
              </a:defRPr>
            </a:lvl1pPr>
            <a:lvl2pPr indent="-3683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i="0" sz="2200" u="none" cap="none" strike="noStrike">
                <a:solidFill>
                  <a:schemeClr val="dk1"/>
                </a:solidFill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1" name="Google Shape;171;p27"/>
          <p:cNvSpPr txBox="1"/>
          <p:nvPr>
            <p:ph idx="2" type="body"/>
          </p:nvPr>
        </p:nvSpPr>
        <p:spPr>
          <a:xfrm>
            <a:off x="6172200" y="944075"/>
            <a:ext cx="5181600" cy="52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i="0" u="none" cap="none" strike="noStrike">
                <a:solidFill>
                  <a:schemeClr val="dk1"/>
                </a:solidFill>
              </a:defRPr>
            </a:lvl1pPr>
            <a:lvl2pPr indent="-3683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i="0" sz="2200" u="none" cap="none" strike="noStrike">
                <a:solidFill>
                  <a:schemeClr val="dk1"/>
                </a:solidFill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2" name="Google Shape;172;p27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3" name="Google Shape;173;p27"/>
          <p:cNvSpPr txBox="1"/>
          <p:nvPr>
            <p:ph type="title"/>
          </p:nvPr>
        </p:nvSpPr>
        <p:spPr>
          <a:xfrm rot="10800000">
            <a:off x="2741150" y="6462775"/>
            <a:ext cx="68937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27"/>
          <p:cNvSpPr txBox="1"/>
          <p:nvPr/>
        </p:nvSpPr>
        <p:spPr>
          <a:xfrm>
            <a:off x="838200" y="152400"/>
            <a:ext cx="10515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4B081"/>
                </a:solidFill>
                <a:latin typeface="Montserrat"/>
                <a:ea typeface="Montserrat"/>
                <a:cs typeface="Montserrat"/>
                <a:sym typeface="Montserrat"/>
              </a:rPr>
              <a:t>Quiz</a:t>
            </a:r>
            <a:endParaRPr b="1" i="0" sz="4400" u="none" cap="none" strike="noStrike">
              <a:solidFill>
                <a:srgbClr val="F4B08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77" name="Google Shape;177;p28"/>
          <p:cNvSpPr txBox="1"/>
          <p:nvPr>
            <p:ph type="ctrTitle"/>
          </p:nvPr>
        </p:nvSpPr>
        <p:spPr>
          <a:xfrm>
            <a:off x="1605900" y="2411050"/>
            <a:ext cx="8980200" cy="20358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"/>
              <a:buNone/>
              <a:defRPr i="0" sz="4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78" name="Google Shape;178;p28"/>
          <p:cNvSpPr txBox="1"/>
          <p:nvPr>
            <p:ph idx="1" type="subTitle"/>
          </p:nvPr>
        </p:nvSpPr>
        <p:spPr>
          <a:xfrm>
            <a:off x="1605900" y="4497550"/>
            <a:ext cx="8980200" cy="7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None/>
              <a:defRPr i="0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None/>
              <a:defRPr i="0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None/>
              <a:defRPr i="0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79" name="Google Shape;179;p28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0" name="Google Shape;180;p28"/>
          <p:cNvSpPr txBox="1"/>
          <p:nvPr/>
        </p:nvSpPr>
        <p:spPr>
          <a:xfrm>
            <a:off x="3166436" y="6452675"/>
            <a:ext cx="50532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 GNT Block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/>
          <p:nvPr/>
        </p:nvSpPr>
        <p:spPr>
          <a:xfrm>
            <a:off x="0" y="6420025"/>
            <a:ext cx="12192000" cy="4380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9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4" name="Google Shape;184;p29"/>
          <p:cNvSpPr txBox="1"/>
          <p:nvPr/>
        </p:nvSpPr>
        <p:spPr>
          <a:xfrm>
            <a:off x="4007700" y="6420025"/>
            <a:ext cx="41766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– GNT  Block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ast Slide">
  <p:cSld name="TWO_OBJECTS_1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0"/>
          <p:cNvSpPr txBox="1"/>
          <p:nvPr>
            <p:ph type="title"/>
          </p:nvPr>
        </p:nvSpPr>
        <p:spPr>
          <a:xfrm>
            <a:off x="838200" y="481850"/>
            <a:ext cx="5181600" cy="8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i="0" sz="4400" u="none" cap="none" strike="noStrike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7" name="Google Shape;187;p30"/>
          <p:cNvSpPr txBox="1"/>
          <p:nvPr>
            <p:ph idx="1" type="body"/>
          </p:nvPr>
        </p:nvSpPr>
        <p:spPr>
          <a:xfrm>
            <a:off x="838200" y="1325145"/>
            <a:ext cx="5181600" cy="38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◧"/>
              <a:defRPr i="0" u="none" cap="none" strike="noStrike">
                <a:solidFill>
                  <a:schemeClr val="dk1"/>
                </a:solidFill>
              </a:defRPr>
            </a:lvl1pPr>
            <a:lvl2pPr indent="-3683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i="0" sz="2200" u="none" cap="none" strike="noStrike">
                <a:solidFill>
                  <a:schemeClr val="dk1"/>
                </a:solidFill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8" name="Google Shape;188;p30"/>
          <p:cNvSpPr txBox="1"/>
          <p:nvPr>
            <p:ph idx="2" type="body"/>
          </p:nvPr>
        </p:nvSpPr>
        <p:spPr>
          <a:xfrm>
            <a:off x="6172200" y="1325075"/>
            <a:ext cx="5181600" cy="38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◧"/>
              <a:defRPr i="0" u="none" cap="none" strike="noStrike">
                <a:solidFill>
                  <a:schemeClr val="dk1"/>
                </a:solidFill>
              </a:defRPr>
            </a:lvl1pPr>
            <a:lvl2pPr indent="-3683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i="0" sz="2200" u="none" cap="none" strike="noStrike">
                <a:solidFill>
                  <a:schemeClr val="dk1"/>
                </a:solidFill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9" name="Google Shape;189;p30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0" name="Google Shape;190;p30"/>
          <p:cNvSpPr/>
          <p:nvPr/>
        </p:nvSpPr>
        <p:spPr>
          <a:xfrm>
            <a:off x="0" y="6376150"/>
            <a:ext cx="12192000" cy="4818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0"/>
          <p:cNvSpPr txBox="1"/>
          <p:nvPr>
            <p:ph idx="3" type="title"/>
          </p:nvPr>
        </p:nvSpPr>
        <p:spPr>
          <a:xfrm>
            <a:off x="286400" y="5399050"/>
            <a:ext cx="11742000" cy="120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30"/>
          <p:cNvSpPr txBox="1"/>
          <p:nvPr>
            <p:ph idx="4" type="title"/>
          </p:nvPr>
        </p:nvSpPr>
        <p:spPr>
          <a:xfrm>
            <a:off x="6172200" y="481850"/>
            <a:ext cx="5181600" cy="8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i="0" sz="4400" u="none" cap="none" strike="noStrike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 &amp; Pic" type="obj">
  <p:cSld name="OBJECT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/>
          <p:nvPr/>
        </p:nvSpPr>
        <p:spPr>
          <a:xfrm>
            <a:off x="-1675" y="0"/>
            <a:ext cx="8122800" cy="68580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95" name="Google Shape;195;p31"/>
          <p:cNvSpPr/>
          <p:nvPr/>
        </p:nvSpPr>
        <p:spPr>
          <a:xfrm>
            <a:off x="8121175" y="0"/>
            <a:ext cx="40557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96" name="Google Shape;196;p31"/>
          <p:cNvSpPr/>
          <p:nvPr/>
        </p:nvSpPr>
        <p:spPr>
          <a:xfrm>
            <a:off x="465875" y="438025"/>
            <a:ext cx="7655400" cy="598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97" name="Google Shape;197;p31"/>
          <p:cNvSpPr txBox="1"/>
          <p:nvPr>
            <p:ph type="title"/>
          </p:nvPr>
        </p:nvSpPr>
        <p:spPr>
          <a:xfrm>
            <a:off x="838200" y="438025"/>
            <a:ext cx="72828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98" name="Google Shape;198;p31"/>
          <p:cNvSpPr txBox="1"/>
          <p:nvPr>
            <p:ph idx="1" type="body"/>
          </p:nvPr>
        </p:nvSpPr>
        <p:spPr>
          <a:xfrm>
            <a:off x="838200" y="1521938"/>
            <a:ext cx="7282800" cy="46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◧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302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302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302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302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302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99" name="Google Shape;199;p31"/>
          <p:cNvSpPr txBox="1"/>
          <p:nvPr>
            <p:ph idx="11" type="ftr"/>
          </p:nvPr>
        </p:nvSpPr>
        <p:spPr>
          <a:xfrm>
            <a:off x="8121175" y="438025"/>
            <a:ext cx="3456900" cy="5982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200" name="Google Shape;200;p31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1" name="Google Shape;201;p31"/>
          <p:cNvSpPr/>
          <p:nvPr/>
        </p:nvSpPr>
        <p:spPr>
          <a:xfrm>
            <a:off x="838204" y="1328125"/>
            <a:ext cx="1536000" cy="519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02" name="Google Shape;202;p31"/>
          <p:cNvSpPr txBox="1"/>
          <p:nvPr/>
        </p:nvSpPr>
        <p:spPr>
          <a:xfrm>
            <a:off x="3875425" y="6452675"/>
            <a:ext cx="42483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– GNT Block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2"/>
          <p:cNvSpPr/>
          <p:nvPr/>
        </p:nvSpPr>
        <p:spPr>
          <a:xfrm>
            <a:off x="0" y="6420025"/>
            <a:ext cx="12192000" cy="438000"/>
          </a:xfrm>
          <a:prstGeom prst="rect">
            <a:avLst/>
          </a:prstGeom>
          <a:solidFill>
            <a:srgbClr val="F4B081"/>
          </a:solidFill>
          <a:ln cap="flat" cmpd="sng" w="9525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2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i="0" sz="6000" u="none" cap="none" strike="noStrik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6" name="Google Shape;206;p32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i="0" sz="2400" u="none" cap="none" strike="noStrike">
                <a:solidFill>
                  <a:srgbClr val="888888"/>
                </a:solidFill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i="0" sz="2000" u="none" cap="none" strike="noStrike">
                <a:solidFill>
                  <a:srgbClr val="888888"/>
                </a:solidFill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i="0" sz="1800" u="none" cap="none" strike="noStrike">
                <a:solidFill>
                  <a:srgbClr val="888888"/>
                </a:solidFill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7" name="Google Shape;207;p32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8" name="Google Shape;208;p32"/>
          <p:cNvSpPr txBox="1"/>
          <p:nvPr/>
        </p:nvSpPr>
        <p:spPr>
          <a:xfrm>
            <a:off x="4007700" y="6420025"/>
            <a:ext cx="41766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– GNT  Block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3"/>
          <p:cNvSpPr/>
          <p:nvPr/>
        </p:nvSpPr>
        <p:spPr>
          <a:xfrm>
            <a:off x="0" y="6420025"/>
            <a:ext cx="12192000" cy="4380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i="0" sz="4400" u="none" cap="none" strike="noStrik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2" name="Google Shape;212;p33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3" name="Google Shape;213;p33"/>
          <p:cNvSpPr txBox="1"/>
          <p:nvPr/>
        </p:nvSpPr>
        <p:spPr>
          <a:xfrm>
            <a:off x="4007700" y="6420025"/>
            <a:ext cx="41766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– GNT  Block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iz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6420025"/>
            <a:ext cx="12192000" cy="4380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8200" y="944150"/>
            <a:ext cx="5181600" cy="52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i="0" u="none" cap="none" strike="noStrike">
                <a:solidFill>
                  <a:schemeClr val="dk1"/>
                </a:solidFill>
              </a:defRPr>
            </a:lvl1pPr>
            <a:lvl2pPr indent="-3683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i="0" sz="2200" u="none" cap="none" strike="noStrike">
                <a:solidFill>
                  <a:schemeClr val="dk1"/>
                </a:solidFill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2" type="body"/>
          </p:nvPr>
        </p:nvSpPr>
        <p:spPr>
          <a:xfrm>
            <a:off x="6172200" y="944075"/>
            <a:ext cx="5181600" cy="52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i="0" u="none" cap="none" strike="noStrike">
                <a:solidFill>
                  <a:schemeClr val="dk1"/>
                </a:solidFill>
              </a:defRPr>
            </a:lvl1pPr>
            <a:lvl2pPr indent="-3683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i="0" sz="2200" u="none" cap="none" strike="noStrike">
                <a:solidFill>
                  <a:schemeClr val="dk1"/>
                </a:solidFill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4"/>
          <p:cNvSpPr txBox="1"/>
          <p:nvPr>
            <p:ph type="title"/>
          </p:nvPr>
        </p:nvSpPr>
        <p:spPr>
          <a:xfrm rot="10800000">
            <a:off x="2741150" y="6462775"/>
            <a:ext cx="68937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/>
        </p:nvSpPr>
        <p:spPr>
          <a:xfrm>
            <a:off x="838200" y="152400"/>
            <a:ext cx="10515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4B081"/>
                </a:solidFill>
                <a:latin typeface="Montserrat"/>
                <a:ea typeface="Montserrat"/>
                <a:cs typeface="Montserrat"/>
                <a:sym typeface="Montserrat"/>
              </a:rPr>
              <a:t>Quiz</a:t>
            </a:r>
            <a:endParaRPr b="1" i="0" sz="4400" u="none" cap="none" strike="noStrike">
              <a:solidFill>
                <a:srgbClr val="F4B08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ast Slide">
  <p:cSld name="TWO_OBJECTS_1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838200" y="481850"/>
            <a:ext cx="5181600" cy="8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i="0" sz="4400" u="none" cap="none" strike="noStrike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838200" y="1325145"/>
            <a:ext cx="5181600" cy="38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◧"/>
              <a:defRPr i="0" u="none" cap="none" strike="noStrike">
                <a:solidFill>
                  <a:schemeClr val="dk1"/>
                </a:solidFill>
              </a:defRPr>
            </a:lvl1pPr>
            <a:lvl2pPr indent="-3683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i="0" sz="2200" u="none" cap="none" strike="noStrike">
                <a:solidFill>
                  <a:schemeClr val="dk1"/>
                </a:solidFill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6172200" y="1325075"/>
            <a:ext cx="5181600" cy="38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◧"/>
              <a:defRPr i="0" u="none" cap="none" strike="noStrike">
                <a:solidFill>
                  <a:schemeClr val="dk1"/>
                </a:solidFill>
              </a:defRPr>
            </a:lvl1pPr>
            <a:lvl2pPr indent="-3683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i="0" sz="2200" u="none" cap="none" strike="noStrike">
                <a:solidFill>
                  <a:schemeClr val="dk1"/>
                </a:solidFill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0" y="6376150"/>
            <a:ext cx="12192000" cy="4819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5"/>
          <p:cNvSpPr txBox="1"/>
          <p:nvPr>
            <p:ph idx="3" type="title"/>
          </p:nvPr>
        </p:nvSpPr>
        <p:spPr>
          <a:xfrm>
            <a:off x="286400" y="5399050"/>
            <a:ext cx="11742000" cy="120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4" type="title"/>
          </p:nvPr>
        </p:nvSpPr>
        <p:spPr>
          <a:xfrm>
            <a:off x="6172200" y="481850"/>
            <a:ext cx="5181600" cy="8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i="0" sz="4400" u="none" cap="none" strike="noStrike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 &amp; Pic" type="obj">
  <p:cSld name="OBJEC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/>
          <p:nvPr/>
        </p:nvSpPr>
        <p:spPr>
          <a:xfrm>
            <a:off x="-1675" y="0"/>
            <a:ext cx="8122800" cy="68580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0" name="Google Shape;40;p6"/>
          <p:cNvSpPr/>
          <p:nvPr/>
        </p:nvSpPr>
        <p:spPr>
          <a:xfrm>
            <a:off x="8121175" y="0"/>
            <a:ext cx="40557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1" name="Google Shape;41;p6"/>
          <p:cNvSpPr/>
          <p:nvPr/>
        </p:nvSpPr>
        <p:spPr>
          <a:xfrm>
            <a:off x="465875" y="438025"/>
            <a:ext cx="7655400" cy="598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2" name="Google Shape;42;p6"/>
          <p:cNvSpPr txBox="1"/>
          <p:nvPr>
            <p:ph type="title"/>
          </p:nvPr>
        </p:nvSpPr>
        <p:spPr>
          <a:xfrm>
            <a:off x="838200" y="438025"/>
            <a:ext cx="72828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838200" y="1521938"/>
            <a:ext cx="7282800" cy="46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◧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302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302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302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302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302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11" type="ftr"/>
          </p:nvPr>
        </p:nvSpPr>
        <p:spPr>
          <a:xfrm>
            <a:off x="8121175" y="438025"/>
            <a:ext cx="3456900" cy="5982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838204" y="1328125"/>
            <a:ext cx="1536000" cy="519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7" name="Google Shape;47;p6"/>
          <p:cNvSpPr txBox="1"/>
          <p:nvPr/>
        </p:nvSpPr>
        <p:spPr>
          <a:xfrm>
            <a:off x="3875425" y="6452675"/>
            <a:ext cx="42483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– GNT Block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0" y="6420025"/>
            <a:ext cx="12192000" cy="438000"/>
          </a:xfrm>
          <a:prstGeom prst="rect">
            <a:avLst/>
          </a:prstGeom>
          <a:solidFill>
            <a:srgbClr val="F4B081"/>
          </a:solidFill>
          <a:ln cap="flat" cmpd="sng" w="9525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i="0" sz="6000" u="none" cap="none" strike="noStrik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1" name="Google Shape;51;p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i="0" sz="2400" u="none" cap="none" strike="noStrike">
                <a:solidFill>
                  <a:srgbClr val="888888"/>
                </a:solidFill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i="0" sz="2000" u="none" cap="none" strike="noStrike">
                <a:solidFill>
                  <a:srgbClr val="888888"/>
                </a:solidFill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i="0" sz="1800" u="none" cap="none" strike="noStrike">
                <a:solidFill>
                  <a:srgbClr val="888888"/>
                </a:solidFill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" name="Google Shape;53;p7"/>
          <p:cNvSpPr txBox="1"/>
          <p:nvPr/>
        </p:nvSpPr>
        <p:spPr>
          <a:xfrm>
            <a:off x="4007700" y="6420025"/>
            <a:ext cx="41766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– GNT  Block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/>
          <p:nvPr/>
        </p:nvSpPr>
        <p:spPr>
          <a:xfrm>
            <a:off x="0" y="6420025"/>
            <a:ext cx="12192000" cy="4380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i="0" sz="4400" u="none" cap="none" strike="noStrik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" name="Google Shape;58;p8"/>
          <p:cNvSpPr txBox="1"/>
          <p:nvPr/>
        </p:nvSpPr>
        <p:spPr>
          <a:xfrm>
            <a:off x="4007700" y="6420025"/>
            <a:ext cx="41766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– GNT  Block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_ONLY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0" y="6420025"/>
            <a:ext cx="12192000" cy="4380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" name="Google Shape;62;p9"/>
          <p:cNvSpPr txBox="1"/>
          <p:nvPr/>
        </p:nvSpPr>
        <p:spPr>
          <a:xfrm>
            <a:off x="4007700" y="6420025"/>
            <a:ext cx="41766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– GNT  Block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63;p9"/>
          <p:cNvSpPr txBox="1"/>
          <p:nvPr>
            <p:ph type="title"/>
          </p:nvPr>
        </p:nvSpPr>
        <p:spPr>
          <a:xfrm>
            <a:off x="838200" y="438025"/>
            <a:ext cx="10576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" type="body"/>
          </p:nvPr>
        </p:nvSpPr>
        <p:spPr>
          <a:xfrm>
            <a:off x="838200" y="1521950"/>
            <a:ext cx="10576500" cy="46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◧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5" name="Google Shape;65;p9"/>
          <p:cNvSpPr/>
          <p:nvPr/>
        </p:nvSpPr>
        <p:spPr>
          <a:xfrm>
            <a:off x="838204" y="1328125"/>
            <a:ext cx="1536000" cy="519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 1 no line">
  <p:cSld name="TITLE_ONLY_1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/>
          <p:nvPr/>
        </p:nvSpPr>
        <p:spPr>
          <a:xfrm>
            <a:off x="0" y="6420025"/>
            <a:ext cx="12192000" cy="4380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10"/>
          <p:cNvSpPr txBox="1"/>
          <p:nvPr/>
        </p:nvSpPr>
        <p:spPr>
          <a:xfrm>
            <a:off x="4007700" y="6420025"/>
            <a:ext cx="41766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– GNT  Block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" name="Google Shape;70;p10"/>
          <p:cNvSpPr txBox="1"/>
          <p:nvPr>
            <p:ph type="title"/>
          </p:nvPr>
        </p:nvSpPr>
        <p:spPr>
          <a:xfrm>
            <a:off x="838200" y="438025"/>
            <a:ext cx="10576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838200" y="1521950"/>
            <a:ext cx="10576500" cy="46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◧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theme" Target="../theme/theme5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theme" Target="../theme/theme2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◧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◧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4" name="Google Shape;124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◧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5" name="Google Shape;125;p19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66" name="Google Shape;166;p2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◧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67" name="Google Shape;167;p26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hyperlink" Target="https://docs.google.com/presentation/d/1xfJFpzcNx2IaD_uoPvXoaEJ3ZoYdBslZeUhdn-HAFX8/edit?usp=sharing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Relationship Id="rId4" Type="http://schemas.openxmlformats.org/officeDocument/2006/relationships/image" Target="../media/image19.jpg"/><Relationship Id="rId5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comments" Target="../comments/comment1.xml"/><Relationship Id="rId4" Type="http://schemas.openxmlformats.org/officeDocument/2006/relationships/image" Target="../media/image13.png"/><Relationship Id="rId5" Type="http://schemas.openxmlformats.org/officeDocument/2006/relationships/image" Target="../media/image2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comments" Target="../comments/comment2.xml"/><Relationship Id="rId4" Type="http://schemas.openxmlformats.org/officeDocument/2006/relationships/image" Target="../media/image14.png"/><Relationship Id="rId5" Type="http://schemas.openxmlformats.org/officeDocument/2006/relationships/image" Target="../media/image10.png"/><Relationship Id="rId6" Type="http://schemas.openxmlformats.org/officeDocument/2006/relationships/image" Target="../media/image7.png"/><Relationship Id="rId7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Relationship Id="rId4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4"/>
          <p:cNvSpPr txBox="1"/>
          <p:nvPr>
            <p:ph type="ctrTitle"/>
          </p:nvPr>
        </p:nvSpPr>
        <p:spPr>
          <a:xfrm>
            <a:off x="1605900" y="2411050"/>
            <a:ext cx="8980200" cy="20358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SMALL &amp; LARGE INTESTINE</a:t>
            </a:r>
            <a:endParaRPr/>
          </a:p>
        </p:txBody>
      </p:sp>
      <p:pic>
        <p:nvPicPr>
          <p:cNvPr id="220" name="Google Shape;220;p34"/>
          <p:cNvPicPr preferRelativeResize="0"/>
          <p:nvPr/>
        </p:nvPicPr>
        <p:blipFill rotWithShape="1">
          <a:blip r:embed="rId3">
            <a:alphaModFix/>
          </a:blip>
          <a:srcRect b="31394" l="32602" r="30620" t="30491"/>
          <a:stretch/>
        </p:blipFill>
        <p:spPr>
          <a:xfrm>
            <a:off x="10873225" y="152400"/>
            <a:ext cx="1166374" cy="806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4"/>
          <p:cNvSpPr txBox="1"/>
          <p:nvPr/>
        </p:nvSpPr>
        <p:spPr>
          <a:xfrm>
            <a:off x="6107051" y="4523587"/>
            <a:ext cx="3421200" cy="10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◧"/>
            </a:pPr>
            <a:r>
              <a:rPr b="1" i="0" lang="en-US" sz="1800" u="sng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Editing file</a:t>
            </a:r>
            <a:endParaRPr b="1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Montserrat"/>
              <a:buChar char="◧"/>
            </a:pPr>
            <a:r>
              <a:rPr b="1" i="0" lang="en-US" sz="1800" u="none" cap="none" strike="noStrike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Important </a:t>
            </a:r>
            <a:endParaRPr b="1" i="0" sz="1800" u="none" cap="none" strike="noStrike">
              <a:solidFill>
                <a:srgbClr val="98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Char char="◧"/>
            </a:pPr>
            <a:r>
              <a:rPr b="1" i="0" lang="en-US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Doctor notes / Extra </a:t>
            </a:r>
            <a:endParaRPr b="1" i="0" sz="18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2" name="Google Shape;222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73225" y="5539225"/>
            <a:ext cx="1166375" cy="116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4"/>
          <p:cNvPicPr preferRelativeResize="0"/>
          <p:nvPr/>
        </p:nvPicPr>
        <p:blipFill rotWithShape="1">
          <a:blip r:embed="rId6">
            <a:alphaModFix/>
          </a:blip>
          <a:srcRect b="0" l="7162" r="7161" t="0"/>
          <a:stretch/>
        </p:blipFill>
        <p:spPr>
          <a:xfrm>
            <a:off x="202043" y="152400"/>
            <a:ext cx="1283724" cy="1498388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4"/>
          <p:cNvSpPr/>
          <p:nvPr/>
        </p:nvSpPr>
        <p:spPr>
          <a:xfrm>
            <a:off x="1605900" y="4446850"/>
            <a:ext cx="41628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Objectives: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Describe the microscopic structure of the of the small intestine , large intestine &amp; Vermiform Appendix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3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8" name="Google Shape;318;p43"/>
          <p:cNvSpPr/>
          <p:nvPr/>
        </p:nvSpPr>
        <p:spPr>
          <a:xfrm>
            <a:off x="288525" y="549125"/>
            <a:ext cx="5832900" cy="26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◧"/>
            </a:pPr>
            <a:r>
              <a:rPr b="1" i="0" lang="en-US" sz="24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Intestinal Crypts of Colon</a:t>
            </a:r>
            <a:endParaRPr b="1" i="0" sz="24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Cells lining the crypts are:</a:t>
            </a:r>
            <a:endParaRPr/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1. Surface columnar absorptive cells. </a:t>
            </a:r>
            <a:r>
              <a:rPr b="0" i="0" lang="en-US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most </a:t>
            </a:r>
            <a:r>
              <a:rPr lang="en-US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prominent</a:t>
            </a:r>
            <a:endParaRPr>
              <a:solidFill>
                <a:srgbClr val="999999"/>
              </a:solidFill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2. Goblet cells.</a:t>
            </a:r>
            <a:endParaRPr/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3. Enteroendocrine cells.</a:t>
            </a:r>
            <a:endParaRPr/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4. Stem cells.</a:t>
            </a:r>
            <a:endParaRPr/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5. M-cells.</a:t>
            </a:r>
            <a:endParaRPr/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9" name="Google Shape;319;p43"/>
          <p:cNvSpPr/>
          <p:nvPr/>
        </p:nvSpPr>
        <p:spPr>
          <a:xfrm>
            <a:off x="6217701" y="549131"/>
            <a:ext cx="5832900" cy="38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◧"/>
            </a:pPr>
            <a:r>
              <a:rPr b="1" i="0" lang="en-US" sz="24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Vermiform Appendix</a:t>
            </a:r>
            <a:endParaRPr>
              <a:solidFill>
                <a:schemeClr val="accent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Similar to the colon</a:t>
            </a: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but with much smaller diameter, shallow crypts, more lymphoid nodules (aggregated lymphoid nodules, all around, in lamina propria and extending into submucosa), </a:t>
            </a:r>
            <a:endParaRPr b="1" i="0" sz="18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8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Cells lining the crypt are same as Intestinal Crypts of Colon with</a:t>
            </a:r>
            <a:r>
              <a:rPr b="1" lang="en-US" sz="18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US" sz="18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Few goblet cells and many EE cells.</a:t>
            </a:r>
            <a:endParaRPr b="1" sz="18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Muscularis mucosae: </a:t>
            </a: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Not continuous.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Muscularis externa: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 teniae coli. </a:t>
            </a:r>
            <a:r>
              <a:rPr lang="en-US" sz="18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continuous.</a:t>
            </a:r>
            <a:endParaRPr sz="1800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It is invested by serosa.</a:t>
            </a:r>
            <a:endParaRPr/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Clip.jpg" id="320" name="Google Shape;320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032" y="3348463"/>
            <a:ext cx="3909866" cy="28223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CD8DC6" id="321" name="Google Shape;321;p43"/>
          <p:cNvPicPr preferRelativeResize="0"/>
          <p:nvPr/>
        </p:nvPicPr>
        <p:blipFill rotWithShape="1">
          <a:blip r:embed="rId4">
            <a:alphaModFix/>
          </a:blip>
          <a:srcRect b="69077" l="7164" r="3283" t="1607"/>
          <a:stretch/>
        </p:blipFill>
        <p:spPr>
          <a:xfrm>
            <a:off x="6642743" y="4742750"/>
            <a:ext cx="2400082" cy="14799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uman appendix" id="322" name="Google Shape;322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61443" y="4638359"/>
            <a:ext cx="2186513" cy="1639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4"/>
          <p:cNvSpPr txBox="1"/>
          <p:nvPr>
            <p:ph idx="1" type="body"/>
          </p:nvPr>
        </p:nvSpPr>
        <p:spPr>
          <a:xfrm>
            <a:off x="927597" y="1096475"/>
            <a:ext cx="5603100" cy="52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1- Duodenum is covered by?</a:t>
            </a:r>
            <a:endParaRPr b="1" sz="1800">
              <a:solidFill>
                <a:srgbClr val="000000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serosa</a:t>
            </a:r>
            <a:endParaRPr sz="1600"/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adventia</a:t>
            </a:r>
            <a:endParaRPr sz="1600"/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A &amp; B</a:t>
            </a:r>
            <a:endParaRPr sz="1600"/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None</a:t>
            </a:r>
            <a:endParaRPr sz="1600">
              <a:solidFill>
                <a:srgbClr val="000000"/>
              </a:solidFill>
            </a:endParaRPr>
          </a:p>
          <a:p>
            <a:pPr indent="0" lvl="0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</a:rPr>
              <a:t> 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</a:rPr>
              <a:t>2- </a:t>
            </a:r>
            <a:r>
              <a:rPr b="1" lang="en-US" sz="1800">
                <a:solidFill>
                  <a:srgbClr val="000000"/>
                </a:solidFill>
              </a:rPr>
              <a:t>Which of the following is true about duodenum ?</a:t>
            </a:r>
            <a:endParaRPr b="1" sz="1800">
              <a:solidFill>
                <a:srgbClr val="000000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UcPeriod"/>
            </a:pPr>
            <a:r>
              <a:rPr lang="en-US" sz="1600">
                <a:solidFill>
                  <a:srgbClr val="000000"/>
                </a:solidFill>
              </a:rPr>
              <a:t>Goblet cells decrease toward the ileum</a:t>
            </a:r>
            <a:endParaRPr sz="1600">
              <a:solidFill>
                <a:srgbClr val="000000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UcPeriod"/>
            </a:pPr>
            <a:r>
              <a:rPr lang="en-US" sz="1600">
                <a:solidFill>
                  <a:srgbClr val="000000"/>
                </a:solidFill>
              </a:rPr>
              <a:t>No goblet cell </a:t>
            </a:r>
            <a:endParaRPr sz="1600">
              <a:solidFill>
                <a:srgbClr val="000000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UcPeriod"/>
            </a:pPr>
            <a:r>
              <a:rPr lang="en-US" sz="1600">
                <a:solidFill>
                  <a:srgbClr val="000000"/>
                </a:solidFill>
              </a:rPr>
              <a:t>Goblet cells increase toward the ileum</a:t>
            </a:r>
            <a:endParaRPr sz="1600">
              <a:solidFill>
                <a:srgbClr val="000000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UcPeriod"/>
            </a:pPr>
            <a:r>
              <a:rPr lang="en-US" sz="1600">
                <a:solidFill>
                  <a:srgbClr val="000000"/>
                </a:solidFill>
              </a:rPr>
              <a:t>Brunner’s glands in mucosa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</a:rPr>
              <a:t>3- </a:t>
            </a:r>
            <a:r>
              <a:rPr b="1" lang="en-US" sz="1800">
                <a:solidFill>
                  <a:srgbClr val="000000"/>
                </a:solidFill>
              </a:rPr>
              <a:t>submucosal</a:t>
            </a:r>
            <a:r>
              <a:rPr b="1" lang="en-US" sz="1800">
                <a:solidFill>
                  <a:srgbClr val="000000"/>
                </a:solidFill>
              </a:rPr>
              <a:t> glands are found in </a:t>
            </a:r>
            <a:r>
              <a:rPr b="1" lang="en-US" sz="1800">
                <a:solidFill>
                  <a:srgbClr val="000000"/>
                </a:solidFill>
              </a:rPr>
              <a:t>:</a:t>
            </a:r>
            <a:endParaRPr b="1" sz="1600">
              <a:solidFill>
                <a:srgbClr val="000000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UcPeriod"/>
            </a:pPr>
            <a:r>
              <a:rPr lang="en-US" sz="1600">
                <a:solidFill>
                  <a:srgbClr val="000000"/>
                </a:solidFill>
              </a:rPr>
              <a:t>colon</a:t>
            </a:r>
            <a:endParaRPr sz="1600">
              <a:solidFill>
                <a:srgbClr val="000000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UcPeriod"/>
            </a:pPr>
            <a:r>
              <a:rPr lang="en-US" sz="1600">
                <a:solidFill>
                  <a:srgbClr val="000000"/>
                </a:solidFill>
              </a:rPr>
              <a:t>ileum</a:t>
            </a:r>
            <a:endParaRPr sz="1600">
              <a:solidFill>
                <a:srgbClr val="000000"/>
              </a:solidFill>
            </a:endParaRPr>
          </a:p>
          <a:p>
            <a:pPr indent="-3302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UcPeriod"/>
            </a:pPr>
            <a:r>
              <a:rPr lang="en-US" sz="1500"/>
              <a:t>esophagus</a:t>
            </a:r>
            <a:endParaRPr sz="1500"/>
          </a:p>
          <a:p>
            <a:pPr indent="-323850" lvl="0" marL="914400" rtl="0" algn="l">
              <a:spcBef>
                <a:spcPts val="0"/>
              </a:spcBef>
              <a:spcAft>
                <a:spcPts val="0"/>
              </a:spcAft>
              <a:buSzPts val="1500"/>
              <a:buAutoNum type="alphaUcPeriod"/>
            </a:pPr>
            <a:r>
              <a:rPr lang="en-US" sz="1500"/>
              <a:t>stomach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329" name="Google Shape;329;p44"/>
          <p:cNvSpPr txBox="1"/>
          <p:nvPr>
            <p:ph idx="2" type="body"/>
          </p:nvPr>
        </p:nvSpPr>
        <p:spPr>
          <a:xfrm>
            <a:off x="6172200" y="1096475"/>
            <a:ext cx="5874600" cy="52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800">
                <a:solidFill>
                  <a:srgbClr val="000000"/>
                </a:solidFill>
              </a:rPr>
              <a:t>4- </a:t>
            </a:r>
            <a:r>
              <a:rPr b="1" lang="en-US" sz="1800">
                <a:solidFill>
                  <a:srgbClr val="000000"/>
                </a:solidFill>
              </a:rPr>
              <a:t>Paneth cells are found in</a:t>
            </a:r>
            <a:r>
              <a:rPr b="1" lang="en-US" sz="1800">
                <a:solidFill>
                  <a:srgbClr val="FF0000"/>
                </a:solidFill>
              </a:rPr>
              <a:t> </a:t>
            </a:r>
            <a:r>
              <a:rPr b="1" lang="en-US" sz="1800">
                <a:solidFill>
                  <a:srgbClr val="000000"/>
                </a:solidFill>
              </a:rPr>
              <a:t>:</a:t>
            </a:r>
            <a:endParaRPr b="1" sz="1800">
              <a:solidFill>
                <a:srgbClr val="000000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UcPeriod"/>
            </a:pPr>
            <a:r>
              <a:rPr lang="en-US" sz="1600">
                <a:solidFill>
                  <a:srgbClr val="000000"/>
                </a:solidFill>
              </a:rPr>
              <a:t>submucosa of the duodenum </a:t>
            </a:r>
            <a:endParaRPr sz="1600">
              <a:solidFill>
                <a:srgbClr val="000000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mucosa of the duodenum</a:t>
            </a:r>
            <a:endParaRPr sz="1600">
              <a:solidFill>
                <a:srgbClr val="000000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mucosa of the Jejunum</a:t>
            </a:r>
            <a:endParaRPr sz="1600">
              <a:solidFill>
                <a:srgbClr val="000000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Ileum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>
                <a:solidFill>
                  <a:srgbClr val="000000"/>
                </a:solidFill>
              </a:rPr>
              <a:t>      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800">
                <a:solidFill>
                  <a:srgbClr val="000000"/>
                </a:solidFill>
              </a:rPr>
              <a:t>5- </a:t>
            </a:r>
            <a:r>
              <a:rPr b="1" lang="en-US" sz="1800"/>
              <a:t>Peyer's patches are found in:</a:t>
            </a:r>
            <a:endParaRPr b="1" sz="1800">
              <a:solidFill>
                <a:srgbClr val="000000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UcPeriod"/>
            </a:pPr>
            <a:r>
              <a:rPr lang="en-US" sz="1600">
                <a:solidFill>
                  <a:srgbClr val="000000"/>
                </a:solidFill>
              </a:rPr>
              <a:t>Duodenum</a:t>
            </a:r>
            <a:endParaRPr sz="1600">
              <a:solidFill>
                <a:srgbClr val="000000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UcPeriod"/>
            </a:pPr>
            <a:r>
              <a:rPr lang="en-US" sz="1600">
                <a:solidFill>
                  <a:srgbClr val="000000"/>
                </a:solidFill>
              </a:rPr>
              <a:t>Jejunum</a:t>
            </a:r>
            <a:endParaRPr sz="1600">
              <a:solidFill>
                <a:srgbClr val="000000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UcPeriod"/>
            </a:pPr>
            <a:r>
              <a:rPr lang="en-US" sz="1600">
                <a:solidFill>
                  <a:srgbClr val="000000"/>
                </a:solidFill>
              </a:rPr>
              <a:t>Ileum</a:t>
            </a:r>
            <a:endParaRPr sz="1600">
              <a:solidFill>
                <a:srgbClr val="000000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UcPeriod"/>
            </a:pPr>
            <a:r>
              <a:rPr lang="en-US" sz="1600">
                <a:solidFill>
                  <a:srgbClr val="000000"/>
                </a:solidFill>
              </a:rPr>
              <a:t>ALL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800">
                <a:solidFill>
                  <a:srgbClr val="000000"/>
                </a:solidFill>
              </a:rPr>
              <a:t>6- </a:t>
            </a:r>
            <a:r>
              <a:rPr b="1" lang="en-US" sz="1800"/>
              <a:t>help sterile the small intestine:</a:t>
            </a:r>
            <a:r>
              <a:rPr b="1" lang="en-US" sz="1800"/>
              <a:t> </a:t>
            </a:r>
            <a:endParaRPr b="1" sz="1800">
              <a:solidFill>
                <a:srgbClr val="000000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UcPeriod"/>
            </a:pPr>
            <a:r>
              <a:rPr lang="en-US" sz="1600">
                <a:solidFill>
                  <a:srgbClr val="000000"/>
                </a:solidFill>
              </a:rPr>
              <a:t>Paneth cells</a:t>
            </a:r>
            <a:endParaRPr sz="1600">
              <a:solidFill>
                <a:srgbClr val="000000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UcPeriod"/>
            </a:pPr>
            <a:r>
              <a:rPr lang="en-US" sz="1600">
                <a:solidFill>
                  <a:srgbClr val="000000"/>
                </a:solidFill>
              </a:rPr>
              <a:t>Brunner’s glands</a:t>
            </a:r>
            <a:endParaRPr sz="1600">
              <a:solidFill>
                <a:srgbClr val="000000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UcPeriod"/>
            </a:pPr>
            <a:r>
              <a:rPr lang="en-US" sz="1600">
                <a:solidFill>
                  <a:srgbClr val="000000"/>
                </a:solidFill>
              </a:rPr>
              <a:t>Goblet cells</a:t>
            </a:r>
            <a:endParaRPr sz="1600">
              <a:solidFill>
                <a:srgbClr val="000000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UcPeriod"/>
            </a:pPr>
            <a:r>
              <a:rPr lang="en-US" sz="1600">
                <a:solidFill>
                  <a:srgbClr val="000000"/>
                </a:solidFill>
              </a:rPr>
              <a:t>Stem cells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330" name="Google Shape;330;p44"/>
          <p:cNvSpPr txBox="1"/>
          <p:nvPr>
            <p:ph type="title"/>
          </p:nvPr>
        </p:nvSpPr>
        <p:spPr>
          <a:xfrm rot="10800000">
            <a:off x="2741150" y="6462775"/>
            <a:ext cx="68937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600">
                <a:solidFill>
                  <a:srgbClr val="F9CB9C"/>
                </a:solidFill>
              </a:rPr>
              <a:t>1.C  2.C  3.C  </a:t>
            </a:r>
            <a:r>
              <a:rPr lang="en-US" sz="1600">
                <a:solidFill>
                  <a:srgbClr val="F9CB9C"/>
                </a:solidFill>
              </a:rPr>
              <a:t>4.</a:t>
            </a:r>
            <a:r>
              <a:rPr lang="en-US" sz="1600">
                <a:solidFill>
                  <a:srgbClr val="F9CB9C"/>
                </a:solidFill>
              </a:rPr>
              <a:t>B  5.C  6.A</a:t>
            </a:r>
            <a:endParaRPr sz="1600">
              <a:solidFill>
                <a:srgbClr val="F9CB9C"/>
              </a:solidFill>
            </a:endParaRPr>
          </a:p>
        </p:txBody>
      </p:sp>
      <p:sp>
        <p:nvSpPr>
          <p:cNvPr id="331" name="Google Shape;331;p44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5"/>
          <p:cNvSpPr txBox="1"/>
          <p:nvPr>
            <p:ph idx="1" type="body"/>
          </p:nvPr>
        </p:nvSpPr>
        <p:spPr>
          <a:xfrm>
            <a:off x="298500" y="1031225"/>
            <a:ext cx="5785500" cy="48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800">
                <a:solidFill>
                  <a:srgbClr val="000000"/>
                </a:solidFill>
              </a:rPr>
              <a:t>1- What is the lining epithelium of the colon ?</a:t>
            </a:r>
            <a:endParaRPr b="1" sz="18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Simple columnar with goblet cell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Simple </a:t>
            </a:r>
            <a:r>
              <a:rPr lang="en-US" sz="1600"/>
              <a:t>columnar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Simple squamous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Transitional epithelium</a:t>
            </a:r>
            <a:r>
              <a:rPr lang="en-US" sz="1600">
                <a:solidFill>
                  <a:srgbClr val="000000"/>
                </a:solidFill>
              </a:rPr>
              <a:t> </a:t>
            </a:r>
            <a:endParaRPr sz="1600">
              <a:solidFill>
                <a:srgbClr val="000000"/>
              </a:solidFill>
            </a:endParaRPr>
          </a:p>
          <a:p>
            <a:pPr indent="0" lvl="0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>
                <a:solidFill>
                  <a:srgbClr val="000000"/>
                </a:solidFill>
              </a:rPr>
              <a:t> 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800">
                <a:solidFill>
                  <a:srgbClr val="000000"/>
                </a:solidFill>
              </a:rPr>
              <a:t>2- Which one of the following is </a:t>
            </a:r>
            <a:r>
              <a:rPr b="1" lang="en-US" sz="1800"/>
              <a:t>true about </a:t>
            </a:r>
            <a:r>
              <a:rPr b="1" lang="en-US" sz="1800">
                <a:solidFill>
                  <a:srgbClr val="000000"/>
                </a:solidFill>
              </a:rPr>
              <a:t>Vermiform Appendix?</a:t>
            </a:r>
            <a:endParaRPr b="1" sz="18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has </a:t>
            </a:r>
            <a:r>
              <a:rPr lang="en-US" sz="1600"/>
              <a:t>teniae coli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has many goblet cells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is covered by serosa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continuous </a:t>
            </a:r>
            <a:r>
              <a:rPr lang="en-US" sz="1600"/>
              <a:t>Muscularis mucosae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800">
                <a:solidFill>
                  <a:srgbClr val="000000"/>
                </a:solidFill>
              </a:rPr>
              <a:t>3- Which of the following is true about </a:t>
            </a:r>
            <a:r>
              <a:rPr b="1" lang="en-US" sz="1800"/>
              <a:t>colon? </a:t>
            </a:r>
            <a:endParaRPr b="1" sz="18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is </a:t>
            </a:r>
            <a:r>
              <a:rPr lang="en-US" sz="1600"/>
              <a:t>covered</a:t>
            </a:r>
            <a:r>
              <a:rPr lang="en-US" sz="1600"/>
              <a:t> by </a:t>
            </a:r>
            <a:r>
              <a:rPr lang="en-US" sz="1600"/>
              <a:t>adventitia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composed of squamous </a:t>
            </a:r>
            <a:r>
              <a:rPr lang="en-US" sz="1600"/>
              <a:t>epithelium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UcPeriod"/>
            </a:pPr>
            <a:r>
              <a:rPr lang="en-US" sz="1600">
                <a:solidFill>
                  <a:srgbClr val="000000"/>
                </a:solidFill>
              </a:rPr>
              <a:t>The longitudinal muscle layer is not continuous 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has </a:t>
            </a:r>
            <a:r>
              <a:rPr lang="en-US" sz="1600"/>
              <a:t>submucosal</a:t>
            </a:r>
            <a:r>
              <a:rPr lang="en-US" sz="1600"/>
              <a:t> glands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338" name="Google Shape;338;p45"/>
          <p:cNvSpPr txBox="1"/>
          <p:nvPr>
            <p:ph idx="2" type="body"/>
          </p:nvPr>
        </p:nvSpPr>
        <p:spPr>
          <a:xfrm>
            <a:off x="6084000" y="955035"/>
            <a:ext cx="6108000" cy="57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800">
                <a:solidFill>
                  <a:srgbClr val="000000"/>
                </a:solidFill>
              </a:rPr>
              <a:t>4- Which one of the following has mucosal villi? </a:t>
            </a:r>
            <a:endParaRPr b="1" sz="18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small intestine 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colon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stomach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Vermiform Appendix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>
                <a:solidFill>
                  <a:srgbClr val="000000"/>
                </a:solidFill>
              </a:rPr>
              <a:t>      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800">
                <a:solidFill>
                  <a:srgbClr val="000000"/>
                </a:solidFill>
              </a:rPr>
              <a:t>5- </a:t>
            </a:r>
            <a:r>
              <a:rPr b="1" lang="en-US" sz="1800">
                <a:solidFill>
                  <a:srgbClr val="000000"/>
                </a:solidFill>
              </a:rPr>
              <a:t>appendices epiploicae of the colon are found in :</a:t>
            </a:r>
            <a:endParaRPr b="1" sz="18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serosa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adventitia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mucosa 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Muscularis Externa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800">
                <a:solidFill>
                  <a:srgbClr val="000000"/>
                </a:solidFill>
              </a:rPr>
              <a:t>6- </a:t>
            </a:r>
            <a:r>
              <a:rPr b="1" lang="en-US" sz="1800">
                <a:solidFill>
                  <a:srgbClr val="000000"/>
                </a:solidFill>
              </a:rPr>
              <a:t> the Lymphatic nodules are found in which layer of the colon?</a:t>
            </a:r>
            <a:endParaRPr b="1" sz="18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serosa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lamina </a:t>
            </a:r>
            <a:r>
              <a:rPr lang="en-US" sz="1600"/>
              <a:t>propria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submucosa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UcPeriod"/>
            </a:pPr>
            <a:r>
              <a:rPr lang="en-US" sz="1600">
                <a:solidFill>
                  <a:srgbClr val="000000"/>
                </a:solidFill>
              </a:rPr>
              <a:t>Muscularis mucosae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339" name="Google Shape;339;p45"/>
          <p:cNvSpPr txBox="1"/>
          <p:nvPr>
            <p:ph type="title"/>
          </p:nvPr>
        </p:nvSpPr>
        <p:spPr>
          <a:xfrm rot="10800000">
            <a:off x="2756625" y="6415625"/>
            <a:ext cx="6893700" cy="51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600">
                <a:solidFill>
                  <a:srgbClr val="F9CB9C"/>
                </a:solidFill>
              </a:rPr>
              <a:t>1.A  2.C  3.C  4.A  5.A  6.B</a:t>
            </a:r>
            <a:endParaRPr sz="1600">
              <a:solidFill>
                <a:srgbClr val="F9CB9C"/>
              </a:solidFill>
            </a:endParaRPr>
          </a:p>
        </p:txBody>
      </p:sp>
      <p:sp>
        <p:nvSpPr>
          <p:cNvPr id="340" name="Google Shape;340;p45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6"/>
          <p:cNvSpPr txBox="1"/>
          <p:nvPr>
            <p:ph idx="2" type="body"/>
          </p:nvPr>
        </p:nvSpPr>
        <p:spPr>
          <a:xfrm>
            <a:off x="4505225" y="1936802"/>
            <a:ext cx="4477500" cy="8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◧"/>
            </a:pPr>
            <a:r>
              <a:rPr lang="en-US"/>
              <a:t>Abdullah shadid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◧"/>
            </a:pPr>
            <a:r>
              <a:rPr lang="en-US"/>
              <a:t>Sarah alflaij</a:t>
            </a:r>
            <a:endParaRPr/>
          </a:p>
        </p:txBody>
      </p:sp>
      <p:sp>
        <p:nvSpPr>
          <p:cNvPr id="347" name="Google Shape;347;p46"/>
          <p:cNvSpPr txBox="1"/>
          <p:nvPr>
            <p:ph idx="4" type="title"/>
          </p:nvPr>
        </p:nvSpPr>
        <p:spPr>
          <a:xfrm>
            <a:off x="3801122" y="1093499"/>
            <a:ext cx="5181600" cy="8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>
                <a:solidFill>
                  <a:srgbClr val="000000"/>
                </a:solidFill>
                <a:highlight>
                  <a:srgbClr val="F9CB9C"/>
                </a:highlight>
              </a:rPr>
              <a:t>Team Leaders</a:t>
            </a:r>
            <a:endParaRPr>
              <a:solidFill>
                <a:srgbClr val="000000"/>
              </a:solidFill>
              <a:highlight>
                <a:srgbClr val="F9CB9C"/>
              </a:highlight>
            </a:endParaRPr>
          </a:p>
        </p:txBody>
      </p:sp>
      <p:pic>
        <p:nvPicPr>
          <p:cNvPr id="348" name="Google Shape;348;p46"/>
          <p:cNvPicPr preferRelativeResize="0"/>
          <p:nvPr/>
        </p:nvPicPr>
        <p:blipFill rotWithShape="1">
          <a:blip r:embed="rId3">
            <a:alphaModFix/>
          </a:blip>
          <a:srcRect b="0" l="7162" r="7162" t="0"/>
          <a:stretch/>
        </p:blipFill>
        <p:spPr>
          <a:xfrm>
            <a:off x="2252980" y="578736"/>
            <a:ext cx="2252256" cy="26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46"/>
          <p:cNvSpPr txBox="1"/>
          <p:nvPr>
            <p:ph idx="4" type="title"/>
          </p:nvPr>
        </p:nvSpPr>
        <p:spPr>
          <a:xfrm>
            <a:off x="4415550" y="3763453"/>
            <a:ext cx="3360900" cy="8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US">
                <a:solidFill>
                  <a:srgbClr val="FFD966"/>
                </a:solidFill>
              </a:rPr>
              <a:t>Good luck </a:t>
            </a:r>
            <a:endParaRPr b="1">
              <a:solidFill>
                <a:srgbClr val="FFD96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5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1" name="Google Shape;231;p35"/>
          <p:cNvSpPr txBox="1"/>
          <p:nvPr>
            <p:ph type="title"/>
          </p:nvPr>
        </p:nvSpPr>
        <p:spPr>
          <a:xfrm>
            <a:off x="838200" y="438025"/>
            <a:ext cx="10576500" cy="89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Small Intestine </a:t>
            </a:r>
            <a:endParaRPr b="1"/>
          </a:p>
        </p:txBody>
      </p:sp>
      <p:sp>
        <p:nvSpPr>
          <p:cNvPr id="232" name="Google Shape;232;p35"/>
          <p:cNvSpPr txBox="1"/>
          <p:nvPr>
            <p:ph idx="1" type="body"/>
          </p:nvPr>
        </p:nvSpPr>
        <p:spPr>
          <a:xfrm>
            <a:off x="838200" y="1521950"/>
            <a:ext cx="7282800" cy="46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666666"/>
                </a:solidFill>
              </a:rPr>
              <a:t>It is divided into the duodenum, the jejunum, and the ileum.</a:t>
            </a:r>
            <a:endParaRPr sz="18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666666"/>
                </a:solidFill>
              </a:rPr>
              <a:t>the main functions of the small intestine are digestion, absorption of food and production of gastrointestinal hormones. The small intestine is 4-6 metres long in humans.</a:t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</a:rPr>
              <a:t>To increase surface area</a:t>
            </a:r>
            <a:r>
              <a:rPr lang="en-US" sz="1800">
                <a:solidFill>
                  <a:srgbClr val="666666"/>
                </a:solidFill>
              </a:rPr>
              <a:t> </a:t>
            </a:r>
            <a:r>
              <a:rPr lang="en-US" sz="1800">
                <a:solidFill>
                  <a:srgbClr val="666666"/>
                </a:solidFill>
              </a:rPr>
              <a:t>(</a:t>
            </a:r>
            <a:r>
              <a:rPr lang="en-US" sz="1800">
                <a:solidFill>
                  <a:srgbClr val="666666"/>
                </a:solidFill>
              </a:rPr>
              <a:t>To aid in digestion and absorption) </a:t>
            </a:r>
            <a:r>
              <a:rPr lang="en-US" sz="1800"/>
              <a:t>the mucosa has</a:t>
            </a:r>
            <a:r>
              <a:rPr lang="en-US" sz="1800"/>
              <a:t>: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◧"/>
            </a:pPr>
            <a:r>
              <a:rPr lang="en-US" sz="1800"/>
              <a:t>Plicae circulares (circular folds): Permanent folds of the mucosa and submucosa.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◧"/>
            </a:pPr>
            <a:r>
              <a:rPr lang="en-US" sz="1800"/>
              <a:t>Villi. </a:t>
            </a:r>
            <a:r>
              <a:rPr lang="en-US" sz="1800">
                <a:solidFill>
                  <a:srgbClr val="999999"/>
                </a:solidFill>
              </a:rPr>
              <a:t>only </a:t>
            </a:r>
            <a:r>
              <a:rPr lang="en-US" sz="1800">
                <a:solidFill>
                  <a:srgbClr val="999999"/>
                </a:solidFill>
              </a:rPr>
              <a:t>found</a:t>
            </a:r>
            <a:r>
              <a:rPr lang="en-US" sz="1800">
                <a:solidFill>
                  <a:srgbClr val="999999"/>
                </a:solidFill>
              </a:rPr>
              <a:t> in the small intestine</a:t>
            </a:r>
            <a:endParaRPr sz="1800">
              <a:solidFill>
                <a:srgbClr val="99999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◧"/>
            </a:pPr>
            <a:r>
              <a:rPr lang="en-US" sz="1800"/>
              <a:t>Intestinal crypts (crypts of Lieberkühn).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◧"/>
            </a:pPr>
            <a:r>
              <a:rPr lang="en-US" sz="1800"/>
              <a:t>Microvilli (Brush border).</a:t>
            </a:r>
            <a:endParaRPr sz="1800"/>
          </a:p>
        </p:txBody>
      </p:sp>
      <p:pic>
        <p:nvPicPr>
          <p:cNvPr id="233" name="Google Shape;233;p35"/>
          <p:cNvPicPr preferRelativeResize="0"/>
          <p:nvPr/>
        </p:nvPicPr>
        <p:blipFill rotWithShape="1">
          <a:blip r:embed="rId3">
            <a:alphaModFix/>
          </a:blip>
          <a:srcRect b="0" l="8300" r="3109" t="0"/>
          <a:stretch/>
        </p:blipFill>
        <p:spPr>
          <a:xfrm>
            <a:off x="8121000" y="3375050"/>
            <a:ext cx="3565325" cy="301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5"/>
          <p:cNvPicPr preferRelativeResize="0"/>
          <p:nvPr/>
        </p:nvPicPr>
        <p:blipFill rotWithShape="1">
          <a:blip r:embed="rId4">
            <a:alphaModFix/>
          </a:blip>
          <a:srcRect b="0" l="0" r="20134" t="0"/>
          <a:stretch/>
        </p:blipFill>
        <p:spPr>
          <a:xfrm>
            <a:off x="8121000" y="438025"/>
            <a:ext cx="3565324" cy="2937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6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1" name="Google Shape;241;p36"/>
          <p:cNvSpPr txBox="1"/>
          <p:nvPr>
            <p:ph type="title"/>
          </p:nvPr>
        </p:nvSpPr>
        <p:spPr>
          <a:xfrm>
            <a:off x="838200" y="438025"/>
            <a:ext cx="10576500" cy="89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Duodenum</a:t>
            </a:r>
            <a:endParaRPr sz="2000"/>
          </a:p>
        </p:txBody>
      </p:sp>
      <p:graphicFrame>
        <p:nvGraphicFramePr>
          <p:cNvPr id="242" name="Google Shape;242;p36"/>
          <p:cNvGraphicFramePr/>
          <p:nvPr/>
        </p:nvGraphicFramePr>
        <p:xfrm>
          <a:off x="267900" y="1681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{D3B3332F-6405-43C7-9646-57013B6A520B}</a:tableStyleId>
              </a:tblPr>
              <a:tblGrid>
                <a:gridCol w="1514225"/>
                <a:gridCol w="6533450"/>
              </a:tblGrid>
              <a:tr h="633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Mucosa</a:t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Shows villi and crypts.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A- </a:t>
                      </a:r>
                      <a:r>
                        <a:rPr lang="en-US" sz="1600">
                          <a:highlight>
                            <a:srgbClr val="FCE5CD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Epithelium</a:t>
                      </a:r>
                      <a:r>
                        <a:rPr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 simple columnar epithelium with goblet cells  </a:t>
                      </a:r>
                      <a:r>
                        <a:rPr lang="en-US" sz="16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(with brush border)</a:t>
                      </a:r>
                      <a:r>
                        <a:rPr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B- </a:t>
                      </a:r>
                      <a:r>
                        <a:rPr lang="en-US" sz="1600">
                          <a:highlight>
                            <a:srgbClr val="FCE5CD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Lamina propria</a:t>
                      </a:r>
                      <a:r>
                        <a:rPr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 Loose areolar C.T.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C- </a:t>
                      </a:r>
                      <a:r>
                        <a:rPr lang="en-US" sz="1600">
                          <a:highlight>
                            <a:srgbClr val="FCE5CD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Muscularis mucosae</a:t>
                      </a:r>
                      <a:r>
                        <a:rPr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 2 layers of smooth muscle cells.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7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Submucosa</a:t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• </a:t>
                      </a:r>
                      <a:r>
                        <a:rPr lang="en-US" sz="1600">
                          <a:highlight>
                            <a:srgbClr val="FCE5CD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Connective tissue</a:t>
                      </a:r>
                      <a:r>
                        <a:rPr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containing blood vessels &amp; nerves. 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• </a:t>
                      </a:r>
                      <a:r>
                        <a:rPr lang="en-US" sz="1600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Contains </a:t>
                      </a:r>
                      <a:r>
                        <a:rPr b="1" lang="en-US" sz="1600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Brunner’s glands</a:t>
                      </a:r>
                      <a:r>
                        <a:rPr lang="en-US" sz="1600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(secrete mucus). </a:t>
                      </a:r>
                      <a:endParaRPr sz="1600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3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Muscularis Externa</a:t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2 smooth muscle layers: 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• Inner circular layer • Outer longitudinal layer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7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Serosa or Adventitia</a:t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Duodenum is invested by a serosa or adventitia.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rgbClr val="99999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1st &amp; 4th part = serosa , 2nd &amp; 3rd part =adventitia</a:t>
                      </a:r>
                      <a:endParaRPr sz="1600">
                        <a:solidFill>
                          <a:srgbClr val="99999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43" name="Google Shape;24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72875" y="712824"/>
            <a:ext cx="3566725" cy="467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6"/>
          <p:cNvSpPr txBox="1"/>
          <p:nvPr/>
        </p:nvSpPr>
        <p:spPr>
          <a:xfrm>
            <a:off x="267900" y="5387325"/>
            <a:ext cx="76596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Exposed to </a:t>
            </a:r>
            <a:r>
              <a:rPr lang="en-US" sz="16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peritoneum</a:t>
            </a:r>
            <a:r>
              <a:rPr lang="en-US" sz="16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 → Serosa</a:t>
            </a:r>
            <a:endParaRPr sz="16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NOT </a:t>
            </a:r>
            <a:r>
              <a:rPr lang="en-US" sz="16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Exposed to peritoneum → adventia</a:t>
            </a:r>
            <a:endParaRPr sz="16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7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251" name="Google Shape;251;p37"/>
          <p:cNvGraphicFramePr/>
          <p:nvPr/>
        </p:nvGraphicFramePr>
        <p:xfrm>
          <a:off x="267900" y="182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{D3B3332F-6405-43C7-9646-57013B6A520B}</a:tableStyleId>
              </a:tblPr>
              <a:tblGrid>
                <a:gridCol w="1642025"/>
                <a:gridCol w="7734225"/>
              </a:tblGrid>
              <a:tr h="3641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Mucosa of Duodenum</a:t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B081"/>
                    </a:solidFill>
                  </a:tcPr>
                </a:tc>
                <a:tc hMerge="1"/>
              </a:tr>
              <a:tr h="603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Cells Covering the Villi</a:t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highlight>
                            <a:srgbClr val="FCE5CD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1- Surface columnar absorptive cells:</a:t>
                      </a:r>
                      <a:r>
                        <a:rPr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They have brush border (microvilli). 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They are covered with thick glycocalx that has digestive enzymes. 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They have Junction complex (tight, adhering and desmosome junctions). 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highlight>
                            <a:srgbClr val="FCE5CD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2- Goblet cells:</a:t>
                      </a:r>
                      <a:r>
                        <a:rPr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Increase toward the ileum. 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highlight>
                            <a:srgbClr val="FCE5CD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3- Enteroendocrine (EE) cells (DNES cells).</a:t>
                      </a:r>
                      <a:endParaRPr sz="1600">
                        <a:highlight>
                          <a:srgbClr val="FCE5CD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Intestinal villi</a:t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• Each Villus is a </a:t>
                      </a:r>
                      <a:r>
                        <a:rPr b="1"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finger-like projection of small intestinal mucosa</a:t>
                      </a:r>
                      <a:r>
                        <a:rPr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and it is formed of: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highlight>
                            <a:srgbClr val="FCE5CD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1- Central core of loose areolar C.T. </a:t>
                      </a:r>
                      <a:r>
                        <a:rPr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containing: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• Lymphocytes. • Plasma cells. • Fibroblasts. • Smooth muscle cells. 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• Capillary loops. • Lacteal (blindly ending lymphatic channels)</a:t>
                      </a:r>
                      <a:r>
                        <a:rPr lang="en-US" sz="16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</a:t>
                      </a:r>
                      <a:r>
                        <a:rPr lang="en-US" sz="16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characteristic</a:t>
                      </a:r>
                      <a:r>
                        <a:rPr lang="en-US" sz="16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16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feature </a:t>
                      </a:r>
                      <a:r>
                        <a:rPr lang="en-US" sz="16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of</a:t>
                      </a:r>
                      <a:r>
                        <a:rPr lang="en-US" sz="16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the small intestine</a:t>
                      </a:r>
                      <a:r>
                        <a:rPr lang="en-US" sz="16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</a:t>
                      </a:r>
                      <a:r>
                        <a:rPr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highlight>
                            <a:srgbClr val="FCE5CD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2- Villus-covering epithelium.</a:t>
                      </a:r>
                      <a:endParaRPr sz="1600">
                        <a:highlight>
                          <a:srgbClr val="F7CAAC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7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Intestinal Glands (Crypts)</a:t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• Simple tubular glands that open between villi. 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• Composed of 5 cell types: 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highlight>
                            <a:srgbClr val="FCE5CD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 Columnar absorptive cells. </a:t>
                      </a:r>
                      <a:endParaRPr sz="1600">
                        <a:highlight>
                          <a:srgbClr val="FCE5CD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highlight>
                            <a:srgbClr val="FCE5CD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 Goblet cells: </a:t>
                      </a:r>
                      <a:r>
                        <a:rPr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secrete mucus. 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highlight>
                            <a:srgbClr val="FCE5CD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 Enteroendocrine (EE) (DNES) cells:</a:t>
                      </a:r>
                      <a:r>
                        <a:rPr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secrete hormones. 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rgbClr val="FF0000"/>
                          </a:solidFill>
                          <a:highlight>
                            <a:srgbClr val="FCE5CD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 Paneth cells:</a:t>
                      </a:r>
                      <a:r>
                        <a:rPr b="1" lang="en-US" sz="1600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secrete Lysozyme (antibacterial) </a:t>
                      </a:r>
                      <a:r>
                        <a:rPr lang="en-US" sz="16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(make the small intestine sterile)</a:t>
                      </a:r>
                      <a:r>
                        <a:rPr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are found in the base of the crypts. 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highlight>
                            <a:srgbClr val="FCE5CD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 Stem cells:</a:t>
                      </a:r>
                      <a:r>
                        <a:rPr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are regenerative cells. are found in the base of the crypts.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52" name="Google Shape;25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03800" y="182625"/>
            <a:ext cx="2243050" cy="2051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03800" y="2183676"/>
            <a:ext cx="2025719" cy="15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7"/>
          <p:cNvPicPr preferRelativeResize="0"/>
          <p:nvPr/>
        </p:nvPicPr>
        <p:blipFill rotWithShape="1">
          <a:blip r:embed="rId5">
            <a:alphaModFix/>
          </a:blip>
          <a:srcRect b="0" l="6658" r="44741" t="55042"/>
          <a:stretch/>
        </p:blipFill>
        <p:spPr>
          <a:xfrm>
            <a:off x="9796550" y="3722193"/>
            <a:ext cx="2243050" cy="2614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8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1" name="Google Shape;261;p38"/>
          <p:cNvSpPr txBox="1"/>
          <p:nvPr>
            <p:ph type="title"/>
          </p:nvPr>
        </p:nvSpPr>
        <p:spPr>
          <a:xfrm>
            <a:off x="838200" y="438025"/>
            <a:ext cx="10576500" cy="89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EE (DNES) cells: </a:t>
            </a:r>
            <a:endParaRPr b="1"/>
          </a:p>
        </p:txBody>
      </p:sp>
      <p:sp>
        <p:nvSpPr>
          <p:cNvPr id="262" name="Google Shape;262;p38"/>
          <p:cNvSpPr txBox="1"/>
          <p:nvPr>
            <p:ph idx="1" type="body"/>
          </p:nvPr>
        </p:nvSpPr>
        <p:spPr>
          <a:xfrm>
            <a:off x="3342300" y="1454425"/>
            <a:ext cx="7996200" cy="221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◧"/>
            </a:pPr>
            <a:r>
              <a:rPr b="1" lang="en-US" sz="1800"/>
              <a:t>EC cells</a:t>
            </a:r>
            <a:r>
              <a:rPr lang="en-US" sz="1800"/>
              <a:t>: secrete endorphin and serotonin.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◧"/>
            </a:pPr>
            <a:r>
              <a:rPr b="1" lang="en-US" sz="1800"/>
              <a:t>S cells</a:t>
            </a:r>
            <a:r>
              <a:rPr lang="en-US" sz="1800"/>
              <a:t>: secrete secretin.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◧"/>
            </a:pPr>
            <a:r>
              <a:rPr b="1" lang="en-US" sz="1800"/>
              <a:t>D cells</a:t>
            </a:r>
            <a:r>
              <a:rPr lang="en-US" sz="1800"/>
              <a:t>: secrete somatostatin.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◧"/>
            </a:pPr>
            <a:r>
              <a:rPr b="1" lang="en-US" sz="1800"/>
              <a:t>A cells</a:t>
            </a:r>
            <a:r>
              <a:rPr lang="en-US" sz="1800"/>
              <a:t>: secrete glucagon.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◧"/>
            </a:pPr>
            <a:r>
              <a:rPr b="1" lang="en-US" sz="1800"/>
              <a:t>Mo cells</a:t>
            </a:r>
            <a:r>
              <a:rPr lang="en-US" sz="1800"/>
              <a:t>: secrete motilin.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◧"/>
            </a:pPr>
            <a:r>
              <a:rPr b="1" lang="en-US" sz="1800"/>
              <a:t>CCK-PZ cells</a:t>
            </a:r>
            <a:r>
              <a:rPr lang="en-US" sz="1800"/>
              <a:t>: secrete cholecystokinin (pancreozymin)</a:t>
            </a:r>
            <a:endParaRPr sz="1800"/>
          </a:p>
        </p:txBody>
      </p:sp>
      <p:sp>
        <p:nvSpPr>
          <p:cNvPr id="263" name="Google Shape;263;p38"/>
          <p:cNvSpPr/>
          <p:nvPr/>
        </p:nvSpPr>
        <p:spPr>
          <a:xfrm>
            <a:off x="838204" y="4314700"/>
            <a:ext cx="1536000" cy="519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64" name="Google Shape;264;p38"/>
          <p:cNvSpPr txBox="1"/>
          <p:nvPr>
            <p:ph idx="1" type="body"/>
          </p:nvPr>
        </p:nvSpPr>
        <p:spPr>
          <a:xfrm>
            <a:off x="838200" y="4173546"/>
            <a:ext cx="8465400" cy="20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/>
              <a:t>They are mainly found within the intestinal epithelium </a:t>
            </a:r>
            <a:r>
              <a:rPr lang="en-US" sz="1800" u="sng"/>
              <a:t>overlying lymphatic nodules of lamina propria</a:t>
            </a:r>
            <a:r>
              <a:rPr lang="en-US" sz="1800"/>
              <a:t>. Each is a dome-shaped cell (or specialized squamous cell) with a basal concavity that contains intraepithelial lymphocytes and macrophages. They </a:t>
            </a:r>
            <a:r>
              <a:rPr b="1" lang="en-US" sz="1800"/>
              <a:t>phagocytose and transport antigens</a:t>
            </a:r>
            <a:r>
              <a:rPr lang="en-US" sz="1800"/>
              <a:t> present in the intestinal lumen to the underlying lymphoid tissue cells to initiate the immune response to these antigens leading to the </a:t>
            </a:r>
            <a:r>
              <a:rPr b="1" lang="en-US" sz="1800"/>
              <a:t>secretion of IgA</a:t>
            </a:r>
            <a:r>
              <a:rPr lang="en-US" sz="1800"/>
              <a:t>. </a:t>
            </a:r>
            <a:endParaRPr sz="1800"/>
          </a:p>
        </p:txBody>
      </p:sp>
      <p:sp>
        <p:nvSpPr>
          <p:cNvPr id="265" name="Google Shape;265;p38"/>
          <p:cNvSpPr txBox="1"/>
          <p:nvPr>
            <p:ph type="title"/>
          </p:nvPr>
        </p:nvSpPr>
        <p:spPr>
          <a:xfrm>
            <a:off x="838200" y="3424600"/>
            <a:ext cx="10576500" cy="89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M Cells (Microfold cells) </a:t>
            </a:r>
            <a:r>
              <a:rPr b="1" lang="en-US" sz="2000">
                <a:solidFill>
                  <a:srgbClr val="666666"/>
                </a:solidFill>
              </a:rPr>
              <a:t>(immune cells) </a:t>
            </a:r>
            <a:r>
              <a:rPr b="1" lang="en-US" sz="1600">
                <a:solidFill>
                  <a:srgbClr val="666666"/>
                </a:solidFill>
              </a:rPr>
              <a:t>antigen presenting cell</a:t>
            </a:r>
            <a:endParaRPr b="1" sz="1600">
              <a:solidFill>
                <a:srgbClr val="666666"/>
              </a:solidFill>
            </a:endParaRPr>
          </a:p>
        </p:txBody>
      </p:sp>
      <p:pic>
        <p:nvPicPr>
          <p:cNvPr id="266" name="Google Shape;26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199" y="1454424"/>
            <a:ext cx="2396703" cy="221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8"/>
          <p:cNvPicPr preferRelativeResize="0"/>
          <p:nvPr/>
        </p:nvPicPr>
        <p:blipFill rotWithShape="1">
          <a:blip r:embed="rId5">
            <a:alphaModFix/>
          </a:blip>
          <a:srcRect b="0" l="49459" r="0" t="0"/>
          <a:stretch/>
        </p:blipFill>
        <p:spPr>
          <a:xfrm>
            <a:off x="9545063" y="4173550"/>
            <a:ext cx="2260366" cy="203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9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274" name="Google Shape;274;p39"/>
          <p:cNvGraphicFramePr/>
          <p:nvPr/>
        </p:nvGraphicFramePr>
        <p:xfrm>
          <a:off x="206525" y="182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{D3B3332F-6405-43C7-9646-57013B6A520B}</a:tableStyleId>
              </a:tblPr>
              <a:tblGrid>
                <a:gridCol w="3820125"/>
                <a:gridCol w="3289125"/>
                <a:gridCol w="4669700"/>
              </a:tblGrid>
              <a:tr h="364100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Regional differences of small intestine</a:t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B081"/>
                    </a:solidFill>
                  </a:tcPr>
                </a:tc>
                <a:tc hMerge="1"/>
                <a:tc hMerge="1"/>
              </a:tr>
              <a:tr h="603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Duodenum</a:t>
                      </a:r>
                      <a:endParaRPr b="1"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Jejunum</a:t>
                      </a:r>
                      <a:endParaRPr b="1"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Ileum</a:t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</a:tr>
              <a:tr h="708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Its submucosa has </a:t>
                      </a:r>
                      <a:r>
                        <a:rPr b="1" lang="en-US" sz="1600">
                          <a:solidFill>
                            <a:srgbClr val="98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Brunner’s glands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 </a:t>
                      </a:r>
                      <a:endParaRPr sz="1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It is invested by serosa or adventitia.</a:t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has neither Brunner’s glands nor Peyer’s patches. </a:t>
                      </a:r>
                      <a:endParaRPr sz="1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Jejunum is invested by serosa. </a:t>
                      </a:r>
                      <a:endParaRPr sz="1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Its lamina propria, 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opposite the attachment of the mesentery,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lymphoid nodules (</a:t>
                      </a:r>
                      <a:r>
                        <a:rPr b="1" lang="en-US" sz="1600">
                          <a:solidFill>
                            <a:srgbClr val="98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Peyer's patches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 that extend to the submucosa. Ileum is invested by serosa.</a:t>
                      </a:r>
                      <a:endParaRPr>
                        <a:solidFill>
                          <a:srgbClr val="99999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99999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the peyer's patches are found in half of the circumference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7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75" name="Google Shape;27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5712" y="2871500"/>
            <a:ext cx="2679788" cy="3339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51711" y="2818437"/>
            <a:ext cx="4559225" cy="3339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5449" y="2871501"/>
            <a:ext cx="3298550" cy="210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33250" y="5137100"/>
            <a:ext cx="1791001" cy="1239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9" name="Google Shape;279;p39"/>
          <p:cNvCxnSpPr/>
          <p:nvPr/>
        </p:nvCxnSpPr>
        <p:spPr>
          <a:xfrm flipH="1">
            <a:off x="2105478" y="1803843"/>
            <a:ext cx="293700" cy="1803600"/>
          </a:xfrm>
          <a:prstGeom prst="straightConnector1">
            <a:avLst/>
          </a:prstGeom>
          <a:noFill/>
          <a:ln cap="flat" cmpd="sng" w="28575">
            <a:solidFill>
              <a:srgbClr val="98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0" name="Google Shape;280;p39"/>
          <p:cNvCxnSpPr/>
          <p:nvPr/>
        </p:nvCxnSpPr>
        <p:spPr>
          <a:xfrm>
            <a:off x="8625275" y="2085525"/>
            <a:ext cx="854400" cy="2905800"/>
          </a:xfrm>
          <a:prstGeom prst="straightConnector1">
            <a:avLst/>
          </a:prstGeom>
          <a:noFill/>
          <a:ln cap="flat" cmpd="sng" w="28575">
            <a:solidFill>
              <a:srgbClr val="98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1" name="Google Shape;281;p39"/>
          <p:cNvCxnSpPr/>
          <p:nvPr/>
        </p:nvCxnSpPr>
        <p:spPr>
          <a:xfrm>
            <a:off x="9206925" y="4047700"/>
            <a:ext cx="1048800" cy="881100"/>
          </a:xfrm>
          <a:prstGeom prst="straightConnector1">
            <a:avLst/>
          </a:prstGeom>
          <a:noFill/>
          <a:ln cap="flat" cmpd="sng" w="28575">
            <a:solidFill>
              <a:srgbClr val="98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2" name="Google Shape;282;p39"/>
          <p:cNvCxnSpPr/>
          <p:nvPr/>
        </p:nvCxnSpPr>
        <p:spPr>
          <a:xfrm>
            <a:off x="9206925" y="4047700"/>
            <a:ext cx="1992300" cy="817800"/>
          </a:xfrm>
          <a:prstGeom prst="straightConnector1">
            <a:avLst/>
          </a:prstGeom>
          <a:noFill/>
          <a:ln cap="flat" cmpd="sng" w="28575">
            <a:solidFill>
              <a:srgbClr val="98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0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9" name="Google Shape;28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500" y="749225"/>
            <a:ext cx="11510992" cy="485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40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1" name="Google Shape;291;p40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2" name="Google Shape;292;p40"/>
          <p:cNvSpPr txBox="1"/>
          <p:nvPr/>
        </p:nvSpPr>
        <p:spPr>
          <a:xfrm>
            <a:off x="152400" y="1524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1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Image result for LARGE INTESTINE" id="299" name="Google Shape;299;p41"/>
          <p:cNvPicPr preferRelativeResize="0"/>
          <p:nvPr/>
        </p:nvPicPr>
        <p:blipFill rotWithShape="1">
          <a:blip r:embed="rId3">
            <a:alphaModFix/>
          </a:blip>
          <a:srcRect b="3252" l="2997" r="2742" t="6657"/>
          <a:stretch/>
        </p:blipFill>
        <p:spPr>
          <a:xfrm>
            <a:off x="8400525" y="930912"/>
            <a:ext cx="3584826" cy="2985475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41"/>
          <p:cNvSpPr txBox="1"/>
          <p:nvPr/>
        </p:nvSpPr>
        <p:spPr>
          <a:xfrm>
            <a:off x="3238500" y="239675"/>
            <a:ext cx="57150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30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Large intestine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41"/>
          <p:cNvSpPr txBox="1"/>
          <p:nvPr/>
        </p:nvSpPr>
        <p:spPr>
          <a:xfrm>
            <a:off x="444925" y="1249000"/>
            <a:ext cx="7379700" cy="23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-US" sz="2000">
                <a:latin typeface="Montserrat"/>
                <a:ea typeface="Montserrat"/>
                <a:cs typeface="Montserrat"/>
                <a:sym typeface="Montserrat"/>
              </a:rPr>
              <a:t>It is divided anatomically into:</a:t>
            </a:r>
            <a:endParaRPr b="1"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2000"/>
              <a:buFont typeface="Montserrat"/>
              <a:buChar char="●"/>
            </a:pP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Appendix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●"/>
            </a:pP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Cecum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●"/>
            </a:pP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Colon (ascending, transverse, descending &amp; sigmoid)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●"/>
            </a:pP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Rectum 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●"/>
            </a:pP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Anal canal.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Image result for large intestine histology diagram" id="302" name="Google Shape;302;p41"/>
          <p:cNvPicPr preferRelativeResize="0"/>
          <p:nvPr/>
        </p:nvPicPr>
        <p:blipFill rotWithShape="1">
          <a:blip r:embed="rId4">
            <a:alphaModFix/>
          </a:blip>
          <a:srcRect b="2771" l="6224" r="6233" t="22333"/>
          <a:stretch/>
        </p:blipFill>
        <p:spPr>
          <a:xfrm>
            <a:off x="3917238" y="3460200"/>
            <a:ext cx="4357518" cy="2799424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2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309" name="Google Shape;309;p42"/>
          <p:cNvGraphicFramePr/>
          <p:nvPr/>
        </p:nvGraphicFramePr>
        <p:xfrm>
          <a:off x="152397" y="152637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{D7712FAF-E43A-49B7-B3FB-1F1396C00477}</a:tableStyleId>
              </a:tblPr>
              <a:tblGrid>
                <a:gridCol w="1846050"/>
                <a:gridCol w="7618675"/>
              </a:tblGrid>
              <a:tr h="1907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Mucosa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-285750" lvl="1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Shows </a:t>
                      </a:r>
                      <a:r>
                        <a:rPr b="1" i="1" lang="en-US" sz="16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only crypts</a:t>
                      </a:r>
                      <a:r>
                        <a:rPr i="1" lang="en-US" sz="16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</a:t>
                      </a: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 villi</a:t>
                      </a: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85750" lvl="1" marL="285750" marR="0" rtl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b="1" lang="en-US" sz="1600" u="none" cap="none" strike="noStrike">
                          <a:solidFill>
                            <a:schemeClr val="accent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Epithelium:</a:t>
                      </a:r>
                      <a:r>
                        <a:rPr lang="en-US" sz="1600" u="none" cap="none" strike="noStrike">
                          <a:solidFill>
                            <a:schemeClr val="accent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simple columnar epithelium </a:t>
                      </a:r>
                      <a:r>
                        <a:rPr b="1" lang="en-US" sz="16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with numerous goblet cells.</a:t>
                      </a:r>
                      <a:endParaRPr/>
                    </a:p>
                    <a:p>
                      <a:pPr indent="-285750" lvl="1" marL="285750" marR="0" rtl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b="1" lang="en-US" sz="1600" u="none" cap="none" strike="noStrike">
                          <a:solidFill>
                            <a:schemeClr val="accent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Lamina propria: </a:t>
                      </a: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Connective tissue containing numerous </a:t>
                      </a: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crypts</a:t>
                      </a: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Cells of the crypts are the same as in small intestine but </a:t>
                      </a:r>
                      <a:r>
                        <a:rPr b="1" lang="en-US" sz="16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 Paneth cells</a:t>
                      </a:r>
                      <a:r>
                        <a:rPr lang="en-US" sz="16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br>
                        <a:rPr lang="en-US" sz="16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Lymphatic nodules (solitary)</a:t>
                      </a: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 frequent.</a:t>
                      </a:r>
                      <a:endParaRPr/>
                    </a:p>
                    <a:p>
                      <a:pPr indent="-285750" lvl="1" marL="285750" marR="0" rtl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b="1" lang="en-US" sz="1600" u="none" cap="none" strike="noStrike">
                          <a:solidFill>
                            <a:schemeClr val="accent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Muscularis mucosae:</a:t>
                      </a:r>
                      <a:br>
                        <a:rPr b="1" lang="en-US" sz="16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 layers of smooth muscle.</a:t>
                      </a:r>
                      <a:endParaRPr/>
                    </a:p>
                  </a:txBody>
                  <a:tcPr marT="45725" marB="45725" marR="91450" marL="91450"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580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Submucosa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-285750" lvl="1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b="1" lang="en-US" sz="16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 glands</a:t>
                      </a:r>
                      <a:r>
                        <a:rPr lang="en-US" sz="16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r>
                        <a:rPr lang="en-US" sz="1600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>
                          <a:solidFill>
                            <a:srgbClr val="99999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(Submuosal glands are only in esophagus and duodenum) </a:t>
                      </a:r>
                      <a:endParaRPr>
                        <a:solidFill>
                          <a:srgbClr val="999999"/>
                        </a:solidFill>
                      </a:endParaRPr>
                    </a:p>
                    <a:p>
                      <a:pPr indent="-285750" lvl="1" marL="285750" marR="0" rtl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Meissner’s nerve plexus.</a:t>
                      </a:r>
                      <a:endParaRPr/>
                    </a:p>
                  </a:txBody>
                  <a:tcPr marT="45725" marB="45725" marR="91450" marL="91450"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075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Muscularis Externa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-285750" lvl="1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Inner circular &amp; outer longitudinal smooth muscle layers.</a:t>
                      </a:r>
                      <a:endParaRPr/>
                    </a:p>
                    <a:p>
                      <a:pPr indent="-285750" lvl="1" marL="285750" marR="0" rtl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longitudinal layer is not continuous but in the form of 3 longitudinal ribbons or bands (</a:t>
                      </a:r>
                      <a:r>
                        <a:rPr b="1" lang="en-US" sz="16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teniae coli</a:t>
                      </a:r>
                      <a:r>
                        <a:rPr lang="en-US" sz="16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).</a:t>
                      </a:r>
                      <a:endParaRPr/>
                    </a:p>
                    <a:p>
                      <a:pPr indent="-285750" lvl="1" marL="285750" marR="0" rtl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Auerbach’s nerve plexus.</a:t>
                      </a:r>
                      <a:endParaRPr/>
                    </a:p>
                  </a:txBody>
                  <a:tcPr marT="45725" marB="45725" marR="91450" marL="91450"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829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Serosa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-2921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Montserrat"/>
                        <a:buChar char="●"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C.T. covered by mesothelium.</a:t>
                      </a:r>
                      <a:endParaRPr/>
                    </a:p>
                    <a:p>
                      <a:pPr indent="-2921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Montserrat"/>
                        <a:buChar char="●"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Has fat-filled pouches (pendulous masses) called </a:t>
                      </a:r>
                      <a:r>
                        <a:rPr lang="en-US" sz="16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appendices epiploicae.</a:t>
                      </a:r>
                      <a:endParaRPr/>
                    </a:p>
                  </a:txBody>
                  <a:tcPr marT="45725" marB="45725" marR="91450" marL="91450"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C:\Documents and Settings\Aly\My Documents\Digestive II pictures\Colon-2.jpg" id="310" name="Google Shape;310;p42"/>
          <p:cNvPicPr preferRelativeResize="0"/>
          <p:nvPr/>
        </p:nvPicPr>
        <p:blipFill rotWithShape="1">
          <a:blip r:embed="rId3">
            <a:alphaModFix/>
          </a:blip>
          <a:srcRect b="0" l="0" r="0" t="4643"/>
          <a:stretch/>
        </p:blipFill>
        <p:spPr>
          <a:xfrm>
            <a:off x="9836625" y="1781350"/>
            <a:ext cx="2119200" cy="12717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a" id="311" name="Google Shape;311;p42"/>
          <p:cNvPicPr preferRelativeResize="0"/>
          <p:nvPr/>
        </p:nvPicPr>
        <p:blipFill rotWithShape="1">
          <a:blip r:embed="rId4">
            <a:alphaModFix/>
          </a:blip>
          <a:srcRect b="0" l="842" r="0" t="0"/>
          <a:stretch/>
        </p:blipFill>
        <p:spPr>
          <a:xfrm>
            <a:off x="9796175" y="3351326"/>
            <a:ext cx="2200100" cy="2839589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42"/>
          <p:cNvSpPr txBox="1"/>
          <p:nvPr/>
        </p:nvSpPr>
        <p:spPr>
          <a:xfrm>
            <a:off x="108425" y="767125"/>
            <a:ext cx="26631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Colon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