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71" r:id="rId5"/>
    <p:sldMasterId id="2147483672" r:id="rId6"/>
    <p:sldMasterId id="214748367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6858000" cx="12192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Bader Alshehri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FECC7A2-0F25-4080-B3DF-CC0FDBD74317}">
  <a:tblStyle styleId="{EFECC7A2-0F25-4080-B3DF-CC0FDBD743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3.xml"/><Relationship Id="rId22" Type="http://schemas.openxmlformats.org/officeDocument/2006/relationships/font" Target="fonts/Montserrat-italic.fntdata"/><Relationship Id="rId10" Type="http://schemas.openxmlformats.org/officeDocument/2006/relationships/slide" Target="slides/slide2.xml"/><Relationship Id="rId21" Type="http://schemas.openxmlformats.org/officeDocument/2006/relationships/font" Target="fonts/Montserrat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23" Type="http://schemas.openxmlformats.org/officeDocument/2006/relationships/font" Target="fonts/Montserrat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layfairDisplay-boldItalic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PlayfairDisplay-italic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2-30T15:18:19.726">
    <p:pos x="168" y="115"/>
    <p:text>Highlight this, the doc said that they'd ask about the hepatic vein and if it was one of these structures or not, which is no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c27d69ebe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c27d69ebe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6c27d69ebe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cfa1ae250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cfa1ae250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6cfa1ae250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cfa1ae250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cfa1ae250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6cfa1ae250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c27d69ebe_2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c27d69ebe_2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6c27d69ebe_2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5d8a193d4_2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g75d8a193d4_2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g75d8a193d4_2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aa48cb174087757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5aa48cb174087757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5aa48cb174087757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0" y="6376150"/>
            <a:ext cx="12192000" cy="4818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1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p21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3166436" y="645267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GNT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22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0" y="6376150"/>
            <a:ext cx="12192000" cy="4818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3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p24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4" name="Google Shape;154;p24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4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iz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4B081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b="1" i="0" sz="4400" u="none" cap="none" strike="noStrike">
              <a:solidFill>
                <a:srgbClr val="F4B08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st Slide">
  <p:cSld name="TWO_OBJECTS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6376150"/>
            <a:ext cx="12192000" cy="48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&amp; Pic" type="obj">
  <p:cSld name="OBJEC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-1675" y="0"/>
            <a:ext cx="8122800" cy="685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121175" y="0"/>
            <a:ext cx="40557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65875" y="438025"/>
            <a:ext cx="7655400" cy="598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438025"/>
            <a:ext cx="7282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838200" y="1521938"/>
            <a:ext cx="72828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8121175" y="438025"/>
            <a:ext cx="3456900" cy="59820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3875425" y="6452675"/>
            <a:ext cx="42483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 cap="flat" cmpd="sng" w="9525">
            <a:solidFill>
              <a:srgbClr val="FFF2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7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8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_ONL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8200" y="1521950"/>
            <a:ext cx="105765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9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 no line">
  <p:cSld name="TITLE_ONLY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0" y="6420025"/>
            <a:ext cx="12192000" cy="4380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4007700" y="6420025"/>
            <a:ext cx="4176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– GNT  Block</a:t>
            </a:r>
            <a:endParaRPr b="0" i="0" sz="14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0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838200" y="1521950"/>
            <a:ext cx="10576500" cy="46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◧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LIVER &amp; SPLEEN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>
              <a:solidFill>
                <a:srgbClr val="F3F3F3"/>
              </a:solidFill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73225" y="152400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6107050" y="4523573"/>
            <a:ext cx="34212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Montserrat"/>
              <a:buChar char="◧"/>
            </a:pPr>
            <a:r>
              <a:rPr b="1" lang="en-US" sz="18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Random song lyrics</a:t>
            </a:r>
            <a:endParaRPr b="1" i="0" sz="1800" u="none" cap="none" strike="noStrike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5">
            <a:alphaModFix/>
          </a:blip>
          <a:srcRect b="3419" l="0" r="0" t="3419"/>
          <a:stretch/>
        </p:blipFill>
        <p:spPr>
          <a:xfrm>
            <a:off x="10873225" y="5539225"/>
            <a:ext cx="1166375" cy="116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 rotWithShape="1">
          <a:blip r:embed="rId6">
            <a:alphaModFix/>
          </a:blip>
          <a:srcRect b="0" l="7162" r="7161" t="0"/>
          <a:stretch/>
        </p:blipFill>
        <p:spPr>
          <a:xfrm>
            <a:off x="202043" y="152400"/>
            <a:ext cx="1283724" cy="149838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/>
          <p:nvPr/>
        </p:nvSpPr>
        <p:spPr>
          <a:xfrm>
            <a:off x="1605900" y="4446850"/>
            <a:ext cx="4501200" cy="16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Objectives: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The histological structure of liver and spleen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54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"/>
              <a:buFont typeface="Montserrat"/>
              <a:buChar char="-"/>
            </a:pPr>
            <a:r>
              <a:rPr lang="en-US" sz="400">
                <a:latin typeface="Montserrat"/>
                <a:ea typeface="Montserrat"/>
                <a:cs typeface="Montserrat"/>
                <a:sym typeface="Montserrat"/>
              </a:rPr>
              <a:t>Getting the academic to kick me 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latin typeface="Montserrat"/>
                <a:ea typeface="Montserrat"/>
                <a:cs typeface="Montserrat"/>
                <a:sym typeface="Montserrat"/>
              </a:rPr>
              <a:t>out of the reviewing team</a:t>
            </a:r>
            <a:endParaRPr sz="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6773325" y="5768250"/>
            <a:ext cx="2971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jk there is none, but you fell for that lolololololol</a:t>
            </a:r>
            <a:endParaRPr sz="8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90" name="Google Shape;190;p28"/>
          <p:cNvGraphicFramePr/>
          <p:nvPr/>
        </p:nvGraphicFramePr>
        <p:xfrm>
          <a:off x="267900" y="18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{EFECC7A2-0F25-4080-B3DF-CC0FDBD74317}</a:tableStyleId>
              </a:tblPr>
              <a:tblGrid>
                <a:gridCol w="2717500"/>
                <a:gridCol w="4188050"/>
                <a:gridCol w="4789925"/>
              </a:tblGrid>
              <a:tr h="4273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Liver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 hMerge="1"/>
                <a:tc hMerge="1"/>
              </a:tr>
              <a:tr h="941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Stroma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Parenchyma; </a:t>
                      </a: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Classical liver (hepatic) lobules: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formed of a polygonal mass of liver tissue, bounded by interlobular septa with portal areas at the periphery &amp; central (centrolobular) vein in the center.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hMerge="1"/>
              </a:tr>
              <a:tr h="42732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a- Capsule: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Glisson’s Capsule. 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b- Septa </a:t>
                      </a:r>
                      <a:r>
                        <a:rPr lang="en-US" sz="15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(C.T.)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(absent in human) &amp; Portal areas (Portal tracts).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c- </a:t>
                      </a:r>
                      <a:r>
                        <a:rPr lang="en-US" sz="15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Network of reticular fibers.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12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(also found in spleen &amp; bone marrow &amp; lymph nodes)</a:t>
                      </a:r>
                      <a:endParaRPr sz="12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Reticular CT = collagen type 3</a:t>
                      </a:r>
                      <a:endParaRPr sz="12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Contents </a:t>
                      </a: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the Classic Liver Lobule: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Borders </a:t>
                      </a: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of the Classical Liver Lobule: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045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Anastomosing plates of hepatocytes.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Liver blood sinusoids (hepatic blood sinusoids): In between the plates.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Spaces of Disse (perisinusoidal spaces of Disse).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 Central vein.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5- Bile canaliculi.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Septa: C.T. septa (e.g. in pigs).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Portal areas (Portal tracts) (Portal triads): Are located in the corners of the classical hepatic lobule (usually 3 in No.) it contains: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a- C.T.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b-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Bile ducts (interlobular bile ducts).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c- Venule (Branch of </a:t>
                      </a: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portal vein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d- Arteriole ( Branch of hepatic artery)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91" name="Google Shape;19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00" y="4051675"/>
            <a:ext cx="2743200" cy="102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/>
          <p:cNvSpPr txBox="1"/>
          <p:nvPr/>
        </p:nvSpPr>
        <p:spPr>
          <a:xfrm>
            <a:off x="107177" y="4942888"/>
            <a:ext cx="2609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Pig’s liver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7325" y="4330326"/>
            <a:ext cx="2976000" cy="204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28"/>
          <p:cNvCxnSpPr/>
          <p:nvPr/>
        </p:nvCxnSpPr>
        <p:spPr>
          <a:xfrm>
            <a:off x="3321450" y="3784975"/>
            <a:ext cx="1203900" cy="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28"/>
          <p:cNvSpPr/>
          <p:nvPr/>
        </p:nvSpPr>
        <p:spPr>
          <a:xfrm>
            <a:off x="3812025" y="5635975"/>
            <a:ext cx="346500" cy="182400"/>
          </a:xfrm>
          <a:prstGeom prst="rect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8"/>
          <p:cNvSpPr/>
          <p:nvPr/>
        </p:nvSpPr>
        <p:spPr>
          <a:xfrm>
            <a:off x="3688200" y="4283425"/>
            <a:ext cx="470400" cy="5226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7" name="Google Shape;197;p28"/>
          <p:cNvCxnSpPr/>
          <p:nvPr/>
        </p:nvCxnSpPr>
        <p:spPr>
          <a:xfrm>
            <a:off x="7449225" y="2734800"/>
            <a:ext cx="12039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8"/>
          <p:cNvCxnSpPr/>
          <p:nvPr/>
        </p:nvCxnSpPr>
        <p:spPr>
          <a:xfrm>
            <a:off x="3284975" y="2734800"/>
            <a:ext cx="2040900" cy="0"/>
          </a:xfrm>
          <a:prstGeom prst="straightConnector1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" name="Google Shape;199;p28"/>
          <p:cNvSpPr/>
          <p:nvPr/>
        </p:nvSpPr>
        <p:spPr>
          <a:xfrm>
            <a:off x="3812025" y="5378800"/>
            <a:ext cx="346500" cy="182400"/>
          </a:xfrm>
          <a:prstGeom prst="rect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900" y="5399682"/>
            <a:ext cx="2609400" cy="101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9413" y="5130425"/>
            <a:ext cx="1763723" cy="115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30975" y="4374625"/>
            <a:ext cx="2095500" cy="2008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28"/>
          <p:cNvCxnSpPr/>
          <p:nvPr/>
        </p:nvCxnSpPr>
        <p:spPr>
          <a:xfrm>
            <a:off x="7532850" y="3784975"/>
            <a:ext cx="9669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8"/>
          <p:cNvSpPr/>
          <p:nvPr/>
        </p:nvSpPr>
        <p:spPr>
          <a:xfrm>
            <a:off x="9130975" y="4836725"/>
            <a:ext cx="670200" cy="1824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5" name="Google Shape;205;p28"/>
          <p:cNvCxnSpPr/>
          <p:nvPr/>
        </p:nvCxnSpPr>
        <p:spPr>
          <a:xfrm>
            <a:off x="7524750" y="4051675"/>
            <a:ext cx="6666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8"/>
          <p:cNvCxnSpPr/>
          <p:nvPr/>
        </p:nvCxnSpPr>
        <p:spPr>
          <a:xfrm>
            <a:off x="7524750" y="4283425"/>
            <a:ext cx="819300" cy="0"/>
          </a:xfrm>
          <a:prstGeom prst="straightConnector1">
            <a:avLst/>
          </a:prstGeom>
          <a:noFill/>
          <a:ln cap="flat" cmpd="sng" w="28575">
            <a:solidFill>
              <a:srgbClr val="6FA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Google Shape;207;p28"/>
          <p:cNvSpPr/>
          <p:nvPr/>
        </p:nvSpPr>
        <p:spPr>
          <a:xfrm>
            <a:off x="10502575" y="4897325"/>
            <a:ext cx="670200" cy="233100"/>
          </a:xfrm>
          <a:prstGeom prst="rect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9130975" y="5722550"/>
            <a:ext cx="670200" cy="182400"/>
          </a:xfrm>
          <a:prstGeom prst="rect">
            <a:avLst/>
          </a:prstGeom>
          <a:noFill/>
          <a:ln cap="flat" cmpd="sng" w="2857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15" name="Google Shape;215;p29"/>
          <p:cNvGraphicFramePr/>
          <p:nvPr/>
        </p:nvGraphicFramePr>
        <p:xfrm>
          <a:off x="176700" y="18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{EFECC7A2-0F25-4080-B3DF-CC0FDBD74317}</a:tableStyleId>
              </a:tblPr>
              <a:tblGrid>
                <a:gridCol w="2213250"/>
                <a:gridCol w="2232275"/>
                <a:gridCol w="2679325"/>
                <a:gridCol w="2557575"/>
                <a:gridCol w="962050"/>
                <a:gridCol w="1225700"/>
              </a:tblGrid>
              <a:tr h="185500">
                <a:tc gridSpan="6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Contents of the Classic Liver Lobule: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6825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Anastomosing plates of hepatocytes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Liver blood sinusoids (In between the plates)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Spaces of Disse </a:t>
                      </a:r>
                      <a:r>
                        <a:rPr b="1" lang="en-US" sz="12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(perisinusoidal spaces of Disse)</a:t>
                      </a:r>
                      <a:endParaRPr b="1"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Central vein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Bile canaliculi</a:t>
                      </a:r>
                      <a:endParaRPr b="1" sz="15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</a:tr>
              <a:tr h="1547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Hepatocytes (LM)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grouped in interconnected plates.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■ Liver sinusoids are located in the spaces between these plates.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■ Are polyhedral in shape.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■ Nucleus: 1 or 2, 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esicular </a:t>
                      </a:r>
                      <a:r>
                        <a:rPr lang="en-US" sz="12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(large &amp; pale)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with prominent nucleoli.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■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Cytoplasm: 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acidophilic.</a:t>
                      </a:r>
                      <a:endParaRPr sz="1100"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Hepatocytes (EM)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Organelles:</a:t>
                      </a:r>
                      <a:endParaRPr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Mitochondria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++++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(sER &amp; rER): </a:t>
                      </a:r>
                      <a:r>
                        <a:rPr lang="en-US" sz="600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abundant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Golgi complex.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 Lysosomes.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5- Peroxisomes.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u="sng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Inclusions (Deposits):</a:t>
                      </a:r>
                      <a:endParaRPr u="sng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Glycogen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Lipid (few droplets)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Lipofuscin (old age)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(1) Endothelial Cells: 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Fenestrated &amp; discontinuous 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→ free passage of plasma.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Basal lamina is absent. </a:t>
                      </a:r>
                      <a:endParaRPr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(2) Kupffer Cells: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Are </a:t>
                      </a:r>
                      <a:r>
                        <a:rPr lang="en-US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macrophages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Are found on the luminal surface of the endothelial cells. 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Function: </a:t>
                      </a:r>
                      <a:r>
                        <a:rPr lang="en-US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phagocytosis</a:t>
                      </a: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Contents: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Microvilli of hepatocytes.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Plasma of blood.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Hepatic stellate cells (Ito cells) (Fat-storing cells):</a:t>
                      </a:r>
                      <a:endParaRPr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contain vitamin A-rich lipid.</a:t>
                      </a:r>
                      <a:endParaRPr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form reticulin (reticular fibers).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4- </a:t>
                      </a:r>
                      <a:r>
                        <a:rPr lang="en-US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Reticular fibers: (type III collagen).</a:t>
                      </a:r>
                      <a:endParaRPr>
                        <a:solidFill>
                          <a:srgbClr val="FF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5-Natural Killer (NK) cells.</a:t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formed by the membranes of 2 </a:t>
                      </a:r>
                      <a:r>
                        <a:rPr lang="en-US" sz="11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adjacent</a:t>
                      </a:r>
                      <a:r>
                        <a:rPr lang="en-US" sz="11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hepatocytes for bile passage, and is secured by desmosomes to prevent leakage of bile into </a:t>
                      </a:r>
                      <a:r>
                        <a:rPr lang="en-US" sz="11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sinusoid.</a:t>
                      </a:r>
                      <a:r>
                        <a:rPr lang="en-US" sz="11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leakage → cause </a:t>
                      </a:r>
                      <a:r>
                        <a:rPr lang="en-US" sz="11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jaundice.</a:t>
                      </a:r>
                      <a:r>
                        <a:rPr lang="en-US" sz="11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100">
                        <a:solidFill>
                          <a:srgbClr val="999999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6" name="Google Shape;216;p29"/>
          <p:cNvPicPr preferRelativeResize="0"/>
          <p:nvPr/>
        </p:nvPicPr>
        <p:blipFill rotWithShape="1">
          <a:blip r:embed="rId3">
            <a:alphaModFix/>
          </a:blip>
          <a:srcRect b="5186" l="0" r="0" t="0"/>
          <a:stretch/>
        </p:blipFill>
        <p:spPr>
          <a:xfrm>
            <a:off x="4930275" y="4292127"/>
            <a:ext cx="1932575" cy="206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5502" y="4685978"/>
            <a:ext cx="2173669" cy="162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3872" y="4685978"/>
            <a:ext cx="2260616" cy="162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4658" y="4393342"/>
            <a:ext cx="2173675" cy="1964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29"/>
          <p:cNvCxnSpPr/>
          <p:nvPr/>
        </p:nvCxnSpPr>
        <p:spPr>
          <a:xfrm>
            <a:off x="5019675" y="2752725"/>
            <a:ext cx="11718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9"/>
          <p:cNvCxnSpPr/>
          <p:nvPr/>
        </p:nvCxnSpPr>
        <p:spPr>
          <a:xfrm>
            <a:off x="7596075" y="2429771"/>
            <a:ext cx="18384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9"/>
          <p:cNvSpPr/>
          <p:nvPr/>
        </p:nvSpPr>
        <p:spPr>
          <a:xfrm>
            <a:off x="10514717" y="5332602"/>
            <a:ext cx="405250" cy="552700"/>
          </a:xfrm>
          <a:custGeom>
            <a:rect b="b" l="l" r="r" t="t"/>
            <a:pathLst>
              <a:path extrusionOk="0" h="22108" w="16210">
                <a:moveTo>
                  <a:pt x="1083" y="22059"/>
                </a:moveTo>
                <a:cubicBezTo>
                  <a:pt x="7370" y="22451"/>
                  <a:pt x="15036" y="16832"/>
                  <a:pt x="16132" y="10629"/>
                </a:cubicBezTo>
                <a:cubicBezTo>
                  <a:pt x="16934" y="6088"/>
                  <a:pt x="11252" y="2003"/>
                  <a:pt x="6988" y="247"/>
                </a:cubicBezTo>
                <a:cubicBezTo>
                  <a:pt x="2185" y="-1731"/>
                  <a:pt x="1278" y="9443"/>
                  <a:pt x="988" y="14629"/>
                </a:cubicBezTo>
                <a:cubicBezTo>
                  <a:pt x="851" y="17070"/>
                  <a:pt x="-1206" y="21105"/>
                  <a:pt x="1083" y="21964"/>
                </a:cubicBez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3" name="Google Shape;223;p29"/>
          <p:cNvSpPr/>
          <p:nvPr/>
        </p:nvSpPr>
        <p:spPr>
          <a:xfrm>
            <a:off x="10818466" y="4974020"/>
            <a:ext cx="466650" cy="702100"/>
          </a:xfrm>
          <a:custGeom>
            <a:rect b="b" l="l" r="r" t="t"/>
            <a:pathLst>
              <a:path extrusionOk="0" h="28084" w="18666">
                <a:moveTo>
                  <a:pt x="2077" y="112"/>
                </a:moveTo>
                <a:cubicBezTo>
                  <a:pt x="905" y="-559"/>
                  <a:pt x="-232" y="2321"/>
                  <a:pt x="77" y="3636"/>
                </a:cubicBezTo>
                <a:cubicBezTo>
                  <a:pt x="2193" y="12626"/>
                  <a:pt x="6788" y="32254"/>
                  <a:pt x="14555" y="27258"/>
                </a:cubicBezTo>
                <a:cubicBezTo>
                  <a:pt x="19235" y="24248"/>
                  <a:pt x="19591" y="15814"/>
                  <a:pt x="17222" y="10780"/>
                </a:cubicBezTo>
                <a:cubicBezTo>
                  <a:pt x="14672" y="5362"/>
                  <a:pt x="7563" y="3653"/>
                  <a:pt x="2363" y="683"/>
                </a:cubicBezTo>
              </a:path>
            </a:pathLst>
          </a:cu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Google Shape;224;p29"/>
          <p:cNvSpPr/>
          <p:nvPr/>
        </p:nvSpPr>
        <p:spPr>
          <a:xfrm>
            <a:off x="7765924" y="5371500"/>
            <a:ext cx="408125" cy="448075"/>
          </a:xfrm>
          <a:custGeom>
            <a:rect b="b" l="l" r="r" t="t"/>
            <a:pathLst>
              <a:path extrusionOk="0" h="17923" w="16325">
                <a:moveTo>
                  <a:pt x="14206" y="547"/>
                </a:moveTo>
                <a:cubicBezTo>
                  <a:pt x="7897" y="-2607"/>
                  <a:pt x="-4643" y="14828"/>
                  <a:pt x="1803" y="17692"/>
                </a:cubicBezTo>
                <a:cubicBezTo>
                  <a:pt x="4727" y="18991"/>
                  <a:pt x="7420" y="14276"/>
                  <a:pt x="9281" y="11673"/>
                </a:cubicBezTo>
                <a:cubicBezTo>
                  <a:pt x="11843" y="8088"/>
                  <a:pt x="18599" y="3116"/>
                  <a:pt x="15483" y="0"/>
                </a:cubicBezTo>
              </a:path>
            </a:pathLst>
          </a:cu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25" name="Google Shape;225;p29"/>
          <p:cNvCxnSpPr/>
          <p:nvPr/>
        </p:nvCxnSpPr>
        <p:spPr>
          <a:xfrm>
            <a:off x="5011175" y="1685625"/>
            <a:ext cx="15366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26" name="Google Shape;226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900" y="4570388"/>
            <a:ext cx="1380724" cy="185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3" name="Google Shape;233;p30"/>
          <p:cNvGraphicFramePr/>
          <p:nvPr/>
        </p:nvGraphicFramePr>
        <p:xfrm>
          <a:off x="267900" y="18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{EFECC7A2-0F25-4080-B3DF-CC0FDBD74317}</a:tableStyleId>
              </a:tblPr>
              <a:tblGrid>
                <a:gridCol w="2717500"/>
                <a:gridCol w="4188050"/>
                <a:gridCol w="4789925"/>
              </a:tblGrid>
              <a:tr h="4101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Spleen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1"/>
                    </a:solidFill>
                  </a:tcPr>
                </a:tc>
                <a:tc hMerge="1"/>
                <a:tc hMerge="1"/>
              </a:tr>
              <a:tr h="903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Stroma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Parenchyma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 cortex, No medulla, No afferent lymphatic vessel.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hMerge="1"/>
              </a:tr>
              <a:tr h="410175">
                <a:tc rowSpan="4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Capsule: 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is covered by visceral layer of peritoneum; mesothelium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– Is formed of fibromuscular C.T. (Dense fibrous C.T. + </a:t>
                      </a:r>
                      <a:r>
                        <a:rPr b="1" lang="en-US" sz="15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SMCs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(smooth muscle cells).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Trabeculae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: Are irregular, incomplete, divide the spleen into intercommunicating compartments (lobules).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3- Reticular C.T.</a:t>
                      </a:r>
                      <a:endParaRPr b="1"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White pulp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highlight>
                            <a:srgbClr val="FCE5CD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 pulp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6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Periarterial lymphatic sheaths (PALS):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housing </a:t>
                      </a:r>
                      <a:r>
                        <a:rPr lang="en-US" sz="1200">
                          <a:solidFill>
                            <a:srgbClr val="99999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(programmed)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US" sz="15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 lymphocytes.</a:t>
                      </a:r>
                      <a:endParaRPr b="1" sz="15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Lymphoid follicles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(with germinal centers): housing </a:t>
                      </a:r>
                      <a:r>
                        <a:rPr b="1" lang="en-US" sz="15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 lymphocytes</a:t>
                      </a:r>
                      <a:r>
                        <a:rPr b="1" lang="en-US" sz="1500">
                          <a:solidFill>
                            <a:srgbClr val="98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</a:t>
                      </a:r>
                      <a:endParaRPr b="1" sz="1500">
                        <a:solidFill>
                          <a:srgbClr val="980000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N.B. Both 1&amp;2 have the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eccentrically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located central artery (central arteriole) (follicular arteriole).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1- Splenic (pulp) cords: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Extravasated blood cells, plasma cells, macrophages &amp; reticular cells and fibers.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 Splenic blood sinusoids: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Are lined with elongated fusiform endothelial cells with large intercellular spaces &amp; supported by discontinuous, circular basement membrane.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0175">
                <a:tc v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Cells of parenchyma of spleen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7CAAC"/>
                    </a:solidFill>
                  </a:tcPr>
                </a:tc>
                <a:tc hMerge="1"/>
              </a:tr>
              <a:tr h="1145875">
                <a:tc vMerge="1"/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Lymphocytes.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Plasma cells.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Macrophages.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Blood elements (RBCs, 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leukocytes</a:t>
                      </a: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blood platelets).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234" name="Google Shape;23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023" y="4054325"/>
            <a:ext cx="2991001" cy="215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1025" y="4054328"/>
            <a:ext cx="2125325" cy="215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 txBox="1"/>
          <p:nvPr/>
        </p:nvSpPr>
        <p:spPr>
          <a:xfrm>
            <a:off x="7173450" y="240350"/>
            <a:ext cx="32118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9DAF8"/>
                </a:solidFill>
                <a:latin typeface="Montserrat"/>
                <a:ea typeface="Montserrat"/>
                <a:cs typeface="Montserrat"/>
                <a:sym typeface="Montserrat"/>
              </a:rPr>
              <a:t>ew foundation</a:t>
            </a:r>
            <a:endParaRPr>
              <a:solidFill>
                <a:srgbClr val="C9DAF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3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31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75" y="2510175"/>
            <a:ext cx="5344725" cy="325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 txBox="1"/>
          <p:nvPr>
            <p:ph type="title"/>
          </p:nvPr>
        </p:nvSpPr>
        <p:spPr>
          <a:xfrm>
            <a:off x="838200" y="438025"/>
            <a:ext cx="10576500" cy="89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Splenic microcirculation</a:t>
            </a:r>
            <a:endParaRPr b="1"/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838200" y="1521950"/>
            <a:ext cx="105765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2000"/>
              <a:buChar char="◧"/>
            </a:pPr>
            <a:r>
              <a:rPr lang="en-US">
                <a:solidFill>
                  <a:srgbClr val="999999"/>
                </a:solidFill>
              </a:rPr>
              <a:t>open </a:t>
            </a:r>
            <a:r>
              <a:rPr lang="en-US">
                <a:solidFill>
                  <a:srgbClr val="999999"/>
                </a:solidFill>
              </a:rPr>
              <a:t>circulation</a:t>
            </a:r>
            <a:r>
              <a:rPr lang="en-US">
                <a:solidFill>
                  <a:srgbClr val="999999"/>
                </a:solidFill>
              </a:rPr>
              <a:t> → free blood</a:t>
            </a:r>
            <a:endParaRPr>
              <a:solidFill>
                <a:srgbClr val="999999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Char char="◧"/>
            </a:pPr>
            <a:r>
              <a:rPr lang="en-US">
                <a:solidFill>
                  <a:srgbClr val="999999"/>
                </a:solidFill>
              </a:rPr>
              <a:t>close circulation → </a:t>
            </a:r>
            <a:r>
              <a:rPr lang="en-US">
                <a:solidFill>
                  <a:srgbClr val="999999"/>
                </a:solidFill>
              </a:rPr>
              <a:t>sinusoid</a:t>
            </a:r>
            <a:endParaRPr>
              <a:solidFill>
                <a:srgbClr val="999999"/>
              </a:solidFill>
            </a:endParaRPr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9600" y="3316888"/>
            <a:ext cx="337185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2174" y="230750"/>
            <a:ext cx="4824525" cy="29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/>
          <p:nvPr>
            <p:ph idx="1" type="body"/>
          </p:nvPr>
        </p:nvSpPr>
        <p:spPr>
          <a:xfrm>
            <a:off x="222300" y="1031225"/>
            <a:ext cx="5785500" cy="4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1- What is the Function of kupffer cells?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fat storage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form reticulin (reticular fibers)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phagocytosis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bile passage</a:t>
            </a:r>
            <a:endParaRPr sz="16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>
                <a:solidFill>
                  <a:srgbClr val="000000"/>
                </a:solidFill>
              </a:rPr>
              <a:t>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2- Which one of the following have SMCs in it’s c</a:t>
            </a:r>
            <a:r>
              <a:rPr b="1" lang="en-US" sz="1800">
                <a:solidFill>
                  <a:srgbClr val="000000"/>
                </a:solidFill>
              </a:rPr>
              <a:t>apsule?</a:t>
            </a:r>
            <a:endParaRPr b="1" sz="18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liver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spleen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A&amp;B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None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3- </a:t>
            </a:r>
            <a:r>
              <a:rPr b="1" lang="en-US" sz="1800"/>
              <a:t>E</a:t>
            </a:r>
            <a:r>
              <a:rPr b="1" lang="en-US" sz="1800"/>
              <a:t>ndothelial cells of</a:t>
            </a:r>
            <a:r>
              <a:rPr b="1" lang="en-US" sz="1800">
                <a:solidFill>
                  <a:srgbClr val="000000"/>
                </a:solidFill>
              </a:rPr>
              <a:t> l</a:t>
            </a:r>
            <a:r>
              <a:rPr b="1" lang="en-US" sz="1800">
                <a:solidFill>
                  <a:srgbClr val="000000"/>
                </a:solidFill>
              </a:rPr>
              <a:t>iver blood sinusoids are:</a:t>
            </a:r>
            <a:r>
              <a:rPr b="1" lang="en-US" sz="1800"/>
              <a:t> 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Basal lamina + fenestrated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Basal lamina + Not fenestrated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UcPeriod"/>
            </a:pPr>
            <a:r>
              <a:rPr lang="en-US" sz="1600"/>
              <a:t>No b</a:t>
            </a:r>
            <a:r>
              <a:rPr lang="en-US" sz="1600"/>
              <a:t>asal lamina + fenestrated 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No basal lamina + Not fenestrated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57" name="Google Shape;257;p32"/>
          <p:cNvSpPr txBox="1"/>
          <p:nvPr>
            <p:ph idx="2" type="body"/>
          </p:nvPr>
        </p:nvSpPr>
        <p:spPr>
          <a:xfrm>
            <a:off x="6084000" y="955035"/>
            <a:ext cx="6108000" cy="57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4</a:t>
            </a:r>
            <a:r>
              <a:rPr b="1" lang="en-US" sz="1800">
                <a:solidFill>
                  <a:srgbClr val="000000"/>
                </a:solidFill>
              </a:rPr>
              <a:t>- </a:t>
            </a:r>
            <a:r>
              <a:rPr b="1" lang="en-US" sz="1800"/>
              <a:t>Which of the following is correct?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Periarterial lymphatic sheaths house T lymphocytes.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Periarterial lymphatic sheaths house B lymphocytes.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Lymphoid follicles house T lymphocytes.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A&amp;C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en-US" sz="1800"/>
              <a:t>5</a:t>
            </a:r>
            <a:r>
              <a:rPr b="1" lang="en-US" sz="1800"/>
              <a:t>- Which of the following is true about Hepatocytes? </a:t>
            </a:r>
            <a:endParaRPr b="1" sz="18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Acidophilic cytoplasm + polyhedral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basophilic cytoplasm + polyhedral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Acidophilic cytoplasm + few ER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A&amp;C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/>
              <a:t>    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1800">
                <a:solidFill>
                  <a:srgbClr val="000000"/>
                </a:solidFill>
              </a:rPr>
              <a:t>6- </a:t>
            </a:r>
            <a:r>
              <a:rPr b="1" lang="en-US" sz="1800">
                <a:solidFill>
                  <a:srgbClr val="000000"/>
                </a:solidFill>
              </a:rPr>
              <a:t> The Portal triad contain:</a:t>
            </a:r>
            <a:endParaRPr b="1" sz="1800">
              <a:solidFill>
                <a:srgbClr val="000000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Bile ducts + </a:t>
            </a:r>
            <a:r>
              <a:rPr lang="en-US" sz="1600"/>
              <a:t>Venule </a:t>
            </a:r>
            <a:r>
              <a:rPr lang="en-US" sz="1600"/>
              <a:t>+ Arteriole</a:t>
            </a:r>
            <a:r>
              <a:rPr lang="en-US" sz="1600"/>
              <a:t> + C.T.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Bile ducts + Nerves + Arteriole 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Reticular fiber </a:t>
            </a:r>
            <a:r>
              <a:rPr lang="en-US" sz="1600"/>
              <a:t>+ Venule + Arteriole + C.T.</a:t>
            </a:r>
            <a:endParaRPr sz="1600"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UcPeriod"/>
            </a:pPr>
            <a:r>
              <a:rPr lang="en-US" sz="1600"/>
              <a:t>Bile ducts + Central vein + Arteriole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258" name="Google Shape;258;p32"/>
          <p:cNvSpPr txBox="1"/>
          <p:nvPr>
            <p:ph type="title"/>
          </p:nvPr>
        </p:nvSpPr>
        <p:spPr>
          <a:xfrm rot="10800000">
            <a:off x="2756625" y="6415625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>
                <a:solidFill>
                  <a:srgbClr val="F9CB9C"/>
                </a:solidFill>
              </a:rPr>
              <a:t>1.C  2.B  3.C  4.A  5.A  6.A</a:t>
            </a:r>
            <a:endParaRPr sz="1600">
              <a:solidFill>
                <a:srgbClr val="F9CB9C"/>
              </a:solidFill>
            </a:endParaRPr>
          </a:p>
        </p:txBody>
      </p: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idx="2" type="body"/>
          </p:nvPr>
        </p:nvSpPr>
        <p:spPr>
          <a:xfrm>
            <a:off x="4505225" y="1936799"/>
            <a:ext cx="44775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/>
              <a:t>Sarah alflaij</a:t>
            </a:r>
            <a:endParaRPr/>
          </a:p>
        </p:txBody>
      </p:sp>
      <p:sp>
        <p:nvSpPr>
          <p:cNvPr id="266" name="Google Shape;266;p33"/>
          <p:cNvSpPr txBox="1"/>
          <p:nvPr>
            <p:ph idx="4" type="title"/>
          </p:nvPr>
        </p:nvSpPr>
        <p:spPr>
          <a:xfrm>
            <a:off x="3801122" y="109349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solidFill>
                  <a:srgbClr val="000000"/>
                </a:solidFill>
                <a:highlight>
                  <a:srgbClr val="F9CB9C"/>
                </a:highlight>
              </a:rPr>
              <a:t>Team Leaders</a:t>
            </a:r>
            <a:endParaRPr>
              <a:solidFill>
                <a:srgbClr val="000000"/>
              </a:solidFill>
              <a:highlight>
                <a:srgbClr val="F9CB9C"/>
              </a:highlight>
            </a:endParaRPr>
          </a:p>
        </p:txBody>
      </p:sp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 b="0" l="7162" r="7162" t="0"/>
          <a:stretch/>
        </p:blipFill>
        <p:spPr>
          <a:xfrm>
            <a:off x="2252980" y="578736"/>
            <a:ext cx="2252256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3"/>
          <p:cNvSpPr txBox="1"/>
          <p:nvPr>
            <p:ph idx="4" type="title"/>
          </p:nvPr>
        </p:nvSpPr>
        <p:spPr>
          <a:xfrm>
            <a:off x="1443275" y="3504475"/>
            <a:ext cx="10229100" cy="24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FFD966"/>
                </a:solidFill>
              </a:rPr>
              <a:t>Good luck </a:t>
            </a:r>
            <a:endParaRPr b="1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>
                <a:solidFill>
                  <a:srgbClr val="FFD966"/>
                </a:solidFill>
              </a:rPr>
              <a:t>See you in the OSPE :)</a:t>
            </a:r>
            <a:endParaRPr b="1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1000">
                <a:solidFill>
                  <a:srgbClr val="FFD966"/>
                </a:solidFill>
              </a:rPr>
              <a:t>“Life is too short to be sad, now show me that beautiful smile you nerd’ - Supposedly secret lec reviewer</a:t>
            </a:r>
            <a:endParaRPr b="1" sz="10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1000">
                <a:solidFill>
                  <a:srgbClr val="FFD966"/>
                </a:solidFill>
              </a:rPr>
              <a:t>but nah forreal tho go do something fun y’all really deserve it </a:t>
            </a:r>
            <a:endParaRPr b="1" sz="10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800">
                <a:solidFill>
                  <a:srgbClr val="FFD966"/>
                </a:solidFill>
              </a:rPr>
              <a:t>and no I’m not writing these things cause I’m avoiding studying shut up</a:t>
            </a:r>
            <a:endParaRPr b="1" sz="8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800">
              <a:solidFill>
                <a:srgbClr val="FFD96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800">
                <a:solidFill>
                  <a:srgbClr val="FFD966"/>
                </a:solidFill>
              </a:rPr>
              <a:t>Help.</a:t>
            </a:r>
            <a:endParaRPr b="1" sz="800"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