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Signika"/>
      <p:regular r:id="rId20"/>
      <p:bold r:id="rId21"/>
    </p:embeddedFont>
    <p:embeddedFont>
      <p:font typeface="Merienda"/>
      <p:regular r:id="rId22"/>
      <p:bold r:id="rId23"/>
    </p:embeddedFont>
    <p:embeddedFont>
      <p:font typeface="Bree Serif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ignika-regular.fntdata"/><Relationship Id="rId11" Type="http://schemas.openxmlformats.org/officeDocument/2006/relationships/slide" Target="slides/slide5.xml"/><Relationship Id="rId22" Type="http://schemas.openxmlformats.org/officeDocument/2006/relationships/font" Target="fonts/Merienda-regular.fntdata"/><Relationship Id="rId10" Type="http://schemas.openxmlformats.org/officeDocument/2006/relationships/slide" Target="slides/slide4.xml"/><Relationship Id="rId21" Type="http://schemas.openxmlformats.org/officeDocument/2006/relationships/font" Target="fonts/Signika-bold.fntdata"/><Relationship Id="rId13" Type="http://schemas.openxmlformats.org/officeDocument/2006/relationships/slide" Target="slides/slide7.xml"/><Relationship Id="rId24" Type="http://schemas.openxmlformats.org/officeDocument/2006/relationships/font" Target="fonts/BreeSerif-regular.fntdata"/><Relationship Id="rId12" Type="http://schemas.openxmlformats.org/officeDocument/2006/relationships/slide" Target="slides/slide6.xml"/><Relationship Id="rId23" Type="http://schemas.openxmlformats.org/officeDocument/2006/relationships/font" Target="fonts/Meriend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ce2591245285af8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ce2591245285af8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4ce2591245285af8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481cd3aa1f9da99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481cd3aa1f9da99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472ed3d64b6911e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472ed3d64b6911e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6b907a1a4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6b907a1a4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47358bd667c28ea9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g47358bd667c28ea9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7358bd667c28ea9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47358bd667c28ea9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b907a1a4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b907a1a4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b907a1a4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b907a1a4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c2cd5aed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c2cd5aed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b907a1a4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b907a1a4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3e74b984decd70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3e74b984decd70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6c2cd5aedc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6c2cd5aedc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75e498f0a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75e498f0a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s slide layout">
  <p:cSld name="1_Contents slide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Images &amp; Contents Layout">
  <p:cSld name="3_Images &amp; Contents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>
            <p:ph idx="2" type="pic"/>
          </p:nvPr>
        </p:nvSpPr>
        <p:spPr>
          <a:xfrm>
            <a:off x="0" y="0"/>
            <a:ext cx="9144000" cy="2351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5"/>
          <p:cNvSpPr/>
          <p:nvPr>
            <p:ph idx="3" type="pic"/>
          </p:nvPr>
        </p:nvSpPr>
        <p:spPr>
          <a:xfrm>
            <a:off x="679217" y="1558700"/>
            <a:ext cx="1723800" cy="15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5"/>
          <p:cNvSpPr/>
          <p:nvPr>
            <p:ph idx="4" type="pic"/>
          </p:nvPr>
        </p:nvSpPr>
        <p:spPr>
          <a:xfrm>
            <a:off x="4711771" y="1558700"/>
            <a:ext cx="1723800" cy="15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5"/>
          <p:cNvSpPr/>
          <p:nvPr>
            <p:ph idx="5" type="pic"/>
          </p:nvPr>
        </p:nvSpPr>
        <p:spPr>
          <a:xfrm>
            <a:off x="2695494" y="1558700"/>
            <a:ext cx="1723800" cy="15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5"/>
          <p:cNvSpPr/>
          <p:nvPr>
            <p:ph idx="6" type="pic"/>
          </p:nvPr>
        </p:nvSpPr>
        <p:spPr>
          <a:xfrm>
            <a:off x="6728048" y="1558700"/>
            <a:ext cx="1723800" cy="15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242647" y="254632"/>
            <a:ext cx="86799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b="0" i="0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s slide layout">
  <p:cSld name="Contents slide layou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242647" y="254632"/>
            <a:ext cx="86799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s &amp; Contents Layout">
  <p:cSld name="Images &amp; Contents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/>
          <p:nvPr/>
        </p:nvSpPr>
        <p:spPr>
          <a:xfrm flipH="1">
            <a:off x="228" y="-1"/>
            <a:ext cx="2705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17"/>
          <p:cNvGrpSpPr/>
          <p:nvPr/>
        </p:nvGrpSpPr>
        <p:grpSpPr>
          <a:xfrm>
            <a:off x="4370521" y="1275812"/>
            <a:ext cx="4778020" cy="53949"/>
            <a:chOff x="3843032" y="6553286"/>
            <a:chExt cx="2066528" cy="87000"/>
          </a:xfrm>
        </p:grpSpPr>
        <p:sp>
          <p:nvSpPr>
            <p:cNvPr id="64" name="Google Shape;64;p17"/>
            <p:cNvSpPr/>
            <p:nvPr/>
          </p:nvSpPr>
          <p:spPr>
            <a:xfrm flipH="1" rot="10800000">
              <a:off x="3843032" y="6553286"/>
              <a:ext cx="413400" cy="87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7"/>
            <p:cNvSpPr/>
            <p:nvPr/>
          </p:nvSpPr>
          <p:spPr>
            <a:xfrm flipH="1" rot="10800000">
              <a:off x="4256314" y="6553286"/>
              <a:ext cx="413400" cy="87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7"/>
            <p:cNvSpPr/>
            <p:nvPr/>
          </p:nvSpPr>
          <p:spPr>
            <a:xfrm flipH="1" rot="10800000">
              <a:off x="4669596" y="6553286"/>
              <a:ext cx="413400" cy="87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7"/>
            <p:cNvSpPr/>
            <p:nvPr/>
          </p:nvSpPr>
          <p:spPr>
            <a:xfrm flipH="1" rot="10800000">
              <a:off x="5082878" y="6553286"/>
              <a:ext cx="413400" cy="87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7"/>
            <p:cNvSpPr/>
            <p:nvPr/>
          </p:nvSpPr>
          <p:spPr>
            <a:xfrm flipH="1" rot="10800000">
              <a:off x="5496160" y="6553286"/>
              <a:ext cx="413400" cy="87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E:\002-KIMS BUSINESS\007-02-MaxPPT-Contents\150902-com-Global-Laptop\mo900.png" id="69" name="Google Shape;69;p17"/>
          <p:cNvPicPr preferRelativeResize="0"/>
          <p:nvPr/>
        </p:nvPicPr>
        <p:blipFill rotWithShape="1">
          <a:blip r:embed="rId2">
            <a:alphaModFix/>
          </a:blip>
          <a:srcRect b="0" l="18253" r="0" t="0"/>
          <a:stretch/>
        </p:blipFill>
        <p:spPr>
          <a:xfrm>
            <a:off x="-1" y="412333"/>
            <a:ext cx="3854750" cy="473116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7"/>
          <p:cNvSpPr/>
          <p:nvPr>
            <p:ph idx="2" type="pic"/>
          </p:nvPr>
        </p:nvSpPr>
        <p:spPr>
          <a:xfrm>
            <a:off x="1664449" y="785817"/>
            <a:ext cx="1781400" cy="2777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189000" spcFirstLastPara="1" rIns="68575" wrap="square" tIns="162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Contents slide layout">
  <p:cSld name="5_Contents slide layout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/>
          <p:nvPr/>
        </p:nvSpPr>
        <p:spPr>
          <a:xfrm>
            <a:off x="0" y="0"/>
            <a:ext cx="9144000" cy="29148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F8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KBM-정애\014-Fullppt\PNG이미지\탭.png" id="75" name="Google Shape;7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4914" y="1281984"/>
            <a:ext cx="2648012" cy="3261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KBM-정애\014-Fullppt\PNG이미지\핸드폰.png" id="76" name="Google Shape;7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7733" y="2444654"/>
            <a:ext cx="1995679" cy="241779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/>
          <p:nvPr>
            <p:ph idx="2" type="pic"/>
          </p:nvPr>
        </p:nvSpPr>
        <p:spPr>
          <a:xfrm>
            <a:off x="6495649" y="1618633"/>
            <a:ext cx="1836900" cy="234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9"/>
          <p:cNvSpPr/>
          <p:nvPr>
            <p:ph idx="3" type="pic"/>
          </p:nvPr>
        </p:nvSpPr>
        <p:spPr>
          <a:xfrm>
            <a:off x="5164932" y="2552554"/>
            <a:ext cx="1113300" cy="1748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_Images &amp; Contents Layout">
  <p:cSld name="16_Images &amp; Contents Layout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/>
          <p:nvPr>
            <p:ph idx="2" type="pic"/>
          </p:nvPr>
        </p:nvSpPr>
        <p:spPr>
          <a:xfrm>
            <a:off x="6854371" y="1"/>
            <a:ext cx="2147700" cy="2999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20"/>
          <p:cNvSpPr/>
          <p:nvPr>
            <p:ph idx="3" type="pic"/>
          </p:nvPr>
        </p:nvSpPr>
        <p:spPr>
          <a:xfrm>
            <a:off x="4591596" y="2152546"/>
            <a:ext cx="2147700" cy="299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0"/>
          <p:cNvSpPr/>
          <p:nvPr/>
        </p:nvSpPr>
        <p:spPr>
          <a:xfrm>
            <a:off x="6854371" y="3086100"/>
            <a:ext cx="2147700" cy="20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0"/>
          <p:cNvSpPr/>
          <p:nvPr/>
        </p:nvSpPr>
        <p:spPr>
          <a:xfrm>
            <a:off x="4591596" y="1"/>
            <a:ext cx="2147700" cy="206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3_Images &amp; Contents Layout">
  <p:cSld name="23_Images &amp; Contents Layou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>
            <p:ph idx="2" type="pic"/>
          </p:nvPr>
        </p:nvSpPr>
        <p:spPr>
          <a:xfrm>
            <a:off x="2796183" y="2011680"/>
            <a:ext cx="2700000" cy="313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1"/>
          <p:cNvSpPr/>
          <p:nvPr>
            <p:ph idx="3" type="pic"/>
          </p:nvPr>
        </p:nvSpPr>
        <p:spPr>
          <a:xfrm>
            <a:off x="0" y="2011680"/>
            <a:ext cx="2700000" cy="313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7" name="Google Shape;87;p21"/>
          <p:cNvGrpSpPr/>
          <p:nvPr/>
        </p:nvGrpSpPr>
        <p:grpSpPr>
          <a:xfrm>
            <a:off x="8824968" y="0"/>
            <a:ext cx="319041" cy="5143500"/>
            <a:chOff x="11760629" y="0"/>
            <a:chExt cx="425388" cy="6858000"/>
          </a:xfrm>
        </p:grpSpPr>
        <p:sp>
          <p:nvSpPr>
            <p:cNvPr id="88" name="Google Shape;88;p21"/>
            <p:cNvSpPr/>
            <p:nvPr/>
          </p:nvSpPr>
          <p:spPr>
            <a:xfrm>
              <a:off x="11973317" y="0"/>
              <a:ext cx="2127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1"/>
            <p:cNvSpPr/>
            <p:nvPr/>
          </p:nvSpPr>
          <p:spPr>
            <a:xfrm>
              <a:off x="11760629" y="0"/>
              <a:ext cx="212700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4_Images &amp; Contents Layout">
  <p:cSld name="24_Images &amp; Contents Layou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/>
          <p:nvPr/>
        </p:nvSpPr>
        <p:spPr>
          <a:xfrm>
            <a:off x="0" y="3526973"/>
            <a:ext cx="9144000" cy="161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2"/>
          <p:cNvSpPr/>
          <p:nvPr>
            <p:ph idx="2" type="pic"/>
          </p:nvPr>
        </p:nvSpPr>
        <p:spPr>
          <a:xfrm>
            <a:off x="0" y="1045027"/>
            <a:ext cx="3045600" cy="248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2"/>
          <p:cNvSpPr/>
          <p:nvPr>
            <p:ph idx="3" type="pic"/>
          </p:nvPr>
        </p:nvSpPr>
        <p:spPr>
          <a:xfrm>
            <a:off x="3045600" y="1045027"/>
            <a:ext cx="3055800" cy="248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4" type="pic"/>
          </p:nvPr>
        </p:nvSpPr>
        <p:spPr>
          <a:xfrm>
            <a:off x="6098400" y="1045027"/>
            <a:ext cx="3045600" cy="248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242647" y="254632"/>
            <a:ext cx="86799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5_Images &amp; Contents Layout">
  <p:cSld name="25_Images &amp; Contents Layou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>
            <p:ph idx="2" type="pic"/>
          </p:nvPr>
        </p:nvSpPr>
        <p:spPr>
          <a:xfrm>
            <a:off x="0" y="0"/>
            <a:ext cx="44274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1431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3"/>
          <p:cNvSpPr/>
          <p:nvPr>
            <p:ph idx="3" type="pic"/>
          </p:nvPr>
        </p:nvSpPr>
        <p:spPr>
          <a:xfrm>
            <a:off x="4861402" y="1094636"/>
            <a:ext cx="1928100" cy="172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27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3"/>
          <p:cNvSpPr/>
          <p:nvPr>
            <p:ph idx="4" type="pic"/>
          </p:nvPr>
        </p:nvSpPr>
        <p:spPr>
          <a:xfrm>
            <a:off x="6787730" y="1094636"/>
            <a:ext cx="1928100" cy="172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27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Images &amp; Contents Layout">
  <p:cSld name="19_Images &amp; Contents Layou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/>
          <p:nvPr>
            <p:ph idx="2" type="pic"/>
          </p:nvPr>
        </p:nvSpPr>
        <p:spPr>
          <a:xfrm>
            <a:off x="4355976" y="0"/>
            <a:ext cx="4788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/>
          <p:nvPr>
            <p:ph idx="2" type="pic"/>
          </p:nvPr>
        </p:nvSpPr>
        <p:spPr>
          <a:xfrm>
            <a:off x="3473150" y="-6269"/>
            <a:ext cx="2880000" cy="514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5"/>
          <p:cNvSpPr/>
          <p:nvPr/>
        </p:nvSpPr>
        <p:spPr>
          <a:xfrm rot="5400000">
            <a:off x="60" y="0"/>
            <a:ext cx="822900" cy="8229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6334126" y="0"/>
            <a:ext cx="2809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Images &amp; Contents Layout">
  <p:cSld name="8_Images &amp; Conten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/>
          <p:nvPr/>
        </p:nvSpPr>
        <p:spPr>
          <a:xfrm>
            <a:off x="0" y="2449286"/>
            <a:ext cx="9144000" cy="269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6"/>
          <p:cNvSpPr/>
          <p:nvPr>
            <p:ph idx="2" type="pic"/>
          </p:nvPr>
        </p:nvSpPr>
        <p:spPr>
          <a:xfrm>
            <a:off x="0" y="0"/>
            <a:ext cx="9144000" cy="24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6"/>
          <p:cNvSpPr/>
          <p:nvPr/>
        </p:nvSpPr>
        <p:spPr>
          <a:xfrm>
            <a:off x="0" y="2449286"/>
            <a:ext cx="9144000" cy="6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ontents slide layout">
  <p:cSld name="3_Contents slide layout">
    <p:bg>
      <p:bgPr>
        <a:solidFill>
          <a:schemeClr val="accent3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idx="1" type="body"/>
          </p:nvPr>
        </p:nvSpPr>
        <p:spPr>
          <a:xfrm>
            <a:off x="242647" y="249362"/>
            <a:ext cx="86799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con sets layout">
  <p:cSld name="1_Icon sets layou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idx="1" type="body"/>
          </p:nvPr>
        </p:nvSpPr>
        <p:spPr>
          <a:xfrm>
            <a:off x="242647" y="92609"/>
            <a:ext cx="86799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9"/>
          <p:cNvSpPr/>
          <p:nvPr/>
        </p:nvSpPr>
        <p:spPr>
          <a:xfrm>
            <a:off x="265508" y="848693"/>
            <a:ext cx="2670600" cy="4052100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9"/>
          <p:cNvSpPr/>
          <p:nvPr/>
        </p:nvSpPr>
        <p:spPr>
          <a:xfrm>
            <a:off x="398950" y="1010625"/>
            <a:ext cx="115500" cy="3761400"/>
          </a:xfrm>
          <a:prstGeom prst="roundRect">
            <a:avLst>
              <a:gd fmla="val 50000" name="adj"/>
            </a:avLst>
          </a:prstGeom>
          <a:solidFill>
            <a:schemeClr val="lt1">
              <a:alpha val="4078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9"/>
          <p:cNvSpPr/>
          <p:nvPr/>
        </p:nvSpPr>
        <p:spPr>
          <a:xfrm rot="5400000">
            <a:off x="2292957" y="957377"/>
            <a:ext cx="514200" cy="513900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5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9"/>
          <p:cNvSpPr txBox="1"/>
          <p:nvPr/>
        </p:nvSpPr>
        <p:spPr>
          <a:xfrm>
            <a:off x="533778" y="1227910"/>
            <a:ext cx="1674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9"/>
          <p:cNvSpPr txBox="1"/>
          <p:nvPr/>
        </p:nvSpPr>
        <p:spPr>
          <a:xfrm>
            <a:off x="533778" y="1595597"/>
            <a:ext cx="1674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9"/>
          <p:cNvSpPr txBox="1"/>
          <p:nvPr/>
        </p:nvSpPr>
        <p:spPr>
          <a:xfrm>
            <a:off x="540922" y="4356328"/>
            <a:ext cx="1674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9"/>
          <p:cNvSpPr txBox="1"/>
          <p:nvPr/>
        </p:nvSpPr>
        <p:spPr>
          <a:xfrm>
            <a:off x="540922" y="3337743"/>
            <a:ext cx="20382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 sz="11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hyperlink" Target="https://docs.google.com/document/d/16dIdEzTUCWseYg3GY59eLWZeCt4n5i0YjxD_ut5hOb8/edit?usp=sharing" TargetMode="External"/><Relationship Id="rId6" Type="http://schemas.openxmlformats.org/officeDocument/2006/relationships/hyperlink" Target="http://www.google.com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3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familymedicine438.sarahah.com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Relationship Id="rId8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/>
          <p:nvPr/>
        </p:nvSpPr>
        <p:spPr>
          <a:xfrm>
            <a:off x="0" y="4920677"/>
            <a:ext cx="9144000" cy="222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50" y="176721"/>
            <a:ext cx="1319333" cy="86760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0"/>
          <p:cNvSpPr txBox="1"/>
          <p:nvPr/>
        </p:nvSpPr>
        <p:spPr>
          <a:xfrm>
            <a:off x="335450" y="3637625"/>
            <a:ext cx="2012100" cy="10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Signika"/>
              <a:buChar char="❏"/>
            </a:pPr>
            <a:r>
              <a:rPr lang="ar" sz="12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Important</a:t>
            </a:r>
            <a:endParaRPr sz="1200">
              <a:solidFill>
                <a:srgbClr val="FF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❏"/>
            </a:pP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Original content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Signika"/>
              <a:buChar char="❏"/>
            </a:pPr>
            <a:r>
              <a:rPr lang="ar" sz="1200">
                <a:solidFill>
                  <a:srgbClr val="C27BA0"/>
                </a:solidFill>
                <a:latin typeface="Signika"/>
                <a:ea typeface="Signika"/>
                <a:cs typeface="Signika"/>
                <a:sym typeface="Signika"/>
              </a:rPr>
              <a:t>Only in girls slides </a:t>
            </a:r>
            <a:endParaRPr sz="1200">
              <a:solidFill>
                <a:srgbClr val="C27BA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200"/>
              <a:buFont typeface="Signika"/>
              <a:buChar char="❏"/>
            </a:pPr>
            <a:r>
              <a:rPr lang="ar" sz="1200">
                <a:solidFill>
                  <a:srgbClr val="6FA8DC"/>
                </a:solidFill>
                <a:latin typeface="Signika"/>
                <a:ea typeface="Signika"/>
                <a:cs typeface="Signika"/>
                <a:sym typeface="Signika"/>
              </a:rPr>
              <a:t>Only in boys slides</a:t>
            </a:r>
            <a:endParaRPr sz="1200">
              <a:solidFill>
                <a:srgbClr val="6FA8DC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Signika"/>
              <a:buChar char="❏"/>
            </a:pPr>
            <a:r>
              <a:rPr lang="ar" sz="1200">
                <a:solidFill>
                  <a:srgbClr val="B7B7B7"/>
                </a:solidFill>
                <a:latin typeface="Signika"/>
                <a:ea typeface="Signika"/>
                <a:cs typeface="Signika"/>
                <a:sym typeface="Signika"/>
              </a:rPr>
              <a:t>Doctor’s notes</a:t>
            </a:r>
            <a:endParaRPr sz="1200">
              <a:solidFill>
                <a:srgbClr val="B7B7B7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30" name="Google Shape;13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339" y="513071"/>
            <a:ext cx="3785326" cy="362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0"/>
          <p:cNvSpPr txBox="1"/>
          <p:nvPr/>
        </p:nvSpPr>
        <p:spPr>
          <a:xfrm>
            <a:off x="1102510" y="1010350"/>
            <a:ext cx="1980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600">
                <a:solidFill>
                  <a:srgbClr val="E06666"/>
                </a:solidFill>
                <a:latin typeface="Merienda"/>
                <a:ea typeface="Merienda"/>
                <a:cs typeface="Merienda"/>
                <a:sym typeface="Merienda"/>
              </a:rPr>
              <a:t>Family &amp; Community</a:t>
            </a:r>
            <a:endParaRPr b="1" sz="600">
              <a:solidFill>
                <a:srgbClr val="E06666"/>
              </a:solidFill>
              <a:latin typeface="Merienda"/>
              <a:ea typeface="Merienda"/>
              <a:cs typeface="Merienda"/>
              <a:sym typeface="Merien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E06666"/>
                </a:solidFill>
                <a:latin typeface="Merienda"/>
                <a:ea typeface="Merienda"/>
                <a:cs typeface="Merienda"/>
                <a:sym typeface="Merienda"/>
              </a:rPr>
              <a:t> </a:t>
            </a:r>
            <a:r>
              <a:rPr b="1" lang="ar" sz="600">
                <a:solidFill>
                  <a:srgbClr val="E06666"/>
                </a:solidFill>
                <a:latin typeface="Merienda"/>
                <a:ea typeface="Merienda"/>
                <a:cs typeface="Merienda"/>
                <a:sym typeface="Merienda"/>
              </a:rPr>
              <a:t>Medicine</a:t>
            </a:r>
            <a:endParaRPr b="1" sz="600">
              <a:solidFill>
                <a:srgbClr val="999999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sp>
        <p:nvSpPr>
          <p:cNvPr id="132" name="Google Shape;132;p30"/>
          <p:cNvSpPr txBox="1"/>
          <p:nvPr/>
        </p:nvSpPr>
        <p:spPr>
          <a:xfrm>
            <a:off x="1248500" y="2191500"/>
            <a:ext cx="51900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3600">
                <a:solidFill>
                  <a:srgbClr val="45818E"/>
                </a:solidFill>
                <a:latin typeface="Merienda"/>
                <a:ea typeface="Merienda"/>
                <a:cs typeface="Merienda"/>
                <a:sym typeface="Merienda"/>
              </a:rPr>
              <a:t>Nutrition Education</a:t>
            </a:r>
            <a:endParaRPr b="1" sz="3600">
              <a:solidFill>
                <a:srgbClr val="45818E"/>
              </a:solidFill>
              <a:latin typeface="Merienda"/>
              <a:ea typeface="Merienda"/>
              <a:cs typeface="Merienda"/>
              <a:sym typeface="Merien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45818E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sp>
        <p:nvSpPr>
          <p:cNvPr id="133" name="Google Shape;133;p30"/>
          <p:cNvSpPr txBox="1"/>
          <p:nvPr/>
        </p:nvSpPr>
        <p:spPr>
          <a:xfrm>
            <a:off x="2828900" y="2808000"/>
            <a:ext cx="19005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u="sng">
                <a:latin typeface="Signika"/>
                <a:ea typeface="Signika"/>
                <a:cs typeface="Signika"/>
                <a:sym typeface="Signika"/>
                <a:hlinkClick r:id="rId5"/>
              </a:rPr>
              <a:t>Editing file</a:t>
            </a:r>
            <a:r>
              <a:rPr lang="ar" sz="1000" u="sng">
                <a:latin typeface="Signika"/>
                <a:ea typeface="Signika"/>
                <a:cs typeface="Signika"/>
                <a:sym typeface="Signika"/>
                <a:hlinkClick r:id="rId6"/>
              </a:rPr>
              <a:t> </a:t>
            </a:r>
            <a:endParaRPr sz="1000" u="sng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4" name="Google Shape;134;p30"/>
          <p:cNvSpPr txBox="1"/>
          <p:nvPr/>
        </p:nvSpPr>
        <p:spPr>
          <a:xfrm rot="5400000">
            <a:off x="4468825" y="246075"/>
            <a:ext cx="206100" cy="9144000"/>
          </a:xfrm>
          <a:prstGeom prst="rect">
            <a:avLst/>
          </a:prstGeom>
          <a:solidFill>
            <a:srgbClr val="F4777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17055" y="76325"/>
            <a:ext cx="950979" cy="934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50300" y="-28437"/>
            <a:ext cx="1143550" cy="11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9"/>
          <p:cNvSpPr txBox="1"/>
          <p:nvPr/>
        </p:nvSpPr>
        <p:spPr>
          <a:xfrm>
            <a:off x="8846400" y="-18600"/>
            <a:ext cx="148800" cy="5180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9"/>
          <p:cNvSpPr txBox="1"/>
          <p:nvPr/>
        </p:nvSpPr>
        <p:spPr>
          <a:xfrm>
            <a:off x="8995200" y="-18600"/>
            <a:ext cx="148800" cy="5180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9"/>
          <p:cNvSpPr txBox="1"/>
          <p:nvPr/>
        </p:nvSpPr>
        <p:spPr>
          <a:xfrm>
            <a:off x="260275" y="359425"/>
            <a:ext cx="458700" cy="1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9"/>
          <p:cNvSpPr txBox="1"/>
          <p:nvPr/>
        </p:nvSpPr>
        <p:spPr>
          <a:xfrm>
            <a:off x="718975" y="359425"/>
            <a:ext cx="458700" cy="123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1" name="Google Shape;621;p39"/>
          <p:cNvGrpSpPr/>
          <p:nvPr/>
        </p:nvGrpSpPr>
        <p:grpSpPr>
          <a:xfrm flipH="1">
            <a:off x="8148151" y="4411531"/>
            <a:ext cx="698252" cy="731963"/>
            <a:chOff x="3734246" y="1262897"/>
            <a:chExt cx="4397051" cy="5366298"/>
          </a:xfrm>
        </p:grpSpPr>
        <p:sp>
          <p:nvSpPr>
            <p:cNvPr id="622" name="Google Shape;622;p39"/>
            <p:cNvSpPr/>
            <p:nvPr/>
          </p:nvSpPr>
          <p:spPr>
            <a:xfrm>
              <a:off x="4537623" y="1262897"/>
              <a:ext cx="2619375" cy="4733925"/>
            </a:xfrm>
            <a:custGeom>
              <a:rect b="b" l="l" r="r" t="t"/>
              <a:pathLst>
                <a:path extrusionOk="0" h="4733925" w="261937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4604577" y="2503864"/>
              <a:ext cx="2485469" cy="3435909"/>
            </a:xfrm>
            <a:custGeom>
              <a:rect b="b" l="l" r="r" t="t"/>
              <a:pathLst>
                <a:path extrusionOk="0" h="3352106" w="2485469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4601530" y="5049480"/>
              <a:ext cx="2470815" cy="885067"/>
            </a:xfrm>
            <a:custGeom>
              <a:rect b="b" l="l" r="r" t="t"/>
              <a:pathLst>
                <a:path extrusionOk="0" h="885067" w="2470815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rgbClr val="57C3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4622028" y="6023970"/>
              <a:ext cx="581025" cy="219075"/>
            </a:xfrm>
            <a:custGeom>
              <a:rect b="b" l="l" r="r" t="t"/>
              <a:pathLst>
                <a:path extrusionOk="0" h="219075" w="58102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6" name="Google Shape;626;p39"/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627" name="Google Shape;627;p39"/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rect b="b" l="l" r="r" t="t"/>
                <a:pathLst>
                  <a:path extrusionOk="0" h="432741" w="771479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39"/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9" name="Google Shape;629;p39"/>
            <p:cNvSpPr/>
            <p:nvPr/>
          </p:nvSpPr>
          <p:spPr>
            <a:xfrm>
              <a:off x="4632959" y="6162458"/>
              <a:ext cx="561975" cy="180975"/>
            </a:xfrm>
            <a:custGeom>
              <a:rect b="b" l="l" r="r" t="t"/>
              <a:pathLst>
                <a:path extrusionOk="0" h="180975" w="561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5030716" y="1289195"/>
              <a:ext cx="1606064" cy="419422"/>
            </a:xfrm>
            <a:custGeom>
              <a:rect b="b" l="l" r="r" t="t"/>
              <a:pathLst>
                <a:path extrusionOk="0" h="419422" w="1606064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4974059" y="2427631"/>
              <a:ext cx="1728571" cy="194390"/>
            </a:xfrm>
            <a:custGeom>
              <a:rect b="b" l="l" r="r" t="t"/>
              <a:pathLst>
                <a:path extrusionOk="0" h="182955" w="1642348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5093567" y="2223140"/>
              <a:ext cx="1483913" cy="273596"/>
            </a:xfrm>
            <a:custGeom>
              <a:rect b="b" l="l" r="r" t="t"/>
              <a:pathLst>
                <a:path extrusionOk="0" h="273596" w="1483913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5157059" y="2241254"/>
              <a:ext cx="1343025" cy="209550"/>
            </a:xfrm>
            <a:custGeom>
              <a:rect b="b" l="l" r="r" t="t"/>
              <a:pathLst>
                <a:path extrusionOk="0" h="209550" w="1343025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4624786" y="2779870"/>
              <a:ext cx="2460614" cy="3050038"/>
            </a:xfrm>
            <a:custGeom>
              <a:rect b="b" l="l" r="r" t="t"/>
              <a:pathLst>
                <a:path extrusionOk="0" h="3034864" w="2485469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4831849" y="2808912"/>
              <a:ext cx="1619250" cy="447675"/>
            </a:xfrm>
            <a:custGeom>
              <a:rect b="b" l="l" r="r" t="t"/>
              <a:pathLst>
                <a:path extrusionOk="0" h="447675" w="1619250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4719301" y="2717372"/>
              <a:ext cx="790575" cy="485775"/>
            </a:xfrm>
            <a:custGeom>
              <a:rect b="b" l="l" r="r" t="t"/>
              <a:pathLst>
                <a:path extrusionOk="0" h="485775" w="7905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6144102" y="2557486"/>
              <a:ext cx="709135" cy="519139"/>
            </a:xfrm>
            <a:custGeom>
              <a:rect b="b" l="l" r="r" t="t"/>
              <a:pathLst>
                <a:path extrusionOk="0" h="519139" w="709135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6150292" y="2767396"/>
              <a:ext cx="428625" cy="228600"/>
            </a:xfrm>
            <a:custGeom>
              <a:rect b="b" l="l" r="r" t="t"/>
              <a:pathLst>
                <a:path extrusionOk="0" h="228600" w="428625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5022596" y="1515449"/>
              <a:ext cx="1623710" cy="776288"/>
            </a:xfrm>
            <a:custGeom>
              <a:rect b="b" l="l" r="r" t="t"/>
              <a:pathLst>
                <a:path extrusionOk="0" h="776288" w="1623710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5067300" y="1529736"/>
              <a:ext cx="1564005" cy="761047"/>
            </a:xfrm>
            <a:custGeom>
              <a:rect b="b" l="l" r="r" t="t"/>
              <a:pathLst>
                <a:path extrusionOk="0" h="761047" w="1564005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5235831" y="2260109"/>
              <a:ext cx="1188912" cy="95742"/>
            </a:xfrm>
            <a:custGeom>
              <a:rect b="b" l="l" r="r" t="t"/>
              <a:pathLst>
                <a:path extrusionOk="0" h="95742" w="118891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2" name="Google Shape;642;p39"/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643" name="Google Shape;643;p39"/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9"/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9"/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rect b="b" l="l" r="r" t="t"/>
                <a:pathLst>
                  <a:path extrusionOk="0" h="428625" w="514350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9"/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39"/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rect b="b" l="l" r="r" t="t"/>
                <a:pathLst>
                  <a:path extrusionOk="0" h="187467" w="258725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8" name="Google Shape;648;p39"/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649" name="Google Shape;649;p39"/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39"/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1" name="Google Shape;651;p39"/>
            <p:cNvSpPr/>
            <p:nvPr/>
          </p:nvSpPr>
          <p:spPr>
            <a:xfrm rot="-2212194">
              <a:off x="4319753" y="2906642"/>
              <a:ext cx="3226038" cy="3027035"/>
            </a:xfrm>
            <a:custGeom>
              <a:rect b="b" l="l" r="r" t="t"/>
              <a:pathLst>
                <a:path extrusionOk="0" h="3027035" w="3226038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2" name="Google Shape;652;p39"/>
            <p:cNvGrpSpPr/>
            <p:nvPr/>
          </p:nvGrpSpPr>
          <p:grpSpPr>
            <a:xfrm>
              <a:off x="5117699" y="3424825"/>
              <a:ext cx="1982312" cy="2237624"/>
              <a:chOff x="5118251" y="3418879"/>
              <a:chExt cx="1982312" cy="2198059"/>
            </a:xfrm>
          </p:grpSpPr>
          <p:sp>
            <p:nvSpPr>
              <p:cNvPr id="653" name="Google Shape;653;p39"/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39"/>
              <p:cNvSpPr/>
              <p:nvPr/>
            </p:nvSpPr>
            <p:spPr>
              <a:xfrm>
                <a:off x="5203395" y="3503176"/>
                <a:ext cx="1893108" cy="202770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99DA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39"/>
              <p:cNvSpPr/>
              <p:nvPr/>
            </p:nvSpPr>
            <p:spPr>
              <a:xfrm>
                <a:off x="5204661" y="3505277"/>
                <a:ext cx="1893108" cy="1950777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6" name="Google Shape;656;p39"/>
          <p:cNvSpPr txBox="1"/>
          <p:nvPr/>
        </p:nvSpPr>
        <p:spPr>
          <a:xfrm>
            <a:off x="8353550" y="4691075"/>
            <a:ext cx="2853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Signika"/>
                <a:ea typeface="Signika"/>
                <a:cs typeface="Signika"/>
                <a:sym typeface="Signika"/>
              </a:rPr>
              <a:t>8</a:t>
            </a:r>
            <a:endParaRPr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57" name="Google Shape;657;p39"/>
          <p:cNvSpPr/>
          <p:nvPr/>
        </p:nvSpPr>
        <p:spPr>
          <a:xfrm>
            <a:off x="1735323" y="1050668"/>
            <a:ext cx="378600" cy="371700"/>
          </a:xfrm>
          <a:prstGeom prst="ellipse">
            <a:avLst/>
          </a:prstGeom>
          <a:solidFill>
            <a:srgbClr val="F477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1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58" name="Google Shape;658;p39"/>
          <p:cNvSpPr/>
          <p:nvPr/>
        </p:nvSpPr>
        <p:spPr>
          <a:xfrm>
            <a:off x="1735325" y="1417564"/>
            <a:ext cx="378600" cy="3717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9"/>
          <p:cNvSpPr/>
          <p:nvPr/>
        </p:nvSpPr>
        <p:spPr>
          <a:xfrm>
            <a:off x="1735323" y="1786153"/>
            <a:ext cx="378600" cy="371700"/>
          </a:xfrm>
          <a:prstGeom prst="ellipse">
            <a:avLst/>
          </a:prstGeom>
          <a:solidFill>
            <a:srgbClr val="57C3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3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9"/>
          <p:cNvSpPr/>
          <p:nvPr/>
        </p:nvSpPr>
        <p:spPr>
          <a:xfrm>
            <a:off x="1735330" y="2157843"/>
            <a:ext cx="378600" cy="371700"/>
          </a:xfrm>
          <a:prstGeom prst="ellipse">
            <a:avLst/>
          </a:prstGeom>
          <a:solidFill>
            <a:srgbClr val="F477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4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61" name="Google Shape;661;p39"/>
          <p:cNvSpPr/>
          <p:nvPr/>
        </p:nvSpPr>
        <p:spPr>
          <a:xfrm>
            <a:off x="1735332" y="2524739"/>
            <a:ext cx="378600" cy="3717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5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9"/>
          <p:cNvSpPr/>
          <p:nvPr/>
        </p:nvSpPr>
        <p:spPr>
          <a:xfrm>
            <a:off x="1735330" y="2893328"/>
            <a:ext cx="378600" cy="371700"/>
          </a:xfrm>
          <a:prstGeom prst="ellipse">
            <a:avLst/>
          </a:prstGeom>
          <a:solidFill>
            <a:srgbClr val="57C3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6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9"/>
          <p:cNvSpPr txBox="1"/>
          <p:nvPr/>
        </p:nvSpPr>
        <p:spPr>
          <a:xfrm>
            <a:off x="2113925" y="1045875"/>
            <a:ext cx="60117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Discuss a specific topic, to be interactive, share questions and knowledge with others.</a:t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64" name="Google Shape;664;p39"/>
          <p:cNvSpPr txBox="1"/>
          <p:nvPr/>
        </p:nvSpPr>
        <p:spPr>
          <a:xfrm>
            <a:off x="2113925" y="1417564"/>
            <a:ext cx="29001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Focuses on client’s needs.</a:t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65" name="Google Shape;665;p39"/>
          <p:cNvSpPr txBox="1"/>
          <p:nvPr/>
        </p:nvSpPr>
        <p:spPr>
          <a:xfrm>
            <a:off x="2113923" y="1786175"/>
            <a:ext cx="34371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Develops relationships between clients.</a:t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66" name="Google Shape;666;p39"/>
          <p:cNvSpPr txBox="1"/>
          <p:nvPr/>
        </p:nvSpPr>
        <p:spPr>
          <a:xfrm>
            <a:off x="2113914" y="2154608"/>
            <a:ext cx="29001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Clients learn from one another.</a:t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67" name="Google Shape;667;p39"/>
          <p:cNvSpPr txBox="1"/>
          <p:nvPr/>
        </p:nvSpPr>
        <p:spPr>
          <a:xfrm>
            <a:off x="2113925" y="2526300"/>
            <a:ext cx="31458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Requires members to be familiar with topic.</a:t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68" name="Google Shape;668;p39"/>
          <p:cNvSpPr txBox="1"/>
          <p:nvPr/>
        </p:nvSpPr>
        <p:spPr>
          <a:xfrm>
            <a:off x="2113925" y="2894900"/>
            <a:ext cx="28143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Requires skill development of staff.</a:t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69" name="Google Shape;669;p39"/>
          <p:cNvSpPr txBox="1"/>
          <p:nvPr/>
        </p:nvSpPr>
        <p:spPr>
          <a:xfrm>
            <a:off x="805600" y="596975"/>
            <a:ext cx="75480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Group Nutrition Education </a:t>
            </a:r>
            <a:r>
              <a:rPr b="1"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Techniques</a:t>
            </a: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uses</a:t>
            </a:r>
            <a:r>
              <a:rPr b="1"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b="1" lang="ar" sz="1200" u="sng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Facilitated Discussion</a:t>
            </a:r>
            <a:r>
              <a:rPr b="1"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by: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70" name="Google Shape;670;p39"/>
          <p:cNvSpPr/>
          <p:nvPr/>
        </p:nvSpPr>
        <p:spPr>
          <a:xfrm>
            <a:off x="359427" y="596965"/>
            <a:ext cx="484465" cy="482230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39"/>
          <p:cNvSpPr txBox="1"/>
          <p:nvPr/>
        </p:nvSpPr>
        <p:spPr>
          <a:xfrm>
            <a:off x="521878" y="3839600"/>
            <a:ext cx="37896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400"/>
              <a:buFont typeface="Signika"/>
              <a:buChar char="◆"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Engages the client.</a:t>
            </a:r>
            <a:endParaRPr sz="12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400"/>
              <a:buFont typeface="Signika"/>
              <a:buChar char="◆"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Provides opportunity for questions and feedback.</a:t>
            </a:r>
            <a:endParaRPr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72" name="Google Shape;672;p39"/>
          <p:cNvSpPr txBox="1"/>
          <p:nvPr/>
        </p:nvSpPr>
        <p:spPr>
          <a:xfrm>
            <a:off x="4217201" y="3839588"/>
            <a:ext cx="43029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Signika"/>
              <a:buChar char="◆"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May be individual or group sessions.</a:t>
            </a:r>
            <a:endParaRPr sz="12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400"/>
              <a:buFont typeface="Signika"/>
              <a:buChar char="◆"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Helps client identify individual goals or important iss</a:t>
            </a: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ues.</a:t>
            </a:r>
            <a:endParaRPr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73" name="Google Shape;673;p39"/>
          <p:cNvSpPr txBox="1"/>
          <p:nvPr/>
        </p:nvSpPr>
        <p:spPr>
          <a:xfrm>
            <a:off x="1008931" y="3338909"/>
            <a:ext cx="68952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2000" u="sng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Interactive Nutrition Education:</a:t>
            </a:r>
            <a:endParaRPr sz="2000" u="sng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674" name="Google Shape;67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700" y="1609550"/>
            <a:ext cx="2566400" cy="1537353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39"/>
          <p:cNvSpPr txBox="1"/>
          <p:nvPr/>
        </p:nvSpPr>
        <p:spPr>
          <a:xfrm>
            <a:off x="5644325" y="2837200"/>
            <a:ext cx="285300" cy="2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0"/>
          <p:cNvSpPr txBox="1"/>
          <p:nvPr/>
        </p:nvSpPr>
        <p:spPr>
          <a:xfrm>
            <a:off x="0" y="2008801"/>
            <a:ext cx="9144000" cy="66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0"/>
          <p:cNvSpPr/>
          <p:nvPr>
            <p:ph idx="2" type="pic"/>
          </p:nvPr>
        </p:nvSpPr>
        <p:spPr>
          <a:xfrm>
            <a:off x="0" y="0"/>
            <a:ext cx="9144000" cy="20088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rPr>
              <a:t>SOURCES OF/PROVIDES:</a:t>
            </a:r>
            <a:endParaRPr>
              <a:solidFill>
                <a:schemeClr val="dk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82" name="Google Shape;682;p40"/>
          <p:cNvSpPr/>
          <p:nvPr>
            <p:ph idx="3" type="pic"/>
          </p:nvPr>
        </p:nvSpPr>
        <p:spPr>
          <a:xfrm>
            <a:off x="206925" y="1213300"/>
            <a:ext cx="1643100" cy="1358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ar">
                <a:latin typeface="Signika"/>
                <a:ea typeface="Signika"/>
                <a:cs typeface="Signika"/>
                <a:sym typeface="Signika"/>
              </a:rPr>
              <a:t>VEGETABLES:</a:t>
            </a:r>
            <a:endParaRPr b="1"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Signika"/>
              <a:buChar char="●"/>
            </a:pPr>
            <a:r>
              <a:rPr lang="ar" sz="1100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Dietary fibers</a:t>
            </a:r>
            <a:endParaRPr sz="1100"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Signika"/>
              <a:buChar char="●"/>
            </a:pPr>
            <a:r>
              <a:rPr lang="ar" sz="1100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Potassium</a:t>
            </a:r>
            <a:endParaRPr sz="1100"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Signika"/>
              <a:buChar char="●"/>
            </a:pPr>
            <a:r>
              <a:rPr lang="ar" sz="1100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Vit. A</a:t>
            </a:r>
            <a:endParaRPr sz="1100"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Signika"/>
              <a:buChar char="●"/>
            </a:pPr>
            <a:r>
              <a:rPr lang="ar" sz="1100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Vit. C</a:t>
            </a:r>
            <a:endParaRPr sz="1100"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83" name="Google Shape;683;p40"/>
          <p:cNvSpPr/>
          <p:nvPr>
            <p:ph idx="4" type="pic"/>
          </p:nvPr>
        </p:nvSpPr>
        <p:spPr>
          <a:xfrm>
            <a:off x="3845325" y="1213300"/>
            <a:ext cx="1643100" cy="1358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ar">
                <a:latin typeface="Signika"/>
                <a:ea typeface="Signika"/>
                <a:cs typeface="Signika"/>
                <a:sym typeface="Signika"/>
              </a:rPr>
              <a:t>WHOLE GRAINS:</a:t>
            </a:r>
            <a:endParaRPr b="1"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Signika"/>
              <a:buChar char="●"/>
            </a:pPr>
            <a:r>
              <a:rPr lang="ar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Dietary fibers</a:t>
            </a:r>
            <a:endParaRPr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Signika"/>
              <a:buChar char="●"/>
            </a:pPr>
            <a:r>
              <a:rPr lang="ar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B vitamins</a:t>
            </a:r>
            <a:endParaRPr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Signika"/>
              <a:buChar char="●"/>
            </a:pPr>
            <a:r>
              <a:rPr lang="ar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Minerals (Fe, Mg &amp; Selenium)</a:t>
            </a:r>
            <a:endParaRPr b="1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84" name="Google Shape;684;p40"/>
          <p:cNvSpPr/>
          <p:nvPr>
            <p:ph idx="5" type="pic"/>
          </p:nvPr>
        </p:nvSpPr>
        <p:spPr>
          <a:xfrm>
            <a:off x="2026125" y="1213300"/>
            <a:ext cx="1643100" cy="1358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ar">
                <a:latin typeface="Signika"/>
                <a:ea typeface="Signika"/>
                <a:cs typeface="Signika"/>
                <a:sym typeface="Signika"/>
              </a:rPr>
              <a:t>FRUITS:</a:t>
            </a:r>
            <a:endParaRPr b="1"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Signika"/>
              <a:buChar char="●"/>
            </a:pPr>
            <a:r>
              <a:rPr lang="ar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Dietary fibers</a:t>
            </a:r>
            <a:endParaRPr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Signika"/>
              <a:buChar char="●"/>
            </a:pPr>
            <a:r>
              <a:rPr lang="ar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Potassium </a:t>
            </a:r>
            <a:endParaRPr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Signika"/>
              <a:buChar char="●"/>
            </a:pPr>
            <a:r>
              <a:rPr lang="ar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Vit. C</a:t>
            </a:r>
            <a:endParaRPr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Signika"/>
              <a:buChar char="●"/>
            </a:pPr>
            <a:r>
              <a:rPr lang="ar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Folate</a:t>
            </a:r>
            <a:endParaRPr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85" name="Google Shape;685;p40"/>
          <p:cNvSpPr/>
          <p:nvPr>
            <p:ph idx="6" type="pic"/>
          </p:nvPr>
        </p:nvSpPr>
        <p:spPr>
          <a:xfrm>
            <a:off x="5664520" y="1213300"/>
            <a:ext cx="1643100" cy="1358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ar">
                <a:latin typeface="Signika"/>
                <a:ea typeface="Signika"/>
                <a:cs typeface="Signika"/>
                <a:sym typeface="Signika"/>
              </a:rPr>
              <a:t>PROTEIN</a:t>
            </a:r>
            <a:r>
              <a:rPr b="1" lang="ar">
                <a:latin typeface="Signika"/>
                <a:ea typeface="Signika"/>
                <a:cs typeface="Signika"/>
                <a:sym typeface="Signika"/>
              </a:rPr>
              <a:t>:</a:t>
            </a:r>
            <a:endParaRPr b="1"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Signika"/>
              <a:buChar char="●"/>
            </a:pPr>
            <a:r>
              <a:rPr lang="ar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B vitamins</a:t>
            </a:r>
            <a:endParaRPr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Signika"/>
              <a:buChar char="●"/>
            </a:pPr>
            <a:r>
              <a:rPr lang="ar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Vit. E</a:t>
            </a:r>
            <a:endParaRPr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Signika"/>
              <a:buChar char="●"/>
            </a:pPr>
            <a:r>
              <a:rPr lang="ar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Fe</a:t>
            </a:r>
            <a:endParaRPr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Signika"/>
              <a:buChar char="●"/>
            </a:pPr>
            <a:r>
              <a:rPr lang="ar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Zinc</a:t>
            </a:r>
            <a:endParaRPr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Signika"/>
              <a:buChar char="●"/>
            </a:pPr>
            <a:r>
              <a:rPr lang="ar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Mg </a:t>
            </a:r>
            <a:endParaRPr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Signika"/>
              <a:buChar char="●"/>
            </a:pPr>
            <a:r>
              <a:rPr lang="ar" sz="1100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ω-3 fatty acids</a:t>
            </a: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b="1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86" name="Google Shape;686;p40"/>
          <p:cNvSpPr txBox="1"/>
          <p:nvPr>
            <p:ph idx="1" type="body"/>
          </p:nvPr>
        </p:nvSpPr>
        <p:spPr>
          <a:xfrm>
            <a:off x="242647" y="254632"/>
            <a:ext cx="8679900" cy="543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ar" u="sng">
                <a:latin typeface="Signika"/>
                <a:ea typeface="Signika"/>
                <a:cs typeface="Signika"/>
                <a:sym typeface="Signika"/>
              </a:rPr>
              <a:t>Summary</a:t>
            </a:r>
            <a:endParaRPr b="1" u="sng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87" name="Google Shape;687;p40"/>
          <p:cNvSpPr/>
          <p:nvPr>
            <p:ph idx="2" type="pic"/>
          </p:nvPr>
        </p:nvSpPr>
        <p:spPr>
          <a:xfrm>
            <a:off x="0" y="2669525"/>
            <a:ext cx="2403300" cy="24741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MEAT &amp; POULTRY:</a:t>
            </a:r>
            <a:endParaRPr b="1"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From red meat, poultry meat, processed meat and poultry. 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Signika"/>
              <a:buChar char="●"/>
            </a:pPr>
            <a:r>
              <a:rPr b="1" i="1" lang="ar" sz="1100">
                <a:solidFill>
                  <a:schemeClr val="accent4"/>
                </a:solidFill>
                <a:latin typeface="Signika"/>
                <a:ea typeface="Signika"/>
                <a:cs typeface="Signika"/>
                <a:sym typeface="Signika"/>
              </a:rPr>
              <a:t>Strong evidence </a:t>
            </a:r>
            <a:endParaRPr b="1" i="1" sz="1100">
              <a:solidFill>
                <a:schemeClr val="accent4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reduced risk of CVD in adults due to reduced meats and processed poultry. 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Signika"/>
              <a:buChar char="●"/>
            </a:pPr>
            <a:r>
              <a:rPr b="1" i="1" lang="ar" sz="1100">
                <a:solidFill>
                  <a:schemeClr val="accent4"/>
                </a:solidFill>
                <a:latin typeface="Signika"/>
                <a:ea typeface="Signika"/>
                <a:cs typeface="Signika"/>
                <a:sym typeface="Signika"/>
              </a:rPr>
              <a:t>Moderate evidence </a:t>
            </a:r>
            <a:endParaRPr b="1" i="1" sz="1100">
              <a:solidFill>
                <a:schemeClr val="accent4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reduced risk of obesity, type 2 diabetes, and some types of cancer in adults due to eating patterns. 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88" name="Google Shape;688;p40"/>
          <p:cNvSpPr/>
          <p:nvPr>
            <p:ph idx="6" type="pic"/>
          </p:nvPr>
        </p:nvSpPr>
        <p:spPr>
          <a:xfrm>
            <a:off x="7483725" y="1213300"/>
            <a:ext cx="1511400" cy="1358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Signika"/>
                <a:ea typeface="Signika"/>
                <a:cs typeface="Signika"/>
                <a:sym typeface="Signika"/>
              </a:rPr>
              <a:t>SEAFOOD:</a:t>
            </a:r>
            <a:endParaRPr b="1"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Signika"/>
              <a:buChar char="●"/>
            </a:pPr>
            <a:r>
              <a:rPr lang="ar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Vit. B12</a:t>
            </a:r>
            <a:endParaRPr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Signika"/>
              <a:buChar char="●"/>
            </a:pPr>
            <a:r>
              <a:rPr lang="ar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Vit. D</a:t>
            </a:r>
            <a:endParaRPr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(Twice or more per week)</a:t>
            </a:r>
            <a:endParaRPr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89" name="Google Shape;689;p40"/>
          <p:cNvSpPr/>
          <p:nvPr>
            <p:ph idx="2" type="pic"/>
          </p:nvPr>
        </p:nvSpPr>
        <p:spPr>
          <a:xfrm>
            <a:off x="2533000" y="2669525"/>
            <a:ext cx="2392500" cy="14526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SEAFOOD:</a:t>
            </a:r>
            <a:endParaRPr b="1"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Signika"/>
              <a:buChar char="●"/>
            </a:pPr>
            <a:r>
              <a:rPr b="1" i="1" lang="ar" sz="1100">
                <a:solidFill>
                  <a:schemeClr val="accent4"/>
                </a:solidFill>
                <a:latin typeface="Signika"/>
                <a:ea typeface="Signika"/>
                <a:cs typeface="Signika"/>
                <a:sym typeface="Signika"/>
              </a:rPr>
              <a:t>Strong evidence </a:t>
            </a:r>
            <a:endParaRPr b="1" i="1" sz="1100">
              <a:solidFill>
                <a:schemeClr val="accent4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reduced risk of CVD. 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Signika"/>
              <a:buChar char="●"/>
            </a:pPr>
            <a:r>
              <a:rPr b="1" i="1" lang="ar" sz="1100">
                <a:solidFill>
                  <a:schemeClr val="accent4"/>
                </a:solidFill>
                <a:latin typeface="Signika"/>
                <a:ea typeface="Signika"/>
                <a:cs typeface="Signika"/>
                <a:sym typeface="Signika"/>
              </a:rPr>
              <a:t>Moderate evidence </a:t>
            </a:r>
            <a:endParaRPr b="1" i="1" sz="1100">
              <a:solidFill>
                <a:schemeClr val="accent4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reduced risk of obesity. 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90" name="Google Shape;690;p40"/>
          <p:cNvSpPr txBox="1"/>
          <p:nvPr/>
        </p:nvSpPr>
        <p:spPr>
          <a:xfrm>
            <a:off x="7006500" y="2669400"/>
            <a:ext cx="2137500" cy="2474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REDUCE:</a:t>
            </a:r>
            <a:endParaRPr b="1"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Char char="-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Sodium intake.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Char char="-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Saturated fatty acids. 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Char char="-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Dietary cholesterol.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ignika"/>
              <a:buChar char="-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Trans-fatty acids (</a:t>
            </a: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more atherogenic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).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Char char="-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Calories from solid fats and added sugars.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Char char="-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Refined grains that contain solids fats, added sugars and sodium.</a:t>
            </a:r>
            <a:endParaRPr i="1" sz="11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91" name="Google Shape;691;p40"/>
          <p:cNvSpPr/>
          <p:nvPr>
            <p:ph idx="2" type="pic"/>
          </p:nvPr>
        </p:nvSpPr>
        <p:spPr>
          <a:xfrm>
            <a:off x="2533000" y="4276125"/>
            <a:ext cx="2392500" cy="867300"/>
          </a:xfrm>
          <a:prstGeom prst="rect">
            <a:avLst/>
          </a:prstGeom>
          <a:solidFill>
            <a:srgbClr val="F3F3F3"/>
          </a:solidFill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Nutrition Definition</a:t>
            </a:r>
            <a:endParaRPr b="1"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 u="sng">
                <a:solidFill>
                  <a:schemeClr val="hlink"/>
                </a:solidFill>
                <a:latin typeface="Signika"/>
                <a:ea typeface="Signika"/>
                <a:cs typeface="Signika"/>
                <a:sym typeface="Signika"/>
                <a:hlinkClick action="ppaction://hlinksldjump" r:id="rId3"/>
              </a:rPr>
              <a:t>(CLICK ON ME)</a:t>
            </a:r>
            <a:endParaRPr b="1" sz="1100">
              <a:solidFill>
                <a:schemeClr val="accent4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92" name="Google Shape;692;p40"/>
          <p:cNvSpPr txBox="1"/>
          <p:nvPr/>
        </p:nvSpPr>
        <p:spPr>
          <a:xfrm>
            <a:off x="5055400" y="2669525"/>
            <a:ext cx="1845000" cy="2474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Signika"/>
                <a:ea typeface="Signika"/>
                <a:cs typeface="Signika"/>
                <a:sym typeface="Signika"/>
              </a:rPr>
              <a:t>PREVENTION:</a:t>
            </a:r>
            <a:endParaRPr b="1" sz="11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Don’t smoke, limit sugar &amp; salt intake, </a:t>
            </a:r>
            <a:r>
              <a:rPr lang="ar" sz="1100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Eat five portions of fruit &amp; vegetables a day, eat plenty of high fiber foods, limit alcohol intake, exercise regularly. </a:t>
            </a:r>
            <a:endParaRPr sz="1100"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accent2"/>
                </a:solidFill>
                <a:latin typeface="Signika"/>
                <a:ea typeface="Signika"/>
                <a:cs typeface="Signika"/>
                <a:sym typeface="Signika"/>
              </a:rPr>
              <a:t>Calories in</a:t>
            </a: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 (food &amp; beverages) 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= </a:t>
            </a:r>
            <a:r>
              <a:rPr lang="ar" sz="1100">
                <a:solidFill>
                  <a:schemeClr val="accent2"/>
                </a:solidFill>
                <a:latin typeface="Signika"/>
                <a:ea typeface="Signika"/>
                <a:cs typeface="Signika"/>
                <a:sym typeface="Signika"/>
              </a:rPr>
              <a:t>Calories Out 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(body function &amp; physical activity)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93" name="Google Shape;693;p40"/>
          <p:cNvSpPr txBox="1"/>
          <p:nvPr/>
        </p:nvSpPr>
        <p:spPr>
          <a:xfrm>
            <a:off x="-81000" y="1322950"/>
            <a:ext cx="546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5800">
                <a:solidFill>
                  <a:schemeClr val="dk2"/>
                </a:solidFill>
              </a:rPr>
              <a:t>1</a:t>
            </a:r>
            <a:endParaRPr b="1" sz="5800">
              <a:solidFill>
                <a:schemeClr val="dk2"/>
              </a:solidFill>
            </a:endParaRPr>
          </a:p>
        </p:txBody>
      </p:sp>
      <p:sp>
        <p:nvSpPr>
          <p:cNvPr id="694" name="Google Shape;694;p40"/>
          <p:cNvSpPr txBox="1"/>
          <p:nvPr/>
        </p:nvSpPr>
        <p:spPr>
          <a:xfrm>
            <a:off x="1773628" y="1322950"/>
            <a:ext cx="5079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5800">
                <a:solidFill>
                  <a:schemeClr val="dk2"/>
                </a:solidFill>
              </a:rPr>
              <a:t>2</a:t>
            </a:r>
            <a:endParaRPr b="1" sz="5800">
              <a:solidFill>
                <a:schemeClr val="dk2"/>
              </a:solidFill>
            </a:endParaRPr>
          </a:p>
        </p:txBody>
      </p:sp>
      <p:sp>
        <p:nvSpPr>
          <p:cNvPr id="695" name="Google Shape;695;p40"/>
          <p:cNvSpPr txBox="1"/>
          <p:nvPr/>
        </p:nvSpPr>
        <p:spPr>
          <a:xfrm>
            <a:off x="3589511" y="1322950"/>
            <a:ext cx="546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5800">
                <a:solidFill>
                  <a:schemeClr val="dk2"/>
                </a:solidFill>
              </a:rPr>
              <a:t>3</a:t>
            </a:r>
            <a:endParaRPr b="1" sz="5800">
              <a:solidFill>
                <a:schemeClr val="dk2"/>
              </a:solidFill>
            </a:endParaRPr>
          </a:p>
        </p:txBody>
      </p:sp>
      <p:sp>
        <p:nvSpPr>
          <p:cNvPr id="696" name="Google Shape;696;p40"/>
          <p:cNvSpPr txBox="1"/>
          <p:nvPr/>
        </p:nvSpPr>
        <p:spPr>
          <a:xfrm>
            <a:off x="5403288" y="1322950"/>
            <a:ext cx="5466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5800">
                <a:solidFill>
                  <a:schemeClr val="dk2"/>
                </a:solidFill>
              </a:rPr>
              <a:t>4</a:t>
            </a:r>
            <a:endParaRPr b="1" sz="5800">
              <a:solidFill>
                <a:schemeClr val="dk2"/>
              </a:solidFill>
            </a:endParaRPr>
          </a:p>
        </p:txBody>
      </p:sp>
      <p:sp>
        <p:nvSpPr>
          <p:cNvPr id="697" name="Google Shape;697;p40"/>
          <p:cNvSpPr txBox="1"/>
          <p:nvPr/>
        </p:nvSpPr>
        <p:spPr>
          <a:xfrm>
            <a:off x="7217075" y="1322957"/>
            <a:ext cx="5799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5800">
                <a:solidFill>
                  <a:schemeClr val="dk2"/>
                </a:solidFill>
              </a:rPr>
              <a:t>5</a:t>
            </a:r>
            <a:endParaRPr b="1" sz="5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1"/>
          <p:cNvSpPr txBox="1"/>
          <p:nvPr/>
        </p:nvSpPr>
        <p:spPr>
          <a:xfrm>
            <a:off x="6486900" y="4784775"/>
            <a:ext cx="25035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B7B7B7"/>
                </a:solidFill>
                <a:latin typeface="Signika"/>
                <a:ea typeface="Signika"/>
                <a:cs typeface="Signika"/>
                <a:sym typeface="Signika"/>
              </a:rPr>
              <a:t>Answers:  1) B, 2) C, 3)</a:t>
            </a:r>
            <a:r>
              <a:rPr lang="ar">
                <a:solidFill>
                  <a:srgbClr val="B7B7B7"/>
                </a:solidFill>
                <a:latin typeface="Signika"/>
                <a:ea typeface="Signika"/>
                <a:cs typeface="Signika"/>
                <a:sym typeface="Signika"/>
              </a:rPr>
              <a:t> D</a:t>
            </a:r>
            <a:r>
              <a:rPr lang="ar">
                <a:solidFill>
                  <a:srgbClr val="B7B7B7"/>
                </a:solidFill>
                <a:latin typeface="Signika"/>
                <a:ea typeface="Signika"/>
                <a:cs typeface="Signika"/>
                <a:sym typeface="Signika"/>
              </a:rPr>
              <a:t>, 4) B</a:t>
            </a:r>
            <a:endParaRPr>
              <a:solidFill>
                <a:srgbClr val="B7B7B7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03" name="Google Shape;703;p41"/>
          <p:cNvSpPr txBox="1"/>
          <p:nvPr/>
        </p:nvSpPr>
        <p:spPr>
          <a:xfrm>
            <a:off x="254250" y="780825"/>
            <a:ext cx="8635500" cy="4114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4" name="Google Shape;704;p41"/>
          <p:cNvGrpSpPr/>
          <p:nvPr/>
        </p:nvGrpSpPr>
        <p:grpSpPr>
          <a:xfrm>
            <a:off x="7830273" y="190835"/>
            <a:ext cx="893212" cy="1201782"/>
            <a:chOff x="3941823" y="1814092"/>
            <a:chExt cx="1781791" cy="2593962"/>
          </a:xfrm>
        </p:grpSpPr>
        <p:grpSp>
          <p:nvGrpSpPr>
            <p:cNvPr id="705" name="Google Shape;705;p41"/>
            <p:cNvGrpSpPr/>
            <p:nvPr/>
          </p:nvGrpSpPr>
          <p:grpSpPr>
            <a:xfrm>
              <a:off x="3941823" y="1814092"/>
              <a:ext cx="1781791" cy="2593962"/>
              <a:chOff x="2371069" y="2877253"/>
              <a:chExt cx="416267" cy="606009"/>
            </a:xfrm>
          </p:grpSpPr>
          <p:sp>
            <p:nvSpPr>
              <p:cNvPr id="706" name="Google Shape;706;p41"/>
              <p:cNvSpPr/>
              <p:nvPr/>
            </p:nvSpPr>
            <p:spPr>
              <a:xfrm>
                <a:off x="2371069" y="2912822"/>
                <a:ext cx="416267" cy="570440"/>
              </a:xfrm>
              <a:custGeom>
                <a:rect b="b" l="l" r="r" t="t"/>
                <a:pathLst>
                  <a:path extrusionOk="0" h="485" w="353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rgbClr val="F477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2408866" y="2956587"/>
                <a:ext cx="340800" cy="471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>
                <a:off x="2406877" y="2954100"/>
                <a:ext cx="345149" cy="476445"/>
              </a:xfrm>
              <a:custGeom>
                <a:rect b="b" l="l" r="r" t="t"/>
                <a:pathLst>
                  <a:path extrusionOk="0" h="958" w="694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>
                <a:off x="2506261" y="3056183"/>
                <a:ext cx="220919" cy="301384"/>
              </a:xfrm>
              <a:custGeom>
                <a:rect b="b" l="l" r="r" t="t"/>
                <a:pathLst>
                  <a:path extrusionOk="0" h="301384" w="27701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rect b="b" l="l" r="r" t="t"/>
                <a:pathLst>
                  <a:path extrusionOk="0" h="105196" w="189484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1" name="Google Shape;711;p41"/>
            <p:cNvSpPr/>
            <p:nvPr/>
          </p:nvSpPr>
          <p:spPr>
            <a:xfrm rot="5400000">
              <a:off x="4200941" y="2547207"/>
              <a:ext cx="268152" cy="264768"/>
            </a:xfrm>
            <a:custGeom>
              <a:rect b="b" l="l" r="r" t="t"/>
              <a:pathLst>
                <a:path extrusionOk="0" h="3782395" w="3830741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41"/>
            <p:cNvSpPr/>
            <p:nvPr/>
          </p:nvSpPr>
          <p:spPr>
            <a:xfrm rot="5400000">
              <a:off x="4204444" y="2898821"/>
              <a:ext cx="268152" cy="264768"/>
            </a:xfrm>
            <a:custGeom>
              <a:rect b="b" l="l" r="r" t="t"/>
              <a:pathLst>
                <a:path extrusionOk="0" h="3782395" w="3830741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41"/>
            <p:cNvSpPr/>
            <p:nvPr/>
          </p:nvSpPr>
          <p:spPr>
            <a:xfrm rot="5400000">
              <a:off x="4207947" y="3250435"/>
              <a:ext cx="268152" cy="264768"/>
            </a:xfrm>
            <a:custGeom>
              <a:rect b="b" l="l" r="r" t="t"/>
              <a:pathLst>
                <a:path extrusionOk="0" h="3782395" w="3830741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1"/>
            <p:cNvSpPr/>
            <p:nvPr/>
          </p:nvSpPr>
          <p:spPr>
            <a:xfrm rot="5400000">
              <a:off x="4211450" y="3602049"/>
              <a:ext cx="268152" cy="264768"/>
            </a:xfrm>
            <a:custGeom>
              <a:rect b="b" l="l" r="r" t="t"/>
              <a:pathLst>
                <a:path extrusionOk="0" h="3782395" w="3830741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5" name="Google Shape;715;p41"/>
          <p:cNvSpPr txBox="1"/>
          <p:nvPr/>
        </p:nvSpPr>
        <p:spPr>
          <a:xfrm>
            <a:off x="254250" y="1"/>
            <a:ext cx="2825700" cy="9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6200">
                <a:latin typeface="Merienda"/>
                <a:ea typeface="Merienda"/>
                <a:cs typeface="Merienda"/>
                <a:sym typeface="Merienda"/>
              </a:rPr>
              <a:t>QUIZ!</a:t>
            </a:r>
            <a:endParaRPr sz="6200">
              <a:latin typeface="Merienda"/>
              <a:ea typeface="Merienda"/>
              <a:cs typeface="Merienda"/>
              <a:sym typeface="Merienda"/>
            </a:endParaRPr>
          </a:p>
        </p:txBody>
      </p:sp>
      <p:sp>
        <p:nvSpPr>
          <p:cNvPr id="716" name="Google Shape;716;p41"/>
          <p:cNvSpPr txBox="1"/>
          <p:nvPr/>
        </p:nvSpPr>
        <p:spPr>
          <a:xfrm>
            <a:off x="865900" y="915300"/>
            <a:ext cx="6739200" cy="3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Char char="●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The quantities of each nutrient which met the human body needs to prevent nutrients deficiency diseases is the: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Nutrition.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Nutrition requirements.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Food.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Levy.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Char char="●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Which one of the following healthy eating patterns could help a hypertensive patient the most?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Decreasing sugar intake in diet.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Eating gluten free diet.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Decreasing salt intake in diet.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Increasing refined grain intake.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Char char="●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Which one of the following considered from the nutrition education strategies?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Innovation.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Diffusion.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Results.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Renew dishes.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Char char="●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Is it healthier to: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Eat then exercise.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ignika"/>
              <a:buAutoNum type="alphaUcParenR"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Exercise then eat.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p42"/>
          <p:cNvGrpSpPr/>
          <p:nvPr/>
        </p:nvGrpSpPr>
        <p:grpSpPr>
          <a:xfrm>
            <a:off x="0" y="284887"/>
            <a:ext cx="9143510" cy="302412"/>
            <a:chOff x="0" y="6075349"/>
            <a:chExt cx="11260480" cy="372428"/>
          </a:xfrm>
        </p:grpSpPr>
        <p:sp>
          <p:nvSpPr>
            <p:cNvPr id="722" name="Google Shape;722;p42"/>
            <p:cNvSpPr/>
            <p:nvPr/>
          </p:nvSpPr>
          <p:spPr>
            <a:xfrm>
              <a:off x="0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1881798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3748442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5630240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7496884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9378682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8" name="Google Shape;728;p42"/>
          <p:cNvGrpSpPr/>
          <p:nvPr/>
        </p:nvGrpSpPr>
        <p:grpSpPr>
          <a:xfrm>
            <a:off x="0" y="4555656"/>
            <a:ext cx="9143510" cy="302412"/>
            <a:chOff x="0" y="6075349"/>
            <a:chExt cx="11260480" cy="372428"/>
          </a:xfrm>
        </p:grpSpPr>
        <p:sp>
          <p:nvSpPr>
            <p:cNvPr id="729" name="Google Shape;729;p42"/>
            <p:cNvSpPr/>
            <p:nvPr/>
          </p:nvSpPr>
          <p:spPr>
            <a:xfrm>
              <a:off x="0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1881798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3748442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5630240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7496884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9378682" y="6075349"/>
              <a:ext cx="1881798" cy="372428"/>
            </a:xfrm>
            <a:custGeom>
              <a:rect b="b" l="l" r="r" t="t"/>
              <a:pathLst>
                <a:path extrusionOk="0" h="372428" w="188179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5" name="Google Shape;735;p42"/>
          <p:cNvGrpSpPr/>
          <p:nvPr/>
        </p:nvGrpSpPr>
        <p:grpSpPr>
          <a:xfrm flipH="1">
            <a:off x="459125" y="694299"/>
            <a:ext cx="1358761" cy="3864216"/>
            <a:chOff x="9855099" y="1144710"/>
            <a:chExt cx="1909713" cy="5431084"/>
          </a:xfrm>
        </p:grpSpPr>
        <p:sp>
          <p:nvSpPr>
            <p:cNvPr id="736" name="Google Shape;736;p42"/>
            <p:cNvSpPr/>
            <p:nvPr/>
          </p:nvSpPr>
          <p:spPr>
            <a:xfrm flipH="1">
              <a:off x="9882728" y="3396339"/>
              <a:ext cx="1451136" cy="3179455"/>
            </a:xfrm>
            <a:custGeom>
              <a:rect b="b" l="l" r="r" t="t"/>
              <a:pathLst>
                <a:path extrusionOk="0" h="4011930" w="1831086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2"/>
            <p:cNvSpPr/>
            <p:nvPr/>
          </p:nvSpPr>
          <p:spPr>
            <a:xfrm flipH="1">
              <a:off x="10400258" y="1840542"/>
              <a:ext cx="592411" cy="1565270"/>
            </a:xfrm>
            <a:custGeom>
              <a:rect b="b" l="l" r="r" t="t"/>
              <a:pathLst>
                <a:path extrusionOk="0" h="1975104" w="747522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rgbClr val="99DAC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2"/>
            <p:cNvSpPr/>
            <p:nvPr/>
          </p:nvSpPr>
          <p:spPr>
            <a:xfrm flipH="1">
              <a:off x="9855099" y="1954549"/>
              <a:ext cx="722850" cy="2663133"/>
            </a:xfrm>
            <a:custGeom>
              <a:rect b="b" l="l" r="r" t="t"/>
              <a:pathLst>
                <a:path extrusionOk="0" h="3360420" w="912114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2"/>
            <p:cNvSpPr/>
            <p:nvPr/>
          </p:nvSpPr>
          <p:spPr>
            <a:xfrm flipH="1">
              <a:off x="10484539" y="1158441"/>
              <a:ext cx="516322" cy="896769"/>
            </a:xfrm>
            <a:custGeom>
              <a:rect b="b" l="l" r="r" t="t"/>
              <a:pathLst>
                <a:path extrusionOk="0" h="1131570" w="65151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2"/>
            <p:cNvSpPr/>
            <p:nvPr/>
          </p:nvSpPr>
          <p:spPr>
            <a:xfrm flipH="1">
              <a:off x="10592841" y="1786253"/>
              <a:ext cx="277183" cy="271748"/>
            </a:xfrm>
            <a:custGeom>
              <a:rect b="b" l="l" r="r" t="t"/>
              <a:pathLst>
                <a:path extrusionOk="0" h="342900" w="349758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2"/>
            <p:cNvSpPr/>
            <p:nvPr/>
          </p:nvSpPr>
          <p:spPr>
            <a:xfrm flipH="1">
              <a:off x="9859589" y="3741599"/>
              <a:ext cx="228269" cy="407622"/>
            </a:xfrm>
            <a:custGeom>
              <a:rect b="b" l="l" r="r" t="t"/>
              <a:pathLst>
                <a:path extrusionOk="0" h="514350" w="288036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2"/>
            <p:cNvSpPr/>
            <p:nvPr/>
          </p:nvSpPr>
          <p:spPr>
            <a:xfrm flipH="1">
              <a:off x="9869317" y="3583162"/>
              <a:ext cx="201094" cy="190224"/>
            </a:xfrm>
            <a:custGeom>
              <a:rect b="b" l="l" r="r" t="t"/>
              <a:pathLst>
                <a:path extrusionOk="0" h="240030" w="253746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rgbClr val="99DAC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2"/>
            <p:cNvSpPr/>
            <p:nvPr/>
          </p:nvSpPr>
          <p:spPr>
            <a:xfrm flipH="1">
              <a:off x="10395412" y="2270153"/>
              <a:ext cx="114134" cy="244573"/>
            </a:xfrm>
            <a:custGeom>
              <a:rect b="b" l="l" r="r" t="t"/>
              <a:pathLst>
                <a:path extrusionOk="0" h="308610" w="144018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2"/>
            <p:cNvSpPr/>
            <p:nvPr/>
          </p:nvSpPr>
          <p:spPr>
            <a:xfrm flipH="1">
              <a:off x="10259206" y="2247709"/>
              <a:ext cx="59785" cy="244573"/>
            </a:xfrm>
            <a:custGeom>
              <a:rect b="b" l="l" r="r" t="t"/>
              <a:pathLst>
                <a:path extrusionOk="0" h="308610" w="75438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2"/>
            <p:cNvSpPr/>
            <p:nvPr/>
          </p:nvSpPr>
          <p:spPr>
            <a:xfrm flipH="1">
              <a:off x="10374341" y="2499739"/>
              <a:ext cx="21740" cy="21740"/>
            </a:xfrm>
            <a:custGeom>
              <a:rect b="b" l="l" r="r" t="t"/>
              <a:pathLst>
                <a:path extrusionOk="0" h="27432" w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2"/>
            <p:cNvSpPr/>
            <p:nvPr/>
          </p:nvSpPr>
          <p:spPr>
            <a:xfrm flipH="1">
              <a:off x="10269263" y="2479523"/>
              <a:ext cx="27175" cy="27175"/>
            </a:xfrm>
            <a:custGeom>
              <a:rect b="b" l="l" r="r" t="t"/>
              <a:pathLst>
                <a:path extrusionOk="0" h="34290" w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2"/>
            <p:cNvSpPr/>
            <p:nvPr/>
          </p:nvSpPr>
          <p:spPr>
            <a:xfrm flipH="1">
              <a:off x="10404269" y="3355747"/>
              <a:ext cx="5400" cy="38045"/>
            </a:xfrm>
            <a:custGeom>
              <a:rect b="b" l="l" r="r" t="t"/>
              <a:pathLst>
                <a:path extrusionOk="0" h="48006" w="120000">
                  <a:moveTo>
                    <a:pt x="121702" y="52121"/>
                  </a:moveTo>
                  <a:cubicBezTo>
                    <a:pt x="-90514" y="35661"/>
                    <a:pt x="45909" y="17145"/>
                    <a:pt x="15605" y="0"/>
                  </a:cubicBezTo>
                  <a:cubicBezTo>
                    <a:pt x="242984" y="16459"/>
                    <a:pt x="76235" y="34976"/>
                    <a:pt x="121702" y="5212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2"/>
            <p:cNvSpPr/>
            <p:nvPr/>
          </p:nvSpPr>
          <p:spPr>
            <a:xfrm flipH="1">
              <a:off x="10786735" y="4757486"/>
              <a:ext cx="5400" cy="38045"/>
            </a:xfrm>
            <a:custGeom>
              <a:rect b="b" l="l" r="r" t="t"/>
              <a:pathLst>
                <a:path extrusionOk="0" h="48006" w="120000">
                  <a:moveTo>
                    <a:pt x="23164" y="0"/>
                  </a:moveTo>
                  <a:cubicBezTo>
                    <a:pt x="174750" y="15773"/>
                    <a:pt x="144446" y="32918"/>
                    <a:pt x="129283" y="49377"/>
                  </a:cubicBezTo>
                  <a:cubicBezTo>
                    <a:pt x="-113258" y="33604"/>
                    <a:pt x="68654" y="16459"/>
                    <a:pt x="2316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2"/>
            <p:cNvSpPr/>
            <p:nvPr/>
          </p:nvSpPr>
          <p:spPr>
            <a:xfrm flipH="1">
              <a:off x="10790431" y="4815033"/>
              <a:ext cx="5400" cy="27175"/>
            </a:xfrm>
            <a:custGeom>
              <a:rect b="b" l="l" r="r" t="t"/>
              <a:pathLst>
                <a:path extrusionOk="0" h="34290" w="120000">
                  <a:moveTo>
                    <a:pt x="96062" y="0"/>
                  </a:moveTo>
                  <a:cubicBezTo>
                    <a:pt x="96062" y="10973"/>
                    <a:pt x="96062" y="21260"/>
                    <a:pt x="96062" y="36347"/>
                  </a:cubicBezTo>
                  <a:cubicBezTo>
                    <a:pt x="-85828" y="22631"/>
                    <a:pt x="35432" y="11659"/>
                    <a:pt x="9606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2"/>
            <p:cNvSpPr/>
            <p:nvPr/>
          </p:nvSpPr>
          <p:spPr>
            <a:xfrm flipH="1">
              <a:off x="10490781" y="1627729"/>
              <a:ext cx="5400" cy="27175"/>
            </a:xfrm>
            <a:custGeom>
              <a:rect b="b" l="l" r="r" t="t"/>
              <a:pathLst>
                <a:path extrusionOk="0" h="34290" w="120000">
                  <a:moveTo>
                    <a:pt x="20954" y="40462"/>
                  </a:moveTo>
                  <a:cubicBezTo>
                    <a:pt x="36117" y="26746"/>
                    <a:pt x="-85165" y="12344"/>
                    <a:pt x="127051" y="0"/>
                  </a:cubicBezTo>
                  <a:cubicBezTo>
                    <a:pt x="81584" y="13716"/>
                    <a:pt x="233170" y="28118"/>
                    <a:pt x="20954" y="40462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2"/>
            <p:cNvSpPr/>
            <p:nvPr/>
          </p:nvSpPr>
          <p:spPr>
            <a:xfrm flipH="1">
              <a:off x="10472137" y="1467034"/>
              <a:ext cx="5400" cy="21740"/>
            </a:xfrm>
            <a:custGeom>
              <a:rect b="b" l="l" r="r" t="t"/>
              <a:pathLst>
                <a:path extrusionOk="0" h="27432" w="120000">
                  <a:moveTo>
                    <a:pt x="597" y="31547"/>
                  </a:moveTo>
                  <a:cubicBezTo>
                    <a:pt x="597" y="20574"/>
                    <a:pt x="-14544" y="10287"/>
                    <a:pt x="106716" y="0"/>
                  </a:cubicBezTo>
                  <a:cubicBezTo>
                    <a:pt x="91553" y="10287"/>
                    <a:pt x="197672" y="21946"/>
                    <a:pt x="597" y="3154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2"/>
            <p:cNvSpPr/>
            <p:nvPr/>
          </p:nvSpPr>
          <p:spPr>
            <a:xfrm flipH="1">
              <a:off x="10474267" y="1144710"/>
              <a:ext cx="516322" cy="375013"/>
            </a:xfrm>
            <a:custGeom>
              <a:rect b="b" l="l" r="r" t="t"/>
              <a:pathLst>
                <a:path extrusionOk="0" h="473202" w="651510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2"/>
            <p:cNvSpPr/>
            <p:nvPr/>
          </p:nvSpPr>
          <p:spPr>
            <a:xfrm flipH="1">
              <a:off x="10574554" y="1856151"/>
              <a:ext cx="1190257" cy="2858792"/>
            </a:xfrm>
            <a:custGeom>
              <a:rect b="b" l="l" r="r" t="t"/>
              <a:pathLst>
                <a:path extrusionOk="0" h="3607308" w="1501902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2"/>
            <p:cNvSpPr/>
            <p:nvPr/>
          </p:nvSpPr>
          <p:spPr>
            <a:xfrm flipH="1">
              <a:off x="10428528" y="2046046"/>
              <a:ext cx="326098" cy="1163083"/>
            </a:xfrm>
            <a:custGeom>
              <a:rect b="b" l="l" r="r" t="t"/>
              <a:pathLst>
                <a:path extrusionOk="0" h="1467612" w="411480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2"/>
            <p:cNvSpPr/>
            <p:nvPr/>
          </p:nvSpPr>
          <p:spPr>
            <a:xfrm flipH="1">
              <a:off x="10848013" y="2555527"/>
              <a:ext cx="750025" cy="891334"/>
            </a:xfrm>
            <a:custGeom>
              <a:rect b="b" l="l" r="r" t="t"/>
              <a:pathLst>
                <a:path extrusionOk="0" h="1124712" w="946404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2"/>
            <p:cNvSpPr/>
            <p:nvPr/>
          </p:nvSpPr>
          <p:spPr>
            <a:xfrm flipH="1">
              <a:off x="10911413" y="2899942"/>
              <a:ext cx="369578" cy="342403"/>
            </a:xfrm>
            <a:custGeom>
              <a:rect b="b" l="l" r="r" t="t"/>
              <a:pathLst>
                <a:path extrusionOk="0" h="432054" w="46634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2"/>
            <p:cNvSpPr/>
            <p:nvPr/>
          </p:nvSpPr>
          <p:spPr>
            <a:xfrm flipH="1">
              <a:off x="11175844" y="3010205"/>
              <a:ext cx="211964" cy="293488"/>
            </a:xfrm>
            <a:custGeom>
              <a:rect b="b" l="l" r="r" t="t"/>
              <a:pathLst>
                <a:path extrusionOk="0" h="370332" w="26746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rgbClr val="99DAC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2"/>
            <p:cNvSpPr/>
            <p:nvPr/>
          </p:nvSpPr>
          <p:spPr>
            <a:xfrm flipH="1">
              <a:off x="10856914" y="2444999"/>
              <a:ext cx="146744" cy="146744"/>
            </a:xfrm>
            <a:custGeom>
              <a:rect b="b" l="l" r="r" t="t"/>
              <a:pathLst>
                <a:path extrusionOk="0" h="185166" w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2"/>
            <p:cNvSpPr/>
            <p:nvPr/>
          </p:nvSpPr>
          <p:spPr>
            <a:xfrm flipH="1">
              <a:off x="10879679" y="2468655"/>
              <a:ext cx="103264" cy="103264"/>
            </a:xfrm>
            <a:custGeom>
              <a:rect b="b" l="l" r="r" t="t"/>
              <a:pathLst>
                <a:path extrusionOk="0" h="130302" w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2"/>
            <p:cNvSpPr/>
            <p:nvPr/>
          </p:nvSpPr>
          <p:spPr>
            <a:xfrm flipH="1">
              <a:off x="10931816" y="1811769"/>
              <a:ext cx="86959" cy="641326"/>
            </a:xfrm>
            <a:custGeom>
              <a:rect b="b" l="l" r="r" t="t"/>
              <a:pathLst>
                <a:path extrusionOk="0" h="809244" w="109728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2"/>
            <p:cNvSpPr/>
            <p:nvPr/>
          </p:nvSpPr>
          <p:spPr>
            <a:xfrm flipH="1">
              <a:off x="10305807" y="1923604"/>
              <a:ext cx="277183" cy="353273"/>
            </a:xfrm>
            <a:custGeom>
              <a:rect b="b" l="l" r="r" t="t"/>
              <a:pathLst>
                <a:path extrusionOk="0" h="445770" w="349758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2" name="Google Shape;762;p42"/>
          <p:cNvSpPr txBox="1"/>
          <p:nvPr/>
        </p:nvSpPr>
        <p:spPr>
          <a:xfrm>
            <a:off x="2519200" y="1773425"/>
            <a:ext cx="5406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200" u="sng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THIS WORK IS DONE BY:</a:t>
            </a:r>
            <a:endParaRPr b="1" sz="3200" u="sng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sp>
        <p:nvSpPr>
          <p:cNvPr id="763" name="Google Shape;763;p42"/>
          <p:cNvSpPr txBox="1"/>
          <p:nvPr/>
        </p:nvSpPr>
        <p:spPr>
          <a:xfrm>
            <a:off x="2394850" y="2518325"/>
            <a:ext cx="61320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Abdulrahman Bedaiwi   </a:t>
            </a:r>
            <a:r>
              <a:rPr b="1" lang="ar" sz="20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&amp;</a:t>
            </a:r>
            <a:r>
              <a:rPr lang="ar" sz="20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   Jude Al-Otaibi</a:t>
            </a:r>
            <a:endParaRPr sz="2000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pic>
        <p:nvPicPr>
          <p:cNvPr id="764" name="Google Shape;764;p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1225" y="4130559"/>
            <a:ext cx="427975" cy="4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42"/>
          <p:cNvSpPr txBox="1"/>
          <p:nvPr/>
        </p:nvSpPr>
        <p:spPr>
          <a:xfrm>
            <a:off x="2519200" y="4256135"/>
            <a:ext cx="2343000" cy="30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Give us your feedback!</a:t>
            </a:r>
            <a:endParaRPr b="1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grpSp>
        <p:nvGrpSpPr>
          <p:cNvPr id="766" name="Google Shape;766;p42"/>
          <p:cNvGrpSpPr/>
          <p:nvPr/>
        </p:nvGrpSpPr>
        <p:grpSpPr>
          <a:xfrm>
            <a:off x="6987736" y="694310"/>
            <a:ext cx="1964495" cy="1171744"/>
            <a:chOff x="9508536" y="1074085"/>
            <a:chExt cx="2188121" cy="1305128"/>
          </a:xfrm>
        </p:grpSpPr>
        <p:sp>
          <p:nvSpPr>
            <p:cNvPr id="767" name="Google Shape;767;p42"/>
            <p:cNvSpPr/>
            <p:nvPr/>
          </p:nvSpPr>
          <p:spPr>
            <a:xfrm>
              <a:off x="9914052" y="1134177"/>
              <a:ext cx="1119600" cy="1119600"/>
            </a:xfrm>
            <a:prstGeom prst="mathPlus">
              <a:avLst>
                <a:gd fmla="val 23520" name="adj1"/>
              </a:avLst>
            </a:prstGeom>
            <a:solidFill>
              <a:srgbClr val="E06666"/>
            </a:solidFill>
            <a:ln cap="flat" cmpd="sng" w="25400">
              <a:solidFill>
                <a:srgbClr val="E066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10868401" y="1074085"/>
              <a:ext cx="627900" cy="627900"/>
            </a:xfrm>
            <a:prstGeom prst="mathPlus">
              <a:avLst>
                <a:gd fmla="val 23520" name="adj1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11266157" y="1652655"/>
              <a:ext cx="430500" cy="430500"/>
            </a:xfrm>
            <a:prstGeom prst="mathPlus">
              <a:avLst>
                <a:gd fmla="val 23520" name="adj1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9840764" y="1948713"/>
              <a:ext cx="430500" cy="430500"/>
            </a:xfrm>
            <a:prstGeom prst="mathPlus">
              <a:avLst>
                <a:gd fmla="val 23520" name="adj1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9508536" y="1130336"/>
              <a:ext cx="430500" cy="430500"/>
            </a:xfrm>
            <a:prstGeom prst="mathPlus">
              <a:avLst>
                <a:gd fmla="val 23520" name="adj1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/>
          <p:nvPr/>
        </p:nvSpPr>
        <p:spPr>
          <a:xfrm flipH="1">
            <a:off x="2438265" y="0"/>
            <a:ext cx="6705735" cy="5143500"/>
          </a:xfrm>
          <a:custGeom>
            <a:rect b="b" l="l" r="r" t="t"/>
            <a:pathLst>
              <a:path extrusionOk="0" h="6858000" w="8940980">
                <a:moveTo>
                  <a:pt x="8940980" y="0"/>
                </a:moveTo>
                <a:lnTo>
                  <a:pt x="2278043" y="0"/>
                </a:lnTo>
                <a:lnTo>
                  <a:pt x="0" y="5319796"/>
                </a:lnTo>
                <a:lnTo>
                  <a:pt x="0" y="6858000"/>
                </a:lnTo>
                <a:lnTo>
                  <a:pt x="6004247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1"/>
          <p:cNvSpPr/>
          <p:nvPr/>
        </p:nvSpPr>
        <p:spPr>
          <a:xfrm>
            <a:off x="1424590" y="2234019"/>
            <a:ext cx="655500" cy="655500"/>
          </a:xfrm>
          <a:prstGeom prst="hear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1"/>
          <p:cNvSpPr/>
          <p:nvPr/>
        </p:nvSpPr>
        <p:spPr>
          <a:xfrm rot="-5400000">
            <a:off x="1125083" y="4484640"/>
            <a:ext cx="1234200" cy="91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1"/>
          <p:cNvSpPr/>
          <p:nvPr/>
        </p:nvSpPr>
        <p:spPr>
          <a:xfrm rot="-5400000">
            <a:off x="1546366" y="2331033"/>
            <a:ext cx="391800" cy="391800"/>
          </a:xfrm>
          <a:prstGeom prst="ellipse">
            <a:avLst/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rgbClr val="A5A5A5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254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1"/>
          <p:cNvSpPr/>
          <p:nvPr/>
        </p:nvSpPr>
        <p:spPr>
          <a:xfrm>
            <a:off x="797606" y="2878366"/>
            <a:ext cx="1896389" cy="1117051"/>
          </a:xfrm>
          <a:custGeom>
            <a:rect b="b" l="l" r="r" t="t"/>
            <a:pathLst>
              <a:path extrusionOk="0" h="739769" w="1255887">
                <a:moveTo>
                  <a:pt x="0" y="0"/>
                </a:moveTo>
                <a:lnTo>
                  <a:pt x="101935" y="0"/>
                </a:lnTo>
                <a:lnTo>
                  <a:pt x="126181" y="48492"/>
                </a:lnTo>
                <a:lnTo>
                  <a:pt x="165558" y="135996"/>
                </a:lnTo>
                <a:lnTo>
                  <a:pt x="194726" y="204540"/>
                </a:lnTo>
                <a:lnTo>
                  <a:pt x="223893" y="276001"/>
                </a:lnTo>
                <a:lnTo>
                  <a:pt x="255978" y="341629"/>
                </a:lnTo>
                <a:lnTo>
                  <a:pt x="288062" y="408715"/>
                </a:lnTo>
                <a:lnTo>
                  <a:pt x="327439" y="467050"/>
                </a:lnTo>
                <a:lnTo>
                  <a:pt x="369732" y="522469"/>
                </a:lnTo>
                <a:lnTo>
                  <a:pt x="423693" y="567679"/>
                </a:lnTo>
                <a:lnTo>
                  <a:pt x="452861" y="588097"/>
                </a:lnTo>
                <a:lnTo>
                  <a:pt x="489320" y="612889"/>
                </a:lnTo>
                <a:lnTo>
                  <a:pt x="528697" y="631848"/>
                </a:lnTo>
                <a:lnTo>
                  <a:pt x="573907" y="646432"/>
                </a:lnTo>
                <a:lnTo>
                  <a:pt x="622034" y="655183"/>
                </a:lnTo>
                <a:lnTo>
                  <a:pt x="674536" y="649349"/>
                </a:lnTo>
                <a:lnTo>
                  <a:pt x="741622" y="628932"/>
                </a:lnTo>
                <a:lnTo>
                  <a:pt x="799957" y="599764"/>
                </a:lnTo>
                <a:lnTo>
                  <a:pt x="849543" y="561846"/>
                </a:lnTo>
                <a:lnTo>
                  <a:pt x="894753" y="519552"/>
                </a:lnTo>
                <a:lnTo>
                  <a:pt x="935588" y="469967"/>
                </a:lnTo>
                <a:lnTo>
                  <a:pt x="969131" y="416007"/>
                </a:lnTo>
                <a:lnTo>
                  <a:pt x="998298" y="357671"/>
                </a:lnTo>
                <a:lnTo>
                  <a:pt x="1027466" y="296419"/>
                </a:lnTo>
                <a:lnTo>
                  <a:pt x="1053717" y="236625"/>
                </a:lnTo>
                <a:lnTo>
                  <a:pt x="1081427" y="175372"/>
                </a:lnTo>
                <a:lnTo>
                  <a:pt x="1107678" y="111203"/>
                </a:lnTo>
                <a:lnTo>
                  <a:pt x="1159187" y="0"/>
                </a:lnTo>
                <a:lnTo>
                  <a:pt x="1255887" y="0"/>
                </a:lnTo>
                <a:lnTo>
                  <a:pt x="1250600" y="10574"/>
                </a:lnTo>
                <a:lnTo>
                  <a:pt x="1218515" y="74743"/>
                </a:lnTo>
                <a:lnTo>
                  <a:pt x="1186431" y="140371"/>
                </a:lnTo>
                <a:lnTo>
                  <a:pt x="1160180" y="207457"/>
                </a:lnTo>
                <a:lnTo>
                  <a:pt x="1131012" y="273084"/>
                </a:lnTo>
                <a:lnTo>
                  <a:pt x="1101844" y="337254"/>
                </a:lnTo>
                <a:lnTo>
                  <a:pt x="1072676" y="399964"/>
                </a:lnTo>
                <a:lnTo>
                  <a:pt x="1040592" y="458300"/>
                </a:lnTo>
                <a:lnTo>
                  <a:pt x="1004132" y="515177"/>
                </a:lnTo>
                <a:lnTo>
                  <a:pt x="964755" y="567679"/>
                </a:lnTo>
                <a:lnTo>
                  <a:pt x="919545" y="615806"/>
                </a:lnTo>
                <a:lnTo>
                  <a:pt x="868502" y="655183"/>
                </a:lnTo>
                <a:lnTo>
                  <a:pt x="810166" y="690184"/>
                </a:lnTo>
                <a:lnTo>
                  <a:pt x="744539" y="719352"/>
                </a:lnTo>
                <a:lnTo>
                  <a:pt x="670161" y="736852"/>
                </a:lnTo>
                <a:lnTo>
                  <a:pt x="605991" y="739769"/>
                </a:lnTo>
                <a:lnTo>
                  <a:pt x="544739" y="732477"/>
                </a:lnTo>
                <a:lnTo>
                  <a:pt x="489320" y="710601"/>
                </a:lnTo>
                <a:lnTo>
                  <a:pt x="436818" y="687267"/>
                </a:lnTo>
                <a:lnTo>
                  <a:pt x="391608" y="658099"/>
                </a:lnTo>
                <a:lnTo>
                  <a:pt x="353690" y="631848"/>
                </a:lnTo>
                <a:lnTo>
                  <a:pt x="308480" y="591013"/>
                </a:lnTo>
                <a:lnTo>
                  <a:pt x="269103" y="544345"/>
                </a:lnTo>
                <a:lnTo>
                  <a:pt x="237019" y="490385"/>
                </a:lnTo>
                <a:lnTo>
                  <a:pt x="207851" y="434966"/>
                </a:lnTo>
                <a:lnTo>
                  <a:pt x="181600" y="376630"/>
                </a:lnTo>
                <a:lnTo>
                  <a:pt x="155349" y="315378"/>
                </a:lnTo>
                <a:lnTo>
                  <a:pt x="115972" y="227874"/>
                </a:lnTo>
                <a:lnTo>
                  <a:pt x="70762" y="140371"/>
                </a:lnTo>
                <a:lnTo>
                  <a:pt x="25552" y="52868"/>
                </a:ln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1"/>
          <p:cNvSpPr/>
          <p:nvPr/>
        </p:nvSpPr>
        <p:spPr>
          <a:xfrm>
            <a:off x="632185" y="1398070"/>
            <a:ext cx="2219230" cy="1484781"/>
          </a:xfrm>
          <a:custGeom>
            <a:rect b="b" l="l" r="r" t="t"/>
            <a:pathLst>
              <a:path extrusionOk="0" h="1075928" w="1608138">
                <a:moveTo>
                  <a:pt x="1012825" y="4763"/>
                </a:moveTo>
                <a:lnTo>
                  <a:pt x="1062038" y="4763"/>
                </a:lnTo>
                <a:lnTo>
                  <a:pt x="1108075" y="17463"/>
                </a:lnTo>
                <a:lnTo>
                  <a:pt x="1157288" y="36513"/>
                </a:lnTo>
                <a:lnTo>
                  <a:pt x="1201738" y="57150"/>
                </a:lnTo>
                <a:lnTo>
                  <a:pt x="1241425" y="74613"/>
                </a:lnTo>
                <a:lnTo>
                  <a:pt x="1301750" y="106363"/>
                </a:lnTo>
                <a:lnTo>
                  <a:pt x="1365250" y="149225"/>
                </a:lnTo>
                <a:lnTo>
                  <a:pt x="1423988" y="198438"/>
                </a:lnTo>
                <a:lnTo>
                  <a:pt x="1474788" y="258763"/>
                </a:lnTo>
                <a:lnTo>
                  <a:pt x="1520826" y="328613"/>
                </a:lnTo>
                <a:lnTo>
                  <a:pt x="1558926" y="406400"/>
                </a:lnTo>
                <a:lnTo>
                  <a:pt x="1587501" y="490538"/>
                </a:lnTo>
                <a:lnTo>
                  <a:pt x="1604963" y="579438"/>
                </a:lnTo>
                <a:lnTo>
                  <a:pt x="1608138" y="677863"/>
                </a:lnTo>
                <a:lnTo>
                  <a:pt x="1597026" y="779463"/>
                </a:lnTo>
                <a:lnTo>
                  <a:pt x="1576388" y="865188"/>
                </a:lnTo>
                <a:lnTo>
                  <a:pt x="1547813" y="942975"/>
                </a:lnTo>
                <a:lnTo>
                  <a:pt x="1516063" y="1017588"/>
                </a:lnTo>
                <a:lnTo>
                  <a:pt x="1486893" y="1075928"/>
                </a:lnTo>
                <a:lnTo>
                  <a:pt x="1381632" y="1075928"/>
                </a:lnTo>
                <a:lnTo>
                  <a:pt x="1495426" y="830263"/>
                </a:lnTo>
                <a:lnTo>
                  <a:pt x="1506538" y="762000"/>
                </a:lnTo>
                <a:lnTo>
                  <a:pt x="1509713" y="685800"/>
                </a:lnTo>
                <a:lnTo>
                  <a:pt x="1506538" y="608013"/>
                </a:lnTo>
                <a:lnTo>
                  <a:pt x="1495426" y="536575"/>
                </a:lnTo>
                <a:lnTo>
                  <a:pt x="1477963" y="466725"/>
                </a:lnTo>
                <a:lnTo>
                  <a:pt x="1457326" y="403225"/>
                </a:lnTo>
                <a:lnTo>
                  <a:pt x="1431926" y="354013"/>
                </a:lnTo>
                <a:lnTo>
                  <a:pt x="1389063" y="296863"/>
                </a:lnTo>
                <a:lnTo>
                  <a:pt x="1336675" y="239713"/>
                </a:lnTo>
                <a:lnTo>
                  <a:pt x="1273175" y="190500"/>
                </a:lnTo>
                <a:lnTo>
                  <a:pt x="1201738" y="149225"/>
                </a:lnTo>
                <a:lnTo>
                  <a:pt x="1125538" y="127000"/>
                </a:lnTo>
                <a:lnTo>
                  <a:pt x="1096963" y="123825"/>
                </a:lnTo>
                <a:lnTo>
                  <a:pt x="1071563" y="131763"/>
                </a:lnTo>
                <a:lnTo>
                  <a:pt x="1042988" y="138113"/>
                </a:lnTo>
                <a:lnTo>
                  <a:pt x="1012825" y="146050"/>
                </a:lnTo>
                <a:lnTo>
                  <a:pt x="981075" y="144463"/>
                </a:lnTo>
                <a:lnTo>
                  <a:pt x="966788" y="127000"/>
                </a:lnTo>
                <a:lnTo>
                  <a:pt x="958850" y="100013"/>
                </a:lnTo>
                <a:lnTo>
                  <a:pt x="955675" y="71438"/>
                </a:lnTo>
                <a:lnTo>
                  <a:pt x="962025" y="42863"/>
                </a:lnTo>
                <a:cubicBezTo>
                  <a:pt x="968676" y="19878"/>
                  <a:pt x="973268" y="9235"/>
                  <a:pt x="1012825" y="4763"/>
                </a:cubicBezTo>
                <a:close/>
                <a:moveTo>
                  <a:pt x="595313" y="0"/>
                </a:moveTo>
                <a:lnTo>
                  <a:pt x="638177" y="4762"/>
                </a:lnTo>
                <a:cubicBezTo>
                  <a:pt x="650876" y="21166"/>
                  <a:pt x="663578" y="17002"/>
                  <a:pt x="676275" y="53975"/>
                </a:cubicBezTo>
                <a:cubicBezTo>
                  <a:pt x="678127" y="76200"/>
                  <a:pt x="679649" y="118123"/>
                  <a:pt x="649288" y="138113"/>
                </a:cubicBezTo>
                <a:lnTo>
                  <a:pt x="617538" y="149225"/>
                </a:lnTo>
                <a:lnTo>
                  <a:pt x="585788" y="149225"/>
                </a:lnTo>
                <a:lnTo>
                  <a:pt x="550863" y="141288"/>
                </a:lnTo>
                <a:lnTo>
                  <a:pt x="517525" y="131763"/>
                </a:lnTo>
                <a:lnTo>
                  <a:pt x="479425" y="128588"/>
                </a:lnTo>
                <a:lnTo>
                  <a:pt x="441325" y="131763"/>
                </a:lnTo>
                <a:lnTo>
                  <a:pt x="360363" y="158750"/>
                </a:lnTo>
                <a:lnTo>
                  <a:pt x="292100" y="198438"/>
                </a:lnTo>
                <a:lnTo>
                  <a:pt x="231775" y="250825"/>
                </a:lnTo>
                <a:lnTo>
                  <a:pt x="182563" y="307975"/>
                </a:lnTo>
                <a:lnTo>
                  <a:pt x="141288" y="377825"/>
                </a:lnTo>
                <a:lnTo>
                  <a:pt x="109538" y="455613"/>
                </a:lnTo>
                <a:lnTo>
                  <a:pt x="98425" y="512763"/>
                </a:lnTo>
                <a:lnTo>
                  <a:pt x="92075" y="576263"/>
                </a:lnTo>
                <a:lnTo>
                  <a:pt x="95250" y="642938"/>
                </a:lnTo>
                <a:lnTo>
                  <a:pt x="101600" y="709613"/>
                </a:lnTo>
                <a:lnTo>
                  <a:pt x="109538" y="773113"/>
                </a:lnTo>
                <a:lnTo>
                  <a:pt x="123825" y="825500"/>
                </a:lnTo>
                <a:lnTo>
                  <a:pt x="161925" y="928688"/>
                </a:lnTo>
                <a:lnTo>
                  <a:pt x="207963" y="1030288"/>
                </a:lnTo>
                <a:lnTo>
                  <a:pt x="230783" y="1075928"/>
                </a:lnTo>
                <a:lnTo>
                  <a:pt x="119823" y="1075928"/>
                </a:lnTo>
                <a:lnTo>
                  <a:pt x="101600" y="1038225"/>
                </a:lnTo>
                <a:lnTo>
                  <a:pt x="60325" y="938213"/>
                </a:lnTo>
                <a:lnTo>
                  <a:pt x="28575" y="830263"/>
                </a:lnTo>
                <a:lnTo>
                  <a:pt x="14288" y="769938"/>
                </a:lnTo>
                <a:lnTo>
                  <a:pt x="6350" y="700088"/>
                </a:lnTo>
                <a:lnTo>
                  <a:pt x="0" y="628650"/>
                </a:lnTo>
                <a:lnTo>
                  <a:pt x="0" y="554038"/>
                </a:lnTo>
                <a:lnTo>
                  <a:pt x="9525" y="487363"/>
                </a:lnTo>
                <a:lnTo>
                  <a:pt x="23813" y="423863"/>
                </a:lnTo>
                <a:lnTo>
                  <a:pt x="52388" y="342900"/>
                </a:lnTo>
                <a:lnTo>
                  <a:pt x="95250" y="271463"/>
                </a:lnTo>
                <a:lnTo>
                  <a:pt x="144463" y="204788"/>
                </a:lnTo>
                <a:lnTo>
                  <a:pt x="204788" y="146050"/>
                </a:lnTo>
                <a:lnTo>
                  <a:pt x="271463" y="96838"/>
                </a:lnTo>
                <a:lnTo>
                  <a:pt x="346075" y="63500"/>
                </a:lnTo>
                <a:lnTo>
                  <a:pt x="395288" y="49213"/>
                </a:lnTo>
                <a:lnTo>
                  <a:pt x="447675" y="36513"/>
                </a:lnTo>
                <a:lnTo>
                  <a:pt x="500063" y="28575"/>
                </a:lnTo>
                <a:lnTo>
                  <a:pt x="549275" y="17463"/>
                </a:lnTo>
                <a:lnTo>
                  <a:pt x="59531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1"/>
          <p:cNvSpPr txBox="1"/>
          <p:nvPr/>
        </p:nvSpPr>
        <p:spPr>
          <a:xfrm>
            <a:off x="3879376" y="256943"/>
            <a:ext cx="4519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4100">
                <a:solidFill>
                  <a:schemeClr val="lt1"/>
                </a:solidFill>
                <a:latin typeface="Merienda"/>
                <a:ea typeface="Merienda"/>
                <a:cs typeface="Merienda"/>
                <a:sym typeface="Merienda"/>
              </a:rPr>
              <a:t>OBJECTIVES:</a:t>
            </a:r>
            <a:endParaRPr sz="4100">
              <a:solidFill>
                <a:schemeClr val="lt1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grpSp>
        <p:nvGrpSpPr>
          <p:cNvPr id="148" name="Google Shape;148;p31"/>
          <p:cNvGrpSpPr/>
          <p:nvPr/>
        </p:nvGrpSpPr>
        <p:grpSpPr>
          <a:xfrm>
            <a:off x="3622601" y="1296179"/>
            <a:ext cx="3999814" cy="484650"/>
            <a:chOff x="5616952" y="2519949"/>
            <a:chExt cx="5333086" cy="646200"/>
          </a:xfrm>
        </p:grpSpPr>
        <p:sp>
          <p:nvSpPr>
            <p:cNvPr id="149" name="Google Shape;149;p31"/>
            <p:cNvSpPr txBox="1"/>
            <p:nvPr/>
          </p:nvSpPr>
          <p:spPr>
            <a:xfrm>
              <a:off x="6442238" y="2630866"/>
              <a:ext cx="45078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2000">
                  <a:solidFill>
                    <a:schemeClr val="lt1"/>
                  </a:solidFill>
                  <a:latin typeface="Signika"/>
                  <a:ea typeface="Signika"/>
                  <a:cs typeface="Signika"/>
                  <a:sym typeface="Signika"/>
                </a:rPr>
                <a:t>Define nutrition education.</a:t>
              </a:r>
              <a:endParaRPr sz="2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</p:txBody>
        </p:sp>
        <p:sp>
          <p:nvSpPr>
            <p:cNvPr id="150" name="Google Shape;150;p31"/>
            <p:cNvSpPr txBox="1"/>
            <p:nvPr/>
          </p:nvSpPr>
          <p:spPr>
            <a:xfrm>
              <a:off x="5616952" y="2519949"/>
              <a:ext cx="9582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2700">
                  <a:solidFill>
                    <a:schemeClr val="lt1"/>
                  </a:solidFill>
                  <a:latin typeface="Signika"/>
                  <a:ea typeface="Signika"/>
                  <a:cs typeface="Signika"/>
                  <a:sym typeface="Signika"/>
                </a:rPr>
                <a:t>01</a:t>
              </a:r>
              <a:endParaRPr sz="27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</p:txBody>
        </p:sp>
      </p:grpSp>
      <p:sp>
        <p:nvSpPr>
          <p:cNvPr id="151" name="Google Shape;151;p31"/>
          <p:cNvSpPr/>
          <p:nvPr/>
        </p:nvSpPr>
        <p:spPr>
          <a:xfrm rot="-5400000">
            <a:off x="517974" y="1179714"/>
            <a:ext cx="2469000" cy="91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31"/>
          <p:cNvGrpSpPr/>
          <p:nvPr/>
        </p:nvGrpSpPr>
        <p:grpSpPr>
          <a:xfrm>
            <a:off x="1601125" y="2385923"/>
            <a:ext cx="282150" cy="282150"/>
            <a:chOff x="1733181" y="3181231"/>
            <a:chExt cx="376200" cy="376200"/>
          </a:xfrm>
        </p:grpSpPr>
        <p:sp>
          <p:nvSpPr>
            <p:cNvPr id="153" name="Google Shape;153;p31"/>
            <p:cNvSpPr/>
            <p:nvPr/>
          </p:nvSpPr>
          <p:spPr>
            <a:xfrm rot="-5400000">
              <a:off x="1733181" y="3181231"/>
              <a:ext cx="376200" cy="37620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1"/>
            <p:cNvSpPr/>
            <p:nvPr/>
          </p:nvSpPr>
          <p:spPr>
            <a:xfrm rot="-5400000">
              <a:off x="1770777" y="3218936"/>
              <a:ext cx="300900" cy="3009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100000">
                  <a:srgbClr val="A5A5A5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254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1"/>
            <p:cNvSpPr/>
            <p:nvPr/>
          </p:nvSpPr>
          <p:spPr>
            <a:xfrm flipH="1" rot="-5400000">
              <a:off x="1904378" y="3352502"/>
              <a:ext cx="33600" cy="336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31"/>
          <p:cNvGrpSpPr/>
          <p:nvPr/>
        </p:nvGrpSpPr>
        <p:grpSpPr>
          <a:xfrm>
            <a:off x="4034665" y="2212557"/>
            <a:ext cx="3999814" cy="626362"/>
            <a:chOff x="5616952" y="2519949"/>
            <a:chExt cx="5333086" cy="646200"/>
          </a:xfrm>
        </p:grpSpPr>
        <p:sp>
          <p:nvSpPr>
            <p:cNvPr id="157" name="Google Shape;157;p31"/>
            <p:cNvSpPr txBox="1"/>
            <p:nvPr/>
          </p:nvSpPr>
          <p:spPr>
            <a:xfrm>
              <a:off x="5616952" y="2519949"/>
              <a:ext cx="9582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2700">
                  <a:solidFill>
                    <a:schemeClr val="lt1"/>
                  </a:solidFill>
                  <a:latin typeface="Signika"/>
                  <a:ea typeface="Signika"/>
                  <a:cs typeface="Signika"/>
                  <a:sym typeface="Signika"/>
                </a:rPr>
                <a:t>02</a:t>
              </a:r>
              <a:endParaRPr sz="27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</p:txBody>
        </p:sp>
        <p:sp>
          <p:nvSpPr>
            <p:cNvPr id="158" name="Google Shape;158;p31"/>
            <p:cNvSpPr txBox="1"/>
            <p:nvPr/>
          </p:nvSpPr>
          <p:spPr>
            <a:xfrm>
              <a:off x="6442238" y="2630866"/>
              <a:ext cx="45078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2000">
                  <a:solidFill>
                    <a:schemeClr val="lt1"/>
                  </a:solidFill>
                  <a:latin typeface="Signika"/>
                  <a:ea typeface="Signika"/>
                  <a:cs typeface="Signika"/>
                  <a:sym typeface="Signika"/>
                </a:rPr>
                <a:t>Recognize the importance of nutrition education.</a:t>
              </a:r>
              <a:endParaRPr sz="2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</p:txBody>
        </p:sp>
      </p:grpSp>
      <p:grpSp>
        <p:nvGrpSpPr>
          <p:cNvPr id="159" name="Google Shape;159;p31"/>
          <p:cNvGrpSpPr/>
          <p:nvPr/>
        </p:nvGrpSpPr>
        <p:grpSpPr>
          <a:xfrm>
            <a:off x="4572008" y="3371263"/>
            <a:ext cx="3999814" cy="484650"/>
            <a:chOff x="5616952" y="2519949"/>
            <a:chExt cx="5333086" cy="646200"/>
          </a:xfrm>
        </p:grpSpPr>
        <p:sp>
          <p:nvSpPr>
            <p:cNvPr id="160" name="Google Shape;160;p31"/>
            <p:cNvSpPr txBox="1"/>
            <p:nvPr/>
          </p:nvSpPr>
          <p:spPr>
            <a:xfrm>
              <a:off x="6442238" y="2630866"/>
              <a:ext cx="45078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2000">
                  <a:solidFill>
                    <a:schemeClr val="lt1"/>
                  </a:solidFill>
                  <a:latin typeface="Signika"/>
                  <a:ea typeface="Signika"/>
                  <a:cs typeface="Signika"/>
                  <a:sym typeface="Signika"/>
                </a:rPr>
                <a:t>Understand methods used in nutrition education.</a:t>
              </a:r>
              <a:endParaRPr sz="2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</p:txBody>
        </p:sp>
        <p:sp>
          <p:nvSpPr>
            <p:cNvPr id="161" name="Google Shape;161;p31"/>
            <p:cNvSpPr txBox="1"/>
            <p:nvPr/>
          </p:nvSpPr>
          <p:spPr>
            <a:xfrm>
              <a:off x="5616952" y="2519949"/>
              <a:ext cx="9582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81000" spcFirstLastPara="1" rIns="81000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2700">
                  <a:solidFill>
                    <a:schemeClr val="lt1"/>
                  </a:solidFill>
                  <a:latin typeface="Signika"/>
                  <a:ea typeface="Signika"/>
                  <a:cs typeface="Signika"/>
                  <a:sym typeface="Signika"/>
                </a:rPr>
                <a:t>03</a:t>
              </a:r>
              <a:endParaRPr sz="27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/>
        </p:nvSpPr>
        <p:spPr>
          <a:xfrm>
            <a:off x="277300" y="4126150"/>
            <a:ext cx="8299200" cy="858000"/>
          </a:xfrm>
          <a:prstGeom prst="rect">
            <a:avLst/>
          </a:prstGeom>
          <a:noFill/>
          <a:ln cap="flat" cmpd="sng" w="19050">
            <a:solidFill>
              <a:srgbClr val="6D9EEB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Who are in need for Nutrition Education?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ignika"/>
              <a:buChar char="●"/>
            </a:pPr>
            <a:r>
              <a:rPr b="1" lang="ar" sz="1100" u="sng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Every Person</a:t>
            </a: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whatever</a:t>
            </a: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 his culture, lifestyle, educational level, income, health status.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ignika"/>
              <a:buChar char="●"/>
            </a:pP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In hospitals, education is usually directed to people with health problems; like DM, Obesity, Celiac disease &amp; Hypertension.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Signika"/>
              <a:buChar char="●"/>
            </a:pPr>
            <a:r>
              <a:rPr lang="ar" sz="1100">
                <a:latin typeface="Signika"/>
                <a:ea typeface="Signika"/>
                <a:cs typeface="Signika"/>
                <a:sym typeface="Signika"/>
              </a:rPr>
              <a:t>Messages should be simple and to the level and culture of the audiences.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7" name="Google Shape;167;p32"/>
          <p:cNvSpPr txBox="1"/>
          <p:nvPr/>
        </p:nvSpPr>
        <p:spPr>
          <a:xfrm>
            <a:off x="7682225" y="3948159"/>
            <a:ext cx="483000" cy="4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2"/>
          <p:cNvSpPr txBox="1"/>
          <p:nvPr/>
        </p:nvSpPr>
        <p:spPr>
          <a:xfrm>
            <a:off x="8846400" y="-18600"/>
            <a:ext cx="148800" cy="51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2"/>
          <p:cNvSpPr txBox="1"/>
          <p:nvPr/>
        </p:nvSpPr>
        <p:spPr>
          <a:xfrm>
            <a:off x="8995200" y="-18600"/>
            <a:ext cx="148800" cy="5180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2"/>
          <p:cNvSpPr txBox="1"/>
          <p:nvPr/>
        </p:nvSpPr>
        <p:spPr>
          <a:xfrm>
            <a:off x="260275" y="359425"/>
            <a:ext cx="458700" cy="1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2"/>
          <p:cNvSpPr txBox="1"/>
          <p:nvPr/>
        </p:nvSpPr>
        <p:spPr>
          <a:xfrm>
            <a:off x="718975" y="359425"/>
            <a:ext cx="458700" cy="123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2"/>
          <p:cNvSpPr txBox="1"/>
          <p:nvPr/>
        </p:nvSpPr>
        <p:spPr>
          <a:xfrm>
            <a:off x="718975" y="536150"/>
            <a:ext cx="69168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Signika"/>
                <a:ea typeface="Signika"/>
                <a:cs typeface="Signika"/>
                <a:sym typeface="Signika"/>
              </a:rPr>
              <a:t>Nutrition Education</a:t>
            </a: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: It is the science of teaching the individual how to practice proper and correct nutrition in terms of: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3" name="Google Shape;173;p32"/>
          <p:cNvSpPr/>
          <p:nvPr/>
        </p:nvSpPr>
        <p:spPr>
          <a:xfrm>
            <a:off x="277298" y="1278443"/>
            <a:ext cx="378600" cy="371700"/>
          </a:xfrm>
          <a:prstGeom prst="ellipse">
            <a:avLst/>
          </a:prstGeom>
          <a:solidFill>
            <a:srgbClr val="F477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1</a:t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655893" y="1645361"/>
            <a:ext cx="29001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Knowing </a:t>
            </a:r>
            <a:r>
              <a:rPr lang="ar" sz="12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benefit </a:t>
            </a: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of each nutrient.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655900" y="1278439"/>
            <a:ext cx="29001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Knowing the </a:t>
            </a:r>
            <a:r>
              <a:rPr lang="ar" sz="12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proper </a:t>
            </a: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nutrition rules.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655898" y="2013950"/>
            <a:ext cx="34371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More attention to </a:t>
            </a:r>
            <a:r>
              <a:rPr lang="ar" sz="12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quality </a:t>
            </a: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and </a:t>
            </a:r>
            <a:r>
              <a:rPr lang="ar" sz="12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quantity </a:t>
            </a: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of foods.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7" name="Google Shape;177;p32"/>
          <p:cNvSpPr/>
          <p:nvPr/>
        </p:nvSpPr>
        <p:spPr>
          <a:xfrm>
            <a:off x="277300" y="1645339"/>
            <a:ext cx="378600" cy="3717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2"/>
          <p:cNvSpPr/>
          <p:nvPr/>
        </p:nvSpPr>
        <p:spPr>
          <a:xfrm>
            <a:off x="277298" y="2013928"/>
            <a:ext cx="378600" cy="371700"/>
          </a:xfrm>
          <a:prstGeom prst="ellipse">
            <a:avLst/>
          </a:prstGeom>
          <a:solidFill>
            <a:srgbClr val="57C3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3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2"/>
          <p:cNvSpPr/>
          <p:nvPr/>
        </p:nvSpPr>
        <p:spPr>
          <a:xfrm>
            <a:off x="273325" y="2591011"/>
            <a:ext cx="8316300" cy="51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80" name="Google Shape;180;p32"/>
          <p:cNvSpPr/>
          <p:nvPr/>
        </p:nvSpPr>
        <p:spPr>
          <a:xfrm>
            <a:off x="260275" y="3197388"/>
            <a:ext cx="8316300" cy="545400"/>
          </a:xfrm>
          <a:prstGeom prst="rect">
            <a:avLst/>
          </a:prstGeom>
          <a:solidFill>
            <a:srgbClr val="507C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273325" y="2590998"/>
            <a:ext cx="83163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Nutrition</a:t>
            </a:r>
            <a:r>
              <a:rPr lang="ar" sz="11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: The process by which the human intakes food for </a:t>
            </a:r>
            <a:r>
              <a:rPr b="1" lang="ar" sz="11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growth</a:t>
            </a:r>
            <a:r>
              <a:rPr lang="ar" sz="11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, </a:t>
            </a:r>
            <a:r>
              <a:rPr b="1" lang="ar" sz="11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energy</a:t>
            </a:r>
            <a:r>
              <a:rPr lang="ar" sz="11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, and </a:t>
            </a:r>
            <a:r>
              <a:rPr b="1" lang="ar" sz="11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replacement of tissues</a:t>
            </a:r>
            <a:r>
              <a:rPr lang="ar" sz="11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; its successive stages include digestion, absorption, metabolism, and excretion.</a:t>
            </a:r>
            <a:endParaRPr sz="11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260275" y="3197388"/>
            <a:ext cx="83163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Nutrition requirements</a:t>
            </a:r>
            <a:r>
              <a:rPr lang="ar" sz="12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: The quantities of each nutrient which met the human body needs to prevent nutrients deficiency diseases.</a:t>
            </a:r>
            <a:endParaRPr sz="12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183" name="Google Shape;183;p32"/>
          <p:cNvGrpSpPr/>
          <p:nvPr/>
        </p:nvGrpSpPr>
        <p:grpSpPr>
          <a:xfrm flipH="1">
            <a:off x="8148151" y="4411531"/>
            <a:ext cx="698252" cy="731963"/>
            <a:chOff x="3734246" y="1262897"/>
            <a:chExt cx="4397051" cy="5366298"/>
          </a:xfrm>
        </p:grpSpPr>
        <p:sp>
          <p:nvSpPr>
            <p:cNvPr id="184" name="Google Shape;184;p32"/>
            <p:cNvSpPr/>
            <p:nvPr/>
          </p:nvSpPr>
          <p:spPr>
            <a:xfrm>
              <a:off x="4537623" y="1262897"/>
              <a:ext cx="2619375" cy="4733925"/>
            </a:xfrm>
            <a:custGeom>
              <a:rect b="b" l="l" r="r" t="t"/>
              <a:pathLst>
                <a:path extrusionOk="0" h="4733925" w="261937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4604577" y="2503864"/>
              <a:ext cx="2485469" cy="3435909"/>
            </a:xfrm>
            <a:custGeom>
              <a:rect b="b" l="l" r="r" t="t"/>
              <a:pathLst>
                <a:path extrusionOk="0" h="3352106" w="2485469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601530" y="5049480"/>
              <a:ext cx="2470815" cy="885067"/>
            </a:xfrm>
            <a:custGeom>
              <a:rect b="b" l="l" r="r" t="t"/>
              <a:pathLst>
                <a:path extrusionOk="0" h="885067" w="2470815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rgbClr val="57C3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622028" y="6023970"/>
              <a:ext cx="581025" cy="219075"/>
            </a:xfrm>
            <a:custGeom>
              <a:rect b="b" l="l" r="r" t="t"/>
              <a:pathLst>
                <a:path extrusionOk="0" h="219075" w="58102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" name="Google Shape;188;p32"/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189" name="Google Shape;189;p32"/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rect b="b" l="l" r="r" t="t"/>
                <a:pathLst>
                  <a:path extrusionOk="0" h="432741" w="771479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32"/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" name="Google Shape;191;p32"/>
            <p:cNvSpPr/>
            <p:nvPr/>
          </p:nvSpPr>
          <p:spPr>
            <a:xfrm>
              <a:off x="4632959" y="6162458"/>
              <a:ext cx="561975" cy="180975"/>
            </a:xfrm>
            <a:custGeom>
              <a:rect b="b" l="l" r="r" t="t"/>
              <a:pathLst>
                <a:path extrusionOk="0" h="180975" w="561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5030716" y="1289195"/>
              <a:ext cx="1606064" cy="419422"/>
            </a:xfrm>
            <a:custGeom>
              <a:rect b="b" l="l" r="r" t="t"/>
              <a:pathLst>
                <a:path extrusionOk="0" h="419422" w="1606064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4974059" y="2427631"/>
              <a:ext cx="1728571" cy="194390"/>
            </a:xfrm>
            <a:custGeom>
              <a:rect b="b" l="l" r="r" t="t"/>
              <a:pathLst>
                <a:path extrusionOk="0" h="182955" w="1642348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5093567" y="2223140"/>
              <a:ext cx="1483913" cy="273596"/>
            </a:xfrm>
            <a:custGeom>
              <a:rect b="b" l="l" r="r" t="t"/>
              <a:pathLst>
                <a:path extrusionOk="0" h="273596" w="1483913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5157059" y="2241254"/>
              <a:ext cx="1343025" cy="209550"/>
            </a:xfrm>
            <a:custGeom>
              <a:rect b="b" l="l" r="r" t="t"/>
              <a:pathLst>
                <a:path extrusionOk="0" h="209550" w="1343025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4624786" y="2779870"/>
              <a:ext cx="2460614" cy="3050038"/>
            </a:xfrm>
            <a:custGeom>
              <a:rect b="b" l="l" r="r" t="t"/>
              <a:pathLst>
                <a:path extrusionOk="0" h="3034864" w="2485469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4831849" y="2808912"/>
              <a:ext cx="1619250" cy="447675"/>
            </a:xfrm>
            <a:custGeom>
              <a:rect b="b" l="l" r="r" t="t"/>
              <a:pathLst>
                <a:path extrusionOk="0" h="447675" w="1619250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4719301" y="2717372"/>
              <a:ext cx="790575" cy="485775"/>
            </a:xfrm>
            <a:custGeom>
              <a:rect b="b" l="l" r="r" t="t"/>
              <a:pathLst>
                <a:path extrusionOk="0" h="485775" w="7905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6144102" y="2557486"/>
              <a:ext cx="709135" cy="519139"/>
            </a:xfrm>
            <a:custGeom>
              <a:rect b="b" l="l" r="r" t="t"/>
              <a:pathLst>
                <a:path extrusionOk="0" h="519139" w="709135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6150292" y="2767396"/>
              <a:ext cx="428625" cy="228600"/>
            </a:xfrm>
            <a:custGeom>
              <a:rect b="b" l="l" r="r" t="t"/>
              <a:pathLst>
                <a:path extrusionOk="0" h="228600" w="428625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5022596" y="1515449"/>
              <a:ext cx="1623710" cy="776288"/>
            </a:xfrm>
            <a:custGeom>
              <a:rect b="b" l="l" r="r" t="t"/>
              <a:pathLst>
                <a:path extrusionOk="0" h="776288" w="1623710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5067300" y="1529736"/>
              <a:ext cx="1564005" cy="761047"/>
            </a:xfrm>
            <a:custGeom>
              <a:rect b="b" l="l" r="r" t="t"/>
              <a:pathLst>
                <a:path extrusionOk="0" h="761047" w="1564005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5235831" y="2260109"/>
              <a:ext cx="1188912" cy="95742"/>
            </a:xfrm>
            <a:custGeom>
              <a:rect b="b" l="l" r="r" t="t"/>
              <a:pathLst>
                <a:path extrusionOk="0" h="95742" w="118891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" name="Google Shape;204;p32"/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205" name="Google Shape;205;p32"/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2"/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32"/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rect b="b" l="l" r="r" t="t"/>
                <a:pathLst>
                  <a:path extrusionOk="0" h="428625" w="514350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32"/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32"/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rect b="b" l="l" r="r" t="t"/>
                <a:pathLst>
                  <a:path extrusionOk="0" h="187467" w="258725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Google Shape;210;p32"/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211" name="Google Shape;211;p32"/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32"/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" name="Google Shape;213;p32"/>
            <p:cNvSpPr/>
            <p:nvPr/>
          </p:nvSpPr>
          <p:spPr>
            <a:xfrm rot="-2212194">
              <a:off x="4319753" y="2906642"/>
              <a:ext cx="3226038" cy="3027035"/>
            </a:xfrm>
            <a:custGeom>
              <a:rect b="b" l="l" r="r" t="t"/>
              <a:pathLst>
                <a:path extrusionOk="0" h="3027035" w="3226038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" name="Google Shape;214;p32"/>
            <p:cNvGrpSpPr/>
            <p:nvPr/>
          </p:nvGrpSpPr>
          <p:grpSpPr>
            <a:xfrm>
              <a:off x="5117699" y="3424825"/>
              <a:ext cx="1982312" cy="2237624"/>
              <a:chOff x="5118251" y="3418879"/>
              <a:chExt cx="1982312" cy="2198059"/>
            </a:xfrm>
          </p:grpSpPr>
          <p:sp>
            <p:nvSpPr>
              <p:cNvPr id="215" name="Google Shape;215;p32"/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2"/>
              <p:cNvSpPr/>
              <p:nvPr/>
            </p:nvSpPr>
            <p:spPr>
              <a:xfrm>
                <a:off x="5203395" y="3503176"/>
                <a:ext cx="1893108" cy="202770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99DA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2"/>
              <p:cNvSpPr/>
              <p:nvPr/>
            </p:nvSpPr>
            <p:spPr>
              <a:xfrm>
                <a:off x="5204661" y="3505277"/>
                <a:ext cx="1893108" cy="1950777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" sz="1800">
                    <a:solidFill>
                      <a:srgbClr val="FFFFFF"/>
                    </a:solidFill>
                  </a:rPr>
                  <a:t>1</a:t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8" name="Google Shape;218;p32"/>
          <p:cNvSpPr txBox="1"/>
          <p:nvPr/>
        </p:nvSpPr>
        <p:spPr>
          <a:xfrm>
            <a:off x="8353550" y="4691075"/>
            <a:ext cx="2853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Bree Serif"/>
                <a:ea typeface="Bree Serif"/>
                <a:cs typeface="Bree Serif"/>
                <a:sym typeface="Bree Serif"/>
              </a:rPr>
              <a:t>1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9" name="Google Shape;219;p32"/>
          <p:cNvSpPr/>
          <p:nvPr/>
        </p:nvSpPr>
        <p:spPr>
          <a:xfrm>
            <a:off x="266595" y="598634"/>
            <a:ext cx="378699" cy="387794"/>
          </a:xfrm>
          <a:custGeom>
            <a:rect b="b" l="l" r="r" t="t"/>
            <a:pathLst>
              <a:path extrusionOk="0" h="3876" w="3785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2"/>
          <p:cNvSpPr/>
          <p:nvPr/>
        </p:nvSpPr>
        <p:spPr>
          <a:xfrm flipH="1" rot="-5400000">
            <a:off x="7619884" y="3791010"/>
            <a:ext cx="607686" cy="572295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0" y="0"/>
            <a:ext cx="996900" cy="3066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IMPORTANT!</a:t>
            </a:r>
            <a:endParaRPr b="1" sz="1000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33"/>
          <p:cNvGrpSpPr/>
          <p:nvPr/>
        </p:nvGrpSpPr>
        <p:grpSpPr>
          <a:xfrm flipH="1">
            <a:off x="8149439" y="4411531"/>
            <a:ext cx="698252" cy="731963"/>
            <a:chOff x="3734246" y="1262897"/>
            <a:chExt cx="4397051" cy="5366298"/>
          </a:xfrm>
        </p:grpSpPr>
        <p:sp>
          <p:nvSpPr>
            <p:cNvPr id="227" name="Google Shape;227;p33"/>
            <p:cNvSpPr/>
            <p:nvPr/>
          </p:nvSpPr>
          <p:spPr>
            <a:xfrm>
              <a:off x="4537623" y="1262897"/>
              <a:ext cx="2619375" cy="4733925"/>
            </a:xfrm>
            <a:custGeom>
              <a:rect b="b" l="l" r="r" t="t"/>
              <a:pathLst>
                <a:path extrusionOk="0" h="4733925" w="261937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4604577" y="2503864"/>
              <a:ext cx="2485469" cy="3435909"/>
            </a:xfrm>
            <a:custGeom>
              <a:rect b="b" l="l" r="r" t="t"/>
              <a:pathLst>
                <a:path extrusionOk="0" h="3352106" w="2485469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4601530" y="5049480"/>
              <a:ext cx="2470815" cy="885067"/>
            </a:xfrm>
            <a:custGeom>
              <a:rect b="b" l="l" r="r" t="t"/>
              <a:pathLst>
                <a:path extrusionOk="0" h="885067" w="2470815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rgbClr val="57C3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4622028" y="6023970"/>
              <a:ext cx="581025" cy="219075"/>
            </a:xfrm>
            <a:custGeom>
              <a:rect b="b" l="l" r="r" t="t"/>
              <a:pathLst>
                <a:path extrusionOk="0" h="219075" w="58102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232" name="Google Shape;232;p33"/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rect b="b" l="l" r="r" t="t"/>
                <a:pathLst>
                  <a:path extrusionOk="0" h="432741" w="771479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3"/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" name="Google Shape;234;p33"/>
            <p:cNvSpPr/>
            <p:nvPr/>
          </p:nvSpPr>
          <p:spPr>
            <a:xfrm>
              <a:off x="4632959" y="6162458"/>
              <a:ext cx="561975" cy="180975"/>
            </a:xfrm>
            <a:custGeom>
              <a:rect b="b" l="l" r="r" t="t"/>
              <a:pathLst>
                <a:path extrusionOk="0" h="180975" w="561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3"/>
            <p:cNvSpPr/>
            <p:nvPr/>
          </p:nvSpPr>
          <p:spPr>
            <a:xfrm>
              <a:off x="5030716" y="1289195"/>
              <a:ext cx="1606064" cy="419422"/>
            </a:xfrm>
            <a:custGeom>
              <a:rect b="b" l="l" r="r" t="t"/>
              <a:pathLst>
                <a:path extrusionOk="0" h="419422" w="1606064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3"/>
            <p:cNvSpPr/>
            <p:nvPr/>
          </p:nvSpPr>
          <p:spPr>
            <a:xfrm>
              <a:off x="4974059" y="2427631"/>
              <a:ext cx="1728571" cy="194390"/>
            </a:xfrm>
            <a:custGeom>
              <a:rect b="b" l="l" r="r" t="t"/>
              <a:pathLst>
                <a:path extrusionOk="0" h="182955" w="1642348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3"/>
            <p:cNvSpPr/>
            <p:nvPr/>
          </p:nvSpPr>
          <p:spPr>
            <a:xfrm>
              <a:off x="5093567" y="2223140"/>
              <a:ext cx="1483913" cy="273596"/>
            </a:xfrm>
            <a:custGeom>
              <a:rect b="b" l="l" r="r" t="t"/>
              <a:pathLst>
                <a:path extrusionOk="0" h="273596" w="1483913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3"/>
            <p:cNvSpPr/>
            <p:nvPr/>
          </p:nvSpPr>
          <p:spPr>
            <a:xfrm>
              <a:off x="5157059" y="2241254"/>
              <a:ext cx="1343025" cy="209550"/>
            </a:xfrm>
            <a:custGeom>
              <a:rect b="b" l="l" r="r" t="t"/>
              <a:pathLst>
                <a:path extrusionOk="0" h="209550" w="1343025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4624786" y="2779870"/>
              <a:ext cx="2460614" cy="3050038"/>
            </a:xfrm>
            <a:custGeom>
              <a:rect b="b" l="l" r="r" t="t"/>
              <a:pathLst>
                <a:path extrusionOk="0" h="3034864" w="2485469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4831849" y="2808912"/>
              <a:ext cx="1619250" cy="447675"/>
            </a:xfrm>
            <a:custGeom>
              <a:rect b="b" l="l" r="r" t="t"/>
              <a:pathLst>
                <a:path extrusionOk="0" h="447675" w="1619250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4719301" y="2717372"/>
              <a:ext cx="790575" cy="485775"/>
            </a:xfrm>
            <a:custGeom>
              <a:rect b="b" l="l" r="r" t="t"/>
              <a:pathLst>
                <a:path extrusionOk="0" h="485775" w="7905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6144102" y="2557486"/>
              <a:ext cx="709135" cy="519139"/>
            </a:xfrm>
            <a:custGeom>
              <a:rect b="b" l="l" r="r" t="t"/>
              <a:pathLst>
                <a:path extrusionOk="0" h="519139" w="709135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6150292" y="2767396"/>
              <a:ext cx="428625" cy="228600"/>
            </a:xfrm>
            <a:custGeom>
              <a:rect b="b" l="l" r="r" t="t"/>
              <a:pathLst>
                <a:path extrusionOk="0" h="228600" w="428625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5022596" y="1515449"/>
              <a:ext cx="1623710" cy="776288"/>
            </a:xfrm>
            <a:custGeom>
              <a:rect b="b" l="l" r="r" t="t"/>
              <a:pathLst>
                <a:path extrusionOk="0" h="776288" w="1623710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5067300" y="1529736"/>
              <a:ext cx="1564005" cy="761047"/>
            </a:xfrm>
            <a:custGeom>
              <a:rect b="b" l="l" r="r" t="t"/>
              <a:pathLst>
                <a:path extrusionOk="0" h="761047" w="1564005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5235831" y="2260109"/>
              <a:ext cx="1188912" cy="95742"/>
            </a:xfrm>
            <a:custGeom>
              <a:rect b="b" l="l" r="r" t="t"/>
              <a:pathLst>
                <a:path extrusionOk="0" h="95742" w="118891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7" name="Google Shape;247;p33"/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248" name="Google Shape;248;p33"/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33"/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33"/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rect b="b" l="l" r="r" t="t"/>
                <a:pathLst>
                  <a:path extrusionOk="0" h="428625" w="514350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33"/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33"/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rect b="b" l="l" r="r" t="t"/>
                <a:pathLst>
                  <a:path extrusionOk="0" h="187467" w="258725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" name="Google Shape;253;p33"/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254" name="Google Shape;254;p33"/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3"/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33"/>
            <p:cNvSpPr/>
            <p:nvPr/>
          </p:nvSpPr>
          <p:spPr>
            <a:xfrm rot="-2212194">
              <a:off x="4319753" y="2906642"/>
              <a:ext cx="3226038" cy="3027035"/>
            </a:xfrm>
            <a:custGeom>
              <a:rect b="b" l="l" r="r" t="t"/>
              <a:pathLst>
                <a:path extrusionOk="0" h="3027035" w="3226038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33"/>
            <p:cNvGrpSpPr/>
            <p:nvPr/>
          </p:nvGrpSpPr>
          <p:grpSpPr>
            <a:xfrm>
              <a:off x="5117699" y="3424825"/>
              <a:ext cx="1982312" cy="2237624"/>
              <a:chOff x="5118251" y="3418879"/>
              <a:chExt cx="1982312" cy="2198059"/>
            </a:xfrm>
          </p:grpSpPr>
          <p:sp>
            <p:nvSpPr>
              <p:cNvPr id="258" name="Google Shape;258;p33"/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33"/>
              <p:cNvSpPr/>
              <p:nvPr/>
            </p:nvSpPr>
            <p:spPr>
              <a:xfrm>
                <a:off x="5203395" y="3503176"/>
                <a:ext cx="1893108" cy="202770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99DA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5204661" y="3505277"/>
                <a:ext cx="1893108" cy="1950777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1" name="Google Shape;261;p33"/>
          <p:cNvSpPr txBox="1"/>
          <p:nvPr/>
        </p:nvSpPr>
        <p:spPr>
          <a:xfrm>
            <a:off x="8846400" y="-18600"/>
            <a:ext cx="148800" cy="51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3"/>
          <p:cNvSpPr txBox="1"/>
          <p:nvPr/>
        </p:nvSpPr>
        <p:spPr>
          <a:xfrm>
            <a:off x="8995200" y="-18600"/>
            <a:ext cx="148800" cy="5180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3"/>
          <p:cNvSpPr txBox="1"/>
          <p:nvPr/>
        </p:nvSpPr>
        <p:spPr>
          <a:xfrm>
            <a:off x="266607" y="362889"/>
            <a:ext cx="458700" cy="1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3"/>
          <p:cNvSpPr txBox="1"/>
          <p:nvPr/>
        </p:nvSpPr>
        <p:spPr>
          <a:xfrm>
            <a:off x="725307" y="362889"/>
            <a:ext cx="458700" cy="123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3"/>
          <p:cNvSpPr txBox="1"/>
          <p:nvPr/>
        </p:nvSpPr>
        <p:spPr>
          <a:xfrm>
            <a:off x="693583" y="550760"/>
            <a:ext cx="64386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Ignorance, Disease &amp; Poverty will lead to </a:t>
            </a:r>
            <a:r>
              <a:rPr b="1" lang="ar" sz="1200" u="sng">
                <a:latin typeface="Signika"/>
                <a:ea typeface="Signika"/>
                <a:cs typeface="Signika"/>
                <a:sym typeface="Signika"/>
              </a:rPr>
              <a:t>MALNUTRITION</a:t>
            </a: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.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266595" y="543102"/>
            <a:ext cx="378699" cy="387794"/>
          </a:xfrm>
          <a:custGeom>
            <a:rect b="b" l="l" r="r" t="t"/>
            <a:pathLst>
              <a:path extrusionOk="0" h="3876" w="3785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3"/>
          <p:cNvSpPr txBox="1"/>
          <p:nvPr/>
        </p:nvSpPr>
        <p:spPr>
          <a:xfrm>
            <a:off x="8354838" y="4691075"/>
            <a:ext cx="2853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Bree Serif"/>
                <a:ea typeface="Bree Serif"/>
                <a:cs typeface="Bree Serif"/>
                <a:sym typeface="Bree Serif"/>
              </a:rPr>
              <a:t>2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68" name="Google Shape;268;p33"/>
          <p:cNvCxnSpPr/>
          <p:nvPr/>
        </p:nvCxnSpPr>
        <p:spPr>
          <a:xfrm flipH="1" rot="10800000">
            <a:off x="266600" y="1845443"/>
            <a:ext cx="8445900" cy="26100"/>
          </a:xfrm>
          <a:prstGeom prst="straightConnector1">
            <a:avLst/>
          </a:prstGeom>
          <a:noFill/>
          <a:ln cap="flat" cmpd="sng" w="9525">
            <a:solidFill>
              <a:srgbClr val="0C343D"/>
            </a:solidFill>
            <a:prstDash val="dot"/>
            <a:round/>
            <a:headEnd len="med" w="med" type="oval"/>
            <a:tailEnd len="med" w="med" type="oval"/>
          </a:ln>
        </p:spPr>
      </p:cxnSp>
      <p:grpSp>
        <p:nvGrpSpPr>
          <p:cNvPr id="269" name="Google Shape;269;p33"/>
          <p:cNvGrpSpPr/>
          <p:nvPr/>
        </p:nvGrpSpPr>
        <p:grpSpPr>
          <a:xfrm>
            <a:off x="636738" y="1344959"/>
            <a:ext cx="1105394" cy="1039896"/>
            <a:chOff x="1835696" y="2517293"/>
            <a:chExt cx="792000" cy="792000"/>
          </a:xfrm>
        </p:grpSpPr>
        <p:sp>
          <p:nvSpPr>
            <p:cNvPr id="270" name="Google Shape;270;p33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45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33"/>
          <p:cNvGrpSpPr/>
          <p:nvPr/>
        </p:nvGrpSpPr>
        <p:grpSpPr>
          <a:xfrm>
            <a:off x="1943337" y="1344959"/>
            <a:ext cx="1105394" cy="1039896"/>
            <a:chOff x="1835696" y="2517293"/>
            <a:chExt cx="792000" cy="792000"/>
          </a:xfrm>
        </p:grpSpPr>
        <p:sp>
          <p:nvSpPr>
            <p:cNvPr id="273" name="Google Shape;273;p33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3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33"/>
          <p:cNvGrpSpPr/>
          <p:nvPr/>
        </p:nvGrpSpPr>
        <p:grpSpPr>
          <a:xfrm>
            <a:off x="3249675" y="1344974"/>
            <a:ext cx="1105394" cy="1039896"/>
            <a:chOff x="4168070" y="2133281"/>
            <a:chExt cx="792000" cy="792000"/>
          </a:xfrm>
        </p:grpSpPr>
        <p:sp>
          <p:nvSpPr>
            <p:cNvPr id="276" name="Google Shape;276;p33"/>
            <p:cNvSpPr/>
            <p:nvPr/>
          </p:nvSpPr>
          <p:spPr>
            <a:xfrm>
              <a:off x="4168070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A2C4C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4234032" y="2199243"/>
              <a:ext cx="660300" cy="660300"/>
            </a:xfrm>
            <a:prstGeom prst="diamond">
              <a:avLst/>
            </a:prstGeom>
            <a:solidFill>
              <a:srgbClr val="A2C4C9"/>
            </a:solidFill>
            <a:ln cap="flat" cmpd="sng" w="952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33"/>
          <p:cNvGrpSpPr/>
          <p:nvPr/>
        </p:nvGrpSpPr>
        <p:grpSpPr>
          <a:xfrm>
            <a:off x="4563056" y="1344974"/>
            <a:ext cx="1105394" cy="1039896"/>
            <a:chOff x="5680238" y="2133281"/>
            <a:chExt cx="792000" cy="792000"/>
          </a:xfrm>
        </p:grpSpPr>
        <p:sp>
          <p:nvSpPr>
            <p:cNvPr id="279" name="Google Shape;279;p33"/>
            <p:cNvSpPr/>
            <p:nvPr/>
          </p:nvSpPr>
          <p:spPr>
            <a:xfrm>
              <a:off x="5680238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5746200" y="2199243"/>
              <a:ext cx="660300" cy="660300"/>
            </a:xfrm>
            <a:prstGeom prst="diamond">
              <a:avLst/>
            </a:prstGeom>
            <a:solidFill>
              <a:srgbClr val="EA9999"/>
            </a:solidFill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33"/>
          <p:cNvSpPr txBox="1"/>
          <p:nvPr/>
        </p:nvSpPr>
        <p:spPr>
          <a:xfrm>
            <a:off x="414100" y="2410529"/>
            <a:ext cx="15513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Don’t smoke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282" name="Google Shape;282;p33"/>
          <p:cNvGrpSpPr/>
          <p:nvPr/>
        </p:nvGrpSpPr>
        <p:grpSpPr>
          <a:xfrm>
            <a:off x="5890723" y="1344974"/>
            <a:ext cx="1105394" cy="1039896"/>
            <a:chOff x="4168070" y="2133281"/>
            <a:chExt cx="792000" cy="792000"/>
          </a:xfrm>
        </p:grpSpPr>
        <p:sp>
          <p:nvSpPr>
            <p:cNvPr id="283" name="Google Shape;283;p33"/>
            <p:cNvSpPr/>
            <p:nvPr/>
          </p:nvSpPr>
          <p:spPr>
            <a:xfrm>
              <a:off x="4168070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4234032" y="2199243"/>
              <a:ext cx="660300" cy="660300"/>
            </a:xfrm>
            <a:prstGeom prst="diamond">
              <a:avLst/>
            </a:prstGeom>
            <a:solidFill>
              <a:srgbClr val="E06666"/>
            </a:solidFill>
            <a:ln cap="flat" cmpd="sng" w="9525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33"/>
          <p:cNvGrpSpPr/>
          <p:nvPr/>
        </p:nvGrpSpPr>
        <p:grpSpPr>
          <a:xfrm>
            <a:off x="7248995" y="1344959"/>
            <a:ext cx="1105394" cy="1039896"/>
            <a:chOff x="1835696" y="2517293"/>
            <a:chExt cx="792000" cy="792000"/>
          </a:xfrm>
        </p:grpSpPr>
        <p:sp>
          <p:nvSpPr>
            <p:cNvPr id="286" name="Google Shape;286;p33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CC0000"/>
            </a:solidFill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33"/>
          <p:cNvSpPr txBox="1"/>
          <p:nvPr/>
        </p:nvSpPr>
        <p:spPr>
          <a:xfrm>
            <a:off x="1907050" y="2410526"/>
            <a:ext cx="11784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Limit sugar &amp; salt intake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>
            <a:off x="3112868" y="2410524"/>
            <a:ext cx="14406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Eat five portions of fruit &amp; vegetables a day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4558280" y="2410524"/>
            <a:ext cx="11892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Eat plenty of high-fibre foods</a:t>
            </a:r>
            <a:endParaRPr sz="12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3F3F3F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7136925" y="2384900"/>
            <a:ext cx="14406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Get regular exercise</a:t>
            </a:r>
            <a:endParaRPr sz="12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2" name="Google Shape;292;p33"/>
          <p:cNvSpPr txBox="1"/>
          <p:nvPr/>
        </p:nvSpPr>
        <p:spPr>
          <a:xfrm>
            <a:off x="5747475" y="2410525"/>
            <a:ext cx="13605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Limit alcohol intake</a:t>
            </a:r>
            <a:endParaRPr sz="12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3F3F3F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93" name="Google Shape;2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741" y="1636976"/>
            <a:ext cx="455954" cy="45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8129" y="1636976"/>
            <a:ext cx="455953" cy="45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8174" y="1671261"/>
            <a:ext cx="455954" cy="38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0996" y="1636976"/>
            <a:ext cx="455954" cy="45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6488" y="1413020"/>
            <a:ext cx="891005" cy="89096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3"/>
          <p:cNvSpPr/>
          <p:nvPr/>
        </p:nvSpPr>
        <p:spPr>
          <a:xfrm>
            <a:off x="4953018" y="1652759"/>
            <a:ext cx="317920" cy="40975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3"/>
          <p:cNvSpPr txBox="1"/>
          <p:nvPr/>
        </p:nvSpPr>
        <p:spPr>
          <a:xfrm>
            <a:off x="1041950" y="916550"/>
            <a:ext cx="68952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 u="sng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Prevention is better than cure</a:t>
            </a:r>
            <a:r>
              <a:rPr lang="ar" sz="2000" u="sng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:</a:t>
            </a:r>
            <a:endParaRPr sz="2000" u="sng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00" name="Google Shape;300;p33"/>
          <p:cNvSpPr txBox="1"/>
          <p:nvPr/>
        </p:nvSpPr>
        <p:spPr>
          <a:xfrm>
            <a:off x="0" y="0"/>
            <a:ext cx="996900" cy="3066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IMPORTANT!</a:t>
            </a:r>
            <a:endParaRPr b="1" sz="1000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sp>
        <p:nvSpPr>
          <p:cNvPr id="301" name="Google Shape;301;p33"/>
          <p:cNvSpPr txBox="1"/>
          <p:nvPr/>
        </p:nvSpPr>
        <p:spPr>
          <a:xfrm>
            <a:off x="1742125" y="3229183"/>
            <a:ext cx="1783500" cy="3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Calories in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02" name="Google Shape;302;p33"/>
          <p:cNvSpPr/>
          <p:nvPr/>
        </p:nvSpPr>
        <p:spPr>
          <a:xfrm>
            <a:off x="3659162" y="3140646"/>
            <a:ext cx="1443900" cy="14115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" sz="18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Energy</a:t>
            </a:r>
            <a:endParaRPr sz="1800">
              <a:solidFill>
                <a:schemeClr val="lt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" sz="18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Balance</a:t>
            </a:r>
            <a:endParaRPr sz="1800">
              <a:solidFill>
                <a:schemeClr val="lt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03" name="Google Shape;303;p33"/>
          <p:cNvSpPr txBox="1"/>
          <p:nvPr/>
        </p:nvSpPr>
        <p:spPr>
          <a:xfrm>
            <a:off x="5261450" y="3229184"/>
            <a:ext cx="1846200" cy="3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Calories out</a:t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04" name="Google Shape;304;p33"/>
          <p:cNvSpPr/>
          <p:nvPr/>
        </p:nvSpPr>
        <p:spPr>
          <a:xfrm>
            <a:off x="2005195" y="3588578"/>
            <a:ext cx="1101000" cy="1102500"/>
          </a:xfrm>
          <a:prstGeom prst="ellipse">
            <a:avLst/>
          </a:prstGeom>
          <a:solidFill>
            <a:srgbClr val="57C3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Food &amp; Beverages</a:t>
            </a:r>
            <a:endParaRPr sz="10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05" name="Google Shape;305;p33"/>
          <p:cNvSpPr/>
          <p:nvPr/>
        </p:nvSpPr>
        <p:spPr>
          <a:xfrm>
            <a:off x="5567545" y="3588578"/>
            <a:ext cx="1101000" cy="1102500"/>
          </a:xfrm>
          <a:prstGeom prst="ellipse">
            <a:avLst/>
          </a:prstGeom>
          <a:solidFill>
            <a:srgbClr val="57C3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Body functions &amp; Physical activity</a:t>
            </a:r>
            <a:endParaRPr b="1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306" name="Google Shape;306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17700" y="3594384"/>
            <a:ext cx="515425" cy="5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3"/>
          <p:cNvSpPr txBox="1"/>
          <p:nvPr/>
        </p:nvSpPr>
        <p:spPr>
          <a:xfrm>
            <a:off x="1930846" y="4695782"/>
            <a:ext cx="49005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Obesity is the result of chronic energy </a:t>
            </a:r>
            <a:r>
              <a:rPr b="1" lang="ar" sz="1200" u="sng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IMBALANCE</a:t>
            </a: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(intake &gt; output).</a:t>
            </a:r>
            <a:endParaRPr sz="12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/>
          <p:nvPr/>
        </p:nvSpPr>
        <p:spPr>
          <a:xfrm>
            <a:off x="8846400" y="-18600"/>
            <a:ext cx="148800" cy="51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4"/>
          <p:cNvSpPr txBox="1"/>
          <p:nvPr/>
        </p:nvSpPr>
        <p:spPr>
          <a:xfrm>
            <a:off x="8995200" y="-18600"/>
            <a:ext cx="148800" cy="5180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4"/>
          <p:cNvSpPr txBox="1"/>
          <p:nvPr/>
        </p:nvSpPr>
        <p:spPr>
          <a:xfrm>
            <a:off x="260275" y="359425"/>
            <a:ext cx="458700" cy="1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4"/>
          <p:cNvSpPr txBox="1"/>
          <p:nvPr/>
        </p:nvSpPr>
        <p:spPr>
          <a:xfrm>
            <a:off x="718975" y="359425"/>
            <a:ext cx="458700" cy="123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4"/>
          <p:cNvSpPr/>
          <p:nvPr/>
        </p:nvSpPr>
        <p:spPr>
          <a:xfrm>
            <a:off x="5653967" y="1798174"/>
            <a:ext cx="1846200" cy="7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5653967" y="895174"/>
            <a:ext cx="1846200" cy="90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Increased the motivation, skills and opportunities for people to engage in health promoting actions.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18" name="Google Shape;318;p34"/>
          <p:cNvSpPr/>
          <p:nvPr/>
        </p:nvSpPr>
        <p:spPr>
          <a:xfrm>
            <a:off x="3494400" y="895174"/>
            <a:ext cx="1846200" cy="90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There is consensus that people’s food choices, dietary practices and physical activities influence health.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19" name="Google Shape;319;p34"/>
          <p:cNvSpPr/>
          <p:nvPr/>
        </p:nvSpPr>
        <p:spPr>
          <a:xfrm>
            <a:off x="1334838" y="895176"/>
            <a:ext cx="1846200" cy="90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Man doesn’t have instinct or inherit knowledge that leads him to know the effect of different foods on health.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20" name="Google Shape;320;p34"/>
          <p:cNvSpPr/>
          <p:nvPr/>
        </p:nvSpPr>
        <p:spPr>
          <a:xfrm>
            <a:off x="1334875" y="1798154"/>
            <a:ext cx="1846200" cy="7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21" name="Google Shape;321;p34"/>
          <p:cNvSpPr/>
          <p:nvPr/>
        </p:nvSpPr>
        <p:spPr>
          <a:xfrm>
            <a:off x="2083275" y="1598634"/>
            <a:ext cx="415500" cy="42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1</a:t>
            </a:r>
            <a:endParaRPr sz="19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22" name="Google Shape;322;p34"/>
          <p:cNvSpPr/>
          <p:nvPr/>
        </p:nvSpPr>
        <p:spPr>
          <a:xfrm>
            <a:off x="3494400" y="1798120"/>
            <a:ext cx="1846200" cy="744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23" name="Google Shape;323;p34"/>
          <p:cNvSpPr/>
          <p:nvPr/>
        </p:nvSpPr>
        <p:spPr>
          <a:xfrm>
            <a:off x="4242800" y="1598626"/>
            <a:ext cx="415500" cy="4284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" sz="19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2</a:t>
            </a:r>
            <a:endParaRPr sz="27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24" name="Google Shape;324;p34"/>
          <p:cNvSpPr/>
          <p:nvPr/>
        </p:nvSpPr>
        <p:spPr>
          <a:xfrm>
            <a:off x="6368142" y="1621160"/>
            <a:ext cx="415500" cy="42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" sz="1900">
                <a:solidFill>
                  <a:schemeClr val="lt1"/>
                </a:solidFill>
                <a:latin typeface="Signika"/>
                <a:ea typeface="Signika"/>
                <a:cs typeface="Signika"/>
                <a:sym typeface="Signika"/>
              </a:rPr>
              <a:t>3</a:t>
            </a:r>
            <a:endParaRPr sz="27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25" name="Google Shape;325;p34"/>
          <p:cNvSpPr txBox="1"/>
          <p:nvPr/>
        </p:nvSpPr>
        <p:spPr>
          <a:xfrm>
            <a:off x="2235750" y="359425"/>
            <a:ext cx="43635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 u="sng">
                <a:latin typeface="Signika"/>
                <a:ea typeface="Signika"/>
                <a:cs typeface="Signika"/>
                <a:sym typeface="Signika"/>
              </a:rPr>
              <a:t>Importance of nutrition education:</a:t>
            </a:r>
            <a:endParaRPr sz="2000" u="sng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26" name="Google Shape;326;p34"/>
          <p:cNvSpPr txBox="1"/>
          <p:nvPr/>
        </p:nvSpPr>
        <p:spPr>
          <a:xfrm>
            <a:off x="5653975" y="2156875"/>
            <a:ext cx="2985000" cy="371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Choosing channels of nutrition education: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27" name="Google Shape;327;p34"/>
          <p:cNvSpPr txBox="1"/>
          <p:nvPr/>
        </p:nvSpPr>
        <p:spPr>
          <a:xfrm>
            <a:off x="5631375" y="2550175"/>
            <a:ext cx="3007500" cy="1969500"/>
          </a:xfrm>
          <a:prstGeom prst="rect">
            <a:avLst/>
          </a:prstGeom>
          <a:solidFill>
            <a:srgbClr val="EFEFEF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-"/>
            </a:pPr>
            <a:r>
              <a:rPr i="1" lang="ar" sz="1200">
                <a:latin typeface="Signika"/>
                <a:ea typeface="Signika"/>
                <a:cs typeface="Signika"/>
                <a:sym typeface="Signika"/>
              </a:rPr>
              <a:t>Newspaper &amp; publications.</a:t>
            </a:r>
            <a:endParaRPr i="1" sz="1200"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-"/>
            </a:pPr>
            <a:r>
              <a:rPr i="1" lang="ar" sz="1200">
                <a:latin typeface="Signika"/>
                <a:ea typeface="Signika"/>
                <a:cs typeface="Signika"/>
                <a:sym typeface="Signika"/>
              </a:rPr>
              <a:t>Internet.</a:t>
            </a:r>
            <a:endParaRPr i="1" sz="1200"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-"/>
            </a:pPr>
            <a:r>
              <a:rPr i="1" lang="ar" sz="1200">
                <a:latin typeface="Signika"/>
                <a:ea typeface="Signika"/>
                <a:cs typeface="Signika"/>
                <a:sym typeface="Signika"/>
              </a:rPr>
              <a:t>TV.</a:t>
            </a:r>
            <a:endParaRPr i="1" sz="1200"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-"/>
            </a:pPr>
            <a:r>
              <a:rPr i="1" lang="ar" sz="1200">
                <a:latin typeface="Signika"/>
                <a:ea typeface="Signika"/>
                <a:cs typeface="Signika"/>
                <a:sym typeface="Signika"/>
              </a:rPr>
              <a:t>Radio.</a:t>
            </a:r>
            <a:endParaRPr i="1" sz="1200"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-"/>
            </a:pPr>
            <a:r>
              <a:rPr i="1" lang="ar" sz="1200">
                <a:latin typeface="Signika"/>
                <a:ea typeface="Signika"/>
                <a:cs typeface="Signika"/>
                <a:sym typeface="Signika"/>
              </a:rPr>
              <a:t>Television / Satellites.</a:t>
            </a:r>
            <a:endParaRPr i="1"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28" name="Google Shape;328;p34"/>
          <p:cNvSpPr txBox="1"/>
          <p:nvPr/>
        </p:nvSpPr>
        <p:spPr>
          <a:xfrm>
            <a:off x="3711413" y="2156900"/>
            <a:ext cx="1899900" cy="37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Techniques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29" name="Google Shape;329;p34"/>
          <p:cNvSpPr txBox="1"/>
          <p:nvPr/>
        </p:nvSpPr>
        <p:spPr>
          <a:xfrm>
            <a:off x="3690675" y="2550275"/>
            <a:ext cx="1940700" cy="1969500"/>
          </a:xfrm>
          <a:prstGeom prst="rect">
            <a:avLst/>
          </a:prstGeom>
          <a:solidFill>
            <a:srgbClr val="EFEFEF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-"/>
            </a:pPr>
            <a:r>
              <a:rPr i="1" lang="ar" sz="1200">
                <a:latin typeface="Signika"/>
                <a:ea typeface="Signika"/>
                <a:cs typeface="Signika"/>
                <a:sym typeface="Signika"/>
              </a:rPr>
              <a:t>Lectures.</a:t>
            </a:r>
            <a:endParaRPr i="1" sz="1200"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-"/>
            </a:pPr>
            <a:r>
              <a:rPr i="1" lang="ar" sz="1200">
                <a:latin typeface="Signika"/>
                <a:ea typeface="Signika"/>
                <a:cs typeface="Signika"/>
                <a:sym typeface="Signika"/>
              </a:rPr>
              <a:t>Seminars.</a:t>
            </a:r>
            <a:endParaRPr i="1" sz="1200"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-"/>
            </a:pPr>
            <a:r>
              <a:rPr i="1" lang="ar" sz="1200">
                <a:latin typeface="Signika"/>
                <a:ea typeface="Signika"/>
                <a:cs typeface="Signika"/>
                <a:sym typeface="Signika"/>
              </a:rPr>
              <a:t>Group discussion.</a:t>
            </a:r>
            <a:endParaRPr i="1" sz="1200"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-"/>
            </a:pPr>
            <a:r>
              <a:rPr i="1" lang="ar" sz="1200">
                <a:latin typeface="Signika"/>
                <a:ea typeface="Signika"/>
                <a:cs typeface="Signika"/>
                <a:sym typeface="Signika"/>
              </a:rPr>
              <a:t>Media.</a:t>
            </a:r>
            <a:endParaRPr i="1" sz="1200"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-"/>
            </a:pPr>
            <a:r>
              <a:rPr i="1" lang="ar" sz="1200">
                <a:latin typeface="Signika"/>
                <a:ea typeface="Signika"/>
                <a:cs typeface="Signika"/>
                <a:sym typeface="Signika"/>
              </a:rPr>
              <a:t>Day </a:t>
            </a:r>
            <a:r>
              <a:rPr i="1" lang="ar" sz="1200">
                <a:latin typeface="Signika"/>
                <a:ea typeface="Signika"/>
                <a:cs typeface="Signika"/>
                <a:sym typeface="Signika"/>
              </a:rPr>
              <a:t>activities in hospitals</a:t>
            </a:r>
            <a:r>
              <a:rPr i="1" lang="ar" sz="1200">
                <a:latin typeface="Signika"/>
                <a:ea typeface="Signika"/>
                <a:cs typeface="Signika"/>
                <a:sym typeface="Signika"/>
              </a:rPr>
              <a:t>.</a:t>
            </a:r>
            <a:endParaRPr i="1"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30" name="Google Shape;330;p34"/>
          <p:cNvSpPr txBox="1"/>
          <p:nvPr/>
        </p:nvSpPr>
        <p:spPr>
          <a:xfrm>
            <a:off x="3743421" y="2333076"/>
            <a:ext cx="1807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 sz="6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(How educators can send messages to receivers) </a:t>
            </a:r>
            <a:endParaRPr i="1" sz="6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31" name="Google Shape;331;p34"/>
          <p:cNvSpPr txBox="1"/>
          <p:nvPr/>
        </p:nvSpPr>
        <p:spPr>
          <a:xfrm>
            <a:off x="260300" y="2156902"/>
            <a:ext cx="3402600" cy="371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Foods and food components to reduce: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32" name="Google Shape;332;p34"/>
          <p:cNvSpPr txBox="1"/>
          <p:nvPr/>
        </p:nvSpPr>
        <p:spPr>
          <a:xfrm>
            <a:off x="260300" y="2550275"/>
            <a:ext cx="3402600" cy="19695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"/>
              <a:buChar char="-"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Sodium intake </a:t>
            </a:r>
            <a:r>
              <a:rPr lang="ar" sz="1200">
                <a:solidFill>
                  <a:srgbClr val="999999"/>
                </a:solidFill>
                <a:latin typeface="Signika"/>
                <a:ea typeface="Signika"/>
                <a:cs typeface="Signika"/>
                <a:sym typeface="Signika"/>
              </a:rPr>
              <a:t>(to decrease the risk of </a:t>
            </a:r>
            <a:r>
              <a:rPr b="1" lang="ar" sz="1200">
                <a:solidFill>
                  <a:srgbClr val="999999"/>
                </a:solidFill>
                <a:latin typeface="Signika"/>
                <a:ea typeface="Signika"/>
                <a:cs typeface="Signika"/>
                <a:sym typeface="Signika"/>
              </a:rPr>
              <a:t>hypertension</a:t>
            </a:r>
            <a:r>
              <a:rPr lang="ar" sz="1200">
                <a:solidFill>
                  <a:srgbClr val="999999"/>
                </a:solidFill>
                <a:latin typeface="Signika"/>
                <a:ea typeface="Signika"/>
                <a:cs typeface="Signika"/>
                <a:sym typeface="Signika"/>
              </a:rPr>
              <a:t> and </a:t>
            </a:r>
            <a:r>
              <a:rPr b="1" lang="ar" sz="1200">
                <a:solidFill>
                  <a:srgbClr val="999999"/>
                </a:solidFill>
                <a:latin typeface="Signika"/>
                <a:ea typeface="Signika"/>
                <a:cs typeface="Signika"/>
                <a:sym typeface="Signika"/>
              </a:rPr>
              <a:t>heart failure</a:t>
            </a:r>
            <a:r>
              <a:rPr lang="ar" sz="1200">
                <a:solidFill>
                  <a:srgbClr val="999999"/>
                </a:solidFill>
                <a:latin typeface="Signika"/>
                <a:ea typeface="Signika"/>
                <a:cs typeface="Signika"/>
                <a:sym typeface="Signika"/>
              </a:rPr>
              <a:t>).</a:t>
            </a:r>
            <a:endParaRPr sz="1200">
              <a:solidFill>
                <a:srgbClr val="999999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"/>
              <a:buChar char="-"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Saturated fatty acids </a:t>
            </a:r>
            <a:r>
              <a:rPr lang="ar" sz="1200">
                <a:solidFill>
                  <a:srgbClr val="999999"/>
                </a:solidFill>
                <a:latin typeface="Signika"/>
                <a:ea typeface="Signika"/>
                <a:cs typeface="Signika"/>
                <a:sym typeface="Signika"/>
              </a:rPr>
              <a:t>(to decrease the risk of </a:t>
            </a:r>
            <a:r>
              <a:rPr b="1" lang="ar" sz="1200">
                <a:solidFill>
                  <a:srgbClr val="999999"/>
                </a:solidFill>
                <a:latin typeface="Signika"/>
                <a:ea typeface="Signika"/>
                <a:cs typeface="Signika"/>
                <a:sym typeface="Signika"/>
              </a:rPr>
              <a:t>atherosclerosis</a:t>
            </a:r>
            <a:r>
              <a:rPr lang="ar" sz="1200">
                <a:solidFill>
                  <a:srgbClr val="999999"/>
                </a:solidFill>
                <a:latin typeface="Signika"/>
                <a:ea typeface="Signika"/>
                <a:cs typeface="Signika"/>
                <a:sym typeface="Signika"/>
              </a:rPr>
              <a:t>).</a:t>
            </a:r>
            <a:endParaRPr sz="12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"/>
              <a:buChar char="-"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Dietary cholesterol.</a:t>
            </a:r>
            <a:endParaRPr sz="12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"/>
              <a:buChar char="-"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Trans-fatty acids (</a:t>
            </a:r>
            <a:r>
              <a:rPr lang="ar" sz="12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more atherogenic </a:t>
            </a:r>
            <a:r>
              <a:rPr lang="ar" sz="1200">
                <a:solidFill>
                  <a:srgbClr val="999999"/>
                </a:solidFill>
                <a:latin typeface="Signika"/>
                <a:ea typeface="Signika"/>
                <a:cs typeface="Signika"/>
                <a:sym typeface="Signika"/>
              </a:rPr>
              <a:t>than pure or </a:t>
            </a:r>
            <a:r>
              <a:rPr lang="ar" sz="1200">
                <a:solidFill>
                  <a:srgbClr val="999999"/>
                </a:solidFill>
                <a:latin typeface="Signika"/>
                <a:ea typeface="Signika"/>
                <a:cs typeface="Signika"/>
                <a:sym typeface="Signika"/>
              </a:rPr>
              <a:t>saturated fatty acids</a:t>
            </a: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).</a:t>
            </a:r>
            <a:endParaRPr sz="12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"/>
              <a:buChar char="-"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Calories from solid fats and added sugars.</a:t>
            </a:r>
            <a:endParaRPr sz="12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"/>
              <a:buChar char="-"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Refined grains that contain solids fats, added sugars and sodium.</a:t>
            </a:r>
            <a:endParaRPr i="1"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33" name="Google Shape;333;p34"/>
          <p:cNvSpPr txBox="1"/>
          <p:nvPr/>
        </p:nvSpPr>
        <p:spPr>
          <a:xfrm flipH="1">
            <a:off x="2006100" y="4627613"/>
            <a:ext cx="4822800" cy="417300"/>
          </a:xfrm>
          <a:prstGeom prst="rect">
            <a:avLst/>
          </a:prstGeom>
          <a:noFill/>
          <a:ln cap="flat" cmpd="sng" w="2857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latin typeface="Signika"/>
                <a:ea typeface="Signika"/>
                <a:cs typeface="Signika"/>
                <a:sym typeface="Signika"/>
              </a:rPr>
              <a:t>Levy:</a:t>
            </a: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 The amount of money has to be paid and collected by government.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334" name="Google Shape;334;p34"/>
          <p:cNvGrpSpPr/>
          <p:nvPr/>
        </p:nvGrpSpPr>
        <p:grpSpPr>
          <a:xfrm flipH="1">
            <a:off x="8149439" y="4411531"/>
            <a:ext cx="698252" cy="731963"/>
            <a:chOff x="3734246" y="1262897"/>
            <a:chExt cx="4397051" cy="5366298"/>
          </a:xfrm>
        </p:grpSpPr>
        <p:sp>
          <p:nvSpPr>
            <p:cNvPr id="335" name="Google Shape;335;p34"/>
            <p:cNvSpPr/>
            <p:nvPr/>
          </p:nvSpPr>
          <p:spPr>
            <a:xfrm>
              <a:off x="4537623" y="1262897"/>
              <a:ext cx="2619375" cy="4733925"/>
            </a:xfrm>
            <a:custGeom>
              <a:rect b="b" l="l" r="r" t="t"/>
              <a:pathLst>
                <a:path extrusionOk="0" h="4733925" w="261937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4"/>
            <p:cNvSpPr/>
            <p:nvPr/>
          </p:nvSpPr>
          <p:spPr>
            <a:xfrm>
              <a:off x="4604577" y="2503864"/>
              <a:ext cx="2485469" cy="3435909"/>
            </a:xfrm>
            <a:custGeom>
              <a:rect b="b" l="l" r="r" t="t"/>
              <a:pathLst>
                <a:path extrusionOk="0" h="3352106" w="2485469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4601530" y="5049480"/>
              <a:ext cx="2470815" cy="885067"/>
            </a:xfrm>
            <a:custGeom>
              <a:rect b="b" l="l" r="r" t="t"/>
              <a:pathLst>
                <a:path extrusionOk="0" h="885067" w="2470815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rgbClr val="57C3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622028" y="6023970"/>
              <a:ext cx="581025" cy="219075"/>
            </a:xfrm>
            <a:custGeom>
              <a:rect b="b" l="l" r="r" t="t"/>
              <a:pathLst>
                <a:path extrusionOk="0" h="219075" w="58102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9" name="Google Shape;339;p34"/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340" name="Google Shape;340;p34"/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rect b="b" l="l" r="r" t="t"/>
                <a:pathLst>
                  <a:path extrusionOk="0" h="432741" w="771479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4"/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2" name="Google Shape;342;p34"/>
            <p:cNvSpPr/>
            <p:nvPr/>
          </p:nvSpPr>
          <p:spPr>
            <a:xfrm>
              <a:off x="4632959" y="6162458"/>
              <a:ext cx="561975" cy="180975"/>
            </a:xfrm>
            <a:custGeom>
              <a:rect b="b" l="l" r="r" t="t"/>
              <a:pathLst>
                <a:path extrusionOk="0" h="180975" w="561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5030716" y="1289195"/>
              <a:ext cx="1606064" cy="419422"/>
            </a:xfrm>
            <a:custGeom>
              <a:rect b="b" l="l" r="r" t="t"/>
              <a:pathLst>
                <a:path extrusionOk="0" h="419422" w="1606064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4974059" y="2427631"/>
              <a:ext cx="1728571" cy="194390"/>
            </a:xfrm>
            <a:custGeom>
              <a:rect b="b" l="l" r="r" t="t"/>
              <a:pathLst>
                <a:path extrusionOk="0" h="182955" w="1642348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5093567" y="2223140"/>
              <a:ext cx="1483913" cy="273596"/>
            </a:xfrm>
            <a:custGeom>
              <a:rect b="b" l="l" r="r" t="t"/>
              <a:pathLst>
                <a:path extrusionOk="0" h="273596" w="1483913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5157059" y="2241254"/>
              <a:ext cx="1343025" cy="209550"/>
            </a:xfrm>
            <a:custGeom>
              <a:rect b="b" l="l" r="r" t="t"/>
              <a:pathLst>
                <a:path extrusionOk="0" h="209550" w="1343025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624786" y="2779870"/>
              <a:ext cx="2460614" cy="3050038"/>
            </a:xfrm>
            <a:custGeom>
              <a:rect b="b" l="l" r="r" t="t"/>
              <a:pathLst>
                <a:path extrusionOk="0" h="3034864" w="2485469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4831849" y="2808912"/>
              <a:ext cx="1619250" cy="447675"/>
            </a:xfrm>
            <a:custGeom>
              <a:rect b="b" l="l" r="r" t="t"/>
              <a:pathLst>
                <a:path extrusionOk="0" h="447675" w="1619250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4719301" y="2717372"/>
              <a:ext cx="790575" cy="485775"/>
            </a:xfrm>
            <a:custGeom>
              <a:rect b="b" l="l" r="r" t="t"/>
              <a:pathLst>
                <a:path extrusionOk="0" h="485775" w="7905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6144102" y="2557486"/>
              <a:ext cx="709135" cy="519139"/>
            </a:xfrm>
            <a:custGeom>
              <a:rect b="b" l="l" r="r" t="t"/>
              <a:pathLst>
                <a:path extrusionOk="0" h="519139" w="709135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6150292" y="2767396"/>
              <a:ext cx="428625" cy="228600"/>
            </a:xfrm>
            <a:custGeom>
              <a:rect b="b" l="l" r="r" t="t"/>
              <a:pathLst>
                <a:path extrusionOk="0" h="228600" w="428625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5022596" y="1515449"/>
              <a:ext cx="1623710" cy="776288"/>
            </a:xfrm>
            <a:custGeom>
              <a:rect b="b" l="l" r="r" t="t"/>
              <a:pathLst>
                <a:path extrusionOk="0" h="776288" w="1623710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5067300" y="1529736"/>
              <a:ext cx="1564005" cy="761047"/>
            </a:xfrm>
            <a:custGeom>
              <a:rect b="b" l="l" r="r" t="t"/>
              <a:pathLst>
                <a:path extrusionOk="0" h="761047" w="1564005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5235831" y="2260109"/>
              <a:ext cx="1188912" cy="95742"/>
            </a:xfrm>
            <a:custGeom>
              <a:rect b="b" l="l" r="r" t="t"/>
              <a:pathLst>
                <a:path extrusionOk="0" h="95742" w="118891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5" name="Google Shape;355;p34"/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356" name="Google Shape;356;p34"/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4"/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4"/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rect b="b" l="l" r="r" t="t"/>
                <a:pathLst>
                  <a:path extrusionOk="0" h="428625" w="514350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4"/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4"/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rect b="b" l="l" r="r" t="t"/>
                <a:pathLst>
                  <a:path extrusionOk="0" h="187467" w="258725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1" name="Google Shape;361;p34"/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362" name="Google Shape;362;p34"/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4"/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4" name="Google Shape;364;p34"/>
            <p:cNvSpPr/>
            <p:nvPr/>
          </p:nvSpPr>
          <p:spPr>
            <a:xfrm rot="-2212194">
              <a:off x="4319753" y="2906642"/>
              <a:ext cx="3226038" cy="3027035"/>
            </a:xfrm>
            <a:custGeom>
              <a:rect b="b" l="l" r="r" t="t"/>
              <a:pathLst>
                <a:path extrusionOk="0" h="3027035" w="3226038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5" name="Google Shape;365;p34"/>
            <p:cNvGrpSpPr/>
            <p:nvPr/>
          </p:nvGrpSpPr>
          <p:grpSpPr>
            <a:xfrm>
              <a:off x="5117699" y="3424825"/>
              <a:ext cx="1982312" cy="2237624"/>
              <a:chOff x="5118251" y="3418879"/>
              <a:chExt cx="1982312" cy="2198059"/>
            </a:xfrm>
          </p:grpSpPr>
          <p:sp>
            <p:nvSpPr>
              <p:cNvPr id="366" name="Google Shape;366;p34"/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4"/>
              <p:cNvSpPr/>
              <p:nvPr/>
            </p:nvSpPr>
            <p:spPr>
              <a:xfrm>
                <a:off x="5203395" y="3503176"/>
                <a:ext cx="1893108" cy="202770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99DA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4"/>
              <p:cNvSpPr/>
              <p:nvPr/>
            </p:nvSpPr>
            <p:spPr>
              <a:xfrm>
                <a:off x="5204661" y="3505277"/>
                <a:ext cx="1893108" cy="1950777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ar">
                    <a:solidFill>
                      <a:schemeClr val="dk1"/>
                    </a:solidFill>
                    <a:latin typeface="Bree Serif"/>
                    <a:ea typeface="Bree Serif"/>
                    <a:cs typeface="Bree Serif"/>
                    <a:sym typeface="Bree Serif"/>
                  </a:rPr>
                  <a:t>3</a:t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9" name="Google Shape;369;p34"/>
          <p:cNvSpPr txBox="1"/>
          <p:nvPr/>
        </p:nvSpPr>
        <p:spPr>
          <a:xfrm>
            <a:off x="42861" y="4411520"/>
            <a:ext cx="738300" cy="2172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700" u="sng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IMPORTANT!</a:t>
            </a:r>
            <a:endParaRPr b="1" sz="700" u="sng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/>
          <p:nvPr/>
        </p:nvSpPr>
        <p:spPr>
          <a:xfrm>
            <a:off x="6614500" y="3527375"/>
            <a:ext cx="1985400" cy="1214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Signika"/>
              <a:buChar char="-"/>
            </a:pPr>
            <a:r>
              <a:rPr i="1" lang="ar" sz="1000">
                <a:latin typeface="Signika"/>
                <a:ea typeface="Signika"/>
                <a:cs typeface="Signika"/>
                <a:sym typeface="Signika"/>
              </a:rPr>
              <a:t>Obesity.</a:t>
            </a:r>
            <a:endParaRPr i="1" sz="1000">
              <a:latin typeface="Signika"/>
              <a:ea typeface="Signika"/>
              <a:cs typeface="Signika"/>
              <a:sym typeface="Signik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Signika"/>
              <a:buChar char="-"/>
            </a:pPr>
            <a:r>
              <a:rPr i="1" lang="ar" sz="1000">
                <a:latin typeface="Signika"/>
                <a:ea typeface="Signika"/>
                <a:cs typeface="Signika"/>
                <a:sym typeface="Signika"/>
              </a:rPr>
              <a:t>Heart diseases.</a:t>
            </a:r>
            <a:endParaRPr i="1" sz="1000">
              <a:latin typeface="Signika"/>
              <a:ea typeface="Signika"/>
              <a:cs typeface="Signika"/>
              <a:sym typeface="Signik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Signika"/>
              <a:buChar char="-"/>
            </a:pPr>
            <a:r>
              <a:rPr i="1" lang="ar" sz="1000">
                <a:latin typeface="Signika"/>
                <a:ea typeface="Signika"/>
                <a:cs typeface="Signika"/>
                <a:sym typeface="Signika"/>
              </a:rPr>
              <a:t>Diabetes.</a:t>
            </a:r>
            <a:endParaRPr i="1" sz="1000">
              <a:latin typeface="Signika"/>
              <a:ea typeface="Signika"/>
              <a:cs typeface="Signika"/>
              <a:sym typeface="Signik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Signika"/>
              <a:buChar char="-"/>
            </a:pPr>
            <a:r>
              <a:rPr i="1" lang="ar" sz="1000">
                <a:latin typeface="Signika"/>
                <a:ea typeface="Signika"/>
                <a:cs typeface="Signika"/>
                <a:sym typeface="Signika"/>
              </a:rPr>
              <a:t>Hypertension.</a:t>
            </a:r>
            <a:endParaRPr i="1" sz="1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75" name="Google Shape;375;p35"/>
          <p:cNvSpPr txBox="1"/>
          <p:nvPr/>
        </p:nvSpPr>
        <p:spPr>
          <a:xfrm>
            <a:off x="8846400" y="-18600"/>
            <a:ext cx="148800" cy="51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5"/>
          <p:cNvSpPr txBox="1"/>
          <p:nvPr/>
        </p:nvSpPr>
        <p:spPr>
          <a:xfrm>
            <a:off x="8995200" y="-18600"/>
            <a:ext cx="148800" cy="5180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5"/>
          <p:cNvSpPr txBox="1"/>
          <p:nvPr/>
        </p:nvSpPr>
        <p:spPr>
          <a:xfrm>
            <a:off x="260275" y="359425"/>
            <a:ext cx="458700" cy="1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5"/>
          <p:cNvSpPr txBox="1"/>
          <p:nvPr/>
        </p:nvSpPr>
        <p:spPr>
          <a:xfrm>
            <a:off x="718975" y="359425"/>
            <a:ext cx="458700" cy="123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5"/>
          <p:cNvSpPr txBox="1"/>
          <p:nvPr/>
        </p:nvSpPr>
        <p:spPr>
          <a:xfrm>
            <a:off x="240925" y="959050"/>
            <a:ext cx="4102200" cy="1555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1- The relationship between the body growth, qualities of and appearance, and the type of food they eat.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2- Increased diversification in the food they eat and enjoy its taste.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3- Planning and preparing of meals rich in nutrients.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4- The natural resources of food.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5- Assessment of their nutritional behaviors and beliefs.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6- Appreciating the importance of the standard of living improving programs.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80" name="Google Shape;380;p35"/>
          <p:cNvSpPr txBox="1"/>
          <p:nvPr/>
        </p:nvSpPr>
        <p:spPr>
          <a:xfrm>
            <a:off x="4589175" y="959050"/>
            <a:ext cx="1905300" cy="1555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1- Healthy body &amp; disease.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2- Psychological factors.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3- Food habits.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4- Economic levels.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5- Educational levels.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6- Religious beliefs.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81" name="Google Shape;381;p35"/>
          <p:cNvSpPr txBox="1"/>
          <p:nvPr/>
        </p:nvSpPr>
        <p:spPr>
          <a:xfrm>
            <a:off x="6517350" y="959050"/>
            <a:ext cx="2133000" cy="1555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7- Political conditions. </a:t>
            </a:r>
            <a:endParaRPr sz="10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8- Social conditions.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9- Media.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10- Travel &amp; tourism. </a:t>
            </a:r>
            <a:endParaRPr sz="1000">
              <a:solidFill>
                <a:srgbClr val="C27BA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11- Geographical characteristics.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C27BA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82" name="Google Shape;382;p35"/>
          <p:cNvSpPr txBox="1"/>
          <p:nvPr/>
        </p:nvSpPr>
        <p:spPr>
          <a:xfrm>
            <a:off x="240925" y="599650"/>
            <a:ext cx="4102200" cy="3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Aims of nutrition education:</a:t>
            </a:r>
            <a:endParaRPr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83" name="Google Shape;383;p35"/>
          <p:cNvSpPr txBox="1"/>
          <p:nvPr/>
        </p:nvSpPr>
        <p:spPr>
          <a:xfrm>
            <a:off x="4589175" y="599650"/>
            <a:ext cx="4082700" cy="3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Factors affecting human food consumption:</a:t>
            </a:r>
            <a:endParaRPr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384" name="Google Shape;384;p35"/>
          <p:cNvGrpSpPr/>
          <p:nvPr/>
        </p:nvGrpSpPr>
        <p:grpSpPr>
          <a:xfrm flipH="1">
            <a:off x="8159651" y="4405031"/>
            <a:ext cx="698252" cy="731963"/>
            <a:chOff x="3734246" y="1262897"/>
            <a:chExt cx="4397051" cy="5366298"/>
          </a:xfrm>
        </p:grpSpPr>
        <p:sp>
          <p:nvSpPr>
            <p:cNvPr id="385" name="Google Shape;385;p35"/>
            <p:cNvSpPr/>
            <p:nvPr/>
          </p:nvSpPr>
          <p:spPr>
            <a:xfrm>
              <a:off x="4537623" y="1262897"/>
              <a:ext cx="2619375" cy="4733925"/>
            </a:xfrm>
            <a:custGeom>
              <a:rect b="b" l="l" r="r" t="t"/>
              <a:pathLst>
                <a:path extrusionOk="0" h="4733925" w="261937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4604577" y="2503864"/>
              <a:ext cx="2485469" cy="3435909"/>
            </a:xfrm>
            <a:custGeom>
              <a:rect b="b" l="l" r="r" t="t"/>
              <a:pathLst>
                <a:path extrusionOk="0" h="3352106" w="2485469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4601530" y="5049480"/>
              <a:ext cx="2470815" cy="885067"/>
            </a:xfrm>
            <a:custGeom>
              <a:rect b="b" l="l" r="r" t="t"/>
              <a:pathLst>
                <a:path extrusionOk="0" h="885067" w="2470815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rgbClr val="57C3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4622028" y="6023970"/>
              <a:ext cx="581025" cy="219075"/>
            </a:xfrm>
            <a:custGeom>
              <a:rect b="b" l="l" r="r" t="t"/>
              <a:pathLst>
                <a:path extrusionOk="0" h="219075" w="58102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35"/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390" name="Google Shape;390;p35"/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rect b="b" l="l" r="r" t="t"/>
                <a:pathLst>
                  <a:path extrusionOk="0" h="432741" w="771479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5"/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2" name="Google Shape;392;p35"/>
            <p:cNvSpPr/>
            <p:nvPr/>
          </p:nvSpPr>
          <p:spPr>
            <a:xfrm>
              <a:off x="4632959" y="6162458"/>
              <a:ext cx="561975" cy="180975"/>
            </a:xfrm>
            <a:custGeom>
              <a:rect b="b" l="l" r="r" t="t"/>
              <a:pathLst>
                <a:path extrusionOk="0" h="180975" w="561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5030716" y="1289195"/>
              <a:ext cx="1606064" cy="419422"/>
            </a:xfrm>
            <a:custGeom>
              <a:rect b="b" l="l" r="r" t="t"/>
              <a:pathLst>
                <a:path extrusionOk="0" h="419422" w="1606064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5"/>
            <p:cNvSpPr/>
            <p:nvPr/>
          </p:nvSpPr>
          <p:spPr>
            <a:xfrm>
              <a:off x="4974059" y="2427631"/>
              <a:ext cx="1728571" cy="194390"/>
            </a:xfrm>
            <a:custGeom>
              <a:rect b="b" l="l" r="r" t="t"/>
              <a:pathLst>
                <a:path extrusionOk="0" h="182955" w="1642348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5093567" y="2223140"/>
              <a:ext cx="1483913" cy="273596"/>
            </a:xfrm>
            <a:custGeom>
              <a:rect b="b" l="l" r="r" t="t"/>
              <a:pathLst>
                <a:path extrusionOk="0" h="273596" w="1483913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5157059" y="2241254"/>
              <a:ext cx="1343025" cy="209550"/>
            </a:xfrm>
            <a:custGeom>
              <a:rect b="b" l="l" r="r" t="t"/>
              <a:pathLst>
                <a:path extrusionOk="0" h="209550" w="1343025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4624786" y="2779870"/>
              <a:ext cx="2460614" cy="3050038"/>
            </a:xfrm>
            <a:custGeom>
              <a:rect b="b" l="l" r="r" t="t"/>
              <a:pathLst>
                <a:path extrusionOk="0" h="3034864" w="2485469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4831849" y="2808912"/>
              <a:ext cx="1619250" cy="447675"/>
            </a:xfrm>
            <a:custGeom>
              <a:rect b="b" l="l" r="r" t="t"/>
              <a:pathLst>
                <a:path extrusionOk="0" h="447675" w="1619250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4719301" y="2717372"/>
              <a:ext cx="790575" cy="485775"/>
            </a:xfrm>
            <a:custGeom>
              <a:rect b="b" l="l" r="r" t="t"/>
              <a:pathLst>
                <a:path extrusionOk="0" h="485775" w="7905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5"/>
            <p:cNvSpPr/>
            <p:nvPr/>
          </p:nvSpPr>
          <p:spPr>
            <a:xfrm>
              <a:off x="6144102" y="2557486"/>
              <a:ext cx="709135" cy="519139"/>
            </a:xfrm>
            <a:custGeom>
              <a:rect b="b" l="l" r="r" t="t"/>
              <a:pathLst>
                <a:path extrusionOk="0" h="519139" w="709135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6150292" y="2767396"/>
              <a:ext cx="428625" cy="228600"/>
            </a:xfrm>
            <a:custGeom>
              <a:rect b="b" l="l" r="r" t="t"/>
              <a:pathLst>
                <a:path extrusionOk="0" h="228600" w="428625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5022596" y="1515449"/>
              <a:ext cx="1623710" cy="776288"/>
            </a:xfrm>
            <a:custGeom>
              <a:rect b="b" l="l" r="r" t="t"/>
              <a:pathLst>
                <a:path extrusionOk="0" h="776288" w="1623710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5067300" y="1529736"/>
              <a:ext cx="1564005" cy="761047"/>
            </a:xfrm>
            <a:custGeom>
              <a:rect b="b" l="l" r="r" t="t"/>
              <a:pathLst>
                <a:path extrusionOk="0" h="761047" w="1564005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5235831" y="2260109"/>
              <a:ext cx="1188912" cy="95742"/>
            </a:xfrm>
            <a:custGeom>
              <a:rect b="b" l="l" r="r" t="t"/>
              <a:pathLst>
                <a:path extrusionOk="0" h="95742" w="118891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5" name="Google Shape;405;p35"/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406" name="Google Shape;406;p35"/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5"/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5"/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rect b="b" l="l" r="r" t="t"/>
                <a:pathLst>
                  <a:path extrusionOk="0" h="428625" w="514350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5"/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5"/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rect b="b" l="l" r="r" t="t"/>
                <a:pathLst>
                  <a:path extrusionOk="0" h="187467" w="258725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" name="Google Shape;411;p35"/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412" name="Google Shape;412;p35"/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5"/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" name="Google Shape;414;p35"/>
            <p:cNvSpPr/>
            <p:nvPr/>
          </p:nvSpPr>
          <p:spPr>
            <a:xfrm rot="-2212194">
              <a:off x="4319753" y="2906642"/>
              <a:ext cx="3226038" cy="3027035"/>
            </a:xfrm>
            <a:custGeom>
              <a:rect b="b" l="l" r="r" t="t"/>
              <a:pathLst>
                <a:path extrusionOk="0" h="3027035" w="3226038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5" name="Google Shape;415;p35"/>
            <p:cNvGrpSpPr/>
            <p:nvPr/>
          </p:nvGrpSpPr>
          <p:grpSpPr>
            <a:xfrm>
              <a:off x="5117699" y="3424825"/>
              <a:ext cx="1982312" cy="2237624"/>
              <a:chOff x="5118251" y="3418879"/>
              <a:chExt cx="1982312" cy="2198059"/>
            </a:xfrm>
          </p:grpSpPr>
          <p:sp>
            <p:nvSpPr>
              <p:cNvPr id="416" name="Google Shape;416;p35"/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5"/>
              <p:cNvSpPr/>
              <p:nvPr/>
            </p:nvSpPr>
            <p:spPr>
              <a:xfrm>
                <a:off x="5203395" y="3503176"/>
                <a:ext cx="1893108" cy="202770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99DA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5"/>
              <p:cNvSpPr/>
              <p:nvPr/>
            </p:nvSpPr>
            <p:spPr>
              <a:xfrm>
                <a:off x="5204661" y="3505277"/>
                <a:ext cx="1893108" cy="1950777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9" name="Google Shape;419;p35"/>
          <p:cNvSpPr txBox="1"/>
          <p:nvPr/>
        </p:nvSpPr>
        <p:spPr>
          <a:xfrm>
            <a:off x="8365050" y="4684575"/>
            <a:ext cx="2853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Bree Serif"/>
                <a:ea typeface="Bree Serif"/>
                <a:cs typeface="Bree Serif"/>
                <a:sym typeface="Bree Serif"/>
              </a:rPr>
              <a:t>4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20" name="Google Shape;420;p35"/>
          <p:cNvSpPr/>
          <p:nvPr/>
        </p:nvSpPr>
        <p:spPr>
          <a:xfrm>
            <a:off x="3384713" y="3760702"/>
            <a:ext cx="549082" cy="503574"/>
          </a:xfrm>
          <a:custGeom>
            <a:rect b="b" l="l" r="r" t="t"/>
            <a:pathLst>
              <a:path extrusionOk="0" h="39714" w="43303">
                <a:moveTo>
                  <a:pt x="29811" y="1658"/>
                </a:moveTo>
                <a:cubicBezTo>
                  <a:pt x="31247" y="1658"/>
                  <a:pt x="32630" y="2023"/>
                  <a:pt x="33660" y="3142"/>
                </a:cubicBezTo>
                <a:cubicBezTo>
                  <a:pt x="34645" y="4215"/>
                  <a:pt x="35143" y="5612"/>
                  <a:pt x="35466" y="7006"/>
                </a:cubicBezTo>
                <a:cubicBezTo>
                  <a:pt x="35718" y="8082"/>
                  <a:pt x="35940" y="9028"/>
                  <a:pt x="36496" y="9915"/>
                </a:cubicBezTo>
                <a:cubicBezTo>
                  <a:pt x="35873" y="9736"/>
                  <a:pt x="35221" y="9645"/>
                  <a:pt x="34562" y="9645"/>
                </a:cubicBezTo>
                <a:cubicBezTo>
                  <a:pt x="33874" y="9645"/>
                  <a:pt x="33178" y="9744"/>
                  <a:pt x="32498" y="9944"/>
                </a:cubicBezTo>
                <a:cubicBezTo>
                  <a:pt x="31942" y="10107"/>
                  <a:pt x="31404" y="10337"/>
                  <a:pt x="30913" y="10640"/>
                </a:cubicBezTo>
                <a:cubicBezTo>
                  <a:pt x="30468" y="8156"/>
                  <a:pt x="28249" y="6072"/>
                  <a:pt x="25766" y="5697"/>
                </a:cubicBezTo>
                <a:cubicBezTo>
                  <a:pt x="25728" y="5691"/>
                  <a:pt x="25692" y="5689"/>
                  <a:pt x="25657" y="5689"/>
                </a:cubicBezTo>
                <a:cubicBezTo>
                  <a:pt x="25028" y="5689"/>
                  <a:pt x="24792" y="6570"/>
                  <a:pt x="25464" y="6791"/>
                </a:cubicBezTo>
                <a:cubicBezTo>
                  <a:pt x="27772" y="7548"/>
                  <a:pt x="29153" y="9320"/>
                  <a:pt x="29781" y="11569"/>
                </a:cubicBezTo>
                <a:cubicBezTo>
                  <a:pt x="29470" y="11910"/>
                  <a:pt x="29215" y="12299"/>
                  <a:pt x="29028" y="12721"/>
                </a:cubicBezTo>
                <a:cubicBezTo>
                  <a:pt x="28380" y="14186"/>
                  <a:pt x="28626" y="15845"/>
                  <a:pt x="28865" y="17373"/>
                </a:cubicBezTo>
                <a:cubicBezTo>
                  <a:pt x="28901" y="17607"/>
                  <a:pt x="29095" y="17713"/>
                  <a:pt x="29298" y="17713"/>
                </a:cubicBezTo>
                <a:cubicBezTo>
                  <a:pt x="29555" y="17713"/>
                  <a:pt x="29827" y="17541"/>
                  <a:pt x="29802" y="17244"/>
                </a:cubicBezTo>
                <a:cubicBezTo>
                  <a:pt x="29697" y="15979"/>
                  <a:pt x="29537" y="14541"/>
                  <a:pt x="30113" y="13357"/>
                </a:cubicBezTo>
                <a:cubicBezTo>
                  <a:pt x="30704" y="12147"/>
                  <a:pt x="32002" y="11487"/>
                  <a:pt x="33255" y="11173"/>
                </a:cubicBezTo>
                <a:cubicBezTo>
                  <a:pt x="33828" y="11029"/>
                  <a:pt x="34420" y="10956"/>
                  <a:pt x="35009" y="10956"/>
                </a:cubicBezTo>
                <a:cubicBezTo>
                  <a:pt x="36020" y="10956"/>
                  <a:pt x="37025" y="11173"/>
                  <a:pt x="37917" y="11627"/>
                </a:cubicBezTo>
                <a:cubicBezTo>
                  <a:pt x="38586" y="12351"/>
                  <a:pt x="39253" y="13076"/>
                  <a:pt x="39773" y="13946"/>
                </a:cubicBezTo>
                <a:cubicBezTo>
                  <a:pt x="40681" y="15465"/>
                  <a:pt x="41249" y="17300"/>
                  <a:pt x="40754" y="19063"/>
                </a:cubicBezTo>
                <a:cubicBezTo>
                  <a:pt x="40437" y="20201"/>
                  <a:pt x="39522" y="20980"/>
                  <a:pt x="39039" y="22012"/>
                </a:cubicBezTo>
                <a:cubicBezTo>
                  <a:pt x="38083" y="20958"/>
                  <a:pt x="36755" y="20363"/>
                  <a:pt x="35262" y="20363"/>
                </a:cubicBezTo>
                <a:cubicBezTo>
                  <a:pt x="34742" y="20363"/>
                  <a:pt x="34201" y="20436"/>
                  <a:pt x="33649" y="20586"/>
                </a:cubicBezTo>
                <a:cubicBezTo>
                  <a:pt x="33118" y="20733"/>
                  <a:pt x="33321" y="21436"/>
                  <a:pt x="33808" y="21436"/>
                </a:cubicBezTo>
                <a:cubicBezTo>
                  <a:pt x="33832" y="21436"/>
                  <a:pt x="33858" y="21434"/>
                  <a:pt x="33884" y="21431"/>
                </a:cubicBezTo>
                <a:cubicBezTo>
                  <a:pt x="34130" y="21395"/>
                  <a:pt x="34376" y="21377"/>
                  <a:pt x="34621" y="21377"/>
                </a:cubicBezTo>
                <a:cubicBezTo>
                  <a:pt x="36191" y="21377"/>
                  <a:pt x="37712" y="22093"/>
                  <a:pt x="38750" y="23260"/>
                </a:cubicBezTo>
                <a:cubicBezTo>
                  <a:pt x="38757" y="24299"/>
                  <a:pt x="39327" y="25209"/>
                  <a:pt x="39536" y="26274"/>
                </a:cubicBezTo>
                <a:cubicBezTo>
                  <a:pt x="39805" y="27644"/>
                  <a:pt x="39333" y="29086"/>
                  <a:pt x="38294" y="30001"/>
                </a:cubicBezTo>
                <a:cubicBezTo>
                  <a:pt x="38286" y="30001"/>
                  <a:pt x="38278" y="30000"/>
                  <a:pt x="38270" y="30000"/>
                </a:cubicBezTo>
                <a:cubicBezTo>
                  <a:pt x="38208" y="30000"/>
                  <a:pt x="38143" y="30023"/>
                  <a:pt x="38081" y="30078"/>
                </a:cubicBezTo>
                <a:cubicBezTo>
                  <a:pt x="37912" y="30234"/>
                  <a:pt x="37724" y="30392"/>
                  <a:pt x="37523" y="30546"/>
                </a:cubicBezTo>
                <a:cubicBezTo>
                  <a:pt x="37092" y="30808"/>
                  <a:pt x="36650" y="31055"/>
                  <a:pt x="36280" y="31378"/>
                </a:cubicBezTo>
                <a:cubicBezTo>
                  <a:pt x="35218" y="31989"/>
                  <a:pt x="33999" y="32445"/>
                  <a:pt x="32887" y="32445"/>
                </a:cubicBezTo>
                <a:cubicBezTo>
                  <a:pt x="31670" y="32445"/>
                  <a:pt x="30581" y="31898"/>
                  <a:pt x="29967" y="30409"/>
                </a:cubicBezTo>
                <a:cubicBezTo>
                  <a:pt x="29832" y="30082"/>
                  <a:pt x="29537" y="29937"/>
                  <a:pt x="29252" y="29937"/>
                </a:cubicBezTo>
                <a:cubicBezTo>
                  <a:pt x="28826" y="29937"/>
                  <a:pt x="28422" y="30261"/>
                  <a:pt x="28608" y="30781"/>
                </a:cubicBezTo>
                <a:cubicBezTo>
                  <a:pt x="29245" y="32562"/>
                  <a:pt x="30838" y="33636"/>
                  <a:pt x="32706" y="33636"/>
                </a:cubicBezTo>
                <a:cubicBezTo>
                  <a:pt x="32801" y="33636"/>
                  <a:pt x="32897" y="33634"/>
                  <a:pt x="32993" y="33628"/>
                </a:cubicBezTo>
                <a:cubicBezTo>
                  <a:pt x="33889" y="33575"/>
                  <a:pt x="34707" y="33319"/>
                  <a:pt x="35460" y="32926"/>
                </a:cubicBezTo>
                <a:lnTo>
                  <a:pt x="35460" y="32926"/>
                </a:lnTo>
                <a:cubicBezTo>
                  <a:pt x="35390" y="33403"/>
                  <a:pt x="35381" y="33893"/>
                  <a:pt x="35224" y="34354"/>
                </a:cubicBezTo>
                <a:cubicBezTo>
                  <a:pt x="34998" y="35018"/>
                  <a:pt x="34567" y="35592"/>
                  <a:pt x="34067" y="36072"/>
                </a:cubicBezTo>
                <a:cubicBezTo>
                  <a:pt x="32709" y="37371"/>
                  <a:pt x="30377" y="38413"/>
                  <a:pt x="28242" y="38413"/>
                </a:cubicBezTo>
                <a:cubicBezTo>
                  <a:pt x="27136" y="38413"/>
                  <a:pt x="26082" y="38134"/>
                  <a:pt x="25244" y="37466"/>
                </a:cubicBezTo>
                <a:cubicBezTo>
                  <a:pt x="22850" y="35558"/>
                  <a:pt x="23318" y="31406"/>
                  <a:pt x="23182" y="28685"/>
                </a:cubicBezTo>
                <a:cubicBezTo>
                  <a:pt x="23155" y="28127"/>
                  <a:pt x="23121" y="27564"/>
                  <a:pt x="23092" y="27003"/>
                </a:cubicBezTo>
                <a:cubicBezTo>
                  <a:pt x="23714" y="25272"/>
                  <a:pt x="25133" y="24280"/>
                  <a:pt x="27118" y="24036"/>
                </a:cubicBezTo>
                <a:cubicBezTo>
                  <a:pt x="27375" y="24004"/>
                  <a:pt x="27636" y="23987"/>
                  <a:pt x="27897" y="23987"/>
                </a:cubicBezTo>
                <a:cubicBezTo>
                  <a:pt x="30014" y="23987"/>
                  <a:pt x="32161" y="25051"/>
                  <a:pt x="32300" y="27431"/>
                </a:cubicBezTo>
                <a:cubicBezTo>
                  <a:pt x="32317" y="27726"/>
                  <a:pt x="32546" y="27874"/>
                  <a:pt x="32771" y="27874"/>
                </a:cubicBezTo>
                <a:cubicBezTo>
                  <a:pt x="32995" y="27874"/>
                  <a:pt x="33216" y="27727"/>
                  <a:pt x="33222" y="27431"/>
                </a:cubicBezTo>
                <a:cubicBezTo>
                  <a:pt x="33282" y="24330"/>
                  <a:pt x="30569" y="22215"/>
                  <a:pt x="27614" y="22215"/>
                </a:cubicBezTo>
                <a:cubicBezTo>
                  <a:pt x="27560" y="22215"/>
                  <a:pt x="27506" y="22215"/>
                  <a:pt x="27452" y="22217"/>
                </a:cubicBezTo>
                <a:cubicBezTo>
                  <a:pt x="25526" y="22266"/>
                  <a:pt x="23941" y="23017"/>
                  <a:pt x="22929" y="24280"/>
                </a:cubicBezTo>
                <a:cubicBezTo>
                  <a:pt x="22789" y="22097"/>
                  <a:pt x="22631" y="19916"/>
                  <a:pt x="22457" y="17733"/>
                </a:cubicBezTo>
                <a:cubicBezTo>
                  <a:pt x="22451" y="17637"/>
                  <a:pt x="22415" y="17546"/>
                  <a:pt x="22355" y="17472"/>
                </a:cubicBezTo>
                <a:cubicBezTo>
                  <a:pt x="22299" y="16686"/>
                  <a:pt x="22257" y="15900"/>
                  <a:pt x="22228" y="15115"/>
                </a:cubicBezTo>
                <a:cubicBezTo>
                  <a:pt x="22429" y="13119"/>
                  <a:pt x="22551" y="11117"/>
                  <a:pt x="22549" y="9133"/>
                </a:cubicBezTo>
                <a:cubicBezTo>
                  <a:pt x="22545" y="8624"/>
                  <a:pt x="22519" y="8106"/>
                  <a:pt x="22466" y="7587"/>
                </a:cubicBezTo>
                <a:cubicBezTo>
                  <a:pt x="22694" y="6217"/>
                  <a:pt x="23124" y="4874"/>
                  <a:pt x="23989" y="3803"/>
                </a:cubicBezTo>
                <a:cubicBezTo>
                  <a:pt x="25169" y="2339"/>
                  <a:pt x="27146" y="1864"/>
                  <a:pt x="28940" y="1699"/>
                </a:cubicBezTo>
                <a:cubicBezTo>
                  <a:pt x="29231" y="1673"/>
                  <a:pt x="29522" y="1658"/>
                  <a:pt x="29811" y="1658"/>
                </a:cubicBezTo>
                <a:close/>
                <a:moveTo>
                  <a:pt x="13493" y="1658"/>
                </a:moveTo>
                <a:cubicBezTo>
                  <a:pt x="13781" y="1658"/>
                  <a:pt x="14071" y="1673"/>
                  <a:pt x="14361" y="1699"/>
                </a:cubicBezTo>
                <a:cubicBezTo>
                  <a:pt x="16153" y="1866"/>
                  <a:pt x="18128" y="2340"/>
                  <a:pt x="19310" y="3803"/>
                </a:cubicBezTo>
                <a:cubicBezTo>
                  <a:pt x="20174" y="4874"/>
                  <a:pt x="20607" y="6217"/>
                  <a:pt x="20833" y="7588"/>
                </a:cubicBezTo>
                <a:cubicBezTo>
                  <a:pt x="20783" y="8106"/>
                  <a:pt x="20756" y="8624"/>
                  <a:pt x="20754" y="9133"/>
                </a:cubicBezTo>
                <a:cubicBezTo>
                  <a:pt x="20747" y="11117"/>
                  <a:pt x="20872" y="13119"/>
                  <a:pt x="21073" y="15115"/>
                </a:cubicBezTo>
                <a:cubicBezTo>
                  <a:pt x="21041" y="15901"/>
                  <a:pt x="21001" y="16686"/>
                  <a:pt x="20946" y="17472"/>
                </a:cubicBezTo>
                <a:cubicBezTo>
                  <a:pt x="20885" y="17547"/>
                  <a:pt x="20849" y="17639"/>
                  <a:pt x="20844" y="17734"/>
                </a:cubicBezTo>
                <a:cubicBezTo>
                  <a:pt x="20666" y="19917"/>
                  <a:pt x="20510" y="22098"/>
                  <a:pt x="20372" y="24281"/>
                </a:cubicBezTo>
                <a:cubicBezTo>
                  <a:pt x="19358" y="23018"/>
                  <a:pt x="17775" y="22268"/>
                  <a:pt x="15845" y="22218"/>
                </a:cubicBezTo>
                <a:cubicBezTo>
                  <a:pt x="15791" y="22217"/>
                  <a:pt x="15737" y="22216"/>
                  <a:pt x="15683" y="22216"/>
                </a:cubicBezTo>
                <a:cubicBezTo>
                  <a:pt x="12731" y="22216"/>
                  <a:pt x="10015" y="24331"/>
                  <a:pt x="10078" y="27432"/>
                </a:cubicBezTo>
                <a:cubicBezTo>
                  <a:pt x="10084" y="27728"/>
                  <a:pt x="10304" y="27875"/>
                  <a:pt x="10528" y="27875"/>
                </a:cubicBezTo>
                <a:cubicBezTo>
                  <a:pt x="10753" y="27875"/>
                  <a:pt x="10980" y="27726"/>
                  <a:pt x="10997" y="27432"/>
                </a:cubicBezTo>
                <a:cubicBezTo>
                  <a:pt x="11140" y="25051"/>
                  <a:pt x="13289" y="23988"/>
                  <a:pt x="15404" y="23988"/>
                </a:cubicBezTo>
                <a:cubicBezTo>
                  <a:pt x="15664" y="23988"/>
                  <a:pt x="15924" y="24004"/>
                  <a:pt x="16180" y="24036"/>
                </a:cubicBezTo>
                <a:cubicBezTo>
                  <a:pt x="18166" y="24281"/>
                  <a:pt x="19587" y="25273"/>
                  <a:pt x="20209" y="27005"/>
                </a:cubicBezTo>
                <a:cubicBezTo>
                  <a:pt x="20176" y="27566"/>
                  <a:pt x="20144" y="28127"/>
                  <a:pt x="20115" y="28686"/>
                </a:cubicBezTo>
                <a:cubicBezTo>
                  <a:pt x="19982" y="31407"/>
                  <a:pt x="20450" y="35559"/>
                  <a:pt x="18056" y="37467"/>
                </a:cubicBezTo>
                <a:cubicBezTo>
                  <a:pt x="17217" y="38136"/>
                  <a:pt x="16162" y="38415"/>
                  <a:pt x="15055" y="38415"/>
                </a:cubicBezTo>
                <a:cubicBezTo>
                  <a:pt x="12919" y="38415"/>
                  <a:pt x="10589" y="37374"/>
                  <a:pt x="9233" y="36074"/>
                </a:cubicBezTo>
                <a:cubicBezTo>
                  <a:pt x="8733" y="35593"/>
                  <a:pt x="8303" y="35020"/>
                  <a:pt x="8076" y="34357"/>
                </a:cubicBezTo>
                <a:cubicBezTo>
                  <a:pt x="7915" y="33894"/>
                  <a:pt x="7910" y="33405"/>
                  <a:pt x="7838" y="32928"/>
                </a:cubicBezTo>
                <a:lnTo>
                  <a:pt x="7838" y="32928"/>
                </a:lnTo>
                <a:cubicBezTo>
                  <a:pt x="8593" y="33321"/>
                  <a:pt x="9411" y="33577"/>
                  <a:pt x="10304" y="33629"/>
                </a:cubicBezTo>
                <a:cubicBezTo>
                  <a:pt x="10400" y="33635"/>
                  <a:pt x="10496" y="33638"/>
                  <a:pt x="10591" y="33638"/>
                </a:cubicBezTo>
                <a:cubicBezTo>
                  <a:pt x="12459" y="33638"/>
                  <a:pt x="14055" y="32563"/>
                  <a:pt x="14693" y="30783"/>
                </a:cubicBezTo>
                <a:cubicBezTo>
                  <a:pt x="14879" y="30263"/>
                  <a:pt x="14474" y="29939"/>
                  <a:pt x="14048" y="29939"/>
                </a:cubicBezTo>
                <a:cubicBezTo>
                  <a:pt x="13763" y="29939"/>
                  <a:pt x="13468" y="30084"/>
                  <a:pt x="13333" y="30411"/>
                </a:cubicBezTo>
                <a:cubicBezTo>
                  <a:pt x="12718" y="31900"/>
                  <a:pt x="11630" y="32447"/>
                  <a:pt x="10412" y="32447"/>
                </a:cubicBezTo>
                <a:cubicBezTo>
                  <a:pt x="9300" y="32447"/>
                  <a:pt x="8081" y="31990"/>
                  <a:pt x="7017" y="31379"/>
                </a:cubicBezTo>
                <a:cubicBezTo>
                  <a:pt x="6650" y="31056"/>
                  <a:pt x="6207" y="30809"/>
                  <a:pt x="5777" y="30547"/>
                </a:cubicBezTo>
                <a:cubicBezTo>
                  <a:pt x="5576" y="30393"/>
                  <a:pt x="5387" y="30236"/>
                  <a:pt x="5215" y="30079"/>
                </a:cubicBezTo>
                <a:cubicBezTo>
                  <a:pt x="5164" y="30030"/>
                  <a:pt x="5097" y="30002"/>
                  <a:pt x="5027" y="30002"/>
                </a:cubicBezTo>
                <a:cubicBezTo>
                  <a:pt x="5019" y="30002"/>
                  <a:pt x="5012" y="30002"/>
                  <a:pt x="5005" y="30003"/>
                </a:cubicBezTo>
                <a:cubicBezTo>
                  <a:pt x="3963" y="29087"/>
                  <a:pt x="3492" y="27647"/>
                  <a:pt x="3763" y="26276"/>
                </a:cubicBezTo>
                <a:cubicBezTo>
                  <a:pt x="3969" y="25211"/>
                  <a:pt x="4543" y="24300"/>
                  <a:pt x="4546" y="23262"/>
                </a:cubicBezTo>
                <a:cubicBezTo>
                  <a:pt x="5586" y="22093"/>
                  <a:pt x="7109" y="21379"/>
                  <a:pt x="8680" y="21379"/>
                </a:cubicBezTo>
                <a:cubicBezTo>
                  <a:pt x="8925" y="21379"/>
                  <a:pt x="9171" y="21396"/>
                  <a:pt x="9416" y="21432"/>
                </a:cubicBezTo>
                <a:cubicBezTo>
                  <a:pt x="9443" y="21436"/>
                  <a:pt x="9468" y="21438"/>
                  <a:pt x="9493" y="21438"/>
                </a:cubicBezTo>
                <a:cubicBezTo>
                  <a:pt x="9979" y="21438"/>
                  <a:pt x="10180" y="20735"/>
                  <a:pt x="9649" y="20589"/>
                </a:cubicBezTo>
                <a:cubicBezTo>
                  <a:pt x="9097" y="20438"/>
                  <a:pt x="8556" y="20365"/>
                  <a:pt x="8035" y="20365"/>
                </a:cubicBezTo>
                <a:cubicBezTo>
                  <a:pt x="6543" y="20365"/>
                  <a:pt x="5215" y="20959"/>
                  <a:pt x="4257" y="22013"/>
                </a:cubicBezTo>
                <a:cubicBezTo>
                  <a:pt x="3777" y="20980"/>
                  <a:pt x="2864" y="20201"/>
                  <a:pt x="2544" y="19063"/>
                </a:cubicBezTo>
                <a:cubicBezTo>
                  <a:pt x="2053" y="17300"/>
                  <a:pt x="2620" y="15465"/>
                  <a:pt x="3527" y="13946"/>
                </a:cubicBezTo>
                <a:cubicBezTo>
                  <a:pt x="4046" y="13076"/>
                  <a:pt x="4711" y="12351"/>
                  <a:pt x="5384" y="11627"/>
                </a:cubicBezTo>
                <a:cubicBezTo>
                  <a:pt x="6274" y="11173"/>
                  <a:pt x="7278" y="10956"/>
                  <a:pt x="8290" y="10956"/>
                </a:cubicBezTo>
                <a:cubicBezTo>
                  <a:pt x="8880" y="10956"/>
                  <a:pt x="9472" y="11029"/>
                  <a:pt x="10045" y="11173"/>
                </a:cubicBezTo>
                <a:cubicBezTo>
                  <a:pt x="11296" y="11487"/>
                  <a:pt x="12596" y="12147"/>
                  <a:pt x="13184" y="13358"/>
                </a:cubicBezTo>
                <a:cubicBezTo>
                  <a:pt x="13763" y="14543"/>
                  <a:pt x="13602" y="15980"/>
                  <a:pt x="13498" y="17246"/>
                </a:cubicBezTo>
                <a:cubicBezTo>
                  <a:pt x="13472" y="17542"/>
                  <a:pt x="13742" y="17713"/>
                  <a:pt x="14000" y="17713"/>
                </a:cubicBezTo>
                <a:cubicBezTo>
                  <a:pt x="14203" y="17713"/>
                  <a:pt x="14398" y="17607"/>
                  <a:pt x="14436" y="17373"/>
                </a:cubicBezTo>
                <a:cubicBezTo>
                  <a:pt x="14671" y="15845"/>
                  <a:pt x="14922" y="14186"/>
                  <a:pt x="14273" y="12721"/>
                </a:cubicBezTo>
                <a:cubicBezTo>
                  <a:pt x="14083" y="12299"/>
                  <a:pt x="13829" y="11910"/>
                  <a:pt x="13516" y="11569"/>
                </a:cubicBezTo>
                <a:cubicBezTo>
                  <a:pt x="14144" y="9320"/>
                  <a:pt x="15530" y="7548"/>
                  <a:pt x="17833" y="6791"/>
                </a:cubicBezTo>
                <a:cubicBezTo>
                  <a:pt x="18507" y="6570"/>
                  <a:pt x="18273" y="5689"/>
                  <a:pt x="17640" y="5689"/>
                </a:cubicBezTo>
                <a:cubicBezTo>
                  <a:pt x="17605" y="5689"/>
                  <a:pt x="17569" y="5691"/>
                  <a:pt x="17532" y="5697"/>
                </a:cubicBezTo>
                <a:cubicBezTo>
                  <a:pt x="15053" y="6072"/>
                  <a:pt x="12833" y="8156"/>
                  <a:pt x="12388" y="10640"/>
                </a:cubicBezTo>
                <a:cubicBezTo>
                  <a:pt x="11895" y="10337"/>
                  <a:pt x="11355" y="10108"/>
                  <a:pt x="10802" y="9946"/>
                </a:cubicBezTo>
                <a:cubicBezTo>
                  <a:pt x="10123" y="9745"/>
                  <a:pt x="9427" y="9646"/>
                  <a:pt x="8738" y="9646"/>
                </a:cubicBezTo>
                <a:cubicBezTo>
                  <a:pt x="8078" y="9646"/>
                  <a:pt x="7425" y="9737"/>
                  <a:pt x="6801" y="9916"/>
                </a:cubicBezTo>
                <a:cubicBezTo>
                  <a:pt x="7361" y="9028"/>
                  <a:pt x="7585" y="8083"/>
                  <a:pt x="7835" y="7006"/>
                </a:cubicBezTo>
                <a:cubicBezTo>
                  <a:pt x="8154" y="5613"/>
                  <a:pt x="8653" y="4216"/>
                  <a:pt x="9639" y="3143"/>
                </a:cubicBezTo>
                <a:cubicBezTo>
                  <a:pt x="10672" y="2023"/>
                  <a:pt x="12056" y="1658"/>
                  <a:pt x="13493" y="1658"/>
                </a:cubicBezTo>
                <a:close/>
                <a:moveTo>
                  <a:pt x="14347" y="1"/>
                </a:moveTo>
                <a:cubicBezTo>
                  <a:pt x="12290" y="1"/>
                  <a:pt x="10229" y="610"/>
                  <a:pt x="8869" y="2081"/>
                </a:cubicBezTo>
                <a:cubicBezTo>
                  <a:pt x="7839" y="3191"/>
                  <a:pt x="7281" y="4646"/>
                  <a:pt x="6826" y="6070"/>
                </a:cubicBezTo>
                <a:cubicBezTo>
                  <a:pt x="6594" y="6809"/>
                  <a:pt x="6478" y="7666"/>
                  <a:pt x="6042" y="8324"/>
                </a:cubicBezTo>
                <a:cubicBezTo>
                  <a:pt x="5456" y="9203"/>
                  <a:pt x="4462" y="9846"/>
                  <a:pt x="3752" y="10622"/>
                </a:cubicBezTo>
                <a:cubicBezTo>
                  <a:pt x="1515" y="13063"/>
                  <a:pt x="1" y="16602"/>
                  <a:pt x="1415" y="19846"/>
                </a:cubicBezTo>
                <a:cubicBezTo>
                  <a:pt x="1735" y="20580"/>
                  <a:pt x="2220" y="21143"/>
                  <a:pt x="2643" y="21807"/>
                </a:cubicBezTo>
                <a:cubicBezTo>
                  <a:pt x="3411" y="23014"/>
                  <a:pt x="2882" y="23794"/>
                  <a:pt x="2413" y="24996"/>
                </a:cubicBezTo>
                <a:cubicBezTo>
                  <a:pt x="1874" y="26369"/>
                  <a:pt x="1886" y="27810"/>
                  <a:pt x="2500" y="29166"/>
                </a:cubicBezTo>
                <a:cubicBezTo>
                  <a:pt x="3160" y="30617"/>
                  <a:pt x="4234" y="31257"/>
                  <a:pt x="5538" y="32046"/>
                </a:cubicBezTo>
                <a:cubicBezTo>
                  <a:pt x="6472" y="32607"/>
                  <a:pt x="6436" y="33311"/>
                  <a:pt x="6628" y="34333"/>
                </a:cubicBezTo>
                <a:cubicBezTo>
                  <a:pt x="6777" y="35133"/>
                  <a:pt x="7150" y="35840"/>
                  <a:pt x="7665" y="36468"/>
                </a:cubicBezTo>
                <a:cubicBezTo>
                  <a:pt x="9364" y="38533"/>
                  <a:pt x="12448" y="39713"/>
                  <a:pt x="15184" y="39713"/>
                </a:cubicBezTo>
                <a:cubicBezTo>
                  <a:pt x="15552" y="39713"/>
                  <a:pt x="15914" y="39692"/>
                  <a:pt x="16265" y="39648"/>
                </a:cubicBezTo>
                <a:cubicBezTo>
                  <a:pt x="19823" y="39208"/>
                  <a:pt x="21275" y="36281"/>
                  <a:pt x="21651" y="33081"/>
                </a:cubicBezTo>
                <a:cubicBezTo>
                  <a:pt x="22026" y="36281"/>
                  <a:pt x="23481" y="39208"/>
                  <a:pt x="27039" y="39648"/>
                </a:cubicBezTo>
                <a:cubicBezTo>
                  <a:pt x="27390" y="39692"/>
                  <a:pt x="27751" y="39713"/>
                  <a:pt x="28119" y="39713"/>
                </a:cubicBezTo>
                <a:cubicBezTo>
                  <a:pt x="30855" y="39713"/>
                  <a:pt x="33939" y="38533"/>
                  <a:pt x="35639" y="36468"/>
                </a:cubicBezTo>
                <a:cubicBezTo>
                  <a:pt x="36154" y="35840"/>
                  <a:pt x="36524" y="35133"/>
                  <a:pt x="36676" y="34333"/>
                </a:cubicBezTo>
                <a:cubicBezTo>
                  <a:pt x="36864" y="33311"/>
                  <a:pt x="36830" y="32607"/>
                  <a:pt x="37763" y="32046"/>
                </a:cubicBezTo>
                <a:cubicBezTo>
                  <a:pt x="39066" y="31257"/>
                  <a:pt x="40143" y="30617"/>
                  <a:pt x="40800" y="29166"/>
                </a:cubicBezTo>
                <a:cubicBezTo>
                  <a:pt x="41416" y="27810"/>
                  <a:pt x="41429" y="26369"/>
                  <a:pt x="40890" y="24996"/>
                </a:cubicBezTo>
                <a:cubicBezTo>
                  <a:pt x="40419" y="23794"/>
                  <a:pt x="39893" y="23014"/>
                  <a:pt x="40657" y="21807"/>
                </a:cubicBezTo>
                <a:cubicBezTo>
                  <a:pt x="41079" y="21143"/>
                  <a:pt x="41568" y="20580"/>
                  <a:pt x="41888" y="19846"/>
                </a:cubicBezTo>
                <a:cubicBezTo>
                  <a:pt x="43303" y="16601"/>
                  <a:pt x="41789" y="13063"/>
                  <a:pt x="39552" y="10622"/>
                </a:cubicBezTo>
                <a:cubicBezTo>
                  <a:pt x="38842" y="9846"/>
                  <a:pt x="37845" y="9203"/>
                  <a:pt x="37263" y="8324"/>
                </a:cubicBezTo>
                <a:cubicBezTo>
                  <a:pt x="36827" y="7666"/>
                  <a:pt x="36711" y="6809"/>
                  <a:pt x="36475" y="6070"/>
                </a:cubicBezTo>
                <a:cubicBezTo>
                  <a:pt x="36024" y="4646"/>
                  <a:pt x="35466" y="3191"/>
                  <a:pt x="34436" y="2081"/>
                </a:cubicBezTo>
                <a:cubicBezTo>
                  <a:pt x="33074" y="610"/>
                  <a:pt x="31014" y="1"/>
                  <a:pt x="28957" y="1"/>
                </a:cubicBezTo>
                <a:cubicBezTo>
                  <a:pt x="27660" y="1"/>
                  <a:pt x="26365" y="243"/>
                  <a:pt x="25247" y="664"/>
                </a:cubicBezTo>
                <a:cubicBezTo>
                  <a:pt x="23461" y="1335"/>
                  <a:pt x="22331" y="2651"/>
                  <a:pt x="21651" y="4228"/>
                </a:cubicBezTo>
                <a:cubicBezTo>
                  <a:pt x="20970" y="2651"/>
                  <a:pt x="19840" y="1335"/>
                  <a:pt x="18057" y="664"/>
                </a:cubicBezTo>
                <a:cubicBezTo>
                  <a:pt x="16939" y="243"/>
                  <a:pt x="15644" y="1"/>
                  <a:pt x="14347" y="1"/>
                </a:cubicBezTo>
                <a:close/>
              </a:path>
            </a:pathLst>
          </a:custGeom>
          <a:solidFill>
            <a:srgbClr val="3228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5"/>
          <p:cNvSpPr/>
          <p:nvPr/>
        </p:nvSpPr>
        <p:spPr>
          <a:xfrm>
            <a:off x="3659261" y="3779443"/>
            <a:ext cx="241174" cy="466079"/>
          </a:xfrm>
          <a:custGeom>
            <a:rect b="b" l="l" r="r" t="t"/>
            <a:pathLst>
              <a:path extrusionOk="0" h="36757" w="19020">
                <a:moveTo>
                  <a:pt x="7585" y="0"/>
                </a:moveTo>
                <a:cubicBezTo>
                  <a:pt x="7296" y="0"/>
                  <a:pt x="7004" y="15"/>
                  <a:pt x="6713" y="41"/>
                </a:cubicBezTo>
                <a:cubicBezTo>
                  <a:pt x="4918" y="207"/>
                  <a:pt x="2942" y="681"/>
                  <a:pt x="1761" y="2144"/>
                </a:cubicBezTo>
                <a:cubicBezTo>
                  <a:pt x="897" y="3215"/>
                  <a:pt x="466" y="4560"/>
                  <a:pt x="239" y="5929"/>
                </a:cubicBezTo>
                <a:cubicBezTo>
                  <a:pt x="292" y="6447"/>
                  <a:pt x="317" y="6966"/>
                  <a:pt x="321" y="7475"/>
                </a:cubicBezTo>
                <a:cubicBezTo>
                  <a:pt x="323" y="9459"/>
                  <a:pt x="201" y="11462"/>
                  <a:pt x="0" y="13457"/>
                </a:cubicBezTo>
                <a:cubicBezTo>
                  <a:pt x="30" y="14242"/>
                  <a:pt x="73" y="15028"/>
                  <a:pt x="128" y="15813"/>
                </a:cubicBezTo>
                <a:cubicBezTo>
                  <a:pt x="187" y="15888"/>
                  <a:pt x="223" y="15980"/>
                  <a:pt x="229" y="16075"/>
                </a:cubicBezTo>
                <a:cubicBezTo>
                  <a:pt x="404" y="18258"/>
                  <a:pt x="561" y="20439"/>
                  <a:pt x="701" y="22622"/>
                </a:cubicBezTo>
                <a:cubicBezTo>
                  <a:pt x="1714" y="21359"/>
                  <a:pt x="3299" y="20609"/>
                  <a:pt x="5226" y="20559"/>
                </a:cubicBezTo>
                <a:cubicBezTo>
                  <a:pt x="5280" y="20558"/>
                  <a:pt x="5334" y="20557"/>
                  <a:pt x="5387" y="20557"/>
                </a:cubicBezTo>
                <a:cubicBezTo>
                  <a:pt x="8341" y="20557"/>
                  <a:pt x="11054" y="22672"/>
                  <a:pt x="10994" y="25773"/>
                </a:cubicBezTo>
                <a:cubicBezTo>
                  <a:pt x="10989" y="26069"/>
                  <a:pt x="10768" y="26217"/>
                  <a:pt x="10544" y="26217"/>
                </a:cubicBezTo>
                <a:cubicBezTo>
                  <a:pt x="10319" y="26217"/>
                  <a:pt x="10090" y="26068"/>
                  <a:pt x="10072" y="25773"/>
                </a:cubicBezTo>
                <a:cubicBezTo>
                  <a:pt x="9932" y="23393"/>
                  <a:pt x="7786" y="22330"/>
                  <a:pt x="5670" y="22330"/>
                </a:cubicBezTo>
                <a:cubicBezTo>
                  <a:pt x="5408" y="22330"/>
                  <a:pt x="5147" y="22346"/>
                  <a:pt x="4890" y="22378"/>
                </a:cubicBezTo>
                <a:cubicBezTo>
                  <a:pt x="2906" y="22622"/>
                  <a:pt x="1486" y="23614"/>
                  <a:pt x="864" y="25346"/>
                </a:cubicBezTo>
                <a:cubicBezTo>
                  <a:pt x="893" y="25908"/>
                  <a:pt x="928" y="26469"/>
                  <a:pt x="954" y="27027"/>
                </a:cubicBezTo>
                <a:cubicBezTo>
                  <a:pt x="1090" y="29748"/>
                  <a:pt x="622" y="33900"/>
                  <a:pt x="3016" y="35808"/>
                </a:cubicBezTo>
                <a:cubicBezTo>
                  <a:pt x="3855" y="36477"/>
                  <a:pt x="4909" y="36756"/>
                  <a:pt x="6015" y="36756"/>
                </a:cubicBezTo>
                <a:cubicBezTo>
                  <a:pt x="8150" y="36756"/>
                  <a:pt x="10482" y="35715"/>
                  <a:pt x="11839" y="34415"/>
                </a:cubicBezTo>
                <a:cubicBezTo>
                  <a:pt x="12339" y="33934"/>
                  <a:pt x="12770" y="33361"/>
                  <a:pt x="12997" y="32698"/>
                </a:cubicBezTo>
                <a:cubicBezTo>
                  <a:pt x="13153" y="32235"/>
                  <a:pt x="13162" y="31746"/>
                  <a:pt x="13232" y="31269"/>
                </a:cubicBezTo>
                <a:lnTo>
                  <a:pt x="13232" y="31269"/>
                </a:lnTo>
                <a:cubicBezTo>
                  <a:pt x="12479" y="31661"/>
                  <a:pt x="11661" y="31918"/>
                  <a:pt x="10765" y="31970"/>
                </a:cubicBezTo>
                <a:cubicBezTo>
                  <a:pt x="10669" y="31976"/>
                  <a:pt x="10573" y="31979"/>
                  <a:pt x="10479" y="31979"/>
                </a:cubicBezTo>
                <a:cubicBezTo>
                  <a:pt x="8610" y="31979"/>
                  <a:pt x="7017" y="30904"/>
                  <a:pt x="6381" y="29124"/>
                </a:cubicBezTo>
                <a:cubicBezTo>
                  <a:pt x="6194" y="28604"/>
                  <a:pt x="6598" y="28280"/>
                  <a:pt x="7024" y="28280"/>
                </a:cubicBezTo>
                <a:cubicBezTo>
                  <a:pt x="7309" y="28280"/>
                  <a:pt x="7604" y="28425"/>
                  <a:pt x="7739" y="28752"/>
                </a:cubicBezTo>
                <a:cubicBezTo>
                  <a:pt x="8354" y="30241"/>
                  <a:pt x="9442" y="30788"/>
                  <a:pt x="10659" y="30788"/>
                </a:cubicBezTo>
                <a:cubicBezTo>
                  <a:pt x="11771" y="30788"/>
                  <a:pt x="12990" y="30331"/>
                  <a:pt x="14052" y="29720"/>
                </a:cubicBezTo>
                <a:cubicBezTo>
                  <a:pt x="14422" y="29397"/>
                  <a:pt x="14864" y="29150"/>
                  <a:pt x="15295" y="28888"/>
                </a:cubicBezTo>
                <a:cubicBezTo>
                  <a:pt x="15496" y="28734"/>
                  <a:pt x="15684" y="28577"/>
                  <a:pt x="15853" y="28420"/>
                </a:cubicBezTo>
                <a:cubicBezTo>
                  <a:pt x="15917" y="28365"/>
                  <a:pt x="15982" y="28343"/>
                  <a:pt x="16045" y="28343"/>
                </a:cubicBezTo>
                <a:cubicBezTo>
                  <a:pt x="16052" y="28343"/>
                  <a:pt x="16059" y="28343"/>
                  <a:pt x="16066" y="28344"/>
                </a:cubicBezTo>
                <a:cubicBezTo>
                  <a:pt x="17105" y="27428"/>
                  <a:pt x="17576" y="25988"/>
                  <a:pt x="17309" y="24617"/>
                </a:cubicBezTo>
                <a:cubicBezTo>
                  <a:pt x="17099" y="23552"/>
                  <a:pt x="16529" y="22641"/>
                  <a:pt x="16523" y="21603"/>
                </a:cubicBezTo>
                <a:cubicBezTo>
                  <a:pt x="15484" y="20434"/>
                  <a:pt x="13962" y="19720"/>
                  <a:pt x="12391" y="19720"/>
                </a:cubicBezTo>
                <a:cubicBezTo>
                  <a:pt x="12147" y="19720"/>
                  <a:pt x="11901" y="19737"/>
                  <a:pt x="11656" y="19773"/>
                </a:cubicBezTo>
                <a:cubicBezTo>
                  <a:pt x="11629" y="19777"/>
                  <a:pt x="11604" y="19779"/>
                  <a:pt x="11579" y="19779"/>
                </a:cubicBezTo>
                <a:cubicBezTo>
                  <a:pt x="11092" y="19779"/>
                  <a:pt x="10890" y="19076"/>
                  <a:pt x="11422" y="18930"/>
                </a:cubicBezTo>
                <a:cubicBezTo>
                  <a:pt x="11974" y="18779"/>
                  <a:pt x="12515" y="18706"/>
                  <a:pt x="13037" y="18706"/>
                </a:cubicBezTo>
                <a:cubicBezTo>
                  <a:pt x="14528" y="18706"/>
                  <a:pt x="15855" y="19300"/>
                  <a:pt x="16811" y="20354"/>
                </a:cubicBezTo>
                <a:cubicBezTo>
                  <a:pt x="17293" y="19321"/>
                  <a:pt x="18208" y="18542"/>
                  <a:pt x="18525" y="17404"/>
                </a:cubicBezTo>
                <a:cubicBezTo>
                  <a:pt x="19020" y="15641"/>
                  <a:pt x="18452" y="13806"/>
                  <a:pt x="17544" y="12287"/>
                </a:cubicBezTo>
                <a:cubicBezTo>
                  <a:pt x="17024" y="11417"/>
                  <a:pt x="16357" y="10692"/>
                  <a:pt x="15689" y="9968"/>
                </a:cubicBezTo>
                <a:cubicBezTo>
                  <a:pt x="14797" y="9514"/>
                  <a:pt x="13793" y="9297"/>
                  <a:pt x="12782" y="9297"/>
                </a:cubicBezTo>
                <a:cubicBezTo>
                  <a:pt x="12192" y="9297"/>
                  <a:pt x="11601" y="9371"/>
                  <a:pt x="11027" y="9514"/>
                </a:cubicBezTo>
                <a:cubicBezTo>
                  <a:pt x="9775" y="9828"/>
                  <a:pt x="8476" y="10490"/>
                  <a:pt x="7886" y="11699"/>
                </a:cubicBezTo>
                <a:cubicBezTo>
                  <a:pt x="7309" y="12884"/>
                  <a:pt x="7470" y="14321"/>
                  <a:pt x="7574" y="15587"/>
                </a:cubicBezTo>
                <a:cubicBezTo>
                  <a:pt x="7599" y="15883"/>
                  <a:pt x="7328" y="16055"/>
                  <a:pt x="7070" y="16055"/>
                </a:cubicBezTo>
                <a:cubicBezTo>
                  <a:pt x="6867" y="16055"/>
                  <a:pt x="6674" y="15949"/>
                  <a:pt x="6638" y="15715"/>
                </a:cubicBezTo>
                <a:cubicBezTo>
                  <a:pt x="6399" y="14187"/>
                  <a:pt x="6152" y="12529"/>
                  <a:pt x="6801" y="11062"/>
                </a:cubicBezTo>
                <a:cubicBezTo>
                  <a:pt x="6988" y="10640"/>
                  <a:pt x="7242" y="10252"/>
                  <a:pt x="7554" y="9910"/>
                </a:cubicBezTo>
                <a:cubicBezTo>
                  <a:pt x="6925" y="7661"/>
                  <a:pt x="5544" y="5889"/>
                  <a:pt x="3236" y="5133"/>
                </a:cubicBezTo>
                <a:cubicBezTo>
                  <a:pt x="2563" y="4913"/>
                  <a:pt x="2799" y="4031"/>
                  <a:pt x="3429" y="4031"/>
                </a:cubicBezTo>
                <a:cubicBezTo>
                  <a:pt x="3464" y="4031"/>
                  <a:pt x="3501" y="4034"/>
                  <a:pt x="3538" y="4039"/>
                </a:cubicBezTo>
                <a:cubicBezTo>
                  <a:pt x="6021" y="4415"/>
                  <a:pt x="8240" y="6497"/>
                  <a:pt x="8686" y="8982"/>
                </a:cubicBezTo>
                <a:cubicBezTo>
                  <a:pt x="9177" y="8680"/>
                  <a:pt x="9715" y="8449"/>
                  <a:pt x="10271" y="8287"/>
                </a:cubicBezTo>
                <a:cubicBezTo>
                  <a:pt x="10950" y="8086"/>
                  <a:pt x="11645" y="7987"/>
                  <a:pt x="12333" y="7987"/>
                </a:cubicBezTo>
                <a:cubicBezTo>
                  <a:pt x="12992" y="7987"/>
                  <a:pt x="13645" y="8078"/>
                  <a:pt x="14269" y="8257"/>
                </a:cubicBezTo>
                <a:cubicBezTo>
                  <a:pt x="13713" y="7369"/>
                  <a:pt x="13489" y="6424"/>
                  <a:pt x="13238" y="5348"/>
                </a:cubicBezTo>
                <a:cubicBezTo>
                  <a:pt x="12916" y="3954"/>
                  <a:pt x="12418" y="2557"/>
                  <a:pt x="11432" y="1484"/>
                </a:cubicBezTo>
                <a:cubicBezTo>
                  <a:pt x="10402" y="365"/>
                  <a:pt x="9020" y="0"/>
                  <a:pt x="7585" y="0"/>
                </a:cubicBezTo>
                <a:close/>
              </a:path>
            </a:pathLst>
          </a:custGeom>
          <a:solidFill>
            <a:srgbClr val="FA91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5"/>
          <p:cNvSpPr/>
          <p:nvPr/>
        </p:nvSpPr>
        <p:spPr>
          <a:xfrm>
            <a:off x="3418065" y="3779442"/>
            <a:ext cx="241199" cy="466091"/>
          </a:xfrm>
          <a:custGeom>
            <a:rect b="b" l="l" r="r" t="t"/>
            <a:pathLst>
              <a:path extrusionOk="0" h="36758" w="19022">
                <a:moveTo>
                  <a:pt x="11439" y="1"/>
                </a:moveTo>
                <a:cubicBezTo>
                  <a:pt x="10002" y="1"/>
                  <a:pt x="8621" y="366"/>
                  <a:pt x="7588" y="1484"/>
                </a:cubicBezTo>
                <a:cubicBezTo>
                  <a:pt x="6601" y="2558"/>
                  <a:pt x="6104" y="3955"/>
                  <a:pt x="5783" y="5349"/>
                </a:cubicBezTo>
                <a:cubicBezTo>
                  <a:pt x="5533" y="6425"/>
                  <a:pt x="5309" y="7371"/>
                  <a:pt x="4750" y="8258"/>
                </a:cubicBezTo>
                <a:cubicBezTo>
                  <a:pt x="5374" y="8079"/>
                  <a:pt x="6026" y="7988"/>
                  <a:pt x="6686" y="7988"/>
                </a:cubicBezTo>
                <a:cubicBezTo>
                  <a:pt x="7375" y="7988"/>
                  <a:pt x="8072" y="8087"/>
                  <a:pt x="8751" y="8287"/>
                </a:cubicBezTo>
                <a:cubicBezTo>
                  <a:pt x="9303" y="8450"/>
                  <a:pt x="9845" y="8680"/>
                  <a:pt x="10336" y="8983"/>
                </a:cubicBezTo>
                <a:cubicBezTo>
                  <a:pt x="10781" y="6499"/>
                  <a:pt x="13002" y="4415"/>
                  <a:pt x="15480" y="4040"/>
                </a:cubicBezTo>
                <a:cubicBezTo>
                  <a:pt x="15517" y="4034"/>
                  <a:pt x="15553" y="4031"/>
                  <a:pt x="15588" y="4031"/>
                </a:cubicBezTo>
                <a:cubicBezTo>
                  <a:pt x="16221" y="4031"/>
                  <a:pt x="16455" y="4913"/>
                  <a:pt x="15782" y="5134"/>
                </a:cubicBezTo>
                <a:cubicBezTo>
                  <a:pt x="13478" y="5891"/>
                  <a:pt x="12094" y="7662"/>
                  <a:pt x="11465" y="9911"/>
                </a:cubicBezTo>
                <a:cubicBezTo>
                  <a:pt x="11777" y="10252"/>
                  <a:pt x="12033" y="10642"/>
                  <a:pt x="12221" y="11063"/>
                </a:cubicBezTo>
                <a:cubicBezTo>
                  <a:pt x="12870" y="12529"/>
                  <a:pt x="12620" y="14188"/>
                  <a:pt x="12384" y="15716"/>
                </a:cubicBezTo>
                <a:cubicBezTo>
                  <a:pt x="12347" y="15950"/>
                  <a:pt x="12152" y="16055"/>
                  <a:pt x="11949" y="16055"/>
                </a:cubicBezTo>
                <a:cubicBezTo>
                  <a:pt x="11691" y="16055"/>
                  <a:pt x="11421" y="15884"/>
                  <a:pt x="11447" y="15587"/>
                </a:cubicBezTo>
                <a:cubicBezTo>
                  <a:pt x="11552" y="14321"/>
                  <a:pt x="11712" y="12884"/>
                  <a:pt x="11133" y="11700"/>
                </a:cubicBezTo>
                <a:cubicBezTo>
                  <a:pt x="10546" y="10490"/>
                  <a:pt x="9244" y="9830"/>
                  <a:pt x="7994" y="9516"/>
                </a:cubicBezTo>
                <a:cubicBezTo>
                  <a:pt x="7420" y="9372"/>
                  <a:pt x="6827" y="9298"/>
                  <a:pt x="6237" y="9298"/>
                </a:cubicBezTo>
                <a:cubicBezTo>
                  <a:pt x="5226" y="9298"/>
                  <a:pt x="4222" y="9515"/>
                  <a:pt x="3332" y="9969"/>
                </a:cubicBezTo>
                <a:cubicBezTo>
                  <a:pt x="2660" y="10694"/>
                  <a:pt x="1994" y="11417"/>
                  <a:pt x="1476" y="12288"/>
                </a:cubicBezTo>
                <a:cubicBezTo>
                  <a:pt x="568" y="13806"/>
                  <a:pt x="1" y="15643"/>
                  <a:pt x="493" y="17406"/>
                </a:cubicBezTo>
                <a:cubicBezTo>
                  <a:pt x="813" y="18543"/>
                  <a:pt x="1727" y="19323"/>
                  <a:pt x="2206" y="20356"/>
                </a:cubicBezTo>
                <a:cubicBezTo>
                  <a:pt x="3164" y="19302"/>
                  <a:pt x="4493" y="18707"/>
                  <a:pt x="5985" y="18707"/>
                </a:cubicBezTo>
                <a:cubicBezTo>
                  <a:pt x="6506" y="18707"/>
                  <a:pt x="7047" y="18780"/>
                  <a:pt x="7598" y="18930"/>
                </a:cubicBezTo>
                <a:cubicBezTo>
                  <a:pt x="8130" y="19078"/>
                  <a:pt x="7928" y="19780"/>
                  <a:pt x="7441" y="19780"/>
                </a:cubicBezTo>
                <a:cubicBezTo>
                  <a:pt x="7417" y="19780"/>
                  <a:pt x="7391" y="19778"/>
                  <a:pt x="7366" y="19775"/>
                </a:cubicBezTo>
                <a:cubicBezTo>
                  <a:pt x="7120" y="19739"/>
                  <a:pt x="6874" y="19722"/>
                  <a:pt x="6629" y="19722"/>
                </a:cubicBezTo>
                <a:cubicBezTo>
                  <a:pt x="5058" y="19722"/>
                  <a:pt x="3534" y="20436"/>
                  <a:pt x="2495" y="21604"/>
                </a:cubicBezTo>
                <a:cubicBezTo>
                  <a:pt x="2491" y="22643"/>
                  <a:pt x="1919" y="23554"/>
                  <a:pt x="1711" y="24618"/>
                </a:cubicBezTo>
                <a:cubicBezTo>
                  <a:pt x="1442" y="25988"/>
                  <a:pt x="1912" y="27430"/>
                  <a:pt x="2954" y="28345"/>
                </a:cubicBezTo>
                <a:cubicBezTo>
                  <a:pt x="2961" y="28345"/>
                  <a:pt x="2969" y="28345"/>
                  <a:pt x="2976" y="28345"/>
                </a:cubicBezTo>
                <a:cubicBezTo>
                  <a:pt x="3046" y="28345"/>
                  <a:pt x="3113" y="28372"/>
                  <a:pt x="3164" y="28422"/>
                </a:cubicBezTo>
                <a:cubicBezTo>
                  <a:pt x="3336" y="28578"/>
                  <a:pt x="3524" y="28736"/>
                  <a:pt x="3725" y="28890"/>
                </a:cubicBezTo>
                <a:cubicBezTo>
                  <a:pt x="4156" y="29152"/>
                  <a:pt x="4599" y="29399"/>
                  <a:pt x="4965" y="29722"/>
                </a:cubicBezTo>
                <a:cubicBezTo>
                  <a:pt x="6029" y="30333"/>
                  <a:pt x="7248" y="30789"/>
                  <a:pt x="8360" y="30789"/>
                </a:cubicBezTo>
                <a:cubicBezTo>
                  <a:pt x="9578" y="30789"/>
                  <a:pt x="10668" y="30242"/>
                  <a:pt x="11282" y="28753"/>
                </a:cubicBezTo>
                <a:cubicBezTo>
                  <a:pt x="11417" y="28426"/>
                  <a:pt x="11711" y="28281"/>
                  <a:pt x="11996" y="28281"/>
                </a:cubicBezTo>
                <a:cubicBezTo>
                  <a:pt x="12423" y="28281"/>
                  <a:pt x="12828" y="28606"/>
                  <a:pt x="12641" y="29125"/>
                </a:cubicBezTo>
                <a:cubicBezTo>
                  <a:pt x="12004" y="30906"/>
                  <a:pt x="10408" y="31980"/>
                  <a:pt x="8540" y="31980"/>
                </a:cubicBezTo>
                <a:cubicBezTo>
                  <a:pt x="8445" y="31980"/>
                  <a:pt x="8350" y="31978"/>
                  <a:pt x="8253" y="31972"/>
                </a:cubicBezTo>
                <a:cubicBezTo>
                  <a:pt x="7360" y="31920"/>
                  <a:pt x="6543" y="31663"/>
                  <a:pt x="5786" y="31270"/>
                </a:cubicBezTo>
                <a:lnTo>
                  <a:pt x="5786" y="31270"/>
                </a:lnTo>
                <a:cubicBezTo>
                  <a:pt x="5858" y="31748"/>
                  <a:pt x="5865" y="32237"/>
                  <a:pt x="6025" y="32700"/>
                </a:cubicBezTo>
                <a:cubicBezTo>
                  <a:pt x="6251" y="33364"/>
                  <a:pt x="6682" y="33936"/>
                  <a:pt x="7182" y="34417"/>
                </a:cubicBezTo>
                <a:cubicBezTo>
                  <a:pt x="8537" y="35716"/>
                  <a:pt x="10869" y="36758"/>
                  <a:pt x="13005" y="36758"/>
                </a:cubicBezTo>
                <a:cubicBezTo>
                  <a:pt x="14111" y="36758"/>
                  <a:pt x="15165" y="36478"/>
                  <a:pt x="16004" y="35810"/>
                </a:cubicBezTo>
                <a:cubicBezTo>
                  <a:pt x="18398" y="33902"/>
                  <a:pt x="17931" y="29750"/>
                  <a:pt x="18064" y="27029"/>
                </a:cubicBezTo>
                <a:cubicBezTo>
                  <a:pt x="18095" y="26469"/>
                  <a:pt x="18126" y="25910"/>
                  <a:pt x="18157" y="25347"/>
                </a:cubicBezTo>
                <a:cubicBezTo>
                  <a:pt x="17535" y="23616"/>
                  <a:pt x="16116" y="22624"/>
                  <a:pt x="14128" y="22380"/>
                </a:cubicBezTo>
                <a:cubicBezTo>
                  <a:pt x="13871" y="22348"/>
                  <a:pt x="13610" y="22331"/>
                  <a:pt x="13349" y="22331"/>
                </a:cubicBezTo>
                <a:cubicBezTo>
                  <a:pt x="11236" y="22331"/>
                  <a:pt x="9088" y="23395"/>
                  <a:pt x="8945" y="25775"/>
                </a:cubicBezTo>
                <a:cubicBezTo>
                  <a:pt x="8928" y="26070"/>
                  <a:pt x="8701" y="26218"/>
                  <a:pt x="8476" y="26218"/>
                </a:cubicBezTo>
                <a:cubicBezTo>
                  <a:pt x="8253" y="26218"/>
                  <a:pt x="8033" y="26071"/>
                  <a:pt x="8027" y="25775"/>
                </a:cubicBezTo>
                <a:cubicBezTo>
                  <a:pt x="7965" y="22674"/>
                  <a:pt x="10680" y="20559"/>
                  <a:pt x="13634" y="20559"/>
                </a:cubicBezTo>
                <a:cubicBezTo>
                  <a:pt x="13687" y="20559"/>
                  <a:pt x="13740" y="20559"/>
                  <a:pt x="13793" y="20561"/>
                </a:cubicBezTo>
                <a:cubicBezTo>
                  <a:pt x="15723" y="20610"/>
                  <a:pt x="17308" y="21361"/>
                  <a:pt x="18320" y="22624"/>
                </a:cubicBezTo>
                <a:cubicBezTo>
                  <a:pt x="18458" y="20441"/>
                  <a:pt x="18614" y="18260"/>
                  <a:pt x="18792" y="16078"/>
                </a:cubicBezTo>
                <a:cubicBezTo>
                  <a:pt x="18797" y="15981"/>
                  <a:pt x="18833" y="15890"/>
                  <a:pt x="18894" y="15816"/>
                </a:cubicBezTo>
                <a:cubicBezTo>
                  <a:pt x="18949" y="15030"/>
                  <a:pt x="18989" y="14245"/>
                  <a:pt x="19021" y="13459"/>
                </a:cubicBezTo>
                <a:cubicBezTo>
                  <a:pt x="18821" y="11463"/>
                  <a:pt x="18695" y="9461"/>
                  <a:pt x="18702" y="7475"/>
                </a:cubicBezTo>
                <a:cubicBezTo>
                  <a:pt x="18706" y="6967"/>
                  <a:pt x="18731" y="6449"/>
                  <a:pt x="18781" y="5930"/>
                </a:cubicBezTo>
                <a:cubicBezTo>
                  <a:pt x="18557" y="4560"/>
                  <a:pt x="18123" y="3215"/>
                  <a:pt x="17259" y="2146"/>
                </a:cubicBezTo>
                <a:cubicBezTo>
                  <a:pt x="16079" y="682"/>
                  <a:pt x="14102" y="207"/>
                  <a:pt x="12310" y="42"/>
                </a:cubicBezTo>
                <a:cubicBezTo>
                  <a:pt x="12019" y="15"/>
                  <a:pt x="11728" y="1"/>
                  <a:pt x="11439" y="1"/>
                </a:cubicBezTo>
                <a:close/>
              </a:path>
            </a:pathLst>
          </a:custGeom>
          <a:solidFill>
            <a:srgbClr val="FA91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5"/>
          <p:cNvSpPr txBox="1"/>
          <p:nvPr/>
        </p:nvSpPr>
        <p:spPr>
          <a:xfrm>
            <a:off x="240925" y="2702400"/>
            <a:ext cx="4121400" cy="20391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 u="sng">
                <a:latin typeface="Signika"/>
                <a:ea typeface="Signika"/>
                <a:cs typeface="Signika"/>
                <a:sym typeface="Signika"/>
              </a:rPr>
              <a:t>Nutrition Education Strategy</a:t>
            </a:r>
            <a:endParaRPr b="1" sz="1200" u="sng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ar" sz="1000">
                <a:latin typeface="Signika"/>
                <a:ea typeface="Signika"/>
                <a:cs typeface="Signika"/>
                <a:sym typeface="Signika"/>
              </a:rPr>
              <a:t>Encouraging the targeted categories to consume balanced diets according to the:</a:t>
            </a:r>
            <a:endParaRPr i="1" sz="1000">
              <a:latin typeface="Signika"/>
              <a:ea typeface="Signika"/>
              <a:cs typeface="Signika"/>
              <a:sym typeface="Signik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Signika"/>
              <a:buChar char="-"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Available resources.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Signika"/>
              <a:buChar char="-"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Renew the dishes.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Signika"/>
              <a:buChar char="-"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Local food and eating habits.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Signika"/>
              <a:buChar char="-"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The presenting ways.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Signika"/>
              <a:buChar char="-"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The best preparing methods.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Signika"/>
              <a:buChar char="-"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Suitable food.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Signika"/>
              <a:buChar char="-"/>
            </a:pPr>
            <a:r>
              <a:rPr lang="ar" sz="1000">
                <a:latin typeface="Signika"/>
                <a:ea typeface="Signika"/>
                <a:cs typeface="Signika"/>
                <a:sym typeface="Signika"/>
              </a:rPr>
              <a:t>To meet the needs. 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24" name="Google Shape;424;p35"/>
          <p:cNvSpPr txBox="1"/>
          <p:nvPr/>
        </p:nvSpPr>
        <p:spPr>
          <a:xfrm>
            <a:off x="4609750" y="2702400"/>
            <a:ext cx="3990600" cy="412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Signika"/>
                <a:ea typeface="Signika"/>
                <a:cs typeface="Signika"/>
                <a:sym typeface="Signika"/>
              </a:rPr>
              <a:t>Malnutrition</a:t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25" name="Google Shape;425;p35"/>
          <p:cNvSpPr txBox="1"/>
          <p:nvPr/>
        </p:nvSpPr>
        <p:spPr>
          <a:xfrm>
            <a:off x="4609750" y="3114875"/>
            <a:ext cx="2002500" cy="412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Signika"/>
                <a:ea typeface="Signika"/>
                <a:cs typeface="Signika"/>
                <a:sym typeface="Signika"/>
              </a:rPr>
              <a:t>Developing countries 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26" name="Google Shape;426;p35"/>
          <p:cNvSpPr txBox="1"/>
          <p:nvPr/>
        </p:nvSpPr>
        <p:spPr>
          <a:xfrm>
            <a:off x="6614525" y="3114875"/>
            <a:ext cx="1985400" cy="412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Signika"/>
                <a:ea typeface="Signika"/>
                <a:cs typeface="Signika"/>
                <a:sym typeface="Signika"/>
              </a:rPr>
              <a:t>Developed countries </a:t>
            </a:r>
            <a:endParaRPr sz="11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27" name="Google Shape;427;p35"/>
          <p:cNvSpPr txBox="1"/>
          <p:nvPr/>
        </p:nvSpPr>
        <p:spPr>
          <a:xfrm>
            <a:off x="4618300" y="3527375"/>
            <a:ext cx="1985400" cy="1214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Signika"/>
              <a:buChar char="-"/>
            </a:pPr>
            <a:r>
              <a:rPr i="1" lang="ar" sz="1000">
                <a:latin typeface="Signika"/>
                <a:ea typeface="Signika"/>
                <a:cs typeface="Signika"/>
                <a:sym typeface="Signika"/>
              </a:rPr>
              <a:t>Nutrients deficiency disease.</a:t>
            </a:r>
            <a:endParaRPr i="1" sz="1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28" name="Google Shape;428;p35"/>
          <p:cNvSpPr txBox="1"/>
          <p:nvPr/>
        </p:nvSpPr>
        <p:spPr>
          <a:xfrm>
            <a:off x="-8825" y="0"/>
            <a:ext cx="996900" cy="3066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IMPORTANT!</a:t>
            </a:r>
            <a:endParaRPr b="1" sz="1000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"/>
          <p:cNvSpPr txBox="1"/>
          <p:nvPr/>
        </p:nvSpPr>
        <p:spPr>
          <a:xfrm>
            <a:off x="8846400" y="-18600"/>
            <a:ext cx="148800" cy="5180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6"/>
          <p:cNvSpPr txBox="1"/>
          <p:nvPr/>
        </p:nvSpPr>
        <p:spPr>
          <a:xfrm>
            <a:off x="8995200" y="-18600"/>
            <a:ext cx="148800" cy="5180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6"/>
          <p:cNvSpPr txBox="1"/>
          <p:nvPr/>
        </p:nvSpPr>
        <p:spPr>
          <a:xfrm>
            <a:off x="260275" y="359425"/>
            <a:ext cx="458700" cy="1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6"/>
          <p:cNvSpPr txBox="1"/>
          <p:nvPr/>
        </p:nvSpPr>
        <p:spPr>
          <a:xfrm>
            <a:off x="718975" y="359425"/>
            <a:ext cx="458700" cy="123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7" name="Google Shape;437;p36"/>
          <p:cNvGrpSpPr/>
          <p:nvPr/>
        </p:nvGrpSpPr>
        <p:grpSpPr>
          <a:xfrm flipH="1">
            <a:off x="8148151" y="4411531"/>
            <a:ext cx="698252" cy="731963"/>
            <a:chOff x="3734246" y="1262897"/>
            <a:chExt cx="4397051" cy="5366298"/>
          </a:xfrm>
        </p:grpSpPr>
        <p:sp>
          <p:nvSpPr>
            <p:cNvPr id="438" name="Google Shape;438;p36"/>
            <p:cNvSpPr/>
            <p:nvPr/>
          </p:nvSpPr>
          <p:spPr>
            <a:xfrm>
              <a:off x="4537623" y="1262897"/>
              <a:ext cx="2619375" cy="4733925"/>
            </a:xfrm>
            <a:custGeom>
              <a:rect b="b" l="l" r="r" t="t"/>
              <a:pathLst>
                <a:path extrusionOk="0" h="4733925" w="261937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4604577" y="2503864"/>
              <a:ext cx="2485469" cy="3435909"/>
            </a:xfrm>
            <a:custGeom>
              <a:rect b="b" l="l" r="r" t="t"/>
              <a:pathLst>
                <a:path extrusionOk="0" h="3352106" w="2485469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601530" y="5049480"/>
              <a:ext cx="2470815" cy="885067"/>
            </a:xfrm>
            <a:custGeom>
              <a:rect b="b" l="l" r="r" t="t"/>
              <a:pathLst>
                <a:path extrusionOk="0" h="885067" w="2470815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rgbClr val="57C3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4622028" y="6023970"/>
              <a:ext cx="581025" cy="219075"/>
            </a:xfrm>
            <a:custGeom>
              <a:rect b="b" l="l" r="r" t="t"/>
              <a:pathLst>
                <a:path extrusionOk="0" h="219075" w="58102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2" name="Google Shape;442;p36"/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443" name="Google Shape;443;p36"/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rect b="b" l="l" r="r" t="t"/>
                <a:pathLst>
                  <a:path extrusionOk="0" h="432741" w="771479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6"/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5" name="Google Shape;445;p36"/>
            <p:cNvSpPr/>
            <p:nvPr/>
          </p:nvSpPr>
          <p:spPr>
            <a:xfrm>
              <a:off x="4632959" y="6162458"/>
              <a:ext cx="561975" cy="180975"/>
            </a:xfrm>
            <a:custGeom>
              <a:rect b="b" l="l" r="r" t="t"/>
              <a:pathLst>
                <a:path extrusionOk="0" h="180975" w="561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5030716" y="1289195"/>
              <a:ext cx="1606064" cy="419422"/>
            </a:xfrm>
            <a:custGeom>
              <a:rect b="b" l="l" r="r" t="t"/>
              <a:pathLst>
                <a:path extrusionOk="0" h="419422" w="1606064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974059" y="2427631"/>
              <a:ext cx="1728571" cy="194390"/>
            </a:xfrm>
            <a:custGeom>
              <a:rect b="b" l="l" r="r" t="t"/>
              <a:pathLst>
                <a:path extrusionOk="0" h="182955" w="1642348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5093567" y="2223140"/>
              <a:ext cx="1483913" cy="273596"/>
            </a:xfrm>
            <a:custGeom>
              <a:rect b="b" l="l" r="r" t="t"/>
              <a:pathLst>
                <a:path extrusionOk="0" h="273596" w="1483913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157059" y="2241254"/>
              <a:ext cx="1343025" cy="209550"/>
            </a:xfrm>
            <a:custGeom>
              <a:rect b="b" l="l" r="r" t="t"/>
              <a:pathLst>
                <a:path extrusionOk="0" h="209550" w="1343025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624786" y="2779870"/>
              <a:ext cx="2460614" cy="3050038"/>
            </a:xfrm>
            <a:custGeom>
              <a:rect b="b" l="l" r="r" t="t"/>
              <a:pathLst>
                <a:path extrusionOk="0" h="3034864" w="2485469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4831849" y="2808912"/>
              <a:ext cx="1619250" cy="447675"/>
            </a:xfrm>
            <a:custGeom>
              <a:rect b="b" l="l" r="r" t="t"/>
              <a:pathLst>
                <a:path extrusionOk="0" h="447675" w="1619250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4719301" y="2717372"/>
              <a:ext cx="790575" cy="485775"/>
            </a:xfrm>
            <a:custGeom>
              <a:rect b="b" l="l" r="r" t="t"/>
              <a:pathLst>
                <a:path extrusionOk="0" h="485775" w="7905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6144102" y="2557486"/>
              <a:ext cx="709135" cy="519139"/>
            </a:xfrm>
            <a:custGeom>
              <a:rect b="b" l="l" r="r" t="t"/>
              <a:pathLst>
                <a:path extrusionOk="0" h="519139" w="709135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6150292" y="2767396"/>
              <a:ext cx="428625" cy="228600"/>
            </a:xfrm>
            <a:custGeom>
              <a:rect b="b" l="l" r="r" t="t"/>
              <a:pathLst>
                <a:path extrusionOk="0" h="228600" w="428625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5022596" y="1515449"/>
              <a:ext cx="1623710" cy="776288"/>
            </a:xfrm>
            <a:custGeom>
              <a:rect b="b" l="l" r="r" t="t"/>
              <a:pathLst>
                <a:path extrusionOk="0" h="776288" w="1623710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5067300" y="1529736"/>
              <a:ext cx="1564005" cy="761047"/>
            </a:xfrm>
            <a:custGeom>
              <a:rect b="b" l="l" r="r" t="t"/>
              <a:pathLst>
                <a:path extrusionOk="0" h="761047" w="1564005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5235831" y="2260109"/>
              <a:ext cx="1188912" cy="95742"/>
            </a:xfrm>
            <a:custGeom>
              <a:rect b="b" l="l" r="r" t="t"/>
              <a:pathLst>
                <a:path extrusionOk="0" h="95742" w="118891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" name="Google Shape;458;p36"/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459" name="Google Shape;459;p36"/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6"/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6"/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rect b="b" l="l" r="r" t="t"/>
                <a:pathLst>
                  <a:path extrusionOk="0" h="428625" w="514350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6"/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6"/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rect b="b" l="l" r="r" t="t"/>
                <a:pathLst>
                  <a:path extrusionOk="0" h="187467" w="258725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" name="Google Shape;464;p36"/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465" name="Google Shape;465;p36"/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6"/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7" name="Google Shape;467;p36"/>
            <p:cNvSpPr/>
            <p:nvPr/>
          </p:nvSpPr>
          <p:spPr>
            <a:xfrm rot="-2212194">
              <a:off x="4319753" y="2906642"/>
              <a:ext cx="3226038" cy="3027035"/>
            </a:xfrm>
            <a:custGeom>
              <a:rect b="b" l="l" r="r" t="t"/>
              <a:pathLst>
                <a:path extrusionOk="0" h="3027035" w="3226038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8" name="Google Shape;468;p36"/>
            <p:cNvGrpSpPr/>
            <p:nvPr/>
          </p:nvGrpSpPr>
          <p:grpSpPr>
            <a:xfrm>
              <a:off x="5117699" y="3424825"/>
              <a:ext cx="1982312" cy="2237624"/>
              <a:chOff x="5118251" y="3418879"/>
              <a:chExt cx="1982312" cy="2198059"/>
            </a:xfrm>
          </p:grpSpPr>
          <p:sp>
            <p:nvSpPr>
              <p:cNvPr id="469" name="Google Shape;469;p36"/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6"/>
              <p:cNvSpPr/>
              <p:nvPr/>
            </p:nvSpPr>
            <p:spPr>
              <a:xfrm>
                <a:off x="5203395" y="3503176"/>
                <a:ext cx="1893108" cy="202770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99DA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36"/>
              <p:cNvSpPr/>
              <p:nvPr/>
            </p:nvSpPr>
            <p:spPr>
              <a:xfrm>
                <a:off x="5204661" y="3505277"/>
                <a:ext cx="1893108" cy="1950777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2" name="Google Shape;472;p36"/>
          <p:cNvSpPr txBox="1"/>
          <p:nvPr/>
        </p:nvSpPr>
        <p:spPr>
          <a:xfrm>
            <a:off x="8353550" y="4691075"/>
            <a:ext cx="2853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Bree Serif"/>
                <a:ea typeface="Bree Serif"/>
                <a:cs typeface="Bree Serif"/>
                <a:sym typeface="Bree Serif"/>
              </a:rPr>
              <a:t>5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73" name="Google Shape;4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821" y="3597966"/>
            <a:ext cx="1158600" cy="11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875" y="3707351"/>
            <a:ext cx="1034100" cy="10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6"/>
          <p:cNvSpPr/>
          <p:nvPr/>
        </p:nvSpPr>
        <p:spPr>
          <a:xfrm>
            <a:off x="4086413" y="1307129"/>
            <a:ext cx="178500" cy="1719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76" name="Google Shape;476;p36"/>
          <p:cNvSpPr/>
          <p:nvPr/>
        </p:nvSpPr>
        <p:spPr>
          <a:xfrm>
            <a:off x="4929954" y="2603545"/>
            <a:ext cx="178500" cy="1719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77" name="Google Shape;477;p36"/>
          <p:cNvSpPr/>
          <p:nvPr/>
        </p:nvSpPr>
        <p:spPr>
          <a:xfrm>
            <a:off x="3242796" y="2603538"/>
            <a:ext cx="178500" cy="1719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78" name="Google Shape;478;p36"/>
          <p:cNvSpPr/>
          <p:nvPr/>
        </p:nvSpPr>
        <p:spPr>
          <a:xfrm>
            <a:off x="4865555" y="1720978"/>
            <a:ext cx="178500" cy="1719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79" name="Google Shape;479;p36"/>
          <p:cNvSpPr/>
          <p:nvPr/>
        </p:nvSpPr>
        <p:spPr>
          <a:xfrm>
            <a:off x="3317855" y="1701361"/>
            <a:ext cx="178500" cy="1719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80" name="Google Shape;480;p36"/>
          <p:cNvSpPr/>
          <p:nvPr/>
        </p:nvSpPr>
        <p:spPr>
          <a:xfrm>
            <a:off x="3951664" y="812103"/>
            <a:ext cx="456300" cy="439500"/>
          </a:xfrm>
          <a:prstGeom prst="ellipse">
            <a:avLst/>
          </a:prstGeom>
          <a:solidFill>
            <a:srgbClr val="F477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3</a:t>
            </a:r>
            <a:endParaRPr sz="16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81" name="Google Shape;481;p36"/>
          <p:cNvSpPr/>
          <p:nvPr/>
        </p:nvSpPr>
        <p:spPr>
          <a:xfrm>
            <a:off x="2781763" y="1479027"/>
            <a:ext cx="456300" cy="439500"/>
          </a:xfrm>
          <a:prstGeom prst="ellipse">
            <a:avLst/>
          </a:prstGeom>
          <a:solidFill>
            <a:srgbClr val="57C3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2</a:t>
            </a:r>
            <a:endParaRPr sz="16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82" name="Google Shape;482;p36"/>
          <p:cNvSpPr/>
          <p:nvPr/>
        </p:nvSpPr>
        <p:spPr>
          <a:xfrm>
            <a:off x="5044061" y="1388627"/>
            <a:ext cx="456300" cy="439500"/>
          </a:xfrm>
          <a:prstGeom prst="ellipse">
            <a:avLst/>
          </a:prstGeom>
          <a:solidFill>
            <a:srgbClr val="507C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4</a:t>
            </a:r>
            <a:endParaRPr sz="16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83" name="Google Shape;483;p36"/>
          <p:cNvSpPr/>
          <p:nvPr/>
        </p:nvSpPr>
        <p:spPr>
          <a:xfrm>
            <a:off x="2755174" y="2615752"/>
            <a:ext cx="456300" cy="439500"/>
          </a:xfrm>
          <a:prstGeom prst="ellipse">
            <a:avLst/>
          </a:prstGeom>
          <a:solidFill>
            <a:srgbClr val="57C3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1</a:t>
            </a:r>
            <a:endParaRPr sz="16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84" name="Google Shape;484;p36"/>
          <p:cNvSpPr/>
          <p:nvPr/>
        </p:nvSpPr>
        <p:spPr>
          <a:xfrm>
            <a:off x="5178392" y="2615752"/>
            <a:ext cx="456300" cy="439500"/>
          </a:xfrm>
          <a:prstGeom prst="ellipse">
            <a:avLst/>
          </a:prstGeom>
          <a:solidFill>
            <a:srgbClr val="507C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5</a:t>
            </a:r>
            <a:endParaRPr sz="16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85" name="Google Shape;485;p36"/>
          <p:cNvSpPr/>
          <p:nvPr/>
        </p:nvSpPr>
        <p:spPr>
          <a:xfrm>
            <a:off x="3211467" y="1388616"/>
            <a:ext cx="1928400" cy="1822200"/>
          </a:xfrm>
          <a:prstGeom prst="blockArc">
            <a:avLst>
              <a:gd fmla="val 9259919" name="adj1"/>
              <a:gd fmla="val 8635367" name="adj2"/>
              <a:gd fmla="val 2453" name="adj3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86" name="Google Shape;486;p36"/>
          <p:cNvSpPr txBox="1"/>
          <p:nvPr/>
        </p:nvSpPr>
        <p:spPr>
          <a:xfrm>
            <a:off x="570987" y="2591290"/>
            <a:ext cx="2083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Also known as </a:t>
            </a:r>
            <a:r>
              <a:rPr b="1" lang="ar" sz="10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red meat</a:t>
            </a:r>
            <a:r>
              <a:rPr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, includes: all forms of beef, lamb, veal, goat.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87" name="Google Shape;487;p36"/>
          <p:cNvSpPr txBox="1"/>
          <p:nvPr/>
        </p:nvSpPr>
        <p:spPr>
          <a:xfrm>
            <a:off x="1393658" y="1454573"/>
            <a:ext cx="1388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ar" sz="10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Poultry meats </a:t>
            </a:r>
            <a:r>
              <a:rPr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includes: all forms of chicken, turkey, duck.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88" name="Google Shape;488;p36"/>
          <p:cNvSpPr txBox="1"/>
          <p:nvPr/>
        </p:nvSpPr>
        <p:spPr>
          <a:xfrm>
            <a:off x="3471856" y="268173"/>
            <a:ext cx="14076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Lean meats and poultry contain </a:t>
            </a:r>
            <a:r>
              <a:rPr b="1"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less fat and cholesterol.</a:t>
            </a:r>
            <a:endParaRPr sz="10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89" name="Google Shape;489;p36"/>
          <p:cNvSpPr txBox="1"/>
          <p:nvPr/>
        </p:nvSpPr>
        <p:spPr>
          <a:xfrm>
            <a:off x="5509827" y="1242373"/>
            <a:ext cx="25680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ar" sz="10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Processed meats and processed poultry</a:t>
            </a:r>
            <a:r>
              <a:rPr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(e.g., sausages, luncheon</a:t>
            </a:r>
            <a:endParaRPr sz="10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meats) are products preserved by smoking, salting.</a:t>
            </a:r>
            <a:endParaRPr sz="10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90" name="Google Shape;490;p36"/>
          <p:cNvSpPr txBox="1"/>
          <p:nvPr/>
        </p:nvSpPr>
        <p:spPr>
          <a:xfrm>
            <a:off x="5634702" y="2318446"/>
            <a:ext cx="25113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Strong evidence</a:t>
            </a:r>
            <a:r>
              <a:rPr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indicates that the eating patterns that include: lower intake of meats as well as processed meats &amp; poultry are associated with</a:t>
            </a:r>
            <a:r>
              <a:rPr b="1"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b="1" lang="ar" sz="10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reduced risk of CVD in adults</a:t>
            </a:r>
            <a:r>
              <a:rPr b="1"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sz="10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91" name="Google Shape;491;p36"/>
          <p:cNvSpPr/>
          <p:nvPr/>
        </p:nvSpPr>
        <p:spPr>
          <a:xfrm>
            <a:off x="4088227" y="3107282"/>
            <a:ext cx="178500" cy="1719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92" name="Google Shape;492;p36"/>
          <p:cNvSpPr txBox="1"/>
          <p:nvPr/>
        </p:nvSpPr>
        <p:spPr>
          <a:xfrm>
            <a:off x="3084327" y="3924373"/>
            <a:ext cx="2425500" cy="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Moderate evidence</a:t>
            </a:r>
            <a:r>
              <a:rPr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indicates that these eating patterns are</a:t>
            </a:r>
            <a:endParaRPr sz="10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associated with </a:t>
            </a:r>
            <a:r>
              <a:rPr b="1" lang="ar" sz="10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reduced risk of obesity, type 2 diabetes, and some</a:t>
            </a:r>
            <a:endParaRPr b="1" sz="1000">
              <a:solidFill>
                <a:srgbClr val="FF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ar" sz="10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types of cancer in adults</a:t>
            </a:r>
            <a:r>
              <a:rPr b="1" lang="ar" sz="10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b="1" sz="10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3947539" y="3347842"/>
            <a:ext cx="456300" cy="439500"/>
          </a:xfrm>
          <a:prstGeom prst="ellipse">
            <a:avLst/>
          </a:prstGeom>
          <a:solidFill>
            <a:srgbClr val="F477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rPr>
              <a:t>6</a:t>
            </a:r>
            <a:endParaRPr sz="1600">
              <a:solidFill>
                <a:srgbClr val="FFFFF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94" name="Google Shape;494;p36"/>
          <p:cNvSpPr txBox="1"/>
          <p:nvPr/>
        </p:nvSpPr>
        <p:spPr>
          <a:xfrm>
            <a:off x="3276052" y="2004011"/>
            <a:ext cx="1807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chemeClr val="accent3"/>
                </a:solidFill>
                <a:latin typeface="Signika"/>
                <a:ea typeface="Signika"/>
                <a:cs typeface="Signika"/>
                <a:sym typeface="Signika"/>
              </a:rPr>
              <a:t>Meats and Poultry Meat</a:t>
            </a:r>
            <a:endParaRPr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495" name="Google Shape;495;p36"/>
          <p:cNvSpPr txBox="1"/>
          <p:nvPr/>
        </p:nvSpPr>
        <p:spPr>
          <a:xfrm>
            <a:off x="-8825" y="0"/>
            <a:ext cx="996900" cy="3066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IMPORTANT!</a:t>
            </a:r>
            <a:endParaRPr b="1" sz="1000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7"/>
          <p:cNvSpPr txBox="1"/>
          <p:nvPr/>
        </p:nvSpPr>
        <p:spPr>
          <a:xfrm>
            <a:off x="260275" y="359425"/>
            <a:ext cx="458700" cy="1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7"/>
          <p:cNvSpPr txBox="1"/>
          <p:nvPr/>
        </p:nvSpPr>
        <p:spPr>
          <a:xfrm>
            <a:off x="718975" y="359425"/>
            <a:ext cx="458700" cy="123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2" name="Google Shape;502;p37"/>
          <p:cNvGrpSpPr/>
          <p:nvPr/>
        </p:nvGrpSpPr>
        <p:grpSpPr>
          <a:xfrm flipH="1">
            <a:off x="8148151" y="4411531"/>
            <a:ext cx="698252" cy="731963"/>
            <a:chOff x="3734246" y="1262897"/>
            <a:chExt cx="4397051" cy="5366298"/>
          </a:xfrm>
        </p:grpSpPr>
        <p:sp>
          <p:nvSpPr>
            <p:cNvPr id="503" name="Google Shape;503;p37"/>
            <p:cNvSpPr/>
            <p:nvPr/>
          </p:nvSpPr>
          <p:spPr>
            <a:xfrm>
              <a:off x="4537623" y="1262897"/>
              <a:ext cx="2619375" cy="4733925"/>
            </a:xfrm>
            <a:custGeom>
              <a:rect b="b" l="l" r="r" t="t"/>
              <a:pathLst>
                <a:path extrusionOk="0" h="4733925" w="261937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4604577" y="2503864"/>
              <a:ext cx="2485469" cy="3435909"/>
            </a:xfrm>
            <a:custGeom>
              <a:rect b="b" l="l" r="r" t="t"/>
              <a:pathLst>
                <a:path extrusionOk="0" h="3352106" w="2485469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4601530" y="5049480"/>
              <a:ext cx="2470815" cy="885067"/>
            </a:xfrm>
            <a:custGeom>
              <a:rect b="b" l="l" r="r" t="t"/>
              <a:pathLst>
                <a:path extrusionOk="0" h="885067" w="2470815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rgbClr val="57C3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4622028" y="6023970"/>
              <a:ext cx="581025" cy="219075"/>
            </a:xfrm>
            <a:custGeom>
              <a:rect b="b" l="l" r="r" t="t"/>
              <a:pathLst>
                <a:path extrusionOk="0" h="219075" w="58102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7" name="Google Shape;507;p37"/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508" name="Google Shape;508;p37"/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rect b="b" l="l" r="r" t="t"/>
                <a:pathLst>
                  <a:path extrusionOk="0" h="432741" w="771479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7"/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0" name="Google Shape;510;p37"/>
            <p:cNvSpPr/>
            <p:nvPr/>
          </p:nvSpPr>
          <p:spPr>
            <a:xfrm>
              <a:off x="4632959" y="6162458"/>
              <a:ext cx="561975" cy="180975"/>
            </a:xfrm>
            <a:custGeom>
              <a:rect b="b" l="l" r="r" t="t"/>
              <a:pathLst>
                <a:path extrusionOk="0" h="180975" w="561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5030716" y="1289195"/>
              <a:ext cx="1606064" cy="419422"/>
            </a:xfrm>
            <a:custGeom>
              <a:rect b="b" l="l" r="r" t="t"/>
              <a:pathLst>
                <a:path extrusionOk="0" h="419422" w="1606064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4974059" y="2427631"/>
              <a:ext cx="1728571" cy="194390"/>
            </a:xfrm>
            <a:custGeom>
              <a:rect b="b" l="l" r="r" t="t"/>
              <a:pathLst>
                <a:path extrusionOk="0" h="182955" w="1642348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5093567" y="2223140"/>
              <a:ext cx="1483913" cy="273596"/>
            </a:xfrm>
            <a:custGeom>
              <a:rect b="b" l="l" r="r" t="t"/>
              <a:pathLst>
                <a:path extrusionOk="0" h="273596" w="1483913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5157059" y="2241254"/>
              <a:ext cx="1343025" cy="209550"/>
            </a:xfrm>
            <a:custGeom>
              <a:rect b="b" l="l" r="r" t="t"/>
              <a:pathLst>
                <a:path extrusionOk="0" h="209550" w="1343025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4624786" y="2779870"/>
              <a:ext cx="2460614" cy="3050038"/>
            </a:xfrm>
            <a:custGeom>
              <a:rect b="b" l="l" r="r" t="t"/>
              <a:pathLst>
                <a:path extrusionOk="0" h="3034864" w="2485469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4831849" y="2808912"/>
              <a:ext cx="1619250" cy="447675"/>
            </a:xfrm>
            <a:custGeom>
              <a:rect b="b" l="l" r="r" t="t"/>
              <a:pathLst>
                <a:path extrusionOk="0" h="447675" w="1619250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4719301" y="2717372"/>
              <a:ext cx="790575" cy="485775"/>
            </a:xfrm>
            <a:custGeom>
              <a:rect b="b" l="l" r="r" t="t"/>
              <a:pathLst>
                <a:path extrusionOk="0" h="485775" w="7905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6144102" y="2557486"/>
              <a:ext cx="709135" cy="519139"/>
            </a:xfrm>
            <a:custGeom>
              <a:rect b="b" l="l" r="r" t="t"/>
              <a:pathLst>
                <a:path extrusionOk="0" h="519139" w="709135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6150292" y="2767396"/>
              <a:ext cx="428625" cy="228600"/>
            </a:xfrm>
            <a:custGeom>
              <a:rect b="b" l="l" r="r" t="t"/>
              <a:pathLst>
                <a:path extrusionOk="0" h="228600" w="428625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5022596" y="1515449"/>
              <a:ext cx="1623710" cy="776288"/>
            </a:xfrm>
            <a:custGeom>
              <a:rect b="b" l="l" r="r" t="t"/>
              <a:pathLst>
                <a:path extrusionOk="0" h="776288" w="1623710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5067300" y="1529736"/>
              <a:ext cx="1564005" cy="761047"/>
            </a:xfrm>
            <a:custGeom>
              <a:rect b="b" l="l" r="r" t="t"/>
              <a:pathLst>
                <a:path extrusionOk="0" h="761047" w="1564005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5235831" y="2260109"/>
              <a:ext cx="1188912" cy="95742"/>
            </a:xfrm>
            <a:custGeom>
              <a:rect b="b" l="l" r="r" t="t"/>
              <a:pathLst>
                <a:path extrusionOk="0" h="95742" w="118891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3" name="Google Shape;523;p37"/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524" name="Google Shape;524;p37"/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7"/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7"/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rect b="b" l="l" r="r" t="t"/>
                <a:pathLst>
                  <a:path extrusionOk="0" h="428625" w="514350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7"/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37"/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rect b="b" l="l" r="r" t="t"/>
                <a:pathLst>
                  <a:path extrusionOk="0" h="187467" w="258725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9" name="Google Shape;529;p37"/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530" name="Google Shape;530;p37"/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7"/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2" name="Google Shape;532;p37"/>
            <p:cNvSpPr/>
            <p:nvPr/>
          </p:nvSpPr>
          <p:spPr>
            <a:xfrm rot="-2212194">
              <a:off x="4319753" y="2906642"/>
              <a:ext cx="3226038" cy="3027035"/>
            </a:xfrm>
            <a:custGeom>
              <a:rect b="b" l="l" r="r" t="t"/>
              <a:pathLst>
                <a:path extrusionOk="0" h="3027035" w="3226038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3" name="Google Shape;533;p37"/>
            <p:cNvGrpSpPr/>
            <p:nvPr/>
          </p:nvGrpSpPr>
          <p:grpSpPr>
            <a:xfrm>
              <a:off x="5117699" y="3424825"/>
              <a:ext cx="1982312" cy="2237624"/>
              <a:chOff x="5118251" y="3418879"/>
              <a:chExt cx="1982312" cy="2198059"/>
            </a:xfrm>
          </p:grpSpPr>
          <p:sp>
            <p:nvSpPr>
              <p:cNvPr id="534" name="Google Shape;534;p37"/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7"/>
              <p:cNvSpPr/>
              <p:nvPr/>
            </p:nvSpPr>
            <p:spPr>
              <a:xfrm>
                <a:off x="5203395" y="3503176"/>
                <a:ext cx="1893108" cy="202770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99DA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7"/>
              <p:cNvSpPr/>
              <p:nvPr/>
            </p:nvSpPr>
            <p:spPr>
              <a:xfrm>
                <a:off x="5204661" y="3505277"/>
                <a:ext cx="1893108" cy="1950777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37" name="Google Shape;537;p37"/>
          <p:cNvSpPr txBox="1"/>
          <p:nvPr/>
        </p:nvSpPr>
        <p:spPr>
          <a:xfrm>
            <a:off x="8353550" y="4691075"/>
            <a:ext cx="2853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Bree Serif"/>
                <a:ea typeface="Bree Serif"/>
                <a:cs typeface="Bree Serif"/>
                <a:sym typeface="Bree Serif"/>
              </a:rPr>
              <a:t>6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38" name="Google Shape;538;p37"/>
          <p:cNvSpPr/>
          <p:nvPr/>
        </p:nvSpPr>
        <p:spPr>
          <a:xfrm>
            <a:off x="5950490" y="1078275"/>
            <a:ext cx="1219800" cy="3078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100" u="sng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Oils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are sources of energy and improve brain function like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olive oil, corn oil.</a:t>
            </a:r>
            <a:endParaRPr sz="1100">
              <a:solidFill>
                <a:srgbClr val="3F3F3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39" name="Google Shape;539;p37"/>
          <p:cNvSpPr/>
          <p:nvPr/>
        </p:nvSpPr>
        <p:spPr>
          <a:xfrm>
            <a:off x="4524252" y="1078200"/>
            <a:ext cx="1219800" cy="3078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100" u="sng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Proteins</a:t>
            </a:r>
            <a:r>
              <a:rPr lang="ar" sz="1100" u="sng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including seafood, lean meats and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poultry, eggs, legumes (beans and peas), nuts,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seeds, and soy products &amp; are sources of </a:t>
            </a: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B vitamins, vitamin E, iron, zinc, magnesium and ω-3 fatty acids 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which are found in seafood.</a:t>
            </a:r>
            <a:endParaRPr sz="1100">
              <a:solidFill>
                <a:srgbClr val="3F3F3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40" name="Google Shape;540;p37"/>
          <p:cNvSpPr/>
          <p:nvPr/>
        </p:nvSpPr>
        <p:spPr>
          <a:xfrm>
            <a:off x="3097989" y="1078275"/>
            <a:ext cx="1219800" cy="3078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100" u="sng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Whole grain</a:t>
            </a:r>
            <a:r>
              <a:rPr b="1"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are sources of </a:t>
            </a: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dietary fiber, B vitamins and Minerals (iron, magnesium and selenium)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sz="1100">
              <a:solidFill>
                <a:srgbClr val="3F3F3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41" name="Google Shape;541;p37"/>
          <p:cNvSpPr/>
          <p:nvPr/>
        </p:nvSpPr>
        <p:spPr>
          <a:xfrm>
            <a:off x="1671751" y="1078325"/>
            <a:ext cx="1219800" cy="3078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100" u="sng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Fruits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especially whole fruits &amp; are sources of many essential nutrients including: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dietary fiber, potassium, vitamin C and folate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sz="1100">
              <a:solidFill>
                <a:srgbClr val="3F3F3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42" name="Google Shape;542;p37"/>
          <p:cNvSpPr/>
          <p:nvPr/>
        </p:nvSpPr>
        <p:spPr>
          <a:xfrm>
            <a:off x="3099511" y="4157305"/>
            <a:ext cx="1219800" cy="55800"/>
          </a:xfrm>
          <a:prstGeom prst="rect">
            <a:avLst/>
          </a:prstGeom>
          <a:solidFill>
            <a:srgbClr val="57C3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7"/>
          <p:cNvSpPr/>
          <p:nvPr/>
        </p:nvSpPr>
        <p:spPr>
          <a:xfrm>
            <a:off x="4524192" y="4157305"/>
            <a:ext cx="1222500" cy="55800"/>
          </a:xfrm>
          <a:prstGeom prst="rect">
            <a:avLst/>
          </a:prstGeom>
          <a:solidFill>
            <a:srgbClr val="F477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7"/>
          <p:cNvSpPr/>
          <p:nvPr/>
        </p:nvSpPr>
        <p:spPr>
          <a:xfrm>
            <a:off x="5950439" y="4157305"/>
            <a:ext cx="1222500" cy="55800"/>
          </a:xfrm>
          <a:prstGeom prst="rect">
            <a:avLst/>
          </a:prstGeom>
          <a:solidFill>
            <a:srgbClr val="57C3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7"/>
          <p:cNvSpPr/>
          <p:nvPr/>
        </p:nvSpPr>
        <p:spPr>
          <a:xfrm>
            <a:off x="4944383" y="3994450"/>
            <a:ext cx="381900" cy="370500"/>
          </a:xfrm>
          <a:prstGeom prst="ellipse">
            <a:avLst/>
          </a:prstGeom>
          <a:solidFill>
            <a:srgbClr val="F477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7"/>
          <p:cNvSpPr/>
          <p:nvPr/>
        </p:nvSpPr>
        <p:spPr>
          <a:xfrm>
            <a:off x="3518137" y="3994450"/>
            <a:ext cx="381900" cy="370500"/>
          </a:xfrm>
          <a:prstGeom prst="ellipse">
            <a:avLst/>
          </a:prstGeom>
          <a:solidFill>
            <a:srgbClr val="57C3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7"/>
          <p:cNvSpPr/>
          <p:nvPr/>
        </p:nvSpPr>
        <p:spPr>
          <a:xfrm>
            <a:off x="6370630" y="3994450"/>
            <a:ext cx="381900" cy="370500"/>
          </a:xfrm>
          <a:prstGeom prst="ellipse">
            <a:avLst/>
          </a:prstGeom>
          <a:solidFill>
            <a:srgbClr val="57C3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7"/>
          <p:cNvSpPr/>
          <p:nvPr/>
        </p:nvSpPr>
        <p:spPr>
          <a:xfrm>
            <a:off x="1673264" y="4157305"/>
            <a:ext cx="1219800" cy="55800"/>
          </a:xfrm>
          <a:prstGeom prst="rect">
            <a:avLst/>
          </a:prstGeom>
          <a:solidFill>
            <a:srgbClr val="F477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7"/>
          <p:cNvSpPr/>
          <p:nvPr/>
        </p:nvSpPr>
        <p:spPr>
          <a:xfrm>
            <a:off x="2091891" y="3994450"/>
            <a:ext cx="381900" cy="370500"/>
          </a:xfrm>
          <a:prstGeom prst="ellipse">
            <a:avLst/>
          </a:prstGeom>
          <a:solidFill>
            <a:srgbClr val="F477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7"/>
          <p:cNvSpPr txBox="1"/>
          <p:nvPr/>
        </p:nvSpPr>
        <p:spPr>
          <a:xfrm>
            <a:off x="1021850" y="593100"/>
            <a:ext cx="6801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2000" u="sng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Source of healthy food:</a:t>
            </a:r>
            <a:endParaRPr sz="2000" u="sng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51" name="Google Shape;551;p37"/>
          <p:cNvSpPr/>
          <p:nvPr/>
        </p:nvSpPr>
        <p:spPr>
          <a:xfrm>
            <a:off x="2168367" y="4051689"/>
            <a:ext cx="235261" cy="235228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2" name="Google Shape;5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659" y="4073609"/>
            <a:ext cx="217369" cy="21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748" y="4021753"/>
            <a:ext cx="323928" cy="315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0401" y="4051695"/>
            <a:ext cx="262490" cy="256022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37"/>
          <p:cNvSpPr txBox="1"/>
          <p:nvPr/>
        </p:nvSpPr>
        <p:spPr>
          <a:xfrm>
            <a:off x="-8825" y="0"/>
            <a:ext cx="996900" cy="3066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IMPORTANT!</a:t>
            </a:r>
            <a:endParaRPr b="1" sz="1000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  <p:sp>
        <p:nvSpPr>
          <p:cNvPr id="556" name="Google Shape;556;p37"/>
          <p:cNvSpPr/>
          <p:nvPr/>
        </p:nvSpPr>
        <p:spPr>
          <a:xfrm>
            <a:off x="245513" y="1078325"/>
            <a:ext cx="1219800" cy="3078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100" u="sng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Vegetables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from all of the subgroups—dark green, red and orange, legumes (beans and peas),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starchy &amp;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are naturally low in fat and calories and provide </a:t>
            </a:r>
            <a:r>
              <a:rPr lang="ar" sz="11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dietary fiber, potassium, vitamin A and vitamin C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.</a:t>
            </a:r>
            <a:endParaRPr sz="1100">
              <a:solidFill>
                <a:srgbClr val="3F3F3F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57" name="Google Shape;557;p37"/>
          <p:cNvSpPr/>
          <p:nvPr/>
        </p:nvSpPr>
        <p:spPr>
          <a:xfrm>
            <a:off x="247025" y="4157305"/>
            <a:ext cx="1219800" cy="55800"/>
          </a:xfrm>
          <a:prstGeom prst="rect">
            <a:avLst/>
          </a:prstGeom>
          <a:solidFill>
            <a:srgbClr val="57C3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7"/>
          <p:cNvSpPr/>
          <p:nvPr/>
        </p:nvSpPr>
        <p:spPr>
          <a:xfrm>
            <a:off x="665651" y="3994450"/>
            <a:ext cx="381900" cy="370500"/>
          </a:xfrm>
          <a:prstGeom prst="ellipse">
            <a:avLst/>
          </a:prstGeom>
          <a:solidFill>
            <a:srgbClr val="57C3A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9" name="Google Shape;55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497" y="4075231"/>
            <a:ext cx="262490" cy="208948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37"/>
          <p:cNvSpPr/>
          <p:nvPr/>
        </p:nvSpPr>
        <p:spPr>
          <a:xfrm>
            <a:off x="7376728" y="1078275"/>
            <a:ext cx="1219800" cy="3078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100" u="sng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Fat-free or low-fat dairy</a:t>
            </a:r>
            <a:r>
              <a:rPr lang="ar" sz="1100" u="sng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ar" sz="11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including milk, yogurt, cheese, and/or fortified soy beverages.</a:t>
            </a:r>
            <a:endParaRPr sz="110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61" name="Google Shape;561;p37"/>
          <p:cNvSpPr/>
          <p:nvPr/>
        </p:nvSpPr>
        <p:spPr>
          <a:xfrm>
            <a:off x="7376679" y="4157380"/>
            <a:ext cx="1222500" cy="55800"/>
          </a:xfrm>
          <a:prstGeom prst="rect">
            <a:avLst/>
          </a:prstGeom>
          <a:solidFill>
            <a:srgbClr val="F477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7"/>
          <p:cNvSpPr/>
          <p:nvPr/>
        </p:nvSpPr>
        <p:spPr>
          <a:xfrm>
            <a:off x="7842640" y="3994525"/>
            <a:ext cx="381900" cy="370500"/>
          </a:xfrm>
          <a:prstGeom prst="ellipse">
            <a:avLst/>
          </a:prstGeom>
          <a:solidFill>
            <a:srgbClr val="F477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3" name="Google Shape;563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02348" y="4048452"/>
            <a:ext cx="262500" cy="2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7"/>
          <p:cNvSpPr txBox="1"/>
          <p:nvPr/>
        </p:nvSpPr>
        <p:spPr>
          <a:xfrm>
            <a:off x="8846400" y="-18600"/>
            <a:ext cx="148800" cy="5180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7"/>
          <p:cNvSpPr txBox="1"/>
          <p:nvPr/>
        </p:nvSpPr>
        <p:spPr>
          <a:xfrm>
            <a:off x="8995200" y="-18600"/>
            <a:ext cx="148800" cy="5180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8"/>
          <p:cNvSpPr txBox="1"/>
          <p:nvPr/>
        </p:nvSpPr>
        <p:spPr>
          <a:xfrm>
            <a:off x="260275" y="2500750"/>
            <a:ext cx="8235600" cy="16023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●"/>
            </a:pPr>
            <a:r>
              <a:rPr b="1" lang="ar" sz="1200">
                <a:latin typeface="Signika"/>
                <a:ea typeface="Signika"/>
                <a:cs typeface="Signika"/>
                <a:sym typeface="Signika"/>
              </a:rPr>
              <a:t>Seafood</a:t>
            </a: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 provides the most </a:t>
            </a:r>
            <a:r>
              <a:rPr lang="ar" sz="12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vitamin B12</a:t>
            </a: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 and </a:t>
            </a:r>
            <a:r>
              <a:rPr lang="ar" sz="12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vitamin D</a:t>
            </a: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, in addition to almost all of the polyunsaturated like </a:t>
            </a:r>
            <a:r>
              <a:rPr lang="ar" sz="12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ω-3 fatty acids.</a:t>
            </a:r>
            <a:endParaRPr sz="1200">
              <a:solidFill>
                <a:srgbClr val="FF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Signika"/>
              <a:buChar char="●"/>
            </a:pP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The recommendation to consume</a:t>
            </a:r>
            <a:r>
              <a:rPr lang="ar" sz="12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b="1" lang="ar" sz="12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TWO </a:t>
            </a:r>
            <a:r>
              <a:rPr lang="ar" sz="120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servings or</a:t>
            </a:r>
            <a:r>
              <a:rPr lang="ar" sz="12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 more per week.</a:t>
            </a:r>
            <a:endParaRPr sz="1200">
              <a:solidFill>
                <a:srgbClr val="FF0000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●"/>
            </a:pPr>
            <a:r>
              <a:rPr b="1" lang="ar" sz="1200">
                <a:latin typeface="Signika"/>
                <a:ea typeface="Signika"/>
                <a:cs typeface="Signika"/>
                <a:sym typeface="Signika"/>
              </a:rPr>
              <a:t>Strong evidence</a:t>
            </a: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 indicates that eating patterns that include seafood are associated with </a:t>
            </a:r>
            <a:r>
              <a:rPr b="1" lang="ar" sz="12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reduced risk of CVD</a:t>
            </a:r>
            <a:r>
              <a:rPr b="1" lang="ar" sz="1200">
                <a:latin typeface="Signika"/>
                <a:ea typeface="Signika"/>
                <a:cs typeface="Signika"/>
                <a:sym typeface="Signika"/>
              </a:rPr>
              <a:t>, and moderate evidence indicates that these eating patterns are associated with </a:t>
            </a:r>
            <a:r>
              <a:rPr b="1" lang="ar" sz="1200">
                <a:solidFill>
                  <a:srgbClr val="FF0000"/>
                </a:solidFill>
                <a:latin typeface="Signika"/>
                <a:ea typeface="Signika"/>
                <a:cs typeface="Signika"/>
                <a:sym typeface="Signika"/>
              </a:rPr>
              <a:t>reduced risk of obesity</a:t>
            </a:r>
            <a:r>
              <a:rPr b="1" lang="ar" sz="1200">
                <a:latin typeface="Signika"/>
                <a:ea typeface="Signika"/>
                <a:cs typeface="Signika"/>
                <a:sym typeface="Signika"/>
              </a:rPr>
              <a:t>.</a:t>
            </a:r>
            <a:endParaRPr b="1"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71" name="Google Shape;571;p38"/>
          <p:cNvSpPr txBox="1"/>
          <p:nvPr/>
        </p:nvSpPr>
        <p:spPr>
          <a:xfrm>
            <a:off x="260275" y="797886"/>
            <a:ext cx="8235600" cy="13944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 u="sng">
                <a:latin typeface="Signika"/>
                <a:ea typeface="Signika"/>
                <a:cs typeface="Signika"/>
                <a:sym typeface="Signika"/>
              </a:rPr>
              <a:t>A healthier diet is:</a:t>
            </a:r>
            <a:endParaRPr b="1" sz="1200" u="sng"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●"/>
            </a:pPr>
            <a:r>
              <a:rPr b="1" lang="ar" sz="1200">
                <a:latin typeface="Signika"/>
                <a:ea typeface="Signika"/>
                <a:cs typeface="Signika"/>
                <a:sym typeface="Signika"/>
              </a:rPr>
              <a:t>Adequate:</a:t>
            </a: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 provides enough energy, nutrients, fiber, and vitamins to support a person’s health.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●"/>
            </a:pPr>
            <a:r>
              <a:rPr b="1" lang="ar" sz="1200">
                <a:latin typeface="Signika"/>
                <a:ea typeface="Signika"/>
                <a:cs typeface="Signika"/>
                <a:sym typeface="Signika"/>
              </a:rPr>
              <a:t>Varied:</a:t>
            </a: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 to eat many different types of foods each day.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●"/>
            </a:pPr>
            <a:r>
              <a:rPr b="1" lang="ar" sz="1200">
                <a:latin typeface="Signika"/>
                <a:ea typeface="Signika"/>
                <a:cs typeface="Signika"/>
                <a:sym typeface="Signika"/>
              </a:rPr>
              <a:t>Balanced:</a:t>
            </a: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 contains the right combinations of foods to provide the proper balance of nutrients.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Signika"/>
              <a:buChar char="●"/>
            </a:pPr>
            <a:r>
              <a:rPr b="1" lang="ar" sz="1200">
                <a:latin typeface="Signika"/>
                <a:ea typeface="Signika"/>
                <a:cs typeface="Signika"/>
                <a:sym typeface="Signika"/>
              </a:rPr>
              <a:t>Moderate:</a:t>
            </a:r>
            <a:r>
              <a:rPr lang="ar" sz="1200">
                <a:latin typeface="Signika"/>
                <a:ea typeface="Signika"/>
                <a:cs typeface="Signika"/>
                <a:sym typeface="Signika"/>
              </a:rPr>
              <a:t> contains the right amounts of foods (Calories) for maintaining proper weight – neither too much nor too little food.</a:t>
            </a:r>
            <a:endParaRPr sz="1200">
              <a:latin typeface="Signika"/>
              <a:ea typeface="Signika"/>
              <a:cs typeface="Signika"/>
              <a:sym typeface="Signi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72" name="Google Shape;572;p38"/>
          <p:cNvSpPr txBox="1"/>
          <p:nvPr/>
        </p:nvSpPr>
        <p:spPr>
          <a:xfrm>
            <a:off x="8846400" y="-18600"/>
            <a:ext cx="148800" cy="51807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8"/>
          <p:cNvSpPr txBox="1"/>
          <p:nvPr/>
        </p:nvSpPr>
        <p:spPr>
          <a:xfrm>
            <a:off x="8995200" y="-18600"/>
            <a:ext cx="148800" cy="5180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8"/>
          <p:cNvSpPr txBox="1"/>
          <p:nvPr/>
        </p:nvSpPr>
        <p:spPr>
          <a:xfrm>
            <a:off x="260275" y="359425"/>
            <a:ext cx="458700" cy="1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38"/>
          <p:cNvSpPr txBox="1"/>
          <p:nvPr/>
        </p:nvSpPr>
        <p:spPr>
          <a:xfrm>
            <a:off x="718975" y="359425"/>
            <a:ext cx="458700" cy="123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6" name="Google Shape;576;p38"/>
          <p:cNvGrpSpPr/>
          <p:nvPr/>
        </p:nvGrpSpPr>
        <p:grpSpPr>
          <a:xfrm flipH="1">
            <a:off x="8148151" y="4411531"/>
            <a:ext cx="698252" cy="731963"/>
            <a:chOff x="3734246" y="1262897"/>
            <a:chExt cx="4397051" cy="5366298"/>
          </a:xfrm>
        </p:grpSpPr>
        <p:sp>
          <p:nvSpPr>
            <p:cNvPr id="577" name="Google Shape;577;p38"/>
            <p:cNvSpPr/>
            <p:nvPr/>
          </p:nvSpPr>
          <p:spPr>
            <a:xfrm>
              <a:off x="4537623" y="1262897"/>
              <a:ext cx="2619375" cy="4733925"/>
            </a:xfrm>
            <a:custGeom>
              <a:rect b="b" l="l" r="r" t="t"/>
              <a:pathLst>
                <a:path extrusionOk="0" h="4733925" w="261937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4604577" y="2503864"/>
              <a:ext cx="2485469" cy="3435909"/>
            </a:xfrm>
            <a:custGeom>
              <a:rect b="b" l="l" r="r" t="t"/>
              <a:pathLst>
                <a:path extrusionOk="0" h="3352106" w="2485469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4601530" y="5049480"/>
              <a:ext cx="2470815" cy="885067"/>
            </a:xfrm>
            <a:custGeom>
              <a:rect b="b" l="l" r="r" t="t"/>
              <a:pathLst>
                <a:path extrusionOk="0" h="885067" w="2470815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rgbClr val="57C3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4622028" y="6023970"/>
              <a:ext cx="581025" cy="219075"/>
            </a:xfrm>
            <a:custGeom>
              <a:rect b="b" l="l" r="r" t="t"/>
              <a:pathLst>
                <a:path extrusionOk="0" h="219075" w="58102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1" name="Google Shape;581;p38"/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582" name="Google Shape;582;p38"/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rect b="b" l="l" r="r" t="t"/>
                <a:pathLst>
                  <a:path extrusionOk="0" h="432741" w="771479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4" name="Google Shape;584;p38"/>
            <p:cNvSpPr/>
            <p:nvPr/>
          </p:nvSpPr>
          <p:spPr>
            <a:xfrm>
              <a:off x="4632959" y="6162458"/>
              <a:ext cx="561975" cy="180975"/>
            </a:xfrm>
            <a:custGeom>
              <a:rect b="b" l="l" r="r" t="t"/>
              <a:pathLst>
                <a:path extrusionOk="0" h="180975" w="561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030716" y="1289195"/>
              <a:ext cx="1606064" cy="419422"/>
            </a:xfrm>
            <a:custGeom>
              <a:rect b="b" l="l" r="r" t="t"/>
              <a:pathLst>
                <a:path extrusionOk="0" h="419422" w="1606064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4974059" y="2427631"/>
              <a:ext cx="1728571" cy="194390"/>
            </a:xfrm>
            <a:custGeom>
              <a:rect b="b" l="l" r="r" t="t"/>
              <a:pathLst>
                <a:path extrusionOk="0" h="182955" w="1642348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093567" y="2223140"/>
              <a:ext cx="1483913" cy="273596"/>
            </a:xfrm>
            <a:custGeom>
              <a:rect b="b" l="l" r="r" t="t"/>
              <a:pathLst>
                <a:path extrusionOk="0" h="273596" w="1483913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rgbClr val="BAE7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157059" y="2241254"/>
              <a:ext cx="1343025" cy="209550"/>
            </a:xfrm>
            <a:custGeom>
              <a:rect b="b" l="l" r="r" t="t"/>
              <a:pathLst>
                <a:path extrusionOk="0" h="209550" w="1343025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4624786" y="2779870"/>
              <a:ext cx="2460614" cy="3050038"/>
            </a:xfrm>
            <a:custGeom>
              <a:rect b="b" l="l" r="r" t="t"/>
              <a:pathLst>
                <a:path extrusionOk="0" h="3034864" w="2485469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rgbClr val="F8AB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4831849" y="2808912"/>
              <a:ext cx="1619250" cy="447675"/>
            </a:xfrm>
            <a:custGeom>
              <a:rect b="b" l="l" r="r" t="t"/>
              <a:pathLst>
                <a:path extrusionOk="0" h="447675" w="1619250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rgbClr val="FAC7C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4719301" y="2717372"/>
              <a:ext cx="790575" cy="485775"/>
            </a:xfrm>
            <a:custGeom>
              <a:rect b="b" l="l" r="r" t="t"/>
              <a:pathLst>
                <a:path extrusionOk="0" h="485775" w="7905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6144102" y="2557486"/>
              <a:ext cx="709135" cy="519139"/>
            </a:xfrm>
            <a:custGeom>
              <a:rect b="b" l="l" r="r" t="t"/>
              <a:pathLst>
                <a:path extrusionOk="0" h="519139" w="709135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6150292" y="2767396"/>
              <a:ext cx="428625" cy="228600"/>
            </a:xfrm>
            <a:custGeom>
              <a:rect b="b" l="l" r="r" t="t"/>
              <a:pathLst>
                <a:path extrusionOk="0" h="228600" w="428625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5022596" y="1515449"/>
              <a:ext cx="1623710" cy="776288"/>
            </a:xfrm>
            <a:custGeom>
              <a:rect b="b" l="l" r="r" t="t"/>
              <a:pathLst>
                <a:path extrusionOk="0" h="776288" w="1623710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067300" y="1529736"/>
              <a:ext cx="1564005" cy="761047"/>
            </a:xfrm>
            <a:custGeom>
              <a:rect b="b" l="l" r="r" t="t"/>
              <a:pathLst>
                <a:path extrusionOk="0" h="761047" w="1564005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5235831" y="2260109"/>
              <a:ext cx="1188912" cy="95742"/>
            </a:xfrm>
            <a:custGeom>
              <a:rect b="b" l="l" r="r" t="t"/>
              <a:pathLst>
                <a:path extrusionOk="0" h="95742" w="118891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rgbClr val="2567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7" name="Google Shape;597;p38"/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598" name="Google Shape;598;p38"/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rect b="b" l="l" r="r" t="t"/>
                <a:pathLst>
                  <a:path extrusionOk="0" h="428625" w="514350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rect b="b" l="l" r="r" t="t"/>
                <a:pathLst>
                  <a:path extrusionOk="0" h="375059" w="777018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rect b="b" l="l" r="r" t="t"/>
                <a:pathLst>
                  <a:path extrusionOk="0" h="187467" w="258725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3" name="Google Shape;603;p38"/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604" name="Google Shape;604;p38"/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rect b="b" l="l" r="r" t="t"/>
                <a:pathLst>
                  <a:path extrusionOk="0" h="218765" w="492241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rgbClr val="ED242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rect b="b" l="l" r="r" t="t"/>
                <a:pathLst>
                  <a:path extrusionOk="0" h="185003" w="474698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rgbClr val="F8ABA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6" name="Google Shape;606;p38"/>
            <p:cNvSpPr/>
            <p:nvPr/>
          </p:nvSpPr>
          <p:spPr>
            <a:xfrm rot="-2212194">
              <a:off x="4319753" y="2906642"/>
              <a:ext cx="3226038" cy="3027035"/>
            </a:xfrm>
            <a:custGeom>
              <a:rect b="b" l="l" r="r" t="t"/>
              <a:pathLst>
                <a:path extrusionOk="0" h="3027035" w="3226038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rgbClr val="ED242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7" name="Google Shape;607;p38"/>
            <p:cNvGrpSpPr/>
            <p:nvPr/>
          </p:nvGrpSpPr>
          <p:grpSpPr>
            <a:xfrm>
              <a:off x="5117699" y="3424825"/>
              <a:ext cx="1982312" cy="2237624"/>
              <a:chOff x="5118251" y="3418879"/>
              <a:chExt cx="1982312" cy="2198059"/>
            </a:xfrm>
          </p:grpSpPr>
          <p:sp>
            <p:nvSpPr>
              <p:cNvPr id="608" name="Google Shape;608;p38"/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5203395" y="3503176"/>
                <a:ext cx="1893108" cy="2027709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99DA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5204661" y="3505277"/>
                <a:ext cx="1893108" cy="1950777"/>
              </a:xfrm>
              <a:custGeom>
                <a:rect b="b" l="l" r="r" t="t"/>
                <a:pathLst>
                  <a:path extrusionOk="0" h="2198059" w="1982312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1" name="Google Shape;611;p38"/>
          <p:cNvSpPr txBox="1"/>
          <p:nvPr/>
        </p:nvSpPr>
        <p:spPr>
          <a:xfrm>
            <a:off x="8353550" y="4691075"/>
            <a:ext cx="2853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Bree Serif"/>
                <a:ea typeface="Bree Serif"/>
                <a:cs typeface="Bree Serif"/>
                <a:sym typeface="Bree Serif"/>
              </a:rPr>
              <a:t>7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12" name="Google Shape;612;p38"/>
          <p:cNvSpPr txBox="1"/>
          <p:nvPr/>
        </p:nvSpPr>
        <p:spPr>
          <a:xfrm>
            <a:off x="-8825" y="0"/>
            <a:ext cx="996900" cy="3066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FFFFFF"/>
                </a:solidFill>
                <a:latin typeface="Merienda"/>
                <a:ea typeface="Merienda"/>
                <a:cs typeface="Merienda"/>
                <a:sym typeface="Merienda"/>
              </a:rPr>
              <a:t>IMPORTANT!</a:t>
            </a:r>
            <a:endParaRPr b="1" sz="1000">
              <a:solidFill>
                <a:srgbClr val="FFFFFF"/>
              </a:solidFill>
              <a:latin typeface="Merienda"/>
              <a:ea typeface="Merienda"/>
              <a:cs typeface="Merienda"/>
              <a:sym typeface="Merien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ALLPPT-ONLINE DOC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