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698475" cx="7589525"/>
  <p:notesSz cx="6858000" cy="9144000"/>
  <p:embeddedFontLst>
    <p:embeddedFont>
      <p:font typeface="Cabin"/>
      <p:regular r:id="rId27"/>
      <p:bold r:id="rId28"/>
      <p:italic r:id="rId29"/>
      <p:boldItalic r:id="rId30"/>
    </p:embeddedFont>
    <p:embeddedFont>
      <p:font typeface="Exo"/>
      <p:regular r:id="rId31"/>
      <p:bold r:id="rId32"/>
      <p:italic r:id="rId33"/>
      <p:boldItalic r:id="rId34"/>
    </p:embeddedFont>
    <p:embeddedFont>
      <p:font typeface="Cabin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B2BEBBE-42B2-4808-85D4-4C9ECD78F810}">
  <a:tblStyle styleId="{3B2BEBBE-42B2-4808-85D4-4C9ECD78F81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521C501-FD8D-458E-9EC0-0C3D15C15CC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15BF823-BF38-4DE1-AADE-AD27E29D6E2E}"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182E06A-7384-487D-80B5-57FF383CB20F}" styleName="Table_3">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bin-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xo-regular.fntdata"/><Relationship Id="rId30" Type="http://schemas.openxmlformats.org/officeDocument/2006/relationships/font" Target="fonts/Cabin-boldItalic.fntdata"/><Relationship Id="rId11" Type="http://schemas.openxmlformats.org/officeDocument/2006/relationships/slide" Target="slides/slide5.xml"/><Relationship Id="rId33" Type="http://schemas.openxmlformats.org/officeDocument/2006/relationships/font" Target="fonts/Exo-italic.fntdata"/><Relationship Id="rId10" Type="http://schemas.openxmlformats.org/officeDocument/2006/relationships/slide" Target="slides/slide4.xml"/><Relationship Id="rId32" Type="http://schemas.openxmlformats.org/officeDocument/2006/relationships/font" Target="fonts/Exo-bold.fntdata"/><Relationship Id="rId13" Type="http://schemas.openxmlformats.org/officeDocument/2006/relationships/slide" Target="slides/slide7.xml"/><Relationship Id="rId35" Type="http://schemas.openxmlformats.org/officeDocument/2006/relationships/font" Target="fonts/CabinMedium-regular.fntdata"/><Relationship Id="rId12" Type="http://schemas.openxmlformats.org/officeDocument/2006/relationships/slide" Target="slides/slide6.xml"/><Relationship Id="rId34" Type="http://schemas.openxmlformats.org/officeDocument/2006/relationships/font" Target="fonts/Exo-boldItalic.fntdata"/><Relationship Id="rId15" Type="http://schemas.openxmlformats.org/officeDocument/2006/relationships/slide" Target="slides/slide9.xml"/><Relationship Id="rId37" Type="http://schemas.openxmlformats.org/officeDocument/2006/relationships/font" Target="fonts/CabinMedium-italic.fntdata"/><Relationship Id="rId14" Type="http://schemas.openxmlformats.org/officeDocument/2006/relationships/slide" Target="slides/slide8.xml"/><Relationship Id="rId36" Type="http://schemas.openxmlformats.org/officeDocument/2006/relationships/font" Target="fonts/Cabin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Cabin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de250ab15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de250ab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d2b64ef2b_1_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d2b64ef2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68c564a5b_0_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68c564a5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d7e522e36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d7e522e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d7e522e36_0_7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d7e522e3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d2b64ef2b_1_1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d2b64ef2b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d2b64ef2b_1_1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d2b64ef2b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6d2b64ef2b_1_9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6d2b64ef2b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d7e522e36_0_18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d7e522e3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d669db72d_0_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d669db72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da22bc664_0_6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da22bc66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d2b64ef2b_1_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d2b64ef2b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6da22bc664_0_1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6da22bc66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d2b64ef2b_1_2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d2b64ef2b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d2b64ef2b_1_4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d2b64ef2b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d2b64ef2b_1_5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d2b64ef2b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d2b64ef2b_1_7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d2b64ef2b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d2b64ef2b_1_8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d2b64ef2b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d2b64ef2b_1_13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d2b64ef2b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d2b64ef2b_1_14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d2b64ef2b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3" name="Shape 53"/>
        <p:cNvGrpSpPr/>
        <p:nvPr/>
      </p:nvGrpSpPr>
      <p:grpSpPr>
        <a:xfrm>
          <a:off x="0" y="0"/>
          <a:ext cx="0" cy="0"/>
          <a:chOff x="0" y="0"/>
          <a:chExt cx="0" cy="0"/>
        </a:xfrm>
      </p:grpSpPr>
      <p:sp>
        <p:nvSpPr>
          <p:cNvPr id="54" name="Google Shape;54;p13"/>
          <p:cNvSpPr/>
          <p:nvPr/>
        </p:nvSpPr>
        <p:spPr>
          <a:xfrm>
            <a:off x="394575" y="0"/>
            <a:ext cx="509100" cy="106986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56" name="Google Shape;56;p13"/>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57" name="Google Shape;57;p13"/>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58" name="Google Shape;58;p13"/>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59" name="Google Shape;59;p13"/>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60" name="Google Shape;60;p13"/>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61" name="Google Shape;61;p13"/>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62" name="Google Shape;62;p13"/>
          <p:cNvPicPr preferRelativeResize="0"/>
          <p:nvPr/>
        </p:nvPicPr>
        <p:blipFill>
          <a:blip r:embed="rId4">
            <a:alphaModFix/>
          </a:blip>
          <a:stretch>
            <a:fillRect/>
          </a:stretch>
        </p:blipFill>
        <p:spPr>
          <a:xfrm rot="-388141">
            <a:off x="-249278" y="8904121"/>
            <a:ext cx="1702388" cy="2145988"/>
          </a:xfrm>
          <a:prstGeom prst="rect">
            <a:avLst/>
          </a:prstGeom>
          <a:noFill/>
          <a:ln>
            <a:noFill/>
          </a:ln>
          <a:effectLst>
            <a:outerShdw blurRad="57150" rotWithShape="0" algn="bl" dir="5400000" dist="19050">
              <a:srgbClr val="999999">
                <a:alpha val="50000"/>
              </a:srgbClr>
            </a:outerShdw>
          </a:effectLst>
        </p:spPr>
      </p:pic>
      <p:sp>
        <p:nvSpPr>
          <p:cNvPr id="63" name="Google Shape;63;p13"/>
          <p:cNvSpPr txBox="1"/>
          <p:nvPr/>
        </p:nvSpPr>
        <p:spPr>
          <a:xfrm>
            <a:off x="1420250" y="1615613"/>
            <a:ext cx="5205600" cy="1958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0B5394"/>
                </a:solidFill>
                <a:latin typeface="Calibri"/>
                <a:ea typeface="Calibri"/>
                <a:cs typeface="Calibri"/>
                <a:sym typeface="Calibri"/>
              </a:rPr>
              <a:t>GNT Microbiology Summary File</a:t>
            </a:r>
            <a:endParaRPr b="1" sz="4800">
              <a:solidFill>
                <a:srgbClr val="0B5394"/>
              </a:solidFill>
              <a:latin typeface="Calibri"/>
              <a:ea typeface="Calibri"/>
              <a:cs typeface="Calibri"/>
              <a:sym typeface="Calibri"/>
            </a:endParaRPr>
          </a:p>
          <a:p>
            <a:pPr indent="0" lvl="0" marL="0" rtl="0" algn="ctr">
              <a:spcBef>
                <a:spcPts val="0"/>
              </a:spcBef>
              <a:spcAft>
                <a:spcPts val="0"/>
              </a:spcAft>
              <a:buNone/>
            </a:pPr>
            <a:r>
              <a:rPr b="1" lang="en-GB" sz="4800">
                <a:solidFill>
                  <a:srgbClr val="0B5394"/>
                </a:solidFill>
                <a:latin typeface="Calibri"/>
                <a:ea typeface="Calibri"/>
                <a:cs typeface="Calibri"/>
                <a:sym typeface="Calibri"/>
              </a:rPr>
              <a:t> </a:t>
            </a:r>
            <a:endParaRPr b="1" sz="4800">
              <a:solidFill>
                <a:srgbClr val="0B5394"/>
              </a:solidFill>
              <a:latin typeface="Calibri"/>
              <a:ea typeface="Calibri"/>
              <a:cs typeface="Calibri"/>
              <a:sym typeface="Calibri"/>
            </a:endParaRPr>
          </a:p>
        </p:txBody>
      </p:sp>
      <p:pic>
        <p:nvPicPr>
          <p:cNvPr id="64" name="Google Shape;64;p13"/>
          <p:cNvPicPr preferRelativeResize="0"/>
          <p:nvPr/>
        </p:nvPicPr>
        <p:blipFill rotWithShape="1">
          <a:blip r:embed="rId5">
            <a:alphaModFix/>
          </a:blip>
          <a:srcRect b="8839" l="11500" r="19137" t="28687"/>
          <a:stretch/>
        </p:blipFill>
        <p:spPr>
          <a:xfrm>
            <a:off x="5429576" y="73787"/>
            <a:ext cx="1151943" cy="692100"/>
          </a:xfrm>
          <a:prstGeom prst="rect">
            <a:avLst/>
          </a:prstGeom>
          <a:noFill/>
          <a:ln>
            <a:noFill/>
          </a:ln>
        </p:spPr>
      </p:pic>
      <p:pic>
        <p:nvPicPr>
          <p:cNvPr id="65" name="Google Shape;65;p13"/>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66" name="Google Shape;66;p13"/>
          <p:cNvSpPr txBox="1"/>
          <p:nvPr/>
        </p:nvSpPr>
        <p:spPr>
          <a:xfrm>
            <a:off x="1289500" y="3834525"/>
            <a:ext cx="5905800" cy="124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82799" lvl="0" marL="640800" rtl="0" algn="l">
              <a:spcBef>
                <a:spcPts val="0"/>
              </a:spcBef>
              <a:spcAft>
                <a:spcPts val="0"/>
              </a:spcAft>
              <a:buClr>
                <a:srgbClr val="0B5394"/>
              </a:buClr>
              <a:buSzPts val="2400"/>
              <a:buFont typeface="Calibri"/>
              <a:buChar char="●"/>
            </a:pPr>
            <a:r>
              <a:rPr b="1" lang="en-GB" sz="2400">
                <a:solidFill>
                  <a:srgbClr val="0B5394"/>
                </a:solidFill>
                <a:latin typeface="Calibri"/>
                <a:ea typeface="Calibri"/>
                <a:cs typeface="Calibri"/>
                <a:sym typeface="Calibri"/>
              </a:rPr>
              <a:t>Team Leaders:</a:t>
            </a:r>
            <a:endParaRPr b="1" sz="2400">
              <a:solidFill>
                <a:srgbClr val="0B5394"/>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67" name="Google Shape;67;p13"/>
          <p:cNvSpPr txBox="1"/>
          <p:nvPr/>
        </p:nvSpPr>
        <p:spPr>
          <a:xfrm>
            <a:off x="1461228" y="5062125"/>
            <a:ext cx="3192000" cy="155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81000" lvl="0" marL="457200" rtl="0" algn="l">
              <a:spcBef>
                <a:spcPts val="0"/>
              </a:spcBef>
              <a:spcAft>
                <a:spcPts val="0"/>
              </a:spcAft>
              <a:buClr>
                <a:srgbClr val="0B5394"/>
              </a:buClr>
              <a:buSzPts val="2400"/>
              <a:buFont typeface="Calibri"/>
              <a:buChar char="●"/>
            </a:pPr>
            <a:r>
              <a:rPr b="1" lang="en-GB" sz="2400">
                <a:solidFill>
                  <a:srgbClr val="0B5394"/>
                </a:solidFill>
                <a:latin typeface="Calibri"/>
                <a:ea typeface="Calibri"/>
                <a:cs typeface="Calibri"/>
                <a:sym typeface="Calibri"/>
              </a:rPr>
              <a:t>Team sub-leader:</a:t>
            </a:r>
            <a:endParaRPr b="1" sz="2400">
              <a:solidFill>
                <a:srgbClr val="0B5394"/>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68" name="Google Shape;68;p13"/>
          <p:cNvSpPr txBox="1"/>
          <p:nvPr/>
        </p:nvSpPr>
        <p:spPr>
          <a:xfrm>
            <a:off x="1441900" y="6462850"/>
            <a:ext cx="4989600" cy="603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81000" lvl="0" marL="457200" rtl="0" algn="l">
              <a:spcBef>
                <a:spcPts val="0"/>
              </a:spcBef>
              <a:spcAft>
                <a:spcPts val="0"/>
              </a:spcAft>
              <a:buClr>
                <a:srgbClr val="0B5394"/>
              </a:buClr>
              <a:buSzPts val="2400"/>
              <a:buFont typeface="Calibri"/>
              <a:buChar char="●"/>
            </a:pPr>
            <a:r>
              <a:rPr b="1" lang="en-GB" sz="2400">
                <a:solidFill>
                  <a:srgbClr val="0B5394"/>
                </a:solidFill>
                <a:latin typeface="Calibri"/>
                <a:ea typeface="Calibri"/>
                <a:cs typeface="Calibri"/>
                <a:sym typeface="Calibri"/>
              </a:rPr>
              <a:t>This summary was done by:</a:t>
            </a:r>
            <a:endParaRPr b="1" sz="2400">
              <a:solidFill>
                <a:srgbClr val="0B5394"/>
              </a:solidFill>
              <a:latin typeface="Calibri"/>
              <a:ea typeface="Calibri"/>
              <a:cs typeface="Calibri"/>
              <a:sym typeface="Calibri"/>
            </a:endParaRPr>
          </a:p>
        </p:txBody>
      </p:sp>
      <p:sp>
        <p:nvSpPr>
          <p:cNvPr id="69" name="Google Shape;69;p13"/>
          <p:cNvSpPr/>
          <p:nvPr/>
        </p:nvSpPr>
        <p:spPr>
          <a:xfrm>
            <a:off x="1821060" y="71376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0" name="Google Shape;70;p13"/>
          <p:cNvSpPr/>
          <p:nvPr/>
        </p:nvSpPr>
        <p:spPr>
          <a:xfrm>
            <a:off x="1821060" y="75108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1" name="Google Shape;71;p13"/>
          <p:cNvSpPr txBox="1"/>
          <p:nvPr/>
        </p:nvSpPr>
        <p:spPr>
          <a:xfrm>
            <a:off x="2172550" y="6990550"/>
            <a:ext cx="3000000" cy="334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Jehad Alorainy</a:t>
            </a:r>
            <a:endParaRPr b="1" sz="2000">
              <a:latin typeface="Cabin"/>
              <a:ea typeface="Cabin"/>
              <a:cs typeface="Cabin"/>
              <a:sym typeface="Cabin"/>
            </a:endParaRPr>
          </a:p>
        </p:txBody>
      </p:sp>
      <p:sp>
        <p:nvSpPr>
          <p:cNvPr id="72" name="Google Shape;72;p13"/>
          <p:cNvSpPr txBox="1"/>
          <p:nvPr/>
        </p:nvSpPr>
        <p:spPr>
          <a:xfrm>
            <a:off x="2172550" y="8160775"/>
            <a:ext cx="3000000" cy="457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Raghad AlKhashan</a:t>
            </a:r>
            <a:endParaRPr b="1" sz="2000">
              <a:latin typeface="Cabin"/>
              <a:ea typeface="Cabin"/>
              <a:cs typeface="Cabin"/>
              <a:sym typeface="Cabin"/>
            </a:endParaRPr>
          </a:p>
          <a:p>
            <a:pPr indent="0" lvl="0" marL="0" rtl="0" algn="l">
              <a:spcBef>
                <a:spcPts val="0"/>
              </a:spcBef>
              <a:spcAft>
                <a:spcPts val="0"/>
              </a:spcAft>
              <a:buNone/>
            </a:pPr>
            <a:r>
              <a:t/>
            </a:r>
            <a:endParaRPr b="1" sz="2000">
              <a:solidFill>
                <a:schemeClr val="dk1"/>
              </a:solidFill>
              <a:latin typeface="Cabin"/>
              <a:ea typeface="Cabin"/>
              <a:cs typeface="Cabin"/>
              <a:sym typeface="Cabin"/>
            </a:endParaRPr>
          </a:p>
        </p:txBody>
      </p:sp>
      <p:sp>
        <p:nvSpPr>
          <p:cNvPr id="73" name="Google Shape;73;p13"/>
          <p:cNvSpPr/>
          <p:nvPr/>
        </p:nvSpPr>
        <p:spPr>
          <a:xfrm>
            <a:off x="1821060" y="7907964"/>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 name="Google Shape;74;p13"/>
          <p:cNvSpPr/>
          <p:nvPr/>
        </p:nvSpPr>
        <p:spPr>
          <a:xfrm>
            <a:off x="1821060" y="8281164"/>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5" name="Google Shape;75;p13"/>
          <p:cNvSpPr txBox="1"/>
          <p:nvPr/>
        </p:nvSpPr>
        <p:spPr>
          <a:xfrm>
            <a:off x="2172550" y="7760888"/>
            <a:ext cx="3000000" cy="334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Nawaf Albhijan</a:t>
            </a:r>
            <a:endParaRPr b="1" sz="2000">
              <a:latin typeface="Cabin"/>
              <a:ea typeface="Cabin"/>
              <a:cs typeface="Cabin"/>
              <a:sym typeface="Cabin"/>
            </a:endParaRPr>
          </a:p>
        </p:txBody>
      </p:sp>
      <p:sp>
        <p:nvSpPr>
          <p:cNvPr id="76" name="Google Shape;76;p13"/>
          <p:cNvSpPr txBox="1"/>
          <p:nvPr/>
        </p:nvSpPr>
        <p:spPr>
          <a:xfrm>
            <a:off x="2172550" y="7417063"/>
            <a:ext cx="3000000" cy="457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Mashal Abaalkhail</a:t>
            </a:r>
            <a:endParaRPr b="1" sz="2000">
              <a:latin typeface="Cabin"/>
              <a:ea typeface="Cabin"/>
              <a:cs typeface="Cabin"/>
              <a:sym typeface="Cabin"/>
            </a:endParaRPr>
          </a:p>
          <a:p>
            <a:pPr indent="0" lvl="0" marL="0" rtl="0" algn="l">
              <a:spcBef>
                <a:spcPts val="0"/>
              </a:spcBef>
              <a:spcAft>
                <a:spcPts val="0"/>
              </a:spcAft>
              <a:buNone/>
            </a:pPr>
            <a:r>
              <a:t/>
            </a:r>
            <a:endParaRPr b="1" sz="2000">
              <a:solidFill>
                <a:schemeClr val="dk1"/>
              </a:solidFill>
              <a:latin typeface="Cabin"/>
              <a:ea typeface="Cabin"/>
              <a:cs typeface="Cabin"/>
              <a:sym typeface="Cabin"/>
            </a:endParaRPr>
          </a:p>
        </p:txBody>
      </p:sp>
      <p:sp>
        <p:nvSpPr>
          <p:cNvPr id="77" name="Google Shape;77;p13"/>
          <p:cNvSpPr txBox="1"/>
          <p:nvPr/>
        </p:nvSpPr>
        <p:spPr>
          <a:xfrm>
            <a:off x="180400" y="9041400"/>
            <a:ext cx="7578900" cy="10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rgbClr val="0B5394"/>
                </a:solidFill>
                <a:latin typeface="Cabin"/>
                <a:ea typeface="Cabin"/>
                <a:cs typeface="Cabin"/>
                <a:sym typeface="Cabin"/>
              </a:rPr>
              <a:t>Good Luck!</a:t>
            </a:r>
            <a:endParaRPr b="1" sz="3600">
              <a:solidFill>
                <a:srgbClr val="0B5394"/>
              </a:solidFill>
              <a:latin typeface="Cabin"/>
              <a:ea typeface="Cabin"/>
              <a:cs typeface="Cabin"/>
              <a:sym typeface="Cabin"/>
            </a:endParaRPr>
          </a:p>
        </p:txBody>
      </p:sp>
      <p:grpSp>
        <p:nvGrpSpPr>
          <p:cNvPr id="78" name="Google Shape;78;p13"/>
          <p:cNvGrpSpPr/>
          <p:nvPr/>
        </p:nvGrpSpPr>
        <p:grpSpPr>
          <a:xfrm>
            <a:off x="1665656" y="4636051"/>
            <a:ext cx="330928" cy="336226"/>
            <a:chOff x="-56407800" y="1902600"/>
            <a:chExt cx="326875" cy="318125"/>
          </a:xfrm>
        </p:grpSpPr>
        <p:sp>
          <p:nvSpPr>
            <p:cNvPr id="79" name="Google Shape;79;p13"/>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13"/>
          <p:cNvGrpSpPr/>
          <p:nvPr/>
        </p:nvGrpSpPr>
        <p:grpSpPr>
          <a:xfrm>
            <a:off x="4729320" y="4623387"/>
            <a:ext cx="322171" cy="334667"/>
            <a:chOff x="-55225575" y="1903275"/>
            <a:chExt cx="318225" cy="316650"/>
          </a:xfrm>
        </p:grpSpPr>
        <p:sp>
          <p:nvSpPr>
            <p:cNvPr id="83" name="Google Shape;83;p13"/>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4" name="Google Shape;84;p13"/>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5" name="Google Shape;85;p13"/>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6" name="Google Shape;86;p13"/>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7" name="Google Shape;87;p13"/>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grpSp>
      <p:grpSp>
        <p:nvGrpSpPr>
          <p:cNvPr id="88" name="Google Shape;88;p13"/>
          <p:cNvGrpSpPr/>
          <p:nvPr/>
        </p:nvGrpSpPr>
        <p:grpSpPr>
          <a:xfrm>
            <a:off x="1630033" y="5904481"/>
            <a:ext cx="322998" cy="346532"/>
            <a:chOff x="-64406125" y="3362225"/>
            <a:chExt cx="318225" cy="314800"/>
          </a:xfrm>
        </p:grpSpPr>
        <p:sp>
          <p:nvSpPr>
            <p:cNvPr id="89" name="Google Shape;89;p13"/>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3"/>
          <p:cNvSpPr/>
          <p:nvPr/>
        </p:nvSpPr>
        <p:spPr>
          <a:xfrm>
            <a:off x="1774705" y="6027288"/>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3"/>
          <p:cNvPicPr preferRelativeResize="0"/>
          <p:nvPr/>
        </p:nvPicPr>
        <p:blipFill>
          <a:blip r:embed="rId7">
            <a:alphaModFix/>
          </a:blip>
          <a:stretch>
            <a:fillRect/>
          </a:stretch>
        </p:blipFill>
        <p:spPr>
          <a:xfrm>
            <a:off x="4546945" y="0"/>
            <a:ext cx="839700" cy="83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graphicFrame>
        <p:nvGraphicFramePr>
          <p:cNvPr id="193" name="Google Shape;193;p22"/>
          <p:cNvGraphicFramePr/>
          <p:nvPr/>
        </p:nvGraphicFramePr>
        <p:xfrm>
          <a:off x="154375" y="976463"/>
          <a:ext cx="3000000" cy="3000000"/>
        </p:xfrm>
        <a:graphic>
          <a:graphicData uri="http://schemas.openxmlformats.org/drawingml/2006/table">
            <a:tbl>
              <a:tblPr>
                <a:noFill/>
                <a:tableStyleId>{3B2BEBBE-42B2-4808-85D4-4C9ECD78F810}</a:tableStyleId>
              </a:tblPr>
              <a:tblGrid>
                <a:gridCol w="1201150"/>
                <a:gridCol w="1829900"/>
                <a:gridCol w="1257725"/>
                <a:gridCol w="1908500"/>
                <a:gridCol w="1104925"/>
              </a:tblGrid>
              <a:tr h="519825">
                <a:tc>
                  <a:txBody>
                    <a:bodyPr/>
                    <a:lstStyle/>
                    <a:p>
                      <a:pPr indent="0" lvl="0" marL="0" rtl="0" algn="ctr">
                        <a:spcBef>
                          <a:spcPts val="0"/>
                        </a:spcBef>
                        <a:spcAft>
                          <a:spcPts val="0"/>
                        </a:spcAft>
                        <a:buNone/>
                      </a:pPr>
                      <a:r>
                        <a:rPr b="1" lang="en-GB">
                          <a:latin typeface="Calibri"/>
                          <a:ea typeface="Calibri"/>
                          <a:cs typeface="Calibri"/>
                          <a:sym typeface="Calibri"/>
                        </a:rPr>
                        <a:t>Definition</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ctr">
                        <a:spcBef>
                          <a:spcPts val="0"/>
                        </a:spcBef>
                        <a:spcAft>
                          <a:spcPts val="0"/>
                        </a:spcAft>
                        <a:buNone/>
                      </a:pPr>
                      <a:r>
                        <a:rPr b="1" lang="en-GB" sz="1200">
                          <a:latin typeface="Calibri"/>
                          <a:ea typeface="Calibri"/>
                          <a:cs typeface="Calibri"/>
                          <a:sym typeface="Calibri"/>
                        </a:rPr>
                        <a:t>inflammation of the gastrointestinal tract which involves both stomach and small intestine leading to acute diarrhea and vomiting. </a:t>
                      </a:r>
                      <a:endParaRPr b="1" sz="1200">
                        <a:latin typeface="Calibri"/>
                        <a:ea typeface="Calibri"/>
                        <a:cs typeface="Calibri"/>
                        <a:sym typeface="Calibri"/>
                      </a:endParaRPr>
                    </a:p>
                  </a:txBody>
                  <a:tcPr marT="91425" marB="91425" marR="91425" marL="91425" anchor="ctr"/>
                </a:tc>
                <a:tc hMerge="1"/>
                <a:tc hMerge="1"/>
                <a:tc hMerge="1"/>
              </a:tr>
              <a:tr h="865175">
                <a:tc>
                  <a:txBody>
                    <a:bodyPr/>
                    <a:lstStyle/>
                    <a:p>
                      <a:pPr indent="0" lvl="0" marL="0" rtl="0" algn="ctr">
                        <a:spcBef>
                          <a:spcPts val="0"/>
                        </a:spcBef>
                        <a:spcAft>
                          <a:spcPts val="0"/>
                        </a:spcAft>
                        <a:buNone/>
                      </a:pPr>
                      <a:r>
                        <a:rPr b="1" lang="en-GB">
                          <a:latin typeface="Calibri"/>
                          <a:ea typeface="Calibri"/>
                          <a:cs typeface="Calibri"/>
                          <a:sym typeface="Calibri"/>
                        </a:rPr>
                        <a:t>Epidemiology</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l">
                        <a:spcBef>
                          <a:spcPts val="0"/>
                        </a:spcBef>
                        <a:spcAft>
                          <a:spcPts val="0"/>
                        </a:spcAft>
                        <a:buNone/>
                      </a:pPr>
                      <a:r>
                        <a:rPr b="1" lang="en-GB" sz="1200">
                          <a:latin typeface="Calibri"/>
                          <a:ea typeface="Calibri"/>
                          <a:cs typeface="Calibri"/>
                          <a:sym typeface="Calibri"/>
                        </a:rPr>
                        <a:t>- Age: All groups. Mainly infants &amp; young children</a:t>
                      </a:r>
                      <a:endParaRPr b="1"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 </a:t>
                      </a:r>
                      <a:r>
                        <a:rPr b="1" lang="en-GB" sz="1200">
                          <a:solidFill>
                            <a:srgbClr val="CC0000"/>
                          </a:solidFill>
                          <a:latin typeface="Calibri"/>
                          <a:ea typeface="Calibri"/>
                          <a:cs typeface="Calibri"/>
                          <a:sym typeface="Calibri"/>
                        </a:rPr>
                        <a:t>Transmit by faecal-oral route. Peaks in winter months.</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 Endemic infection: group A Rotavirus &amp; Adenovirus 40 &amp; 41.</a:t>
                      </a:r>
                      <a:endParaRPr b="1"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 Epidemic infection: Norovirus (from Caliciviruses)</a:t>
                      </a:r>
                      <a:endParaRPr b="1" sz="1200">
                        <a:latin typeface="Calibri"/>
                        <a:ea typeface="Calibri"/>
                        <a:cs typeface="Calibri"/>
                        <a:sym typeface="Calibri"/>
                      </a:endParaRPr>
                    </a:p>
                  </a:txBody>
                  <a:tcPr marT="91425" marB="91425" marR="91425" marL="91425" anchor="ctr"/>
                </a:tc>
                <a:tc hMerge="1"/>
                <a:tc hMerge="1"/>
                <a:tc hMerge="1"/>
              </a:tr>
              <a:tr h="1037850">
                <a:tc>
                  <a:txBody>
                    <a:bodyPr/>
                    <a:lstStyle/>
                    <a:p>
                      <a:pPr indent="0" lvl="0" marL="0" rtl="0" algn="ctr">
                        <a:spcBef>
                          <a:spcPts val="0"/>
                        </a:spcBef>
                        <a:spcAft>
                          <a:spcPts val="0"/>
                        </a:spcAft>
                        <a:buNone/>
                      </a:pPr>
                      <a:r>
                        <a:rPr b="1" lang="en-GB">
                          <a:latin typeface="Calibri"/>
                          <a:ea typeface="Calibri"/>
                          <a:cs typeface="Calibri"/>
                          <a:sym typeface="Calibri"/>
                        </a:rPr>
                        <a:t>Clinical Features</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l">
                        <a:spcBef>
                          <a:spcPts val="0"/>
                        </a:spcBef>
                        <a:spcAft>
                          <a:spcPts val="0"/>
                        </a:spcAft>
                        <a:buNone/>
                      </a:pPr>
                      <a:r>
                        <a:rPr b="1" lang="en-GB" sz="1200">
                          <a:solidFill>
                            <a:srgbClr val="CC0000"/>
                          </a:solidFill>
                          <a:latin typeface="Calibri"/>
                          <a:ea typeface="Calibri"/>
                          <a:cs typeface="Calibri"/>
                          <a:sym typeface="Calibri"/>
                        </a:rPr>
                        <a:t>- Watery, non-bloody diarrhea with vomiting, fever &amp; abdominal cramps. </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solidFill>
                            <a:srgbClr val="CC0000"/>
                          </a:solidFill>
                          <a:latin typeface="Calibri"/>
                          <a:ea typeface="Calibri"/>
                          <a:cs typeface="Calibri"/>
                          <a:sym typeface="Calibri"/>
                        </a:rPr>
                        <a:t>- </a:t>
                      </a:r>
                      <a:r>
                        <a:rPr b="1" lang="en-GB" sz="1200" u="sng">
                          <a:solidFill>
                            <a:srgbClr val="CC0000"/>
                          </a:solidFill>
                          <a:latin typeface="Calibri"/>
                          <a:ea typeface="Calibri"/>
                          <a:cs typeface="Calibri"/>
                          <a:sym typeface="Calibri"/>
                        </a:rPr>
                        <a:t>Note:</a:t>
                      </a:r>
                      <a:r>
                        <a:rPr b="1" lang="en-GB" sz="1200">
                          <a:solidFill>
                            <a:srgbClr val="CC0000"/>
                          </a:solidFill>
                          <a:latin typeface="Calibri"/>
                          <a:ea typeface="Calibri"/>
                          <a:cs typeface="Calibri"/>
                          <a:sym typeface="Calibri"/>
                        </a:rPr>
                        <a:t> dehydration with decreased Na+ is a Life threatening condition caused by diarrhea and vomiting.</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 </a:t>
                      </a:r>
                      <a:r>
                        <a:rPr b="1" lang="en-GB" sz="1200">
                          <a:solidFill>
                            <a:srgbClr val="6AA84F"/>
                          </a:solidFill>
                          <a:latin typeface="Calibri"/>
                          <a:ea typeface="Calibri"/>
                          <a:cs typeface="Calibri"/>
                          <a:sym typeface="Calibri"/>
                        </a:rPr>
                        <a:t>Usually children experience diarrhea more than vomiting. But in case the disease was caused by calicivirus(winter vomiting disease), they will experience vomiting more.</a:t>
                      </a:r>
                      <a:endParaRPr b="1" sz="1200">
                        <a:solidFill>
                          <a:srgbClr val="6AA84F"/>
                        </a:solidFill>
                        <a:latin typeface="Calibri"/>
                        <a:ea typeface="Calibri"/>
                        <a:cs typeface="Calibri"/>
                        <a:sym typeface="Calibri"/>
                      </a:endParaRPr>
                    </a:p>
                  </a:txBody>
                  <a:tcPr marT="91425" marB="91425" marR="91425" marL="91425" anchor="ctr"/>
                </a:tc>
                <a:tc hMerge="1"/>
                <a:tc hMerge="1"/>
                <a:tc hMerge="1"/>
              </a:tr>
              <a:tr h="6743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Virus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Rotavirus</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GB" sz="800">
                          <a:solidFill>
                            <a:srgbClr val="FFFFFF"/>
                          </a:solidFill>
                          <a:latin typeface="Calibri"/>
                          <a:ea typeface="Calibri"/>
                          <a:cs typeface="Calibri"/>
                          <a:sym typeface="Calibri"/>
                        </a:rPr>
                        <a:t>(7 groups (A-G) but GpA is the most common)</a:t>
                      </a:r>
                      <a:endParaRPr b="1" sz="8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Adenoviruses </a:t>
                      </a:r>
                      <a:r>
                        <a:rPr b="1" lang="en-GB" sz="1200">
                          <a:solidFill>
                            <a:srgbClr val="FFFFFF"/>
                          </a:solidFill>
                          <a:latin typeface="Calibri"/>
                          <a:ea typeface="Calibri"/>
                          <a:cs typeface="Calibri"/>
                          <a:sym typeface="Calibri"/>
                        </a:rPr>
                        <a:t>serotype 40&amp;41</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GB" sz="900">
                          <a:solidFill>
                            <a:srgbClr val="FFFFFF"/>
                          </a:solidFill>
                          <a:latin typeface="Calibri"/>
                          <a:ea typeface="Calibri"/>
                          <a:cs typeface="Calibri"/>
                          <a:sym typeface="Calibri"/>
                        </a:rPr>
                        <a:t>(Subgenus F)</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Caliciviruses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Astroviruses</a:t>
                      </a:r>
                      <a:endParaRPr b="1">
                        <a:solidFill>
                          <a:srgbClr val="FFFFFF"/>
                        </a:solidFill>
                        <a:latin typeface="Calibri"/>
                        <a:ea typeface="Calibri"/>
                        <a:cs typeface="Calibri"/>
                        <a:sym typeface="Calibri"/>
                      </a:endParaRPr>
                    </a:p>
                  </a:txBody>
                  <a:tcPr marT="91425" marB="91425" marR="91425" marL="91425" anchor="ctr">
                    <a:solidFill>
                      <a:srgbClr val="073763"/>
                    </a:solidFill>
                  </a:tcPr>
                </a:tc>
              </a:tr>
              <a:tr h="374400">
                <a:tc>
                  <a:txBody>
                    <a:bodyPr/>
                    <a:lstStyle/>
                    <a:p>
                      <a:pPr indent="0" lvl="0" marL="0" rtl="0" algn="ctr">
                        <a:spcBef>
                          <a:spcPts val="0"/>
                        </a:spcBef>
                        <a:spcAft>
                          <a:spcPts val="0"/>
                        </a:spcAft>
                        <a:buNone/>
                      </a:pPr>
                      <a:r>
                        <a:rPr b="1" lang="en-GB">
                          <a:latin typeface="Calibri"/>
                          <a:ea typeface="Calibri"/>
                          <a:cs typeface="Calibri"/>
                          <a:sym typeface="Calibri"/>
                        </a:rPr>
                        <a:t>Family</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libri"/>
                          <a:ea typeface="Calibri"/>
                          <a:cs typeface="Calibri"/>
                          <a:sym typeface="Calibri"/>
                        </a:rPr>
                        <a:t>Reoviridae</a:t>
                      </a:r>
                      <a:endParaRPr b="1" sz="11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1100">
                          <a:latin typeface="Calibri"/>
                          <a:ea typeface="Calibri"/>
                          <a:cs typeface="Calibri"/>
                          <a:sym typeface="Calibri"/>
                        </a:rPr>
                        <a:t>Adenoviridae</a:t>
                      </a:r>
                      <a:endParaRPr b="1" sz="11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1100">
                          <a:latin typeface="Calibri"/>
                          <a:ea typeface="Calibri"/>
                          <a:cs typeface="Calibri"/>
                          <a:sym typeface="Calibri"/>
                        </a:rPr>
                        <a:t>Caliciviridae</a:t>
                      </a:r>
                      <a:endParaRPr b="1" sz="11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1100">
                          <a:latin typeface="Calibri"/>
                          <a:ea typeface="Calibri"/>
                          <a:cs typeface="Calibri"/>
                          <a:sym typeface="Calibri"/>
                        </a:rPr>
                        <a:t>Astroviridae</a:t>
                      </a:r>
                      <a:endParaRPr b="1" sz="1100">
                        <a:latin typeface="Calibri"/>
                        <a:ea typeface="Calibri"/>
                        <a:cs typeface="Calibri"/>
                        <a:sym typeface="Calibri"/>
                      </a:endParaRPr>
                    </a:p>
                  </a:txBody>
                  <a:tcPr marT="91425" marB="91425" marR="91425" marL="91425" anchor="ctr"/>
                </a:tc>
              </a:tr>
              <a:tr h="1319575">
                <a:tc>
                  <a:txBody>
                    <a:bodyPr/>
                    <a:lstStyle/>
                    <a:p>
                      <a:pPr indent="0" lvl="0" marL="0" rtl="0" algn="ctr">
                        <a:spcBef>
                          <a:spcPts val="0"/>
                        </a:spcBef>
                        <a:spcAft>
                          <a:spcPts val="0"/>
                        </a:spcAft>
                        <a:buNone/>
                      </a:pPr>
                      <a:r>
                        <a:rPr b="1" lang="en-GB">
                          <a:latin typeface="Calibri"/>
                          <a:ea typeface="Calibri"/>
                          <a:cs typeface="Calibri"/>
                          <a:sym typeface="Calibri"/>
                        </a:rPr>
                        <a:t>Description</a:t>
                      </a:r>
                      <a:endParaRPr b="1" sz="900">
                        <a:latin typeface="Calibri"/>
                        <a:ea typeface="Calibri"/>
                        <a:cs typeface="Calibri"/>
                        <a:sym typeface="Calibri"/>
                      </a:endParaRPr>
                    </a:p>
                    <a:p>
                      <a:pPr indent="0" lvl="0" marL="0" rtl="0" algn="ctr">
                        <a:spcBef>
                          <a:spcPts val="0"/>
                        </a:spcBef>
                        <a:spcAft>
                          <a:spcPts val="0"/>
                        </a:spcAft>
                        <a:buNone/>
                      </a:pPr>
                      <a:r>
                        <a:rPr b="1" lang="en-GB" sz="1000" u="sng">
                          <a:latin typeface="Calibri"/>
                          <a:ea typeface="Calibri"/>
                          <a:cs typeface="Calibri"/>
                          <a:sym typeface="Calibri"/>
                        </a:rPr>
                        <a:t>(All are Non-enveloped)</a:t>
                      </a:r>
                      <a:endParaRPr b="1" sz="1000" u="sng">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1100">
                          <a:solidFill>
                            <a:srgbClr val="CC0000"/>
                          </a:solidFill>
                          <a:latin typeface="Calibri"/>
                          <a:ea typeface="Calibri"/>
                          <a:cs typeface="Calibri"/>
                          <a:sym typeface="Calibri"/>
                        </a:rPr>
                        <a:t>-  11 segments dsRNA.</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RNA-dependent RNA polymerase</a:t>
                      </a:r>
                      <a:endParaRPr b="1" sz="1100">
                        <a:solidFill>
                          <a:srgbClr val="CC0000"/>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 ds-DNA.</a:t>
                      </a:r>
                      <a:endParaRPr b="1" sz="10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 the </a:t>
                      </a:r>
                      <a:r>
                        <a:rPr b="1" lang="en-GB" sz="1000" u="sng">
                          <a:solidFill>
                            <a:srgbClr val="CC0000"/>
                          </a:solidFill>
                          <a:latin typeface="Calibri"/>
                          <a:ea typeface="Calibri"/>
                          <a:cs typeface="Calibri"/>
                          <a:sym typeface="Calibri"/>
                        </a:rPr>
                        <a:t>only</a:t>
                      </a:r>
                      <a:r>
                        <a:rPr b="1" lang="en-GB" sz="1000">
                          <a:solidFill>
                            <a:srgbClr val="CC0000"/>
                          </a:solidFill>
                          <a:latin typeface="Calibri"/>
                          <a:ea typeface="Calibri"/>
                          <a:cs typeface="Calibri"/>
                          <a:sym typeface="Calibri"/>
                        </a:rPr>
                        <a:t> virus with fiber protruding from capsid vertices:</a:t>
                      </a:r>
                      <a:endParaRPr b="1" sz="10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1- Attachment</a:t>
                      </a:r>
                      <a:endParaRPr b="1" sz="10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2- Hemagglutinin</a:t>
                      </a:r>
                      <a:endParaRPr b="1" sz="1000">
                        <a:solidFill>
                          <a:srgbClr val="CC0000"/>
                        </a:solidFill>
                        <a:latin typeface="Calibri"/>
                        <a:ea typeface="Calibri"/>
                        <a:cs typeface="Calibri"/>
                        <a:sym typeface="Calibri"/>
                      </a:endParaRPr>
                    </a:p>
                    <a:p>
                      <a:pPr indent="0" lvl="0" marL="0" rtl="0" algn="l">
                        <a:spcBef>
                          <a:spcPts val="0"/>
                        </a:spcBef>
                        <a:spcAft>
                          <a:spcPts val="0"/>
                        </a:spcAft>
                        <a:buNone/>
                      </a:pPr>
                      <a:r>
                        <a:rPr b="1" lang="en-GB" sz="1000">
                          <a:solidFill>
                            <a:srgbClr val="CC0000"/>
                          </a:solidFill>
                          <a:latin typeface="Calibri"/>
                          <a:ea typeface="Calibri"/>
                          <a:cs typeface="Calibri"/>
                          <a:sym typeface="Calibri"/>
                        </a:rPr>
                        <a:t>3- Type-specific Ag</a:t>
                      </a:r>
                      <a:r>
                        <a:rPr b="1" lang="en-GB" sz="1000">
                          <a:solidFill>
                            <a:srgbClr val="CC0000"/>
                          </a:solidFill>
                          <a:latin typeface="Calibri"/>
                          <a:ea typeface="Calibri"/>
                          <a:cs typeface="Calibri"/>
                          <a:sym typeface="Calibri"/>
                        </a:rPr>
                        <a:t> </a:t>
                      </a:r>
                      <a:endParaRPr b="1" sz="1000">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b="1" lang="en-GB" sz="1100">
                          <a:latin typeface="Calibri"/>
                          <a:ea typeface="Calibri"/>
                          <a:cs typeface="Calibri"/>
                          <a:sym typeface="Calibri"/>
                        </a:rPr>
                        <a:t>- </a:t>
                      </a:r>
                      <a:r>
                        <a:rPr b="1" lang="en-GB" sz="1100">
                          <a:solidFill>
                            <a:srgbClr val="CC0000"/>
                          </a:solidFill>
                          <a:latin typeface="Calibri"/>
                          <a:ea typeface="Calibri"/>
                          <a:cs typeface="Calibri"/>
                          <a:sym typeface="Calibri"/>
                        </a:rPr>
                        <a:t>ss-RNA</a:t>
                      </a:r>
                      <a:r>
                        <a:rPr b="1" lang="en-GB" sz="1100">
                          <a:latin typeface="Calibri"/>
                          <a:ea typeface="Calibri"/>
                          <a:cs typeface="Calibri"/>
                          <a:sym typeface="Calibri"/>
                        </a:rPr>
                        <a:t> with +ve polarity.</a:t>
                      </a:r>
                      <a:endParaRPr b="1" sz="1100">
                        <a:latin typeface="Calibri"/>
                        <a:ea typeface="Calibri"/>
                        <a:cs typeface="Calibri"/>
                        <a:sym typeface="Calibri"/>
                      </a:endParaRPr>
                    </a:p>
                    <a:p>
                      <a:pPr indent="0" lvl="0" marL="0" rtl="0" algn="ctr">
                        <a:spcBef>
                          <a:spcPts val="0"/>
                        </a:spcBef>
                        <a:spcAft>
                          <a:spcPts val="0"/>
                        </a:spcAft>
                        <a:buNone/>
                      </a:pPr>
                      <a:r>
                        <a:rPr b="1" lang="en-GB" sz="1100">
                          <a:highlight>
                            <a:srgbClr val="CFE2F3"/>
                          </a:highlight>
                          <a:latin typeface="Calibri"/>
                          <a:ea typeface="Calibri"/>
                          <a:cs typeface="Calibri"/>
                          <a:sym typeface="Calibri"/>
                        </a:rPr>
                        <a:t>Two morphologic types</a:t>
                      </a:r>
                      <a:r>
                        <a:rPr b="1" lang="en-GB" sz="1100">
                          <a:highlight>
                            <a:srgbClr val="CFE2F3"/>
                          </a:highlight>
                          <a:latin typeface="Calibri"/>
                          <a:ea typeface="Calibri"/>
                          <a:cs typeface="Calibri"/>
                          <a:sym typeface="Calibri"/>
                        </a:rPr>
                        <a:t>:</a:t>
                      </a:r>
                      <a:endParaRPr b="1" sz="1100">
                        <a:highlight>
                          <a:srgbClr val="CFE2F3"/>
                        </a:highlight>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Typical calicivirus</a:t>
                      </a:r>
                      <a:endParaRPr b="1" sz="1100">
                        <a:latin typeface="Calibri"/>
                        <a:ea typeface="Calibri"/>
                        <a:cs typeface="Calibri"/>
                        <a:sym typeface="Calibri"/>
                      </a:endParaRPr>
                    </a:p>
                    <a:p>
                      <a:pPr indent="0" lvl="0" marL="0" rtl="0" algn="ctr">
                        <a:spcBef>
                          <a:spcPts val="0"/>
                        </a:spcBef>
                        <a:spcAft>
                          <a:spcPts val="0"/>
                        </a:spcAft>
                        <a:buNone/>
                      </a:pPr>
                      <a:r>
                        <a:rPr b="1" lang="en-GB" sz="1100">
                          <a:solidFill>
                            <a:srgbClr val="CC0000"/>
                          </a:solidFill>
                          <a:latin typeface="Calibri"/>
                          <a:ea typeface="Calibri"/>
                          <a:cs typeface="Calibri"/>
                          <a:sym typeface="Calibri"/>
                        </a:rPr>
                        <a:t>(Sapoviruses)</a:t>
                      </a:r>
                      <a:r>
                        <a:rPr lang="en-GB" sz="1100">
                          <a:latin typeface="Calibri"/>
                          <a:ea typeface="Calibri"/>
                          <a:cs typeface="Calibri"/>
                          <a:sym typeface="Calibri"/>
                        </a:rPr>
                        <a:t> </a:t>
                      </a:r>
                      <a:endParaRPr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Small round structured virus</a:t>
                      </a:r>
                      <a:endParaRPr b="1" sz="1100">
                        <a:latin typeface="Calibri"/>
                        <a:ea typeface="Calibri"/>
                        <a:cs typeface="Calibri"/>
                        <a:sym typeface="Calibri"/>
                      </a:endParaRPr>
                    </a:p>
                    <a:p>
                      <a:pPr indent="0" lvl="0" marL="0" rtl="0" algn="ctr">
                        <a:spcBef>
                          <a:spcPts val="0"/>
                        </a:spcBef>
                        <a:spcAft>
                          <a:spcPts val="0"/>
                        </a:spcAft>
                        <a:buNone/>
                      </a:pPr>
                      <a:r>
                        <a:rPr b="1" lang="en-GB" sz="1100">
                          <a:solidFill>
                            <a:srgbClr val="CC0000"/>
                          </a:solidFill>
                          <a:latin typeface="Calibri"/>
                          <a:ea typeface="Calibri"/>
                          <a:cs typeface="Calibri"/>
                          <a:sym typeface="Calibri"/>
                        </a:rPr>
                        <a:t>(Noroviruses)</a:t>
                      </a:r>
                      <a:endParaRPr sz="1100">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b="1" lang="en-GB" sz="1100">
                          <a:solidFill>
                            <a:schemeClr val="dk1"/>
                          </a:solidFill>
                          <a:latin typeface="Calibri"/>
                          <a:ea typeface="Calibri"/>
                          <a:cs typeface="Calibri"/>
                          <a:sym typeface="Calibri"/>
                        </a:rPr>
                        <a:t>- </a:t>
                      </a:r>
                      <a:r>
                        <a:rPr b="1" lang="en-GB" sz="1100">
                          <a:solidFill>
                            <a:srgbClr val="CC0000"/>
                          </a:solidFill>
                          <a:latin typeface="Calibri"/>
                          <a:ea typeface="Calibri"/>
                          <a:cs typeface="Calibri"/>
                          <a:sym typeface="Calibri"/>
                        </a:rPr>
                        <a:t>ss-RNA</a:t>
                      </a:r>
                      <a:r>
                        <a:rPr b="1" lang="en-GB" sz="1100">
                          <a:solidFill>
                            <a:schemeClr val="dk1"/>
                          </a:solidFill>
                          <a:latin typeface="Calibri"/>
                          <a:ea typeface="Calibri"/>
                          <a:cs typeface="Calibri"/>
                          <a:sym typeface="Calibri"/>
                        </a:rPr>
                        <a:t> with +ve polarity.</a:t>
                      </a:r>
                      <a:endParaRPr b="1" sz="1100">
                        <a:latin typeface="Calibri"/>
                        <a:ea typeface="Calibri"/>
                        <a:cs typeface="Calibri"/>
                        <a:sym typeface="Calibri"/>
                      </a:endParaRPr>
                    </a:p>
                  </a:txBody>
                  <a:tcPr marT="91425" marB="91425" marR="91425" marL="91425" anchor="ctr"/>
                </a:tc>
              </a:tr>
              <a:tr h="1810325">
                <a:tc>
                  <a:txBody>
                    <a:bodyPr/>
                    <a:lstStyle/>
                    <a:p>
                      <a:pPr indent="0" lvl="0" marL="0" rtl="0" algn="ctr">
                        <a:spcBef>
                          <a:spcPts val="0"/>
                        </a:spcBef>
                        <a:spcAft>
                          <a:spcPts val="0"/>
                        </a:spcAft>
                        <a:buNone/>
                      </a:pPr>
                      <a:r>
                        <a:rPr b="1" lang="en-GB">
                          <a:latin typeface="Calibri"/>
                          <a:ea typeface="Calibri"/>
                          <a:cs typeface="Calibri"/>
                          <a:sym typeface="Calibri"/>
                        </a:rPr>
                        <a:t>Clinical Features</a:t>
                      </a:r>
                      <a:endParaRPr b="1">
                        <a:latin typeface="Calibri"/>
                        <a:ea typeface="Calibri"/>
                        <a:cs typeface="Calibri"/>
                        <a:sym typeface="Calibri"/>
                      </a:endParaRPr>
                    </a:p>
                    <a:p>
                      <a:pPr indent="0" lvl="0" marL="0" rtl="0" algn="ctr">
                        <a:spcBef>
                          <a:spcPts val="0"/>
                        </a:spcBef>
                        <a:spcAft>
                          <a:spcPts val="0"/>
                        </a:spcAft>
                        <a:buNone/>
                      </a:pPr>
                      <a:r>
                        <a:rPr b="1" lang="en-GB" sz="800">
                          <a:latin typeface="Calibri"/>
                          <a:ea typeface="Calibri"/>
                          <a:cs typeface="Calibri"/>
                          <a:sym typeface="Calibri"/>
                        </a:rPr>
                        <a:t>(Don’t forget to check the pathogenesis in slides)</a:t>
                      </a:r>
                      <a:endParaRPr b="1" sz="8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 Most common cause of GE </a:t>
                      </a:r>
                      <a:endParaRPr b="1" sz="1000">
                        <a:solidFill>
                          <a:srgbClr val="CC0000"/>
                        </a:solidFill>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Affect all age groups but mainly infants 6-24 months</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Infants &amp; young children → GE</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Older children &amp; Adults → Asymptomatic </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Low immune hosts → Chronic diarrhea</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May cause encephalitis as well</a:t>
                      </a:r>
                      <a:endParaRPr b="1" sz="10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100">
                          <a:solidFill>
                            <a:srgbClr val="CC0000"/>
                          </a:solidFill>
                          <a:latin typeface="Calibri"/>
                          <a:ea typeface="Calibri"/>
                          <a:cs typeface="Calibri"/>
                          <a:sym typeface="Calibri"/>
                        </a:rPr>
                        <a:t>Compared to Rotavirus it:</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Has longer IP</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Less severe</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Prolonged illness</a:t>
                      </a:r>
                      <a:endParaRPr b="1" sz="11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libri"/>
                          <a:ea typeface="Calibri"/>
                          <a:cs typeface="Calibri"/>
                          <a:sym typeface="Calibri"/>
                        </a:rPr>
                        <a:t>- Found in water, shellfish</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Outbreaks of GE in schools, camps &amp; cruises</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a:t>
                      </a:r>
                      <a:r>
                        <a:rPr b="1" lang="en-GB" sz="1100">
                          <a:latin typeface="Calibri"/>
                          <a:ea typeface="Calibri"/>
                          <a:cs typeface="Calibri"/>
                          <a:sym typeface="Calibri"/>
                        </a:rPr>
                        <a:t>Children: vomiting </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Adults: diarrhea.</a:t>
                      </a:r>
                      <a:endParaRPr b="1" sz="1100">
                        <a:latin typeface="Calibri"/>
                        <a:ea typeface="Calibri"/>
                        <a:cs typeface="Calibri"/>
                        <a:sym typeface="Calibri"/>
                      </a:endParaRPr>
                    </a:p>
                    <a:p>
                      <a:pPr indent="0" lvl="0" marL="0" rtl="0" algn="l">
                        <a:spcBef>
                          <a:spcPts val="0"/>
                        </a:spcBef>
                        <a:spcAft>
                          <a:spcPts val="0"/>
                        </a:spcAft>
                        <a:buNone/>
                      </a:pPr>
                      <a:r>
                        <a:t/>
                      </a:r>
                      <a:endParaRPr b="1" sz="1100">
                        <a:latin typeface="Calibri"/>
                        <a:ea typeface="Calibri"/>
                        <a:cs typeface="Calibri"/>
                        <a:sym typeface="Calibri"/>
                      </a:endParaRPr>
                    </a:p>
                    <a:p>
                      <a:pPr indent="0" lvl="0" marL="0" rtl="0" algn="ctr">
                        <a:spcBef>
                          <a:spcPts val="0"/>
                        </a:spcBef>
                        <a:spcAft>
                          <a:spcPts val="0"/>
                        </a:spcAft>
                        <a:buNone/>
                      </a:pPr>
                      <a:r>
                        <a:rPr b="1" lang="en-GB" sz="1100">
                          <a:highlight>
                            <a:srgbClr val="CFE2F3"/>
                          </a:highlight>
                          <a:latin typeface="Calibri"/>
                          <a:ea typeface="Calibri"/>
                          <a:cs typeface="Calibri"/>
                          <a:sym typeface="Calibri"/>
                        </a:rPr>
                        <a:t>Winter vomiting Disease:</a:t>
                      </a:r>
                      <a:endParaRPr b="1" sz="1100">
                        <a:highlight>
                          <a:srgbClr val="CFE2F3"/>
                        </a:highlight>
                        <a:latin typeface="Calibri"/>
                        <a:ea typeface="Calibri"/>
                        <a:cs typeface="Calibri"/>
                        <a:sym typeface="Calibri"/>
                      </a:endParaRPr>
                    </a:p>
                    <a:p>
                      <a:pPr indent="0" lvl="0" marL="0" rtl="0" algn="ctr">
                        <a:spcBef>
                          <a:spcPts val="0"/>
                        </a:spcBef>
                        <a:spcAft>
                          <a:spcPts val="0"/>
                        </a:spcAft>
                        <a:buNone/>
                      </a:pPr>
                      <a:r>
                        <a:rPr b="1" lang="en-GB" sz="1100">
                          <a:solidFill>
                            <a:srgbClr val="CC0000"/>
                          </a:solidFill>
                          <a:latin typeface="Calibri"/>
                          <a:ea typeface="Calibri"/>
                          <a:cs typeface="Calibri"/>
                          <a:sym typeface="Calibri"/>
                        </a:rPr>
                        <a:t>Vomiting more than diarrhea</a:t>
                      </a:r>
                      <a:endParaRPr b="1" sz="11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libri"/>
                          <a:ea typeface="Calibri"/>
                          <a:cs typeface="Calibri"/>
                          <a:sym typeface="Calibri"/>
                        </a:rPr>
                        <a:t>- Mild GE</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Outbreak of diarrhea &lt;5 years.</a:t>
                      </a:r>
                      <a:endParaRPr b="1" sz="11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r>
              <a:tr h="519825">
                <a:tc gridSpan="5">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Lab Diagnosis </a:t>
                      </a:r>
                      <a:endParaRPr b="1" sz="2400">
                        <a:solidFill>
                          <a:srgbClr val="FFFFFF"/>
                        </a:solidFill>
                        <a:latin typeface="Calibri"/>
                        <a:ea typeface="Calibri"/>
                        <a:cs typeface="Calibri"/>
                        <a:sym typeface="Calibri"/>
                      </a:endParaRPr>
                    </a:p>
                    <a:p>
                      <a:pPr indent="0" lvl="0" marL="0" rtl="0" algn="ctr">
                        <a:spcBef>
                          <a:spcPts val="0"/>
                        </a:spcBef>
                        <a:spcAft>
                          <a:spcPts val="0"/>
                        </a:spcAft>
                        <a:buNone/>
                      </a:pPr>
                      <a:r>
                        <a:rPr b="1" lang="en-GB">
                          <a:solidFill>
                            <a:srgbClr val="FFFFFF"/>
                          </a:solidFill>
                          <a:latin typeface="Calibri"/>
                          <a:ea typeface="Calibri"/>
                          <a:cs typeface="Calibri"/>
                          <a:sym typeface="Calibri"/>
                        </a:rPr>
                        <a:t>(Sample: stool)</a:t>
                      </a:r>
                      <a:endParaRPr b="1">
                        <a:solidFill>
                          <a:srgbClr val="FFFFFF"/>
                        </a:solidFill>
                        <a:latin typeface="Calibri"/>
                        <a:ea typeface="Calibri"/>
                        <a:cs typeface="Calibri"/>
                        <a:sym typeface="Calibri"/>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r>
              <a:tr h="527850">
                <a:tc gridSpan="5">
                  <a:txBody>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 ELISA &amp; Immunochromatography for detection of viral Ag in stool samples </a:t>
                      </a:r>
                      <a:r>
                        <a:rPr b="1" lang="en-GB" sz="1200">
                          <a:solidFill>
                            <a:srgbClr val="CC0000"/>
                          </a:solidFill>
                          <a:latin typeface="Calibri"/>
                          <a:ea typeface="Calibri"/>
                          <a:cs typeface="Calibri"/>
                          <a:sym typeface="Calibri"/>
                        </a:rPr>
                        <a:t>(for all the 4 types)</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 Latex agglutination, gel electrophoresis, and RT-PCR are secondary tests for Rotavirus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519825">
                <a:tc gridSpan="5">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Treatment &amp; Prevention</a:t>
                      </a:r>
                      <a:endParaRPr sz="13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r>
              <a:tr h="865175">
                <a:tc gridSpan="5">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 </a:t>
                      </a:r>
                      <a:r>
                        <a:rPr b="1" lang="en-GB" sz="1200" u="sng">
                          <a:solidFill>
                            <a:schemeClr val="dk1"/>
                          </a:solidFill>
                          <a:latin typeface="Calibri"/>
                          <a:ea typeface="Calibri"/>
                          <a:cs typeface="Calibri"/>
                          <a:sym typeface="Calibri"/>
                        </a:rPr>
                        <a:t>Treatment</a:t>
                      </a:r>
                      <a:r>
                        <a:rPr b="1" lang="en-GB" sz="1200">
                          <a:solidFill>
                            <a:schemeClr val="dk1"/>
                          </a:solidFill>
                          <a:latin typeface="Calibri"/>
                          <a:ea typeface="Calibri"/>
                          <a:cs typeface="Calibri"/>
                          <a:sym typeface="Calibri"/>
                        </a:rPr>
                        <a:t>: </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Self-limiting, treated by </a:t>
                      </a:r>
                      <a:r>
                        <a:rPr b="1" lang="en-GB" sz="1200">
                          <a:solidFill>
                            <a:srgbClr val="CC0000"/>
                          </a:solidFill>
                          <a:latin typeface="Calibri"/>
                          <a:ea typeface="Calibri"/>
                          <a:cs typeface="Calibri"/>
                          <a:sym typeface="Calibri"/>
                        </a:rPr>
                        <a:t>rehydration </a:t>
                      </a:r>
                      <a:r>
                        <a:rPr b="1" lang="en-GB" sz="1200">
                          <a:solidFill>
                            <a:schemeClr val="dk1"/>
                          </a:solidFill>
                          <a:latin typeface="Calibri"/>
                          <a:ea typeface="Calibri"/>
                          <a:cs typeface="Calibri"/>
                          <a:sym typeface="Calibri"/>
                        </a:rPr>
                        <a:t>and supportive treatment.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 </a:t>
                      </a:r>
                      <a:r>
                        <a:rPr b="1" lang="en-GB" sz="1200" u="sng">
                          <a:solidFill>
                            <a:schemeClr val="dk1"/>
                          </a:solidFill>
                          <a:latin typeface="Calibri"/>
                          <a:ea typeface="Calibri"/>
                          <a:cs typeface="Calibri"/>
                          <a:sym typeface="Calibri"/>
                        </a:rPr>
                        <a:t>Prevention</a:t>
                      </a:r>
                      <a:r>
                        <a:rPr b="1" lang="en-GB" sz="1200">
                          <a:solidFill>
                            <a:schemeClr val="dk1"/>
                          </a:solidFill>
                          <a:latin typeface="Calibri"/>
                          <a:ea typeface="Calibri"/>
                          <a:cs typeface="Calibri"/>
                          <a:sym typeface="Calibri"/>
                        </a:rPr>
                        <a:t>: </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No vaccines </a:t>
                      </a:r>
                      <a:r>
                        <a:rPr b="1" lang="en-GB" sz="1200">
                          <a:solidFill>
                            <a:srgbClr val="CC0000"/>
                          </a:solidFill>
                          <a:latin typeface="Calibri"/>
                          <a:ea typeface="Calibri"/>
                          <a:cs typeface="Calibri"/>
                          <a:sym typeface="Calibri"/>
                        </a:rPr>
                        <a:t>except for Rotavirus</a:t>
                      </a:r>
                      <a:r>
                        <a:rPr b="1" lang="en-GB" sz="1200">
                          <a:solidFill>
                            <a:schemeClr val="dk1"/>
                          </a:solidFill>
                          <a:latin typeface="Calibri"/>
                          <a:ea typeface="Calibri"/>
                          <a:cs typeface="Calibri"/>
                          <a:sym typeface="Calibri"/>
                        </a:rPr>
                        <a:t>: live attenuated vaccine, oral; Rotarix, RotaTeq</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sp>
        <p:nvSpPr>
          <p:cNvPr id="194" name="Google Shape;194;p22"/>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95" name="Google Shape;195;p22"/>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10</a:t>
            </a:r>
            <a:endParaRPr>
              <a:latin typeface="Cabin"/>
              <a:ea typeface="Cabin"/>
              <a:cs typeface="Cabin"/>
              <a:sym typeface="Cabin"/>
            </a:endParaRPr>
          </a:p>
        </p:txBody>
      </p:sp>
      <p:sp>
        <p:nvSpPr>
          <p:cNvPr id="196" name="Google Shape;196;p22"/>
          <p:cNvSpPr/>
          <p:nvPr/>
        </p:nvSpPr>
        <p:spPr>
          <a:xfrm>
            <a:off x="0" y="254100"/>
            <a:ext cx="75894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5</a:t>
            </a:r>
            <a:r>
              <a:rPr b="1" lang="en-GB" sz="2400">
                <a:solidFill>
                  <a:srgbClr val="073763"/>
                </a:solidFill>
                <a:latin typeface="Calibri"/>
                <a:ea typeface="Calibri"/>
                <a:cs typeface="Calibri"/>
                <a:sym typeface="Calibri"/>
              </a:rPr>
              <a:t>- Viral Gastroenteritis</a:t>
            </a:r>
            <a:endParaRPr b="1" sz="2400">
              <a:solidFill>
                <a:srgbClr val="07376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graphicFrame>
        <p:nvGraphicFramePr>
          <p:cNvPr id="201" name="Google Shape;201;p23"/>
          <p:cNvGraphicFramePr/>
          <p:nvPr/>
        </p:nvGraphicFramePr>
        <p:xfrm>
          <a:off x="-3458" y="7621339"/>
          <a:ext cx="3000000" cy="3000000"/>
        </p:xfrm>
        <a:graphic>
          <a:graphicData uri="http://schemas.openxmlformats.org/drawingml/2006/table">
            <a:tbl>
              <a:tblPr>
                <a:noFill/>
                <a:tableStyleId>{1521C501-FD8D-458E-9EC0-0C3D15C15CCB}</a:tableStyleId>
              </a:tblPr>
              <a:tblGrid>
                <a:gridCol w="903575"/>
                <a:gridCol w="686300"/>
                <a:gridCol w="452475"/>
                <a:gridCol w="382850"/>
                <a:gridCol w="620250"/>
                <a:gridCol w="682850"/>
                <a:gridCol w="382850"/>
                <a:gridCol w="1553525"/>
                <a:gridCol w="1931725"/>
              </a:tblGrid>
              <a:tr h="49097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Lab diagnosis</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107549" lvl="0" marL="172800" rtl="0" algn="l">
                        <a:lnSpc>
                          <a:spcPct val="107000"/>
                        </a:lnSpc>
                        <a:spcBef>
                          <a:spcPts val="0"/>
                        </a:spcBef>
                        <a:spcAft>
                          <a:spcPts val="0"/>
                        </a:spcAft>
                        <a:buSzPts val="900"/>
                        <a:buFont typeface="Calibri"/>
                        <a:buChar char="●"/>
                      </a:pPr>
                      <a:r>
                        <a:rPr b="1" lang="en-GB" sz="900">
                          <a:latin typeface="Calibri"/>
                          <a:ea typeface="Calibri"/>
                          <a:cs typeface="Calibri"/>
                          <a:sym typeface="Calibri"/>
                        </a:rPr>
                        <a:t>Hepatitis B infection is diagnosed by detection of HBsAg in the blood.</a:t>
                      </a:r>
                      <a:endParaRPr sz="900"/>
                    </a:p>
                    <a:p>
                      <a:pPr indent="-107549" lvl="1" marL="306000" rtl="0" algn="l">
                        <a:lnSpc>
                          <a:spcPct val="107000"/>
                        </a:lnSpc>
                        <a:spcBef>
                          <a:spcPts val="0"/>
                        </a:spcBef>
                        <a:spcAft>
                          <a:spcPts val="0"/>
                        </a:spcAft>
                        <a:buSzPts val="900"/>
                        <a:buFont typeface="Calibri"/>
                        <a:buChar char="○"/>
                      </a:pPr>
                      <a:r>
                        <a:rPr lang="en-GB" sz="900">
                          <a:latin typeface="Calibri"/>
                          <a:ea typeface="Calibri"/>
                          <a:cs typeface="Calibri"/>
                          <a:sym typeface="Calibri"/>
                        </a:rPr>
                        <a:t>Positive results </a:t>
                      </a:r>
                      <a:r>
                        <a:rPr b="1" lang="en-GB" sz="900">
                          <a:solidFill>
                            <a:srgbClr val="AE1E1E"/>
                          </a:solidFill>
                          <a:latin typeface="Calibri"/>
                          <a:ea typeface="Calibri"/>
                          <a:cs typeface="Calibri"/>
                          <a:sym typeface="Calibri"/>
                        </a:rPr>
                        <a:t>must be repeated in duplicate</a:t>
                      </a:r>
                      <a:r>
                        <a:rPr b="1" lang="en-GB" sz="900">
                          <a:latin typeface="Calibri"/>
                          <a:ea typeface="Calibri"/>
                          <a:cs typeface="Calibri"/>
                          <a:sym typeface="Calibri"/>
                        </a:rPr>
                        <a:t>.</a:t>
                      </a:r>
                      <a:endParaRPr sz="900"/>
                    </a:p>
                    <a:p>
                      <a:pPr indent="-107549" lvl="1" marL="306000" rtl="0" algn="l">
                        <a:lnSpc>
                          <a:spcPct val="107000"/>
                        </a:lnSpc>
                        <a:spcBef>
                          <a:spcPts val="0"/>
                        </a:spcBef>
                        <a:spcAft>
                          <a:spcPts val="0"/>
                        </a:spcAft>
                        <a:buSzPts val="900"/>
                        <a:buFont typeface="Calibri"/>
                        <a:buChar char="○"/>
                      </a:pPr>
                      <a:r>
                        <a:rPr lang="en-GB" sz="900">
                          <a:latin typeface="Calibri"/>
                          <a:ea typeface="Calibri"/>
                          <a:cs typeface="Calibri"/>
                          <a:sym typeface="Calibri"/>
                        </a:rPr>
                        <a:t>Repeatedly reactive results must be confirmed by </a:t>
                      </a:r>
                      <a:r>
                        <a:rPr b="1" lang="en-GB" sz="900">
                          <a:solidFill>
                            <a:srgbClr val="AE1E1E"/>
                          </a:solidFill>
                          <a:latin typeface="Calibri"/>
                          <a:ea typeface="Calibri"/>
                          <a:cs typeface="Calibri"/>
                          <a:sym typeface="Calibri"/>
                        </a:rPr>
                        <a:t>neutralization test</a:t>
                      </a:r>
                      <a:r>
                        <a:rPr b="1" lang="en-GB" sz="900">
                          <a:latin typeface="Calibri"/>
                          <a:ea typeface="Calibri"/>
                          <a:cs typeface="Calibri"/>
                          <a:sym typeface="Calibri"/>
                        </a:rPr>
                        <a:t>.</a:t>
                      </a:r>
                      <a:endParaRPr b="1" sz="900">
                        <a:latin typeface="Calibri"/>
                        <a:ea typeface="Calibri"/>
                        <a:cs typeface="Calibri"/>
                        <a:sym typeface="Calibri"/>
                      </a:endParaRPr>
                    </a:p>
                    <a:p>
                      <a:pPr indent="-107549" lvl="1" marL="306000" rtl="0" algn="l">
                        <a:lnSpc>
                          <a:spcPct val="107000"/>
                        </a:lnSpc>
                        <a:spcBef>
                          <a:spcPts val="0"/>
                        </a:spcBef>
                        <a:spcAft>
                          <a:spcPts val="0"/>
                        </a:spcAft>
                        <a:buSzPts val="900"/>
                        <a:buFont typeface="Calibri"/>
                        <a:buChar char="○"/>
                      </a:pPr>
                      <a:r>
                        <a:rPr lang="en-GB" sz="900">
                          <a:latin typeface="Calibri"/>
                          <a:ea typeface="Calibri"/>
                          <a:cs typeface="Calibri"/>
                          <a:sym typeface="Calibri"/>
                        </a:rPr>
                        <a:t>Detection of HB-DNA by PCR.</a:t>
                      </a:r>
                      <a:endParaRPr sz="900">
                        <a:latin typeface="Calibri"/>
                        <a:ea typeface="Calibri"/>
                        <a:cs typeface="Calibri"/>
                        <a:sym typeface="Calibri"/>
                      </a:endParaRPr>
                    </a:p>
                    <a:p>
                      <a:pPr indent="0" lvl="0" marL="0" rtl="0" algn="l">
                        <a:lnSpc>
                          <a:spcPct val="107000"/>
                        </a:lnSpc>
                        <a:spcBef>
                          <a:spcPts val="0"/>
                        </a:spcBef>
                        <a:spcAft>
                          <a:spcPts val="0"/>
                        </a:spcAft>
                        <a:buNone/>
                      </a:pPr>
                      <a:r>
                        <a:t/>
                      </a:r>
                      <a:endParaRPr sz="900"/>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a:txBody>
                    <a:bodyPr/>
                    <a:lstStyle/>
                    <a:p>
                      <a:pPr indent="0" lvl="0" marL="0" rtl="0" algn="l">
                        <a:lnSpc>
                          <a:spcPct val="107000"/>
                        </a:lnSpc>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By detection of both: </a:t>
                      </a:r>
                      <a:endParaRPr sz="900">
                        <a:solidFill>
                          <a:schemeClr val="dk1"/>
                        </a:solidFill>
                      </a:endParaRPr>
                    </a:p>
                    <a:p>
                      <a:pPr indent="-107551" lvl="0" marL="136800" rtl="0" algn="l">
                        <a:lnSpc>
                          <a:spcPct val="107000"/>
                        </a:lnSpc>
                        <a:spcBef>
                          <a:spcPts val="0"/>
                        </a:spcBef>
                        <a:spcAft>
                          <a:spcPts val="0"/>
                        </a:spcAft>
                        <a:buSzPts val="900"/>
                        <a:buFont typeface="Calibri"/>
                        <a:buChar char="●"/>
                      </a:pPr>
                      <a:r>
                        <a:rPr lang="en-GB" sz="900">
                          <a:solidFill>
                            <a:schemeClr val="dk1"/>
                          </a:solidFill>
                          <a:latin typeface="Calibri"/>
                          <a:ea typeface="Calibri"/>
                          <a:cs typeface="Calibri"/>
                          <a:sym typeface="Calibri"/>
                        </a:rPr>
                        <a:t>Antibody to HCV in the blood by ELISA, if positive the result must be confirmed by </a:t>
                      </a:r>
                      <a:r>
                        <a:rPr b="1" lang="en-GB" sz="900">
                          <a:solidFill>
                            <a:srgbClr val="AE1E1E"/>
                          </a:solidFill>
                          <a:latin typeface="Calibri"/>
                          <a:ea typeface="Calibri"/>
                          <a:cs typeface="Calibri"/>
                          <a:sym typeface="Calibri"/>
                        </a:rPr>
                        <a:t>Recombinant ImmunoBlot Assay (RIBA) or PCR.</a:t>
                      </a:r>
                      <a:endParaRPr sz="900">
                        <a:solidFill>
                          <a:schemeClr val="dk1"/>
                        </a:solidFill>
                      </a:endParaRPr>
                    </a:p>
                    <a:p>
                      <a:pPr indent="-107551" lvl="0" marL="136800" rtl="0" algn="l">
                        <a:lnSpc>
                          <a:spcPct val="107000"/>
                        </a:lnSpc>
                        <a:spcBef>
                          <a:spcPts val="0"/>
                        </a:spcBef>
                        <a:spcAft>
                          <a:spcPts val="0"/>
                        </a:spcAft>
                        <a:buSzPts val="900"/>
                        <a:buFont typeface="Calibri"/>
                        <a:buChar char="●"/>
                      </a:pPr>
                      <a:r>
                        <a:rPr lang="en-GB" sz="900">
                          <a:solidFill>
                            <a:schemeClr val="dk1"/>
                          </a:solidFill>
                          <a:latin typeface="Calibri"/>
                          <a:ea typeface="Calibri"/>
                          <a:cs typeface="Calibri"/>
                          <a:sym typeface="Calibri"/>
                        </a:rPr>
                        <a:t>HCV-RNA in the blood using </a:t>
                      </a:r>
                      <a:r>
                        <a:rPr b="1" lang="en-GB" sz="900">
                          <a:solidFill>
                            <a:srgbClr val="AE1E1E"/>
                          </a:solidFill>
                          <a:latin typeface="Calibri"/>
                          <a:ea typeface="Calibri"/>
                          <a:cs typeface="Calibri"/>
                          <a:sym typeface="Calibri"/>
                        </a:rPr>
                        <a:t>RT-PCR.</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02" name="Google Shape;202;p23"/>
          <p:cNvGraphicFramePr/>
          <p:nvPr/>
        </p:nvGraphicFramePr>
        <p:xfrm>
          <a:off x="-8" y="8502839"/>
          <a:ext cx="3000000" cy="3000000"/>
        </p:xfrm>
        <a:graphic>
          <a:graphicData uri="http://schemas.openxmlformats.org/drawingml/2006/table">
            <a:tbl>
              <a:tblPr>
                <a:noFill/>
                <a:tableStyleId>{1521C501-FD8D-458E-9EC0-0C3D15C15CCB}</a:tableStyleId>
              </a:tblPr>
              <a:tblGrid>
                <a:gridCol w="903625"/>
                <a:gridCol w="1201325"/>
                <a:gridCol w="707100"/>
                <a:gridCol w="382850"/>
                <a:gridCol w="817600"/>
                <a:gridCol w="900125"/>
                <a:gridCol w="746800"/>
                <a:gridCol w="1930100"/>
              </a:tblGrid>
              <a:tr h="49107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Treatment</a:t>
                      </a:r>
                      <a:endParaRPr b="1" sz="1200">
                        <a:latin typeface="Calibri"/>
                        <a:ea typeface="Calibri"/>
                        <a:cs typeface="Calibri"/>
                        <a:sym typeface="Calibri"/>
                      </a:endParaRPr>
                    </a:p>
                  </a:txBody>
                  <a:tcPr marT="2525" marB="0" marR="18175" marL="181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6">
                  <a:txBody>
                    <a:bodyPr/>
                    <a:lstStyle/>
                    <a:p>
                      <a:pPr indent="-285750" lvl="0" marL="457200" marR="0" rtl="0" algn="l">
                        <a:lnSpc>
                          <a:spcPct val="107000"/>
                        </a:lnSpc>
                        <a:spcBef>
                          <a:spcPts val="0"/>
                        </a:spcBef>
                        <a:spcAft>
                          <a:spcPts val="0"/>
                        </a:spcAft>
                        <a:buClr>
                          <a:srgbClr val="AE1E1E"/>
                        </a:buClr>
                        <a:buSzPts val="900"/>
                        <a:buFont typeface="Calibri"/>
                        <a:buChar char="●"/>
                      </a:pPr>
                      <a:r>
                        <a:rPr b="1" i="0" lang="en-GB" sz="900" u="none" cap="none" strike="noStrike">
                          <a:solidFill>
                            <a:srgbClr val="AE1E1E"/>
                          </a:solidFill>
                          <a:latin typeface="Calibri"/>
                          <a:ea typeface="Calibri"/>
                          <a:cs typeface="Calibri"/>
                          <a:sym typeface="Calibri"/>
                        </a:rPr>
                        <a:t>Pegylated alpha interferon</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Lamivudine</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Adefovir</a:t>
                      </a:r>
                      <a:endParaRPr b="0" i="0" sz="900" u="none" cap="none" strike="noStrike">
                        <a:latin typeface="Arial"/>
                        <a:ea typeface="Arial"/>
                        <a:cs typeface="Arial"/>
                        <a:sym typeface="Arial"/>
                      </a:endParaRPr>
                    </a:p>
                  </a:txBody>
                  <a:tcPr marT="12125" marB="12125" marR="24250" marL="242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a:txBody>
                    <a:bodyPr/>
                    <a:lstStyle/>
                    <a:p>
                      <a:pPr indent="0" lvl="0" marL="0" marR="0" rtl="0" algn="ctr">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Pegylated alpha interferon &amp; Ribavirin</a:t>
                      </a:r>
                      <a:endParaRPr b="0" i="0" sz="900" u="none" cap="none" strike="noStrike">
                        <a:latin typeface="Arial"/>
                        <a:ea typeface="Arial"/>
                        <a:cs typeface="Arial"/>
                        <a:sym typeface="Arial"/>
                      </a:endParaRPr>
                    </a:p>
                  </a:txBody>
                  <a:tcPr marT="2525" marB="0" marR="18175" marL="181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181225">
                <a:tc rowSpan="2">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Vaccine</a:t>
                      </a:r>
                      <a:endParaRPr b="1" sz="1200">
                        <a:latin typeface="Calibri"/>
                        <a:ea typeface="Calibri"/>
                        <a:cs typeface="Calibri"/>
                        <a:sym typeface="Calibri"/>
                      </a:endParaRPr>
                    </a:p>
                  </a:txBody>
                  <a:tcPr marT="12125" marB="12125" marR="24250" marL="242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2">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Pre-Exposure prophylaxis</a:t>
                      </a:r>
                      <a:endParaRPr b="1" sz="900">
                        <a:latin typeface="Calibri"/>
                        <a:ea typeface="Calibri"/>
                        <a:cs typeface="Calibri"/>
                        <a:sym typeface="Calibri"/>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9DAF8"/>
                    </a:solidFill>
                  </a:tcPr>
                </a:tc>
                <a:tc hMerge="1"/>
                <a:tc gridSpan="4">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Post-Exposure prophylaxis</a:t>
                      </a:r>
                      <a:endParaRPr b="1" sz="900">
                        <a:latin typeface="Calibri"/>
                        <a:ea typeface="Calibri"/>
                        <a:cs typeface="Calibri"/>
                        <a:sym typeface="Calibri"/>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9DAF8"/>
                    </a:solidFill>
                  </a:tcPr>
                </a:tc>
                <a:tc hMerge="1"/>
                <a:tc hMerge="1"/>
                <a:tc hMerge="1"/>
                <a:tc rowSpan="2">
                  <a:txBody>
                    <a:bodyPr/>
                    <a:lstStyle/>
                    <a:p>
                      <a:pPr indent="0" lvl="0" marL="0" marR="0" rtl="0" algn="ctr">
                        <a:lnSpc>
                          <a:spcPct val="107000"/>
                        </a:lnSpc>
                        <a:spcBef>
                          <a:spcPts val="0"/>
                        </a:spcBef>
                        <a:spcAft>
                          <a:spcPts val="0"/>
                        </a:spcAft>
                        <a:buNone/>
                      </a:pPr>
                      <a:r>
                        <a:rPr b="0" i="0" lang="en-GB" sz="900" u="none" cap="none" strike="noStrike">
                          <a:latin typeface="Calibri"/>
                          <a:ea typeface="Calibri"/>
                          <a:cs typeface="Calibri"/>
                          <a:sym typeface="Calibri"/>
                        </a:rPr>
                        <a:t>No vaccine</a:t>
                      </a:r>
                      <a:endParaRPr b="0" i="0" sz="900" u="none" cap="none" strike="noStrike">
                        <a:latin typeface="Arial"/>
                        <a:ea typeface="Arial"/>
                        <a:cs typeface="Arial"/>
                        <a:sym typeface="Arial"/>
                      </a:endParaRPr>
                    </a:p>
                  </a:txBody>
                  <a:tcPr marT="12125" marB="12125" marR="24250" marL="242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646025">
                <a:tc vMerge="1"/>
                <a:tc gridSpan="2">
                  <a:txBody>
                    <a:bodyPr/>
                    <a:lstStyle/>
                    <a:p>
                      <a:pPr indent="0" lvl="0" marL="0" marR="0" rtl="0" algn="ctr">
                        <a:lnSpc>
                          <a:spcPct val="107000"/>
                        </a:lnSpc>
                        <a:spcBef>
                          <a:spcPts val="0"/>
                        </a:spcBef>
                        <a:spcAft>
                          <a:spcPts val="0"/>
                        </a:spcAft>
                        <a:buNone/>
                      </a:pPr>
                      <a:r>
                        <a:rPr b="0" i="0" lang="en-GB" sz="900" u="none" cap="none" strike="noStrike">
                          <a:latin typeface="Calibri"/>
                          <a:ea typeface="Calibri"/>
                          <a:cs typeface="Calibri"/>
                          <a:sym typeface="Calibri"/>
                        </a:rPr>
                        <a:t>Active vaccination Contains highly purified preparation of HBsAg particles, produced </a:t>
                      </a:r>
                      <a:r>
                        <a:rPr b="1" i="0" lang="en-GB" sz="900" u="none" cap="none" strike="noStrike">
                          <a:latin typeface="Calibri"/>
                          <a:ea typeface="Calibri"/>
                          <a:cs typeface="Calibri"/>
                          <a:sym typeface="Calibri"/>
                        </a:rPr>
                        <a:t>in yeast</a:t>
                      </a:r>
                      <a:endParaRPr b="0" i="0" sz="900" u="none" cap="none" strike="noStrike">
                        <a:latin typeface="Arial"/>
                        <a:ea typeface="Arial"/>
                        <a:cs typeface="Arial"/>
                        <a:sym typeface="Arial"/>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gridSpan="4">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Who exposed to needle prick or infant born to +ve HBsAg mother should immediately receive both:</a:t>
                      </a:r>
                      <a:endParaRPr sz="900">
                        <a:latin typeface="Calibri"/>
                        <a:ea typeface="Calibri"/>
                        <a:cs typeface="Calibri"/>
                        <a:sym typeface="Calibri"/>
                      </a:endParaRPr>
                    </a:p>
                    <a:p>
                      <a:pPr indent="-285750" lvl="0" marL="4572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Active vaccine </a:t>
                      </a:r>
                      <a:r>
                        <a:rPr lang="en-GB" sz="900">
                          <a:latin typeface="Calibri"/>
                          <a:ea typeface="Calibri"/>
                          <a:cs typeface="Calibri"/>
                          <a:sym typeface="Calibri"/>
                        </a:rPr>
                        <a:t>&amp; </a:t>
                      </a:r>
                      <a:r>
                        <a:rPr b="0" i="0" lang="en-GB" sz="900" u="none" cap="none" strike="noStrike">
                          <a:latin typeface="Calibri"/>
                          <a:ea typeface="Calibri"/>
                          <a:cs typeface="Calibri"/>
                          <a:sym typeface="Calibri"/>
                        </a:rPr>
                        <a:t>hepatitis B specific immunoglobulin.</a:t>
                      </a:r>
                      <a:endParaRPr b="0" i="0" sz="900" u="none" cap="none" strike="noStrike">
                        <a:latin typeface="Arial"/>
                        <a:ea typeface="Arial"/>
                        <a:cs typeface="Arial"/>
                        <a:sym typeface="Arial"/>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vMerge="1"/>
              </a:tr>
            </a:tbl>
          </a:graphicData>
        </a:graphic>
      </p:graphicFrame>
      <p:sp>
        <p:nvSpPr>
          <p:cNvPr id="203" name="Google Shape;203;p23"/>
          <p:cNvSpPr/>
          <p:nvPr/>
        </p:nvSpPr>
        <p:spPr>
          <a:xfrm>
            <a:off x="-6925" y="171050"/>
            <a:ext cx="7589400" cy="5202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6- Viral Hepatitis B,C,D&amp;G</a:t>
            </a:r>
            <a:endParaRPr b="1" sz="2400">
              <a:solidFill>
                <a:srgbClr val="073763"/>
              </a:solidFill>
              <a:latin typeface="Calibri"/>
              <a:ea typeface="Calibri"/>
              <a:cs typeface="Calibri"/>
              <a:sym typeface="Calibri"/>
            </a:endParaRPr>
          </a:p>
        </p:txBody>
      </p:sp>
      <p:graphicFrame>
        <p:nvGraphicFramePr>
          <p:cNvPr id="204" name="Google Shape;204;p23"/>
          <p:cNvGraphicFramePr/>
          <p:nvPr/>
        </p:nvGraphicFramePr>
        <p:xfrm>
          <a:off x="-25" y="2861988"/>
          <a:ext cx="3000000" cy="3000000"/>
        </p:xfrm>
        <a:graphic>
          <a:graphicData uri="http://schemas.openxmlformats.org/drawingml/2006/table">
            <a:tbl>
              <a:tblPr>
                <a:noFill/>
                <a:tableStyleId>{3B2BEBBE-42B2-4808-85D4-4C9ECD78F810}</a:tableStyleId>
              </a:tblPr>
              <a:tblGrid>
                <a:gridCol w="903625"/>
                <a:gridCol w="4755825"/>
                <a:gridCol w="1930075"/>
              </a:tblGrid>
              <a:tr h="853775">
                <a:tc>
                  <a:txBody>
                    <a:bodyPr/>
                    <a:lstStyle/>
                    <a:p>
                      <a:pPr indent="0" lvl="0" marL="0" rtl="0" algn="ctr">
                        <a:spcBef>
                          <a:spcPts val="0"/>
                        </a:spcBef>
                        <a:spcAft>
                          <a:spcPts val="0"/>
                        </a:spcAft>
                        <a:buClr>
                          <a:schemeClr val="dk1"/>
                        </a:buClr>
                        <a:buSzPts val="1100"/>
                        <a:buFont typeface="Arial"/>
                        <a:buNone/>
                      </a:pPr>
                      <a:r>
                        <a:rPr b="1" lang="en-GB" sz="1200">
                          <a:latin typeface="Calibri"/>
                          <a:ea typeface="Calibri"/>
                          <a:cs typeface="Calibri"/>
                          <a:sym typeface="Calibri"/>
                        </a:rPr>
                        <a:t>Clinical Outcomes</a:t>
                      </a:r>
                      <a:endParaRPr b="1"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90 % of infected adults will develop acute hepatitis B infection and recover completely.</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&lt; 9 % of the infected adult, 90% of infected infants and</a:t>
                      </a:r>
                      <a:endParaRPr sz="900">
                        <a:solidFill>
                          <a:schemeClr val="dk1"/>
                        </a:solidFill>
                        <a:latin typeface="Calibri"/>
                        <a:ea typeface="Calibri"/>
                        <a:cs typeface="Calibri"/>
                        <a:sym typeface="Calibri"/>
                      </a:endParaRPr>
                    </a:p>
                    <a:p>
                      <a:pPr indent="0" lvl="0" marL="100799" rtl="0" algn="l">
                        <a:lnSpc>
                          <a:spcPct val="107000"/>
                        </a:lnSpc>
                        <a:spcBef>
                          <a:spcPts val="0"/>
                        </a:spcBef>
                        <a:spcAft>
                          <a:spcPts val="0"/>
                        </a:spcAft>
                        <a:buNone/>
                      </a:pPr>
                      <a:r>
                        <a:rPr lang="en-GB" sz="900">
                          <a:solidFill>
                            <a:schemeClr val="dk1"/>
                          </a:solidFill>
                          <a:latin typeface="Calibri"/>
                          <a:ea typeface="Calibri"/>
                          <a:cs typeface="Calibri"/>
                          <a:sym typeface="Calibri"/>
                        </a:rPr>
                        <a:t>20% of infected children may progress to chronic hepatitis B</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&lt; 1 % may develop fulminant hepatitis 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20 % acute hepatitis C and recover </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80 % chronic hepatitis C, about 10%-30% of them can develop cirrhosis within 30 years and liver cancer.</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&lt; 1 % fulminant hepatitis C</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05" name="Google Shape;205;p23"/>
          <p:cNvGraphicFramePr/>
          <p:nvPr/>
        </p:nvGraphicFramePr>
        <p:xfrm>
          <a:off x="42" y="917139"/>
          <a:ext cx="3000000" cy="3000000"/>
        </p:xfrm>
        <a:graphic>
          <a:graphicData uri="http://schemas.openxmlformats.org/drawingml/2006/table">
            <a:tbl>
              <a:tblPr>
                <a:noFill/>
                <a:tableStyleId>{1521C501-FD8D-458E-9EC0-0C3D15C15CCB}</a:tableStyleId>
              </a:tblPr>
              <a:tblGrid>
                <a:gridCol w="903625"/>
                <a:gridCol w="1201325"/>
                <a:gridCol w="596450"/>
                <a:gridCol w="493500"/>
                <a:gridCol w="817600"/>
                <a:gridCol w="900125"/>
                <a:gridCol w="746825"/>
                <a:gridCol w="1930075"/>
              </a:tblGrid>
              <a:tr h="164325">
                <a:tc>
                  <a:txBody>
                    <a:bodyPr/>
                    <a:lstStyle/>
                    <a:p>
                      <a:pPr indent="0" lvl="0" marL="0" marR="0" rtl="0" algn="ctr">
                        <a:lnSpc>
                          <a:spcPct val="100000"/>
                        </a:lnSpc>
                        <a:spcBef>
                          <a:spcPts val="0"/>
                        </a:spcBef>
                        <a:spcAft>
                          <a:spcPts val="0"/>
                        </a:spcAft>
                        <a:buNone/>
                      </a:pPr>
                      <a:r>
                        <a:rPr b="1" lang="en-GB" sz="1200">
                          <a:solidFill>
                            <a:srgbClr val="FFFFFF"/>
                          </a:solidFill>
                          <a:latin typeface="Calibri"/>
                          <a:ea typeface="Calibri"/>
                          <a:cs typeface="Calibri"/>
                          <a:sym typeface="Calibri"/>
                        </a:rPr>
                        <a:t>Virus</a:t>
                      </a:r>
                      <a:endParaRPr b="1" sz="1200">
                        <a:solidFill>
                          <a:srgbClr val="FFFFFF"/>
                        </a:solidFill>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gridSpan="6">
                  <a:txBody>
                    <a:bodyPr/>
                    <a:lstStyle/>
                    <a:p>
                      <a:pPr indent="0" lvl="0" marL="0" marR="0" rtl="0" algn="ctr">
                        <a:lnSpc>
                          <a:spcPct val="100000"/>
                        </a:lnSpc>
                        <a:spcBef>
                          <a:spcPts val="0"/>
                        </a:spcBef>
                        <a:spcAft>
                          <a:spcPts val="0"/>
                        </a:spcAft>
                        <a:buNone/>
                      </a:pPr>
                      <a:r>
                        <a:rPr b="1" lang="en-GB" sz="1800">
                          <a:solidFill>
                            <a:srgbClr val="FFFFFF"/>
                          </a:solidFill>
                          <a:latin typeface="Calibri"/>
                          <a:ea typeface="Calibri"/>
                          <a:cs typeface="Calibri"/>
                          <a:sym typeface="Calibri"/>
                        </a:rPr>
                        <a:t>Hepatitis B</a:t>
                      </a:r>
                      <a:endParaRPr b="1" sz="1800">
                        <a:solidFill>
                          <a:srgbClr val="FFFFFF"/>
                        </a:solidFill>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a:txBody>
                    <a:bodyPr/>
                    <a:lstStyle/>
                    <a:p>
                      <a:pPr indent="0" lvl="0" marL="0" marR="0" rtl="0" algn="ctr">
                        <a:lnSpc>
                          <a:spcPct val="100000"/>
                        </a:lnSpc>
                        <a:spcBef>
                          <a:spcPts val="0"/>
                        </a:spcBef>
                        <a:spcAft>
                          <a:spcPts val="0"/>
                        </a:spcAft>
                        <a:buNone/>
                      </a:pPr>
                      <a:r>
                        <a:rPr b="1" lang="en-GB" sz="1800">
                          <a:solidFill>
                            <a:srgbClr val="FFFFFF"/>
                          </a:solidFill>
                          <a:latin typeface="Calibri"/>
                          <a:ea typeface="Calibri"/>
                          <a:cs typeface="Calibri"/>
                          <a:sym typeface="Calibri"/>
                        </a:rPr>
                        <a:t>Hepatitis C</a:t>
                      </a:r>
                      <a:endParaRPr b="1" sz="1800">
                        <a:solidFill>
                          <a:srgbClr val="FFFFFF"/>
                        </a:solidFill>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r>
              <a:tr h="59142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Info</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6">
                  <a:txBody>
                    <a:bodyPr/>
                    <a:lstStyle/>
                    <a:p>
                      <a:pPr indent="0" lvl="0" marL="0" marR="0" rtl="0" algn="ctr">
                        <a:lnSpc>
                          <a:spcPct val="107000"/>
                        </a:lnSpc>
                        <a:spcBef>
                          <a:spcPts val="0"/>
                        </a:spcBef>
                        <a:spcAft>
                          <a:spcPts val="0"/>
                        </a:spcAft>
                        <a:buNone/>
                      </a:pPr>
                      <a:r>
                        <a:rPr b="1" i="0" lang="en-GB" sz="900" u="none" cap="none" strike="noStrike">
                          <a:latin typeface="Calibri"/>
                          <a:ea typeface="Calibri"/>
                          <a:cs typeface="Calibri"/>
                          <a:sym typeface="Calibri"/>
                        </a:rPr>
                        <a:t>Hepadnaviridae</a:t>
                      </a:r>
                      <a:r>
                        <a:rPr b="0" i="0" lang="en-GB" sz="900" u="none" cap="none" strike="noStrike">
                          <a:latin typeface="Calibri"/>
                          <a:ea typeface="Calibri"/>
                          <a:cs typeface="Calibri"/>
                          <a:sym typeface="Calibri"/>
                        </a:rPr>
                        <a:t>, </a:t>
                      </a:r>
                      <a:r>
                        <a:rPr b="1" i="0" lang="en-GB" sz="900" u="none" cap="none" strike="noStrike">
                          <a:solidFill>
                            <a:srgbClr val="AE1E1E"/>
                          </a:solidFill>
                          <a:latin typeface="Calibri"/>
                          <a:ea typeface="Calibri"/>
                          <a:cs typeface="Calibri"/>
                          <a:sym typeface="Calibri"/>
                        </a:rPr>
                        <a:t>dsDNA.</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latin typeface="Calibri"/>
                          <a:ea typeface="Calibri"/>
                          <a:cs typeface="Calibri"/>
                          <a:sym typeface="Calibri"/>
                        </a:rPr>
                        <a:t>- The serum of infected individual contains </a:t>
                      </a:r>
                      <a:r>
                        <a:rPr b="1" i="0" lang="en-GB" sz="900" u="none" cap="none" strike="noStrike">
                          <a:solidFill>
                            <a:srgbClr val="AE1E1E"/>
                          </a:solidFill>
                          <a:latin typeface="Calibri"/>
                          <a:ea typeface="Calibri"/>
                          <a:cs typeface="Calibri"/>
                          <a:sym typeface="Calibri"/>
                        </a:rPr>
                        <a:t>three types of hepatitis B particles</a:t>
                      </a:r>
                      <a:r>
                        <a:rPr b="1" i="0" lang="en-GB" sz="900" u="none" cap="none" strike="noStrike">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Large number of small spherical free HBsAg particles.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Some of these HBsAg particles are linked together to form filaments.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The complete HBV particles (Dane particles)</a:t>
                      </a:r>
                      <a:endParaRPr b="0" i="0" sz="900" u="none" cap="none" strike="noStrike">
                        <a:latin typeface="Arial"/>
                        <a:ea typeface="Arial"/>
                        <a:cs typeface="Arial"/>
                        <a:sym typeface="Arial"/>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a:txBody>
                    <a:bodyPr/>
                    <a:lstStyle/>
                    <a:p>
                      <a:pPr indent="0" lvl="0" marL="0" marR="0" rtl="0" algn="ctr">
                        <a:lnSpc>
                          <a:spcPct val="107000"/>
                        </a:lnSpc>
                        <a:spcBef>
                          <a:spcPts val="0"/>
                        </a:spcBef>
                        <a:spcAft>
                          <a:spcPts val="0"/>
                        </a:spcAft>
                        <a:buNone/>
                      </a:pPr>
                      <a:r>
                        <a:rPr b="1" i="0" lang="en-GB" sz="900" u="none" cap="none" strike="noStrike">
                          <a:latin typeface="Calibri"/>
                          <a:ea typeface="Calibri"/>
                          <a:cs typeface="Calibri"/>
                          <a:sym typeface="Calibri"/>
                        </a:rPr>
                        <a:t>Flaviviridae</a:t>
                      </a:r>
                      <a:r>
                        <a:rPr b="0" i="0" lang="en-GB" sz="900" u="none" cap="none" strike="noStrike">
                          <a:latin typeface="Calibri"/>
                          <a:ea typeface="Calibri"/>
                          <a:cs typeface="Calibri"/>
                          <a:sym typeface="Calibri"/>
                        </a:rPr>
                        <a:t>. </a:t>
                      </a:r>
                      <a:r>
                        <a:rPr b="1" lang="en-GB" sz="900">
                          <a:solidFill>
                            <a:srgbClr val="AE1E1E"/>
                          </a:solidFill>
                          <a:latin typeface="Calibri"/>
                          <a:ea typeface="Calibri"/>
                          <a:cs typeface="Calibri"/>
                          <a:sym typeface="Calibri"/>
                        </a:rPr>
                        <a:t>ssRNA</a:t>
                      </a:r>
                      <a:r>
                        <a:rPr b="0" i="0" lang="en-GB" sz="900" u="none" cap="none" strike="noStrike">
                          <a:latin typeface="Calibri"/>
                          <a:ea typeface="Calibri"/>
                          <a:cs typeface="Calibri"/>
                          <a:sym typeface="Calibri"/>
                        </a:rPr>
                        <a:t> </a:t>
                      </a:r>
                      <a:r>
                        <a:rPr lang="en-GB" sz="900">
                          <a:latin typeface="Calibri"/>
                          <a:ea typeface="Calibri"/>
                          <a:cs typeface="Calibri"/>
                          <a:sym typeface="Calibri"/>
                        </a:rPr>
                        <a:t>genome</a:t>
                      </a:r>
                      <a:r>
                        <a:rPr b="0" i="0" lang="en-GB" sz="900" u="none" cap="none" strike="noStrike">
                          <a:latin typeface="Calibri"/>
                          <a:ea typeface="Calibri"/>
                          <a:cs typeface="Calibri"/>
                          <a:sym typeface="Calibri"/>
                        </a:rPr>
                        <a:t>.</a:t>
                      </a:r>
                      <a:endParaRPr sz="900">
                        <a:latin typeface="Calibri"/>
                        <a:ea typeface="Calibri"/>
                        <a:cs typeface="Calibri"/>
                        <a:sym typeface="Calibri"/>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6 major genotypes. 4 is the dominant in Saudi patients.</a:t>
                      </a:r>
                      <a:endParaRPr b="0" i="0" sz="900" u="none" cap="none" strike="noStrike">
                        <a:latin typeface="Arial"/>
                        <a:ea typeface="Arial"/>
                        <a:cs typeface="Arial"/>
                        <a:sym typeface="Arial"/>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702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Transmission</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Parenterally transmitted hepatitis or blood borne hepatitis. This group includes hepatitis B, C, D &amp; G viruses.</a:t>
                      </a:r>
                      <a:endParaRPr b="1" sz="900">
                        <a:latin typeface="Calibri"/>
                        <a:ea typeface="Calibri"/>
                        <a:cs typeface="Calibri"/>
                        <a:sym typeface="Calibri"/>
                      </a:endParaRPr>
                    </a:p>
                    <a:p>
                      <a:pPr indent="-285750" lvl="0" marL="457200" marR="0" rtl="0" algn="l">
                        <a:lnSpc>
                          <a:spcPct val="107000"/>
                        </a:lnSpc>
                        <a:spcBef>
                          <a:spcPts val="0"/>
                        </a:spcBef>
                        <a:spcAft>
                          <a:spcPts val="0"/>
                        </a:spcAft>
                        <a:buSzPts val="900"/>
                        <a:buFont typeface="Calibri"/>
                        <a:buAutoNum type="arabicPeriod"/>
                      </a:pPr>
                      <a:r>
                        <a:rPr b="1" i="0" lang="en-GB" sz="900" u="none" cap="none" strike="noStrike">
                          <a:latin typeface="Calibri"/>
                          <a:ea typeface="Calibri"/>
                          <a:cs typeface="Calibri"/>
                          <a:sym typeface="Calibri"/>
                        </a:rPr>
                        <a:t>Parentally:</a:t>
                      </a:r>
                      <a:r>
                        <a:rPr b="0" i="0" lang="en-GB" sz="900" u="none" cap="none" strike="noStrike">
                          <a:latin typeface="Calibri"/>
                          <a:ea typeface="Calibri"/>
                          <a:cs typeface="Calibri"/>
                          <a:sym typeface="Calibri"/>
                        </a:rPr>
                        <a:t> receiving blood from infected donor, Sharing contaminated needles</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AutoNum type="arabicPeriod"/>
                      </a:pPr>
                      <a:r>
                        <a:rPr b="1" i="0" lang="en-GB" sz="900" u="none" cap="none" strike="noStrike">
                          <a:latin typeface="Calibri"/>
                          <a:ea typeface="Calibri"/>
                          <a:cs typeface="Calibri"/>
                          <a:sym typeface="Calibri"/>
                        </a:rPr>
                        <a:t>Sexually:</a:t>
                      </a:r>
                      <a:r>
                        <a:rPr b="0" i="0" lang="en-GB" sz="900" u="none" cap="none" strike="noStrike">
                          <a:latin typeface="Calibri"/>
                          <a:ea typeface="Calibri"/>
                          <a:cs typeface="Calibri"/>
                          <a:sym typeface="Calibri"/>
                        </a:rPr>
                        <a:t> The virus is present in blood and body fluids.</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AutoNum type="arabicPeriod"/>
                      </a:pPr>
                      <a:r>
                        <a:rPr b="1" i="0" lang="en-GB" sz="900" u="none" cap="none" strike="noStrike">
                          <a:latin typeface="Calibri"/>
                          <a:ea typeface="Calibri"/>
                          <a:cs typeface="Calibri"/>
                          <a:sym typeface="Calibri"/>
                        </a:rPr>
                        <a:t>Perinatally:</a:t>
                      </a:r>
                      <a:r>
                        <a:rPr b="0" i="0" lang="en-GB" sz="900" u="none" cap="none" strike="noStrike">
                          <a:latin typeface="Calibri"/>
                          <a:ea typeface="Calibri"/>
                          <a:cs typeface="Calibri"/>
                          <a:sym typeface="Calibri"/>
                        </a:rPr>
                        <a:t> during delivery, breastfeeding</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r>
              <a:tr h="24822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Risk Factors</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0" lvl="0" marL="0" marR="0" rtl="0" algn="ctr">
                        <a:lnSpc>
                          <a:spcPct val="107000"/>
                        </a:lnSpc>
                        <a:spcBef>
                          <a:spcPts val="0"/>
                        </a:spcBef>
                        <a:spcAft>
                          <a:spcPts val="0"/>
                        </a:spcAft>
                        <a:buNone/>
                      </a:pPr>
                      <a:r>
                        <a:rPr b="1" lang="en-GB" sz="900">
                          <a:solidFill>
                            <a:srgbClr val="AE1E1E"/>
                          </a:solidFill>
                          <a:latin typeface="Calibri"/>
                          <a:ea typeface="Calibri"/>
                          <a:cs typeface="Calibri"/>
                          <a:sym typeface="Calibri"/>
                        </a:rPr>
                        <a:t>Intravenous</a:t>
                      </a:r>
                      <a:r>
                        <a:rPr b="1" i="0" lang="en-GB" sz="900" u="none" cap="none" strike="noStrike">
                          <a:solidFill>
                            <a:srgbClr val="AE1E1E"/>
                          </a:solidFill>
                          <a:latin typeface="Calibri"/>
                          <a:ea typeface="Calibri"/>
                          <a:cs typeface="Calibri"/>
                          <a:sym typeface="Calibri"/>
                        </a:rPr>
                        <a:t> drug users</a:t>
                      </a:r>
                      <a:r>
                        <a:rPr b="0" i="0" lang="en-GB" sz="900" u="none" cap="none" strike="noStrike">
                          <a:latin typeface="Calibri"/>
                          <a:ea typeface="Calibri"/>
                          <a:cs typeface="Calibri"/>
                          <a:sym typeface="Calibri"/>
                        </a:rPr>
                        <a:t>, Hemodialysis patients, Health care workers with frequent blood contact, Patients receiving clotting factors, Individuals with multiple sexual partners</a:t>
                      </a:r>
                      <a:r>
                        <a:rPr lang="en-GB" sz="900">
                          <a:latin typeface="Calibri"/>
                          <a:ea typeface="Calibri"/>
                          <a:cs typeface="Calibri"/>
                          <a:sym typeface="Calibri"/>
                        </a:rPr>
                        <a:t>, Individuals who exposed to tattooing , body piercing or cupping. </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r>
            </a:tbl>
          </a:graphicData>
        </a:graphic>
      </p:graphicFrame>
      <p:graphicFrame>
        <p:nvGraphicFramePr>
          <p:cNvPr id="206" name="Google Shape;206;p23"/>
          <p:cNvGraphicFramePr/>
          <p:nvPr/>
        </p:nvGraphicFramePr>
        <p:xfrm>
          <a:off x="-6933" y="9821164"/>
          <a:ext cx="3000000" cy="3000000"/>
        </p:xfrm>
        <a:graphic>
          <a:graphicData uri="http://schemas.openxmlformats.org/drawingml/2006/table">
            <a:tbl>
              <a:tblPr>
                <a:noFill/>
                <a:tableStyleId>{1521C501-FD8D-458E-9EC0-0C3D15C15CCB}</a:tableStyleId>
              </a:tblPr>
              <a:tblGrid>
                <a:gridCol w="910575"/>
                <a:gridCol w="686300"/>
                <a:gridCol w="452475"/>
                <a:gridCol w="382850"/>
                <a:gridCol w="620250"/>
                <a:gridCol w="682850"/>
                <a:gridCol w="382850"/>
                <a:gridCol w="382850"/>
                <a:gridCol w="3102400"/>
              </a:tblGrid>
              <a:tr h="405250">
                <a:tc>
                  <a:txBody>
                    <a:bodyPr/>
                    <a:lstStyle/>
                    <a:p>
                      <a:pPr indent="0" lvl="0" marL="0" marR="0" rtl="0" algn="ctr">
                        <a:lnSpc>
                          <a:spcPct val="100000"/>
                        </a:lnSpc>
                        <a:spcBef>
                          <a:spcPts val="0"/>
                        </a:spcBef>
                        <a:spcAft>
                          <a:spcPts val="0"/>
                        </a:spcAft>
                        <a:buNone/>
                      </a:pPr>
                      <a:r>
                        <a:rPr b="1" lang="en-GB" sz="1200">
                          <a:solidFill>
                            <a:srgbClr val="FFFFFF"/>
                          </a:solidFill>
                          <a:latin typeface="Calibri"/>
                          <a:ea typeface="Calibri"/>
                          <a:cs typeface="Calibri"/>
                          <a:sym typeface="Calibri"/>
                        </a:rPr>
                        <a:t>D &amp; G </a:t>
                      </a:r>
                      <a:endParaRPr b="1" sz="12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200">
                          <a:solidFill>
                            <a:srgbClr val="FFFFFF"/>
                          </a:solidFill>
                          <a:latin typeface="Calibri"/>
                          <a:ea typeface="Calibri"/>
                          <a:cs typeface="Calibri"/>
                          <a:sym typeface="Calibri"/>
                        </a:rPr>
                        <a:t>viruses</a:t>
                      </a:r>
                      <a:endParaRPr b="1" sz="1200">
                        <a:solidFill>
                          <a:srgbClr val="FFFFFF"/>
                        </a:solidFill>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gridSpan="8">
                  <a:txBody>
                    <a:bodyPr/>
                    <a:lstStyle/>
                    <a:p>
                      <a:pPr indent="-107549" lvl="0" marL="1728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Hepatitis D</a:t>
                      </a:r>
                      <a:r>
                        <a:rPr lang="en-GB" sz="900">
                          <a:latin typeface="Calibri"/>
                          <a:ea typeface="Calibri"/>
                          <a:cs typeface="Calibri"/>
                          <a:sym typeface="Calibri"/>
                        </a:rPr>
                        <a:t> is a </a:t>
                      </a:r>
                      <a:r>
                        <a:rPr b="1" lang="en-GB" sz="900">
                          <a:solidFill>
                            <a:srgbClr val="AE1E1E"/>
                          </a:solidFill>
                          <a:latin typeface="Calibri"/>
                          <a:ea typeface="Calibri"/>
                          <a:cs typeface="Calibri"/>
                          <a:sym typeface="Calibri"/>
                        </a:rPr>
                        <a:t>defective virus</a:t>
                      </a:r>
                      <a:r>
                        <a:rPr lang="en-GB" sz="900">
                          <a:latin typeface="Calibri"/>
                          <a:ea typeface="Calibri"/>
                          <a:cs typeface="Calibri"/>
                          <a:sym typeface="Calibri"/>
                        </a:rPr>
                        <a:t>. Composed of small ss-RNA genome. It cannot replicate by its own.</a:t>
                      </a:r>
                      <a:r>
                        <a:rPr b="1" lang="en-GB" sz="900">
                          <a:solidFill>
                            <a:srgbClr val="AE1E1E"/>
                          </a:solidFill>
                          <a:latin typeface="Calibri"/>
                          <a:ea typeface="Calibri"/>
                          <a:cs typeface="Calibri"/>
                          <a:sym typeface="Calibri"/>
                        </a:rPr>
                        <a:t> The helper virus is HBV</a:t>
                      </a:r>
                      <a:r>
                        <a:rPr lang="en-GB" sz="900">
                          <a:latin typeface="Calibri"/>
                          <a:ea typeface="Calibri"/>
                          <a:cs typeface="Calibri"/>
                          <a:sym typeface="Calibri"/>
                        </a:rPr>
                        <a:t>. </a:t>
                      </a:r>
                      <a:endParaRPr sz="900">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It has TWO types of infection:</a:t>
                      </a:r>
                      <a:endParaRPr sz="900">
                        <a:latin typeface="Calibri"/>
                        <a:ea typeface="Calibri"/>
                        <a:cs typeface="Calibri"/>
                        <a:sym typeface="Calibri"/>
                      </a:endParaRPr>
                    </a:p>
                    <a:p>
                      <a:pPr indent="-107549" lvl="1" marL="3456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Co-infection:</a:t>
                      </a:r>
                      <a:r>
                        <a:rPr lang="en-GB" sz="900">
                          <a:latin typeface="Calibri"/>
                          <a:ea typeface="Calibri"/>
                          <a:cs typeface="Calibri"/>
                          <a:sym typeface="Calibri"/>
                        </a:rPr>
                        <a:t> The patient is infected with HBV and HDV at the same time leading to </a:t>
                      </a:r>
                      <a:r>
                        <a:rPr b="1" lang="en-GB" sz="900">
                          <a:solidFill>
                            <a:srgbClr val="AE1E1E"/>
                          </a:solidFill>
                          <a:latin typeface="Calibri"/>
                          <a:ea typeface="Calibri"/>
                          <a:cs typeface="Calibri"/>
                          <a:sym typeface="Calibri"/>
                        </a:rPr>
                        <a:t>severe acute hepatitis.</a:t>
                      </a:r>
                      <a:endParaRPr sz="900">
                        <a:latin typeface="Calibri"/>
                        <a:ea typeface="Calibri"/>
                        <a:cs typeface="Calibri"/>
                        <a:sym typeface="Calibri"/>
                      </a:endParaRPr>
                    </a:p>
                    <a:p>
                      <a:pPr indent="-107549" lvl="1" marL="3456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Super infection:</a:t>
                      </a:r>
                      <a:r>
                        <a:rPr lang="en-GB" sz="900">
                          <a:latin typeface="Calibri"/>
                          <a:ea typeface="Calibri"/>
                          <a:cs typeface="Calibri"/>
                          <a:sym typeface="Calibri"/>
                        </a:rPr>
                        <a:t> In this case, delta virus infects those who are already have chronic hepatitis B leading to </a:t>
                      </a:r>
                      <a:r>
                        <a:rPr b="1" lang="en-GB" sz="900">
                          <a:solidFill>
                            <a:srgbClr val="AE1E1E"/>
                          </a:solidFill>
                          <a:latin typeface="Calibri"/>
                          <a:ea typeface="Calibri"/>
                          <a:cs typeface="Calibri"/>
                          <a:sym typeface="Calibri"/>
                        </a:rPr>
                        <a:t>severe chronic hepatitis</a:t>
                      </a:r>
                      <a:r>
                        <a:rPr lang="en-GB" sz="900">
                          <a:latin typeface="Calibri"/>
                          <a:ea typeface="Calibri"/>
                          <a:cs typeface="Calibri"/>
                          <a:sym typeface="Calibri"/>
                        </a:rPr>
                        <a:t>.</a:t>
                      </a:r>
                      <a:endParaRPr sz="900">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Hepatitis G virus</a:t>
                      </a:r>
                      <a:r>
                        <a:rPr lang="en-GB" sz="900">
                          <a:latin typeface="Calibri"/>
                          <a:ea typeface="Calibri"/>
                          <a:cs typeface="Calibri"/>
                          <a:sym typeface="Calibri"/>
                        </a:rPr>
                        <a:t>: Enveloped, ss-RNA with positive polarity. Usually occurs as co-infection with HCV, HBV and HIV. </a:t>
                      </a:r>
                      <a:endParaRPr sz="900">
                        <a:latin typeface="Calibri"/>
                        <a:ea typeface="Calibri"/>
                        <a:cs typeface="Calibri"/>
                        <a:sym typeface="Calibri"/>
                      </a:endParaRPr>
                    </a:p>
                    <a:p>
                      <a:pPr indent="-107549" lvl="1" marL="345600"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Family: Flaviviridae. Genus: Hepacivirus. </a:t>
                      </a:r>
                      <a:endParaRPr sz="900"/>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r>
            </a:tbl>
          </a:graphicData>
        </a:graphic>
      </p:graphicFrame>
      <p:sp>
        <p:nvSpPr>
          <p:cNvPr id="207" name="Google Shape;207;p23"/>
          <p:cNvSpPr/>
          <p:nvPr/>
        </p:nvSpPr>
        <p:spPr>
          <a:xfrm rot="10800000">
            <a:off x="6650825" y="-74"/>
            <a:ext cx="938700" cy="8991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08" name="Google Shape;208;p23"/>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11</a:t>
            </a:r>
            <a:endParaRPr>
              <a:latin typeface="Cabin"/>
              <a:ea typeface="Cabin"/>
              <a:cs typeface="Cabin"/>
              <a:sym typeface="Cabin"/>
            </a:endParaRPr>
          </a:p>
        </p:txBody>
      </p:sp>
      <p:graphicFrame>
        <p:nvGraphicFramePr>
          <p:cNvPr id="209" name="Google Shape;209;p23"/>
          <p:cNvGraphicFramePr/>
          <p:nvPr/>
        </p:nvGraphicFramePr>
        <p:xfrm>
          <a:off x="79" y="3902102"/>
          <a:ext cx="3000000" cy="3000000"/>
        </p:xfrm>
        <a:graphic>
          <a:graphicData uri="http://schemas.openxmlformats.org/drawingml/2006/table">
            <a:tbl>
              <a:tblPr>
                <a:noFill/>
                <a:tableStyleId>{1521C501-FD8D-458E-9EC0-0C3D15C15CCB}</a:tableStyleId>
              </a:tblPr>
              <a:tblGrid>
                <a:gridCol w="909700"/>
                <a:gridCol w="1200225"/>
                <a:gridCol w="595900"/>
                <a:gridCol w="493050"/>
                <a:gridCol w="816850"/>
                <a:gridCol w="899300"/>
                <a:gridCol w="746125"/>
                <a:gridCol w="1928350"/>
              </a:tblGrid>
              <a:tr h="137100">
                <a:tc rowSpan="4">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markers</a:t>
                      </a:r>
                      <a:endParaRPr b="1" sz="1200">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Acute</a:t>
                      </a:r>
                      <a:endParaRPr b="1" i="0" sz="900" u="none" cap="none" strike="noStrike"/>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gridSpan="3">
                  <a:txBody>
                    <a:bodyPr/>
                    <a:lstStyle/>
                    <a:p>
                      <a:pPr indent="0" lvl="0" marL="0" marR="0" rtl="0" algn="ctr">
                        <a:lnSpc>
                          <a:spcPct val="107000"/>
                        </a:lnSpc>
                        <a:spcBef>
                          <a:spcPts val="0"/>
                        </a:spcBef>
                        <a:spcAft>
                          <a:spcPts val="0"/>
                        </a:spcAft>
                        <a:buNone/>
                      </a:pPr>
                      <a:r>
                        <a:rPr b="1" i="0" lang="en-GB" sz="900" u="none" cap="none" strike="noStrike">
                          <a:solidFill>
                            <a:srgbClr val="000000"/>
                          </a:solidFill>
                          <a:latin typeface="Calibri"/>
                          <a:ea typeface="Calibri"/>
                          <a:cs typeface="Calibri"/>
                          <a:sym typeface="Calibri"/>
                        </a:rPr>
                        <a:t>Chronic</a:t>
                      </a:r>
                      <a:endParaRPr b="1" i="0" sz="900" u="none" cap="none" strike="noStrike"/>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rowSpan="4">
                  <a:txBody>
                    <a:bodyPr/>
                    <a:lstStyle/>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hepatitis C virus RNA</a:t>
                      </a:r>
                      <a:endParaRPr b="0" i="0" sz="900" u="none" cap="none" strike="noStrike">
                        <a:latin typeface="Arial"/>
                        <a:ea typeface="Arial"/>
                        <a:cs typeface="Arial"/>
                        <a:sym typeface="Arial"/>
                      </a:endParaRPr>
                    </a:p>
                    <a:p>
                      <a:pPr indent="-107549" lvl="1" marL="341999" marR="0" rtl="0" algn="l">
                        <a:lnSpc>
                          <a:spcPct val="107000"/>
                        </a:lnSpc>
                        <a:spcBef>
                          <a:spcPts val="0"/>
                        </a:spcBef>
                        <a:spcAft>
                          <a:spcPts val="0"/>
                        </a:spcAft>
                        <a:buSzPts val="900"/>
                        <a:buChar char="○"/>
                      </a:pPr>
                      <a:r>
                        <a:rPr b="0" i="0" lang="en-GB" sz="900" u="none" cap="none" strike="noStrike">
                          <a:latin typeface="Calibri"/>
                          <a:ea typeface="Calibri"/>
                          <a:cs typeface="Calibri"/>
                          <a:sym typeface="Calibri"/>
                        </a:rPr>
                        <a:t>1st marker</a:t>
                      </a:r>
                      <a:r>
                        <a:rPr lang="en-GB" sz="900"/>
                        <a:t> </a:t>
                      </a:r>
                      <a:r>
                        <a:rPr b="0" i="0" lang="en-GB" sz="900" u="none" cap="none" strike="noStrike">
                          <a:latin typeface="Calibri"/>
                          <a:ea typeface="Calibri"/>
                          <a:cs typeface="Calibri"/>
                          <a:sym typeface="Calibri"/>
                        </a:rPr>
                        <a:t>marker of infection.</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hepatitis C core antigen.</a:t>
                      </a:r>
                      <a:endParaRPr sz="900"/>
                    </a:p>
                    <a:p>
                      <a:pPr indent="-107549" lvl="1" marL="341999" marR="0" rtl="0" algn="l">
                        <a:lnSpc>
                          <a:spcPct val="107000"/>
                        </a:lnSpc>
                        <a:spcBef>
                          <a:spcPts val="0"/>
                        </a:spcBef>
                        <a:spcAft>
                          <a:spcPts val="0"/>
                        </a:spcAft>
                        <a:buSzPts val="900"/>
                        <a:buChar char="○"/>
                      </a:pPr>
                      <a:r>
                        <a:rPr b="0" i="0" lang="en-GB" sz="900" u="none" cap="none" strike="noStrike">
                          <a:latin typeface="Calibri"/>
                          <a:ea typeface="Calibri"/>
                          <a:cs typeface="Calibri"/>
                          <a:sym typeface="Calibri"/>
                        </a:rPr>
                        <a:t>2nd marker</a:t>
                      </a:r>
                      <a:r>
                        <a:rPr lang="en-GB" sz="900"/>
                        <a:t> </a:t>
                      </a:r>
                      <a:r>
                        <a:rPr b="0" i="0" lang="en-GB" sz="900" u="none" cap="none" strike="noStrike">
                          <a:latin typeface="Calibri"/>
                          <a:ea typeface="Calibri"/>
                          <a:cs typeface="Calibri"/>
                          <a:sym typeface="Calibri"/>
                        </a:rPr>
                        <a:t>marker of infection.</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IgG antibody to hepatitis</a:t>
                      </a:r>
                      <a:r>
                        <a:rPr b="1" lang="en-GB" sz="900">
                          <a:latin typeface="Calibri"/>
                          <a:ea typeface="Calibri"/>
                          <a:cs typeface="Calibri"/>
                          <a:sym typeface="Calibri"/>
                        </a:rPr>
                        <a:t> C</a:t>
                      </a:r>
                      <a:endParaRPr b="1" sz="900">
                        <a:latin typeface="Calibri"/>
                        <a:ea typeface="Calibri"/>
                        <a:cs typeface="Calibri"/>
                        <a:sym typeface="Calibri"/>
                      </a:endParaRPr>
                    </a:p>
                    <a:p>
                      <a:pPr indent="-107549" lvl="1" marL="341999"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the last/2nd marker</a:t>
                      </a:r>
                      <a:endParaRPr sz="900">
                        <a:latin typeface="Calibri"/>
                        <a:ea typeface="Calibri"/>
                        <a:cs typeface="Calibri"/>
                        <a:sym typeface="Calibri"/>
                      </a:endParaRPr>
                    </a:p>
                    <a:p>
                      <a:pPr indent="-107549" lvl="1" marL="341999"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it is not marker of immunity,</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7100">
                <a:tc vMerge="1"/>
                <a:tc>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Antigen</a:t>
                      </a:r>
                      <a:endParaRPr b="1" sz="900">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Antibody</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gridSpan="3" rowSpan="2">
                  <a:txBody>
                    <a:bodyPr/>
                    <a:lstStyle/>
                    <a:p>
                      <a:pPr indent="0" lvl="0" marL="0" marR="0" rtl="0" algn="just">
                        <a:lnSpc>
                          <a:spcPct val="107000"/>
                        </a:lnSpc>
                        <a:spcBef>
                          <a:spcPts val="0"/>
                        </a:spcBef>
                        <a:spcAft>
                          <a:spcPts val="0"/>
                        </a:spcAft>
                        <a:buNone/>
                      </a:pPr>
                      <a:r>
                        <a:rPr b="0" i="0" lang="en-GB" sz="900" u="none" cap="none" strike="noStrike">
                          <a:latin typeface="Calibri"/>
                          <a:ea typeface="Calibri"/>
                          <a:cs typeface="Calibri"/>
                          <a:sym typeface="Calibri"/>
                        </a:rPr>
                        <a:t>the presence of </a:t>
                      </a:r>
                      <a:r>
                        <a:rPr b="1" i="0" lang="en-GB" sz="900" u="none" cap="none" strike="noStrike">
                          <a:latin typeface="Calibri"/>
                          <a:ea typeface="Calibri"/>
                          <a:cs typeface="Calibri"/>
                          <a:sym typeface="Calibri"/>
                        </a:rPr>
                        <a:t>HBsAg </a:t>
                      </a:r>
                      <a:r>
                        <a:rPr b="0" i="0" lang="en-GB" sz="900" u="none" cap="none" strike="noStrike">
                          <a:latin typeface="Calibri"/>
                          <a:ea typeface="Calibri"/>
                          <a:cs typeface="Calibri"/>
                          <a:sym typeface="Calibri"/>
                        </a:rPr>
                        <a:t>or </a:t>
                      </a:r>
                      <a:r>
                        <a:rPr b="1" i="0" lang="en-GB" sz="900" u="none" cap="none" strike="noStrike">
                          <a:latin typeface="Calibri"/>
                          <a:ea typeface="Calibri"/>
                          <a:cs typeface="Calibri"/>
                          <a:sym typeface="Calibri"/>
                        </a:rPr>
                        <a:t>HBV-DNA </a:t>
                      </a:r>
                      <a:r>
                        <a:rPr b="0" i="0" lang="en-GB" sz="900" u="none" cap="none" strike="noStrike">
                          <a:latin typeface="Calibri"/>
                          <a:ea typeface="Calibri"/>
                          <a:cs typeface="Calibri"/>
                          <a:sym typeface="Calibri"/>
                        </a:rPr>
                        <a:t>in the blood for </a:t>
                      </a:r>
                      <a:r>
                        <a:rPr b="1" i="0" lang="en-GB" sz="900" u="none" cap="none" strike="noStrike">
                          <a:solidFill>
                            <a:srgbClr val="AE1E1E"/>
                          </a:solidFill>
                          <a:latin typeface="Calibri"/>
                          <a:ea typeface="Calibri"/>
                          <a:cs typeface="Calibri"/>
                          <a:sym typeface="Calibri"/>
                        </a:rPr>
                        <a:t>&gt; 6 months.</a:t>
                      </a:r>
                      <a:r>
                        <a:rPr b="0" i="0" lang="en-GB" sz="900" u="none" cap="none" strike="noStrike">
                          <a:latin typeface="Calibri"/>
                          <a:ea typeface="Calibri"/>
                          <a:cs typeface="Calibri"/>
                          <a:sym typeface="Calibri"/>
                        </a:rPr>
                        <a:t> The majority of patients</a:t>
                      </a:r>
                      <a:r>
                        <a:rPr lang="en-GB" sz="900">
                          <a:latin typeface="Calibri"/>
                          <a:ea typeface="Calibri"/>
                          <a:cs typeface="Calibri"/>
                          <a:sym typeface="Calibri"/>
                        </a:rPr>
                        <a:t> </a:t>
                      </a:r>
                      <a:r>
                        <a:rPr b="0" i="0" lang="en-GB" sz="900" u="none" cap="none" strike="noStrike">
                          <a:latin typeface="Calibri"/>
                          <a:ea typeface="Calibri"/>
                          <a:cs typeface="Calibri"/>
                          <a:sym typeface="Calibri"/>
                        </a:rPr>
                        <a:t>are Asymptomatic.</a:t>
                      </a:r>
                      <a:r>
                        <a:rPr lang="en-GB" sz="900">
                          <a:latin typeface="Calibri"/>
                          <a:ea typeface="Calibri"/>
                          <a:cs typeface="Calibri"/>
                          <a:sym typeface="Calibri"/>
                        </a:rPr>
                        <a:t> Or</a:t>
                      </a:r>
                      <a:r>
                        <a:rPr b="0" i="0" lang="en-GB" sz="900" u="none" cap="none" strike="noStrike">
                          <a:latin typeface="Calibri"/>
                          <a:ea typeface="Calibri"/>
                          <a:cs typeface="Calibri"/>
                          <a:sym typeface="Calibri"/>
                        </a:rPr>
                        <a:t> symptoms include right upper quadrant abdominal pain, enlarged liver &amp; spleen. Jaundice may or may not developed, </a:t>
                      </a:r>
                      <a:r>
                        <a:rPr b="1" i="0" lang="en-GB" sz="900" u="none" cap="none" strike="noStrike">
                          <a:latin typeface="Calibri"/>
                          <a:ea typeface="Calibri"/>
                          <a:cs typeface="Calibri"/>
                          <a:sym typeface="Calibri"/>
                        </a:rPr>
                        <a:t>fatigue</a:t>
                      </a:r>
                      <a:endParaRPr b="1" i="0" sz="900" u="none" cap="none" strike="noStrike"/>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c rowSpan="2" hMerge="1"/>
                <a:tc vMerge="1"/>
              </a:tr>
              <a:tr h="468800">
                <a:tc vMerge="1"/>
                <a:tc>
                  <a:txBody>
                    <a:bodyPr/>
                    <a:lstStyle/>
                    <a:p>
                      <a:pPr indent="-107549" lvl="0" marL="172800" marR="0" rtl="0" algn="l">
                        <a:lnSpc>
                          <a:spcPct val="107000"/>
                        </a:lnSpc>
                        <a:spcBef>
                          <a:spcPts val="0"/>
                        </a:spcBef>
                        <a:spcAft>
                          <a:spcPts val="0"/>
                        </a:spcAft>
                        <a:buClr>
                          <a:srgbClr val="CC0000"/>
                        </a:buClr>
                        <a:buSzPts val="900"/>
                        <a:buFont typeface="Calibri"/>
                        <a:buAutoNum type="arabicPeriod"/>
                      </a:pPr>
                      <a:r>
                        <a:rPr b="1" lang="en-GB" sz="900">
                          <a:solidFill>
                            <a:srgbClr val="CC0000"/>
                          </a:solidFill>
                          <a:latin typeface="Calibri"/>
                          <a:ea typeface="Calibri"/>
                          <a:cs typeface="Calibri"/>
                          <a:sym typeface="Calibri"/>
                        </a:rPr>
                        <a:t>HBV-</a:t>
                      </a:r>
                      <a:r>
                        <a:rPr b="1" i="0" lang="en-GB" sz="900" u="none" cap="none" strike="noStrike">
                          <a:solidFill>
                            <a:srgbClr val="CC0000"/>
                          </a:solidFill>
                          <a:latin typeface="Calibri"/>
                          <a:ea typeface="Calibri"/>
                          <a:cs typeface="Calibri"/>
                          <a:sym typeface="Calibri"/>
                        </a:rPr>
                        <a:t>DNA</a:t>
                      </a:r>
                      <a:endParaRPr b="1" i="0" sz="900" u="none" cap="none" strike="noStrike">
                        <a:solidFill>
                          <a:srgbClr val="CC0000"/>
                        </a:solidFill>
                      </a:endParaRPr>
                    </a:p>
                    <a:p>
                      <a:pPr indent="-107549" lvl="0" marL="172800" marR="0" rtl="0" algn="l">
                        <a:lnSpc>
                          <a:spcPct val="107000"/>
                        </a:lnSpc>
                        <a:spcBef>
                          <a:spcPts val="0"/>
                        </a:spcBef>
                        <a:spcAft>
                          <a:spcPts val="0"/>
                        </a:spcAft>
                        <a:buClr>
                          <a:srgbClr val="CC0000"/>
                        </a:buClr>
                        <a:buSzPts val="900"/>
                        <a:buFont typeface="Calibri"/>
                        <a:buAutoNum type="arabicPeriod"/>
                      </a:pPr>
                      <a:r>
                        <a:rPr b="1" i="0" lang="en-GB" sz="900" u="none" cap="none" strike="noStrike">
                          <a:solidFill>
                            <a:srgbClr val="CC0000"/>
                          </a:solidFill>
                          <a:latin typeface="Calibri"/>
                          <a:ea typeface="Calibri"/>
                          <a:cs typeface="Calibri"/>
                          <a:sym typeface="Calibri"/>
                        </a:rPr>
                        <a:t>HBsAg</a:t>
                      </a:r>
                      <a:endParaRPr b="1" i="0" sz="900" u="none" cap="none" strike="noStrike">
                        <a:solidFill>
                          <a:srgbClr val="CC0000"/>
                        </a:solidFill>
                      </a:endParaRPr>
                    </a:p>
                    <a:p>
                      <a:pPr indent="-107549" lvl="0" marL="172800" marR="0" rtl="0" algn="l">
                        <a:lnSpc>
                          <a:spcPct val="107000"/>
                        </a:lnSpc>
                        <a:spcBef>
                          <a:spcPts val="0"/>
                        </a:spcBef>
                        <a:spcAft>
                          <a:spcPts val="0"/>
                        </a:spcAft>
                        <a:buClr>
                          <a:srgbClr val="CC0000"/>
                        </a:buClr>
                        <a:buSzPts val="900"/>
                        <a:buFont typeface="Calibri"/>
                        <a:buAutoNum type="arabicPeriod"/>
                      </a:pPr>
                      <a:r>
                        <a:rPr b="1" i="0" lang="en-GB" sz="900" u="none" cap="none" strike="noStrike">
                          <a:solidFill>
                            <a:srgbClr val="CC0000"/>
                          </a:solidFill>
                          <a:latin typeface="Calibri"/>
                          <a:ea typeface="Calibri"/>
                          <a:cs typeface="Calibri"/>
                          <a:sym typeface="Calibri"/>
                        </a:rPr>
                        <a:t>HBeAg</a:t>
                      </a:r>
                      <a:endParaRPr b="1" i="0" sz="900" u="none" cap="none" strike="noStrike">
                        <a:solidFill>
                          <a:srgbClr val="CC0000"/>
                        </a:solidFill>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107549" lvl="0" marL="169199" marR="0" rtl="0" algn="l">
                        <a:lnSpc>
                          <a:spcPct val="107000"/>
                        </a:lnSpc>
                        <a:spcBef>
                          <a:spcPts val="0"/>
                        </a:spcBef>
                        <a:spcAft>
                          <a:spcPts val="0"/>
                        </a:spcAft>
                        <a:buClr>
                          <a:srgbClr val="AE1E1E"/>
                        </a:buClr>
                        <a:buSzPts val="900"/>
                        <a:buFont typeface="Calibri"/>
                        <a:buAutoNum type="arabicPeriod"/>
                      </a:pPr>
                      <a:r>
                        <a:rPr b="1" i="0" lang="en-GB" sz="900" u="none" cap="none" strike="noStrike">
                          <a:solidFill>
                            <a:srgbClr val="AE1E1E"/>
                          </a:solidFill>
                          <a:latin typeface="Calibri"/>
                          <a:ea typeface="Calibri"/>
                          <a:cs typeface="Calibri"/>
                          <a:sym typeface="Calibri"/>
                        </a:rPr>
                        <a:t>Anti-HBc (IgM)</a:t>
                      </a:r>
                      <a:endParaRPr b="1" i="0" sz="900" u="none" cap="none" strike="noStrike">
                        <a:solidFill>
                          <a:srgbClr val="AE1E1E"/>
                        </a:solidFill>
                        <a:latin typeface="Calibri"/>
                        <a:ea typeface="Calibri"/>
                        <a:cs typeface="Calibri"/>
                        <a:sym typeface="Calibri"/>
                      </a:endParaRPr>
                    </a:p>
                    <a:p>
                      <a:pPr indent="0" lvl="0" marL="0" marR="0" rtl="0" algn="ctr">
                        <a:lnSpc>
                          <a:spcPct val="107000"/>
                        </a:lnSpc>
                        <a:spcBef>
                          <a:spcPts val="0"/>
                        </a:spcBef>
                        <a:spcAft>
                          <a:spcPts val="0"/>
                        </a:spcAft>
                        <a:buNone/>
                      </a:pPr>
                      <a:r>
                        <a:rPr b="1" lang="en-GB" sz="700">
                          <a:solidFill>
                            <a:srgbClr val="AE1E1E"/>
                          </a:solidFill>
                          <a:latin typeface="Calibri"/>
                          <a:ea typeface="Calibri"/>
                          <a:cs typeface="Calibri"/>
                          <a:sym typeface="Calibri"/>
                        </a:rPr>
                        <a:t>(The first antibody that appears in the circulation)</a:t>
                      </a:r>
                      <a:endParaRPr b="1" sz="700">
                        <a:solidFill>
                          <a:srgbClr val="AE1E1E"/>
                        </a:solidFill>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3" vMerge="1"/>
                <a:tc hMerge="1" vMerge="1"/>
                <a:tc hMerge="1" vMerge="1"/>
                <a:tc vMerge="1"/>
              </a:tr>
              <a:tr h="840300">
                <a:tc vMerge="1"/>
                <a:tc gridSpan="6">
                  <a:txBody>
                    <a:bodyPr/>
                    <a:lstStyle/>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HBV DNA:</a:t>
                      </a:r>
                      <a:r>
                        <a:rPr b="0" i="0" lang="en-GB" sz="900" u="none" cap="none" strike="noStrike">
                          <a:latin typeface="Calibri"/>
                          <a:ea typeface="Calibri"/>
                          <a:cs typeface="Calibri"/>
                          <a:sym typeface="Calibri"/>
                        </a:rPr>
                        <a:t> Markers of infections, </a:t>
                      </a:r>
                      <a:r>
                        <a:rPr b="1" i="0" lang="en-GB" sz="900" u="none" cap="none" strike="noStrike">
                          <a:solidFill>
                            <a:srgbClr val="AE1E1E"/>
                          </a:solidFill>
                          <a:latin typeface="Calibri"/>
                          <a:ea typeface="Calibri"/>
                          <a:cs typeface="Calibri"/>
                          <a:sym typeface="Calibri"/>
                        </a:rPr>
                        <a:t>1st </a:t>
                      </a:r>
                      <a:r>
                        <a:rPr b="0" i="0" lang="en-GB" sz="900" u="none" cap="none" strike="noStrike">
                          <a:latin typeface="Calibri"/>
                          <a:ea typeface="Calibri"/>
                          <a:cs typeface="Calibri"/>
                          <a:sym typeface="Calibri"/>
                        </a:rPr>
                        <a:t>marker that appears in circulation</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HBsAg:</a:t>
                      </a:r>
                      <a:r>
                        <a:rPr b="0" i="0" lang="en-GB" sz="900" u="none" cap="none" strike="noStrike">
                          <a:latin typeface="Calibri"/>
                          <a:ea typeface="Calibri"/>
                          <a:cs typeface="Calibri"/>
                          <a:sym typeface="Calibri"/>
                        </a:rPr>
                        <a:t> Markers of infections, </a:t>
                      </a:r>
                      <a:r>
                        <a:rPr b="1" i="0" lang="en-GB" sz="900" u="none" cap="none" strike="noStrike">
                          <a:solidFill>
                            <a:srgbClr val="AE1E1E"/>
                          </a:solidFill>
                          <a:latin typeface="Calibri"/>
                          <a:ea typeface="Calibri"/>
                          <a:cs typeface="Calibri"/>
                          <a:sym typeface="Calibri"/>
                        </a:rPr>
                        <a:t>2nd</a:t>
                      </a:r>
                      <a:r>
                        <a:rPr b="0" i="0" lang="en-GB" sz="900" u="none" cap="none" strike="noStrike">
                          <a:latin typeface="Calibri"/>
                          <a:ea typeface="Calibri"/>
                          <a:cs typeface="Calibri"/>
                          <a:sym typeface="Calibri"/>
                        </a:rPr>
                        <a:t> marker that appears in the blood</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HBeAg:</a:t>
                      </a:r>
                      <a:r>
                        <a:rPr b="0" i="0" lang="en-GB" sz="900" u="none" cap="none" strike="noStrike">
                          <a:latin typeface="Calibri"/>
                          <a:ea typeface="Calibri"/>
                          <a:cs typeface="Calibri"/>
                          <a:sym typeface="Calibri"/>
                        </a:rPr>
                        <a:t> Markers of active virus replications, Highly contiguous, Highly infectious. </a:t>
                      </a:r>
                      <a:r>
                        <a:rPr b="1" i="0" lang="en-GB" sz="900" u="none" cap="none" strike="noStrike">
                          <a:latin typeface="Calibri"/>
                          <a:ea typeface="Calibri"/>
                          <a:cs typeface="Calibri"/>
                          <a:sym typeface="Calibri"/>
                        </a:rPr>
                        <a:t>3rd</a:t>
                      </a:r>
                      <a:r>
                        <a:rPr b="0" i="0" lang="en-GB" sz="900" u="none" cap="none" strike="noStrike">
                          <a:latin typeface="Calibri"/>
                          <a:ea typeface="Calibri"/>
                          <a:cs typeface="Calibri"/>
                          <a:sym typeface="Calibri"/>
                        </a:rPr>
                        <a:t> maker</a:t>
                      </a:r>
                      <a:r>
                        <a:rPr lang="en-GB" sz="900">
                          <a:latin typeface="Calibri"/>
                          <a:ea typeface="Calibri"/>
                          <a:cs typeface="Calibri"/>
                          <a:sym typeface="Calibri"/>
                        </a:rPr>
                        <a:t>.</a:t>
                      </a:r>
                      <a:endParaRPr sz="900">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b="1" lang="en-GB" sz="900">
                          <a:solidFill>
                            <a:schemeClr val="dk1"/>
                          </a:solidFill>
                          <a:latin typeface="Calibri"/>
                          <a:ea typeface="Calibri"/>
                          <a:cs typeface="Calibri"/>
                          <a:sym typeface="Calibri"/>
                        </a:rPr>
                        <a:t>Anti-HBe: </a:t>
                      </a:r>
                      <a:r>
                        <a:rPr lang="en-GB" sz="900">
                          <a:solidFill>
                            <a:schemeClr val="dk1"/>
                          </a:solidFill>
                          <a:latin typeface="Calibri"/>
                          <a:ea typeface="Calibri"/>
                          <a:cs typeface="Calibri"/>
                          <a:sym typeface="Calibri"/>
                        </a:rPr>
                        <a:t>Marker of low infectivity</a:t>
                      </a:r>
                      <a:endParaRPr sz="900">
                        <a:solidFill>
                          <a:schemeClr val="dk1"/>
                        </a:solidFill>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b="1" lang="en-GB" sz="900">
                          <a:solidFill>
                            <a:schemeClr val="dk1"/>
                          </a:solidFill>
                          <a:latin typeface="Calibri"/>
                          <a:ea typeface="Calibri"/>
                          <a:cs typeface="Calibri"/>
                          <a:sym typeface="Calibri"/>
                        </a:rPr>
                        <a:t>Anti-HBs: </a:t>
                      </a:r>
                      <a:r>
                        <a:rPr lang="en-GB" sz="900">
                          <a:solidFill>
                            <a:schemeClr val="dk1"/>
                          </a:solidFill>
                          <a:latin typeface="Calibri"/>
                          <a:ea typeface="Calibri"/>
                          <a:cs typeface="Calibri"/>
                          <a:sym typeface="Calibri"/>
                        </a:rPr>
                        <a:t>Marker of immunity. Not Contagious. </a:t>
                      </a:r>
                      <a:endParaRPr sz="900">
                        <a:solidFill>
                          <a:schemeClr val="dk1"/>
                        </a:solidFill>
                        <a:latin typeface="Calibri"/>
                        <a:ea typeface="Calibri"/>
                        <a:cs typeface="Calibri"/>
                        <a:sym typeface="Calibri"/>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a:t>
                      </a:r>
                      <a:r>
                        <a:rPr b="1" i="0" lang="en-GB" sz="900" u="none" cap="none" strike="noStrike">
                          <a:solidFill>
                            <a:srgbClr val="AE1E1E"/>
                          </a:solidFill>
                          <a:latin typeface="Calibri"/>
                          <a:ea typeface="Calibri"/>
                          <a:cs typeface="Calibri"/>
                          <a:sym typeface="Calibri"/>
                        </a:rPr>
                        <a:t>Vaccinated patients</a:t>
                      </a:r>
                      <a:r>
                        <a:rPr b="0" i="0" lang="en-GB" sz="900" u="none" cap="none" strike="noStrike">
                          <a:solidFill>
                            <a:srgbClr val="AE1E1E"/>
                          </a:solidFill>
                          <a:latin typeface="Calibri"/>
                          <a:ea typeface="Calibri"/>
                          <a:cs typeface="Calibri"/>
                          <a:sym typeface="Calibri"/>
                        </a:rPr>
                        <a:t>:</a:t>
                      </a:r>
                      <a:r>
                        <a:rPr b="0" i="0" lang="en-GB" sz="900" u="none" cap="none" strike="noStrike">
                          <a:latin typeface="Calibri"/>
                          <a:ea typeface="Calibri"/>
                          <a:cs typeface="Calibri"/>
                          <a:sym typeface="Calibri"/>
                        </a:rPr>
                        <a:t> Only Anti-HBs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patients who recovered from previous HBV infection </a:t>
                      </a:r>
                      <a:r>
                        <a:rPr b="1" i="0" lang="en-GB" sz="900" u="none" cap="none" strike="noStrike">
                          <a:solidFill>
                            <a:srgbClr val="AE1E1E"/>
                          </a:solidFill>
                          <a:latin typeface="Calibri"/>
                          <a:ea typeface="Calibri"/>
                          <a:cs typeface="Calibri"/>
                          <a:sym typeface="Calibri"/>
                        </a:rPr>
                        <a:t>(Immune patients):</a:t>
                      </a:r>
                      <a:r>
                        <a:rPr b="0" i="0" lang="en-GB" sz="900" u="none" cap="none" strike="noStrike">
                          <a:latin typeface="Calibri"/>
                          <a:ea typeface="Calibri"/>
                          <a:cs typeface="Calibri"/>
                          <a:sym typeface="Calibri"/>
                        </a:rPr>
                        <a:t> Anti-HBs and Anti-HBc</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vMerge="1"/>
              </a:tr>
              <a:tr h="137100">
                <a:tc rowSpan="3">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Phases</a:t>
                      </a:r>
                      <a:endParaRPr b="1" sz="1200">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Acute</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gridSpan="3">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Chronic</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rowSpan="3">
                  <a:txBody>
                    <a:bodyPr/>
                    <a:lstStyle/>
                    <a:p>
                      <a:pPr indent="0" lvl="0" marL="0" marR="0" rtl="0" algn="ctr">
                        <a:lnSpc>
                          <a:spcPct val="107000"/>
                        </a:lnSpc>
                        <a:spcBef>
                          <a:spcPts val="0"/>
                        </a:spcBef>
                        <a:spcAft>
                          <a:spcPts val="0"/>
                        </a:spcAft>
                        <a:buNone/>
                      </a:pPr>
                      <a:r>
                        <a:rPr b="1" lang="en-GB" sz="900" u="sng">
                          <a:latin typeface="Calibri"/>
                          <a:ea typeface="Calibri"/>
                          <a:cs typeface="Calibri"/>
                          <a:sym typeface="Calibri"/>
                        </a:rPr>
                        <a:t>Acute hepatitis</a:t>
                      </a:r>
                      <a:endParaRPr b="1" sz="900" u="sng">
                        <a:latin typeface="Calibri"/>
                        <a:ea typeface="Calibri"/>
                        <a:cs typeface="Calibri"/>
                        <a:sym typeface="Calibri"/>
                      </a:endParaRPr>
                    </a:p>
                    <a:p>
                      <a:pPr indent="0" lvl="0" marL="0" marR="0" rtl="0" algn="just">
                        <a:lnSpc>
                          <a:spcPct val="107000"/>
                        </a:lnSpc>
                        <a:spcBef>
                          <a:spcPts val="0"/>
                        </a:spcBef>
                        <a:spcAft>
                          <a:spcPts val="0"/>
                        </a:spcAft>
                        <a:buNone/>
                      </a:pPr>
                      <a:r>
                        <a:rPr lang="en-GB" sz="900">
                          <a:latin typeface="Calibri"/>
                          <a:ea typeface="Calibri"/>
                          <a:cs typeface="Calibri"/>
                          <a:sym typeface="Calibri"/>
                        </a:rPr>
                        <a:t>jaundice, fatigue &amp; nausea, ↑ ALT,</a:t>
                      </a:r>
                      <a:endParaRPr sz="900">
                        <a:latin typeface="Calibri"/>
                        <a:ea typeface="Calibri"/>
                        <a:cs typeface="Calibri"/>
                        <a:sym typeface="Calibri"/>
                      </a:endParaRPr>
                    </a:p>
                    <a:p>
                      <a:pPr indent="0" lvl="0" marL="0" marR="0" rtl="0" algn="just">
                        <a:lnSpc>
                          <a:spcPct val="107000"/>
                        </a:lnSpc>
                        <a:spcBef>
                          <a:spcPts val="0"/>
                        </a:spcBef>
                        <a:spcAft>
                          <a:spcPts val="0"/>
                        </a:spcAft>
                        <a:buNone/>
                      </a:pPr>
                      <a:r>
                        <a:rPr lang="en-GB" sz="900">
                          <a:latin typeface="Calibri"/>
                          <a:ea typeface="Calibri"/>
                          <a:cs typeface="Calibri"/>
                          <a:sym typeface="Calibri"/>
                        </a:rPr>
                        <a:t>HCV-RNA is +ve, Presence of anti-HCV (-ve in 30-40%) in early stages of disease</a:t>
                      </a:r>
                      <a:endParaRPr sz="900">
                        <a:latin typeface="Calibri"/>
                        <a:ea typeface="Calibri"/>
                        <a:cs typeface="Calibri"/>
                        <a:sym typeface="Calibri"/>
                      </a:endParaRPr>
                    </a:p>
                    <a:p>
                      <a:pPr indent="0" lvl="0" marL="0" rtl="0" algn="ctr">
                        <a:lnSpc>
                          <a:spcPct val="107000"/>
                        </a:lnSpc>
                        <a:spcBef>
                          <a:spcPts val="0"/>
                        </a:spcBef>
                        <a:spcAft>
                          <a:spcPts val="0"/>
                        </a:spcAft>
                        <a:buClr>
                          <a:schemeClr val="dk1"/>
                        </a:buClr>
                        <a:buFont typeface="Arial"/>
                        <a:buNone/>
                      </a:pPr>
                      <a:r>
                        <a:rPr b="1" lang="en-GB" sz="900" u="sng">
                          <a:solidFill>
                            <a:schemeClr val="dk1"/>
                          </a:solidFill>
                          <a:latin typeface="Calibri"/>
                          <a:ea typeface="Calibri"/>
                          <a:cs typeface="Calibri"/>
                          <a:sym typeface="Calibri"/>
                        </a:rPr>
                        <a:t>Chronic hepatitis</a:t>
                      </a:r>
                      <a:endParaRPr b="1" sz="900" u="sng">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GB" sz="900">
                          <a:latin typeface="Calibri"/>
                          <a:ea typeface="Calibri"/>
                          <a:cs typeface="Calibri"/>
                          <a:sym typeface="Calibri"/>
                        </a:rPr>
                        <a:t>P</a:t>
                      </a:r>
                      <a:r>
                        <a:rPr lang="en-GB" sz="900">
                          <a:latin typeface="Calibri"/>
                          <a:ea typeface="Calibri"/>
                          <a:cs typeface="Calibri"/>
                          <a:sym typeface="Calibri"/>
                        </a:rPr>
                        <a:t>resence of anti-HCV &amp; </a:t>
                      </a:r>
                      <a:r>
                        <a:rPr lang="en-GB" sz="900">
                          <a:solidFill>
                            <a:schemeClr val="dk1"/>
                          </a:solidFill>
                          <a:latin typeface="Calibri"/>
                          <a:ea typeface="Calibri"/>
                          <a:cs typeface="Calibri"/>
                          <a:sym typeface="Calibri"/>
                        </a:rPr>
                        <a:t>↑ ALT</a:t>
                      </a:r>
                      <a:r>
                        <a:rPr lang="en-GB" sz="900">
                          <a:latin typeface="Calibri"/>
                          <a:ea typeface="Calibri"/>
                          <a:cs typeface="Calibri"/>
                          <a:sym typeface="Calibri"/>
                        </a:rPr>
                        <a:t> for</a:t>
                      </a:r>
                      <a:endParaRPr sz="900">
                        <a:latin typeface="Calibri"/>
                        <a:ea typeface="Calibri"/>
                        <a:cs typeface="Calibri"/>
                        <a:sym typeface="Calibri"/>
                      </a:endParaRPr>
                    </a:p>
                    <a:p>
                      <a:pPr indent="0" lvl="0" marL="0" marR="0" rtl="0" algn="just">
                        <a:lnSpc>
                          <a:spcPct val="107000"/>
                        </a:lnSpc>
                        <a:spcBef>
                          <a:spcPts val="0"/>
                        </a:spcBef>
                        <a:spcAft>
                          <a:spcPts val="0"/>
                        </a:spcAft>
                        <a:buNone/>
                      </a:pPr>
                      <a:r>
                        <a:rPr b="1" lang="en-GB" sz="900">
                          <a:solidFill>
                            <a:srgbClr val="AE1E1E"/>
                          </a:solidFill>
                          <a:latin typeface="Calibri"/>
                          <a:ea typeface="Calibri"/>
                          <a:cs typeface="Calibri"/>
                          <a:sym typeface="Calibri"/>
                        </a:rPr>
                        <a:t>&gt; 6 months</a:t>
                      </a:r>
                      <a:r>
                        <a:rPr lang="en-GB" sz="900">
                          <a:solidFill>
                            <a:schemeClr val="dk1"/>
                          </a:solidFill>
                          <a:latin typeface="Calibri"/>
                          <a:ea typeface="Calibri"/>
                          <a:cs typeface="Calibri"/>
                          <a:sym typeface="Calibri"/>
                        </a:rPr>
                        <a:t>,</a:t>
                      </a:r>
                      <a:r>
                        <a:rPr b="1" lang="en-GB" sz="900">
                          <a:solidFill>
                            <a:srgbClr val="AE1E1E"/>
                          </a:solidFill>
                          <a:latin typeface="Calibri"/>
                          <a:ea typeface="Calibri"/>
                          <a:cs typeface="Calibri"/>
                          <a:sym typeface="Calibri"/>
                        </a:rPr>
                        <a:t> </a:t>
                      </a:r>
                      <a:r>
                        <a:rPr lang="en-GB" sz="900">
                          <a:latin typeface="Calibri"/>
                          <a:ea typeface="Calibri"/>
                          <a:cs typeface="Calibri"/>
                          <a:sym typeface="Calibri"/>
                        </a:rPr>
                        <a:t>ALT &gt; AST, Almost all patients with chronic hepatitis C have the genome HC RNA in serum. </a:t>
                      </a:r>
                      <a:endParaRPr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9275">
                <a:tc vMerge="1"/>
                <a:tc gridSpan="3" rowSpan="2">
                  <a:txBody>
                    <a:bodyPr/>
                    <a:lstStyle/>
                    <a:p>
                      <a:pPr indent="0" lvl="0" marL="0" marR="0" rtl="0" algn="l">
                        <a:lnSpc>
                          <a:spcPct val="107000"/>
                        </a:lnSpc>
                        <a:spcBef>
                          <a:spcPts val="0"/>
                        </a:spcBef>
                        <a:spcAft>
                          <a:spcPts val="0"/>
                        </a:spcAft>
                        <a:buNone/>
                      </a:pPr>
                      <a:r>
                        <a:rPr b="1" i="0" lang="en-GB" sz="900" u="none" cap="none" strike="noStrike">
                          <a:latin typeface="Calibri"/>
                          <a:ea typeface="Calibri"/>
                          <a:cs typeface="Calibri"/>
                          <a:sym typeface="Calibri"/>
                        </a:rPr>
                        <a:t>Anicteric</a:t>
                      </a:r>
                      <a:r>
                        <a:rPr b="0" i="0" lang="en-GB" sz="900" u="none" cap="none" strike="noStrike">
                          <a:latin typeface="Calibri"/>
                          <a:ea typeface="Calibri"/>
                          <a:cs typeface="Calibri"/>
                          <a:sym typeface="Calibri"/>
                        </a:rPr>
                        <a:t>: Low grade fever, anorexia, malaise, </a:t>
                      </a:r>
                      <a:r>
                        <a:rPr lang="en-GB" sz="900">
                          <a:latin typeface="Calibri"/>
                          <a:ea typeface="Calibri"/>
                          <a:cs typeface="Calibri"/>
                          <a:sym typeface="Calibri"/>
                        </a:rPr>
                        <a:t>nausea, vomiting</a:t>
                      </a:r>
                      <a:r>
                        <a:rPr b="0" i="0" lang="en-GB" sz="900" u="none" cap="none" strike="noStrike">
                          <a:latin typeface="Calibri"/>
                          <a:ea typeface="Calibri"/>
                          <a:cs typeface="Calibri"/>
                          <a:sym typeface="Calibri"/>
                        </a:rPr>
                        <a:t>, with raised liver enzymes</a:t>
                      </a:r>
                      <a:endParaRPr sz="900">
                        <a:latin typeface="Calibri"/>
                        <a:ea typeface="Calibri"/>
                        <a:cs typeface="Calibri"/>
                        <a:sym typeface="Calibri"/>
                      </a:endParaRPr>
                    </a:p>
                    <a:p>
                      <a:pPr indent="-347472" lvl="0" marL="347472" marR="0" rtl="0" algn="l">
                        <a:lnSpc>
                          <a:spcPct val="107000"/>
                        </a:lnSpc>
                        <a:spcBef>
                          <a:spcPts val="0"/>
                        </a:spcBef>
                        <a:spcAft>
                          <a:spcPts val="0"/>
                        </a:spcAft>
                        <a:buNone/>
                      </a:pPr>
                      <a:r>
                        <a:rPr b="1" i="0" lang="en-GB" sz="900" u="none" cap="none" strike="noStrike">
                          <a:latin typeface="Calibri"/>
                          <a:ea typeface="Calibri"/>
                          <a:cs typeface="Calibri"/>
                          <a:sym typeface="Calibri"/>
                        </a:rPr>
                        <a:t>Icteric</a:t>
                      </a:r>
                      <a:r>
                        <a:rPr b="0" i="0" lang="en-GB" sz="900" u="none" cap="none" strike="noStrike">
                          <a:latin typeface="Calibri"/>
                          <a:ea typeface="Calibri"/>
                          <a:cs typeface="Calibri"/>
                          <a:sym typeface="Calibri"/>
                        </a:rPr>
                        <a:t>: </a:t>
                      </a:r>
                      <a:r>
                        <a:rPr b="0" i="0" lang="en-GB" sz="900" u="none" cap="none" strike="noStrike">
                          <a:latin typeface="Calibri"/>
                          <a:ea typeface="Calibri"/>
                          <a:cs typeface="Calibri"/>
                          <a:sym typeface="Calibri"/>
                        </a:rPr>
                        <a:t>Jaundice with raised bilirubin,dark</a:t>
                      </a:r>
                      <a:endParaRPr sz="900">
                        <a:latin typeface="Calibri"/>
                        <a:ea typeface="Calibri"/>
                        <a:cs typeface="Calibri"/>
                        <a:sym typeface="Calibri"/>
                      </a:endParaRPr>
                    </a:p>
                    <a:p>
                      <a:pPr indent="-347472" lvl="0" marL="347472" marR="0" rtl="0" algn="l">
                        <a:lnSpc>
                          <a:spcPct val="107000"/>
                        </a:lnSpc>
                        <a:spcBef>
                          <a:spcPts val="0"/>
                        </a:spcBef>
                        <a:spcAft>
                          <a:spcPts val="0"/>
                        </a:spcAft>
                        <a:buNone/>
                      </a:pPr>
                      <a:r>
                        <a:rPr b="0" i="0" lang="en-GB" sz="900" u="none" cap="none" strike="noStrike">
                          <a:latin typeface="Calibri"/>
                          <a:ea typeface="Calibri"/>
                          <a:cs typeface="Calibri"/>
                          <a:sym typeface="Calibri"/>
                        </a:rPr>
                        <a:t>bile containing urine and pale</a:t>
                      </a:r>
                      <a:r>
                        <a:rPr lang="en-GB" sz="900">
                          <a:latin typeface="Calibri"/>
                          <a:ea typeface="Calibri"/>
                          <a:cs typeface="Calibri"/>
                          <a:sym typeface="Calibri"/>
                        </a:rPr>
                        <a:t> </a:t>
                      </a:r>
                      <a:r>
                        <a:rPr b="0" i="0" lang="en-GB" sz="900" u="none" cap="none" strike="noStrike">
                          <a:latin typeface="Calibri"/>
                          <a:ea typeface="Calibri"/>
                          <a:cs typeface="Calibri"/>
                          <a:sym typeface="Calibri"/>
                        </a:rPr>
                        <a:t>stools.</a:t>
                      </a:r>
                      <a:endParaRPr b="0" i="0" sz="900" u="none" cap="none" strike="noStrike">
                        <a:latin typeface="Arial"/>
                        <a:ea typeface="Arial"/>
                        <a:cs typeface="Arial"/>
                        <a:sym typeface="Arial"/>
                      </a:endParaRPr>
                    </a:p>
                    <a:p>
                      <a:pPr indent="-347472" lvl="0" marL="347472" marR="0" rtl="0" algn="l">
                        <a:lnSpc>
                          <a:spcPct val="107000"/>
                        </a:lnSpc>
                        <a:spcBef>
                          <a:spcPts val="0"/>
                        </a:spcBef>
                        <a:spcAft>
                          <a:spcPts val="0"/>
                        </a:spcAft>
                        <a:buNone/>
                      </a:pPr>
                      <a:r>
                        <a:rPr b="1" i="0" lang="en-GB" sz="900" u="none" cap="none" strike="noStrike">
                          <a:latin typeface="Calibri"/>
                          <a:ea typeface="Calibri"/>
                          <a:cs typeface="Calibri"/>
                          <a:sym typeface="Calibri"/>
                        </a:rPr>
                        <a:t>Convalescent</a:t>
                      </a:r>
                      <a:r>
                        <a:rPr b="0" i="0" lang="en-GB" sz="900" u="none" cap="none" strike="noStrike">
                          <a:latin typeface="Calibri"/>
                          <a:ea typeface="Calibri"/>
                          <a:cs typeface="Calibri"/>
                          <a:sym typeface="Calibri"/>
                        </a:rPr>
                        <a:t>: Recovery phase</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c rowSpan="2" hMerge="1"/>
                <a:tc>
                  <a:txBody>
                    <a:bodyPr/>
                    <a:lstStyle/>
                    <a:p>
                      <a:pPr indent="0" lvl="0" marL="0" marR="0" rtl="0" algn="ctr">
                        <a:lnSpc>
                          <a:spcPct val="107000"/>
                        </a:lnSpc>
                        <a:spcBef>
                          <a:spcPts val="0"/>
                        </a:spcBef>
                        <a:spcAft>
                          <a:spcPts val="0"/>
                        </a:spcAft>
                        <a:buNone/>
                      </a:pPr>
                      <a:r>
                        <a:rPr b="1" lang="en-GB" sz="900">
                          <a:solidFill>
                            <a:srgbClr val="0B5394"/>
                          </a:solidFill>
                          <a:latin typeface="Calibri"/>
                          <a:ea typeface="Calibri"/>
                          <a:cs typeface="Calibri"/>
                          <a:sym typeface="Calibri"/>
                        </a:rPr>
                        <a:t>replicative</a:t>
                      </a:r>
                      <a:endParaRPr b="1" sz="900">
                        <a:solidFill>
                          <a:srgbClr val="0B5394"/>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GB" sz="900">
                          <a:solidFill>
                            <a:srgbClr val="0B5394"/>
                          </a:solidFill>
                          <a:latin typeface="Calibri"/>
                          <a:ea typeface="Calibri"/>
                          <a:cs typeface="Calibri"/>
                          <a:sym typeface="Calibri"/>
                        </a:rPr>
                        <a:t>Inflammatory</a:t>
                      </a:r>
                      <a:endParaRPr b="1" sz="900">
                        <a:solidFill>
                          <a:srgbClr val="0B5394"/>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GB" sz="900">
                          <a:solidFill>
                            <a:srgbClr val="0B5394"/>
                          </a:solidFill>
                          <a:latin typeface="Calibri"/>
                          <a:ea typeface="Calibri"/>
                          <a:cs typeface="Calibri"/>
                          <a:sym typeface="Calibri"/>
                        </a:rPr>
                        <a:t>Inactive</a:t>
                      </a:r>
                      <a:endParaRPr b="1" sz="900">
                        <a:solidFill>
                          <a:srgbClr val="0B5394"/>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829625">
                <a:tc vMerge="1"/>
                <a:tc gridSpan="3" vMerge="1"/>
                <a:tc hMerge="1" vMerge="1"/>
                <a:tc hMerge="1" vMerge="1"/>
                <a:tc>
                  <a:txBody>
                    <a:bodyPr/>
                    <a:lstStyle/>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DNA: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HBsAg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HBeAg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ALT: normal</a:t>
                      </a:r>
                      <a:endParaRPr b="1" i="0" sz="900" u="none" cap="none" strike="noStrike">
                        <a:solidFill>
                          <a:srgbClr val="AE1E1E"/>
                        </a:solidFill>
                        <a:latin typeface="Calibri"/>
                        <a:ea typeface="Calibri"/>
                        <a:cs typeface="Calibri"/>
                        <a:sym typeface="Calibri"/>
                      </a:endParaRPr>
                    </a:p>
                    <a:p>
                      <a:pPr indent="0" lvl="0" marL="0" marR="0" rtl="0" algn="l">
                        <a:lnSpc>
                          <a:spcPct val="107000"/>
                        </a:lnSpc>
                        <a:spcBef>
                          <a:spcPts val="0"/>
                        </a:spcBef>
                        <a:spcAft>
                          <a:spcPts val="0"/>
                        </a:spcAft>
                        <a:buNone/>
                      </a:pPr>
                      <a:r>
                        <a:rPr lang="en-GB" sz="900">
                          <a:latin typeface="Calibri"/>
                          <a:ea typeface="Calibri"/>
                          <a:cs typeface="Calibri"/>
                          <a:sym typeface="Calibri"/>
                        </a:rPr>
                        <a:t>Biopsy: minimal</a:t>
                      </a:r>
                      <a:endParaRPr sz="900">
                        <a:latin typeface="Calibri"/>
                        <a:ea typeface="Calibri"/>
                        <a:cs typeface="Calibri"/>
                        <a:sym typeface="Calibri"/>
                      </a:endParaRPr>
                    </a:p>
                    <a:p>
                      <a:pPr indent="0" lvl="0" marL="0" marR="0" rtl="0" algn="l">
                        <a:lnSpc>
                          <a:spcPct val="107000"/>
                        </a:lnSpc>
                        <a:spcBef>
                          <a:spcPts val="0"/>
                        </a:spcBef>
                        <a:spcAft>
                          <a:spcPts val="0"/>
                        </a:spcAft>
                        <a:buNone/>
                      </a:pPr>
                      <a:r>
                        <a:rPr lang="en-GB" sz="900">
                          <a:latin typeface="Calibri"/>
                          <a:ea typeface="Calibri"/>
                          <a:cs typeface="Calibri"/>
                          <a:sym typeface="Calibri"/>
                        </a:rPr>
                        <a:t>damage</a:t>
                      </a:r>
                      <a:endParaRPr sz="900">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DNA: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HBsAg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HBeAg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ALT: ↑</a:t>
                      </a:r>
                      <a:endParaRPr b="1" i="0" sz="900" u="none" cap="none" strike="noStrike">
                        <a:solidFill>
                          <a:srgbClr val="AE1E1E"/>
                        </a:solidFill>
                        <a:latin typeface="Calibri"/>
                        <a:ea typeface="Calibri"/>
                        <a:cs typeface="Calibri"/>
                        <a:sym typeface="Calibri"/>
                      </a:endParaRPr>
                    </a:p>
                    <a:p>
                      <a:pPr indent="0" lvl="0" marL="0" rtl="0" algn="l">
                        <a:lnSpc>
                          <a:spcPct val="107000"/>
                        </a:lnSpc>
                        <a:spcBef>
                          <a:spcPts val="0"/>
                        </a:spcBef>
                        <a:spcAft>
                          <a:spcPts val="0"/>
                        </a:spcAft>
                        <a:buNone/>
                      </a:pPr>
                      <a:r>
                        <a:rPr lang="en-GB" sz="900">
                          <a:solidFill>
                            <a:schemeClr val="dk1"/>
                          </a:solidFill>
                          <a:latin typeface="Calibri"/>
                          <a:ea typeface="Calibri"/>
                          <a:cs typeface="Calibri"/>
                          <a:sym typeface="Calibri"/>
                        </a:rPr>
                        <a:t>Biopsy: damage to</a:t>
                      </a:r>
                      <a:endParaRPr sz="900">
                        <a:solidFill>
                          <a:schemeClr val="dk1"/>
                        </a:solidFill>
                        <a:latin typeface="Calibri"/>
                        <a:ea typeface="Calibri"/>
                        <a:cs typeface="Calibri"/>
                        <a:sym typeface="Calibri"/>
                      </a:endParaRPr>
                    </a:p>
                    <a:p>
                      <a:pPr indent="0" lvl="0" marL="0" rtl="0" algn="l">
                        <a:lnSpc>
                          <a:spcPct val="107000"/>
                        </a:lnSpc>
                        <a:spcBef>
                          <a:spcPts val="0"/>
                        </a:spcBef>
                        <a:spcAft>
                          <a:spcPts val="0"/>
                        </a:spcAft>
                        <a:buClr>
                          <a:schemeClr val="dk1"/>
                        </a:buClr>
                        <a:buFont typeface="Arial"/>
                        <a:buNone/>
                      </a:pPr>
                      <a:r>
                        <a:rPr lang="en-GB" sz="900">
                          <a:solidFill>
                            <a:schemeClr val="dk1"/>
                          </a:solidFill>
                          <a:latin typeface="Calibri"/>
                          <a:ea typeface="Calibri"/>
                          <a:cs typeface="Calibri"/>
                          <a:sym typeface="Calibri"/>
                        </a:rPr>
                        <a:t>hepatocytes</a:t>
                      </a:r>
                      <a:endParaRPr sz="900">
                        <a:solidFill>
                          <a:schemeClr val="dk1"/>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DNA: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HBeAg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Anti-e: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ALT: normal</a:t>
                      </a:r>
                      <a:endParaRPr b="1" i="0" sz="900" u="none" cap="none" strike="noStrike">
                        <a:solidFill>
                          <a:srgbClr val="AE1E1E"/>
                        </a:solidFill>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371500">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Complication</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107549" lvl="0" marL="1728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Cirrhosis</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Hepatocellular carcinoma</a:t>
                      </a:r>
                      <a:endParaRPr b="0" i="0" sz="900" u="none" cap="none" strike="noStrike">
                        <a:latin typeface="Arial"/>
                        <a:ea typeface="Arial"/>
                        <a:cs typeface="Arial"/>
                        <a:sym typeface="Arial"/>
                      </a:endParaRPr>
                    </a:p>
                    <a:p>
                      <a:pPr indent="-107549" lvl="1" marL="3780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Alpha-fetoprotein measurement with multiple CT- abdominal scan are the most sensitive method for diagnosis of HCC</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4"/>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15" name="Google Shape;215;p2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216" name="Google Shape;216;p24"/>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17" name="Google Shape;217;p2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12</a:t>
            </a:r>
            <a:endParaRPr>
              <a:latin typeface="Cabin"/>
              <a:ea typeface="Cabin"/>
              <a:cs typeface="Cabin"/>
              <a:sym typeface="Cabin"/>
            </a:endParaRPr>
          </a:p>
        </p:txBody>
      </p:sp>
      <p:graphicFrame>
        <p:nvGraphicFramePr>
          <p:cNvPr id="218" name="Google Shape;218;p24"/>
          <p:cNvGraphicFramePr/>
          <p:nvPr/>
        </p:nvGraphicFramePr>
        <p:xfrm>
          <a:off x="-12" y="1051788"/>
          <a:ext cx="3000000" cy="3000000"/>
        </p:xfrm>
        <a:graphic>
          <a:graphicData uri="http://schemas.openxmlformats.org/drawingml/2006/table">
            <a:tbl>
              <a:tblPr>
                <a:noFill/>
                <a:tableStyleId>{3B2BEBBE-42B2-4808-85D4-4C9ECD78F810}</a:tableStyleId>
              </a:tblPr>
              <a:tblGrid>
                <a:gridCol w="1407525"/>
                <a:gridCol w="3652175"/>
                <a:gridCol w="2529850"/>
              </a:tblGrid>
              <a:tr h="285450">
                <a:tc gridSpan="3">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Hepatitis A</a:t>
                      </a:r>
                      <a:endParaRPr b="1" sz="15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r>
              <a:tr h="655525">
                <a:tc>
                  <a:txBody>
                    <a:bodyPr/>
                    <a:lstStyle/>
                    <a:p>
                      <a:pPr indent="0" lvl="0" marL="0" rtl="0" algn="ctr">
                        <a:spcBef>
                          <a:spcPts val="0"/>
                        </a:spcBef>
                        <a:spcAft>
                          <a:spcPts val="0"/>
                        </a:spcAft>
                        <a:buNone/>
                      </a:pPr>
                      <a:r>
                        <a:rPr b="1" lang="en-GB">
                          <a:latin typeface="Calibri"/>
                          <a:ea typeface="Calibri"/>
                          <a:cs typeface="Calibri"/>
                          <a:sym typeface="Calibri"/>
                        </a:rPr>
                        <a:t>Characteristics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Family: Picornaviridae.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Genus: Hepatovirus.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Non-enveloped virion consisting of</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Icosahedral capsid.</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Positive sense ss-RNA.</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Transmission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Faecal-oral route [major route]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Sexual contact (homosexual men)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Blood transfusion (very rarely)</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Pathogenesis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E</a:t>
                      </a:r>
                      <a:r>
                        <a:rPr b="1" lang="en-GB" sz="1000">
                          <a:latin typeface="Calibri"/>
                          <a:ea typeface="Calibri"/>
                          <a:cs typeface="Calibri"/>
                          <a:sym typeface="Calibri"/>
                        </a:rPr>
                        <a:t>nters the body by ingestion of contaminated food </a:t>
                      </a:r>
                      <a:r>
                        <a:rPr b="1" lang="en-GB" sz="1000">
                          <a:solidFill>
                            <a:schemeClr val="dk1"/>
                          </a:solidFill>
                          <a:latin typeface="Calibri"/>
                          <a:ea typeface="Calibri"/>
                          <a:cs typeface="Calibri"/>
                          <a:sym typeface="Calibri"/>
                        </a:rPr>
                        <a:t>→ replicates in the intestine (epithelium) → spreads to the liver where it multiplies in the hepatocytes →</a:t>
                      </a:r>
                      <a:r>
                        <a:rPr b="1" lang="en-GB" sz="1000">
                          <a:solidFill>
                            <a:srgbClr val="CC0000"/>
                          </a:solidFill>
                          <a:latin typeface="Calibri"/>
                          <a:ea typeface="Calibri"/>
                          <a:cs typeface="Calibri"/>
                          <a:sym typeface="Calibri"/>
                        </a:rPr>
                        <a:t> Cell mediated immunity → Damage of virus-infected hepatocytes → increase ALT, AST &amp; Bilirubin</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Manifestations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Short Incubation Period:</a:t>
                      </a:r>
                      <a:r>
                        <a:rPr b="1" lang="en-GB" sz="1000">
                          <a:solidFill>
                            <a:srgbClr val="CC0000"/>
                          </a:solidFill>
                          <a:latin typeface="Calibri"/>
                          <a:ea typeface="Calibri"/>
                          <a:cs typeface="Calibri"/>
                          <a:sym typeface="Calibri"/>
                        </a:rPr>
                        <a:t> 2-6 weeks.</a:t>
                      </a:r>
                      <a:endParaRPr b="1" sz="1000">
                        <a:solidFill>
                          <a:srgbClr val="CC0000"/>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Pre-icteric phase: Fever, Fatigue, Nausea, Vomiting, &amp; Right upper quadrant pain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Icteric phase: Dark urine, Pale stool &amp; Jaundice.</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Lab Diagnosis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Serology:</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Detection of anti-HAV </a:t>
                      </a:r>
                      <a:r>
                        <a:rPr b="1" lang="en-GB" sz="1000">
                          <a:solidFill>
                            <a:srgbClr val="CC0000"/>
                          </a:solidFill>
                          <a:latin typeface="Calibri"/>
                          <a:ea typeface="Calibri"/>
                          <a:cs typeface="Calibri"/>
                          <a:sym typeface="Calibri"/>
                        </a:rPr>
                        <a:t>IgM: </a:t>
                      </a:r>
                      <a:r>
                        <a:rPr b="1" lang="en-GB" sz="1000">
                          <a:latin typeface="Calibri"/>
                          <a:ea typeface="Calibri"/>
                          <a:cs typeface="Calibri"/>
                          <a:sym typeface="Calibri"/>
                        </a:rPr>
                        <a:t>Indicates </a:t>
                      </a:r>
                      <a:r>
                        <a:rPr b="1" lang="en-GB" sz="1000">
                          <a:solidFill>
                            <a:srgbClr val="CC0000"/>
                          </a:solidFill>
                          <a:latin typeface="Calibri"/>
                          <a:ea typeface="Calibri"/>
                          <a:cs typeface="Calibri"/>
                          <a:sym typeface="Calibri"/>
                        </a:rPr>
                        <a:t>Current </a:t>
                      </a:r>
                      <a:r>
                        <a:rPr b="1" lang="en-GB" sz="1000">
                          <a:latin typeface="Calibri"/>
                          <a:ea typeface="Calibri"/>
                          <a:cs typeface="Calibri"/>
                          <a:sym typeface="Calibri"/>
                        </a:rPr>
                        <a:t>infection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Detection of Anti-HAV </a:t>
                      </a:r>
                      <a:r>
                        <a:rPr b="1" lang="en-GB" sz="1000">
                          <a:solidFill>
                            <a:srgbClr val="CC0000"/>
                          </a:solidFill>
                          <a:latin typeface="Calibri"/>
                          <a:ea typeface="Calibri"/>
                          <a:cs typeface="Calibri"/>
                          <a:sym typeface="Calibri"/>
                        </a:rPr>
                        <a:t>IgG: Previous </a:t>
                      </a:r>
                      <a:r>
                        <a:rPr b="1" lang="en-GB" sz="1000">
                          <a:latin typeface="Calibri"/>
                          <a:ea typeface="Calibri"/>
                          <a:cs typeface="Calibri"/>
                          <a:sym typeface="Calibri"/>
                        </a:rPr>
                        <a:t>infection, </a:t>
                      </a:r>
                      <a:r>
                        <a:rPr b="1" lang="en-GB" sz="1000">
                          <a:solidFill>
                            <a:srgbClr val="CC0000"/>
                          </a:solidFill>
                          <a:latin typeface="Calibri"/>
                          <a:ea typeface="Calibri"/>
                          <a:cs typeface="Calibri"/>
                          <a:sym typeface="Calibri"/>
                        </a:rPr>
                        <a:t>Immunity(vaccinated)</a:t>
                      </a:r>
                      <a:endParaRPr b="1" sz="1000">
                        <a:solidFill>
                          <a:srgbClr val="CC0000"/>
                        </a:solidFill>
                        <a:latin typeface="Calibri"/>
                        <a:ea typeface="Calibri"/>
                        <a:cs typeface="Calibri"/>
                        <a:sym typeface="Calibri"/>
                      </a:endParaRPr>
                    </a:p>
                  </a:txBody>
                  <a:tcPr marT="91425" marB="91425" marR="91425" marL="91425"/>
                </a:tc>
                <a:tc hMerge="1"/>
              </a:tr>
              <a:tr h="655525">
                <a:tc>
                  <a:txBody>
                    <a:bodyPr/>
                    <a:lstStyle/>
                    <a:p>
                      <a:pPr indent="0" lvl="0" marL="0" rtl="0" algn="ctr">
                        <a:spcBef>
                          <a:spcPts val="0"/>
                        </a:spcBef>
                        <a:spcAft>
                          <a:spcPts val="0"/>
                        </a:spcAft>
                        <a:buNone/>
                      </a:pPr>
                      <a:r>
                        <a:rPr b="1" lang="en-GB">
                          <a:latin typeface="Calibri"/>
                          <a:ea typeface="Calibri"/>
                          <a:cs typeface="Calibri"/>
                          <a:sym typeface="Calibri"/>
                        </a:rPr>
                        <a:t>Prevention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Hig </a:t>
                      </a:r>
                      <a:r>
                        <a:rPr b="1" lang="en-GB" sz="1000">
                          <a:latin typeface="Calibri"/>
                          <a:ea typeface="Calibri"/>
                          <a:cs typeface="Calibri"/>
                          <a:sym typeface="Calibri"/>
                        </a:rPr>
                        <a:t>(human immunoglobulin) for:</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travellers</a:t>
                      </a:r>
                      <a:r>
                        <a:rPr b="1" lang="en-GB" sz="1000">
                          <a:latin typeface="Calibri"/>
                          <a:ea typeface="Calibri"/>
                          <a:cs typeface="Calibri"/>
                          <a:sym typeface="Calibri"/>
                        </a:rPr>
                        <a:t>, unvaccinated, exposed patients.</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Given before or within 2 weeks of exposure (shorter immunity)</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Combination vaccine (HAV &amp; HBV, inactivated) for:</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Patients at high risk of infection and severe disease</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Prognosis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Self-limited disease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Fulminant hepatitis (rare) </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 chronicity or malignancy changes</a:t>
                      </a:r>
                      <a:endParaRPr b="1" sz="1000">
                        <a:latin typeface="Calibri"/>
                        <a:ea typeface="Calibri"/>
                        <a:cs typeface="Calibri"/>
                        <a:sym typeface="Calibri"/>
                      </a:endParaRPr>
                    </a:p>
                  </a:txBody>
                  <a:tcPr marT="91425" marB="91425" marR="91425" marL="91425"/>
                </a:tc>
                <a:tc hMerge="1"/>
              </a:tr>
              <a:tr h="285450">
                <a:tc gridSpan="3">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Hepatitis E</a:t>
                      </a:r>
                      <a:endParaRPr b="1" sz="15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Characteristics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Family: </a:t>
                      </a:r>
                      <a:r>
                        <a:rPr b="1" lang="en-GB" sz="1000">
                          <a:solidFill>
                            <a:srgbClr val="CC0000"/>
                          </a:solidFill>
                          <a:latin typeface="Calibri"/>
                          <a:ea typeface="Calibri"/>
                          <a:cs typeface="Calibri"/>
                          <a:sym typeface="Calibri"/>
                        </a:rPr>
                        <a:t>Hepeviridae</a:t>
                      </a:r>
                      <a:endParaRPr b="1" sz="1000">
                        <a:solidFill>
                          <a:srgbClr val="CC0000"/>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Genus: Hepevirus.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Non-enveloped</a:t>
                      </a:r>
                      <a:r>
                        <a:rPr b="1" lang="en-GB" sz="1000">
                          <a:latin typeface="Calibri"/>
                          <a:ea typeface="Calibri"/>
                          <a:cs typeface="Calibri"/>
                          <a:sym typeface="Calibri"/>
                        </a:rPr>
                        <a:t> virion consisting of: </a:t>
                      </a:r>
                      <a:r>
                        <a:rPr b="1" lang="en-GB" sz="1000">
                          <a:solidFill>
                            <a:srgbClr val="CC0000"/>
                          </a:solidFill>
                          <a:latin typeface="Calibri"/>
                          <a:ea typeface="Calibri"/>
                          <a:cs typeface="Calibri"/>
                          <a:sym typeface="Calibri"/>
                        </a:rPr>
                        <a:t>Icosahedral capsid, Positive sense ss-RNA.</a:t>
                      </a:r>
                      <a:endParaRPr b="1" sz="1000">
                        <a:solidFill>
                          <a:srgbClr val="CC0000"/>
                        </a:solidFill>
                        <a:latin typeface="Calibri"/>
                        <a:ea typeface="Calibri"/>
                        <a:cs typeface="Calibri"/>
                        <a:sym typeface="Calibri"/>
                      </a:endParaRPr>
                    </a:p>
                  </a:txBody>
                  <a:tcPr marT="91425" marB="91425" marR="91425" marL="91425"/>
                </a:tc>
                <a:tc hMerge="1"/>
              </a:tr>
              <a:tr h="549800">
                <a:tc>
                  <a:txBody>
                    <a:bodyPr/>
                    <a:lstStyle/>
                    <a:p>
                      <a:pPr indent="0" lvl="0" marL="0" rtl="0" algn="ctr">
                        <a:spcBef>
                          <a:spcPts val="0"/>
                        </a:spcBef>
                        <a:spcAft>
                          <a:spcPts val="0"/>
                        </a:spcAft>
                        <a:buNone/>
                      </a:pPr>
                      <a:r>
                        <a:rPr b="1" lang="en-GB">
                          <a:latin typeface="Calibri"/>
                          <a:ea typeface="Calibri"/>
                          <a:cs typeface="Calibri"/>
                          <a:sym typeface="Calibri"/>
                        </a:rPr>
                        <a:t>Transmission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Water-borne</a:t>
                      </a:r>
                      <a:endParaRPr b="1" sz="1000">
                        <a:solidFill>
                          <a:srgbClr val="CC0000"/>
                        </a:solidFill>
                        <a:latin typeface="Calibri"/>
                        <a:ea typeface="Calibri"/>
                        <a:cs typeface="Calibri"/>
                        <a:sym typeface="Calibri"/>
                      </a:endParaRPr>
                    </a:p>
                    <a:p>
                      <a:pPr indent="-292100" lvl="0" marL="457200"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Zoonotic food-borne(</a:t>
                      </a:r>
                      <a:r>
                        <a:rPr b="1" lang="en-GB" sz="1000">
                          <a:solidFill>
                            <a:srgbClr val="CC0000"/>
                          </a:solidFill>
                          <a:latin typeface="Calibri"/>
                          <a:ea typeface="Calibri"/>
                          <a:cs typeface="Calibri"/>
                          <a:sym typeface="Calibri"/>
                        </a:rPr>
                        <a:t>undercooked beef or pork)</a:t>
                      </a:r>
                      <a:r>
                        <a:rPr b="1" lang="en-GB" sz="1000">
                          <a:solidFill>
                            <a:srgbClr val="CC0000"/>
                          </a:solidFill>
                          <a:latin typeface="Calibri"/>
                          <a:ea typeface="Calibri"/>
                          <a:cs typeface="Calibri"/>
                          <a:sym typeface="Calibri"/>
                        </a:rPr>
                        <a:t> </a:t>
                      </a:r>
                      <a:endParaRPr b="1" sz="1000">
                        <a:solidFill>
                          <a:srgbClr val="CC0000"/>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Perinatal</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Blood-borne</a:t>
                      </a:r>
                      <a:endParaRPr b="1" sz="1000">
                        <a:latin typeface="Calibri"/>
                        <a:ea typeface="Calibri"/>
                        <a:cs typeface="Calibri"/>
                        <a:sym typeface="Calibri"/>
                      </a:endParaRPr>
                    </a:p>
                  </a:txBody>
                  <a:tcPr marT="91425" marB="91425" marR="91425" marL="91425"/>
                </a:tc>
                <a:tc hMerge="1"/>
              </a:tr>
              <a:tr h="655525">
                <a:tc>
                  <a:txBody>
                    <a:bodyPr/>
                    <a:lstStyle/>
                    <a:p>
                      <a:pPr indent="0" lvl="0" marL="0" rtl="0" algn="ctr">
                        <a:spcBef>
                          <a:spcPts val="0"/>
                        </a:spcBef>
                        <a:spcAft>
                          <a:spcPts val="0"/>
                        </a:spcAft>
                        <a:buNone/>
                      </a:pPr>
                      <a:r>
                        <a:rPr b="1" lang="en-GB">
                          <a:latin typeface="Calibri"/>
                          <a:ea typeface="Calibri"/>
                          <a:cs typeface="Calibri"/>
                          <a:sym typeface="Calibri"/>
                        </a:rPr>
                        <a:t>Clinical Features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Similar to HAV infection with exceptions: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Longer </a:t>
                      </a:r>
                      <a:r>
                        <a:rPr b="1" lang="en-GB" sz="1000">
                          <a:latin typeface="Calibri"/>
                          <a:ea typeface="Calibri"/>
                          <a:cs typeface="Calibri"/>
                          <a:sym typeface="Calibri"/>
                        </a:rPr>
                        <a:t>IP =4-8 Ws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Chronic hepatitis, cirrhosis, but not HCC</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Fulminant disease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Mortality rate ~10 times higher than HAV </a:t>
                      </a:r>
                      <a:r>
                        <a:rPr b="1" lang="en-GB" sz="1000">
                          <a:solidFill>
                            <a:srgbClr val="CC0000"/>
                          </a:solidFill>
                          <a:latin typeface="Calibri"/>
                          <a:ea typeface="Calibri"/>
                          <a:cs typeface="Calibri"/>
                          <a:sym typeface="Calibri"/>
                        </a:rPr>
                        <a:t>(20% in pregnancy)</a:t>
                      </a:r>
                      <a:endParaRPr b="1" sz="1000">
                        <a:solidFill>
                          <a:srgbClr val="CC0000"/>
                        </a:solidFill>
                        <a:latin typeface="Calibri"/>
                        <a:ea typeface="Calibri"/>
                        <a:cs typeface="Calibri"/>
                        <a:sym typeface="Calibri"/>
                      </a:endParaRPr>
                    </a:p>
                  </a:txBody>
                  <a:tcPr marT="91425" marB="91425" marR="91425" marL="91425"/>
                </a:tc>
                <a:tc hMerge="1"/>
              </a:tr>
              <a:tr h="338325">
                <a:tc>
                  <a:txBody>
                    <a:bodyPr/>
                    <a:lstStyle/>
                    <a:p>
                      <a:pPr indent="0" lvl="0" marL="0" rtl="0" algn="ctr">
                        <a:spcBef>
                          <a:spcPts val="0"/>
                        </a:spcBef>
                        <a:spcAft>
                          <a:spcPts val="0"/>
                        </a:spcAft>
                        <a:buNone/>
                      </a:pPr>
                      <a:r>
                        <a:rPr b="1" lang="en-GB">
                          <a:latin typeface="Calibri"/>
                          <a:ea typeface="Calibri"/>
                          <a:cs typeface="Calibri"/>
                          <a:sym typeface="Calibri"/>
                        </a:rPr>
                        <a:t>Lab Diagnosis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Serology:</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Detection of </a:t>
                      </a:r>
                      <a:r>
                        <a:rPr b="1" lang="en-GB" sz="1000">
                          <a:solidFill>
                            <a:srgbClr val="CC0000"/>
                          </a:solidFill>
                          <a:latin typeface="Calibri"/>
                          <a:ea typeface="Calibri"/>
                          <a:cs typeface="Calibri"/>
                          <a:sym typeface="Calibri"/>
                        </a:rPr>
                        <a:t>anti-HEV IgM</a:t>
                      </a:r>
                      <a:r>
                        <a:rPr b="1" lang="en-GB" sz="1000">
                          <a:latin typeface="Calibri"/>
                          <a:ea typeface="Calibri"/>
                          <a:cs typeface="Calibri"/>
                          <a:sym typeface="Calibri"/>
                        </a:rPr>
                        <a:t> by ELISA</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Prevention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Sanitation &amp; Hygiene measures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 Immunoglobulin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 vaccine</a:t>
                      </a:r>
                      <a:endParaRPr b="1" sz="1000">
                        <a:latin typeface="Calibri"/>
                        <a:ea typeface="Calibri"/>
                        <a:cs typeface="Calibri"/>
                        <a:sym typeface="Calibri"/>
                      </a:endParaRPr>
                    </a:p>
                  </a:txBody>
                  <a:tcPr marT="91425" marB="91425" marR="91425" marL="91425"/>
                </a:tc>
                <a:tc hMerge="1"/>
              </a:tr>
            </a:tbl>
          </a:graphicData>
        </a:graphic>
      </p:graphicFrame>
      <p:sp>
        <p:nvSpPr>
          <p:cNvPr id="219" name="Google Shape;219;p24"/>
          <p:cNvSpPr/>
          <p:nvPr/>
        </p:nvSpPr>
        <p:spPr>
          <a:xfrm>
            <a:off x="0" y="171050"/>
            <a:ext cx="7589400" cy="5202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7</a:t>
            </a:r>
            <a:r>
              <a:rPr b="1" lang="en-GB" sz="2400">
                <a:solidFill>
                  <a:srgbClr val="073763"/>
                </a:solidFill>
                <a:latin typeface="Calibri"/>
                <a:ea typeface="Calibri"/>
                <a:cs typeface="Calibri"/>
                <a:sym typeface="Calibri"/>
              </a:rPr>
              <a:t>- Viral Hepatitis A&amp;E</a:t>
            </a:r>
            <a:endParaRPr b="1" sz="2400">
              <a:solidFill>
                <a:srgbClr val="07376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5"/>
          <p:cNvSpPr txBox="1"/>
          <p:nvPr/>
        </p:nvSpPr>
        <p:spPr>
          <a:xfrm>
            <a:off x="7094225" y="-4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225" name="Google Shape;225;p25"/>
          <p:cNvSpPr/>
          <p:nvPr/>
        </p:nvSpPr>
        <p:spPr>
          <a:xfrm rot="10800000">
            <a:off x="6650829" y="-45892"/>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26" name="Google Shape;226;p25"/>
          <p:cNvSpPr txBox="1"/>
          <p:nvPr/>
        </p:nvSpPr>
        <p:spPr>
          <a:xfrm>
            <a:off x="7094225" y="-4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13</a:t>
            </a:r>
            <a:endParaRPr>
              <a:latin typeface="Cabin"/>
              <a:ea typeface="Cabin"/>
              <a:cs typeface="Cabin"/>
              <a:sym typeface="Cabin"/>
            </a:endParaRPr>
          </a:p>
        </p:txBody>
      </p:sp>
      <p:graphicFrame>
        <p:nvGraphicFramePr>
          <p:cNvPr id="227" name="Google Shape;227;p25"/>
          <p:cNvGraphicFramePr/>
          <p:nvPr/>
        </p:nvGraphicFramePr>
        <p:xfrm>
          <a:off x="-37" y="1000388"/>
          <a:ext cx="3000000" cy="3000000"/>
        </p:xfrm>
        <a:graphic>
          <a:graphicData uri="http://schemas.openxmlformats.org/drawingml/2006/table">
            <a:tbl>
              <a:tblPr>
                <a:noFill/>
                <a:tableStyleId>{3B2BEBBE-42B2-4808-85D4-4C9ECD78F810}</a:tableStyleId>
              </a:tblPr>
              <a:tblGrid>
                <a:gridCol w="955825"/>
                <a:gridCol w="2134125"/>
                <a:gridCol w="619225"/>
                <a:gridCol w="821025"/>
                <a:gridCol w="420950"/>
                <a:gridCol w="2638425"/>
              </a:tblGrid>
              <a:tr h="247750">
                <a:tc gridSpan="6">
                  <a:txBody>
                    <a:bodyPr/>
                    <a:lstStyle/>
                    <a:p>
                      <a:pPr indent="0" lvl="0" marL="0" rtl="0" algn="ctr">
                        <a:spcBef>
                          <a:spcPts val="0"/>
                        </a:spcBef>
                        <a:spcAft>
                          <a:spcPts val="0"/>
                        </a:spcAft>
                        <a:buNone/>
                      </a:pPr>
                      <a:r>
                        <a:rPr b="1" lang="en-GB" sz="1000">
                          <a:solidFill>
                            <a:schemeClr val="lt1"/>
                          </a:solidFill>
                          <a:latin typeface="Calibri"/>
                          <a:ea typeface="Calibri"/>
                          <a:cs typeface="Calibri"/>
                          <a:sym typeface="Calibri"/>
                        </a:rPr>
                        <a:t>Epstein – Barr Virus (EBV)</a:t>
                      </a:r>
                      <a:endParaRPr b="1" sz="10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c hMerge="1"/>
                <a:tc hMerge="1"/>
              </a:tr>
              <a:tr h="430775">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Characteristics</a:t>
                      </a:r>
                      <a:endParaRPr b="1" sz="10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86399"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dsDNA , Icosahedral &amp; Enveloped Viruses</a:t>
                      </a:r>
                      <a:endParaRPr b="1" sz="900">
                        <a:solidFill>
                          <a:srgbClr val="CC0000"/>
                        </a:solidFill>
                        <a:latin typeface="Calibri"/>
                        <a:ea typeface="Calibri"/>
                        <a:cs typeface="Calibri"/>
                        <a:sym typeface="Calibri"/>
                      </a:endParaRPr>
                    </a:p>
                    <a:p>
                      <a:pPr indent="-107549" lvl="0" marL="86399"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It’s lymphotropic</a:t>
                      </a:r>
                      <a:endParaRPr b="1" sz="900">
                        <a:solidFill>
                          <a:srgbClr val="CC0000"/>
                        </a:solidFill>
                        <a:latin typeface="Calibri"/>
                        <a:ea typeface="Calibri"/>
                        <a:cs typeface="Calibri"/>
                        <a:sym typeface="Calibri"/>
                      </a:endParaRPr>
                    </a:p>
                    <a:p>
                      <a:pPr indent="-107549" lvl="0" marL="863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it has </a:t>
                      </a:r>
                      <a:r>
                        <a:rPr b="1" lang="en-GB" sz="900">
                          <a:solidFill>
                            <a:srgbClr val="CC0000"/>
                          </a:solidFill>
                          <a:latin typeface="Calibri"/>
                          <a:ea typeface="Calibri"/>
                          <a:cs typeface="Calibri"/>
                          <a:sym typeface="Calibri"/>
                        </a:rPr>
                        <a:t>oncogenic properties</a:t>
                      </a:r>
                      <a:r>
                        <a:rPr b="1" lang="en-GB" sz="900">
                          <a:solidFill>
                            <a:schemeClr val="dk1"/>
                          </a:solidFill>
                          <a:latin typeface="Calibri"/>
                          <a:ea typeface="Calibri"/>
                          <a:cs typeface="Calibri"/>
                          <a:sym typeface="Calibri"/>
                        </a:rPr>
                        <a:t>: Burkitt’s lymphoma</a:t>
                      </a:r>
                      <a:endParaRPr/>
                    </a:p>
                  </a:txBody>
                  <a:tcPr marT="91425" marB="91425" marR="91425" marL="91425">
                    <a:lnR cap="flat" cmpd="sng" w="9525">
                      <a:solidFill>
                        <a:srgbClr val="9E9E9E"/>
                      </a:solidFill>
                      <a:prstDash val="solid"/>
                      <a:round/>
                      <a:headEnd len="sm" w="sm" type="none"/>
                      <a:tailEnd len="sm" w="sm" type="none"/>
                    </a:lnR>
                  </a:tcPr>
                </a:tc>
                <a:tc hMerge="1"/>
                <a:tc gridSpan="2">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Transmission</a:t>
                      </a:r>
                      <a:endParaRPr b="1" sz="10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CFE2F3"/>
                    </a:solidFill>
                  </a:tcPr>
                </a:tc>
                <a:tc hMerge="1"/>
                <a:tc>
                  <a:txBody>
                    <a:bodyPr/>
                    <a:lstStyle/>
                    <a:p>
                      <a:pPr indent="-287550" lvl="0" marL="460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Saliva (kissing disease)</a:t>
                      </a:r>
                      <a:endParaRPr b="1" sz="900">
                        <a:solidFill>
                          <a:schemeClr val="dk1"/>
                        </a:solidFill>
                        <a:latin typeface="Calibri"/>
                        <a:ea typeface="Calibri"/>
                        <a:cs typeface="Calibri"/>
                        <a:sym typeface="Calibri"/>
                      </a:endParaRPr>
                    </a:p>
                    <a:p>
                      <a:pPr indent="-287550" lvl="0" marL="460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Blood (rare)</a:t>
                      </a:r>
                      <a:endParaRPr b="1" sz="9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8285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Epidemiology</a:t>
                      </a:r>
                      <a:endParaRPr b="1" sz="1000">
                        <a:solidFill>
                          <a:schemeClr val="dk1"/>
                        </a:solidFill>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900">
                          <a:latin typeface="Calibri"/>
                          <a:ea typeface="Calibri"/>
                          <a:cs typeface="Calibri"/>
                          <a:sym typeface="Calibri"/>
                        </a:rPr>
                        <a:t>Age: Depends on socio-economic status: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Low SE : early childhood</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High SE : adolescence</a:t>
                      </a:r>
                      <a:endParaRPr b="1" sz="900">
                        <a:latin typeface="Calibri"/>
                        <a:ea typeface="Calibri"/>
                        <a:cs typeface="Calibri"/>
                        <a:sym typeface="Calibri"/>
                      </a:endParaRPr>
                    </a:p>
                  </a:txBody>
                  <a:tcPr marT="91425" marB="91425" marR="91425" marL="91425"/>
                </a:tc>
                <a:tc hMerge="1"/>
                <a:tc gridSpan="2">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Treatment and vaccines</a:t>
                      </a:r>
                      <a:endParaRPr b="1" sz="1000"/>
                    </a:p>
                  </a:txBody>
                  <a:tcPr marT="91425" marB="91425" marR="91425" marL="91425" anchor="ctr">
                    <a:solidFill>
                      <a:srgbClr val="CFE2F3"/>
                    </a:solidFill>
                  </a:tcPr>
                </a:tc>
                <a:tc hMerge="1"/>
                <a:tc>
                  <a:txBody>
                    <a:bodyPr/>
                    <a:lstStyle/>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Treatment : Antiviral drug is not effective in Infectious mononucleosis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No Vaccine</a:t>
                      </a:r>
                      <a:endParaRPr b="1" sz="900">
                        <a:latin typeface="Calibri"/>
                        <a:ea typeface="Calibri"/>
                        <a:cs typeface="Calibri"/>
                        <a:sym typeface="Calibri"/>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graphicFrame>
        <p:nvGraphicFramePr>
          <p:cNvPr id="228" name="Google Shape;228;p25"/>
          <p:cNvGraphicFramePr/>
          <p:nvPr/>
        </p:nvGraphicFramePr>
        <p:xfrm>
          <a:off x="-50" y="6143313"/>
          <a:ext cx="3000000" cy="3000000"/>
        </p:xfrm>
        <a:graphic>
          <a:graphicData uri="http://schemas.openxmlformats.org/drawingml/2006/table">
            <a:tbl>
              <a:tblPr>
                <a:noFill/>
                <a:tableStyleId>{3B2BEBBE-42B2-4808-85D4-4C9ECD78F810}</a:tableStyleId>
              </a:tblPr>
              <a:tblGrid>
                <a:gridCol w="955850"/>
                <a:gridCol w="4147725"/>
                <a:gridCol w="1408275"/>
                <a:gridCol w="1077750"/>
              </a:tblGrid>
              <a:tr h="641675">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Clinical Features</a:t>
                      </a:r>
                      <a:endParaRPr b="1" sz="1000">
                        <a:solidFill>
                          <a:schemeClr val="dk1"/>
                        </a:solidFill>
                        <a:latin typeface="Calibri"/>
                        <a:ea typeface="Calibri"/>
                        <a:cs typeface="Calibri"/>
                        <a:sym typeface="Calibri"/>
                      </a:endParaRPr>
                    </a:p>
                    <a:p>
                      <a:pPr indent="0" lvl="0" marL="0" rtl="0" algn="ctr">
                        <a:spcBef>
                          <a:spcPts val="0"/>
                        </a:spcBef>
                        <a:spcAft>
                          <a:spcPts val="0"/>
                        </a:spcAft>
                        <a:buNone/>
                      </a:pPr>
                      <a:r>
                        <a:rPr b="1" lang="en-GB" sz="1000">
                          <a:solidFill>
                            <a:schemeClr val="dk1"/>
                          </a:solidFill>
                          <a:latin typeface="Calibri"/>
                          <a:ea typeface="Calibri"/>
                          <a:cs typeface="Calibri"/>
                          <a:sym typeface="Calibri"/>
                        </a:rPr>
                        <a:t>(Acquired infections)</a:t>
                      </a:r>
                      <a:endParaRPr sz="1000"/>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chemeClr val="dk1"/>
                        </a:buClr>
                        <a:buSzPts val="1100"/>
                        <a:buFont typeface="Arial"/>
                        <a:buNone/>
                      </a:pPr>
                      <a:r>
                        <a:rPr b="1" lang="en-GB" sz="900">
                          <a:solidFill>
                            <a:srgbClr val="CC0000"/>
                          </a:solidFill>
                          <a:latin typeface="Calibri"/>
                          <a:ea typeface="Calibri"/>
                          <a:cs typeface="Calibri"/>
                          <a:sym typeface="Calibri"/>
                        </a:rPr>
                        <a:t>Immunocompetent host:</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Asymptomatic and Self-limited illness</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Hepatitis </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Infectious mononucleosis-like syndrome </a:t>
                      </a:r>
                      <a:r>
                        <a:rPr b="1" lang="en-GB" sz="900">
                          <a:solidFill>
                            <a:srgbClr val="CC0000"/>
                          </a:solidFill>
                          <a:latin typeface="Calibri"/>
                          <a:ea typeface="Calibri"/>
                          <a:cs typeface="Calibri"/>
                          <a:sym typeface="Calibri"/>
                        </a:rPr>
                        <a:t>[Heterophile AB is –ve]</a:t>
                      </a:r>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900">
                          <a:solidFill>
                            <a:srgbClr val="CC0000"/>
                          </a:solidFill>
                          <a:latin typeface="Calibri"/>
                          <a:ea typeface="Calibri"/>
                          <a:cs typeface="Calibri"/>
                          <a:sym typeface="Calibri"/>
                        </a:rPr>
                        <a:t>Immunocompromised </a:t>
                      </a:r>
                      <a:r>
                        <a:rPr b="1" lang="en-GB" sz="900">
                          <a:solidFill>
                            <a:srgbClr val="CC0000"/>
                          </a:solidFill>
                          <a:latin typeface="Calibri"/>
                          <a:ea typeface="Calibri"/>
                          <a:cs typeface="Calibri"/>
                          <a:sym typeface="Calibri"/>
                        </a:rPr>
                        <a:t>host:</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Encephalitis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Pneumonia</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Esophagitis</a:t>
                      </a:r>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Colitis </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Retinitis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Hepatitis</a:t>
                      </a:r>
                      <a:endParaRPr b="1" sz="900">
                        <a:solidFill>
                          <a:schemeClr val="dk1"/>
                        </a:solidFill>
                        <a:latin typeface="Calibri"/>
                        <a:ea typeface="Calibri"/>
                        <a:cs typeface="Calibri"/>
                        <a:sym typeface="Calibri"/>
                      </a:endParaRPr>
                    </a:p>
                  </a:txBody>
                  <a:tcPr marT="91425" marB="91425" marR="91425" marL="91425" anchor="b">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229" name="Google Shape;229;p25"/>
          <p:cNvGraphicFramePr/>
          <p:nvPr/>
        </p:nvGraphicFramePr>
        <p:xfrm>
          <a:off x="-62" y="6992913"/>
          <a:ext cx="3000000" cy="3000000"/>
        </p:xfrm>
        <a:graphic>
          <a:graphicData uri="http://schemas.openxmlformats.org/drawingml/2006/table">
            <a:tbl>
              <a:tblPr>
                <a:noFill/>
                <a:tableStyleId>{3B2BEBBE-42B2-4808-85D4-4C9ECD78F810}</a:tableStyleId>
              </a:tblPr>
              <a:tblGrid>
                <a:gridCol w="955850"/>
                <a:gridCol w="2343675"/>
                <a:gridCol w="1916500"/>
                <a:gridCol w="2373575"/>
              </a:tblGrid>
              <a:tr h="678775">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Diagnosis</a:t>
                      </a:r>
                      <a:endParaRPr b="1" sz="1100">
                        <a:latin typeface="Calibri"/>
                        <a:ea typeface="Calibri"/>
                        <a:cs typeface="Calibri"/>
                        <a:sym typeface="Calibri"/>
                      </a:endParaRPr>
                    </a:p>
                  </a:txBody>
                  <a:tcPr marT="91425" marB="91425" marR="91425" marL="91425" anchor="ctr">
                    <a:lnT cap="flat" cmpd="sng" w="9525">
                      <a:solidFill>
                        <a:srgbClr val="999999"/>
                      </a:solidFill>
                      <a:prstDash val="solid"/>
                      <a:round/>
                      <a:headEnd len="sm" w="sm" type="none"/>
                      <a:tailEnd len="sm" w="sm" type="none"/>
                    </a:lnT>
                    <a:solidFill>
                      <a:srgbClr val="CFE2F3"/>
                    </a:solidFill>
                  </a:tcPr>
                </a:tc>
                <a:tc>
                  <a:txBody>
                    <a:bodyPr/>
                    <a:lstStyle/>
                    <a:p>
                      <a:pPr indent="0" lvl="0" marL="0" rtl="0" algn="l">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Histology:</a:t>
                      </a:r>
                      <a:endParaRPr b="1"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Intranuclear inclusion bodies </a:t>
                      </a:r>
                      <a:r>
                        <a:rPr b="1" lang="en-GB" sz="900">
                          <a:solidFill>
                            <a:srgbClr val="CC0000"/>
                          </a:solidFill>
                          <a:latin typeface="Calibri"/>
                          <a:ea typeface="Calibri"/>
                          <a:cs typeface="Calibri"/>
                          <a:sym typeface="Calibri"/>
                        </a:rPr>
                        <a:t>[Owl’s eye]</a:t>
                      </a:r>
                      <a:endParaRPr/>
                    </a:p>
                  </a:txBody>
                  <a:tcPr marT="91425" marB="91425" marR="91425" marL="91425">
                    <a:lnT cap="flat" cmpd="sng" w="9525">
                      <a:solidFill>
                        <a:srgbClr val="999999"/>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Culture:</a:t>
                      </a:r>
                      <a:endParaRPr b="1"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In human fibroblast: 1-4 weeks: CPE</a:t>
                      </a:r>
                      <a:endParaRPr b="1"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Shell Vial Assay: 1-3 days</a:t>
                      </a:r>
                      <a:endParaRPr b="1" sz="900">
                        <a:solidFill>
                          <a:schemeClr val="dk1"/>
                        </a:solidFill>
                        <a:latin typeface="Calibri"/>
                        <a:ea typeface="Calibri"/>
                        <a:cs typeface="Calibri"/>
                        <a:sym typeface="Calibri"/>
                      </a:endParaRPr>
                    </a:p>
                  </a:txBody>
                  <a:tcPr marT="91425" marB="91425" marR="91425" marL="91425">
                    <a:lnT cap="flat" cmpd="sng" w="9525">
                      <a:solidFill>
                        <a:srgbClr val="999999"/>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Serology:</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Antibodies:</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IgM:</a:t>
                      </a:r>
                      <a:r>
                        <a:rPr b="1" lang="en-GB" sz="900">
                          <a:solidFill>
                            <a:schemeClr val="dk1"/>
                          </a:solidFill>
                          <a:latin typeface="Calibri"/>
                          <a:ea typeface="Calibri"/>
                          <a:cs typeface="Calibri"/>
                          <a:sym typeface="Calibri"/>
                        </a:rPr>
                        <a:t> current infection</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IgG:</a:t>
                      </a:r>
                      <a:r>
                        <a:rPr b="1" lang="en-GB" sz="900">
                          <a:solidFill>
                            <a:schemeClr val="dk1"/>
                          </a:solidFill>
                          <a:latin typeface="Calibri"/>
                          <a:ea typeface="Calibri"/>
                          <a:cs typeface="Calibri"/>
                          <a:sym typeface="Calibri"/>
                        </a:rPr>
                        <a:t> previous exposure</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Antigen: </a:t>
                      </a:r>
                      <a:r>
                        <a:rPr b="1" lang="en-GB" sz="900">
                          <a:solidFill>
                            <a:srgbClr val="CC0000"/>
                          </a:solidFill>
                          <a:latin typeface="Calibri"/>
                          <a:ea typeface="Calibri"/>
                          <a:cs typeface="Calibri"/>
                          <a:sym typeface="Calibri"/>
                        </a:rPr>
                        <a:t>CMV pp65 Ag </a:t>
                      </a:r>
                      <a:r>
                        <a:rPr b="1" lang="en-GB" sz="900">
                          <a:solidFill>
                            <a:schemeClr val="dk1"/>
                          </a:solidFill>
                          <a:latin typeface="Calibri"/>
                          <a:ea typeface="Calibri"/>
                          <a:cs typeface="Calibri"/>
                          <a:sym typeface="Calibri"/>
                        </a:rPr>
                        <a:t>by IFA</a:t>
                      </a:r>
                      <a:endParaRPr/>
                    </a:p>
                  </a:txBody>
                  <a:tcPr marT="91425" marB="91425" marR="91425" marL="91425">
                    <a:lnT cap="flat" cmpd="sng" w="9525">
                      <a:solidFill>
                        <a:srgbClr val="999999"/>
                      </a:solidFill>
                      <a:prstDash val="solid"/>
                      <a:round/>
                      <a:headEnd len="sm" w="sm" type="none"/>
                      <a:tailEnd len="sm" w="sm" type="none"/>
                    </a:lnT>
                  </a:tcPr>
                </a:tc>
              </a:tr>
            </a:tbl>
          </a:graphicData>
        </a:graphic>
      </p:graphicFrame>
      <p:graphicFrame>
        <p:nvGraphicFramePr>
          <p:cNvPr id="230" name="Google Shape;230;p25"/>
          <p:cNvGraphicFramePr/>
          <p:nvPr/>
        </p:nvGraphicFramePr>
        <p:xfrm>
          <a:off x="13" y="5523838"/>
          <a:ext cx="3000000" cy="3000000"/>
        </p:xfrm>
        <a:graphic>
          <a:graphicData uri="http://schemas.openxmlformats.org/drawingml/2006/table">
            <a:tbl>
              <a:tblPr>
                <a:noFill/>
                <a:tableStyleId>{3B2BEBBE-42B2-4808-85D4-4C9ECD78F810}</a:tableStyleId>
              </a:tblPr>
              <a:tblGrid>
                <a:gridCol w="955775"/>
                <a:gridCol w="2610375"/>
                <a:gridCol w="1537350"/>
                <a:gridCol w="2486100"/>
              </a:tblGrid>
              <a:tr h="43860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Transmission</a:t>
                      </a:r>
                      <a:endParaRPr sz="1000">
                        <a:latin typeface="Calibri"/>
                        <a:ea typeface="Calibri"/>
                        <a:cs typeface="Calibri"/>
                        <a:sym typeface="Calibri"/>
                      </a:endParaRPr>
                    </a:p>
                  </a:txBody>
                  <a:tcPr marT="91425" marB="91425" marR="91425" marL="91425" anchor="ctr">
                    <a:lnT cap="flat" cmpd="sng" w="9525">
                      <a:solidFill>
                        <a:srgbClr val="9E9E9E">
                          <a:alpha val="0"/>
                        </a:srgbClr>
                      </a:solidFill>
                      <a:prstDash val="solid"/>
                      <a:round/>
                      <a:headEnd len="sm" w="sm" type="none"/>
                      <a:tailEnd len="sm" w="sm" type="none"/>
                    </a:lnT>
                    <a:solidFill>
                      <a:srgbClr val="CFE2F3"/>
                    </a:solidFill>
                  </a:tcPr>
                </a:tc>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Early in life:</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Transplacental, Breast milk, Birth canal</a:t>
                      </a:r>
                      <a:endParaRPr b="1" sz="900">
                        <a:solidFill>
                          <a:schemeClr val="dk1"/>
                        </a:solidFill>
                        <a:latin typeface="Calibri"/>
                        <a:ea typeface="Calibri"/>
                        <a:cs typeface="Calibri"/>
                        <a:sym typeface="Calibri"/>
                      </a:endParaRPr>
                    </a:p>
                  </a:txBody>
                  <a:tcPr marT="91425" marB="91425" marR="91425" marL="91425">
                    <a:lnT cap="flat" cmpd="sng" w="9525">
                      <a:solidFill>
                        <a:srgbClr val="9E9E9E">
                          <a:alpha val="0"/>
                        </a:srgbClr>
                      </a:solidFill>
                      <a:prstDash val="solid"/>
                      <a:round/>
                      <a:headEnd len="sm" w="sm" type="none"/>
                      <a:tailEnd len="sm" w="sm" type="none"/>
                    </a:lnT>
                  </a:tcPr>
                </a:tc>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Young children:</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Saliva</a:t>
                      </a:r>
                      <a:endParaRPr/>
                    </a:p>
                  </a:txBody>
                  <a:tcPr marT="91425" marB="91425" marR="91425" marL="91425">
                    <a:lnT cap="flat" cmpd="sng" w="9525">
                      <a:solidFill>
                        <a:srgbClr val="9E9E9E">
                          <a:alpha val="0"/>
                        </a:srgbClr>
                      </a:solidFill>
                      <a:prstDash val="solid"/>
                      <a:round/>
                      <a:headEnd len="sm" w="sm" type="none"/>
                      <a:tailEnd len="sm" w="sm" type="none"/>
                    </a:lnT>
                  </a:tcPr>
                </a:tc>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Later in life:</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Sexual contact, Organ transplant</a:t>
                      </a:r>
                      <a:r>
                        <a:rPr lang="en-GB">
                          <a:solidFill>
                            <a:schemeClr val="dk1"/>
                          </a:solidFill>
                        </a:rPr>
                        <a:t>, </a:t>
                      </a:r>
                      <a:r>
                        <a:rPr b="1" lang="en-GB" sz="900">
                          <a:solidFill>
                            <a:schemeClr val="dk1"/>
                          </a:solidFill>
                          <a:latin typeface="Calibri"/>
                          <a:ea typeface="Calibri"/>
                          <a:cs typeface="Calibri"/>
                          <a:sym typeface="Calibri"/>
                        </a:rPr>
                        <a:t>Blood transfusion</a:t>
                      </a:r>
                      <a:endParaRPr b="1" sz="900">
                        <a:solidFill>
                          <a:schemeClr val="dk1"/>
                        </a:solidFill>
                        <a:latin typeface="Calibri"/>
                        <a:ea typeface="Calibri"/>
                        <a:cs typeface="Calibri"/>
                        <a:sym typeface="Calibri"/>
                      </a:endParaRPr>
                    </a:p>
                  </a:txBody>
                  <a:tcPr marT="91425" marB="91425" marR="91425" marL="91425">
                    <a:lnT cap="flat" cmpd="sng" w="9525">
                      <a:solidFill>
                        <a:srgbClr val="9E9E9E">
                          <a:alpha val="0"/>
                        </a:srgbClr>
                      </a:solidFill>
                      <a:prstDash val="solid"/>
                      <a:round/>
                      <a:headEnd len="sm" w="sm" type="none"/>
                      <a:tailEnd len="sm" w="sm" type="none"/>
                    </a:lnT>
                  </a:tcPr>
                </a:tc>
              </a:tr>
            </a:tbl>
          </a:graphicData>
        </a:graphic>
      </p:graphicFrame>
      <p:graphicFrame>
        <p:nvGraphicFramePr>
          <p:cNvPr id="231" name="Google Shape;231;p25"/>
          <p:cNvGraphicFramePr/>
          <p:nvPr/>
        </p:nvGraphicFramePr>
        <p:xfrm>
          <a:off x="13" y="3770138"/>
          <a:ext cx="3000000" cy="3000000"/>
        </p:xfrm>
        <a:graphic>
          <a:graphicData uri="http://schemas.openxmlformats.org/drawingml/2006/table">
            <a:tbl>
              <a:tblPr>
                <a:noFill/>
                <a:tableStyleId>{3B2BEBBE-42B2-4808-85D4-4C9ECD78F810}</a:tableStyleId>
              </a:tblPr>
              <a:tblGrid>
                <a:gridCol w="955775"/>
                <a:gridCol w="2134125"/>
                <a:gridCol w="1154500"/>
                <a:gridCol w="3345200"/>
              </a:tblGrid>
              <a:tr h="58290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Diagnosis</a:t>
                      </a:r>
                      <a:endParaRPr b="1" sz="1000">
                        <a:latin typeface="Calibri"/>
                        <a:ea typeface="Calibri"/>
                        <a:cs typeface="Calibri"/>
                        <a:sym typeface="Calibri"/>
                      </a:endParaRPr>
                    </a:p>
                  </a:txBody>
                  <a:tcPr marT="91425" marB="91425" marR="91425" marL="91425" anchor="ctr">
                    <a:lnT cap="flat" cmpd="sng" w="9525">
                      <a:solidFill>
                        <a:srgbClr val="999999"/>
                      </a:solidFill>
                      <a:prstDash val="solid"/>
                      <a:round/>
                      <a:headEnd len="sm" w="sm" type="none"/>
                      <a:tailEnd len="sm" w="sm" type="none"/>
                    </a:lnT>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Hematology:</a:t>
                      </a:r>
                      <a:endParaRPr b="1" sz="10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 Increased WBC:</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 </a:t>
                      </a:r>
                      <a:r>
                        <a:rPr b="1" lang="en-GB" sz="900">
                          <a:solidFill>
                            <a:srgbClr val="CC0000"/>
                          </a:solidFill>
                          <a:latin typeface="Calibri"/>
                          <a:ea typeface="Calibri"/>
                          <a:cs typeface="Calibri"/>
                          <a:sym typeface="Calibri"/>
                        </a:rPr>
                        <a:t>Lymphocytosis </a:t>
                      </a:r>
                      <a:r>
                        <a:rPr b="1" lang="en-GB" sz="900">
                          <a:solidFill>
                            <a:schemeClr val="dk1"/>
                          </a:solidFill>
                          <a:latin typeface="Calibri"/>
                          <a:ea typeface="Calibri"/>
                          <a:cs typeface="Calibri"/>
                          <a:sym typeface="Calibri"/>
                        </a:rPr>
                        <a:t>(atypical lymphocytes)</a:t>
                      </a:r>
                      <a:endParaRPr/>
                    </a:p>
                  </a:txBody>
                  <a:tcPr marT="91425" marB="91425" marR="91425" marL="91425">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tcPr>
                </a:tc>
                <a:tc hMerge="1"/>
                <a:tc>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Serology:</a:t>
                      </a:r>
                      <a:endParaRPr b="1" sz="10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Non-specific AB test via Paul-Bunnell or Monospot test: </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Heterophile Abs +ve</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latin typeface="Calibri"/>
                          <a:ea typeface="Calibri"/>
                          <a:cs typeface="Calibri"/>
                          <a:sym typeface="Calibri"/>
                        </a:rPr>
                        <a:t>EBV-specific AB test:</a:t>
                      </a:r>
                      <a:endParaRPr b="1" sz="900">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latin typeface="Calibri"/>
                          <a:ea typeface="Calibri"/>
                          <a:cs typeface="Calibri"/>
                          <a:sym typeface="Calibri"/>
                        </a:rPr>
                        <a:t>IgM Abs to EBV capsid antigen</a:t>
                      </a:r>
                      <a:endParaRPr b="1" sz="900">
                        <a:latin typeface="Calibri"/>
                        <a:ea typeface="Calibri"/>
                        <a:cs typeface="Calibri"/>
                        <a:sym typeface="Calibri"/>
                      </a:endParaRPr>
                    </a:p>
                  </a:txBody>
                  <a:tcPr marT="91425" marB="91425" marR="91425" marL="91425">
                    <a:lnL cap="flat" cmpd="sng" w="9525">
                      <a:solidFill>
                        <a:srgbClr val="999999"/>
                      </a:solidFill>
                      <a:prstDash val="solid"/>
                      <a:round/>
                      <a:headEnd len="sm" w="sm" type="none"/>
                      <a:tailEnd len="sm" w="sm" type="none"/>
                    </a:lnL>
                    <a:lnT cap="flat" cmpd="sng" w="9525">
                      <a:solidFill>
                        <a:srgbClr val="999999"/>
                      </a:solidFill>
                      <a:prstDash val="solid"/>
                      <a:round/>
                      <a:headEnd len="sm" w="sm" type="none"/>
                      <a:tailEnd len="sm" w="sm" type="none"/>
                    </a:lnT>
                  </a:tcPr>
                </a:tc>
              </a:tr>
              <a:tr h="328775">
                <a:tc gridSpan="4">
                  <a:txBody>
                    <a:bodyPr/>
                    <a:lstStyle/>
                    <a:p>
                      <a:pPr indent="0" lvl="0" marL="0" rtl="0" algn="ctr">
                        <a:spcBef>
                          <a:spcPts val="0"/>
                        </a:spcBef>
                        <a:spcAft>
                          <a:spcPts val="0"/>
                        </a:spcAft>
                        <a:buNone/>
                      </a:pPr>
                      <a:r>
                        <a:rPr b="1" lang="en-GB" sz="1000">
                          <a:solidFill>
                            <a:schemeClr val="lt1"/>
                          </a:solidFill>
                          <a:latin typeface="Calibri"/>
                          <a:ea typeface="Calibri"/>
                          <a:cs typeface="Calibri"/>
                          <a:sym typeface="Calibri"/>
                        </a:rPr>
                        <a:t>Cytomegalovirus (CMV)</a:t>
                      </a:r>
                      <a:endParaRPr b="1" sz="10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567325">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Characteristics</a:t>
                      </a:r>
                      <a:endParaRPr b="1" sz="1000">
                        <a:latin typeface="Calibri"/>
                        <a:ea typeface="Calibri"/>
                        <a:cs typeface="Calibri"/>
                        <a:sym typeface="Calibri"/>
                      </a:endParaRPr>
                    </a:p>
                  </a:txBody>
                  <a:tcPr marT="91425" marB="91425" marR="91425" marL="91425" anchor="ctr">
                    <a:solidFill>
                      <a:srgbClr val="CFE2F3"/>
                    </a:solidFill>
                  </a:tcPr>
                </a:tc>
                <a:tc gridSpan="2">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dsDNA , Icosahedral &amp; Enveloped Viruses</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Its replication cycle is longer</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Infected cell enlarged and multinucleated</a:t>
                      </a:r>
                      <a:endParaRPr/>
                    </a:p>
                  </a:txBody>
                  <a:tcPr marT="91425" marB="91425" marR="91425" marL="91425">
                    <a:lnR cap="flat" cmpd="sng" w="9525">
                      <a:solidFill>
                        <a:srgbClr val="9E9E9E">
                          <a:alpha val="0"/>
                        </a:srgbClr>
                      </a:solidFill>
                      <a:prstDash val="solid"/>
                      <a:round/>
                      <a:headEnd len="sm" w="sm" type="none"/>
                      <a:tailEnd len="sm" w="sm" type="none"/>
                    </a:lnR>
                  </a:tcPr>
                </a:tc>
                <a:tc hMerge="1"/>
                <a:tc>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Resistant to acyclovir</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Latent in monocyte</a:t>
                      </a:r>
                      <a:r>
                        <a:rPr b="1" lang="en-GB" sz="900">
                          <a:solidFill>
                            <a:schemeClr val="dk1"/>
                          </a:solidFill>
                          <a:latin typeface="Calibri"/>
                          <a:ea typeface="Calibri"/>
                          <a:cs typeface="Calibri"/>
                          <a:sym typeface="Calibri"/>
                        </a:rPr>
                        <a:t>, lymphocyte &amp; other</a:t>
                      </a:r>
                      <a:endParaRPr/>
                    </a:p>
                  </a:txBody>
                  <a:tcPr marT="91425" marB="91425" marR="91425" marL="91425">
                    <a:lnL cap="flat" cmpd="sng" w="9525">
                      <a:solidFill>
                        <a:srgbClr val="9E9E9E">
                          <a:alpha val="0"/>
                        </a:srgbClr>
                      </a:solidFill>
                      <a:prstDash val="solid"/>
                      <a:round/>
                      <a:headEnd len="sm" w="sm" type="none"/>
                      <a:tailEnd len="sm" w="sm" type="none"/>
                    </a:lnL>
                  </a:tcPr>
                </a:tc>
              </a:tr>
            </a:tbl>
          </a:graphicData>
        </a:graphic>
      </p:graphicFrame>
      <p:graphicFrame>
        <p:nvGraphicFramePr>
          <p:cNvPr id="232" name="Google Shape;232;p25"/>
          <p:cNvGraphicFramePr/>
          <p:nvPr/>
        </p:nvGraphicFramePr>
        <p:xfrm>
          <a:off x="-50" y="2501438"/>
          <a:ext cx="3000000" cy="3000000"/>
        </p:xfrm>
        <a:graphic>
          <a:graphicData uri="http://schemas.openxmlformats.org/drawingml/2006/table">
            <a:tbl>
              <a:tblPr>
                <a:noFill/>
                <a:tableStyleId>{3B2BEBBE-42B2-4808-85D4-4C9ECD78F810}</a:tableStyleId>
              </a:tblPr>
              <a:tblGrid>
                <a:gridCol w="955850"/>
                <a:gridCol w="1209400"/>
                <a:gridCol w="1982100"/>
                <a:gridCol w="382850"/>
                <a:gridCol w="1485925"/>
                <a:gridCol w="1573450"/>
              </a:tblGrid>
              <a:tr h="121155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Clinical Features</a:t>
                      </a:r>
                      <a:endParaRPr b="1" sz="10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CFE2F3"/>
                    </a:solidFill>
                  </a:tcPr>
                </a:tc>
                <a:tc gridSpan="4">
                  <a:txBody>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Immunocompetent host:</a:t>
                      </a:r>
                      <a:endParaRPr b="1" sz="1000">
                        <a:solidFill>
                          <a:srgbClr val="CC0000"/>
                        </a:solidFill>
                        <a:latin typeface="Calibri"/>
                        <a:ea typeface="Calibri"/>
                        <a:cs typeface="Calibri"/>
                        <a:sym typeface="Calibri"/>
                      </a:endParaRPr>
                    </a:p>
                    <a:p>
                      <a:pPr indent="-107549" lvl="0" marL="64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Asymptomatic (usually)</a:t>
                      </a:r>
                      <a:endParaRPr b="1" sz="900">
                        <a:solidFill>
                          <a:schemeClr val="dk1"/>
                        </a:solidFill>
                        <a:latin typeface="Calibri"/>
                        <a:ea typeface="Calibri"/>
                        <a:cs typeface="Calibri"/>
                        <a:sym typeface="Calibri"/>
                      </a:endParaRPr>
                    </a:p>
                    <a:p>
                      <a:pPr indent="-107549" lvl="0" marL="64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Chronic EBV infection</a:t>
                      </a:r>
                      <a:endParaRPr b="1" sz="900">
                        <a:solidFill>
                          <a:schemeClr val="dk1"/>
                        </a:solidFill>
                        <a:latin typeface="Calibri"/>
                        <a:ea typeface="Calibri"/>
                        <a:cs typeface="Calibri"/>
                        <a:sym typeface="Calibri"/>
                      </a:endParaRPr>
                    </a:p>
                    <a:p>
                      <a:pPr indent="-107549" lvl="0" marL="648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Infectious mononucleosis </a:t>
                      </a:r>
                      <a:r>
                        <a:rPr b="1" lang="en-GB" sz="900">
                          <a:latin typeface="Calibri"/>
                          <a:ea typeface="Calibri"/>
                          <a:cs typeface="Calibri"/>
                          <a:sym typeface="Calibri"/>
                        </a:rPr>
                        <a:t>(or glandular fever).</a:t>
                      </a:r>
                      <a:endParaRPr b="1" sz="900">
                        <a:latin typeface="Calibri"/>
                        <a:ea typeface="Calibri"/>
                        <a:cs typeface="Calibri"/>
                        <a:sym typeface="Calibri"/>
                      </a:endParaRPr>
                    </a:p>
                    <a:p>
                      <a:pPr indent="-107549" lvl="1" marL="269999" rtl="0" algn="l">
                        <a:spcBef>
                          <a:spcPts val="0"/>
                        </a:spcBef>
                        <a:spcAft>
                          <a:spcPts val="0"/>
                        </a:spcAft>
                        <a:buClr>
                          <a:schemeClr val="dk1"/>
                        </a:buClr>
                        <a:buSzPts val="900"/>
                        <a:buFont typeface="Calibri"/>
                        <a:buChar char="○"/>
                      </a:pPr>
                      <a:r>
                        <a:rPr b="1" lang="en-GB" sz="900">
                          <a:latin typeface="Calibri"/>
                          <a:ea typeface="Calibri"/>
                          <a:cs typeface="Calibri"/>
                          <a:sym typeface="Calibri"/>
                        </a:rPr>
                        <a:t>Mainly in teenagers &amp; young adults, </a:t>
                      </a:r>
                      <a:r>
                        <a:rPr b="1" lang="en-GB" sz="900">
                          <a:solidFill>
                            <a:schemeClr val="dk1"/>
                          </a:solidFill>
                          <a:latin typeface="Calibri"/>
                          <a:ea typeface="Calibri"/>
                          <a:cs typeface="Calibri"/>
                          <a:sym typeface="Calibri"/>
                        </a:rPr>
                        <a:t>IP= 4-7 weeks </a:t>
                      </a:r>
                      <a:endParaRPr b="1" sz="900">
                        <a:latin typeface="Calibri"/>
                        <a:ea typeface="Calibri"/>
                        <a:cs typeface="Calibri"/>
                        <a:sym typeface="Calibri"/>
                      </a:endParaRPr>
                    </a:p>
                    <a:p>
                      <a:pPr indent="-107549" lvl="1" marL="269999" rtl="0" algn="l">
                        <a:spcBef>
                          <a:spcPts val="0"/>
                        </a:spcBef>
                        <a:spcAft>
                          <a:spcPts val="0"/>
                        </a:spcAft>
                        <a:buClr>
                          <a:schemeClr val="dk1"/>
                        </a:buClr>
                        <a:buSzPts val="900"/>
                        <a:buFont typeface="Calibri"/>
                        <a:buChar char="○"/>
                      </a:pPr>
                      <a:r>
                        <a:rPr b="1" lang="en-GB" sz="900">
                          <a:latin typeface="Calibri"/>
                          <a:ea typeface="Calibri"/>
                          <a:cs typeface="Calibri"/>
                          <a:sym typeface="Calibri"/>
                        </a:rPr>
                        <a:t>Fever, pharyngitis, malaise, lymphadenopathy hepatosplenomegaly, abnormal LFT &amp; hepatitis.</a:t>
                      </a:r>
                      <a:endParaRPr b="1" sz="900">
                        <a:latin typeface="Calibri"/>
                        <a:ea typeface="Calibri"/>
                        <a:cs typeface="Calibri"/>
                        <a:sym typeface="Calibri"/>
                      </a:endParaRPr>
                    </a:p>
                    <a:p>
                      <a:pPr indent="-107549" lvl="1" marL="269999" rtl="0" algn="l">
                        <a:spcBef>
                          <a:spcPts val="0"/>
                        </a:spcBef>
                        <a:spcAft>
                          <a:spcPts val="0"/>
                        </a:spcAft>
                        <a:buClr>
                          <a:schemeClr val="dk1"/>
                        </a:buClr>
                        <a:buSzPts val="900"/>
                        <a:buFont typeface="Calibri"/>
                        <a:buChar char="○"/>
                      </a:pPr>
                      <a:r>
                        <a:rPr b="1" lang="en-GB" sz="900">
                          <a:latin typeface="Calibri"/>
                          <a:ea typeface="Calibri"/>
                          <a:cs typeface="Calibri"/>
                          <a:sym typeface="Calibri"/>
                        </a:rPr>
                        <a:t>Complications (rare but serious):</a:t>
                      </a:r>
                      <a:endParaRPr b="1" sz="900">
                        <a:latin typeface="Calibri"/>
                        <a:ea typeface="Calibri"/>
                        <a:cs typeface="Calibri"/>
                        <a:sym typeface="Calibri"/>
                      </a:endParaRPr>
                    </a:p>
                    <a:p>
                      <a:pPr indent="-107551" lvl="2" marL="482400" rtl="0" algn="l">
                        <a:spcBef>
                          <a:spcPts val="0"/>
                        </a:spcBef>
                        <a:spcAft>
                          <a:spcPts val="0"/>
                        </a:spcAft>
                        <a:buClr>
                          <a:schemeClr val="dk1"/>
                        </a:buClr>
                        <a:buSzPts val="900"/>
                        <a:buFont typeface="Calibri"/>
                        <a:buChar char="■"/>
                      </a:pPr>
                      <a:r>
                        <a:rPr b="1" lang="en-GB" sz="900">
                          <a:latin typeface="Calibri"/>
                          <a:ea typeface="Calibri"/>
                          <a:cs typeface="Calibri"/>
                          <a:sym typeface="Calibri"/>
                        </a:rPr>
                        <a:t>acute airway obstruction, splenic rupture, CNS eddinfection</a:t>
                      </a:r>
                      <a:endParaRPr b="1" sz="900">
                        <a:latin typeface="Calibri"/>
                        <a:ea typeface="Calibri"/>
                        <a:cs typeface="Calibri"/>
                        <a:sym typeface="Calibri"/>
                      </a:endParaRPr>
                    </a:p>
                  </a:txBody>
                  <a:tcPr marT="91425" marB="91425" marR="91425" marL="91425">
                    <a:lnB cap="flat" cmpd="sng" w="9525">
                      <a:solidFill>
                        <a:srgbClr val="9E9E9E"/>
                      </a:solidFill>
                      <a:prstDash val="solid"/>
                      <a:round/>
                      <a:headEnd len="sm" w="sm" type="none"/>
                      <a:tailEnd len="sm" w="sm" type="none"/>
                    </a:lnB>
                  </a:tcPr>
                </a:tc>
                <a:tc hMerge="1"/>
                <a:tc hMerge="1"/>
                <a:tc hMerge="1"/>
                <a:tc>
                  <a:txBody>
                    <a:bodyPr/>
                    <a:lstStyle/>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I</a:t>
                      </a:r>
                      <a:r>
                        <a:rPr b="1" lang="en-GB" sz="1000">
                          <a:solidFill>
                            <a:srgbClr val="CC0000"/>
                          </a:solidFill>
                          <a:latin typeface="Calibri"/>
                          <a:ea typeface="Calibri"/>
                          <a:cs typeface="Calibri"/>
                          <a:sym typeface="Calibri"/>
                        </a:rPr>
                        <a:t>mmunocompromised host:</a:t>
                      </a:r>
                      <a:endParaRPr b="1" sz="1000">
                        <a:solidFill>
                          <a:srgbClr val="CC0000"/>
                        </a:solidFill>
                        <a:latin typeface="Calibri"/>
                        <a:ea typeface="Calibri"/>
                        <a:cs typeface="Calibri"/>
                        <a:sym typeface="Calibri"/>
                      </a:endParaRPr>
                    </a:p>
                    <a:p>
                      <a:pPr indent="-107549" lvl="0" marL="720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Lymphoproliferative disease (LD)</a:t>
                      </a:r>
                      <a:endParaRPr b="1" sz="900">
                        <a:solidFill>
                          <a:srgbClr val="CC0000"/>
                        </a:solidFill>
                        <a:latin typeface="Calibri"/>
                        <a:ea typeface="Calibri"/>
                        <a:cs typeface="Calibri"/>
                        <a:sym typeface="Calibri"/>
                      </a:endParaRPr>
                    </a:p>
                    <a:p>
                      <a:pPr indent="-107549" lvl="0" marL="720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Oral hairy leukoplakia (OHL)</a:t>
                      </a:r>
                      <a:endParaRPr b="1" sz="900">
                        <a:solidFill>
                          <a:schemeClr val="dk1"/>
                        </a:solidFill>
                        <a:latin typeface="Calibri"/>
                        <a:ea typeface="Calibri"/>
                        <a:cs typeface="Calibri"/>
                        <a:sym typeface="Calibri"/>
                      </a:endParaRPr>
                    </a:p>
                    <a:p>
                      <a:pPr indent="0" lvl="0" marL="0" rtl="0" algn="l">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r>
            </a:tbl>
          </a:graphicData>
        </a:graphic>
      </p:graphicFrame>
      <p:graphicFrame>
        <p:nvGraphicFramePr>
          <p:cNvPr id="233" name="Google Shape;233;p25"/>
          <p:cNvGraphicFramePr/>
          <p:nvPr/>
        </p:nvGraphicFramePr>
        <p:xfrm>
          <a:off x="13" y="7841388"/>
          <a:ext cx="3000000" cy="3000000"/>
        </p:xfrm>
        <a:graphic>
          <a:graphicData uri="http://schemas.openxmlformats.org/drawingml/2006/table">
            <a:tbl>
              <a:tblPr>
                <a:noFill/>
                <a:tableStyleId>{3B2BEBBE-42B2-4808-85D4-4C9ECD78F810}</a:tableStyleId>
              </a:tblPr>
              <a:tblGrid>
                <a:gridCol w="955775"/>
                <a:gridCol w="2343675"/>
                <a:gridCol w="847825"/>
                <a:gridCol w="3442325"/>
              </a:tblGrid>
              <a:tr h="525750">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Treatment</a:t>
                      </a:r>
                      <a:endParaRPr/>
                    </a:p>
                  </a:txBody>
                  <a:tcPr marT="91425" marB="91425" marR="91425" marL="91425" anchor="ctr">
                    <a:solidFill>
                      <a:srgbClr val="CFE2F3"/>
                    </a:solidFill>
                  </a:tcPr>
                </a:tc>
                <a:tc>
                  <a:txBody>
                    <a:bodyPr/>
                    <a:lstStyle/>
                    <a:p>
                      <a:pPr indent="-285750" lvl="0" marL="4572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Ganciclovir</a:t>
                      </a:r>
                      <a:r>
                        <a:rPr b="1" lang="en-GB" sz="900">
                          <a:solidFill>
                            <a:schemeClr val="dk1"/>
                          </a:solidFill>
                          <a:latin typeface="Calibri"/>
                          <a:ea typeface="Calibri"/>
                          <a:cs typeface="Calibri"/>
                          <a:sym typeface="Calibri"/>
                        </a:rPr>
                        <a:t>: treatment of severe CMV infection</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Foscarnet: the 2nd drug of choice</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Prevention</a:t>
                      </a:r>
                      <a:endParaRPr/>
                    </a:p>
                  </a:txBody>
                  <a:tcPr marT="91425" marB="91425" marR="91425" marL="91425" anchor="ctr">
                    <a:solidFill>
                      <a:srgbClr val="CFE2F3"/>
                    </a:solidFill>
                  </a:tcPr>
                </a:tc>
                <a:tc>
                  <a:txBody>
                    <a:bodyPr/>
                    <a:lstStyle/>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Screening: Organ donors, Organ recipients &amp; Blood donors.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Leukocyte-depleted blood.</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Prophylaxis: Ganciclovir, CMV IG, No vaccine</a:t>
                      </a:r>
                      <a:endParaRPr b="1" sz="900">
                        <a:solidFill>
                          <a:schemeClr val="dk1"/>
                        </a:solidFill>
                        <a:latin typeface="Calibri"/>
                        <a:ea typeface="Calibri"/>
                        <a:cs typeface="Calibri"/>
                        <a:sym typeface="Calibri"/>
                      </a:endParaRPr>
                    </a:p>
                  </a:txBody>
                  <a:tcPr marT="91425" marB="91425" marR="91425" marL="91425"/>
                </a:tc>
              </a:tr>
            </a:tbl>
          </a:graphicData>
        </a:graphic>
      </p:graphicFrame>
      <p:graphicFrame>
        <p:nvGraphicFramePr>
          <p:cNvPr id="234" name="Google Shape;234;p25"/>
          <p:cNvGraphicFramePr/>
          <p:nvPr/>
        </p:nvGraphicFramePr>
        <p:xfrm>
          <a:off x="13" y="8405213"/>
          <a:ext cx="3000000" cy="3000000"/>
        </p:xfrm>
        <a:graphic>
          <a:graphicData uri="http://schemas.openxmlformats.org/drawingml/2006/table">
            <a:tbl>
              <a:tblPr>
                <a:noFill/>
                <a:tableStyleId>{3B2BEBBE-42B2-4808-85D4-4C9ECD78F810}</a:tableStyleId>
              </a:tblPr>
              <a:tblGrid>
                <a:gridCol w="955775"/>
                <a:gridCol w="3191500"/>
                <a:gridCol w="1411575"/>
                <a:gridCol w="2052250"/>
              </a:tblGrid>
              <a:tr h="322875">
                <a:tc gridSpan="4">
                  <a:txBody>
                    <a:bodyPr/>
                    <a:lstStyle/>
                    <a:p>
                      <a:pPr indent="0" lvl="0" marL="0" rtl="0" algn="ctr">
                        <a:spcBef>
                          <a:spcPts val="0"/>
                        </a:spcBef>
                        <a:spcAft>
                          <a:spcPts val="0"/>
                        </a:spcAft>
                        <a:buNone/>
                      </a:pPr>
                      <a:r>
                        <a:rPr b="1" lang="en-GB" sz="1100">
                          <a:solidFill>
                            <a:schemeClr val="lt1"/>
                          </a:solidFill>
                          <a:latin typeface="Calibri"/>
                          <a:ea typeface="Calibri"/>
                          <a:cs typeface="Calibri"/>
                          <a:sym typeface="Calibri"/>
                        </a:rPr>
                        <a:t>Arthropod –borne Viruses (Yellow Fever virus)</a:t>
                      </a:r>
                      <a:endParaRPr b="1" sz="10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652725">
                <a:tc>
                  <a:txBody>
                    <a:bodyPr/>
                    <a:lstStyle/>
                    <a:p>
                      <a:pPr indent="0" lvl="0" marL="0" marR="0" rtl="0" algn="ctr">
                        <a:lnSpc>
                          <a:spcPct val="100000"/>
                        </a:lnSpc>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Characteristics</a:t>
                      </a:r>
                      <a:endParaRPr b="1" sz="1000">
                        <a:solidFill>
                          <a:schemeClr val="dk1"/>
                        </a:solidFill>
                        <a:latin typeface="Calibri"/>
                        <a:ea typeface="Calibri"/>
                        <a:cs typeface="Calibri"/>
                        <a:sym typeface="Calibri"/>
                      </a:endParaRPr>
                    </a:p>
                  </a:txBody>
                  <a:tcPr marT="91425" marB="91425" marR="91425" marL="91425" anchor="ctr">
                    <a:solidFill>
                      <a:srgbClr val="CFE2F3"/>
                    </a:solidFill>
                  </a:tcPr>
                </a:tc>
                <a:tc>
                  <a:txBody>
                    <a:bodyPr/>
                    <a:lstStyle/>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Family: Flaviviridae, enveloped, ssRNA +ve polarity.</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Asymptomatic to Jaundice (hepatitis) + Fever ± hemorrhage ± renal failure</a:t>
                      </a:r>
                      <a:endParaRPr/>
                    </a:p>
                  </a:txBody>
                  <a:tcPr marT="91425" marB="91425" marR="91425" marL="91425"/>
                </a:tc>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Lab Diagnosis</a:t>
                      </a:r>
                      <a:endParaRPr sz="1200"/>
                    </a:p>
                  </a:txBody>
                  <a:tcPr marT="91425" marB="91425" marR="91425" marL="91425" anchor="ctr">
                    <a:solidFill>
                      <a:srgbClr val="CFE2F3"/>
                    </a:solidFill>
                  </a:tcPr>
                </a:tc>
                <a:tc>
                  <a:txBody>
                    <a:bodyPr/>
                    <a:lstStyle/>
                    <a:p>
                      <a:pPr indent="-215549" lvl="0" marL="28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Isolation (Gold standard) </a:t>
                      </a:r>
                      <a:endParaRPr b="1" sz="900">
                        <a:solidFill>
                          <a:schemeClr val="dk1"/>
                        </a:solidFill>
                        <a:latin typeface="Calibri"/>
                        <a:ea typeface="Calibri"/>
                        <a:cs typeface="Calibri"/>
                        <a:sym typeface="Calibri"/>
                      </a:endParaRPr>
                    </a:p>
                    <a:p>
                      <a:pPr indent="-215549" lvl="0" marL="280799" rtl="0" algn="l">
                        <a:spcBef>
                          <a:spcPts val="0"/>
                        </a:spcBef>
                        <a:spcAft>
                          <a:spcPts val="0"/>
                        </a:spcAft>
                        <a:buClr>
                          <a:schemeClr val="dk1"/>
                        </a:buClr>
                        <a:buSzPts val="900"/>
                        <a:buFont typeface="Calibri"/>
                        <a:buChar char="●"/>
                      </a:pPr>
                      <a:r>
                        <a:rPr b="1" lang="en-GB" sz="900">
                          <a:solidFill>
                            <a:srgbClr val="980000"/>
                          </a:solidFill>
                          <a:latin typeface="Calibri"/>
                          <a:ea typeface="Calibri"/>
                          <a:cs typeface="Calibri"/>
                          <a:sym typeface="Calibri"/>
                        </a:rPr>
                        <a:t>IgM-Ab</a:t>
                      </a:r>
                      <a:r>
                        <a:rPr b="1" lang="en-GB" sz="900">
                          <a:solidFill>
                            <a:schemeClr val="dk1"/>
                          </a:solidFill>
                          <a:latin typeface="Calibri"/>
                          <a:ea typeface="Calibri"/>
                          <a:cs typeface="Calibri"/>
                          <a:sym typeface="Calibri"/>
                        </a:rPr>
                        <a:t> - ELISA, IF: (most used)</a:t>
                      </a:r>
                      <a:endParaRPr b="1" sz="900">
                        <a:solidFill>
                          <a:schemeClr val="dk1"/>
                        </a:solidFill>
                        <a:latin typeface="Calibri"/>
                        <a:ea typeface="Calibri"/>
                        <a:cs typeface="Calibri"/>
                        <a:sym typeface="Calibri"/>
                      </a:endParaRPr>
                    </a:p>
                    <a:p>
                      <a:pPr indent="-215549" lvl="0" marL="28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 Arbovirus RNA by RT-PCR</a:t>
                      </a:r>
                      <a:endParaRPr/>
                    </a:p>
                  </a:txBody>
                  <a:tcPr marT="91425" marB="91425" marR="91425" marL="91425"/>
                </a:tc>
              </a:tr>
            </a:tbl>
          </a:graphicData>
        </a:graphic>
      </p:graphicFrame>
      <p:graphicFrame>
        <p:nvGraphicFramePr>
          <p:cNvPr id="235" name="Google Shape;235;p25"/>
          <p:cNvGraphicFramePr/>
          <p:nvPr/>
        </p:nvGraphicFramePr>
        <p:xfrm>
          <a:off x="13" y="9412238"/>
          <a:ext cx="3000000" cy="3000000"/>
        </p:xfrm>
        <a:graphic>
          <a:graphicData uri="http://schemas.openxmlformats.org/drawingml/2006/table">
            <a:tbl>
              <a:tblPr>
                <a:noFill/>
                <a:tableStyleId>{3B2BEBBE-42B2-4808-85D4-4C9ECD78F810}</a:tableStyleId>
              </a:tblPr>
              <a:tblGrid>
                <a:gridCol w="955775"/>
                <a:gridCol w="2753350"/>
                <a:gridCol w="438150"/>
                <a:gridCol w="3463825"/>
              </a:tblGrid>
              <a:tr h="75115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Epidemiology</a:t>
                      </a:r>
                      <a:endParaRPr sz="1000"/>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jungle yellow fever:</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Vector: Aedes mosquito</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Reservoir: monkeys (It is a disease of monkeys)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Accidental host: humans</a:t>
                      </a:r>
                      <a:endParaRPr/>
                    </a:p>
                  </a:txBody>
                  <a:tcPr marT="91425" marB="91425" marR="91425" marL="91425"/>
                </a:tc>
                <a:tc hMerge="1"/>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Urban Yellow Fever:</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Vector: Aedes mosquito</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Reservoir: human (It is a disease of humans)</a:t>
                      </a:r>
                      <a:endParaRPr/>
                    </a:p>
                  </a:txBody>
                  <a:tcPr marT="91425" marB="91425" marR="91425" marL="91425"/>
                </a:tc>
              </a:tr>
              <a:tr h="535075">
                <a:tc>
                  <a:txBody>
                    <a:bodyPr/>
                    <a:lstStyle/>
                    <a:p>
                      <a:pPr indent="0" lvl="0" marL="0" marR="0" rtl="0" algn="ctr">
                        <a:lnSpc>
                          <a:spcPct val="100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Prevention</a:t>
                      </a:r>
                      <a:endParaRPr b="1" sz="1100">
                        <a:solidFill>
                          <a:schemeClr val="dk1"/>
                        </a:solidFill>
                        <a:latin typeface="Calibri"/>
                        <a:ea typeface="Calibri"/>
                        <a:cs typeface="Calibri"/>
                        <a:sym typeface="Calibri"/>
                      </a:endParaRPr>
                    </a:p>
                  </a:txBody>
                  <a:tcPr marT="91425" marB="91425" marR="91425" marL="91425" anchor="ctr">
                    <a:solidFill>
                      <a:srgbClr val="CFE2F3"/>
                    </a:solidFill>
                  </a:tcPr>
                </a:tc>
                <a:tc gridSpan="3">
                  <a:txBody>
                    <a:bodyPr/>
                    <a:lstStyle/>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Vector Control: Elimination of vector breeding sites, using insecticides, avoidance contact with vectors.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Vaccine: Yellow fever vaccine (Live attenuated vaccine, one dose /10 yrs) for travelers.</a:t>
                      </a:r>
                      <a:endParaRPr/>
                    </a:p>
                  </a:txBody>
                  <a:tcPr marT="91425" marB="91425" marR="91425" marL="91425"/>
                </a:tc>
                <a:tc hMerge="1"/>
                <a:tc hMerge="1"/>
              </a:tr>
            </a:tbl>
          </a:graphicData>
        </a:graphic>
      </p:graphicFrame>
      <p:sp>
        <p:nvSpPr>
          <p:cNvPr id="236" name="Google Shape;236;p25"/>
          <p:cNvSpPr/>
          <p:nvPr/>
        </p:nvSpPr>
        <p:spPr>
          <a:xfrm>
            <a:off x="-50" y="171050"/>
            <a:ext cx="7589400" cy="5202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7- Viral Hepatitis A&amp;E</a:t>
            </a:r>
            <a:endParaRPr b="1" sz="2400">
              <a:solidFill>
                <a:srgbClr val="07376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graphicFrame>
        <p:nvGraphicFramePr>
          <p:cNvPr id="241" name="Google Shape;241;p26"/>
          <p:cNvGraphicFramePr/>
          <p:nvPr/>
        </p:nvGraphicFramePr>
        <p:xfrm>
          <a:off x="28" y="566306"/>
          <a:ext cx="3000000" cy="3000000"/>
        </p:xfrm>
        <a:graphic>
          <a:graphicData uri="http://schemas.openxmlformats.org/drawingml/2006/table">
            <a:tbl>
              <a:tblPr>
                <a:noFill/>
                <a:tableStyleId>{115BF823-BF38-4DE1-AADE-AD27E29D6E2E}</a:tableStyleId>
              </a:tblPr>
              <a:tblGrid>
                <a:gridCol w="627425"/>
                <a:gridCol w="386550"/>
                <a:gridCol w="388375"/>
                <a:gridCol w="429050"/>
                <a:gridCol w="808775"/>
                <a:gridCol w="382850"/>
                <a:gridCol w="578325"/>
                <a:gridCol w="382850"/>
                <a:gridCol w="388375"/>
                <a:gridCol w="388375"/>
                <a:gridCol w="508150"/>
                <a:gridCol w="388375"/>
                <a:gridCol w="458250"/>
                <a:gridCol w="771375"/>
                <a:gridCol w="702425"/>
              </a:tblGrid>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Enterobius vermicularis: (pin, seat, thread worm)</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761350">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Affect</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4">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Children</a:t>
                      </a:r>
                      <a:r>
                        <a:rPr lang="en-GB" sz="1000" u="none" cap="none" strike="noStrike">
                          <a:solidFill>
                            <a:srgbClr val="CC0000"/>
                          </a:solidFill>
                          <a:latin typeface="Calibri"/>
                          <a:ea typeface="Calibri"/>
                          <a:cs typeface="Calibri"/>
                          <a:sym typeface="Calibri"/>
                        </a:rPr>
                        <a:t> in nursery</a:t>
                      </a:r>
                      <a:endParaRPr b="1" sz="1000" u="none" cap="none" strike="noStrike">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Location</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7">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Adult worms: </a:t>
                      </a:r>
                      <a:endParaRPr b="1" sz="1000" u="none" cap="none" strike="noStrike">
                        <a:solidFill>
                          <a:srgbClr val="CC0000"/>
                        </a:solidFill>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000000"/>
                          </a:solidFill>
                          <a:latin typeface="Calibri"/>
                          <a:ea typeface="Calibri"/>
                          <a:cs typeface="Calibri"/>
                          <a:sym typeface="Calibri"/>
                        </a:rPr>
                        <a:t>Large intestine</a:t>
                      </a:r>
                      <a:r>
                        <a:rPr lang="en-GB" sz="1000" u="none" cap="none" strike="noStrike">
                          <a:solidFill>
                            <a:srgbClr val="000000"/>
                          </a:solidFill>
                          <a:latin typeface="Calibri"/>
                          <a:ea typeface="Calibri"/>
                          <a:cs typeface="Calibri"/>
                          <a:sym typeface="Calibri"/>
                        </a:rPr>
                        <a:t> </a:t>
                      </a:r>
                      <a:r>
                        <a:rPr lang="en-GB" sz="1000" u="none" cap="none" strike="noStrike">
                          <a:latin typeface="Calibri"/>
                          <a:ea typeface="Calibri"/>
                          <a:cs typeface="Calibri"/>
                          <a:sym typeface="Calibri"/>
                        </a:rPr>
                        <a:t>(lumen of cecum)</a:t>
                      </a:r>
                      <a:endParaRPr sz="1000">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00000"/>
                          </a:solidFill>
                          <a:latin typeface="Calibri"/>
                          <a:ea typeface="Calibri"/>
                          <a:cs typeface="Calibri"/>
                          <a:sym typeface="Calibri"/>
                        </a:rPr>
                        <a:t>Female worm: </a:t>
                      </a:r>
                      <a:endParaRPr sz="1000">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00000"/>
                          </a:solidFill>
                          <a:latin typeface="Calibri"/>
                          <a:ea typeface="Calibri"/>
                          <a:cs typeface="Calibri"/>
                          <a:sym typeface="Calibri"/>
                        </a:rPr>
                        <a:t>migrate to the rectum to deposit her eggs on perianal skin </a:t>
                      </a:r>
                      <a:endParaRPr b="1" sz="1000" u="none" cap="none" strike="noStrike">
                        <a:solidFill>
                          <a:srgbClr val="C00000"/>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r>
              <a:tr h="761350">
                <a:tc grid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000" u="none" cap="none" strike="noStrike">
                          <a:solidFill>
                            <a:srgbClr val="000000"/>
                          </a:solidFill>
                          <a:latin typeface="Calibri"/>
                          <a:ea typeface="Calibri"/>
                          <a:cs typeface="Calibri"/>
                          <a:sym typeface="Calibri"/>
                        </a:rPr>
                        <a:t>Diagnosis</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4">
                  <a:txBody>
                    <a:bodyPr/>
                    <a:lstStyle/>
                    <a:p>
                      <a:pPr indent="0" lvl="0" marL="38100" marR="38100" rtl="0" algn="ctr">
                        <a:lnSpc>
                          <a:spcPct val="115000"/>
                        </a:lnSpc>
                        <a:spcBef>
                          <a:spcPts val="0"/>
                        </a:spcBef>
                        <a:spcAft>
                          <a:spcPts val="0"/>
                        </a:spcAft>
                        <a:buClr>
                          <a:srgbClr val="000000"/>
                        </a:buClr>
                        <a:buSzPts val="500"/>
                        <a:buFont typeface="Arial"/>
                        <a:buNone/>
                      </a:pPr>
                      <a:r>
                        <a:rPr lang="en-GB" sz="1000" u="none" cap="none" strike="noStrike">
                          <a:solidFill>
                            <a:srgbClr val="FF0000"/>
                          </a:solidFill>
                          <a:latin typeface="Calibri"/>
                          <a:ea typeface="Calibri"/>
                          <a:cs typeface="Calibri"/>
                          <a:sym typeface="Calibri"/>
                        </a:rPr>
                        <a:t>look for eggs </a:t>
                      </a:r>
                      <a:r>
                        <a:rPr lang="en-GB" sz="1000" u="none" cap="none" strike="noStrike">
                          <a:solidFill>
                            <a:srgbClr val="000000"/>
                          </a:solidFill>
                          <a:latin typeface="Calibri"/>
                          <a:ea typeface="Calibri"/>
                          <a:cs typeface="Calibri"/>
                          <a:sym typeface="Calibri"/>
                        </a:rPr>
                        <a:t>around the anus by </a:t>
                      </a:r>
                      <a:r>
                        <a:rPr b="1" lang="en-GB" sz="1000" u="none" cap="none" strike="noStrike">
                          <a:solidFill>
                            <a:srgbClr val="000000"/>
                          </a:solidFill>
                          <a:latin typeface="Calibri"/>
                          <a:ea typeface="Calibri"/>
                          <a:cs typeface="Calibri"/>
                          <a:sym typeface="Calibri"/>
                        </a:rPr>
                        <a:t>swap</a:t>
                      </a:r>
                      <a:r>
                        <a:rPr lang="en-GB" sz="1000" u="none" cap="none" strike="noStrike">
                          <a:solidFill>
                            <a:srgbClr val="000000"/>
                          </a:solidFill>
                          <a:latin typeface="Calibri"/>
                          <a:ea typeface="Calibri"/>
                          <a:cs typeface="Calibri"/>
                          <a:sym typeface="Calibri"/>
                        </a:rPr>
                        <a:t> or using </a:t>
                      </a:r>
                      <a:r>
                        <a:rPr b="1" lang="en-GB" sz="1000" u="none" cap="none" strike="noStrike">
                          <a:solidFill>
                            <a:srgbClr val="CC0000"/>
                          </a:solidFill>
                          <a:latin typeface="Calibri"/>
                          <a:ea typeface="Calibri"/>
                          <a:cs typeface="Calibri"/>
                          <a:sym typeface="Calibri"/>
                        </a:rPr>
                        <a:t>cellulose adhesive tape before</a:t>
                      </a:r>
                      <a:r>
                        <a:rPr b="1" lang="en-GB" sz="1000">
                          <a:solidFill>
                            <a:srgbClr val="CC0000"/>
                          </a:solidFill>
                          <a:latin typeface="Calibri"/>
                          <a:ea typeface="Calibri"/>
                          <a:cs typeface="Calibri"/>
                          <a:sym typeface="Calibri"/>
                        </a:rPr>
                        <a:t> defecation and bathing</a:t>
                      </a:r>
                      <a:endParaRPr b="1" sz="1000" u="none" cap="none" strike="noStrike">
                        <a:solidFill>
                          <a:srgbClr val="CC0000"/>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grid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000" u="none" cap="none" strike="noStrike">
                          <a:solidFill>
                            <a:srgbClr val="000000"/>
                          </a:solidFill>
                          <a:latin typeface="Calibri"/>
                          <a:ea typeface="Calibri"/>
                          <a:cs typeface="Calibri"/>
                          <a:sym typeface="Calibri"/>
                        </a:rPr>
                        <a:t>Transmission</a:t>
                      </a:r>
                      <a:endParaRPr b="1" sz="1000" u="none" cap="none" strike="noStrike">
                        <a:latin typeface="Calibri"/>
                        <a:ea typeface="Calibri"/>
                        <a:cs typeface="Calibri"/>
                        <a:sym typeface="Calibri"/>
                      </a:endParaRPr>
                    </a:p>
                  </a:txBody>
                  <a:tcPr marT="38875" marB="38875" marR="0" marL="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7">
                  <a:txBody>
                    <a:bodyPr/>
                    <a:lstStyle/>
                    <a:p>
                      <a:pPr indent="0" lvl="0" marL="35999" marR="38100" rtl="0" algn="l">
                        <a:lnSpc>
                          <a:spcPct val="115000"/>
                        </a:lnSpc>
                        <a:spcBef>
                          <a:spcPts val="0"/>
                        </a:spcBef>
                        <a:spcAft>
                          <a:spcPts val="0"/>
                        </a:spcAft>
                        <a:buClr>
                          <a:srgbClr val="000000"/>
                        </a:buClr>
                        <a:buSzPts val="500"/>
                        <a:buFont typeface="Arial"/>
                        <a:buNone/>
                      </a:pPr>
                      <a:r>
                        <a:rPr lang="en-GB" sz="1000" u="none" cap="none" strike="noStrike">
                          <a:solidFill>
                            <a:srgbClr val="000000"/>
                          </a:solidFill>
                          <a:latin typeface="Calibri"/>
                          <a:ea typeface="Calibri"/>
                          <a:cs typeface="Calibri"/>
                          <a:sym typeface="Calibri"/>
                        </a:rPr>
                        <a:t>1-Direct human to human (swallowing of eggs)</a:t>
                      </a:r>
                      <a:endParaRPr sz="1000" u="none" cap="none" strike="noStrike">
                        <a:solidFill>
                          <a:srgbClr val="000000"/>
                        </a:solidFill>
                        <a:latin typeface="Calibri"/>
                        <a:ea typeface="Calibri"/>
                        <a:cs typeface="Calibri"/>
                        <a:sym typeface="Calibri"/>
                      </a:endParaRPr>
                    </a:p>
                    <a:p>
                      <a:pPr indent="0" lvl="0" marL="35999" marR="38100" rtl="0" algn="l">
                        <a:lnSpc>
                          <a:spcPct val="115000"/>
                        </a:lnSpc>
                        <a:spcBef>
                          <a:spcPts val="0"/>
                        </a:spcBef>
                        <a:spcAft>
                          <a:spcPts val="0"/>
                        </a:spcAft>
                        <a:buClr>
                          <a:srgbClr val="000000"/>
                        </a:buClr>
                        <a:buSzPts val="500"/>
                        <a:buFont typeface="Arial"/>
                        <a:buNone/>
                      </a:pPr>
                      <a:r>
                        <a:rPr lang="en-GB" sz="1000" u="none" cap="none" strike="noStrike">
                          <a:solidFill>
                            <a:srgbClr val="000000"/>
                          </a:solidFill>
                          <a:latin typeface="Calibri"/>
                          <a:ea typeface="Calibri"/>
                          <a:cs typeface="Calibri"/>
                          <a:sym typeface="Calibri"/>
                        </a:rPr>
                        <a:t>2- </a:t>
                      </a:r>
                      <a:r>
                        <a:rPr lang="en-GB" sz="1000" u="none" cap="none" strike="noStrike">
                          <a:solidFill>
                            <a:srgbClr val="FF0000"/>
                          </a:solidFill>
                          <a:latin typeface="Calibri"/>
                          <a:ea typeface="Calibri"/>
                          <a:cs typeface="Calibri"/>
                          <a:sym typeface="Calibri"/>
                        </a:rPr>
                        <a:t>Autoinfection </a:t>
                      </a:r>
                      <a:r>
                        <a:rPr lang="en-GB" sz="1000" u="none" cap="none" strike="noStrike">
                          <a:solidFill>
                            <a:srgbClr val="000000"/>
                          </a:solidFill>
                          <a:latin typeface="Calibri"/>
                          <a:ea typeface="Calibri"/>
                          <a:cs typeface="Calibri"/>
                          <a:sym typeface="Calibri"/>
                        </a:rPr>
                        <a:t>by contamination of the fingers.</a:t>
                      </a:r>
                      <a:endParaRPr sz="1000" u="none" cap="none" strike="noStrike">
                        <a:solidFill>
                          <a:srgbClr val="FF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r>
              <a:tr h="248475">
                <a:tc gridSpan="2">
                  <a:txBody>
                    <a:bodyPr/>
                    <a:lstStyle/>
                    <a:p>
                      <a:pPr indent="0" lvl="0" marL="38100" marR="38100" rtl="0" algn="ctr">
                        <a:lnSpc>
                          <a:spcPct val="115000"/>
                        </a:lnSpc>
                        <a:spcBef>
                          <a:spcPts val="0"/>
                        </a:spcBef>
                        <a:spcAft>
                          <a:spcPts val="0"/>
                        </a:spcAft>
                        <a:buClr>
                          <a:schemeClr val="dk1"/>
                        </a:buClr>
                        <a:buSzPts val="1000"/>
                        <a:buFont typeface="Arial"/>
                        <a:buNone/>
                      </a:pPr>
                      <a:r>
                        <a:rPr b="1" lang="en-GB" sz="1000">
                          <a:solidFill>
                            <a:schemeClr val="dk1"/>
                          </a:solidFill>
                          <a:latin typeface="Calibri"/>
                          <a:ea typeface="Calibri"/>
                          <a:cs typeface="Calibri"/>
                          <a:sym typeface="Calibri"/>
                        </a:rPr>
                        <a:t>Diagnostic stage</a:t>
                      </a:r>
                      <a:endParaRPr b="1" sz="1000" u="none" cap="none" strike="noStrike">
                        <a:solidFill>
                          <a:srgbClr val="000000"/>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4">
                  <a:txBody>
                    <a:bodyPr/>
                    <a:lstStyle/>
                    <a:p>
                      <a:pPr indent="0" lvl="0" marL="38100" marR="38100" rtl="0" algn="ctr">
                        <a:lnSpc>
                          <a:spcPct val="115000"/>
                        </a:lnSpc>
                        <a:spcBef>
                          <a:spcPts val="0"/>
                        </a:spcBef>
                        <a:spcAft>
                          <a:spcPts val="0"/>
                        </a:spcAft>
                        <a:buNone/>
                      </a:pPr>
                      <a:r>
                        <a:rPr b="1" lang="en-GB" sz="1000">
                          <a:solidFill>
                            <a:srgbClr val="6AA84F"/>
                          </a:solidFill>
                          <a:latin typeface="Calibri"/>
                          <a:ea typeface="Calibri"/>
                          <a:cs typeface="Calibri"/>
                          <a:sym typeface="Calibri"/>
                        </a:rPr>
                        <a:t>Unembryonated egg</a:t>
                      </a:r>
                      <a:endParaRPr sz="1000">
                        <a:solidFill>
                          <a:srgbClr val="6AA84F"/>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gridSpan="2">
                  <a:txBody>
                    <a:bodyPr/>
                    <a:lstStyle/>
                    <a:p>
                      <a:pPr indent="0" lvl="0" marL="38100" marR="38100" rtl="0" algn="ctr">
                        <a:lnSpc>
                          <a:spcPct val="115000"/>
                        </a:lnSpc>
                        <a:spcBef>
                          <a:spcPts val="0"/>
                        </a:spcBef>
                        <a:spcAft>
                          <a:spcPts val="0"/>
                        </a:spcAft>
                        <a:buClr>
                          <a:schemeClr val="dk1"/>
                        </a:buClr>
                        <a:buSzPts val="1000"/>
                        <a:buFont typeface="Arial"/>
                        <a:buNone/>
                      </a:pPr>
                      <a:r>
                        <a:rPr b="1" lang="en-GB" sz="1000">
                          <a:solidFill>
                            <a:schemeClr val="dk1"/>
                          </a:solidFill>
                          <a:latin typeface="Calibri"/>
                          <a:ea typeface="Calibri"/>
                          <a:cs typeface="Calibri"/>
                          <a:sym typeface="Calibri"/>
                        </a:rPr>
                        <a:t>Infectious stage</a:t>
                      </a:r>
                      <a:endParaRPr b="1" sz="1000" u="none" cap="none" strike="noStrike">
                        <a:latin typeface="Calibri"/>
                        <a:ea typeface="Calibri"/>
                        <a:cs typeface="Calibri"/>
                        <a:sym typeface="Calibri"/>
                      </a:endParaRPr>
                    </a:p>
                  </a:txBody>
                  <a:tcPr marT="38875" marB="38875" marR="0" marL="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7">
                  <a:txBody>
                    <a:bodyPr/>
                    <a:lstStyle/>
                    <a:p>
                      <a:pPr indent="0" lvl="0" marL="38100" marR="38100" rtl="0" algn="ctr">
                        <a:lnSpc>
                          <a:spcPct val="115000"/>
                        </a:lnSpc>
                        <a:spcBef>
                          <a:spcPts val="0"/>
                        </a:spcBef>
                        <a:spcAft>
                          <a:spcPts val="0"/>
                        </a:spcAft>
                        <a:buNone/>
                      </a:pPr>
                      <a:r>
                        <a:rPr b="1" lang="en-GB" sz="1000">
                          <a:solidFill>
                            <a:srgbClr val="CC0000"/>
                          </a:solidFill>
                          <a:latin typeface="Calibri"/>
                          <a:ea typeface="Calibri"/>
                          <a:cs typeface="Calibri"/>
                          <a:sym typeface="Calibri"/>
                        </a:rPr>
                        <a:t>Embryonated egg</a:t>
                      </a:r>
                      <a:endParaRPr sz="1000">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r>
              <a:tr h="447925">
                <a:tc grid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000" u="none" cap="none" strike="noStrike">
                          <a:solidFill>
                            <a:srgbClr val="000000"/>
                          </a:solidFill>
                          <a:latin typeface="Calibri"/>
                          <a:ea typeface="Calibri"/>
                          <a:cs typeface="Calibri"/>
                          <a:sym typeface="Calibri"/>
                        </a:rPr>
                        <a:t>Clinically</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13">
                  <a:txBody>
                    <a:bodyPr/>
                    <a:lstStyle/>
                    <a:p>
                      <a:pPr indent="-152400" lvl="0" marL="190500" marR="38100" rtl="0" algn="l">
                        <a:lnSpc>
                          <a:spcPct val="80000"/>
                        </a:lnSpc>
                        <a:spcBef>
                          <a:spcPts val="0"/>
                        </a:spcBef>
                        <a:spcAft>
                          <a:spcPts val="0"/>
                        </a:spcAft>
                        <a:buClr>
                          <a:srgbClr val="CC0000"/>
                        </a:buClr>
                        <a:buSzPts val="1000"/>
                        <a:buFont typeface="Calibri"/>
                        <a:buChar char="●"/>
                      </a:pPr>
                      <a:r>
                        <a:rPr lang="en-GB" sz="1000" u="none" cap="none" strike="noStrike">
                          <a:solidFill>
                            <a:srgbClr val="CC0000"/>
                          </a:solidFill>
                          <a:latin typeface="Calibri"/>
                          <a:ea typeface="Calibri"/>
                          <a:cs typeface="Calibri"/>
                          <a:sym typeface="Calibri"/>
                        </a:rPr>
                        <a:t>Most are asymptomatic if in small amounts</a:t>
                      </a:r>
                      <a:endParaRPr sz="1000">
                        <a:solidFill>
                          <a:srgbClr val="CC0000"/>
                        </a:solidFill>
                        <a:latin typeface="Calibri"/>
                        <a:ea typeface="Calibri"/>
                        <a:cs typeface="Calibri"/>
                        <a:sym typeface="Calibri"/>
                      </a:endParaRPr>
                    </a:p>
                    <a:p>
                      <a:pPr indent="-152400" lvl="0" marL="190500" marR="38100" rtl="0" algn="l">
                        <a:lnSpc>
                          <a:spcPct val="80000"/>
                        </a:lnSpc>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Nocturnal </a:t>
                      </a:r>
                      <a:r>
                        <a:rPr b="1" lang="en-GB" sz="1000" u="none" cap="none" strike="noStrike">
                          <a:solidFill>
                            <a:srgbClr val="CC0000"/>
                          </a:solidFill>
                          <a:latin typeface="Calibri"/>
                          <a:ea typeface="Calibri"/>
                          <a:cs typeface="Calibri"/>
                          <a:sym typeface="Calibri"/>
                        </a:rPr>
                        <a:t>Perianal itching (pruritus ani)</a:t>
                      </a:r>
                      <a:endParaRPr sz="1000">
                        <a:solidFill>
                          <a:srgbClr val="CC0000"/>
                        </a:solidFill>
                        <a:latin typeface="Calibri"/>
                        <a:ea typeface="Calibri"/>
                        <a:cs typeface="Calibri"/>
                        <a:sym typeface="Calibri"/>
                      </a:endParaRPr>
                    </a:p>
                    <a:p>
                      <a:pPr indent="-152400" lvl="0" marL="190500" marR="38100" rtl="0" algn="l">
                        <a:lnSpc>
                          <a:spcPct val="80000"/>
                        </a:lnSpc>
                        <a:spcBef>
                          <a:spcPts val="0"/>
                        </a:spcBef>
                        <a:spcAft>
                          <a:spcPts val="0"/>
                        </a:spcAft>
                        <a:buClr>
                          <a:srgbClr val="000000"/>
                        </a:buClr>
                        <a:buSzPts val="1000"/>
                        <a:buFont typeface="Calibri"/>
                        <a:buChar char="●"/>
                      </a:pPr>
                      <a:r>
                        <a:rPr lang="en-GB" sz="1000" u="none" cap="none" strike="noStrike">
                          <a:solidFill>
                            <a:srgbClr val="000000"/>
                          </a:solidFill>
                          <a:latin typeface="Calibri"/>
                          <a:ea typeface="Calibri"/>
                          <a:cs typeface="Calibri"/>
                          <a:sym typeface="Calibri"/>
                        </a:rPr>
                        <a:t>Ectopic enterobiasis cause appendicitis, valvo-vagintis, salpingitis</a:t>
                      </a:r>
                      <a:endParaRPr b="1" sz="1000" u="none" cap="none" strike="noStrike">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c hMerge="1"/>
                <a:tc hMerge="1"/>
                <a:tc hMerge="1"/>
                <a:tc hMerge="1"/>
                <a:tc hMerge="1"/>
              </a:tr>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Ascaris </a:t>
                      </a:r>
                      <a:r>
                        <a:rPr b="1" lang="en-GB" u="sng">
                          <a:solidFill>
                            <a:srgbClr val="FF0000"/>
                          </a:solidFill>
                          <a:latin typeface="Calibri"/>
                          <a:ea typeface="Calibri"/>
                          <a:cs typeface="Calibri"/>
                          <a:sym typeface="Calibri"/>
                        </a:rPr>
                        <a:t>l</a:t>
                      </a:r>
                      <a:r>
                        <a:rPr b="1" lang="en-GB">
                          <a:solidFill>
                            <a:srgbClr val="FFFFFF"/>
                          </a:solidFill>
                          <a:latin typeface="Calibri"/>
                          <a:ea typeface="Calibri"/>
                          <a:cs typeface="Calibri"/>
                          <a:sym typeface="Calibri"/>
                        </a:rPr>
                        <a:t>umbricoides (roundworm)                       </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41945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Location</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Small intestine </a:t>
                      </a:r>
                      <a:endParaRPr b="1" sz="1000" u="none" cap="none" strike="noStrike">
                        <a:solidFill>
                          <a:srgbClr val="CC0000"/>
                        </a:solidFill>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(Jejunum and upper ileum)</a:t>
                      </a:r>
                      <a:endParaRPr b="1" sz="1000" u="none" cap="none" strike="noStrike">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row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a:latin typeface="Calibri"/>
                          <a:ea typeface="Calibri"/>
                          <a:cs typeface="Calibri"/>
                          <a:sym typeface="Calibri"/>
                        </a:rPr>
                        <a:t>Life cycle</a:t>
                      </a:r>
                      <a:endParaRPr b="1" sz="10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8" rowSpan="2">
                  <a:txBody>
                    <a:bodyPr/>
                    <a:lstStyle/>
                    <a:p>
                      <a:pPr indent="0" lvl="0" marL="38100" marR="38100" rtl="0" algn="just">
                        <a:lnSpc>
                          <a:spcPct val="90000"/>
                        </a:lnSpc>
                        <a:spcBef>
                          <a:spcPts val="0"/>
                        </a:spcBef>
                        <a:spcAft>
                          <a:spcPts val="0"/>
                        </a:spcAft>
                        <a:buClr>
                          <a:srgbClr val="000000"/>
                        </a:buClr>
                        <a:buSzPts val="1000"/>
                        <a:buFont typeface="Arial"/>
                        <a:buNone/>
                      </a:pPr>
                      <a:r>
                        <a:rPr lang="en-GB" sz="1000" u="none" cap="none" strike="noStrike">
                          <a:latin typeface="Calibri"/>
                          <a:ea typeface="Calibri"/>
                          <a:cs typeface="Calibri"/>
                          <a:sym typeface="Calibri"/>
                        </a:rPr>
                        <a:t>Ingestion of Embryonated egg then pass to the duode</a:t>
                      </a:r>
                      <a:r>
                        <a:rPr lang="en-GB" sz="1000">
                          <a:latin typeface="Calibri"/>
                          <a:ea typeface="Calibri"/>
                          <a:cs typeface="Calibri"/>
                          <a:sym typeface="Calibri"/>
                        </a:rPr>
                        <a:t>num to</a:t>
                      </a:r>
                      <a:r>
                        <a:rPr lang="en-GB" sz="1000" u="none" cap="none" strike="noStrike">
                          <a:latin typeface="Calibri"/>
                          <a:ea typeface="Calibri"/>
                          <a:cs typeface="Calibri"/>
                          <a:sym typeface="Calibri"/>
                        </a:rPr>
                        <a:t> become a Larva→Enter the bloodstream→enter the pulmonary circulation and sta</a:t>
                      </a:r>
                      <a:r>
                        <a:rPr lang="en-GB" sz="1000">
                          <a:latin typeface="Calibri"/>
                          <a:ea typeface="Calibri"/>
                          <a:cs typeface="Calibri"/>
                          <a:sym typeface="Calibri"/>
                        </a:rPr>
                        <a:t>y in the alveoli for 3 weeks </a:t>
                      </a:r>
                      <a:r>
                        <a:rPr lang="en-GB" sz="1000" u="none" cap="none" strike="noStrike">
                          <a:latin typeface="Calibri"/>
                          <a:ea typeface="Calibri"/>
                          <a:cs typeface="Calibri"/>
                          <a:sym typeface="Calibri"/>
                        </a:rPr>
                        <a:t>→ The larva</a:t>
                      </a:r>
                      <a:r>
                        <a:rPr lang="en-GB" sz="1000">
                          <a:latin typeface="Calibri"/>
                          <a:ea typeface="Calibri"/>
                          <a:cs typeface="Calibri"/>
                          <a:sym typeface="Calibri"/>
                        </a:rPr>
                        <a:t> </a:t>
                      </a:r>
                      <a:r>
                        <a:rPr lang="en-GB" sz="1000" u="none" cap="none" strike="noStrike">
                          <a:latin typeface="Calibri"/>
                          <a:ea typeface="Calibri"/>
                          <a:cs typeface="Calibri"/>
                          <a:sym typeface="Calibri"/>
                        </a:rPr>
                        <a:t>coughed up ,swallowed ,returned back to the small intestine where it become adult (Feed on semi digested food)→pass in stool as Fertilized eggs or unfertilized eggs</a:t>
                      </a:r>
                      <a:endParaRPr b="1" sz="1000" u="none" cap="none" strike="noStrike">
                        <a:latin typeface="Calibri"/>
                        <a:ea typeface="Calibri"/>
                        <a:cs typeface="Calibri"/>
                        <a:sym typeface="Calibri"/>
                      </a:endParaRPr>
                    </a:p>
                  </a:txBody>
                  <a:tcPr marT="38875" marB="38875" marR="0" marL="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rowSpan="2" hMerge="1"/>
                <a:tc rowSpan="2" hMerge="1"/>
                <a:tc rowSpan="2" hMerge="1"/>
                <a:tc rowSpan="2" hMerge="1"/>
                <a:tc rowSpan="2" hMerge="1"/>
                <a:tc rowSpan="2" hMerge="1"/>
                <a:tc rowSpan="2" hMerge="1"/>
              </a:tr>
              <a:tr h="38145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Mode of transmission</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0" marR="0" rtl="0" algn="ctr">
                        <a:lnSpc>
                          <a:spcPct val="100000"/>
                        </a:lnSpc>
                        <a:spcBef>
                          <a:spcPts val="0"/>
                        </a:spcBef>
                        <a:spcAft>
                          <a:spcPts val="0"/>
                        </a:spcAft>
                        <a:buNone/>
                      </a:pPr>
                      <a:r>
                        <a:rPr b="1" i="0" lang="en-GB" sz="1000" u="none" cap="none" strike="noStrike">
                          <a:solidFill>
                            <a:srgbClr val="CC0000"/>
                          </a:solidFill>
                          <a:latin typeface="Calibri"/>
                          <a:ea typeface="Calibri"/>
                          <a:cs typeface="Calibri"/>
                          <a:sym typeface="Calibri"/>
                        </a:rPr>
                        <a:t>Fecal-oral route</a:t>
                      </a:r>
                      <a:endParaRPr b="1" i="0" sz="1000" u="none" cap="none" strike="noStrike">
                        <a:solidFill>
                          <a:srgbClr val="CC0000"/>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000">
                          <a:solidFill>
                            <a:srgbClr val="CC0000"/>
                          </a:solidFill>
                          <a:latin typeface="Calibri"/>
                          <a:ea typeface="Calibri"/>
                          <a:cs typeface="Calibri"/>
                          <a:sym typeface="Calibri"/>
                        </a:rPr>
                        <a:t>(Food contaminated)</a:t>
                      </a:r>
                      <a:endParaRPr b="1" sz="1000">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vMerge="1"/>
                <a:tc gridSpan="8" vMerge="1"/>
                <a:tc hMerge="1" vMerge="1"/>
                <a:tc hMerge="1" vMerge="1"/>
                <a:tc hMerge="1" vMerge="1"/>
                <a:tc hMerge="1" vMerge="1"/>
                <a:tc hMerge="1" vMerge="1"/>
                <a:tc hMerge="1" vMerge="1"/>
                <a:tc hMerge="1" vMerge="1"/>
              </a:tr>
              <a:tr h="59040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Infectious stage</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Embryonated egg</a:t>
                      </a:r>
                      <a:endParaRPr b="1" sz="1000" u="none" cap="none" strike="noStrike">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a:latin typeface="Calibri"/>
                          <a:ea typeface="Calibri"/>
                          <a:cs typeface="Calibri"/>
                          <a:sym typeface="Calibri"/>
                        </a:rPr>
                        <a:t>Diagnostic stage</a:t>
                      </a:r>
                      <a:endParaRPr b="1" sz="10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8">
                  <a:txBody>
                    <a:bodyPr/>
                    <a:lstStyle/>
                    <a:p>
                      <a:pPr indent="0" lvl="0" marL="38100" marR="38100" rtl="0" algn="ctr">
                        <a:lnSpc>
                          <a:spcPct val="115000"/>
                        </a:lnSpc>
                        <a:spcBef>
                          <a:spcPts val="0"/>
                        </a:spcBef>
                        <a:spcAft>
                          <a:spcPts val="0"/>
                        </a:spcAft>
                        <a:buNone/>
                      </a:pPr>
                      <a:r>
                        <a:rPr b="1" lang="en-GB" sz="1000">
                          <a:solidFill>
                            <a:srgbClr val="CC0000"/>
                          </a:solidFill>
                          <a:latin typeface="Calibri"/>
                          <a:ea typeface="Calibri"/>
                          <a:cs typeface="Calibri"/>
                          <a:sym typeface="Calibri"/>
                        </a:rPr>
                        <a:t>1- Fertilized &amp; unfertilized eggs in stool</a:t>
                      </a:r>
                      <a:endParaRPr b="1" sz="1000">
                        <a:solidFill>
                          <a:srgbClr val="CC0000"/>
                        </a:solidFill>
                        <a:latin typeface="Calibri"/>
                        <a:ea typeface="Calibri"/>
                        <a:cs typeface="Calibri"/>
                        <a:sym typeface="Calibri"/>
                      </a:endParaRPr>
                    </a:p>
                    <a:p>
                      <a:pPr indent="0" lvl="0" marL="38100" marR="38100" rtl="0" algn="ctr">
                        <a:lnSpc>
                          <a:spcPct val="115000"/>
                        </a:lnSpc>
                        <a:spcBef>
                          <a:spcPts val="0"/>
                        </a:spcBef>
                        <a:spcAft>
                          <a:spcPts val="0"/>
                        </a:spcAft>
                        <a:buNone/>
                      </a:pPr>
                      <a:r>
                        <a:rPr b="1" lang="en-GB" sz="1000">
                          <a:latin typeface="Calibri"/>
                          <a:ea typeface="Calibri"/>
                          <a:cs typeface="Calibri"/>
                          <a:sym typeface="Calibri"/>
                        </a:rPr>
                        <a:t>2- Adult in stool</a:t>
                      </a:r>
                      <a:endParaRPr b="1" sz="1000">
                        <a:latin typeface="Calibri"/>
                        <a:ea typeface="Calibri"/>
                        <a:cs typeface="Calibri"/>
                        <a:sym typeface="Calibri"/>
                      </a:endParaRPr>
                    </a:p>
                    <a:p>
                      <a:pPr indent="0" lvl="0" marL="38100" marR="38100" rtl="0" algn="ctr">
                        <a:lnSpc>
                          <a:spcPct val="115000"/>
                        </a:lnSpc>
                        <a:spcBef>
                          <a:spcPts val="0"/>
                        </a:spcBef>
                        <a:spcAft>
                          <a:spcPts val="0"/>
                        </a:spcAft>
                        <a:buNone/>
                      </a:pPr>
                      <a:r>
                        <a:rPr b="1" lang="en-GB" sz="1000">
                          <a:latin typeface="Calibri"/>
                          <a:ea typeface="Calibri"/>
                          <a:cs typeface="Calibri"/>
                          <a:sym typeface="Calibri"/>
                        </a:rPr>
                        <a:t>3- Larva in sputum</a:t>
                      </a:r>
                      <a:endParaRPr b="1" sz="1000">
                        <a:latin typeface="Calibri"/>
                        <a:ea typeface="Calibri"/>
                        <a:cs typeface="Calibri"/>
                        <a:sym typeface="Calibri"/>
                      </a:endParaRPr>
                    </a:p>
                  </a:txBody>
                  <a:tcPr marT="38875" marB="38875" marR="0" marL="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r>
              <a:tr h="97030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Pathogenicity</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6">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1- Adult worm (small intestine):</a:t>
                      </a:r>
                      <a:endParaRPr sz="1000">
                        <a:latin typeface="Calibri"/>
                        <a:ea typeface="Calibri"/>
                        <a:cs typeface="Calibri"/>
                        <a:sym typeface="Calibri"/>
                      </a:endParaRPr>
                    </a:p>
                    <a:p>
                      <a:pPr indent="-127000" lvl="0" marL="165100" marR="38100" rtl="0" algn="l">
                        <a:lnSpc>
                          <a:spcPct val="115000"/>
                        </a:lnSpc>
                        <a:spcBef>
                          <a:spcPts val="0"/>
                        </a:spcBef>
                        <a:spcAft>
                          <a:spcPts val="0"/>
                        </a:spcAft>
                        <a:buClr>
                          <a:srgbClr val="000000"/>
                        </a:buClr>
                        <a:buSzPts val="1000"/>
                        <a:buFont typeface="Calibri"/>
                        <a:buChar char="-"/>
                      </a:pPr>
                      <a:r>
                        <a:rPr lang="en-GB" sz="1000" u="none" cap="none" strike="noStrike">
                          <a:latin typeface="Calibri"/>
                          <a:ea typeface="Calibri"/>
                          <a:cs typeface="Calibri"/>
                          <a:sym typeface="Calibri"/>
                        </a:rPr>
                        <a:t>Light infection: Asymptomatic</a:t>
                      </a:r>
                      <a:endParaRPr sz="1000">
                        <a:latin typeface="Calibri"/>
                        <a:ea typeface="Calibri"/>
                        <a:cs typeface="Calibri"/>
                        <a:sym typeface="Calibri"/>
                      </a:endParaRPr>
                    </a:p>
                    <a:p>
                      <a:pPr indent="-127000" lvl="0" marL="165100" marR="38100" rtl="0" algn="l">
                        <a:lnSpc>
                          <a:spcPct val="115000"/>
                        </a:lnSpc>
                        <a:spcBef>
                          <a:spcPts val="0"/>
                        </a:spcBef>
                        <a:spcAft>
                          <a:spcPts val="0"/>
                        </a:spcAft>
                        <a:buClr>
                          <a:srgbClr val="000000"/>
                        </a:buClr>
                        <a:buSzPts val="1000"/>
                        <a:buFont typeface="Calibri"/>
                        <a:buChar char="-"/>
                      </a:pPr>
                      <a:r>
                        <a:rPr lang="en-GB" sz="1000" u="none" cap="none" strike="noStrike">
                          <a:latin typeface="Calibri"/>
                          <a:ea typeface="Calibri"/>
                          <a:cs typeface="Calibri"/>
                          <a:sym typeface="Calibri"/>
                        </a:rPr>
                        <a:t>Heavy infection: Intestinal obstruction</a:t>
                      </a:r>
                      <a:endParaRPr sz="1000">
                        <a:latin typeface="Calibri"/>
                        <a:ea typeface="Calibri"/>
                        <a:cs typeface="Calibri"/>
                        <a:sym typeface="Calibri"/>
                      </a:endParaRPr>
                    </a:p>
                    <a:p>
                      <a:pPr indent="-127000" lvl="0" marL="165100" marR="38100" rtl="0" algn="l">
                        <a:lnSpc>
                          <a:spcPct val="115000"/>
                        </a:lnSpc>
                        <a:spcBef>
                          <a:spcPts val="0"/>
                        </a:spcBef>
                        <a:spcAft>
                          <a:spcPts val="0"/>
                        </a:spcAft>
                        <a:buClr>
                          <a:srgbClr val="000000"/>
                        </a:buClr>
                        <a:buSzPts val="1000"/>
                        <a:buFont typeface="Calibri"/>
                        <a:buChar char="-"/>
                      </a:pPr>
                      <a:r>
                        <a:rPr lang="en-GB" sz="1000" u="none" cap="none" strike="noStrike">
                          <a:latin typeface="Calibri"/>
                          <a:ea typeface="Calibri"/>
                          <a:cs typeface="Calibri"/>
                          <a:sym typeface="Calibri"/>
                        </a:rPr>
                        <a:t>Migrating adult: to bile duct-jaundice</a:t>
                      </a:r>
                      <a:endParaRPr sz="1000">
                        <a:latin typeface="Calibri"/>
                        <a:ea typeface="Calibri"/>
                        <a:cs typeface="Calibri"/>
                        <a:sym typeface="Calibri"/>
                      </a:endParaRPr>
                    </a:p>
                  </a:txBody>
                  <a:tcPr marT="38875" marB="38875" marR="0" marL="0">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gridSpan="6">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2- </a:t>
                      </a:r>
                      <a:r>
                        <a:rPr b="1" lang="en-GB" sz="1200" u="sng" cap="none" strike="noStrike">
                          <a:solidFill>
                            <a:srgbClr val="FF0000"/>
                          </a:solidFill>
                          <a:latin typeface="Calibri"/>
                          <a:ea typeface="Calibri"/>
                          <a:cs typeface="Calibri"/>
                          <a:sym typeface="Calibri"/>
                        </a:rPr>
                        <a:t>L</a:t>
                      </a:r>
                      <a:r>
                        <a:rPr b="1" lang="en-GB" sz="1000" u="none" cap="none" strike="noStrike">
                          <a:latin typeface="Calibri"/>
                          <a:ea typeface="Calibri"/>
                          <a:cs typeface="Calibri"/>
                          <a:sym typeface="Calibri"/>
                        </a:rPr>
                        <a:t>arvae in the lung:</a:t>
                      </a:r>
                      <a:r>
                        <a:rPr b="1" lang="en-GB" sz="1000" u="sng" cap="none" strike="noStrike">
                          <a:latin typeface="Calibri"/>
                          <a:ea typeface="Calibri"/>
                          <a:cs typeface="Calibri"/>
                          <a:sym typeface="Calibri"/>
                        </a:rPr>
                        <a:t> </a:t>
                      </a:r>
                      <a:r>
                        <a:rPr b="1" lang="en-GB" sz="1200" u="sng" cap="none" strike="noStrike">
                          <a:solidFill>
                            <a:srgbClr val="FF0000"/>
                          </a:solidFill>
                          <a:latin typeface="Calibri"/>
                          <a:ea typeface="Calibri"/>
                          <a:cs typeface="Calibri"/>
                          <a:sym typeface="Calibri"/>
                        </a:rPr>
                        <a:t>L</a:t>
                      </a:r>
                      <a:r>
                        <a:rPr b="1" lang="en-GB" sz="1000" u="none" cap="none" strike="noStrike">
                          <a:solidFill>
                            <a:srgbClr val="C00000"/>
                          </a:solidFill>
                          <a:latin typeface="Calibri"/>
                          <a:ea typeface="Calibri"/>
                          <a:cs typeface="Calibri"/>
                          <a:sym typeface="Calibri"/>
                        </a:rPr>
                        <a:t>oeffler’s syndrome</a:t>
                      </a:r>
                      <a:endParaRPr sz="1000">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lang="en-GB" sz="1000" u="none" cap="none" strike="noStrike">
                          <a:solidFill>
                            <a:srgbClr val="CC0000"/>
                          </a:solidFill>
                          <a:latin typeface="Calibri"/>
                          <a:ea typeface="Calibri"/>
                          <a:cs typeface="Calibri"/>
                          <a:sym typeface="Calibri"/>
                        </a:rPr>
                        <a:t>- Pneumoni</a:t>
                      </a:r>
                      <a:r>
                        <a:rPr lang="en-GB" sz="1000">
                          <a:solidFill>
                            <a:srgbClr val="CC0000"/>
                          </a:solidFill>
                          <a:latin typeface="Calibri"/>
                          <a:ea typeface="Calibri"/>
                          <a:cs typeface="Calibri"/>
                          <a:sym typeface="Calibri"/>
                        </a:rPr>
                        <a:t>tis and bronchospasm, </a:t>
                      </a:r>
                      <a:r>
                        <a:rPr lang="en-GB" sz="1000" u="none" cap="none" strike="noStrike">
                          <a:solidFill>
                            <a:srgbClr val="CC0000"/>
                          </a:solidFill>
                          <a:latin typeface="Calibri"/>
                          <a:ea typeface="Calibri"/>
                          <a:cs typeface="Calibri"/>
                          <a:sym typeface="Calibri"/>
                        </a:rPr>
                        <a:t>cough</a:t>
                      </a:r>
                      <a:r>
                        <a:rPr lang="en-GB" sz="1000">
                          <a:solidFill>
                            <a:srgbClr val="CC0000"/>
                          </a:solidFill>
                          <a:latin typeface="Calibri"/>
                          <a:ea typeface="Calibri"/>
                          <a:cs typeface="Calibri"/>
                          <a:sym typeface="Calibri"/>
                        </a:rPr>
                        <a:t> with</a:t>
                      </a:r>
                      <a:r>
                        <a:rPr lang="en-GB" sz="1000" u="none" cap="none" strike="noStrike">
                          <a:solidFill>
                            <a:srgbClr val="CC0000"/>
                          </a:solidFill>
                          <a:latin typeface="Calibri"/>
                          <a:ea typeface="Calibri"/>
                          <a:cs typeface="Calibri"/>
                          <a:sym typeface="Calibri"/>
                        </a:rPr>
                        <a:t> bloody sputum</a:t>
                      </a:r>
                      <a:endParaRPr sz="1000">
                        <a:solidFill>
                          <a:srgbClr val="CC0000"/>
                        </a:solidFill>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000">
                          <a:solidFill>
                            <a:srgbClr val="CC0000"/>
                          </a:solidFill>
                          <a:latin typeface="Calibri"/>
                          <a:ea typeface="Calibri"/>
                          <a:cs typeface="Calibri"/>
                          <a:sym typeface="Calibri"/>
                        </a:rPr>
                        <a:t>- Eosinophilia</a:t>
                      </a:r>
                      <a:endParaRPr b="1" sz="1000">
                        <a:solidFill>
                          <a:srgbClr val="CC0000"/>
                        </a:solidFill>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000">
                          <a:solidFill>
                            <a:srgbClr val="CC0000"/>
                          </a:solidFill>
                          <a:latin typeface="Calibri"/>
                          <a:ea typeface="Calibri"/>
                          <a:cs typeface="Calibri"/>
                          <a:sym typeface="Calibri"/>
                        </a:rPr>
                        <a:t>- Urticaria</a:t>
                      </a:r>
                      <a:endParaRPr b="1" sz="1000">
                        <a:solidFill>
                          <a:srgbClr val="CC0000"/>
                        </a:solidFill>
                        <a:latin typeface="Calibri"/>
                        <a:ea typeface="Calibri"/>
                        <a:cs typeface="Calibri"/>
                        <a:sym typeface="Calibri"/>
                      </a:endParaRPr>
                    </a:p>
                  </a:txBody>
                  <a:tcPr marT="38875" marB="38875"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r>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ichu</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is t</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ichiu</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a (Whipworm)</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894325">
                <a:tc gridSpan="15">
                  <a:txBody>
                    <a:bodyPr/>
                    <a:lstStyle/>
                    <a:p>
                      <a:pPr indent="-146050" lvl="0" marL="177800" marR="38100" rtl="0" algn="l">
                        <a:lnSpc>
                          <a:spcPct val="115000"/>
                        </a:lnSpc>
                        <a:spcBef>
                          <a:spcPts val="0"/>
                        </a:spcBef>
                        <a:spcAft>
                          <a:spcPts val="0"/>
                        </a:spcAft>
                        <a:buClr>
                          <a:srgbClr val="000000"/>
                        </a:buClr>
                        <a:buSzPts val="1100"/>
                        <a:buFont typeface="Arial"/>
                        <a:buChar char="•"/>
                      </a:pPr>
                      <a:r>
                        <a:rPr lang="en-GB" sz="1100" u="none" cap="none" strike="noStrike">
                          <a:solidFill>
                            <a:srgbClr val="000000"/>
                          </a:solidFill>
                          <a:latin typeface="Calibri"/>
                          <a:ea typeface="Calibri"/>
                          <a:cs typeface="Calibri"/>
                          <a:sym typeface="Calibri"/>
                        </a:rPr>
                        <a:t>it coexists with Ascaris because of similar requirement. </a:t>
                      </a:r>
                      <a:r>
                        <a:rPr b="1" lang="en-GB" sz="1100" u="none" cap="none" strike="noStrike">
                          <a:solidFill>
                            <a:srgbClr val="000000"/>
                          </a:solidFill>
                          <a:latin typeface="Calibri"/>
                          <a:ea typeface="Calibri"/>
                          <a:cs typeface="Calibri"/>
                          <a:sym typeface="Calibri"/>
                        </a:rPr>
                        <a:t>Diagnosis: Eggs in stool characterized by its </a:t>
                      </a:r>
                      <a:r>
                        <a:rPr b="1" lang="en-GB" sz="1100" u="sng" cap="none" strike="noStrike">
                          <a:solidFill>
                            <a:srgbClr val="000000"/>
                          </a:solidFill>
                          <a:latin typeface="Calibri"/>
                          <a:ea typeface="Calibri"/>
                          <a:cs typeface="Calibri"/>
                          <a:sym typeface="Calibri"/>
                        </a:rPr>
                        <a:t>barrel shape</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u="sng" cap="none" strike="noStrike">
                          <a:solidFill>
                            <a:srgbClr val="FF0000"/>
                          </a:solidFill>
                          <a:latin typeface="Calibri"/>
                          <a:ea typeface="Calibri"/>
                          <a:cs typeface="Calibri"/>
                          <a:sym typeface="Calibri"/>
                        </a:rPr>
                        <a:t>R</a:t>
                      </a:r>
                      <a:r>
                        <a:rPr b="1" lang="en-GB" sz="1100" u="none" cap="none" strike="noStrike">
                          <a:solidFill>
                            <a:srgbClr val="C00000"/>
                          </a:solidFill>
                          <a:latin typeface="Calibri"/>
                          <a:ea typeface="Calibri"/>
                          <a:cs typeface="Calibri"/>
                          <a:sym typeface="Calibri"/>
                        </a:rPr>
                        <a:t>ectal prolapse </a:t>
                      </a:r>
                      <a:r>
                        <a:rPr lang="en-GB" sz="1100" u="none" cap="none" strike="noStrike">
                          <a:solidFill>
                            <a:srgbClr val="C00000"/>
                          </a:solidFill>
                          <a:latin typeface="Calibri"/>
                          <a:ea typeface="Calibri"/>
                          <a:cs typeface="Calibri"/>
                          <a:sym typeface="Calibri"/>
                        </a:rPr>
                        <a:t>in children is a common complication</a:t>
                      </a:r>
                      <a:endParaRPr b="1" sz="1100" u="none" cap="none" strike="noStrike">
                        <a:solidFill>
                          <a:srgbClr val="C0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Light infection</a:t>
                      </a:r>
                      <a:r>
                        <a:rPr lang="en-GB" sz="1100" u="none" cap="none" strike="noStrike">
                          <a:solidFill>
                            <a:srgbClr val="000000"/>
                          </a:solidFill>
                          <a:latin typeface="Calibri"/>
                          <a:ea typeface="Calibri"/>
                          <a:cs typeface="Calibri"/>
                          <a:sym typeface="Calibri"/>
                        </a:rPr>
                        <a:t>: Asymptomatic</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Heavy infection</a:t>
                      </a:r>
                      <a:r>
                        <a:rPr lang="en-GB" sz="1100" u="none" cap="none" strike="noStrike">
                          <a:solidFill>
                            <a:srgbClr val="000000"/>
                          </a:solidFill>
                          <a:latin typeface="Calibri"/>
                          <a:ea typeface="Calibri"/>
                          <a:cs typeface="Calibri"/>
                          <a:sym typeface="Calibri"/>
                        </a:rPr>
                        <a:t>: Abdominal pain, bloody diarrhea. Whole length of the large intestine is affected</a:t>
                      </a:r>
                      <a:endParaRPr sz="1100">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c hMerge="1"/>
                <a:tc hMerge="1"/>
                <a:tc hMerge="1"/>
                <a:tc hMerge="1"/>
                <a:tc hMerge="1"/>
                <a:tc hMerge="1"/>
                <a:tc hMerge="1"/>
              </a:tr>
              <a:tr h="457425">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Location(adult)</a:t>
                      </a:r>
                      <a:endParaRPr b="1" sz="11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u="none" cap="none" strike="noStrike">
                          <a:solidFill>
                            <a:srgbClr val="FF0000"/>
                          </a:solidFill>
                          <a:latin typeface="Calibri"/>
                          <a:ea typeface="Calibri"/>
                          <a:cs typeface="Calibri"/>
                          <a:sym typeface="Calibri"/>
                        </a:rPr>
                        <a:t>large intestine </a:t>
                      </a:r>
                      <a:r>
                        <a:rPr lang="en-GB" sz="1100" u="none" cap="none" strike="noStrike">
                          <a:latin typeface="Calibri"/>
                          <a:ea typeface="Calibri"/>
                          <a:cs typeface="Calibri"/>
                          <a:sym typeface="Calibri"/>
                        </a:rPr>
                        <a:t>especially caecum and appendix</a:t>
                      </a:r>
                      <a:endParaRPr sz="1100" u="none" cap="none" strike="noStrike">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Diagnostic s</a:t>
                      </a:r>
                      <a:r>
                        <a:rPr b="1" lang="en-GB" sz="1100" u="none" cap="none" strike="noStrike">
                          <a:latin typeface="Calibri"/>
                          <a:ea typeface="Calibri"/>
                          <a:cs typeface="Calibri"/>
                          <a:sym typeface="Calibri"/>
                        </a:rPr>
                        <a:t>tage</a:t>
                      </a:r>
                      <a:endParaRPr b="1" sz="1100" u="none" cap="none" strike="noStrike">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solidFill>
                            <a:srgbClr val="FF0000"/>
                          </a:solidFill>
                          <a:latin typeface="Calibri"/>
                          <a:ea typeface="Calibri"/>
                          <a:cs typeface="Calibri"/>
                          <a:sym typeface="Calibri"/>
                        </a:rPr>
                        <a:t>Unembryonated</a:t>
                      </a:r>
                      <a:endParaRPr b="1" sz="1100">
                        <a:solidFill>
                          <a:srgbClr val="FF0000"/>
                        </a:solidFill>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100">
                          <a:solidFill>
                            <a:srgbClr val="FF0000"/>
                          </a:solidFill>
                          <a:latin typeface="Calibri"/>
                          <a:ea typeface="Calibri"/>
                          <a:cs typeface="Calibri"/>
                          <a:sym typeface="Calibri"/>
                        </a:rPr>
                        <a:t>(Fertilized) egg</a:t>
                      </a:r>
                      <a:endParaRPr b="1" sz="1100" u="none" cap="none" strike="noStrike">
                        <a:solidFill>
                          <a:srgbClr val="FF0000"/>
                        </a:solidFill>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Infectious stage</a:t>
                      </a:r>
                      <a:endParaRPr b="1" sz="1100" u="none" cap="none" strike="noStrike">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u="none" cap="none" strike="noStrike">
                          <a:solidFill>
                            <a:srgbClr val="FF0000"/>
                          </a:solidFill>
                          <a:latin typeface="Calibri"/>
                          <a:ea typeface="Calibri"/>
                          <a:cs typeface="Calibri"/>
                          <a:sym typeface="Calibri"/>
                        </a:rPr>
                        <a:t>Embryonated egg</a:t>
                      </a:r>
                      <a:endParaRPr b="1" sz="1100" u="none" cap="none" strike="noStrike">
                        <a:solidFill>
                          <a:srgbClr val="FF0000"/>
                        </a:solidFill>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Hookworms</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1977075">
                <a:tc gridSpan="15">
                  <a:txBody>
                    <a:bodyPr/>
                    <a:lstStyle/>
                    <a:p>
                      <a:pPr indent="-146050" lvl="0" marL="177800" marR="38100" rtl="0" algn="l">
                        <a:lnSpc>
                          <a:spcPct val="115000"/>
                        </a:lnSpc>
                        <a:spcBef>
                          <a:spcPts val="0"/>
                        </a:spcBef>
                        <a:spcAft>
                          <a:spcPts val="0"/>
                        </a:spcAft>
                        <a:buClr>
                          <a:srgbClr val="000000"/>
                        </a:buClr>
                        <a:buSzPts val="1100"/>
                        <a:buFont typeface="Arial"/>
                        <a:buChar char="-"/>
                      </a:pPr>
                      <a:r>
                        <a:rPr lang="en-GB" sz="1100" u="none" cap="none" strike="noStrike">
                          <a:latin typeface="Calibri"/>
                          <a:ea typeface="Calibri"/>
                          <a:cs typeface="Calibri"/>
                          <a:sym typeface="Calibri"/>
                        </a:rPr>
                        <a:t>Its buccal capsule (mouth) lined with hard hooks, </a:t>
                      </a:r>
                      <a:r>
                        <a:rPr b="1" lang="en-GB" sz="1100" u="none" cap="none" strike="noStrike">
                          <a:latin typeface="Calibri"/>
                          <a:ea typeface="Calibri"/>
                          <a:cs typeface="Calibri"/>
                          <a:sym typeface="Calibri"/>
                        </a:rPr>
                        <a:t>Triangular cutting plates, </a:t>
                      </a:r>
                      <a:r>
                        <a:rPr b="1" lang="en-GB" sz="1100" u="none" cap="none" strike="noStrike">
                          <a:solidFill>
                            <a:srgbClr val="C00000"/>
                          </a:solidFill>
                          <a:latin typeface="Calibri"/>
                          <a:ea typeface="Calibri"/>
                          <a:cs typeface="Calibri"/>
                          <a:sym typeface="Calibri"/>
                        </a:rPr>
                        <a:t>anticoagulant glands. </a:t>
                      </a:r>
                      <a:r>
                        <a:rPr b="1" lang="en-GB" sz="1100" u="none" cap="none" strike="noStrike">
                          <a:solidFill>
                            <a:srgbClr val="000000"/>
                          </a:solidFill>
                          <a:latin typeface="Calibri"/>
                          <a:ea typeface="Calibri"/>
                          <a:cs typeface="Calibri"/>
                          <a:sym typeface="Calibri"/>
                        </a:rPr>
                        <a:t>Diagnosis:</a:t>
                      </a:r>
                      <a:r>
                        <a:rPr lang="en-GB" sz="1100" u="none" cap="none" strike="noStrike">
                          <a:solidFill>
                            <a:srgbClr val="000000"/>
                          </a:solidFill>
                          <a:latin typeface="Calibri"/>
                          <a:ea typeface="Calibri"/>
                          <a:cs typeface="Calibri"/>
                          <a:sym typeface="Calibri"/>
                        </a:rPr>
                        <a:t> eggs in stool</a:t>
                      </a:r>
                      <a:endParaRPr b="1" sz="1100" u="none" cap="none" strike="noStrike">
                        <a:solidFill>
                          <a:srgbClr val="C0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lang="en-GB" sz="1100" u="none" cap="none" strike="noStrike">
                          <a:solidFill>
                            <a:srgbClr val="000000"/>
                          </a:solidFill>
                          <a:latin typeface="Calibri"/>
                          <a:ea typeface="Calibri"/>
                          <a:cs typeface="Calibri"/>
                          <a:sym typeface="Calibri"/>
                        </a:rPr>
                        <a:t>Filariform larval invade the skin and cause </a:t>
                      </a:r>
                      <a:r>
                        <a:rPr b="1" lang="en-GB" sz="1100" u="none" cap="none" strike="noStrike">
                          <a:solidFill>
                            <a:srgbClr val="000000"/>
                          </a:solidFill>
                          <a:latin typeface="Calibri"/>
                          <a:ea typeface="Calibri"/>
                          <a:cs typeface="Calibri"/>
                          <a:sym typeface="Calibri"/>
                        </a:rPr>
                        <a:t>cutaneous larva migrans</a:t>
                      </a:r>
                      <a:r>
                        <a:rPr lang="en-GB" sz="1100" u="none" cap="none" strike="noStrike">
                          <a:solidFill>
                            <a:srgbClr val="000000"/>
                          </a:solidFill>
                          <a:latin typeface="Calibri"/>
                          <a:ea typeface="Calibri"/>
                          <a:cs typeface="Calibri"/>
                          <a:sym typeface="Calibri"/>
                        </a:rPr>
                        <a:t>, commonly caused by </a:t>
                      </a:r>
                      <a:r>
                        <a:rPr b="1" lang="en-GB" sz="1100" u="none" cap="none" strike="noStrike">
                          <a:solidFill>
                            <a:srgbClr val="C00000"/>
                          </a:solidFill>
                          <a:latin typeface="Calibri"/>
                          <a:ea typeface="Calibri"/>
                          <a:cs typeface="Calibri"/>
                          <a:sym typeface="Calibri"/>
                        </a:rPr>
                        <a:t>walking barefoot. </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Calibri"/>
                        <a:buChar char="-"/>
                      </a:pPr>
                      <a:r>
                        <a:rPr b="1" lang="en-GB" sz="1100" u="none" cap="none" strike="noStrike">
                          <a:solidFill>
                            <a:srgbClr val="C00000"/>
                          </a:solidFill>
                          <a:latin typeface="Calibri"/>
                          <a:ea typeface="Calibri"/>
                          <a:cs typeface="Calibri"/>
                          <a:sym typeface="Calibri"/>
                        </a:rPr>
                        <a:t>Clinical pictures:</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Calibri"/>
                        <a:buChar char="-"/>
                      </a:pPr>
                      <a:r>
                        <a:rPr b="1" lang="en-GB" sz="1100" u="sng" cap="none" strike="noStrike">
                          <a:solidFill>
                            <a:srgbClr val="000000"/>
                          </a:solidFill>
                          <a:highlight>
                            <a:srgbClr val="CFE2F3"/>
                          </a:highlight>
                          <a:latin typeface="Calibri"/>
                          <a:ea typeface="Calibri"/>
                          <a:cs typeface="Calibri"/>
                          <a:sym typeface="Calibri"/>
                        </a:rPr>
                        <a:t>Larvae:</a:t>
                      </a:r>
                      <a:endParaRPr sz="1100">
                        <a:highlight>
                          <a:srgbClr val="CFE2F3"/>
                        </a:highlight>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At the site of entry</a:t>
                      </a:r>
                      <a:r>
                        <a:rPr lang="en-GB" sz="1100" u="none" cap="none" strike="noStrike">
                          <a:solidFill>
                            <a:srgbClr val="000000"/>
                          </a:solidFill>
                          <a:latin typeface="Calibri"/>
                          <a:ea typeface="Calibri"/>
                          <a:cs typeface="Calibri"/>
                          <a:sym typeface="Calibri"/>
                        </a:rPr>
                        <a:t>: Ground itching and dermatitis</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Migration phase: </a:t>
                      </a:r>
                      <a:r>
                        <a:rPr lang="en-GB" sz="1100" u="none" cap="none" strike="noStrike">
                          <a:solidFill>
                            <a:srgbClr val="000000"/>
                          </a:solidFill>
                          <a:latin typeface="Calibri"/>
                          <a:ea typeface="Calibri"/>
                          <a:cs typeface="Calibri"/>
                          <a:sym typeface="Calibri"/>
                        </a:rPr>
                        <a:t>pneumonia and bloody sputum, eosinophilia urticaria</a:t>
                      </a:r>
                      <a:r>
                        <a:rPr lang="en-GB" sz="1100">
                          <a:latin typeface="Calibri"/>
                          <a:ea typeface="Calibri"/>
                          <a:cs typeface="Calibri"/>
                          <a:sym typeface="Calibri"/>
                        </a:rPr>
                        <a:t>. (Less severe than ascaris)</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Calibri"/>
                        <a:buChar char="-"/>
                      </a:pPr>
                      <a:r>
                        <a:rPr b="1" lang="en-GB" sz="1100" u="sng" cap="none" strike="noStrike">
                          <a:solidFill>
                            <a:srgbClr val="000000"/>
                          </a:solidFill>
                          <a:highlight>
                            <a:srgbClr val="CFE2F3"/>
                          </a:highlight>
                          <a:latin typeface="Calibri"/>
                          <a:ea typeface="Calibri"/>
                          <a:cs typeface="Calibri"/>
                          <a:sym typeface="Calibri"/>
                        </a:rPr>
                        <a:t>Adult worm</a:t>
                      </a:r>
                      <a:endParaRPr sz="1100">
                        <a:highlight>
                          <a:srgbClr val="CFE2F3"/>
                        </a:highlight>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100" u="none" cap="none" strike="noStrike">
                          <a:solidFill>
                            <a:srgbClr val="000000"/>
                          </a:solidFill>
                          <a:latin typeface="Calibri"/>
                          <a:ea typeface="Calibri"/>
                          <a:cs typeface="Calibri"/>
                          <a:sym typeface="Calibri"/>
                        </a:rPr>
                        <a:t>1- </a:t>
                      </a:r>
                      <a:r>
                        <a:rPr lang="en-GB" sz="1100" u="none" cap="none" strike="noStrike">
                          <a:solidFill>
                            <a:srgbClr val="000000"/>
                          </a:solidFill>
                          <a:latin typeface="Calibri"/>
                          <a:ea typeface="Calibri"/>
                          <a:cs typeface="Calibri"/>
                          <a:sym typeface="Calibri"/>
                        </a:rPr>
                        <a:t>Epigastric pain, vomiting</a:t>
                      </a:r>
                      <a:r>
                        <a:rPr lang="en-GB" sz="1100">
                          <a:latin typeface="Calibri"/>
                          <a:ea typeface="Calibri"/>
                          <a:cs typeface="Calibri"/>
                          <a:sym typeface="Calibri"/>
                        </a:rPr>
                        <a:t>, hemorrhagic enteritis</a:t>
                      </a:r>
                      <a:endParaRPr sz="1100">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100" u="none" cap="none" strike="noStrike">
                          <a:solidFill>
                            <a:srgbClr val="000000"/>
                          </a:solidFill>
                          <a:latin typeface="Calibri"/>
                          <a:ea typeface="Calibri"/>
                          <a:cs typeface="Calibri"/>
                          <a:sym typeface="Calibri"/>
                        </a:rPr>
                        <a:t>2-</a:t>
                      </a:r>
                      <a:r>
                        <a:rPr lang="en-GB" sz="1100" u="none" cap="none" strike="noStrike">
                          <a:solidFill>
                            <a:srgbClr val="000000"/>
                          </a:solidFill>
                          <a:latin typeface="Calibri"/>
                          <a:ea typeface="Calibri"/>
                          <a:cs typeface="Calibri"/>
                          <a:sym typeface="Calibri"/>
                        </a:rPr>
                        <a:t> </a:t>
                      </a:r>
                      <a:r>
                        <a:rPr lang="en-GB" sz="1100" u="none" cap="none" strike="noStrike">
                          <a:solidFill>
                            <a:srgbClr val="C00000"/>
                          </a:solidFill>
                          <a:latin typeface="Calibri"/>
                          <a:ea typeface="Calibri"/>
                          <a:cs typeface="Calibri"/>
                          <a:sym typeface="Calibri"/>
                        </a:rPr>
                        <a:t>Hypoproteinemia (edema) </a:t>
                      </a:r>
                      <a:endParaRPr sz="1100">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100" u="none" cap="none" strike="noStrike">
                          <a:solidFill>
                            <a:srgbClr val="000000"/>
                          </a:solidFill>
                          <a:latin typeface="Calibri"/>
                          <a:ea typeface="Calibri"/>
                          <a:cs typeface="Calibri"/>
                          <a:sym typeface="Calibri"/>
                        </a:rPr>
                        <a:t>3- </a:t>
                      </a:r>
                      <a:r>
                        <a:rPr b="1" lang="en-GB" sz="1100" u="none" cap="none" strike="noStrike">
                          <a:solidFill>
                            <a:srgbClr val="C00000"/>
                          </a:solidFill>
                          <a:latin typeface="Calibri"/>
                          <a:ea typeface="Calibri"/>
                          <a:cs typeface="Calibri"/>
                          <a:sym typeface="Calibri"/>
                        </a:rPr>
                        <a:t>Sever Anemia (microcytic hypochromic anemia)</a:t>
                      </a:r>
                      <a:r>
                        <a:rPr lang="en-GB" sz="1100" u="none" cap="none" strike="noStrike">
                          <a:solidFill>
                            <a:srgbClr val="000000"/>
                          </a:solidFill>
                          <a:latin typeface="Calibri"/>
                          <a:ea typeface="Calibri"/>
                          <a:cs typeface="Calibri"/>
                          <a:sym typeface="Calibri"/>
                        </a:rPr>
                        <a:t> due to blood withdrawal by the parasite </a:t>
                      </a:r>
                      <a:endParaRPr sz="1100">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c hMerge="1"/>
                <a:tc hMerge="1"/>
                <a:tc hMerge="1"/>
                <a:tc hMerge="1"/>
                <a:tc hMerge="1"/>
                <a:tc hMerge="1"/>
                <a:tc hMerge="1"/>
              </a:tr>
              <a:tr h="457425">
                <a:tc>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Diagnostic stage</a:t>
                      </a:r>
                      <a:endParaRPr sz="11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0000"/>
                        </a:lnSpc>
                        <a:spcBef>
                          <a:spcPts val="0"/>
                        </a:spcBef>
                        <a:spcAft>
                          <a:spcPts val="0"/>
                        </a:spcAft>
                        <a:buNone/>
                      </a:pPr>
                      <a:r>
                        <a:rPr lang="en-GB" sz="1100" u="none" cap="none" strike="noStrike">
                          <a:solidFill>
                            <a:srgbClr val="FF0000"/>
                          </a:solidFill>
                          <a:latin typeface="Calibri"/>
                          <a:ea typeface="Calibri"/>
                          <a:cs typeface="Calibri"/>
                          <a:sym typeface="Calibri"/>
                        </a:rPr>
                        <a:t>Eggs in feces</a:t>
                      </a:r>
                      <a:endParaRPr sz="11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row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100">
                          <a:latin typeface="Calibri"/>
                          <a:ea typeface="Calibri"/>
                          <a:cs typeface="Calibri"/>
                          <a:sym typeface="Calibri"/>
                        </a:rPr>
                        <a:t>Route of infection</a:t>
                      </a:r>
                      <a:endParaRPr sz="1100" u="none" cap="none" strike="noStrike">
                        <a:solidFill>
                          <a:srgbClr val="FF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5" rowSpan="2">
                  <a:txBody>
                    <a:bodyPr/>
                    <a:lstStyle/>
                    <a:p>
                      <a:pPr indent="0" lvl="0" marL="0" marR="38100" rtl="0" algn="ctr">
                        <a:lnSpc>
                          <a:spcPct val="115000"/>
                        </a:lnSpc>
                        <a:spcBef>
                          <a:spcPts val="0"/>
                        </a:spcBef>
                        <a:spcAft>
                          <a:spcPts val="0"/>
                        </a:spcAft>
                        <a:buClr>
                          <a:srgbClr val="000000"/>
                        </a:buClr>
                        <a:buSzPts val="1000"/>
                        <a:buFont typeface="Arial"/>
                        <a:buNone/>
                      </a:pPr>
                      <a:r>
                        <a:rPr lang="en-GB" sz="1100" u="none" cap="none" strike="noStrike">
                          <a:solidFill>
                            <a:srgbClr val="000000"/>
                          </a:solidFill>
                          <a:latin typeface="Calibri"/>
                          <a:ea typeface="Calibri"/>
                          <a:cs typeface="Calibri"/>
                          <a:sym typeface="Calibri"/>
                        </a:rPr>
                        <a:t>Penetration of the skin when walking with </a:t>
                      </a:r>
                      <a:r>
                        <a:rPr b="1" lang="en-GB" sz="1100" u="none" cap="none" strike="noStrike">
                          <a:solidFill>
                            <a:srgbClr val="C00000"/>
                          </a:solidFill>
                          <a:latin typeface="Calibri"/>
                          <a:ea typeface="Calibri"/>
                          <a:cs typeface="Calibri"/>
                          <a:sym typeface="Calibri"/>
                        </a:rPr>
                        <a:t>barefoot</a:t>
                      </a:r>
                      <a:endParaRPr sz="1100">
                        <a:latin typeface="Calibri"/>
                        <a:ea typeface="Calibri"/>
                        <a:cs typeface="Calibri"/>
                        <a:sym typeface="Calibri"/>
                      </a:endParaRPr>
                    </a:p>
                    <a:p>
                      <a:pPr indent="0" lvl="0" marL="0" marR="38100" rtl="0" algn="ctr">
                        <a:lnSpc>
                          <a:spcPct val="115000"/>
                        </a:lnSpc>
                        <a:spcBef>
                          <a:spcPts val="0"/>
                        </a:spcBef>
                        <a:spcAft>
                          <a:spcPts val="0"/>
                        </a:spcAft>
                        <a:buClr>
                          <a:srgbClr val="000000"/>
                        </a:buClr>
                        <a:buSzPts val="700"/>
                        <a:buFont typeface="Arial"/>
                        <a:buNone/>
                      </a:pPr>
                      <a:r>
                        <a:rPr b="1" lang="en-GB" sz="1100" u="none" cap="none" strike="noStrike">
                          <a:solidFill>
                            <a:srgbClr val="C00000"/>
                          </a:solidFill>
                          <a:latin typeface="Calibri"/>
                          <a:ea typeface="Calibri"/>
                          <a:cs typeface="Calibri"/>
                          <a:sym typeface="Calibri"/>
                        </a:rPr>
                        <a:t>(not fecal-oral)!</a:t>
                      </a:r>
                      <a:endParaRPr sz="11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rowSpan="2" hMerge="1"/>
                <a:tc rowSpan="2" hMerge="1"/>
                <a:tc rowSpan="2" hMerge="1"/>
                <a:tc rowSpan="2" hMerge="1"/>
                <a:tc rowSpan="2">
                  <a:txBody>
                    <a:bodyPr/>
                    <a:lstStyle/>
                    <a:p>
                      <a:pPr indent="0" lvl="0" marL="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Clinicall</a:t>
                      </a:r>
                      <a:r>
                        <a:rPr b="1" lang="en-GB"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4" rowSpan="2">
                  <a:txBody>
                    <a:bodyPr/>
                    <a:lstStyle/>
                    <a:p>
                      <a:pPr indent="-146050" lvl="0" marL="177800" marR="38100" rtl="0" algn="l">
                        <a:lnSpc>
                          <a:spcPct val="115000"/>
                        </a:lnSpc>
                        <a:spcBef>
                          <a:spcPts val="0"/>
                        </a:spcBef>
                        <a:spcAft>
                          <a:spcPts val="0"/>
                        </a:spcAft>
                        <a:buClr>
                          <a:srgbClr val="CC0000"/>
                        </a:buClr>
                        <a:buSzPts val="1100"/>
                        <a:buFont typeface="Calibri"/>
                        <a:buChar char="-"/>
                      </a:pPr>
                      <a:r>
                        <a:rPr b="1" lang="en-GB" sz="1100" u="none" cap="none" strike="noStrike">
                          <a:solidFill>
                            <a:srgbClr val="CC0000"/>
                          </a:solidFill>
                          <a:latin typeface="Calibri"/>
                          <a:ea typeface="Calibri"/>
                          <a:cs typeface="Calibri"/>
                          <a:sym typeface="Calibri"/>
                        </a:rPr>
                        <a:t>Iron deficiency anemia (microcytic- hypochromic)</a:t>
                      </a:r>
                      <a:endParaRPr sz="1100">
                        <a:solidFill>
                          <a:srgbClr val="CC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CC0000"/>
                        </a:buClr>
                        <a:buSzPts val="1100"/>
                        <a:buFont typeface="Calibri"/>
                        <a:buChar char="-"/>
                      </a:pPr>
                      <a:r>
                        <a:rPr lang="en-GB" sz="1100" u="none" cap="none" strike="noStrike">
                          <a:solidFill>
                            <a:srgbClr val="CC0000"/>
                          </a:solidFill>
                          <a:latin typeface="Calibri"/>
                          <a:ea typeface="Calibri"/>
                          <a:cs typeface="Calibri"/>
                          <a:sym typeface="Calibri"/>
                        </a:rPr>
                        <a:t>Protein deficiency</a:t>
                      </a:r>
                      <a:endParaRPr sz="1100">
                        <a:solidFill>
                          <a:srgbClr val="CC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CC0000"/>
                        </a:buClr>
                        <a:buSzPts val="1100"/>
                        <a:buFont typeface="Calibri"/>
                        <a:buChar char="-"/>
                      </a:pPr>
                      <a:r>
                        <a:rPr lang="en-GB" sz="1100" u="none" cap="none" strike="noStrike">
                          <a:solidFill>
                            <a:srgbClr val="CC0000"/>
                          </a:solidFill>
                          <a:latin typeface="Calibri"/>
                          <a:ea typeface="Calibri"/>
                          <a:cs typeface="Calibri"/>
                          <a:sym typeface="Calibri"/>
                        </a:rPr>
                        <a:t>Intestinal inflammation</a:t>
                      </a:r>
                      <a:endParaRPr sz="1100" u="none" cap="none" strike="noStrike">
                        <a:solidFill>
                          <a:srgbClr val="CC0000"/>
                        </a:solidFill>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rowSpan="2" hMerge="1"/>
                <a:tc rowSpan="2" hMerge="1"/>
                <a:tc rowSpan="2" hMerge="1"/>
              </a:tr>
              <a:tr h="457425">
                <a:tc>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Infectious stage</a:t>
                      </a:r>
                      <a:endParaRPr sz="11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0000"/>
                        </a:lnSpc>
                        <a:spcBef>
                          <a:spcPts val="0"/>
                        </a:spcBef>
                        <a:spcAft>
                          <a:spcPts val="0"/>
                        </a:spcAft>
                        <a:buNone/>
                      </a:pPr>
                      <a:r>
                        <a:rPr lang="en-GB" sz="1100" u="none" cap="none" strike="noStrike">
                          <a:solidFill>
                            <a:srgbClr val="FF0000"/>
                          </a:solidFill>
                          <a:latin typeface="Calibri"/>
                          <a:ea typeface="Calibri"/>
                          <a:cs typeface="Calibri"/>
                          <a:sym typeface="Calibri"/>
                        </a:rPr>
                        <a:t>Filariform larva</a:t>
                      </a:r>
                      <a:endParaRPr sz="11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vMerge="1"/>
                <a:tc gridSpan="5" vMerge="1"/>
                <a:tc hMerge="1" vMerge="1"/>
                <a:tc hMerge="1" vMerge="1"/>
                <a:tc hMerge="1" vMerge="1"/>
                <a:tc hMerge="1" vMerge="1"/>
                <a:tc vMerge="1"/>
                <a:tc gridSpan="4" vMerge="1"/>
                <a:tc hMerge="1" vMerge="1"/>
                <a:tc hMerge="1" vMerge="1"/>
                <a:tc hMerge="1" vMerge="1"/>
              </a:tr>
            </a:tbl>
          </a:graphicData>
        </a:graphic>
      </p:graphicFrame>
      <p:sp>
        <p:nvSpPr>
          <p:cNvPr id="242" name="Google Shape;242;p26"/>
          <p:cNvSpPr/>
          <p:nvPr/>
        </p:nvSpPr>
        <p:spPr>
          <a:xfrm>
            <a:off x="1997600" y="91775"/>
            <a:ext cx="3800400" cy="4059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8</a:t>
            </a:r>
            <a:r>
              <a:rPr b="1" lang="en-GB" sz="2400">
                <a:solidFill>
                  <a:srgbClr val="073763"/>
                </a:solidFill>
                <a:latin typeface="Calibri"/>
                <a:ea typeface="Calibri"/>
                <a:cs typeface="Calibri"/>
                <a:sym typeface="Calibri"/>
              </a:rPr>
              <a:t>- intestinal helminths</a:t>
            </a:r>
            <a:endParaRPr b="1" sz="800">
              <a:solidFill>
                <a:srgbClr val="073763"/>
              </a:solidFill>
              <a:latin typeface="Calibri"/>
              <a:ea typeface="Calibri"/>
              <a:cs typeface="Calibri"/>
              <a:sym typeface="Calibri"/>
            </a:endParaRPr>
          </a:p>
        </p:txBody>
      </p:sp>
      <p:sp>
        <p:nvSpPr>
          <p:cNvPr id="243" name="Google Shape;243;p26"/>
          <p:cNvSpPr/>
          <p:nvPr/>
        </p:nvSpPr>
        <p:spPr>
          <a:xfrm rot="10800000">
            <a:off x="6635825" y="-43950"/>
            <a:ext cx="953700" cy="6543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44" name="Google Shape;244;p26"/>
          <p:cNvSpPr txBox="1"/>
          <p:nvPr/>
        </p:nvSpPr>
        <p:spPr>
          <a:xfrm>
            <a:off x="7116425" y="150"/>
            <a:ext cx="8541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14</a:t>
            </a:r>
            <a:endParaRPr>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7"/>
          <p:cNvSpPr/>
          <p:nvPr/>
        </p:nvSpPr>
        <p:spPr>
          <a:xfrm>
            <a:off x="1879475" y="76200"/>
            <a:ext cx="3800400" cy="3027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8</a:t>
            </a:r>
            <a:r>
              <a:rPr b="1" lang="en-GB" sz="2400">
                <a:solidFill>
                  <a:srgbClr val="073763"/>
                </a:solidFill>
                <a:latin typeface="Calibri"/>
                <a:ea typeface="Calibri"/>
                <a:cs typeface="Calibri"/>
                <a:sym typeface="Calibri"/>
              </a:rPr>
              <a:t>- intestinal helminths </a:t>
            </a:r>
            <a:r>
              <a:rPr b="1" lang="en-GB" sz="800">
                <a:solidFill>
                  <a:srgbClr val="073763"/>
                </a:solidFill>
                <a:latin typeface="Calibri"/>
                <a:ea typeface="Calibri"/>
                <a:cs typeface="Calibri"/>
                <a:sym typeface="Calibri"/>
              </a:rPr>
              <a:t>(Cont.)</a:t>
            </a:r>
            <a:endParaRPr b="1" sz="800">
              <a:solidFill>
                <a:srgbClr val="073763"/>
              </a:solidFill>
              <a:latin typeface="Calibri"/>
              <a:ea typeface="Calibri"/>
              <a:cs typeface="Calibri"/>
              <a:sym typeface="Calibri"/>
            </a:endParaRPr>
          </a:p>
        </p:txBody>
      </p:sp>
      <p:graphicFrame>
        <p:nvGraphicFramePr>
          <p:cNvPr id="250" name="Google Shape;250;p27"/>
          <p:cNvGraphicFramePr/>
          <p:nvPr/>
        </p:nvGraphicFramePr>
        <p:xfrm>
          <a:off x="31" y="404931"/>
          <a:ext cx="3000000" cy="3000000"/>
        </p:xfrm>
        <a:graphic>
          <a:graphicData uri="http://schemas.openxmlformats.org/drawingml/2006/table">
            <a:tbl>
              <a:tblPr>
                <a:noFill/>
                <a:tableStyleId>{3182E06A-7384-487D-80B5-57FF383CB20F}</a:tableStyleId>
              </a:tblPr>
              <a:tblGrid>
                <a:gridCol w="852750"/>
                <a:gridCol w="447975"/>
                <a:gridCol w="1152600"/>
                <a:gridCol w="1152600"/>
                <a:gridCol w="1152600"/>
                <a:gridCol w="465825"/>
                <a:gridCol w="482450"/>
                <a:gridCol w="652350"/>
                <a:gridCol w="1242500"/>
              </a:tblGrid>
              <a:tr h="34510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Strongyloides stercoralis</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1537050">
                <a:tc gridSpan="9">
                  <a:txBody>
                    <a:bodyPr/>
                    <a:lstStyle/>
                    <a:p>
                      <a:pPr indent="0" lvl="0" marL="38100" marR="38100" rtl="0" algn="l">
                        <a:lnSpc>
                          <a:spcPct val="115000"/>
                        </a:lnSpc>
                        <a:spcBef>
                          <a:spcPts val="0"/>
                        </a:spcBef>
                        <a:spcAft>
                          <a:spcPts val="0"/>
                        </a:spcAft>
                        <a:buClr>
                          <a:srgbClr val="000000"/>
                        </a:buClr>
                        <a:buSzPts val="900"/>
                        <a:buFont typeface="Arial"/>
                        <a:buNone/>
                      </a:pPr>
                      <a:r>
                        <a:rPr b="1" lang="en-GB" sz="1000" u="none" cap="none" strike="noStrike">
                          <a:latin typeface="Calibri"/>
                          <a:ea typeface="Calibri"/>
                          <a:cs typeface="Calibri"/>
                          <a:sym typeface="Calibri"/>
                        </a:rPr>
                        <a:t>The parasite shows 3 modes of development:</a:t>
                      </a:r>
                      <a:endParaRPr sz="1000">
                        <a:latin typeface="Calibri"/>
                        <a:ea typeface="Calibri"/>
                        <a:cs typeface="Calibri"/>
                        <a:sym typeface="Calibri"/>
                      </a:endParaRPr>
                    </a:p>
                    <a:p>
                      <a:pPr indent="-109220" lvl="0" marL="228600" marR="219456" rtl="0" algn="l">
                        <a:lnSpc>
                          <a:spcPct val="115000"/>
                        </a:lnSpc>
                        <a:spcBef>
                          <a:spcPts val="0"/>
                        </a:spcBef>
                        <a:spcAft>
                          <a:spcPts val="0"/>
                        </a:spcAft>
                        <a:buClr>
                          <a:srgbClr val="000000"/>
                        </a:buClr>
                        <a:buSzPts val="1000"/>
                        <a:buFont typeface="Calibri"/>
                        <a:buAutoNum type="arabicParenR"/>
                      </a:pPr>
                      <a:r>
                        <a:rPr b="1" lang="en-GB" sz="1000" u="none" cap="none" strike="noStrike">
                          <a:solidFill>
                            <a:srgbClr val="C00000"/>
                          </a:solidFill>
                          <a:latin typeface="Calibri"/>
                          <a:ea typeface="Calibri"/>
                          <a:cs typeface="Calibri"/>
                          <a:sym typeface="Calibri"/>
                        </a:rPr>
                        <a:t>Autoinfection (very important criteria):</a:t>
                      </a:r>
                      <a:endParaRPr sz="1000">
                        <a:latin typeface="Calibri"/>
                        <a:ea typeface="Calibri"/>
                        <a:cs typeface="Calibri"/>
                        <a:sym typeface="Calibri"/>
                      </a:endParaRPr>
                    </a:p>
                    <a:p>
                      <a:pPr indent="-165100" lvl="2" marL="584200" marR="219456" rtl="0" algn="l">
                        <a:lnSpc>
                          <a:spcPct val="115000"/>
                        </a:lnSpc>
                        <a:spcBef>
                          <a:spcPts val="0"/>
                        </a:spcBef>
                        <a:spcAft>
                          <a:spcPts val="0"/>
                        </a:spcAft>
                        <a:buClr>
                          <a:srgbClr val="000000"/>
                        </a:buClr>
                        <a:buSzPts val="1000"/>
                        <a:buChar char="■"/>
                      </a:pPr>
                      <a:r>
                        <a:rPr b="1" lang="en-GB" sz="1000" u="sng" cap="none" strike="noStrike">
                          <a:latin typeface="Calibri"/>
                          <a:ea typeface="Calibri"/>
                          <a:cs typeface="Calibri"/>
                          <a:sym typeface="Calibri"/>
                        </a:rPr>
                        <a:t>Internal:</a:t>
                      </a:r>
                      <a:r>
                        <a:rPr b="1" lang="en-GB" sz="1000" u="none" cap="none" strike="noStrike">
                          <a:latin typeface="Calibri"/>
                          <a:ea typeface="Calibri"/>
                          <a:cs typeface="Calibri"/>
                          <a:sym typeface="Calibri"/>
                        </a:rPr>
                        <a:t> </a:t>
                      </a:r>
                      <a:r>
                        <a:rPr lang="en-GB" sz="1000" u="none" cap="none" strike="noStrike">
                          <a:latin typeface="Calibri"/>
                          <a:ea typeface="Calibri"/>
                          <a:cs typeface="Calibri"/>
                          <a:sym typeface="Calibri"/>
                        </a:rPr>
                        <a:t>when the rhabditiform larva become a filariform larva in the intestine and penetrate the intestine</a:t>
                      </a:r>
                      <a:endParaRPr sz="1000">
                        <a:latin typeface="Calibri"/>
                        <a:ea typeface="Calibri"/>
                        <a:cs typeface="Calibri"/>
                        <a:sym typeface="Calibri"/>
                      </a:endParaRPr>
                    </a:p>
                    <a:p>
                      <a:pPr indent="-165100" lvl="2" marL="584200" marR="219456" rtl="0" algn="l">
                        <a:lnSpc>
                          <a:spcPct val="115000"/>
                        </a:lnSpc>
                        <a:spcBef>
                          <a:spcPts val="0"/>
                        </a:spcBef>
                        <a:spcAft>
                          <a:spcPts val="0"/>
                        </a:spcAft>
                        <a:buClr>
                          <a:srgbClr val="000000"/>
                        </a:buClr>
                        <a:buSzPts val="1000"/>
                        <a:buChar char="■"/>
                      </a:pPr>
                      <a:r>
                        <a:rPr b="1" lang="en-GB" sz="1000" u="sng" cap="none" strike="noStrike">
                          <a:latin typeface="Calibri"/>
                          <a:ea typeface="Calibri"/>
                          <a:cs typeface="Calibri"/>
                          <a:sym typeface="Calibri"/>
                        </a:rPr>
                        <a:t>External:</a:t>
                      </a:r>
                      <a:r>
                        <a:rPr b="1" lang="en-GB" sz="1000" u="none" cap="none" strike="noStrike">
                          <a:latin typeface="Calibri"/>
                          <a:ea typeface="Calibri"/>
                          <a:cs typeface="Calibri"/>
                          <a:sym typeface="Calibri"/>
                        </a:rPr>
                        <a:t> </a:t>
                      </a:r>
                      <a:r>
                        <a:rPr lang="en-GB" sz="1000" u="none" cap="none" strike="noStrike">
                          <a:latin typeface="Calibri"/>
                          <a:ea typeface="Calibri"/>
                          <a:cs typeface="Calibri"/>
                          <a:sym typeface="Calibri"/>
                        </a:rPr>
                        <a:t>fecal contamination of skin –Rh larva &gt; </a:t>
                      </a:r>
                      <a:r>
                        <a:rPr b="1" lang="en-GB" sz="1000" u="none" cap="none" strike="noStrike">
                          <a:solidFill>
                            <a:srgbClr val="CC0000"/>
                          </a:solidFill>
                          <a:latin typeface="Calibri"/>
                          <a:ea typeface="Calibri"/>
                          <a:cs typeface="Calibri"/>
                          <a:sym typeface="Calibri"/>
                        </a:rPr>
                        <a:t>filariform penetrates the skin</a:t>
                      </a:r>
                      <a:endParaRPr b="1" sz="1000" u="none" cap="none" strike="noStrike">
                        <a:solidFill>
                          <a:srgbClr val="CC0000"/>
                        </a:solidFill>
                        <a:latin typeface="Calibri"/>
                        <a:ea typeface="Calibri"/>
                        <a:cs typeface="Calibri"/>
                        <a:sym typeface="Calibri"/>
                      </a:endParaRPr>
                    </a:p>
                    <a:p>
                      <a:pPr indent="-109220" lvl="0" marL="228600" marR="219456" rtl="0" algn="l">
                        <a:lnSpc>
                          <a:spcPct val="115000"/>
                        </a:lnSpc>
                        <a:spcBef>
                          <a:spcPts val="0"/>
                        </a:spcBef>
                        <a:spcAft>
                          <a:spcPts val="0"/>
                        </a:spcAft>
                        <a:buClr>
                          <a:srgbClr val="000000"/>
                        </a:buClr>
                        <a:buSzPts val="1000"/>
                        <a:buFont typeface="Arial"/>
                        <a:buAutoNum type="arabicParenR"/>
                      </a:pPr>
                      <a:r>
                        <a:rPr b="1" lang="en-GB" sz="1000" u="none" cap="none" strike="noStrike">
                          <a:solidFill>
                            <a:srgbClr val="C00000"/>
                          </a:solidFill>
                          <a:latin typeface="Calibri"/>
                          <a:ea typeface="Calibri"/>
                          <a:cs typeface="Calibri"/>
                          <a:sym typeface="Calibri"/>
                        </a:rPr>
                        <a:t>Direct development: </a:t>
                      </a:r>
                      <a:r>
                        <a:rPr i="0" lang="en-GB" sz="1000" u="none" cap="none" strike="noStrike">
                          <a:solidFill>
                            <a:srgbClr val="000000"/>
                          </a:solidFill>
                          <a:latin typeface="Calibri"/>
                          <a:ea typeface="Calibri"/>
                          <a:cs typeface="Calibri"/>
                          <a:sym typeface="Calibri"/>
                        </a:rPr>
                        <a:t>The rhabditiform larva pass from stool and become directly a Filariform larva if the environment of the soil is suitable.</a:t>
                      </a:r>
                      <a:endParaRPr sz="1000">
                        <a:latin typeface="Calibri"/>
                        <a:ea typeface="Calibri"/>
                        <a:cs typeface="Calibri"/>
                        <a:sym typeface="Calibri"/>
                      </a:endParaRPr>
                    </a:p>
                    <a:p>
                      <a:pPr indent="-109220" lvl="0" marL="228600" marR="219456" rtl="0" algn="l">
                        <a:lnSpc>
                          <a:spcPct val="115000"/>
                        </a:lnSpc>
                        <a:spcBef>
                          <a:spcPts val="0"/>
                        </a:spcBef>
                        <a:spcAft>
                          <a:spcPts val="0"/>
                        </a:spcAft>
                        <a:buClr>
                          <a:srgbClr val="000000"/>
                        </a:buClr>
                        <a:buSzPts val="1000"/>
                        <a:buFont typeface="Arial"/>
                        <a:buAutoNum type="arabicParenR"/>
                      </a:pPr>
                      <a:r>
                        <a:rPr b="1" lang="en-GB" sz="1000" u="none" cap="none" strike="noStrike">
                          <a:solidFill>
                            <a:srgbClr val="C00000"/>
                          </a:solidFill>
                          <a:latin typeface="Calibri"/>
                          <a:ea typeface="Calibri"/>
                          <a:cs typeface="Calibri"/>
                          <a:sym typeface="Calibri"/>
                        </a:rPr>
                        <a:t>Indirect development: </a:t>
                      </a:r>
                      <a:r>
                        <a:rPr i="0" lang="en-GB" sz="1000" u="none" cap="none" strike="noStrike">
                          <a:solidFill>
                            <a:srgbClr val="000000"/>
                          </a:solidFill>
                          <a:latin typeface="Calibri"/>
                          <a:ea typeface="Calibri"/>
                          <a:cs typeface="Calibri"/>
                          <a:sym typeface="Calibri"/>
                        </a:rPr>
                        <a:t>In external environment Rh. Larva becomes free living adults, produce eggs, rhabditiform </a:t>
                      </a:r>
                      <a:r>
                        <a:rPr lang="en-GB" sz="1000">
                          <a:latin typeface="Calibri"/>
                          <a:ea typeface="Calibri"/>
                          <a:cs typeface="Calibri"/>
                          <a:sym typeface="Calibri"/>
                        </a:rPr>
                        <a:t>larvae</a:t>
                      </a:r>
                      <a:r>
                        <a:rPr i="0" lang="en-GB" sz="1000" u="none" cap="none" strike="noStrike">
                          <a:solidFill>
                            <a:srgbClr val="000000"/>
                          </a:solidFill>
                          <a:latin typeface="Calibri"/>
                          <a:ea typeface="Calibri"/>
                          <a:cs typeface="Calibri"/>
                          <a:sym typeface="Calibri"/>
                        </a:rPr>
                        <a:t> and Filariform larva </a:t>
                      </a:r>
                      <a:endParaRPr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c hMerge="1"/>
              </a:tr>
              <a:tr h="557225">
                <a:tc rowSpan="2">
                  <a:txBody>
                    <a:bodyPr/>
                    <a:lstStyle/>
                    <a:p>
                      <a:pPr indent="0" lvl="0" marL="0" marR="0" rtl="0" algn="ctr">
                        <a:lnSpc>
                          <a:spcPct val="100000"/>
                        </a:lnSpc>
                        <a:spcBef>
                          <a:spcPts val="0"/>
                        </a:spcBef>
                        <a:spcAft>
                          <a:spcPts val="0"/>
                        </a:spcAft>
                        <a:buClr>
                          <a:srgbClr val="000000"/>
                        </a:buClr>
                        <a:buSzPts val="900"/>
                        <a:buFont typeface="Arial"/>
                        <a:buNone/>
                      </a:pPr>
                      <a:r>
                        <a:rPr b="1" lang="en-GB" sz="1100">
                          <a:latin typeface="Calibri"/>
                          <a:ea typeface="Calibri"/>
                          <a:cs typeface="Calibri"/>
                          <a:sym typeface="Calibri"/>
                        </a:rPr>
                        <a:t>Pathology &amp; picture</a:t>
                      </a:r>
                      <a:endParaRPr b="1" sz="12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5" rowSpan="2">
                  <a:txBody>
                    <a:bodyPr/>
                    <a:lstStyle/>
                    <a:p>
                      <a:pPr indent="-157733" lvl="0" marL="210312" marR="0" rtl="0" algn="l">
                        <a:lnSpc>
                          <a:spcPct val="100000"/>
                        </a:lnSpc>
                        <a:spcBef>
                          <a:spcPts val="0"/>
                        </a:spcBef>
                        <a:spcAft>
                          <a:spcPts val="0"/>
                        </a:spcAft>
                        <a:buSzPts val="900"/>
                        <a:buFont typeface="Calibri"/>
                        <a:buChar char="●"/>
                      </a:pPr>
                      <a:r>
                        <a:rPr b="1" lang="en-GB" sz="900" u="sng" cap="none" strike="noStrike">
                          <a:latin typeface="Calibri"/>
                          <a:ea typeface="Calibri"/>
                          <a:cs typeface="Calibri"/>
                          <a:sym typeface="Calibri"/>
                        </a:rPr>
                        <a:t>Cutaneous:</a:t>
                      </a:r>
                      <a:r>
                        <a:rPr lang="en-GB" sz="900" u="none" cap="none" strike="noStrike">
                          <a:latin typeface="Calibri"/>
                          <a:ea typeface="Calibri"/>
                          <a:cs typeface="Calibri"/>
                          <a:sym typeface="Calibri"/>
                        </a:rPr>
                        <a:t> little reaction on penetration. </a:t>
                      </a:r>
                      <a:r>
                        <a:rPr lang="en-GB" sz="900">
                          <a:latin typeface="Calibri"/>
                          <a:ea typeface="Calibri"/>
                          <a:cs typeface="Calibri"/>
                          <a:sym typeface="Calibri"/>
                        </a:rPr>
                        <a:t>severe</a:t>
                      </a:r>
                      <a:r>
                        <a:rPr lang="en-GB" sz="900" u="none" cap="none" strike="noStrike">
                          <a:latin typeface="Calibri"/>
                          <a:ea typeface="Calibri"/>
                          <a:cs typeface="Calibri"/>
                          <a:sym typeface="Calibri"/>
                        </a:rPr>
                        <a:t> dermatitis at perianal region in case of external autoinfection</a:t>
                      </a:r>
                      <a:endParaRPr sz="900">
                        <a:latin typeface="Calibri"/>
                        <a:ea typeface="Calibri"/>
                        <a:cs typeface="Calibri"/>
                        <a:sym typeface="Calibri"/>
                      </a:endParaRPr>
                    </a:p>
                    <a:p>
                      <a:pPr indent="-157733" lvl="0" marL="210312" marR="0" rtl="0" algn="l">
                        <a:lnSpc>
                          <a:spcPct val="100000"/>
                        </a:lnSpc>
                        <a:spcBef>
                          <a:spcPts val="0"/>
                        </a:spcBef>
                        <a:spcAft>
                          <a:spcPts val="0"/>
                        </a:spcAft>
                        <a:buSzPts val="900"/>
                        <a:buFont typeface="Calibri"/>
                        <a:buChar char="●"/>
                      </a:pPr>
                      <a:r>
                        <a:rPr b="1" i="0" lang="en-GB" sz="900" u="sng" cap="none" strike="noStrike">
                          <a:solidFill>
                            <a:srgbClr val="000000"/>
                          </a:solidFill>
                          <a:latin typeface="Calibri"/>
                          <a:ea typeface="Calibri"/>
                          <a:cs typeface="Calibri"/>
                          <a:sym typeface="Calibri"/>
                        </a:rPr>
                        <a:t>Migration:</a:t>
                      </a:r>
                      <a:r>
                        <a:rPr b="1" i="0" lang="en-GB" sz="900" u="none" cap="none" strike="noStrike">
                          <a:solidFill>
                            <a:srgbClr val="000000"/>
                          </a:solidFill>
                          <a:latin typeface="Calibri"/>
                          <a:ea typeface="Calibri"/>
                          <a:cs typeface="Calibri"/>
                          <a:sym typeface="Calibri"/>
                        </a:rPr>
                        <a:t> </a:t>
                      </a:r>
                      <a:r>
                        <a:rPr lang="en-GB" sz="900" u="none" cap="none" strike="noStrike">
                          <a:latin typeface="Calibri"/>
                          <a:ea typeface="Calibri"/>
                          <a:cs typeface="Calibri"/>
                          <a:sym typeface="Calibri"/>
                        </a:rPr>
                        <a:t>pneumonitis during larval migration.</a:t>
                      </a:r>
                      <a:endParaRPr sz="900">
                        <a:latin typeface="Calibri"/>
                        <a:ea typeface="Calibri"/>
                        <a:cs typeface="Calibri"/>
                        <a:sym typeface="Calibri"/>
                      </a:endParaRPr>
                    </a:p>
                    <a:p>
                      <a:pPr indent="-157733" lvl="0" marL="210312" marR="0" rtl="0" algn="l">
                        <a:lnSpc>
                          <a:spcPct val="100000"/>
                        </a:lnSpc>
                        <a:spcBef>
                          <a:spcPts val="0"/>
                        </a:spcBef>
                        <a:spcAft>
                          <a:spcPts val="0"/>
                        </a:spcAft>
                        <a:buSzPts val="900"/>
                        <a:buFont typeface="Calibri"/>
                        <a:buChar char="●"/>
                      </a:pPr>
                      <a:r>
                        <a:rPr b="1" i="0" lang="en-GB" sz="900" u="sng" cap="none" strike="noStrike">
                          <a:solidFill>
                            <a:srgbClr val="000000"/>
                          </a:solidFill>
                          <a:latin typeface="Calibri"/>
                          <a:ea typeface="Calibri"/>
                          <a:cs typeface="Calibri"/>
                          <a:sym typeface="Calibri"/>
                        </a:rPr>
                        <a:t>Intestinal</a:t>
                      </a:r>
                      <a:r>
                        <a:rPr lang="en-GB" sz="900" u="none" cap="none" strike="noStrike">
                          <a:latin typeface="Calibri"/>
                          <a:ea typeface="Calibri"/>
                          <a:cs typeface="Calibri"/>
                          <a:sym typeface="Calibri"/>
                        </a:rPr>
                        <a:t>: inflammation of upper intestinal mucosa, diarrhea, upper abdominal pain in the </a:t>
                      </a:r>
                      <a:r>
                        <a:rPr lang="en-GB" sz="900">
                          <a:latin typeface="Calibri"/>
                          <a:ea typeface="Calibri"/>
                          <a:cs typeface="Calibri"/>
                          <a:sym typeface="Calibri"/>
                        </a:rPr>
                        <a:t>epigastric</a:t>
                      </a:r>
                      <a:r>
                        <a:rPr lang="en-GB" sz="900" u="none" cap="none" strike="noStrike">
                          <a:latin typeface="Calibri"/>
                          <a:ea typeface="Calibri"/>
                          <a:cs typeface="Calibri"/>
                          <a:sym typeface="Calibri"/>
                        </a:rPr>
                        <a:t> colicky in nature.</a:t>
                      </a:r>
                      <a:endParaRPr sz="900">
                        <a:latin typeface="Calibri"/>
                        <a:ea typeface="Calibri"/>
                        <a:cs typeface="Calibri"/>
                        <a:sym typeface="Calibri"/>
                      </a:endParaRPr>
                    </a:p>
                    <a:p>
                      <a:pPr indent="-157733" lvl="0" marL="210312" marR="0" rtl="0" algn="l">
                        <a:lnSpc>
                          <a:spcPct val="100000"/>
                        </a:lnSpc>
                        <a:spcBef>
                          <a:spcPts val="0"/>
                        </a:spcBef>
                        <a:spcAft>
                          <a:spcPts val="0"/>
                        </a:spcAft>
                        <a:buSzPts val="900"/>
                        <a:buFont typeface="Calibri"/>
                        <a:buChar char="●"/>
                      </a:pPr>
                      <a:r>
                        <a:rPr b="1" i="0" lang="en-GB" sz="900" u="sng" cap="none" strike="noStrike">
                          <a:solidFill>
                            <a:srgbClr val="000000"/>
                          </a:solidFill>
                          <a:latin typeface="Calibri"/>
                          <a:ea typeface="Calibri"/>
                          <a:cs typeface="Calibri"/>
                          <a:sym typeface="Calibri"/>
                        </a:rPr>
                        <a:t>Disseminated strongyloidiasis:</a:t>
                      </a:r>
                      <a:r>
                        <a:rPr b="1" i="0" lang="en-GB" sz="900" u="none" cap="none" strike="noStrike">
                          <a:solidFill>
                            <a:srgbClr val="000000"/>
                          </a:solidFill>
                          <a:latin typeface="Calibri"/>
                          <a:ea typeface="Calibri"/>
                          <a:cs typeface="Calibri"/>
                          <a:sym typeface="Calibri"/>
                        </a:rPr>
                        <a:t> </a:t>
                      </a:r>
                      <a:r>
                        <a:rPr lang="en-GB" sz="900">
                          <a:latin typeface="Calibri"/>
                          <a:ea typeface="Calibri"/>
                          <a:cs typeface="Calibri"/>
                          <a:sym typeface="Calibri"/>
                        </a:rPr>
                        <a:t>in</a:t>
                      </a:r>
                      <a:r>
                        <a:rPr b="1" lang="en-GB" sz="900">
                          <a:solidFill>
                            <a:srgbClr val="FF0000"/>
                          </a:solidFill>
                          <a:latin typeface="Calibri"/>
                          <a:ea typeface="Calibri"/>
                          <a:cs typeface="Calibri"/>
                          <a:sym typeface="Calibri"/>
                        </a:rPr>
                        <a:t> Immunocompromised patients</a:t>
                      </a:r>
                      <a:r>
                        <a:rPr lang="en-GB" sz="900" u="none" cap="none" strike="noStrike">
                          <a:latin typeface="Calibri"/>
                          <a:ea typeface="Calibri"/>
                          <a:cs typeface="Calibri"/>
                          <a:sym typeface="Calibri"/>
                        </a:rPr>
                        <a:t>, uncontrolled diarrhea</a:t>
                      </a:r>
                      <a:r>
                        <a:rPr lang="en-GB" sz="900">
                          <a:latin typeface="Calibri"/>
                          <a:ea typeface="Calibri"/>
                          <a:cs typeface="Calibri"/>
                          <a:sym typeface="Calibri"/>
                        </a:rPr>
                        <a:t>, </a:t>
                      </a:r>
                      <a:r>
                        <a:rPr lang="en-GB" sz="900" u="none" cap="none" strike="noStrike">
                          <a:latin typeface="Calibri"/>
                          <a:ea typeface="Calibri"/>
                          <a:cs typeface="Calibri"/>
                          <a:sym typeface="Calibri"/>
                        </a:rPr>
                        <a:t> granulomatous changes</a:t>
                      </a:r>
                      <a:r>
                        <a:rPr lang="en-GB" sz="900">
                          <a:latin typeface="Calibri"/>
                          <a:ea typeface="Calibri"/>
                          <a:cs typeface="Calibri"/>
                          <a:sym typeface="Calibri"/>
                        </a:rPr>
                        <a:t>, </a:t>
                      </a:r>
                      <a:r>
                        <a:rPr lang="en-GB" sz="900" u="none" cap="none" strike="noStrike">
                          <a:latin typeface="Calibri"/>
                          <a:ea typeface="Calibri"/>
                          <a:cs typeface="Calibri"/>
                          <a:sym typeface="Calibri"/>
                        </a:rPr>
                        <a:t> necrosis</a:t>
                      </a:r>
                      <a:r>
                        <a:rPr lang="en-GB" sz="900">
                          <a:latin typeface="Calibri"/>
                          <a:ea typeface="Calibri"/>
                          <a:cs typeface="Calibri"/>
                          <a:sym typeface="Calibri"/>
                        </a:rPr>
                        <a:t>, </a:t>
                      </a:r>
                      <a:r>
                        <a:rPr lang="en-GB" sz="900" u="none" cap="none" strike="noStrike">
                          <a:latin typeface="Calibri"/>
                          <a:ea typeface="Calibri"/>
                          <a:cs typeface="Calibri"/>
                          <a:sym typeface="Calibri"/>
                        </a:rPr>
                        <a:t> perforatio</a:t>
                      </a:r>
                      <a:r>
                        <a:rPr lang="en-GB" sz="900">
                          <a:latin typeface="Calibri"/>
                          <a:ea typeface="Calibri"/>
                          <a:cs typeface="Calibri"/>
                          <a:sym typeface="Calibri"/>
                        </a:rPr>
                        <a:t>n,</a:t>
                      </a:r>
                      <a:r>
                        <a:rPr lang="en-GB" sz="900" u="none" cap="none" strike="noStrike">
                          <a:latin typeface="Calibri"/>
                          <a:ea typeface="Calibri"/>
                          <a:cs typeface="Calibri"/>
                          <a:sym typeface="Calibri"/>
                        </a:rPr>
                        <a:t> peritonitis</a:t>
                      </a:r>
                      <a:r>
                        <a:rPr lang="en-GB" sz="900">
                          <a:latin typeface="Calibri"/>
                          <a:ea typeface="Calibri"/>
                          <a:cs typeface="Calibri"/>
                          <a:sym typeface="Calibri"/>
                        </a:rPr>
                        <a:t>, </a:t>
                      </a:r>
                      <a:r>
                        <a:rPr lang="en-GB" sz="900" u="none" cap="none" strike="noStrike">
                          <a:latin typeface="Calibri"/>
                          <a:ea typeface="Calibri"/>
                          <a:cs typeface="Calibri"/>
                          <a:sym typeface="Calibri"/>
                        </a:rPr>
                        <a:t> death.</a:t>
                      </a:r>
                      <a:endParaRPr sz="900">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c rowSpan="2" hMerge="1"/>
                <a:tc rowSpan="2" hMerge="1"/>
                <a:tc rowSpan="2" hMerge="1"/>
                <a:tc gridSpan="2">
                  <a:txBody>
                    <a:bodyPr/>
                    <a:lstStyle/>
                    <a:p>
                      <a:pPr indent="0" lvl="0" marL="0" marR="0" rtl="0" algn="ctr">
                        <a:lnSpc>
                          <a:spcPct val="100000"/>
                        </a:lnSpc>
                        <a:spcBef>
                          <a:spcPts val="0"/>
                        </a:spcBef>
                        <a:spcAft>
                          <a:spcPts val="0"/>
                        </a:spcAft>
                        <a:buNone/>
                      </a:pPr>
                      <a:r>
                        <a:rPr b="1" lang="en-GB" sz="1200" u="none" cap="none" strike="noStrike">
                          <a:latin typeface="Calibri"/>
                          <a:ea typeface="Calibri"/>
                          <a:cs typeface="Calibri"/>
                          <a:sym typeface="Calibri"/>
                        </a:rPr>
                        <a:t>Infective stage</a:t>
                      </a:r>
                      <a:endParaRPr sz="1200">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marR="0" rtl="0" algn="ctr">
                        <a:lnSpc>
                          <a:spcPct val="100000"/>
                        </a:lnSpc>
                        <a:spcBef>
                          <a:spcPts val="0"/>
                        </a:spcBef>
                        <a:spcAft>
                          <a:spcPts val="0"/>
                        </a:spcAft>
                        <a:buClr>
                          <a:srgbClr val="000000"/>
                        </a:buClr>
                        <a:buSzPts val="900"/>
                        <a:buFont typeface="Arial"/>
                        <a:buNone/>
                      </a:pPr>
                      <a:r>
                        <a:rPr b="1" lang="en-GB" sz="1200" u="none" cap="none" strike="noStrike">
                          <a:solidFill>
                            <a:srgbClr val="C00000"/>
                          </a:solidFill>
                          <a:latin typeface="Calibri"/>
                          <a:ea typeface="Calibri"/>
                          <a:cs typeface="Calibri"/>
                          <a:sym typeface="Calibri"/>
                        </a:rPr>
                        <a:t>Filariform larvae</a:t>
                      </a:r>
                      <a:endParaRPr b="1" sz="1200" u="none" cap="none" strike="noStrike">
                        <a:solidFill>
                          <a:srgbClr val="C0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5175">
                <a:tc vMerge="1"/>
                <a:tc gridSpan="5" vMerge="1"/>
                <a:tc hMerge="1" vMerge="1"/>
                <a:tc hMerge="1" vMerge="1"/>
                <a:tc hMerge="1" vMerge="1"/>
                <a:tc hMerge="1" vMerge="1"/>
                <a:tc gridSpan="2">
                  <a:txBody>
                    <a:bodyPr/>
                    <a:lstStyle/>
                    <a:p>
                      <a:pPr indent="0" lvl="0" marL="0" marR="0" rtl="0" algn="ctr">
                        <a:lnSpc>
                          <a:spcPct val="100000"/>
                        </a:lnSpc>
                        <a:spcBef>
                          <a:spcPts val="0"/>
                        </a:spcBef>
                        <a:spcAft>
                          <a:spcPts val="0"/>
                        </a:spcAft>
                        <a:buNone/>
                      </a:pPr>
                      <a:r>
                        <a:rPr b="1" lang="en-GB" sz="1200" u="none" cap="none" strike="noStrike">
                          <a:latin typeface="Calibri"/>
                          <a:ea typeface="Calibri"/>
                          <a:cs typeface="Calibri"/>
                          <a:sym typeface="Calibri"/>
                        </a:rPr>
                        <a:t>Diagnostic stage</a:t>
                      </a:r>
                      <a:endParaRPr sz="1200">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marR="0" rtl="0" algn="ctr">
                        <a:lnSpc>
                          <a:spcPct val="100000"/>
                        </a:lnSpc>
                        <a:spcBef>
                          <a:spcPts val="0"/>
                        </a:spcBef>
                        <a:spcAft>
                          <a:spcPts val="0"/>
                        </a:spcAft>
                        <a:buClr>
                          <a:srgbClr val="000000"/>
                        </a:buClr>
                        <a:buSzPts val="900"/>
                        <a:buFont typeface="Arial"/>
                        <a:buNone/>
                      </a:pPr>
                      <a:r>
                        <a:rPr b="1" lang="en-GB" sz="1200" u="none" cap="none" strike="noStrike">
                          <a:solidFill>
                            <a:srgbClr val="C00000"/>
                          </a:solidFill>
                          <a:latin typeface="Calibri"/>
                          <a:ea typeface="Calibri"/>
                          <a:cs typeface="Calibri"/>
                          <a:sym typeface="Calibri"/>
                        </a:rPr>
                        <a:t>Rhabditiform larva</a:t>
                      </a:r>
                      <a:endParaRPr sz="1200">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51" name="Google Shape;251;p27"/>
          <p:cNvGraphicFramePr/>
          <p:nvPr/>
        </p:nvGraphicFramePr>
        <p:xfrm>
          <a:off x="43" y="8343956"/>
          <a:ext cx="3000000" cy="3000000"/>
        </p:xfrm>
        <a:graphic>
          <a:graphicData uri="http://schemas.openxmlformats.org/drawingml/2006/table">
            <a:tbl>
              <a:tblPr>
                <a:noFill/>
                <a:tableStyleId>{3182E06A-7384-487D-80B5-57FF383CB20F}</a:tableStyleId>
              </a:tblPr>
              <a:tblGrid>
                <a:gridCol w="852750"/>
                <a:gridCol w="447975"/>
                <a:gridCol w="1152600"/>
                <a:gridCol w="1152600"/>
                <a:gridCol w="1152600"/>
                <a:gridCol w="465825"/>
                <a:gridCol w="482450"/>
                <a:gridCol w="652325"/>
                <a:gridCol w="1242500"/>
              </a:tblGrid>
              <a:tr h="18860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Echinococcus granulosus</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343150">
                <a:tc gridSpan="2">
                  <a:txBody>
                    <a:bodyPr/>
                    <a:lstStyle/>
                    <a:p>
                      <a:pPr indent="0" lvl="0" marL="0" marR="0" rtl="0" algn="ctr">
                        <a:lnSpc>
                          <a:spcPct val="100000"/>
                        </a:lnSpc>
                        <a:spcBef>
                          <a:spcPts val="0"/>
                        </a:spcBef>
                        <a:spcAft>
                          <a:spcPts val="0"/>
                        </a:spcAft>
                        <a:buClr>
                          <a:srgbClr val="000000"/>
                        </a:buClr>
                        <a:buSzPts val="1300"/>
                        <a:buFont typeface="Arial"/>
                        <a:buNone/>
                      </a:pPr>
                      <a:r>
                        <a:rPr b="1" lang="en-GB" sz="1000">
                          <a:latin typeface="Calibri"/>
                          <a:ea typeface="Calibri"/>
                          <a:cs typeface="Calibri"/>
                          <a:sym typeface="Calibri"/>
                        </a:rPr>
                        <a:t>Definitive host</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marR="0" rtl="0" algn="ctr">
                        <a:lnSpc>
                          <a:spcPct val="100000"/>
                        </a:lnSpc>
                        <a:spcBef>
                          <a:spcPts val="0"/>
                        </a:spcBef>
                        <a:spcAft>
                          <a:spcPts val="0"/>
                        </a:spcAft>
                        <a:buClr>
                          <a:srgbClr val="000000"/>
                        </a:buClr>
                        <a:buSzPts val="1300"/>
                        <a:buFont typeface="Arial"/>
                        <a:buNone/>
                      </a:pPr>
                      <a:r>
                        <a:rPr b="1" lang="en-GB" sz="1000">
                          <a:solidFill>
                            <a:srgbClr val="CC0000"/>
                          </a:solidFill>
                          <a:latin typeface="Calibri"/>
                          <a:ea typeface="Calibri"/>
                          <a:cs typeface="Calibri"/>
                          <a:sym typeface="Calibri"/>
                        </a:rPr>
                        <a:t>Dogs</a:t>
                      </a:r>
                      <a:endParaRPr b="1" sz="1000" u="none" cap="none" strike="noStrike">
                        <a:solidFill>
                          <a:srgbClr val="CC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000">
                          <a:latin typeface="Calibri"/>
                          <a:ea typeface="Calibri"/>
                          <a:cs typeface="Calibri"/>
                          <a:sym typeface="Calibri"/>
                        </a:rPr>
                        <a:t>Intermediate host</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GB" sz="1000">
                          <a:solidFill>
                            <a:srgbClr val="CC0000"/>
                          </a:solidFill>
                          <a:latin typeface="Cabin"/>
                          <a:ea typeface="Cabin"/>
                          <a:cs typeface="Cabin"/>
                          <a:sym typeface="Cabin"/>
                        </a:rPr>
                        <a:t>sheep, cattle, pigs, goats, and camels and also Humans</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300"/>
                        <a:buFont typeface="Arial"/>
                        <a:buNone/>
                      </a:pPr>
                      <a:r>
                        <a:rPr b="1" lang="en-GB" sz="1000">
                          <a:latin typeface="Calibri"/>
                          <a:ea typeface="Calibri"/>
                          <a:cs typeface="Calibri"/>
                          <a:sym typeface="Calibri"/>
                        </a:rPr>
                        <a:t>Clinically</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en-GB" sz="1000" u="none" cap="none" strike="noStrike">
                          <a:solidFill>
                            <a:srgbClr val="000000"/>
                          </a:solidFill>
                          <a:latin typeface="Calibri"/>
                          <a:ea typeface="Calibri"/>
                          <a:cs typeface="Calibri"/>
                          <a:sym typeface="Calibri"/>
                        </a:rPr>
                        <a:t>Onchosphere reach various organs </a:t>
                      </a:r>
                      <a:r>
                        <a:rPr b="1" lang="en-GB" sz="1000" u="none" cap="none" strike="noStrike">
                          <a:solidFill>
                            <a:srgbClr val="CC0000"/>
                          </a:solidFill>
                          <a:latin typeface="Calibri"/>
                          <a:ea typeface="Calibri"/>
                          <a:cs typeface="Calibri"/>
                          <a:sym typeface="Calibri"/>
                        </a:rPr>
                        <a:t>mainly the liver</a:t>
                      </a:r>
                      <a:r>
                        <a:rPr lang="en-GB" sz="1000">
                          <a:latin typeface="Calibri"/>
                          <a:ea typeface="Calibri"/>
                          <a:cs typeface="Calibri"/>
                          <a:sym typeface="Calibri"/>
                        </a:rPr>
                        <a:t> </a:t>
                      </a:r>
                      <a:r>
                        <a:rPr b="1" lang="en-GB" sz="1000" u="none" cap="none" strike="noStrike">
                          <a:solidFill>
                            <a:srgbClr val="CC0000"/>
                          </a:solidFill>
                          <a:latin typeface="Calibri"/>
                          <a:ea typeface="Calibri"/>
                          <a:cs typeface="Calibri"/>
                          <a:sym typeface="Calibri"/>
                        </a:rPr>
                        <a:t>causing hydatid cys</a:t>
                      </a:r>
                      <a:r>
                        <a:rPr b="1" lang="en-GB" sz="1000">
                          <a:solidFill>
                            <a:srgbClr val="CC0000"/>
                          </a:solidFill>
                          <a:latin typeface="Calibri"/>
                          <a:ea typeface="Calibri"/>
                          <a:cs typeface="Calibri"/>
                          <a:sym typeface="Calibri"/>
                        </a:rPr>
                        <a:t>t. if ruptured it can lead to </a:t>
                      </a:r>
                      <a:r>
                        <a:rPr b="1" lang="en-GB" sz="1000">
                          <a:solidFill>
                            <a:srgbClr val="CC0000"/>
                          </a:solidFill>
                          <a:latin typeface="Cabin"/>
                          <a:ea typeface="Cabin"/>
                          <a:cs typeface="Cabin"/>
                          <a:sym typeface="Cabin"/>
                        </a:rPr>
                        <a:t>anaphylactic shock</a:t>
                      </a:r>
                      <a:r>
                        <a:rPr lang="en-GB" sz="1000">
                          <a:solidFill>
                            <a:srgbClr val="C27BA0"/>
                          </a:solidFill>
                          <a:latin typeface="Cabin"/>
                          <a:ea typeface="Cabin"/>
                          <a:cs typeface="Cabin"/>
                          <a:sym typeface="Cabin"/>
                        </a:rPr>
                        <a:t>,</a:t>
                      </a:r>
                      <a:endParaRPr b="1" sz="1000">
                        <a:solidFill>
                          <a:srgbClr val="CC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252" name="Google Shape;252;p27"/>
          <p:cNvGraphicFramePr/>
          <p:nvPr/>
        </p:nvGraphicFramePr>
        <p:xfrm>
          <a:off x="13" y="3359450"/>
          <a:ext cx="3000000" cy="3000000"/>
        </p:xfrm>
        <a:graphic>
          <a:graphicData uri="http://schemas.openxmlformats.org/drawingml/2006/table">
            <a:tbl>
              <a:tblPr>
                <a:noFill/>
                <a:tableStyleId>{3B2BEBBE-42B2-4808-85D4-4C9ECD78F810}</a:tableStyleId>
              </a:tblPr>
              <a:tblGrid>
                <a:gridCol w="1037075"/>
                <a:gridCol w="930125"/>
                <a:gridCol w="1145025"/>
                <a:gridCol w="1139000"/>
                <a:gridCol w="1100575"/>
                <a:gridCol w="1007275"/>
                <a:gridCol w="1242575"/>
              </a:tblGrid>
              <a:tr h="418850">
                <a:tc gridSpan="7">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Tape worms</a:t>
                      </a:r>
                      <a:endParaRPr/>
                    </a:p>
                  </a:txBody>
                  <a:tcPr marT="91425" marB="91425" marR="91425" marL="91425">
                    <a:lnB cap="flat" cmpd="sng" w="9525">
                      <a:solidFill>
                        <a:srgbClr val="073763"/>
                      </a:solidFill>
                      <a:prstDash val="solid"/>
                      <a:round/>
                      <a:headEnd len="sm" w="sm" type="none"/>
                      <a:tailEnd len="sm" w="sm" type="none"/>
                    </a:lnB>
                    <a:solidFill>
                      <a:srgbClr val="073763"/>
                    </a:solidFill>
                  </a:tcPr>
                </a:tc>
                <a:tc hMerge="1"/>
                <a:tc hMerge="1"/>
                <a:tc hMerge="1"/>
                <a:tc hMerge="1"/>
                <a:tc hMerge="1"/>
                <a:tc hMerge="1"/>
              </a:tr>
              <a:tr h="437750">
                <a:tc>
                  <a:txBody>
                    <a:bodyPr/>
                    <a:lstStyle/>
                    <a:p>
                      <a:pPr indent="0" lvl="0" marL="0" rtl="0" algn="ctr">
                        <a:spcBef>
                          <a:spcPts val="0"/>
                        </a:spcBef>
                        <a:spcAft>
                          <a:spcPts val="0"/>
                        </a:spcAft>
                        <a:buNone/>
                      </a:pPr>
                      <a:r>
                        <a:t/>
                      </a:r>
                      <a:endParaRPr b="1" sz="900">
                        <a:solidFill>
                          <a:srgbClr val="FFFFFF"/>
                        </a:solidFill>
                        <a:latin typeface="Calibri"/>
                        <a:ea typeface="Calibri"/>
                        <a:cs typeface="Calibri"/>
                        <a:sym typeface="Calibri"/>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DISEASE</a:t>
                      </a:r>
                      <a:endParaRPr b="1" sz="900">
                        <a:latin typeface="Calibri"/>
                        <a:ea typeface="Calibri"/>
                        <a:cs typeface="Calibri"/>
                        <a:sym typeface="Calibri"/>
                      </a:endParaRPr>
                    </a:p>
                  </a:txBody>
                  <a:tcPr marT="91425" marB="91425" marR="91425" marL="91425" anchor="ctr">
                    <a:lnL cap="flat" cmpd="sng" w="9525">
                      <a:solidFill>
                        <a:srgbClr val="073763"/>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TRANSMISSION</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LOCATION OF ADULT</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LOCATION OF LARVA</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CLINICAL PICTURE </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LAB. DIAGNOSIS</a:t>
                      </a:r>
                      <a:endParaRPr b="1" sz="900">
                        <a:latin typeface="Calibri"/>
                        <a:ea typeface="Calibri"/>
                        <a:cs typeface="Calibri"/>
                        <a:sym typeface="Calibri"/>
                      </a:endParaRPr>
                    </a:p>
                  </a:txBody>
                  <a:tcPr marT="91425" marB="91425" marR="91425" marL="91425" anchor="ctr">
                    <a:solidFill>
                      <a:srgbClr val="CFE2F3"/>
                    </a:solidFill>
                  </a:tcPr>
                </a:tc>
              </a:tr>
              <a:tr h="43775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Taenia saginata</a:t>
                      </a:r>
                      <a:endParaRPr b="1" sz="900">
                        <a:solidFill>
                          <a:srgbClr val="FFFFFF"/>
                        </a:solidFill>
                        <a:latin typeface="Calibri"/>
                        <a:ea typeface="Calibri"/>
                        <a:cs typeface="Calibri"/>
                        <a:sym typeface="Calibri"/>
                      </a:endParaRPr>
                    </a:p>
                  </a:txBody>
                  <a:tcPr marT="91425" marB="91425" marR="91425" marL="91425" anchor="ctr">
                    <a:lnT cap="flat" cmpd="sng" w="9525">
                      <a:solidFill>
                        <a:srgbClr val="073763"/>
                      </a:solidFill>
                      <a:prstDash val="solid"/>
                      <a:round/>
                      <a:headEnd len="sm" w="sm" type="none"/>
                      <a:tailEnd len="sm" w="sm" type="none"/>
                    </a:lnT>
                    <a:solidFill>
                      <a:srgbClr val="073763"/>
                    </a:solidFill>
                  </a:tcPr>
                </a:tc>
                <a:tc>
                  <a:txBody>
                    <a:bodyPr/>
                    <a:lstStyle/>
                    <a:p>
                      <a:pPr indent="0" lvl="0" marL="0" rtl="0" algn="ctr">
                        <a:spcBef>
                          <a:spcPts val="0"/>
                        </a:spcBef>
                        <a:spcAft>
                          <a:spcPts val="0"/>
                        </a:spcAft>
                        <a:buClr>
                          <a:schemeClr val="dk1"/>
                        </a:buClr>
                        <a:buFont typeface="Arial"/>
                        <a:buNone/>
                      </a:pPr>
                      <a:r>
                        <a:rPr b="1" lang="en-GB" sz="900">
                          <a:solidFill>
                            <a:srgbClr val="CC0000"/>
                          </a:solidFill>
                          <a:latin typeface="Calibri"/>
                          <a:ea typeface="Calibri"/>
                          <a:cs typeface="Calibri"/>
                          <a:sym typeface="Calibri"/>
                        </a:rPr>
                        <a:t>taeniasis</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larva in </a:t>
                      </a:r>
                      <a:r>
                        <a:rPr b="1" lang="en-GB" sz="900">
                          <a:solidFill>
                            <a:srgbClr val="CC0000"/>
                          </a:solidFill>
                          <a:latin typeface="Calibri"/>
                          <a:ea typeface="Calibri"/>
                          <a:cs typeface="Calibri"/>
                          <a:sym typeface="Calibri"/>
                        </a:rPr>
                        <a:t>undercooked beef</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solidFill>
                            <a:srgbClr val="CC0000"/>
                          </a:solidFill>
                          <a:latin typeface="Calibri"/>
                          <a:ea typeface="Calibri"/>
                          <a:cs typeface="Calibri"/>
                          <a:sym typeface="Calibri"/>
                        </a:rPr>
                        <a:t>Small Intestine</a:t>
                      </a:r>
                      <a:endParaRPr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vague digestive disturbances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eggs or proglottids in stools</a:t>
                      </a:r>
                      <a:endParaRPr sz="900">
                        <a:latin typeface="Calibri"/>
                        <a:ea typeface="Calibri"/>
                        <a:cs typeface="Calibri"/>
                        <a:sym typeface="Calibri"/>
                      </a:endParaRPr>
                    </a:p>
                  </a:txBody>
                  <a:tcPr marT="91425" marB="91425" marR="91425" marL="91425" anchor="ctr"/>
                </a:tc>
              </a:tr>
              <a:tr h="43775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Taenia solium-</a:t>
                      </a:r>
                      <a:endParaRPr b="1" sz="900">
                        <a:solidFill>
                          <a:srgbClr val="FFFFFF"/>
                        </a:solidFill>
                        <a:latin typeface="Calibri"/>
                        <a:ea typeface="Calibri"/>
                        <a:cs typeface="Calibri"/>
                        <a:sym typeface="Calibri"/>
                      </a:endParaRPr>
                    </a:p>
                    <a:p>
                      <a:pPr indent="0" lvl="0" marL="0" rtl="0" algn="ctr">
                        <a:spcBef>
                          <a:spcPts val="0"/>
                        </a:spcBef>
                        <a:spcAft>
                          <a:spcPts val="0"/>
                        </a:spcAft>
                        <a:buNone/>
                      </a:pPr>
                      <a:r>
                        <a:rPr b="1" lang="en-GB" sz="900">
                          <a:solidFill>
                            <a:srgbClr val="FFFFFF"/>
                          </a:solidFill>
                          <a:latin typeface="Calibri"/>
                          <a:ea typeface="Calibri"/>
                          <a:cs typeface="Calibri"/>
                          <a:sym typeface="Calibri"/>
                        </a:rPr>
                        <a:t>ADULT </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sz="900">
                          <a:solidFill>
                            <a:srgbClr val="CC0000"/>
                          </a:solidFill>
                          <a:latin typeface="Calibri"/>
                          <a:ea typeface="Calibri"/>
                          <a:cs typeface="Calibri"/>
                          <a:sym typeface="Calibri"/>
                        </a:rPr>
                        <a:t>taeniasis</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larva in </a:t>
                      </a:r>
                      <a:r>
                        <a:rPr b="1" lang="en-GB" sz="900">
                          <a:solidFill>
                            <a:srgbClr val="CC0000"/>
                          </a:solidFill>
                          <a:latin typeface="Calibri"/>
                          <a:ea typeface="Calibri"/>
                          <a:cs typeface="Calibri"/>
                          <a:sym typeface="Calibri"/>
                        </a:rPr>
                        <a:t>undercooked pork</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Small Intestine</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vague digestive disturbances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eggs or proglottids in stools</a:t>
                      </a:r>
                      <a:endParaRPr sz="900">
                        <a:latin typeface="Calibri"/>
                        <a:ea typeface="Calibri"/>
                        <a:cs typeface="Calibri"/>
                        <a:sym typeface="Calibri"/>
                      </a:endParaRPr>
                    </a:p>
                  </a:txBody>
                  <a:tcPr marT="91425" marB="91425" marR="91425" marL="91425" anchor="ctr"/>
                </a:tc>
              </a:tr>
              <a:tr h="56760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Taenia solium-</a:t>
                      </a:r>
                      <a:endParaRPr b="1" sz="900">
                        <a:solidFill>
                          <a:srgbClr val="FFFFFF"/>
                        </a:solidFill>
                        <a:latin typeface="Calibri"/>
                        <a:ea typeface="Calibri"/>
                        <a:cs typeface="Calibri"/>
                        <a:sym typeface="Calibri"/>
                      </a:endParaRPr>
                    </a:p>
                    <a:p>
                      <a:pPr indent="0" lvl="0" marL="0" rtl="0" algn="ctr">
                        <a:spcBef>
                          <a:spcPts val="0"/>
                        </a:spcBef>
                        <a:spcAft>
                          <a:spcPts val="0"/>
                        </a:spcAft>
                        <a:buNone/>
                      </a:pPr>
                      <a:r>
                        <a:rPr b="1" lang="en-GB" sz="900">
                          <a:solidFill>
                            <a:srgbClr val="FFFFFF"/>
                          </a:solidFill>
                          <a:latin typeface="Calibri"/>
                          <a:ea typeface="Calibri"/>
                          <a:cs typeface="Calibri"/>
                          <a:sym typeface="Calibri"/>
                        </a:rPr>
                        <a:t>LARVA </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lang="en-GB" sz="900">
                          <a:latin typeface="Calibri"/>
                          <a:ea typeface="Calibri"/>
                          <a:cs typeface="Calibri"/>
                          <a:sym typeface="Calibri"/>
                        </a:rPr>
                        <a:t>Cysticercosis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egg</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(except in Autoinfection, small intestine)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S</a:t>
                      </a:r>
                      <a:r>
                        <a:rPr lang="en-GB" sz="900">
                          <a:latin typeface="Calibri"/>
                          <a:ea typeface="Calibri"/>
                          <a:cs typeface="Calibri"/>
                          <a:sym typeface="Calibri"/>
                        </a:rPr>
                        <a:t>ubcutaneous, muscles, brain, eyes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depending on locality: from none to epilepsy</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X-ray, CT, MRI Serology </a:t>
                      </a:r>
                      <a:endParaRPr sz="900">
                        <a:latin typeface="Calibri"/>
                        <a:ea typeface="Calibri"/>
                        <a:cs typeface="Calibri"/>
                        <a:sym typeface="Calibri"/>
                      </a:endParaRPr>
                    </a:p>
                  </a:txBody>
                  <a:tcPr marT="91425" marB="91425" marR="91425" marL="91425" anchor="ctr"/>
                </a:tc>
              </a:tr>
              <a:tr h="43775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Hymenolepis nana</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lang="en-GB" sz="900">
                          <a:latin typeface="Calibri"/>
                          <a:ea typeface="Calibri"/>
                          <a:cs typeface="Calibri"/>
                          <a:sym typeface="Calibri"/>
                        </a:rPr>
                        <a:t>hymenolepiasis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egg</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Small Intestine</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Intestinal Villi</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Enteritis diarrhoea</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eggs in stools</a:t>
                      </a:r>
                      <a:endParaRPr sz="900">
                        <a:latin typeface="Calibri"/>
                        <a:ea typeface="Calibri"/>
                        <a:cs typeface="Calibri"/>
                        <a:sym typeface="Calibri"/>
                      </a:endParaRPr>
                    </a:p>
                  </a:txBody>
                  <a:tcPr marT="91425" marB="91425" marR="91425" marL="91425" anchor="ctr"/>
                </a:tc>
              </a:tr>
              <a:tr h="56760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Echinochoccus granulosus</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sz="900">
                          <a:solidFill>
                            <a:srgbClr val="CC0000"/>
                          </a:solidFill>
                          <a:latin typeface="Calibri"/>
                          <a:ea typeface="Calibri"/>
                          <a:cs typeface="Calibri"/>
                          <a:sym typeface="Calibri"/>
                        </a:rPr>
                        <a:t>hydatid disease</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egg contaminate with dog feces.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700">
                          <a:solidFill>
                            <a:srgbClr val="CC0000"/>
                          </a:solidFill>
                          <a:latin typeface="Calibri"/>
                          <a:ea typeface="Calibri"/>
                          <a:cs typeface="Calibri"/>
                          <a:sym typeface="Calibri"/>
                        </a:rPr>
                        <a:t>Hydatid cyst in </a:t>
                      </a:r>
                      <a:r>
                        <a:rPr b="1" lang="en-GB" sz="700">
                          <a:solidFill>
                            <a:srgbClr val="CC0000"/>
                          </a:solidFill>
                          <a:latin typeface="Calibri"/>
                          <a:ea typeface="Calibri"/>
                          <a:cs typeface="Calibri"/>
                          <a:sym typeface="Calibri"/>
                        </a:rPr>
                        <a:t>Liver</a:t>
                      </a:r>
                      <a:r>
                        <a:rPr lang="en-GB" sz="700">
                          <a:latin typeface="Calibri"/>
                          <a:ea typeface="Calibri"/>
                          <a:cs typeface="Calibri"/>
                          <a:sym typeface="Calibri"/>
                        </a:rPr>
                        <a:t>, lungs, Bones etc</a:t>
                      </a:r>
                      <a:endParaRPr sz="7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depending on locality</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X-ray, CT, US Serology Hydatid sand</a:t>
                      </a:r>
                      <a:endParaRPr sz="900">
                        <a:latin typeface="Calibri"/>
                        <a:ea typeface="Calibri"/>
                        <a:cs typeface="Calibri"/>
                        <a:sym typeface="Calibri"/>
                      </a:endParaRPr>
                    </a:p>
                  </a:txBody>
                  <a:tcPr marT="91425" marB="91425" marR="91425" marL="91425" anchor="ctr"/>
                </a:tc>
              </a:tr>
            </a:tbl>
          </a:graphicData>
        </a:graphic>
      </p:graphicFrame>
      <p:graphicFrame>
        <p:nvGraphicFramePr>
          <p:cNvPr id="253" name="Google Shape;253;p27"/>
          <p:cNvGraphicFramePr/>
          <p:nvPr/>
        </p:nvGraphicFramePr>
        <p:xfrm>
          <a:off x="43" y="6753956"/>
          <a:ext cx="3000000" cy="3000000"/>
        </p:xfrm>
        <a:graphic>
          <a:graphicData uri="http://schemas.openxmlformats.org/drawingml/2006/table">
            <a:tbl>
              <a:tblPr>
                <a:noFill/>
                <a:tableStyleId>{3182E06A-7384-487D-80B5-57FF383CB20F}</a:tableStyleId>
              </a:tblPr>
              <a:tblGrid>
                <a:gridCol w="852750"/>
                <a:gridCol w="447975"/>
                <a:gridCol w="1152600"/>
                <a:gridCol w="1152600"/>
                <a:gridCol w="1152600"/>
                <a:gridCol w="465825"/>
                <a:gridCol w="482450"/>
                <a:gridCol w="652325"/>
                <a:gridCol w="1242500"/>
              </a:tblGrid>
              <a:tr h="23590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Taenia saginata</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978025">
                <a:tc gridSpan="9">
                  <a:txBody>
                    <a:bodyPr/>
                    <a:lstStyle/>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CATTLE become infected by ingesting grass contaminated with </a:t>
                      </a:r>
                      <a:r>
                        <a:rPr b="1" lang="en-GB" sz="1100">
                          <a:solidFill>
                            <a:srgbClr val="CC0000"/>
                          </a:solidFill>
                          <a:latin typeface="Calibri"/>
                          <a:ea typeface="Calibri"/>
                          <a:cs typeface="Calibri"/>
                          <a:sym typeface="Calibri"/>
                        </a:rPr>
                        <a:t>eggs or gravid segments</a:t>
                      </a:r>
                      <a:r>
                        <a:rPr lang="en-GB" sz="1100">
                          <a:latin typeface="Calibri"/>
                          <a:ea typeface="Calibri"/>
                          <a:cs typeface="Calibri"/>
                          <a:sym typeface="Calibri"/>
                        </a:rPr>
                        <a:t> which passed from human faeces.</a:t>
                      </a:r>
                      <a:endParaRPr sz="1100">
                        <a:latin typeface="Calibri"/>
                        <a:ea typeface="Calibri"/>
                        <a:cs typeface="Calibri"/>
                        <a:sym typeface="Calibri"/>
                      </a:endParaRPr>
                    </a:p>
                    <a:p>
                      <a:pPr indent="-115569" lvl="0" marL="182880" rtl="0" algn="l">
                        <a:spcBef>
                          <a:spcPts val="0"/>
                        </a:spcBef>
                        <a:spcAft>
                          <a:spcPts val="0"/>
                        </a:spcAft>
                        <a:buSzPts val="1100"/>
                        <a:buFont typeface="Calibri"/>
                        <a:buChar char="●"/>
                      </a:pPr>
                      <a:r>
                        <a:rPr b="1" lang="en-GB" sz="1100">
                          <a:latin typeface="Calibri"/>
                          <a:ea typeface="Calibri"/>
                          <a:cs typeface="Calibri"/>
                          <a:sym typeface="Calibri"/>
                        </a:rPr>
                        <a:t>In the cattle the onchosphere</a:t>
                      </a:r>
                      <a:r>
                        <a:rPr lang="en-GB" sz="1100">
                          <a:latin typeface="Calibri"/>
                          <a:ea typeface="Calibri"/>
                          <a:cs typeface="Calibri"/>
                          <a:sym typeface="Calibri"/>
                        </a:rPr>
                        <a:t> hatches out go to circulation and transformed to cysticercus stage</a:t>
                      </a:r>
                      <a:r>
                        <a:rPr b="1" lang="en-GB" sz="1100">
                          <a:latin typeface="Calibri"/>
                          <a:ea typeface="Calibri"/>
                          <a:cs typeface="Calibri"/>
                          <a:sym typeface="Calibri"/>
                        </a:rPr>
                        <a:t> in the muscle</a:t>
                      </a:r>
                      <a:r>
                        <a:rPr lang="en-GB" sz="1100">
                          <a:latin typeface="Calibri"/>
                          <a:ea typeface="Calibri"/>
                          <a:cs typeface="Calibri"/>
                          <a:sym typeface="Calibri"/>
                        </a:rPr>
                        <a:t> known as </a:t>
                      </a:r>
                      <a:r>
                        <a:rPr b="1" lang="en-GB" sz="1100">
                          <a:latin typeface="Calibri"/>
                          <a:ea typeface="Calibri"/>
                          <a:cs typeface="Calibri"/>
                          <a:sym typeface="Calibri"/>
                        </a:rPr>
                        <a:t>CYSTICERCUS BOVIS</a:t>
                      </a:r>
                      <a:endParaRPr b="1" sz="1100">
                        <a:latin typeface="Calibri"/>
                        <a:ea typeface="Calibri"/>
                        <a:cs typeface="Calibri"/>
                        <a:sym typeface="Calibri"/>
                      </a:endParaRPr>
                    </a:p>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Man become infected by eating </a:t>
                      </a:r>
                      <a:r>
                        <a:rPr b="1" lang="en-GB" sz="1100">
                          <a:solidFill>
                            <a:srgbClr val="CC0000"/>
                          </a:solidFill>
                          <a:latin typeface="Calibri"/>
                          <a:ea typeface="Calibri"/>
                          <a:cs typeface="Calibri"/>
                          <a:sym typeface="Calibri"/>
                        </a:rPr>
                        <a:t>undercooked or improperly cooked beef</a:t>
                      </a:r>
                      <a:r>
                        <a:rPr lang="en-GB" sz="1100">
                          <a:latin typeface="Calibri"/>
                          <a:ea typeface="Calibri"/>
                          <a:cs typeface="Calibri"/>
                          <a:sym typeface="Calibri"/>
                        </a:rPr>
                        <a:t>, the adult worm lives in </a:t>
                      </a:r>
                      <a:r>
                        <a:rPr b="1" lang="en-GB" sz="1100">
                          <a:solidFill>
                            <a:srgbClr val="CC0000"/>
                          </a:solidFill>
                          <a:latin typeface="Calibri"/>
                          <a:ea typeface="Calibri"/>
                          <a:cs typeface="Calibri"/>
                          <a:sym typeface="Calibri"/>
                        </a:rPr>
                        <a:t>small intestine</a:t>
                      </a:r>
                      <a:r>
                        <a:rPr lang="en-GB" sz="1100">
                          <a:latin typeface="Calibri"/>
                          <a:ea typeface="Calibri"/>
                          <a:cs typeface="Calibri"/>
                          <a:sym typeface="Calibri"/>
                        </a:rPr>
                        <a:t> of man passing eggs and gravid proglottids to the environment.</a:t>
                      </a:r>
                      <a:endParaRPr sz="1100">
                        <a:latin typeface="Calibri"/>
                        <a:ea typeface="Calibri"/>
                        <a:cs typeface="Calibri"/>
                        <a:sym typeface="Calibri"/>
                      </a:endParaRPr>
                    </a:p>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Infective stage: </a:t>
                      </a:r>
                      <a:r>
                        <a:rPr b="1" lang="en-GB" sz="1000">
                          <a:solidFill>
                            <a:srgbClr val="CC0000"/>
                          </a:solidFill>
                          <a:latin typeface="Calibri"/>
                          <a:ea typeface="Calibri"/>
                          <a:cs typeface="Calibri"/>
                          <a:sym typeface="Calibri"/>
                        </a:rPr>
                        <a:t>Eating Undercooked beef contains cysticercus</a:t>
                      </a:r>
                      <a:endParaRPr sz="1100">
                        <a:solidFill>
                          <a:srgbClr val="CC0000"/>
                        </a:solidFill>
                        <a:latin typeface="Calibri"/>
                        <a:ea typeface="Calibri"/>
                        <a:cs typeface="Calibri"/>
                        <a:sym typeface="Calibri"/>
                      </a:endParaRPr>
                    </a:p>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Diagnostic stage: </a:t>
                      </a:r>
                      <a:r>
                        <a:rPr b="1" lang="en-GB" sz="1000">
                          <a:solidFill>
                            <a:srgbClr val="CC0000"/>
                          </a:solidFill>
                          <a:latin typeface="Calibri"/>
                          <a:ea typeface="Calibri"/>
                          <a:cs typeface="Calibri"/>
                          <a:sym typeface="Calibri"/>
                        </a:rPr>
                        <a:t>Eggs or gravid segments </a:t>
                      </a:r>
                      <a:endParaRPr sz="1100">
                        <a:solidFill>
                          <a:srgbClr val="CC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c hMerge="1"/>
              </a:tr>
            </a:tbl>
          </a:graphicData>
        </a:graphic>
      </p:graphicFrame>
      <p:graphicFrame>
        <p:nvGraphicFramePr>
          <p:cNvPr id="254" name="Google Shape;254;p27"/>
          <p:cNvGraphicFramePr/>
          <p:nvPr/>
        </p:nvGraphicFramePr>
        <p:xfrm>
          <a:off x="56" y="9356706"/>
          <a:ext cx="3000000" cy="3000000"/>
        </p:xfrm>
        <a:graphic>
          <a:graphicData uri="http://schemas.openxmlformats.org/drawingml/2006/table">
            <a:tbl>
              <a:tblPr>
                <a:noFill/>
                <a:tableStyleId>{3182E06A-7384-487D-80B5-57FF383CB20F}</a:tableStyleId>
              </a:tblPr>
              <a:tblGrid>
                <a:gridCol w="852750"/>
                <a:gridCol w="447975"/>
                <a:gridCol w="1152600"/>
                <a:gridCol w="1152600"/>
                <a:gridCol w="1152600"/>
                <a:gridCol w="465825"/>
                <a:gridCol w="482450"/>
                <a:gridCol w="652325"/>
                <a:gridCol w="1242500"/>
              </a:tblGrid>
              <a:tr h="33625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Treatment</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1005525">
                <a:tc gridSpan="9">
                  <a:txBody>
                    <a:bodyPr/>
                    <a:lstStyle/>
                    <a:p>
                      <a:pPr indent="0" lvl="0" marL="38100" marR="38100" rtl="0" algn="l">
                        <a:lnSpc>
                          <a:spcPct val="115000"/>
                        </a:lnSpc>
                        <a:spcBef>
                          <a:spcPts val="0"/>
                        </a:spcBef>
                        <a:spcAft>
                          <a:spcPts val="0"/>
                        </a:spcAft>
                        <a:buNone/>
                      </a:pPr>
                      <a:r>
                        <a:rPr b="1" lang="en-GB" sz="1100">
                          <a:latin typeface="Calibri"/>
                          <a:ea typeface="Calibri"/>
                          <a:cs typeface="Calibri"/>
                          <a:sym typeface="Calibri"/>
                        </a:rPr>
                        <a:t>Strongyloides stercoralis, Hookworms, Ascaris lumbricoides, Enterobius vermicularis: </a:t>
                      </a:r>
                      <a:r>
                        <a:rPr lang="en-GB" sz="1100">
                          <a:solidFill>
                            <a:schemeClr val="dk1"/>
                          </a:solidFill>
                          <a:latin typeface="Calibri"/>
                          <a:ea typeface="Calibri"/>
                          <a:cs typeface="Calibri"/>
                          <a:sym typeface="Calibri"/>
                        </a:rPr>
                        <a:t>Albendazole, Mebendazole</a:t>
                      </a:r>
                      <a:endParaRPr b="1" sz="1100">
                        <a:latin typeface="Calibri"/>
                        <a:ea typeface="Calibri"/>
                        <a:cs typeface="Calibri"/>
                        <a:sym typeface="Calibri"/>
                      </a:endParaRPr>
                    </a:p>
                    <a:p>
                      <a:pPr indent="0" lvl="0" marL="38100" marR="38100" rtl="0" algn="l">
                        <a:lnSpc>
                          <a:spcPct val="115000"/>
                        </a:lnSpc>
                        <a:spcBef>
                          <a:spcPts val="0"/>
                        </a:spcBef>
                        <a:spcAft>
                          <a:spcPts val="0"/>
                        </a:spcAft>
                        <a:buNone/>
                      </a:pPr>
                      <a:r>
                        <a:rPr b="1" lang="en-GB" sz="1100">
                          <a:latin typeface="Calibri"/>
                          <a:ea typeface="Calibri"/>
                          <a:cs typeface="Calibri"/>
                          <a:sym typeface="Calibri"/>
                        </a:rPr>
                        <a:t>Trichuris trichiura: </a:t>
                      </a:r>
                      <a:r>
                        <a:rPr lang="en-GB" sz="1100">
                          <a:solidFill>
                            <a:schemeClr val="dk1"/>
                          </a:solidFill>
                          <a:latin typeface="Calibri"/>
                          <a:ea typeface="Calibri"/>
                          <a:cs typeface="Calibri"/>
                          <a:sym typeface="Calibri"/>
                        </a:rPr>
                        <a:t>Albendazole</a:t>
                      </a:r>
                      <a:endParaRPr b="1" sz="1100">
                        <a:latin typeface="Calibri"/>
                        <a:ea typeface="Calibri"/>
                        <a:cs typeface="Calibri"/>
                        <a:sym typeface="Calibri"/>
                      </a:endParaRPr>
                    </a:p>
                    <a:p>
                      <a:pPr indent="0" lvl="0" marL="38100" marR="38100" rtl="0" algn="l">
                        <a:lnSpc>
                          <a:spcPct val="115000"/>
                        </a:lnSpc>
                        <a:spcBef>
                          <a:spcPts val="0"/>
                        </a:spcBef>
                        <a:spcAft>
                          <a:spcPts val="0"/>
                        </a:spcAft>
                        <a:buNone/>
                      </a:pPr>
                      <a:r>
                        <a:rPr b="1" lang="en-GB" sz="1100">
                          <a:latin typeface="Calibri"/>
                          <a:ea typeface="Calibri"/>
                          <a:cs typeface="Calibri"/>
                          <a:sym typeface="Calibri"/>
                        </a:rPr>
                        <a:t>Tapeworms: </a:t>
                      </a:r>
                      <a:endParaRPr b="1" sz="1100">
                        <a:latin typeface="Calibri"/>
                        <a:ea typeface="Calibri"/>
                        <a:cs typeface="Calibri"/>
                        <a:sym typeface="Calibri"/>
                      </a:endParaRPr>
                    </a:p>
                    <a:p>
                      <a:pPr indent="-285750" lvl="0" marL="457200" marR="38100" rtl="0" algn="l">
                        <a:lnSpc>
                          <a:spcPct val="115000"/>
                        </a:lnSpc>
                        <a:spcBef>
                          <a:spcPts val="0"/>
                        </a:spcBef>
                        <a:spcAft>
                          <a:spcPts val="0"/>
                        </a:spcAft>
                        <a:buSzPts val="900"/>
                        <a:buFont typeface="Calibri"/>
                        <a:buChar char="●"/>
                      </a:pPr>
                      <a:r>
                        <a:rPr b="1" lang="en-GB" sz="900">
                          <a:latin typeface="Calibri"/>
                          <a:ea typeface="Calibri"/>
                          <a:cs typeface="Calibri"/>
                          <a:sym typeface="Calibri"/>
                        </a:rPr>
                        <a:t>Intestinal stages:</a:t>
                      </a:r>
                      <a:r>
                        <a:rPr lang="en-GB" sz="900">
                          <a:latin typeface="Calibri"/>
                          <a:ea typeface="Calibri"/>
                          <a:cs typeface="Calibri"/>
                          <a:sym typeface="Calibri"/>
                        </a:rPr>
                        <a:t> Praziquantel.  </a:t>
                      </a:r>
                      <a:endParaRPr sz="900">
                        <a:latin typeface="Calibri"/>
                        <a:ea typeface="Calibri"/>
                        <a:cs typeface="Calibri"/>
                        <a:sym typeface="Calibri"/>
                      </a:endParaRPr>
                    </a:p>
                    <a:p>
                      <a:pPr indent="-285750" lvl="0" marL="457200" marR="38100" rtl="0" algn="l">
                        <a:lnSpc>
                          <a:spcPct val="115000"/>
                        </a:lnSpc>
                        <a:spcBef>
                          <a:spcPts val="0"/>
                        </a:spcBef>
                        <a:spcAft>
                          <a:spcPts val="0"/>
                        </a:spcAft>
                        <a:buSzPts val="900"/>
                        <a:buFont typeface="Calibri"/>
                        <a:buChar char="●"/>
                      </a:pPr>
                      <a:r>
                        <a:rPr b="1" lang="en-GB" sz="900">
                          <a:latin typeface="Calibri"/>
                          <a:ea typeface="Calibri"/>
                          <a:cs typeface="Calibri"/>
                          <a:sym typeface="Calibri"/>
                        </a:rPr>
                        <a:t>Tissue stages (Hydatid, cysticersosis):</a:t>
                      </a:r>
                      <a:r>
                        <a:rPr lang="en-GB" sz="900">
                          <a:latin typeface="Calibri"/>
                          <a:ea typeface="Calibri"/>
                          <a:cs typeface="Calibri"/>
                          <a:sym typeface="Calibri"/>
                        </a:rPr>
                        <a:t>  Depends on clinical condition: Surgical and/or Albendazole </a:t>
                      </a:r>
                      <a:endParaRPr sz="900">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c hMerge="1"/>
              </a:tr>
            </a:tbl>
          </a:graphicData>
        </a:graphic>
      </p:graphicFrame>
      <p:sp>
        <p:nvSpPr>
          <p:cNvPr id="255" name="Google Shape;255;p27"/>
          <p:cNvSpPr/>
          <p:nvPr/>
        </p:nvSpPr>
        <p:spPr>
          <a:xfrm rot="10800000">
            <a:off x="7073961" y="-57823"/>
            <a:ext cx="511200" cy="4329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6" name="Google Shape;256;p27"/>
          <p:cNvSpPr/>
          <p:nvPr/>
        </p:nvSpPr>
        <p:spPr>
          <a:xfrm rot="10800000">
            <a:off x="7073670" y="-57806"/>
            <a:ext cx="528000" cy="5133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7" name="Google Shape;257;p27"/>
          <p:cNvSpPr txBox="1"/>
          <p:nvPr/>
        </p:nvSpPr>
        <p:spPr>
          <a:xfrm>
            <a:off x="7296878" y="-60450"/>
            <a:ext cx="899100" cy="5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15</a:t>
            </a:r>
            <a:endParaRPr>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8"/>
          <p:cNvSpPr/>
          <p:nvPr/>
        </p:nvSpPr>
        <p:spPr>
          <a:xfrm rot="10800000">
            <a:off x="6650825" y="-175"/>
            <a:ext cx="938700" cy="5625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63" name="Google Shape;263;p28"/>
          <p:cNvSpPr txBox="1"/>
          <p:nvPr/>
        </p:nvSpPr>
        <p:spPr>
          <a:xfrm>
            <a:off x="7170425" y="-4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16</a:t>
            </a:r>
            <a:endParaRPr>
              <a:latin typeface="Cabin"/>
              <a:ea typeface="Cabin"/>
              <a:cs typeface="Cabin"/>
              <a:sym typeface="Cabin"/>
            </a:endParaRPr>
          </a:p>
        </p:txBody>
      </p:sp>
      <p:sp>
        <p:nvSpPr>
          <p:cNvPr id="264" name="Google Shape;264;p28"/>
          <p:cNvSpPr/>
          <p:nvPr/>
        </p:nvSpPr>
        <p:spPr>
          <a:xfrm>
            <a:off x="1334713" y="101700"/>
            <a:ext cx="49449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9</a:t>
            </a:r>
            <a:r>
              <a:rPr b="1" lang="en-GB" sz="2400">
                <a:solidFill>
                  <a:srgbClr val="073763"/>
                </a:solidFill>
                <a:latin typeface="Calibri"/>
                <a:ea typeface="Calibri"/>
                <a:cs typeface="Calibri"/>
                <a:sym typeface="Calibri"/>
              </a:rPr>
              <a:t>- Intestinal Protozoa</a:t>
            </a:r>
            <a:endParaRPr b="1" sz="2400">
              <a:solidFill>
                <a:srgbClr val="073763"/>
              </a:solidFill>
              <a:latin typeface="Calibri"/>
              <a:ea typeface="Calibri"/>
              <a:cs typeface="Calibri"/>
              <a:sym typeface="Calibri"/>
            </a:endParaRPr>
          </a:p>
        </p:txBody>
      </p:sp>
      <p:graphicFrame>
        <p:nvGraphicFramePr>
          <p:cNvPr id="265" name="Google Shape;265;p28"/>
          <p:cNvGraphicFramePr/>
          <p:nvPr/>
        </p:nvGraphicFramePr>
        <p:xfrm>
          <a:off x="-6162" y="653863"/>
          <a:ext cx="3000000" cy="3000000"/>
        </p:xfrm>
        <a:graphic>
          <a:graphicData uri="http://schemas.openxmlformats.org/drawingml/2006/table">
            <a:tbl>
              <a:tblPr>
                <a:noFill/>
                <a:tableStyleId>{3B2BEBBE-42B2-4808-85D4-4C9ECD78F810}</a:tableStyleId>
              </a:tblPr>
              <a:tblGrid>
                <a:gridCol w="1310350"/>
                <a:gridCol w="3129900"/>
                <a:gridCol w="3149275"/>
              </a:tblGrid>
              <a:tr h="520600">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Giardia Lamblia</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GB" sz="800">
                          <a:solidFill>
                            <a:srgbClr val="FF0000"/>
                          </a:solidFill>
                          <a:latin typeface="Calibri"/>
                          <a:ea typeface="Calibri"/>
                          <a:cs typeface="Calibri"/>
                          <a:sym typeface="Calibri"/>
                        </a:rPr>
                        <a:t>(Water is a major source of transmission &amp; could be transmitted by food as well)</a:t>
                      </a:r>
                      <a:endParaRPr b="1">
                        <a:solidFill>
                          <a:srgbClr val="FF0000"/>
                        </a:solidFill>
                        <a:latin typeface="Calibri"/>
                        <a:ea typeface="Calibri"/>
                        <a:cs typeface="Calibri"/>
                        <a:sym typeface="Calibri"/>
                      </a:endParaRPr>
                    </a:p>
                  </a:txBody>
                  <a:tcPr marT="91425" marB="91425" marR="91425" marL="91425" anchor="ctr">
                    <a:solidFill>
                      <a:srgbClr val="073763"/>
                    </a:solidFill>
                  </a:tcPr>
                </a:tc>
                <a:tc hMerge="1"/>
                <a:tc hMerge="1"/>
              </a:tr>
              <a:tr h="799175">
                <a:tc>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Life Cycle</a:t>
                      </a:r>
                      <a:endParaRPr b="1" sz="1100">
                        <a:solidFill>
                          <a:schemeClr val="dk1"/>
                        </a:solidFill>
                        <a:latin typeface="Calibri"/>
                        <a:ea typeface="Calibri"/>
                        <a:cs typeface="Calibri"/>
                        <a:sym typeface="Calibri"/>
                      </a:endParaRPr>
                    </a:p>
                  </a:txBody>
                  <a:tcPr marT="91425" marB="91425" marR="91425" marL="91425">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Cyst ingestion </a:t>
                      </a:r>
                      <a:r>
                        <a:rPr b="1" lang="en-GB" sz="1000">
                          <a:solidFill>
                            <a:srgbClr val="CC0000"/>
                          </a:solidFill>
                          <a:latin typeface="Calibri"/>
                          <a:ea typeface="Calibri"/>
                          <a:cs typeface="Calibri"/>
                          <a:sym typeface="Calibri"/>
                        </a:rPr>
                        <a:t>(resist acidity)</a:t>
                      </a:r>
                      <a:r>
                        <a:rPr b="1" lang="en-GB" sz="1000">
                          <a:solidFill>
                            <a:schemeClr val="dk1"/>
                          </a:solidFill>
                          <a:latin typeface="Calibri"/>
                          <a:ea typeface="Calibri"/>
                          <a:cs typeface="Calibri"/>
                          <a:sym typeface="Calibri"/>
                        </a:rPr>
                        <a:t> → </a:t>
                      </a:r>
                      <a:r>
                        <a:rPr b="1" lang="en-GB" sz="1000">
                          <a:solidFill>
                            <a:srgbClr val="CC0000"/>
                          </a:solidFill>
                          <a:latin typeface="Calibri"/>
                          <a:ea typeface="Calibri"/>
                          <a:cs typeface="Calibri"/>
                          <a:sym typeface="Calibri"/>
                        </a:rPr>
                        <a:t>excystation </a:t>
                      </a:r>
                      <a:r>
                        <a:rPr b="1" lang="en-GB" sz="1000">
                          <a:solidFill>
                            <a:schemeClr val="dk1"/>
                          </a:solidFill>
                          <a:latin typeface="Calibri"/>
                          <a:ea typeface="Calibri"/>
                          <a:cs typeface="Calibri"/>
                          <a:sym typeface="Calibri"/>
                        </a:rPr>
                        <a:t>occurs in the</a:t>
                      </a:r>
                      <a:r>
                        <a:rPr b="1" lang="en-GB" sz="1000">
                          <a:solidFill>
                            <a:srgbClr val="CC0000"/>
                          </a:solidFill>
                          <a:latin typeface="Calibri"/>
                          <a:ea typeface="Calibri"/>
                          <a:cs typeface="Calibri"/>
                          <a:sym typeface="Calibri"/>
                        </a:rPr>
                        <a:t> small intestine</a:t>
                      </a:r>
                      <a:r>
                        <a:rPr b="1" lang="en-GB" sz="1000">
                          <a:solidFill>
                            <a:schemeClr val="dk1"/>
                          </a:solidFill>
                          <a:latin typeface="Calibri"/>
                          <a:ea typeface="Calibri"/>
                          <a:cs typeface="Calibri"/>
                          <a:sym typeface="Calibri"/>
                        </a:rPr>
                        <a:t> → with release of </a:t>
                      </a:r>
                      <a:r>
                        <a:rPr b="1" lang="en-GB" sz="1000">
                          <a:solidFill>
                            <a:srgbClr val="CC0000"/>
                          </a:solidFill>
                          <a:latin typeface="Calibri"/>
                          <a:ea typeface="Calibri"/>
                          <a:cs typeface="Calibri"/>
                          <a:sym typeface="Calibri"/>
                        </a:rPr>
                        <a:t>trophozoites</a:t>
                      </a:r>
                      <a:r>
                        <a:rPr b="1" lang="en-GB" sz="1000">
                          <a:solidFill>
                            <a:schemeClr val="dk1"/>
                          </a:solidFill>
                          <a:latin typeface="Calibri"/>
                          <a:ea typeface="Calibri"/>
                          <a:cs typeface="Calibri"/>
                          <a:sym typeface="Calibri"/>
                        </a:rPr>
                        <a:t>(pear-shaped) → replicate by binary fission→Trophozoites are then localized in the</a:t>
                      </a:r>
                      <a:r>
                        <a:rPr b="1" lang="en-GB" sz="1000">
                          <a:solidFill>
                            <a:srgbClr val="CC0000"/>
                          </a:solidFill>
                          <a:latin typeface="Calibri"/>
                          <a:ea typeface="Calibri"/>
                          <a:cs typeface="Calibri"/>
                          <a:sym typeface="Calibri"/>
                        </a:rPr>
                        <a:t> small intestine</a:t>
                      </a:r>
                      <a:r>
                        <a:rPr b="1" lang="en-GB" sz="1000">
                          <a:solidFill>
                            <a:schemeClr val="dk1"/>
                          </a:solidFill>
                          <a:latin typeface="Calibri"/>
                          <a:ea typeface="Calibri"/>
                          <a:cs typeface="Calibri"/>
                          <a:sym typeface="Calibri"/>
                        </a:rPr>
                        <a:t>, they attach to the mucosal surface of the duodenum and jejunum. However, the trophozoite </a:t>
                      </a:r>
                      <a:r>
                        <a:rPr b="1" lang="en-GB" sz="1000">
                          <a:solidFill>
                            <a:srgbClr val="CC0000"/>
                          </a:solidFill>
                          <a:latin typeface="Calibri"/>
                          <a:ea typeface="Calibri"/>
                          <a:cs typeface="Calibri"/>
                          <a:sym typeface="Calibri"/>
                        </a:rPr>
                        <a:t>does not invade the mucosal epithelium</a:t>
                      </a:r>
                      <a:r>
                        <a:rPr b="1" lang="en-GB" sz="1000">
                          <a:solidFill>
                            <a:schemeClr val="dk1"/>
                          </a:solidFill>
                          <a:latin typeface="Calibri"/>
                          <a:ea typeface="Calibri"/>
                          <a:cs typeface="Calibri"/>
                          <a:sym typeface="Calibri"/>
                        </a:rPr>
                        <a:t> → excretion in the </a:t>
                      </a:r>
                      <a:r>
                        <a:rPr b="1" lang="en-GB" sz="1000">
                          <a:solidFill>
                            <a:srgbClr val="CC0000"/>
                          </a:solidFill>
                          <a:latin typeface="Calibri"/>
                          <a:ea typeface="Calibri"/>
                          <a:cs typeface="Calibri"/>
                          <a:sym typeface="Calibri"/>
                        </a:rPr>
                        <a:t>stool as cyst or trophozoite</a:t>
                      </a:r>
                      <a:r>
                        <a:rPr b="1" lang="en-GB" sz="1000">
                          <a:solidFill>
                            <a:schemeClr val="dk1"/>
                          </a:solidFill>
                          <a:latin typeface="Calibri"/>
                          <a:ea typeface="Calibri"/>
                          <a:cs typeface="Calibri"/>
                          <a:sym typeface="Calibri"/>
                        </a:rPr>
                        <a:t>.</a:t>
                      </a:r>
                      <a:endParaRPr b="1" sz="1000">
                        <a:solidFill>
                          <a:schemeClr val="dk1"/>
                        </a:solidFill>
                        <a:latin typeface="Calibri"/>
                        <a:ea typeface="Calibri"/>
                        <a:cs typeface="Calibri"/>
                        <a:sym typeface="Calibri"/>
                      </a:endParaRPr>
                    </a:p>
                  </a:txBody>
                  <a:tcPr marT="91425" marB="91425" marR="91425" marL="91425"/>
                </a:tc>
                <a:tc hMerge="1"/>
              </a:tr>
              <a:tr h="527525">
                <a:tc>
                  <a:txBody>
                    <a:bodyPr/>
                    <a:lstStyle/>
                    <a:p>
                      <a:pPr indent="0" lvl="0" marL="0" rtl="0" algn="ctr">
                        <a:spcBef>
                          <a:spcPts val="0"/>
                        </a:spcBef>
                        <a:spcAft>
                          <a:spcPts val="0"/>
                        </a:spcAft>
                        <a:buNone/>
                      </a:pPr>
                      <a:r>
                        <a:rPr b="1" lang="en-GB" sz="1100">
                          <a:latin typeface="Calibri"/>
                          <a:ea typeface="Calibri"/>
                          <a:cs typeface="Calibri"/>
                          <a:sym typeface="Calibri"/>
                        </a:rPr>
                        <a:t>Clinical Picture </a:t>
                      </a:r>
                      <a:endParaRPr b="1" sz="1100">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Diarrhea</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Malaise</a:t>
                      </a:r>
                      <a:endParaRPr b="1" sz="1000">
                        <a:latin typeface="Calibri"/>
                        <a:ea typeface="Calibri"/>
                        <a:cs typeface="Calibri"/>
                        <a:sym typeface="Calibri"/>
                      </a:endParaRPr>
                    </a:p>
                  </a:txBody>
                  <a:tcPr marT="91425" marB="91425" marR="91425" marL="91425"/>
                </a:tc>
                <a:tc hMerge="1"/>
              </a:tr>
              <a:tr h="871575">
                <a:tc>
                  <a:txBody>
                    <a:bodyPr/>
                    <a:lstStyle/>
                    <a:p>
                      <a:pPr indent="0" lvl="0" marL="0" rtl="0" algn="ctr">
                        <a:spcBef>
                          <a:spcPts val="0"/>
                        </a:spcBef>
                        <a:spcAft>
                          <a:spcPts val="0"/>
                        </a:spcAft>
                        <a:buNone/>
                      </a:pPr>
                      <a:r>
                        <a:rPr b="1" lang="en-GB" sz="1100">
                          <a:latin typeface="Calibri"/>
                          <a:ea typeface="Calibri"/>
                          <a:cs typeface="Calibri"/>
                          <a:sym typeface="Calibri"/>
                        </a:rPr>
                        <a:t>Laboratory Diagnosis</a:t>
                      </a:r>
                      <a:endParaRPr b="1" sz="1100">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 </a:t>
                      </a:r>
                      <a:r>
                        <a:rPr b="1" lang="en-GB" sz="1000">
                          <a:solidFill>
                            <a:srgbClr val="CC0000"/>
                          </a:solidFill>
                          <a:latin typeface="Calibri"/>
                          <a:ea typeface="Calibri"/>
                          <a:cs typeface="Calibri"/>
                          <a:sym typeface="Calibri"/>
                        </a:rPr>
                        <a:t>Stool examination</a:t>
                      </a:r>
                      <a:endParaRPr b="1" sz="1000">
                        <a:solidFill>
                          <a:srgbClr val="CC0000"/>
                        </a:solidFill>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 Microscopy for </a:t>
                      </a:r>
                      <a:r>
                        <a:rPr b="1" lang="en-GB" sz="1000">
                          <a:solidFill>
                            <a:srgbClr val="CC0000"/>
                          </a:solidFill>
                          <a:latin typeface="Calibri"/>
                          <a:ea typeface="Calibri"/>
                          <a:cs typeface="Calibri"/>
                          <a:sym typeface="Calibri"/>
                        </a:rPr>
                        <a:t>cysts &amp; trophozoites</a:t>
                      </a:r>
                      <a:endParaRPr b="1" sz="1000">
                        <a:solidFill>
                          <a:srgbClr val="CC0000"/>
                        </a:solidFill>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 Antigen detection assays: Detection of Cysts/</a:t>
                      </a:r>
                      <a:r>
                        <a:rPr b="1" lang="en-GB" sz="1000">
                          <a:latin typeface="Calibri"/>
                          <a:ea typeface="Calibri"/>
                          <a:cs typeface="Calibri"/>
                          <a:sym typeface="Calibri"/>
                        </a:rPr>
                        <a:t>trophozoites</a:t>
                      </a:r>
                      <a:r>
                        <a:rPr b="1" lang="en-GB" sz="1000">
                          <a:latin typeface="Calibri"/>
                          <a:ea typeface="Calibri"/>
                          <a:cs typeface="Calibri"/>
                          <a:sym typeface="Calibri"/>
                        </a:rPr>
                        <a:t>  antigens in stools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 Examination of duodenal contents for trophozoites</a:t>
                      </a:r>
                      <a:endParaRPr b="1" sz="1000">
                        <a:latin typeface="Calibri"/>
                        <a:ea typeface="Calibri"/>
                        <a:cs typeface="Calibri"/>
                        <a:sym typeface="Calibri"/>
                      </a:endParaRPr>
                    </a:p>
                  </a:txBody>
                  <a:tcPr marT="91425" marB="91425" marR="91425" marL="91425"/>
                </a:tc>
                <a:tc hMerge="1"/>
              </a:tr>
              <a:tr h="357300">
                <a:tc>
                  <a:txBody>
                    <a:bodyPr/>
                    <a:lstStyle/>
                    <a:p>
                      <a:pPr indent="0" lvl="0" marL="0" rtl="0" algn="ctr">
                        <a:spcBef>
                          <a:spcPts val="0"/>
                        </a:spcBef>
                        <a:spcAft>
                          <a:spcPts val="0"/>
                        </a:spcAft>
                        <a:buNone/>
                      </a:pPr>
                      <a:r>
                        <a:rPr b="1" lang="en-GB" sz="1100">
                          <a:latin typeface="Calibri"/>
                          <a:ea typeface="Calibri"/>
                          <a:cs typeface="Calibri"/>
                          <a:sym typeface="Calibri"/>
                        </a:rPr>
                        <a:t>Treatment</a:t>
                      </a:r>
                      <a:endParaRPr b="1" sz="1100">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solidFill>
                            <a:schemeClr val="dk1"/>
                          </a:solidFill>
                          <a:latin typeface="Calibri"/>
                          <a:ea typeface="Calibri"/>
                          <a:cs typeface="Calibri"/>
                          <a:sym typeface="Calibri"/>
                        </a:rPr>
                        <a:t>Metronidazole</a:t>
                      </a:r>
                      <a:r>
                        <a:rPr b="1" lang="en-GB" sz="1000">
                          <a:solidFill>
                            <a:srgbClr val="FF0000"/>
                          </a:solidFill>
                          <a:latin typeface="Calibri"/>
                          <a:ea typeface="Calibri"/>
                          <a:cs typeface="Calibri"/>
                          <a:sym typeface="Calibri"/>
                        </a:rPr>
                        <a:t> (Drug of choice)</a:t>
                      </a:r>
                      <a:endParaRPr b="1" sz="1000">
                        <a:latin typeface="Calibri"/>
                        <a:ea typeface="Calibri"/>
                        <a:cs typeface="Calibri"/>
                        <a:sym typeface="Calibri"/>
                      </a:endParaRPr>
                    </a:p>
                  </a:txBody>
                  <a:tcPr marT="91425" marB="91425" marR="91425" marL="91425"/>
                </a:tc>
                <a:tc hMerge="1"/>
              </a:tr>
              <a:tr h="395725">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Entamoeba Histolytica </a:t>
                      </a:r>
                      <a:endParaRPr b="1">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r>
              <a:tr h="799175">
                <a:tc>
                  <a:txBody>
                    <a:bodyPr/>
                    <a:lstStyle/>
                    <a:p>
                      <a:pPr indent="0" lvl="0" marL="0" rtl="0" algn="ctr">
                        <a:spcBef>
                          <a:spcPts val="0"/>
                        </a:spcBef>
                        <a:spcAft>
                          <a:spcPts val="0"/>
                        </a:spcAft>
                        <a:buNone/>
                      </a:pPr>
                      <a:r>
                        <a:rPr b="1" lang="en-GB" sz="1100">
                          <a:latin typeface="Calibri"/>
                          <a:ea typeface="Calibri"/>
                          <a:cs typeface="Calibri"/>
                          <a:sym typeface="Calibri"/>
                        </a:rPr>
                        <a:t>Life Cycle</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cysts </a:t>
                      </a:r>
                      <a:r>
                        <a:rPr b="1" lang="en-GB" sz="1000">
                          <a:solidFill>
                            <a:srgbClr val="CC0000"/>
                          </a:solidFill>
                          <a:latin typeface="Calibri"/>
                          <a:ea typeface="Calibri"/>
                          <a:cs typeface="Calibri"/>
                          <a:sym typeface="Calibri"/>
                        </a:rPr>
                        <a:t>(cyst is Infective and diagnostic stage )</a:t>
                      </a:r>
                      <a:r>
                        <a:rPr b="1" lang="en-GB" sz="1000">
                          <a:solidFill>
                            <a:schemeClr val="dk1"/>
                          </a:solidFill>
                          <a:latin typeface="Calibri"/>
                          <a:ea typeface="Calibri"/>
                          <a:cs typeface="Calibri"/>
                          <a:sym typeface="Calibri"/>
                        </a:rPr>
                        <a:t> pass through the stomach → to the </a:t>
                      </a:r>
                      <a:r>
                        <a:rPr b="1" lang="en-GB" sz="1000">
                          <a:solidFill>
                            <a:srgbClr val="CC0000"/>
                          </a:solidFill>
                          <a:latin typeface="Calibri"/>
                          <a:ea typeface="Calibri"/>
                          <a:cs typeface="Calibri"/>
                          <a:sym typeface="Calibri"/>
                        </a:rPr>
                        <a:t>small intestine</a:t>
                      </a:r>
                      <a:r>
                        <a:rPr b="1" lang="en-GB" sz="1000">
                          <a:solidFill>
                            <a:schemeClr val="dk1"/>
                          </a:solidFill>
                          <a:latin typeface="Calibri"/>
                          <a:ea typeface="Calibri"/>
                          <a:cs typeface="Calibri"/>
                          <a:sym typeface="Calibri"/>
                        </a:rPr>
                        <a:t>, where they </a:t>
                      </a:r>
                      <a:r>
                        <a:rPr b="1" lang="en-GB" sz="1000">
                          <a:solidFill>
                            <a:srgbClr val="CC0000"/>
                          </a:solidFill>
                          <a:latin typeface="Calibri"/>
                          <a:ea typeface="Calibri"/>
                          <a:cs typeface="Calibri"/>
                          <a:sym typeface="Calibri"/>
                        </a:rPr>
                        <a:t>excyst </a:t>
                      </a:r>
                      <a:r>
                        <a:rPr b="1" lang="en-GB" sz="1000">
                          <a:solidFill>
                            <a:schemeClr val="dk1"/>
                          </a:solidFill>
                          <a:latin typeface="Calibri"/>
                          <a:ea typeface="Calibri"/>
                          <a:cs typeface="Calibri"/>
                          <a:sym typeface="Calibri"/>
                        </a:rPr>
                        <a:t>to form </a:t>
                      </a:r>
                      <a:r>
                        <a:rPr b="1" lang="en-GB" sz="1000">
                          <a:latin typeface="Calibri"/>
                          <a:ea typeface="Calibri"/>
                          <a:cs typeface="Calibri"/>
                          <a:sym typeface="Calibri"/>
                        </a:rPr>
                        <a:t>trophozoites </a:t>
                      </a:r>
                      <a:r>
                        <a:rPr b="1" lang="en-GB" sz="1000">
                          <a:solidFill>
                            <a:schemeClr val="dk1"/>
                          </a:solidFill>
                          <a:latin typeface="Calibri"/>
                          <a:ea typeface="Calibri"/>
                          <a:cs typeface="Calibri"/>
                          <a:sym typeface="Calibri"/>
                        </a:rPr>
                        <a:t>(</a:t>
                      </a:r>
                      <a:r>
                        <a:rPr b="1" lang="en-GB" sz="1000">
                          <a:solidFill>
                            <a:srgbClr val="CC0000"/>
                          </a:solidFill>
                          <a:latin typeface="Calibri"/>
                          <a:ea typeface="Calibri"/>
                          <a:cs typeface="Calibri"/>
                          <a:sym typeface="Calibri"/>
                        </a:rPr>
                        <a:t>trophozoites is vegetative and diagnostic stage</a:t>
                      </a:r>
                      <a:r>
                        <a:rPr b="1" lang="en-GB" sz="1000">
                          <a:solidFill>
                            <a:schemeClr val="dk1"/>
                          </a:solidFill>
                          <a:latin typeface="Calibri"/>
                          <a:ea typeface="Calibri"/>
                          <a:cs typeface="Calibri"/>
                          <a:sym typeface="Calibri"/>
                        </a:rPr>
                        <a:t>)</a:t>
                      </a:r>
                      <a:r>
                        <a:rPr b="1" lang="en-GB" sz="1000">
                          <a:latin typeface="Calibri"/>
                          <a:ea typeface="Calibri"/>
                          <a:cs typeface="Calibri"/>
                          <a:sym typeface="Calibri"/>
                        </a:rPr>
                        <a:t> </a:t>
                      </a:r>
                      <a:r>
                        <a:rPr b="1" lang="en-GB" sz="1000">
                          <a:solidFill>
                            <a:schemeClr val="dk1"/>
                          </a:solidFill>
                          <a:latin typeface="Calibri"/>
                          <a:ea typeface="Calibri"/>
                          <a:cs typeface="Calibri"/>
                          <a:sym typeface="Calibri"/>
                        </a:rPr>
                        <a:t>→ trophozoites can </a:t>
                      </a:r>
                      <a:r>
                        <a:rPr b="1" lang="en-GB" sz="1000" u="sng">
                          <a:solidFill>
                            <a:srgbClr val="CC0000"/>
                          </a:solidFill>
                          <a:latin typeface="Calibri"/>
                          <a:ea typeface="Calibri"/>
                          <a:cs typeface="Calibri"/>
                          <a:sym typeface="Calibri"/>
                        </a:rPr>
                        <a:t>invade</a:t>
                      </a:r>
                      <a:r>
                        <a:rPr b="1" lang="en-GB" sz="1000">
                          <a:solidFill>
                            <a:srgbClr val="CC0000"/>
                          </a:solidFill>
                          <a:latin typeface="Calibri"/>
                          <a:ea typeface="Calibri"/>
                          <a:cs typeface="Calibri"/>
                          <a:sym typeface="Calibri"/>
                        </a:rPr>
                        <a:t> and penetrate</a:t>
                      </a:r>
                      <a:r>
                        <a:rPr b="1" lang="en-GB" sz="1000">
                          <a:solidFill>
                            <a:schemeClr val="dk1"/>
                          </a:solidFill>
                          <a:latin typeface="Calibri"/>
                          <a:ea typeface="Calibri"/>
                          <a:cs typeface="Calibri"/>
                          <a:sym typeface="Calibri"/>
                        </a:rPr>
                        <a:t> the mucous barrier of the </a:t>
                      </a:r>
                      <a:r>
                        <a:rPr b="1" lang="en-GB" sz="1000">
                          <a:solidFill>
                            <a:srgbClr val="CC0000"/>
                          </a:solidFill>
                          <a:latin typeface="Calibri"/>
                          <a:ea typeface="Calibri"/>
                          <a:cs typeface="Calibri"/>
                          <a:sym typeface="Calibri"/>
                        </a:rPr>
                        <a:t>colon (large intestine)</a:t>
                      </a:r>
                      <a:r>
                        <a:rPr b="1" lang="en-GB" sz="1000">
                          <a:solidFill>
                            <a:schemeClr val="dk1"/>
                          </a:solidFill>
                          <a:latin typeface="Calibri"/>
                          <a:ea typeface="Calibri"/>
                          <a:cs typeface="Calibri"/>
                          <a:sym typeface="Calibri"/>
                        </a:rPr>
                        <a:t> → causing tissue destruction colitis and increased intestinal secretion and can thereby ultimately lead to </a:t>
                      </a:r>
                      <a:r>
                        <a:rPr b="1" lang="en-GB" sz="1000">
                          <a:solidFill>
                            <a:srgbClr val="CC0000"/>
                          </a:solidFill>
                          <a:latin typeface="Calibri"/>
                          <a:ea typeface="Calibri"/>
                          <a:cs typeface="Calibri"/>
                          <a:sym typeface="Calibri"/>
                        </a:rPr>
                        <a:t>bloody diarrhea</a:t>
                      </a:r>
                      <a:r>
                        <a:rPr b="1" lang="en-GB" sz="1000">
                          <a:solidFill>
                            <a:schemeClr val="dk1"/>
                          </a:solidFill>
                          <a:latin typeface="Calibri"/>
                          <a:ea typeface="Calibri"/>
                          <a:cs typeface="Calibri"/>
                          <a:sym typeface="Calibri"/>
                        </a:rPr>
                        <a:t> . </a:t>
                      </a:r>
                      <a:r>
                        <a:rPr b="1" lang="en-GB" sz="1000">
                          <a:solidFill>
                            <a:srgbClr val="CC0000"/>
                          </a:solidFill>
                          <a:latin typeface="Calibri"/>
                          <a:ea typeface="Calibri"/>
                          <a:cs typeface="Calibri"/>
                          <a:sym typeface="Calibri"/>
                        </a:rPr>
                        <a:t>(It cause flask shaped ulcer)</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45475">
                <a:tc>
                  <a:txBody>
                    <a:bodyPr/>
                    <a:lstStyle/>
                    <a:p>
                      <a:pPr indent="0" lvl="0" marL="0" rtl="0" algn="ctr">
                        <a:spcBef>
                          <a:spcPts val="0"/>
                        </a:spcBef>
                        <a:spcAft>
                          <a:spcPts val="0"/>
                        </a:spcAft>
                        <a:buNone/>
                      </a:pPr>
                      <a:r>
                        <a:rPr b="1" lang="en-GB" sz="1100">
                          <a:latin typeface="Calibri"/>
                          <a:ea typeface="Calibri"/>
                          <a:cs typeface="Calibri"/>
                          <a:sym typeface="Calibri"/>
                        </a:rPr>
                        <a:t>Clinical manifestation</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b="1" lang="en-GB" sz="1000">
                          <a:solidFill>
                            <a:schemeClr val="dk1"/>
                          </a:solidFill>
                          <a:latin typeface="Calibri"/>
                          <a:ea typeface="Calibri"/>
                          <a:cs typeface="Calibri"/>
                          <a:sym typeface="Calibri"/>
                        </a:rPr>
                        <a:t>Majority are </a:t>
                      </a:r>
                      <a:r>
                        <a:rPr b="1" lang="en-GB" sz="1000">
                          <a:solidFill>
                            <a:schemeClr val="dk1"/>
                          </a:solidFill>
                          <a:latin typeface="Calibri"/>
                          <a:ea typeface="Calibri"/>
                          <a:cs typeface="Calibri"/>
                          <a:sym typeface="Calibri"/>
                        </a:rPr>
                        <a:t>asymptomatic , Some have </a:t>
                      </a:r>
                      <a:r>
                        <a:rPr b="1" lang="en-GB" sz="1000">
                          <a:solidFill>
                            <a:srgbClr val="CC0000"/>
                          </a:solidFill>
                          <a:latin typeface="Calibri"/>
                          <a:ea typeface="Calibri"/>
                          <a:cs typeface="Calibri"/>
                          <a:sym typeface="Calibri"/>
                        </a:rPr>
                        <a:t>amebic dysentery (</a:t>
                      </a:r>
                      <a:r>
                        <a:rPr b="1" lang="en-GB" sz="1000">
                          <a:solidFill>
                            <a:schemeClr val="dk1"/>
                          </a:solidFill>
                          <a:latin typeface="Calibri"/>
                          <a:ea typeface="Calibri"/>
                          <a:cs typeface="Calibri"/>
                          <a:sym typeface="Calibri"/>
                        </a:rPr>
                        <a:t>Abdominal pain, bloody diarrhea, and  mucus in stools) &amp; Fulminant amebic colitis with bowel necrosis leading to perforation and peritonitis. NOTE: It has a very little infective dose(!cyst)</a:t>
                      </a:r>
                      <a:endParaRPr b="1"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57300">
                <a:tc rowSpan="2">
                  <a:txBody>
                    <a:bodyPr/>
                    <a:lstStyle/>
                    <a:p>
                      <a:pPr indent="0" lvl="0" marL="0" rtl="0" algn="ctr">
                        <a:spcBef>
                          <a:spcPts val="0"/>
                        </a:spcBef>
                        <a:spcAft>
                          <a:spcPts val="0"/>
                        </a:spcAft>
                        <a:buNone/>
                      </a:pPr>
                      <a:r>
                        <a:rPr b="1" lang="en-GB" sz="1100">
                          <a:latin typeface="Calibri"/>
                          <a:ea typeface="Calibri"/>
                          <a:cs typeface="Calibri"/>
                          <a:sym typeface="Calibri"/>
                        </a:rPr>
                        <a:t>Pathology</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sz="1100">
                          <a:latin typeface="Calibri"/>
                          <a:ea typeface="Calibri"/>
                          <a:cs typeface="Calibri"/>
                          <a:sym typeface="Calibri"/>
                        </a:rPr>
                        <a:t>Intestinal Amoebiasis</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GB" sz="1100">
                          <a:latin typeface="Calibri"/>
                          <a:ea typeface="Calibri"/>
                          <a:cs typeface="Calibri"/>
                          <a:sym typeface="Calibri"/>
                        </a:rPr>
                        <a:t>Extra-Intestinal Amoebiasis </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r>
              <a:tr h="1013550">
                <a:tc vMerge="1"/>
                <a:tc>
                  <a:txBody>
                    <a:bodyPr/>
                    <a:lstStyle/>
                    <a:p>
                      <a:pPr indent="0" lvl="0" marL="0" rtl="0" algn="l">
                        <a:spcBef>
                          <a:spcPts val="0"/>
                        </a:spcBef>
                        <a:spcAft>
                          <a:spcPts val="0"/>
                        </a:spcAft>
                        <a:buNone/>
                      </a:pPr>
                      <a:r>
                        <a:rPr b="1" lang="en-GB" sz="1000">
                          <a:latin typeface="Calibri"/>
                          <a:ea typeface="Calibri"/>
                          <a:cs typeface="Calibri"/>
                          <a:sym typeface="Calibri"/>
                        </a:rPr>
                        <a:t>They produce enzymes that lyses host tissues, Lesions are mainly in the </a:t>
                      </a:r>
                      <a:r>
                        <a:rPr b="1" lang="en-GB" sz="1000">
                          <a:solidFill>
                            <a:srgbClr val="CC0000"/>
                          </a:solidFill>
                          <a:latin typeface="Calibri"/>
                          <a:ea typeface="Calibri"/>
                          <a:cs typeface="Calibri"/>
                          <a:sym typeface="Calibri"/>
                        </a:rPr>
                        <a:t>colon</a:t>
                      </a:r>
                      <a:r>
                        <a:rPr b="1" lang="en-GB" sz="1000">
                          <a:latin typeface="Calibri"/>
                          <a:ea typeface="Calibri"/>
                          <a:cs typeface="Calibri"/>
                          <a:sym typeface="Calibri"/>
                        </a:rPr>
                        <a:t>, They may heal or it may cause complications: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Perforation of the colon, Amoeboma, Blood invasion; </a:t>
                      </a:r>
                      <a:r>
                        <a:rPr b="1" lang="en-GB" sz="1000" u="sng">
                          <a:solidFill>
                            <a:srgbClr val="CC0000"/>
                          </a:solidFill>
                          <a:latin typeface="Calibri"/>
                          <a:ea typeface="Calibri"/>
                          <a:cs typeface="Calibri"/>
                          <a:sym typeface="Calibri"/>
                        </a:rPr>
                        <a:t>Amoebic liver abscess,</a:t>
                      </a:r>
                      <a:r>
                        <a:rPr b="1" lang="en-GB" sz="1000">
                          <a:latin typeface="Calibri"/>
                          <a:ea typeface="Calibri"/>
                          <a:cs typeface="Calibri"/>
                          <a:sym typeface="Calibri"/>
                        </a:rPr>
                        <a:t> lung , brain.</a:t>
                      </a:r>
                      <a:endParaRPr b="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49900" lvl="0" marL="1728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Direct extension</a:t>
                      </a:r>
                      <a:r>
                        <a:rPr b="1" lang="en-GB" sz="1000">
                          <a:latin typeface="Calibri"/>
                          <a:ea typeface="Calibri"/>
                          <a:cs typeface="Calibri"/>
                          <a:sym typeface="Calibri"/>
                        </a:rPr>
                        <a:t>: To</a:t>
                      </a:r>
                      <a:r>
                        <a:rPr b="1" lang="en-GB" sz="1000">
                          <a:solidFill>
                            <a:srgbClr val="CC0000"/>
                          </a:solidFill>
                          <a:latin typeface="Calibri"/>
                          <a:ea typeface="Calibri"/>
                          <a:cs typeface="Calibri"/>
                          <a:sym typeface="Calibri"/>
                        </a:rPr>
                        <a:t> liver (progress to abscesses)</a:t>
                      </a:r>
                      <a:r>
                        <a:rPr b="1" lang="en-GB" sz="1000">
                          <a:latin typeface="Calibri"/>
                          <a:ea typeface="Calibri"/>
                          <a:cs typeface="Calibri"/>
                          <a:sym typeface="Calibri"/>
                        </a:rPr>
                        <a:t> →Subdiaphragmatic abscess → To </a:t>
                      </a:r>
                      <a:r>
                        <a:rPr b="1" lang="en-GB" sz="1000">
                          <a:solidFill>
                            <a:srgbClr val="CC0000"/>
                          </a:solidFill>
                          <a:latin typeface="Calibri"/>
                          <a:ea typeface="Calibri"/>
                          <a:cs typeface="Calibri"/>
                          <a:sym typeface="Calibri"/>
                        </a:rPr>
                        <a:t>lung </a:t>
                      </a:r>
                      <a:r>
                        <a:rPr b="1" lang="en-GB" sz="1000">
                          <a:latin typeface="Calibri"/>
                          <a:ea typeface="Calibri"/>
                          <a:cs typeface="Calibri"/>
                          <a:sym typeface="Calibri"/>
                        </a:rPr>
                        <a:t>(as pleuro-pulmonary abscess).</a:t>
                      </a:r>
                      <a:endParaRPr b="1" sz="1000">
                        <a:latin typeface="Calibri"/>
                        <a:ea typeface="Calibri"/>
                        <a:cs typeface="Calibri"/>
                        <a:sym typeface="Calibri"/>
                      </a:endParaRPr>
                    </a:p>
                    <a:p>
                      <a:pPr indent="-149900" lvl="0" marL="1728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Haematogenous spread</a:t>
                      </a:r>
                      <a:r>
                        <a:rPr b="1" lang="en-GB" sz="1000">
                          <a:latin typeface="Calibri"/>
                          <a:ea typeface="Calibri"/>
                          <a:cs typeface="Calibri"/>
                          <a:sym typeface="Calibri"/>
                        </a:rPr>
                        <a:t>: Through</a:t>
                      </a:r>
                      <a:r>
                        <a:rPr b="1" lang="en-GB" sz="1000">
                          <a:solidFill>
                            <a:srgbClr val="CC0000"/>
                          </a:solidFill>
                          <a:latin typeface="Calibri"/>
                          <a:ea typeface="Calibri"/>
                          <a:cs typeface="Calibri"/>
                          <a:sym typeface="Calibri"/>
                        </a:rPr>
                        <a:t> liver (progress to abscesses)</a:t>
                      </a:r>
                      <a:r>
                        <a:rPr b="1" lang="en-GB" sz="1000">
                          <a:latin typeface="Calibri"/>
                          <a:ea typeface="Calibri"/>
                          <a:cs typeface="Calibri"/>
                          <a:sym typeface="Calibri"/>
                        </a:rPr>
                        <a:t> → To ectopic sites (</a:t>
                      </a:r>
                      <a:r>
                        <a:rPr b="1" lang="en-GB" sz="1000">
                          <a:solidFill>
                            <a:srgbClr val="CC0000"/>
                          </a:solidFill>
                          <a:latin typeface="Calibri"/>
                          <a:ea typeface="Calibri"/>
                          <a:cs typeface="Calibri"/>
                          <a:sym typeface="Calibri"/>
                        </a:rPr>
                        <a:t>Brain</a:t>
                      </a:r>
                      <a:r>
                        <a:rPr b="1" lang="en-GB" sz="1000">
                          <a:latin typeface="Calibri"/>
                          <a:ea typeface="Calibri"/>
                          <a:cs typeface="Calibri"/>
                          <a:sym typeface="Calibri"/>
                        </a:rPr>
                        <a:t> and </a:t>
                      </a:r>
                      <a:r>
                        <a:rPr b="1" lang="en-GB" sz="1000">
                          <a:solidFill>
                            <a:srgbClr val="CC0000"/>
                          </a:solidFill>
                          <a:latin typeface="Calibri"/>
                          <a:ea typeface="Calibri"/>
                          <a:cs typeface="Calibri"/>
                          <a:sym typeface="Calibri"/>
                        </a:rPr>
                        <a:t>Lung</a:t>
                      </a:r>
                      <a:r>
                        <a:rPr b="1" lang="en-GB" sz="1000">
                          <a:latin typeface="Calibri"/>
                          <a:ea typeface="Calibri"/>
                          <a:cs typeface="Calibri"/>
                          <a:sym typeface="Calibri"/>
                        </a:rPr>
                        <a:t>).</a:t>
                      </a:r>
                      <a:endParaRPr b="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9175">
                <a:tc>
                  <a:txBody>
                    <a:bodyPr/>
                    <a:lstStyle/>
                    <a:p>
                      <a:pPr indent="0" lvl="0" marL="0" rtl="0" algn="ctr">
                        <a:spcBef>
                          <a:spcPts val="0"/>
                        </a:spcBef>
                        <a:spcAft>
                          <a:spcPts val="0"/>
                        </a:spcAft>
                        <a:buNone/>
                      </a:pPr>
                      <a:r>
                        <a:rPr b="1" lang="en-GB" sz="1100">
                          <a:latin typeface="Calibri"/>
                          <a:ea typeface="Calibri"/>
                          <a:cs typeface="Calibri"/>
                          <a:sym typeface="Calibri"/>
                        </a:rPr>
                        <a:t>Treatment</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Asymptomatic (cystic only):</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Diloxanide furoate </a:t>
                      </a:r>
                      <a:r>
                        <a:rPr b="1" lang="en-GB" sz="1000">
                          <a:solidFill>
                            <a:srgbClr val="CC0000"/>
                          </a:solidFill>
                          <a:latin typeface="Calibri"/>
                          <a:ea typeface="Calibri"/>
                          <a:cs typeface="Calibri"/>
                          <a:sym typeface="Calibri"/>
                        </a:rPr>
                        <a:t>(Furamide)</a:t>
                      </a:r>
                      <a:endParaRPr b="1" sz="1000">
                        <a:solidFill>
                          <a:srgbClr val="CC0000"/>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Symptomatic (cysts &amp; trophozoites):</a:t>
                      </a:r>
                      <a:endParaRPr b="1" sz="1000">
                        <a:solidFill>
                          <a:schemeClr val="dk1"/>
                        </a:solidFill>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Metronidazole </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98450" lvl="0" marL="4572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Metronidazole</a:t>
                      </a:r>
                      <a:endParaRPr b="1" sz="11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57375">
                <a:tc>
                  <a:txBody>
                    <a:bodyPr/>
                    <a:lstStyle/>
                    <a:p>
                      <a:pPr indent="0" lvl="0" marL="0" rtl="0" algn="ctr">
                        <a:spcBef>
                          <a:spcPts val="0"/>
                        </a:spcBef>
                        <a:spcAft>
                          <a:spcPts val="0"/>
                        </a:spcAft>
                        <a:buNone/>
                      </a:pPr>
                      <a:r>
                        <a:rPr b="1" lang="en-GB" sz="1100">
                          <a:latin typeface="Calibri"/>
                          <a:ea typeface="Calibri"/>
                          <a:cs typeface="Calibri"/>
                          <a:sym typeface="Calibri"/>
                        </a:rPr>
                        <a:t>Laboratory Diagnosis </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t/>
                      </a:r>
                      <a:endParaRPr b="1" sz="11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95725">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Cryptosporidium Parvum</a:t>
                      </a:r>
                      <a:endParaRPr b="1">
                        <a:solidFill>
                          <a:srgbClr val="FFFFFF"/>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r>
              <a:tr h="530200">
                <a:tc>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Route Of Transmission</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298450" lvl="0" marL="4572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Self-limited </a:t>
                      </a:r>
                      <a:r>
                        <a:rPr b="1" lang="en-GB" sz="1100">
                          <a:latin typeface="Calibri"/>
                          <a:ea typeface="Calibri"/>
                          <a:cs typeface="Calibri"/>
                          <a:sym typeface="Calibri"/>
                        </a:rPr>
                        <a:t>diarrhea in normal </a:t>
                      </a:r>
                      <a:r>
                        <a:rPr b="1" lang="en-GB" sz="1100">
                          <a:solidFill>
                            <a:srgbClr val="CC0000"/>
                          </a:solidFill>
                          <a:latin typeface="Calibri"/>
                          <a:ea typeface="Calibri"/>
                          <a:cs typeface="Calibri"/>
                          <a:sym typeface="Calibri"/>
                        </a:rPr>
                        <a:t>immunocompetent hosts</a:t>
                      </a:r>
                      <a:r>
                        <a:rPr b="1" lang="en-GB" sz="1100">
                          <a:latin typeface="Calibri"/>
                          <a:ea typeface="Calibri"/>
                          <a:cs typeface="Calibri"/>
                          <a:sym typeface="Calibri"/>
                        </a:rPr>
                        <a:t>.</a:t>
                      </a:r>
                      <a:endParaRPr b="1" sz="1100">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Severe debilitating diarrhea</a:t>
                      </a:r>
                      <a:r>
                        <a:rPr b="1" lang="en-GB" sz="1100">
                          <a:latin typeface="Calibri"/>
                          <a:ea typeface="Calibri"/>
                          <a:cs typeface="Calibri"/>
                          <a:sym typeface="Calibri"/>
                        </a:rPr>
                        <a:t> with weight loss and malabsorption in </a:t>
                      </a:r>
                      <a:r>
                        <a:rPr b="1" lang="en-GB" sz="1100">
                          <a:solidFill>
                            <a:srgbClr val="CC0000"/>
                          </a:solidFill>
                          <a:latin typeface="Calibri"/>
                          <a:ea typeface="Calibri"/>
                          <a:cs typeface="Calibri"/>
                          <a:sym typeface="Calibri"/>
                        </a:rPr>
                        <a:t>HIV-infected patients</a:t>
                      </a:r>
                      <a:r>
                        <a:rPr b="1" lang="en-GB" sz="1100">
                          <a:latin typeface="Calibri"/>
                          <a:ea typeface="Calibri"/>
                          <a:cs typeface="Calibri"/>
                          <a:sym typeface="Calibri"/>
                        </a:rPr>
                        <a:t>.</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57300">
                <a:tc>
                  <a:txBody>
                    <a:bodyPr/>
                    <a:lstStyle/>
                    <a:p>
                      <a:pPr indent="0" lvl="0" marL="0" rtl="0" algn="ctr">
                        <a:spcBef>
                          <a:spcPts val="0"/>
                        </a:spcBef>
                        <a:spcAft>
                          <a:spcPts val="0"/>
                        </a:spcAft>
                        <a:buNone/>
                      </a:pPr>
                      <a:r>
                        <a:rPr b="1" lang="en-GB" sz="1100">
                          <a:latin typeface="Calibri"/>
                          <a:ea typeface="Calibri"/>
                          <a:cs typeface="Calibri"/>
                          <a:sym typeface="Calibri"/>
                        </a:rPr>
                        <a:t>Treatment</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b="1" lang="en-GB" sz="1100">
                          <a:latin typeface="Calibri"/>
                          <a:ea typeface="Calibri"/>
                          <a:cs typeface="Calibri"/>
                          <a:sym typeface="Calibri"/>
                        </a:rPr>
                        <a:t>Self-limiting but </a:t>
                      </a:r>
                      <a:r>
                        <a:rPr b="1" lang="en-GB" sz="1100">
                          <a:latin typeface="Calibri"/>
                          <a:ea typeface="Calibri"/>
                          <a:cs typeface="Calibri"/>
                          <a:sym typeface="Calibri"/>
                        </a:rPr>
                        <a:t>In </a:t>
                      </a:r>
                      <a:r>
                        <a:rPr b="1" lang="en-GB" sz="1100">
                          <a:solidFill>
                            <a:srgbClr val="CC0000"/>
                          </a:solidFill>
                          <a:latin typeface="Calibri"/>
                          <a:ea typeface="Calibri"/>
                          <a:cs typeface="Calibri"/>
                          <a:sym typeface="Calibri"/>
                        </a:rPr>
                        <a:t>AIDS </a:t>
                      </a:r>
                      <a:r>
                        <a:rPr b="1" lang="en-GB" sz="1100">
                          <a:latin typeface="Calibri"/>
                          <a:ea typeface="Calibri"/>
                          <a:cs typeface="Calibri"/>
                          <a:sym typeface="Calibri"/>
                        </a:rPr>
                        <a:t>patients we give paromomycin.</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703100">
                <a:tc>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Laboratory </a:t>
                      </a:r>
                      <a:r>
                        <a:rPr b="1" lang="en-GB" sz="1100">
                          <a:latin typeface="Calibri"/>
                          <a:ea typeface="Calibri"/>
                          <a:cs typeface="Calibri"/>
                          <a:sym typeface="Calibri"/>
                        </a:rPr>
                        <a:t>Diagnosis</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156250" lvl="0" marL="172800" rtl="0" algn="l">
                        <a:spcBef>
                          <a:spcPts val="0"/>
                        </a:spcBef>
                        <a:spcAft>
                          <a:spcPts val="0"/>
                        </a:spcAft>
                        <a:buSzPts val="1100"/>
                        <a:buFont typeface="Calibri"/>
                        <a:buChar char="●"/>
                      </a:pPr>
                      <a:r>
                        <a:rPr b="1" lang="en-GB" sz="1100">
                          <a:latin typeface="Calibri"/>
                          <a:ea typeface="Calibri"/>
                          <a:cs typeface="Calibri"/>
                          <a:sym typeface="Calibri"/>
                        </a:rPr>
                        <a:t>Oocysts in feces by </a:t>
                      </a:r>
                      <a:r>
                        <a:rPr b="1" lang="en-GB" sz="1100">
                          <a:latin typeface="Calibri"/>
                          <a:ea typeface="Calibri"/>
                          <a:cs typeface="Calibri"/>
                          <a:sym typeface="Calibri"/>
                        </a:rPr>
                        <a:t>modified</a:t>
                      </a:r>
                      <a:r>
                        <a:rPr b="1" lang="en-GB" sz="1100">
                          <a:latin typeface="Calibri"/>
                          <a:ea typeface="Calibri"/>
                          <a:cs typeface="Calibri"/>
                          <a:sym typeface="Calibri"/>
                        </a:rPr>
                        <a:t> </a:t>
                      </a:r>
                      <a:r>
                        <a:rPr b="1" lang="en-GB" sz="1100">
                          <a:solidFill>
                            <a:srgbClr val="CC0000"/>
                          </a:solidFill>
                          <a:latin typeface="Calibri"/>
                          <a:ea typeface="Calibri"/>
                          <a:cs typeface="Calibri"/>
                          <a:sym typeface="Calibri"/>
                        </a:rPr>
                        <a:t>acid-fast stain (ZN)</a:t>
                      </a:r>
                      <a:r>
                        <a:rPr b="1" lang="en-GB" sz="1100">
                          <a:latin typeface="Calibri"/>
                          <a:ea typeface="Calibri"/>
                          <a:cs typeface="Calibri"/>
                          <a:sym typeface="Calibri"/>
                        </a:rPr>
                        <a:t> or </a:t>
                      </a:r>
                      <a:r>
                        <a:rPr b="1" lang="en-GB" sz="1100">
                          <a:solidFill>
                            <a:srgbClr val="CC0000"/>
                          </a:solidFill>
                          <a:latin typeface="Calibri"/>
                          <a:ea typeface="Calibri"/>
                          <a:cs typeface="Calibri"/>
                          <a:sym typeface="Calibri"/>
                        </a:rPr>
                        <a:t>safranin stain</a:t>
                      </a:r>
                      <a:r>
                        <a:rPr b="1" lang="en-GB" sz="1100">
                          <a:latin typeface="Calibri"/>
                          <a:ea typeface="Calibri"/>
                          <a:cs typeface="Calibri"/>
                          <a:sym typeface="Calibri"/>
                        </a:rPr>
                        <a:t> </a:t>
                      </a:r>
                      <a:r>
                        <a:rPr b="1" lang="en-GB" sz="1100">
                          <a:latin typeface="Calibri"/>
                          <a:ea typeface="Calibri"/>
                          <a:cs typeface="Calibri"/>
                          <a:sym typeface="Calibri"/>
                        </a:rPr>
                        <a:t>&amp; by Antigen detection or enzyme immunoassays ELIZA &amp; IF.</a:t>
                      </a:r>
                      <a:endParaRPr b="1" sz="1100">
                        <a:latin typeface="Calibri"/>
                        <a:ea typeface="Calibri"/>
                        <a:cs typeface="Calibri"/>
                        <a:sym typeface="Calibri"/>
                      </a:endParaRPr>
                    </a:p>
                    <a:p>
                      <a:pPr indent="-156250" lvl="0" marL="1728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From duodenal aspirates, bile secretions &amp; biopsy from affected gastrointestinal tissue</a:t>
                      </a:r>
                      <a:r>
                        <a:rPr b="1" lang="en-GB" sz="1100">
                          <a:latin typeface="Calibri"/>
                          <a:ea typeface="Calibri"/>
                          <a:cs typeface="Calibri"/>
                          <a:sym typeface="Calibri"/>
                        </a:rPr>
                        <a:t> also we can do (PCR) or enzyme immunoassays(ELlZA) &amp; IF. </a:t>
                      </a:r>
                      <a:endParaRPr b="1" sz="11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266" name="Google Shape;266;p28"/>
          <p:cNvSpPr txBox="1"/>
          <p:nvPr/>
        </p:nvSpPr>
        <p:spPr>
          <a:xfrm>
            <a:off x="2607800" y="1967275"/>
            <a:ext cx="3153300" cy="598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GB" sz="1000">
                <a:solidFill>
                  <a:schemeClr val="dk1"/>
                </a:solidFill>
                <a:latin typeface="Calibri"/>
                <a:ea typeface="Calibri"/>
                <a:cs typeface="Calibri"/>
                <a:sym typeface="Calibri"/>
              </a:rPr>
              <a:t>Weight loss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Persistent infection → Malabsorption </a:t>
            </a:r>
            <a:r>
              <a:rPr b="1" lang="en-GB" sz="1000">
                <a:solidFill>
                  <a:schemeClr val="dk1"/>
                </a:solidFill>
                <a:latin typeface="Calibri"/>
                <a:ea typeface="Calibri"/>
                <a:cs typeface="Calibri"/>
                <a:sym typeface="Calibri"/>
              </a:rPr>
              <a:t> </a:t>
            </a:r>
            <a:endParaRPr b="1" sz="1000">
              <a:solidFill>
                <a:schemeClr val="dk1"/>
              </a:solidFill>
              <a:latin typeface="Calibri"/>
              <a:ea typeface="Calibri"/>
              <a:cs typeface="Calibri"/>
              <a:sym typeface="Calibri"/>
            </a:endParaRPr>
          </a:p>
        </p:txBody>
      </p:sp>
      <p:sp>
        <p:nvSpPr>
          <p:cNvPr id="267" name="Google Shape;267;p28"/>
          <p:cNvSpPr txBox="1"/>
          <p:nvPr/>
        </p:nvSpPr>
        <p:spPr>
          <a:xfrm>
            <a:off x="4729300" y="3844975"/>
            <a:ext cx="3289500" cy="3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CC0000"/>
                </a:solidFill>
                <a:latin typeface="Calibri"/>
                <a:ea typeface="Calibri"/>
                <a:cs typeface="Calibri"/>
                <a:sym typeface="Calibri"/>
              </a:rPr>
              <a:t>(Transmitted through fecal-oral route and homosexuals)</a:t>
            </a:r>
            <a:endParaRPr b="1" sz="800">
              <a:solidFill>
                <a:srgbClr val="CC0000"/>
              </a:solidFill>
              <a:latin typeface="Calibri"/>
              <a:ea typeface="Calibri"/>
              <a:cs typeface="Calibri"/>
              <a:sym typeface="Calibri"/>
            </a:endParaRPr>
          </a:p>
        </p:txBody>
      </p:sp>
      <p:sp>
        <p:nvSpPr>
          <p:cNvPr id="268" name="Google Shape;268;p28"/>
          <p:cNvSpPr txBox="1"/>
          <p:nvPr/>
        </p:nvSpPr>
        <p:spPr>
          <a:xfrm>
            <a:off x="45550" y="6293750"/>
            <a:ext cx="1270500" cy="3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solidFill>
                  <a:srgbClr val="CC0000"/>
                </a:solidFill>
                <a:latin typeface="Calibri"/>
                <a:ea typeface="Calibri"/>
                <a:cs typeface="Calibri"/>
                <a:sym typeface="Calibri"/>
              </a:rPr>
              <a:t>Low infective dose (very virulent)</a:t>
            </a:r>
            <a:endParaRPr b="1" sz="900">
              <a:solidFill>
                <a:srgbClr val="CC0000"/>
              </a:solidFill>
              <a:latin typeface="Calibri"/>
              <a:ea typeface="Calibri"/>
              <a:cs typeface="Calibri"/>
              <a:sym typeface="Calibri"/>
            </a:endParaRPr>
          </a:p>
        </p:txBody>
      </p:sp>
      <p:sp>
        <p:nvSpPr>
          <p:cNvPr id="269" name="Google Shape;269;p28"/>
          <p:cNvSpPr txBox="1"/>
          <p:nvPr/>
        </p:nvSpPr>
        <p:spPr>
          <a:xfrm>
            <a:off x="57850" y="2195275"/>
            <a:ext cx="1398300" cy="3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(Mainly asymptomatic) </a:t>
            </a:r>
            <a:endParaRPr b="1" sz="900">
              <a:solidFill>
                <a:srgbClr val="CC0000"/>
              </a:solidFill>
              <a:latin typeface="Calibri"/>
              <a:ea typeface="Calibri"/>
              <a:cs typeface="Calibri"/>
              <a:sym typeface="Calibri"/>
            </a:endParaRPr>
          </a:p>
        </p:txBody>
      </p:sp>
      <p:sp>
        <p:nvSpPr>
          <p:cNvPr id="270" name="Google Shape;270;p28"/>
          <p:cNvSpPr txBox="1"/>
          <p:nvPr/>
        </p:nvSpPr>
        <p:spPr>
          <a:xfrm>
            <a:off x="4479400" y="7668775"/>
            <a:ext cx="3153300" cy="975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For </a:t>
            </a:r>
            <a:r>
              <a:rPr b="1" lang="en-GB" sz="1000">
                <a:solidFill>
                  <a:srgbClr val="CC0000"/>
                </a:solidFill>
                <a:latin typeface="Calibri"/>
                <a:ea typeface="Calibri"/>
                <a:cs typeface="Calibri"/>
                <a:sym typeface="Calibri"/>
              </a:rPr>
              <a:t>Extra-intestinal infections</a:t>
            </a:r>
            <a:r>
              <a:rPr b="1" lang="en-GB" sz="1000">
                <a:solidFill>
                  <a:schemeClr val="dk1"/>
                </a:solidFill>
                <a:latin typeface="Calibri"/>
                <a:ea typeface="Calibri"/>
                <a:cs typeface="Calibri"/>
                <a:sym typeface="Calibri"/>
              </a:rPr>
              <a:t>:</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Serology: IHA , ELISA</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Surgical aspirate (not used)</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Sigmoidoscopy and/or colonoscopy and taking biopsy: Trophozoite.</a:t>
            </a:r>
            <a:endParaRPr b="1" sz="1000">
              <a:latin typeface="Calibri"/>
              <a:ea typeface="Calibri"/>
              <a:cs typeface="Calibri"/>
              <a:sym typeface="Calibri"/>
            </a:endParaRPr>
          </a:p>
        </p:txBody>
      </p:sp>
      <p:sp>
        <p:nvSpPr>
          <p:cNvPr id="271" name="Google Shape;271;p28"/>
          <p:cNvSpPr txBox="1"/>
          <p:nvPr/>
        </p:nvSpPr>
        <p:spPr>
          <a:xfrm>
            <a:off x="1163650" y="7516375"/>
            <a:ext cx="3525300" cy="9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rgbClr val="CC0000"/>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Serology: IHA , ELISA (Mainly for invasive infections)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Molecular: Detection of DNA or RNA in feces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Stools examination </a:t>
            </a:r>
            <a:r>
              <a:rPr b="1" lang="en-GB" sz="1000">
                <a:solidFill>
                  <a:srgbClr val="CC0000"/>
                </a:solidFill>
                <a:latin typeface="Calibri"/>
                <a:ea typeface="Calibri"/>
                <a:cs typeface="Calibri"/>
                <a:sym typeface="Calibri"/>
              </a:rPr>
              <a:t>(Microscopy)</a:t>
            </a:r>
            <a:r>
              <a:rPr b="1" lang="en-GB" sz="1000">
                <a:solidFill>
                  <a:schemeClr val="dk1"/>
                </a:solidFill>
                <a:latin typeface="Calibri"/>
                <a:ea typeface="Calibri"/>
                <a:cs typeface="Calibri"/>
                <a:sym typeface="Calibri"/>
              </a:rPr>
              <a:t>:</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Wet mount </a:t>
            </a:r>
            <a:r>
              <a:rPr b="1" lang="en-GB" sz="1000">
                <a:solidFill>
                  <a:srgbClr val="CC0000"/>
                </a:solidFill>
                <a:latin typeface="Calibri"/>
                <a:ea typeface="Calibri"/>
                <a:cs typeface="Calibri"/>
                <a:sym typeface="Calibri"/>
              </a:rPr>
              <a:t>(cysts and trophozoites)</a:t>
            </a:r>
            <a:endParaRPr b="1" sz="1000">
              <a:solidFill>
                <a:srgbClr val="CC0000"/>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Concentration methods </a:t>
            </a:r>
            <a:r>
              <a:rPr b="1" lang="en-GB" sz="1000">
                <a:solidFill>
                  <a:srgbClr val="CC0000"/>
                </a:solidFill>
                <a:latin typeface="Calibri"/>
                <a:ea typeface="Calibri"/>
                <a:cs typeface="Calibri"/>
                <a:sym typeface="Calibri"/>
              </a:rPr>
              <a:t>(only cysts)</a:t>
            </a:r>
            <a:endParaRPr b="1" sz="1000">
              <a:solidFill>
                <a:schemeClr val="dk1"/>
              </a:solidFill>
              <a:latin typeface="Calibri"/>
              <a:ea typeface="Calibri"/>
              <a:cs typeface="Calibri"/>
              <a:sym typeface="Calibri"/>
            </a:endParaRPr>
          </a:p>
        </p:txBody>
      </p:sp>
      <p:sp>
        <p:nvSpPr>
          <p:cNvPr id="272" name="Google Shape;272;p28"/>
          <p:cNvSpPr txBox="1"/>
          <p:nvPr/>
        </p:nvSpPr>
        <p:spPr>
          <a:xfrm>
            <a:off x="45550" y="8644375"/>
            <a:ext cx="26907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(Oocyte is the infective and diagnostic stage)</a:t>
            </a:r>
            <a:endParaRPr b="1" sz="1000">
              <a:solidFill>
                <a:srgbClr val="CC0000"/>
              </a:solidFill>
              <a:latin typeface="Calibri"/>
              <a:ea typeface="Calibri"/>
              <a:cs typeface="Calibri"/>
              <a:sym typeface="Calibri"/>
            </a:endParaRPr>
          </a:p>
        </p:txBody>
      </p:sp>
      <p:sp>
        <p:nvSpPr>
          <p:cNvPr id="273" name="Google Shape;273;p28"/>
          <p:cNvSpPr txBox="1"/>
          <p:nvPr/>
        </p:nvSpPr>
        <p:spPr>
          <a:xfrm>
            <a:off x="5313250" y="1997573"/>
            <a:ext cx="1774800" cy="598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Abdominal cramps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Vomiting</a:t>
            </a:r>
            <a:endParaRPr b="1" sz="1000">
              <a:solidFill>
                <a:schemeClr val="dk1"/>
              </a:solidFill>
              <a:latin typeface="Calibri"/>
              <a:ea typeface="Calibri"/>
              <a:cs typeface="Calibri"/>
              <a:sym typeface="Calibri"/>
            </a:endParaRPr>
          </a:p>
        </p:txBody>
      </p:sp>
      <p:sp>
        <p:nvSpPr>
          <p:cNvPr id="274" name="Google Shape;274;p28"/>
          <p:cNvSpPr txBox="1"/>
          <p:nvPr/>
        </p:nvSpPr>
        <p:spPr>
          <a:xfrm>
            <a:off x="-18350" y="1334950"/>
            <a:ext cx="1398300" cy="8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CC0000"/>
                </a:solidFill>
                <a:latin typeface="Calibri"/>
                <a:ea typeface="Calibri"/>
                <a:cs typeface="Calibri"/>
                <a:sym typeface="Calibri"/>
              </a:rPr>
              <a:t>(cyst: infective and diagnostic stage)</a:t>
            </a:r>
            <a:endParaRPr b="1" sz="8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800">
                <a:solidFill>
                  <a:srgbClr val="CC0000"/>
                </a:solidFill>
                <a:latin typeface="Calibri"/>
                <a:ea typeface="Calibri"/>
                <a:cs typeface="Calibri"/>
                <a:sym typeface="Calibri"/>
              </a:rPr>
              <a:t>(trophozoites: replicative and diagnostic stage)</a:t>
            </a:r>
            <a:endParaRPr b="1" sz="800">
              <a:solidFill>
                <a:srgbClr val="CC0000"/>
              </a:solidFill>
              <a:latin typeface="Calibri"/>
              <a:ea typeface="Calibri"/>
              <a:cs typeface="Calibri"/>
              <a:sym typeface="Calibri"/>
            </a:endParaRPr>
          </a:p>
        </p:txBody>
      </p:sp>
      <p:sp>
        <p:nvSpPr>
          <p:cNvPr id="275" name="Google Shape;275;p28"/>
          <p:cNvSpPr txBox="1"/>
          <p:nvPr/>
        </p:nvSpPr>
        <p:spPr>
          <a:xfrm>
            <a:off x="5469100" y="8635850"/>
            <a:ext cx="26907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(Fecal-oral route)</a:t>
            </a:r>
            <a:endParaRPr b="1" sz="1000">
              <a:solidFill>
                <a:srgbClr val="CC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9"/>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81" name="Google Shape;281;p29"/>
          <p:cNvSpPr/>
          <p:nvPr/>
        </p:nvSpPr>
        <p:spPr>
          <a:xfrm>
            <a:off x="25" y="75800"/>
            <a:ext cx="7589400" cy="7176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10- Malaria</a:t>
            </a:r>
            <a:endParaRPr b="1" sz="2400">
              <a:solidFill>
                <a:srgbClr val="073763"/>
              </a:solidFill>
              <a:latin typeface="Calibri"/>
              <a:ea typeface="Calibri"/>
              <a:cs typeface="Calibri"/>
              <a:sym typeface="Calibri"/>
            </a:endParaRPr>
          </a:p>
        </p:txBody>
      </p:sp>
      <p:sp>
        <p:nvSpPr>
          <p:cNvPr id="282" name="Google Shape;282;p29"/>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graphicFrame>
        <p:nvGraphicFramePr>
          <p:cNvPr id="283" name="Google Shape;283;p29"/>
          <p:cNvGraphicFramePr/>
          <p:nvPr/>
        </p:nvGraphicFramePr>
        <p:xfrm>
          <a:off x="13" y="973988"/>
          <a:ext cx="3000000" cy="3000000"/>
        </p:xfrm>
        <a:graphic>
          <a:graphicData uri="http://schemas.openxmlformats.org/drawingml/2006/table">
            <a:tbl>
              <a:tblPr>
                <a:noFill/>
                <a:tableStyleId>{3B2BEBBE-42B2-4808-85D4-4C9ECD78F810}</a:tableStyleId>
              </a:tblPr>
              <a:tblGrid>
                <a:gridCol w="1173275"/>
                <a:gridCol w="2114625"/>
                <a:gridCol w="2132700"/>
                <a:gridCol w="2168900"/>
              </a:tblGrid>
              <a:tr h="262475">
                <a:tc gridSpan="4">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Malaria</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568300">
                <a:tc>
                  <a:txBody>
                    <a:bodyPr/>
                    <a:lstStyle/>
                    <a:p>
                      <a:pPr indent="0" lvl="0" marL="0" rtl="0" algn="ctr">
                        <a:spcBef>
                          <a:spcPts val="0"/>
                        </a:spcBef>
                        <a:spcAft>
                          <a:spcPts val="0"/>
                        </a:spcAft>
                        <a:buNone/>
                      </a:pPr>
                      <a:r>
                        <a:rPr b="1" lang="en-GB" sz="1200">
                          <a:latin typeface="Calibri"/>
                          <a:ea typeface="Calibri"/>
                          <a:cs typeface="Calibri"/>
                          <a:sym typeface="Calibri"/>
                        </a:rPr>
                        <a:t>Overview</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Human to human transmission can occur by blood transfusion or vertical transmission across the placenta.</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The main symptoms and signs are</a:t>
                      </a:r>
                      <a:r>
                        <a:rPr b="1" lang="en-GB" sz="900">
                          <a:solidFill>
                            <a:srgbClr val="CC0000"/>
                          </a:solidFill>
                          <a:latin typeface="Calibri"/>
                          <a:ea typeface="Calibri"/>
                          <a:cs typeface="Calibri"/>
                          <a:sym typeface="Calibri"/>
                        </a:rPr>
                        <a:t> periodic fever, headache ,anorexia and anemia.</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Symptoms are due to:</a:t>
                      </a:r>
                      <a:endParaRPr b="1" sz="900">
                        <a:latin typeface="Calibri"/>
                        <a:ea typeface="Calibri"/>
                        <a:cs typeface="Calibri"/>
                        <a:sym typeface="Calibri"/>
                      </a:endParaRPr>
                    </a:p>
                    <a:p>
                      <a:pPr indent="-285750" lvl="1" marL="9144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Hemolysis of Red Blood Cells</a:t>
                      </a:r>
                      <a:endParaRPr b="1" sz="900">
                        <a:solidFill>
                          <a:srgbClr val="CC0000"/>
                        </a:solidFill>
                        <a:latin typeface="Calibri"/>
                        <a:ea typeface="Calibri"/>
                        <a:cs typeface="Calibri"/>
                        <a:sym typeface="Calibri"/>
                      </a:endParaRPr>
                    </a:p>
                    <a:p>
                      <a:pPr indent="-285750" lvl="1" marL="9144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Plugging of capillaries by parasitized erythrocytes</a:t>
                      </a:r>
                      <a:endParaRPr b="1" sz="900">
                        <a:solidFill>
                          <a:srgbClr val="CC0000"/>
                        </a:solidFill>
                        <a:latin typeface="Calibri"/>
                        <a:ea typeface="Calibri"/>
                        <a:cs typeface="Calibri"/>
                        <a:sym typeface="Calibri"/>
                      </a:endParaRPr>
                    </a:p>
                  </a:txBody>
                  <a:tcPr marT="91425" marB="91425" marR="91425" marL="91425"/>
                </a:tc>
                <a:tc hMerge="1"/>
                <a:tc hMerge="1"/>
              </a:tr>
              <a:tr h="249525">
                <a:tc>
                  <a:txBody>
                    <a:bodyPr/>
                    <a:lstStyle/>
                    <a:p>
                      <a:pPr indent="0" lvl="0" marL="0" rtl="0" algn="ctr">
                        <a:spcBef>
                          <a:spcPts val="0"/>
                        </a:spcBef>
                        <a:spcAft>
                          <a:spcPts val="0"/>
                        </a:spcAft>
                        <a:buNone/>
                      </a:pPr>
                      <a:r>
                        <a:rPr b="1" lang="en-GB" sz="1200">
                          <a:latin typeface="Calibri"/>
                          <a:ea typeface="Calibri"/>
                          <a:cs typeface="Calibri"/>
                          <a:sym typeface="Calibri"/>
                        </a:rPr>
                        <a:t>Species of malaria</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Plasmodium falciparum</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vivax</a:t>
                      </a:r>
                      <a:endParaRPr b="1" sz="900">
                        <a:latin typeface="Calibri"/>
                        <a:ea typeface="Calibri"/>
                        <a:cs typeface="Calibri"/>
                        <a:sym typeface="Calibri"/>
                      </a:endParaRPr>
                    </a:p>
                  </a:txBody>
                  <a:tcPr marT="91425" marB="91425" marR="91425" marL="91425">
                    <a:lnR cap="flat" cmpd="sng" w="9525">
                      <a:solidFill>
                        <a:srgbClr val="FFFFFF"/>
                      </a:solidFill>
                      <a:prstDash val="solid"/>
                      <a:round/>
                      <a:headEnd len="sm" w="sm" type="none"/>
                      <a:tailEnd len="sm" w="sm" type="none"/>
                    </a:lnR>
                  </a:tcPr>
                </a:tc>
                <a:tc>
                  <a:txBody>
                    <a:bodyPr/>
                    <a:lstStyle/>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ovale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malaria</a:t>
                      </a:r>
                      <a:endParaRPr b="1" sz="900">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knowlesi</a:t>
                      </a:r>
                      <a:endParaRPr b="1" sz="900">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tcPr>
                </a:tc>
              </a:tr>
              <a:tr h="1651425">
                <a:tc>
                  <a:txBody>
                    <a:bodyPr/>
                    <a:lstStyle/>
                    <a:p>
                      <a:pPr indent="0" lvl="0" marL="0" rtl="0" algn="ctr">
                        <a:spcBef>
                          <a:spcPts val="0"/>
                        </a:spcBef>
                        <a:spcAft>
                          <a:spcPts val="0"/>
                        </a:spcAft>
                        <a:buNone/>
                      </a:pPr>
                      <a:r>
                        <a:rPr b="1" lang="en-GB" sz="1200">
                          <a:latin typeface="Calibri"/>
                          <a:ea typeface="Calibri"/>
                          <a:cs typeface="Calibri"/>
                          <a:sym typeface="Calibri"/>
                        </a:rPr>
                        <a:t>Life Cycle</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0" lvl="0" marL="0" rtl="0" algn="l">
                        <a:spcBef>
                          <a:spcPts val="0"/>
                        </a:spcBef>
                        <a:spcAft>
                          <a:spcPts val="0"/>
                        </a:spcAft>
                        <a:buNone/>
                      </a:pPr>
                      <a:r>
                        <a:rPr b="1" lang="en-GB" sz="900">
                          <a:latin typeface="Calibri"/>
                          <a:ea typeface="Calibri"/>
                          <a:cs typeface="Calibri"/>
                          <a:sym typeface="Calibri"/>
                        </a:rPr>
                        <a:t>Malaria is mainly carried by</a:t>
                      </a:r>
                      <a:r>
                        <a:rPr b="1" lang="en-GB" sz="900">
                          <a:solidFill>
                            <a:srgbClr val="CC0000"/>
                          </a:solidFill>
                          <a:latin typeface="Calibri"/>
                          <a:ea typeface="Calibri"/>
                          <a:cs typeface="Calibri"/>
                          <a:sym typeface="Calibri"/>
                        </a:rPr>
                        <a:t> female anopheles</a:t>
                      </a:r>
                      <a:r>
                        <a:rPr b="1" lang="en-GB" sz="900">
                          <a:latin typeface="Calibri"/>
                          <a:ea typeface="Calibri"/>
                          <a:cs typeface="Calibri"/>
                          <a:sym typeface="Calibri"/>
                        </a:rPr>
                        <a:t> mosquito </a:t>
                      </a:r>
                      <a:r>
                        <a:rPr b="1" lang="en-GB" sz="1000">
                          <a:solidFill>
                            <a:schemeClr val="dk1"/>
                          </a:solidFill>
                          <a:latin typeface="Calibri"/>
                          <a:ea typeface="Calibri"/>
                          <a:cs typeface="Calibri"/>
                          <a:sym typeface="Calibri"/>
                        </a:rPr>
                        <a:t>→</a:t>
                      </a:r>
                      <a:r>
                        <a:rPr b="1" lang="en-GB" sz="900">
                          <a:latin typeface="Calibri"/>
                          <a:ea typeface="Calibri"/>
                          <a:cs typeface="Calibri"/>
                          <a:sym typeface="Calibri"/>
                        </a:rPr>
                        <a:t> The infected mosquito will </a:t>
                      </a:r>
                      <a:r>
                        <a:rPr b="1" lang="en-GB" sz="900">
                          <a:solidFill>
                            <a:srgbClr val="CC0000"/>
                          </a:solidFill>
                          <a:latin typeface="Calibri"/>
                          <a:ea typeface="Calibri"/>
                          <a:cs typeface="Calibri"/>
                          <a:sym typeface="Calibri"/>
                        </a:rPr>
                        <a:t>bite and inject sporozoites</a:t>
                      </a:r>
                      <a:r>
                        <a:rPr b="1" lang="en-GB" sz="900">
                          <a:latin typeface="Calibri"/>
                          <a:ea typeface="Calibri"/>
                          <a:cs typeface="Calibri"/>
                          <a:sym typeface="Calibri"/>
                        </a:rPr>
                        <a:t> from it salivary gland into the bloodstream of human </a:t>
                      </a:r>
                      <a:r>
                        <a:rPr b="1" lang="en-GB" sz="1000">
                          <a:solidFill>
                            <a:schemeClr val="dk1"/>
                          </a:solidFill>
                          <a:latin typeface="Calibri"/>
                          <a:ea typeface="Calibri"/>
                          <a:cs typeface="Calibri"/>
                          <a:sym typeface="Calibri"/>
                        </a:rPr>
                        <a:t>→Which then will travel through blood until it reaches the liver and enter the hepatocytes where it will multiply asexually to form </a:t>
                      </a:r>
                      <a:r>
                        <a:rPr b="1" lang="en-GB" sz="1000">
                          <a:solidFill>
                            <a:srgbClr val="CC0000"/>
                          </a:solidFill>
                          <a:latin typeface="Calibri"/>
                          <a:ea typeface="Calibri"/>
                          <a:cs typeface="Calibri"/>
                          <a:sym typeface="Calibri"/>
                        </a:rPr>
                        <a:t>merozoites inside the schizont (Exoerythrocytic schizont) </a:t>
                      </a:r>
                      <a:r>
                        <a:rPr b="1" lang="en-GB" sz="1000">
                          <a:solidFill>
                            <a:schemeClr val="dk1"/>
                          </a:solidFill>
                          <a:latin typeface="Calibri"/>
                          <a:ea typeface="Calibri"/>
                          <a:cs typeface="Calibri"/>
                          <a:sym typeface="Calibri"/>
                        </a:rPr>
                        <a:t>→When the </a:t>
                      </a:r>
                      <a:r>
                        <a:rPr b="1" lang="en-GB" sz="1000">
                          <a:solidFill>
                            <a:srgbClr val="CC0000"/>
                          </a:solidFill>
                          <a:latin typeface="Calibri"/>
                          <a:ea typeface="Calibri"/>
                          <a:cs typeface="Calibri"/>
                          <a:sym typeface="Calibri"/>
                        </a:rPr>
                        <a:t>hepatic schizont rupture</a:t>
                      </a:r>
                      <a:r>
                        <a:rPr b="1" lang="en-GB" sz="1000">
                          <a:solidFill>
                            <a:schemeClr val="dk1"/>
                          </a:solidFill>
                          <a:latin typeface="Calibri"/>
                          <a:ea typeface="Calibri"/>
                          <a:cs typeface="Calibri"/>
                          <a:sym typeface="Calibri"/>
                        </a:rPr>
                        <a:t> the merozoites will be released into blood, then it will enter the erythrocytes forming</a:t>
                      </a:r>
                      <a:r>
                        <a:rPr b="1" lang="en-GB" sz="1000">
                          <a:solidFill>
                            <a:srgbClr val="CC0000"/>
                          </a:solidFill>
                          <a:latin typeface="Calibri"/>
                          <a:ea typeface="Calibri"/>
                          <a:cs typeface="Calibri"/>
                          <a:sym typeface="Calibri"/>
                        </a:rPr>
                        <a:t> immature trophozoites (ring stage) </a:t>
                      </a:r>
                      <a:r>
                        <a:rPr b="1" lang="en-GB" sz="1000">
                          <a:solidFill>
                            <a:schemeClr val="dk1"/>
                          </a:solidFill>
                          <a:latin typeface="Calibri"/>
                          <a:ea typeface="Calibri"/>
                          <a:cs typeface="Calibri"/>
                          <a:sym typeface="Calibri"/>
                        </a:rPr>
                        <a:t>which will have 2 pathways</a:t>
                      </a:r>
                      <a:r>
                        <a:rPr b="1" lang="en-GB" sz="1000">
                          <a:latin typeface="Calibri"/>
                          <a:ea typeface="Calibri"/>
                          <a:cs typeface="Calibri"/>
                          <a:sym typeface="Calibri"/>
                        </a:rPr>
                        <a:t>:</a:t>
                      </a:r>
                      <a:endParaRPr b="1" sz="10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First pathway</a:t>
                      </a:r>
                      <a:r>
                        <a:rPr b="1" lang="en-GB" sz="1000">
                          <a:latin typeface="Calibri"/>
                          <a:ea typeface="Calibri"/>
                          <a:cs typeface="Calibri"/>
                          <a:sym typeface="Calibri"/>
                        </a:rPr>
                        <a:t>: It goes through the </a:t>
                      </a:r>
                      <a:r>
                        <a:rPr b="1" lang="en-GB" sz="1000">
                          <a:solidFill>
                            <a:srgbClr val="CC0000"/>
                          </a:solidFill>
                          <a:latin typeface="Calibri"/>
                          <a:ea typeface="Calibri"/>
                          <a:cs typeface="Calibri"/>
                          <a:sym typeface="Calibri"/>
                        </a:rPr>
                        <a:t>erythrocytic cycle</a:t>
                      </a:r>
                      <a:r>
                        <a:rPr b="1" lang="en-GB" sz="1000">
                          <a:latin typeface="Calibri"/>
                          <a:ea typeface="Calibri"/>
                          <a:cs typeface="Calibri"/>
                          <a:sym typeface="Calibri"/>
                        </a:rPr>
                        <a:t> starting from ring stage then into Mature trophozoites, then the merozoites will multiply inside the RBCs forming </a:t>
                      </a:r>
                      <a:r>
                        <a:rPr b="1" lang="en-GB" sz="1000">
                          <a:solidFill>
                            <a:srgbClr val="CC0000"/>
                          </a:solidFill>
                          <a:latin typeface="Calibri"/>
                          <a:ea typeface="Calibri"/>
                          <a:cs typeface="Calibri"/>
                          <a:sym typeface="Calibri"/>
                        </a:rPr>
                        <a:t>schizont (Erythrocytic schizont)</a:t>
                      </a:r>
                      <a:r>
                        <a:rPr b="1" lang="en-GB" sz="1000">
                          <a:latin typeface="Calibri"/>
                          <a:ea typeface="Calibri"/>
                          <a:cs typeface="Calibri"/>
                          <a:sym typeface="Calibri"/>
                        </a:rPr>
                        <a:t>, which will rupture (hemolysis) and release the merozoites into the bloodstream (Clinical attack of malaria is due to this stage) and the cycle will repeat over and over again.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Second pathway</a:t>
                      </a:r>
                      <a:r>
                        <a:rPr b="1" lang="en-GB" sz="1000">
                          <a:latin typeface="Calibri"/>
                          <a:ea typeface="Calibri"/>
                          <a:cs typeface="Calibri"/>
                          <a:sym typeface="Calibri"/>
                        </a:rPr>
                        <a:t>: Some immature trophozoites will become </a:t>
                      </a:r>
                      <a:r>
                        <a:rPr b="1" lang="en-GB" sz="1000">
                          <a:solidFill>
                            <a:srgbClr val="CC0000"/>
                          </a:solidFill>
                          <a:latin typeface="Calibri"/>
                          <a:ea typeface="Calibri"/>
                          <a:cs typeface="Calibri"/>
                          <a:sym typeface="Calibri"/>
                        </a:rPr>
                        <a:t>gametocytes (male and female) </a:t>
                      </a:r>
                      <a:r>
                        <a:rPr b="1" lang="en-GB" sz="1000">
                          <a:latin typeface="Calibri"/>
                          <a:ea typeface="Calibri"/>
                          <a:cs typeface="Calibri"/>
                          <a:sym typeface="Calibri"/>
                        </a:rPr>
                        <a:t>those gametocytes will be ingested by another mosquito</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In the mosquito: There are Micro(Male) and Macro(Female) gametocytes, the microgametocytes will enter into the macrogametocytes in which they will form Ookinete then it will develop into Oocyst which will rupture releasing </a:t>
                      </a:r>
                      <a:r>
                        <a:rPr b="1" lang="en-GB" sz="1000">
                          <a:solidFill>
                            <a:srgbClr val="CC0000"/>
                          </a:solidFill>
                          <a:latin typeface="Calibri"/>
                          <a:ea typeface="Calibri"/>
                          <a:cs typeface="Calibri"/>
                          <a:sym typeface="Calibri"/>
                        </a:rPr>
                        <a:t>sporozoites </a:t>
                      </a:r>
                      <a:r>
                        <a:rPr b="1" lang="en-GB" sz="1000">
                          <a:latin typeface="Calibri"/>
                          <a:ea typeface="Calibri"/>
                          <a:cs typeface="Calibri"/>
                          <a:sym typeface="Calibri"/>
                        </a:rPr>
                        <a:t>in mosquito, then the cycle will go over and over again.</a:t>
                      </a:r>
                      <a:endParaRPr b="1" sz="1000">
                        <a:latin typeface="Calibri"/>
                        <a:ea typeface="Calibri"/>
                        <a:cs typeface="Calibri"/>
                        <a:sym typeface="Calibri"/>
                      </a:endParaRPr>
                    </a:p>
                  </a:txBody>
                  <a:tcPr marT="91425" marB="91425" marR="91425" marL="91425"/>
                </a:tc>
                <a:tc hMerge="1"/>
                <a:tc hMerge="1"/>
              </a:tr>
              <a:tr h="485475">
                <a:tc>
                  <a:txBody>
                    <a:bodyPr/>
                    <a:lstStyle/>
                    <a:p>
                      <a:pPr indent="0" lvl="0" marL="0" rtl="0" algn="ctr">
                        <a:spcBef>
                          <a:spcPts val="0"/>
                        </a:spcBef>
                        <a:spcAft>
                          <a:spcPts val="0"/>
                        </a:spcAft>
                        <a:buNone/>
                      </a:pPr>
                      <a:r>
                        <a:rPr b="1" lang="en-GB" sz="1200">
                          <a:latin typeface="Calibri"/>
                          <a:ea typeface="Calibri"/>
                          <a:cs typeface="Calibri"/>
                          <a:sym typeface="Calibri"/>
                        </a:rPr>
                        <a:t>Pattern of fever in different species</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Occurs every 48hrs - tertian:</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Vivax</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Ovale</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Occurs every 72hrs - quartan:</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Malariae</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quotidian, tertian, irregular:</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Falciparum</a:t>
                      </a:r>
                      <a:endParaRPr b="1" sz="900">
                        <a:latin typeface="Calibri"/>
                        <a:ea typeface="Calibri"/>
                        <a:cs typeface="Calibri"/>
                        <a:sym typeface="Calibri"/>
                      </a:endParaRPr>
                    </a:p>
                  </a:txBody>
                  <a:tcPr marT="91425" marB="91425" marR="91425" marL="91425"/>
                </a:tc>
              </a:tr>
              <a:tr h="746700">
                <a:tc>
                  <a:txBody>
                    <a:bodyPr/>
                    <a:lstStyle/>
                    <a:p>
                      <a:pPr indent="0" lvl="0" marL="0" rtl="0" algn="ctr">
                        <a:spcBef>
                          <a:spcPts val="0"/>
                        </a:spcBef>
                        <a:spcAft>
                          <a:spcPts val="0"/>
                        </a:spcAft>
                        <a:buNone/>
                      </a:pPr>
                      <a:r>
                        <a:rPr b="1" lang="en-GB" sz="1200">
                          <a:latin typeface="Calibri"/>
                          <a:ea typeface="Calibri"/>
                          <a:cs typeface="Calibri"/>
                          <a:sym typeface="Calibri"/>
                        </a:rPr>
                        <a:t>Malarial Paroxysm</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900">
                          <a:latin typeface="Calibri"/>
                          <a:ea typeface="Calibri"/>
                          <a:cs typeface="Calibri"/>
                          <a:sym typeface="Calibri"/>
                        </a:rPr>
                        <a:t>Cold stage: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feeling of intense cold</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vigorous shivering</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lasts 15-60 minutes</a:t>
                      </a:r>
                      <a:endParaRPr b="1" sz="900">
                        <a:latin typeface="Calibri"/>
                        <a:ea typeface="Calibri"/>
                        <a:cs typeface="Calibri"/>
                        <a:sym typeface="Calibri"/>
                      </a:endParaRPr>
                    </a:p>
                    <a:p>
                      <a:pPr indent="0" lvl="0" marL="0" rtl="0" algn="l">
                        <a:spcBef>
                          <a:spcPts val="0"/>
                        </a:spcBef>
                        <a:spcAft>
                          <a:spcPts val="0"/>
                        </a:spcAft>
                        <a:buNone/>
                      </a:pPr>
                      <a:r>
                        <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Hot stage: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due to rupture blood schizonts.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intense heat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dry burning skin</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throbbing headache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lasts 2-6 hours</a:t>
                      </a:r>
                      <a:endParaRPr b="1" sz="900">
                        <a:latin typeface="Calibri"/>
                        <a:ea typeface="Calibri"/>
                        <a:cs typeface="Calibri"/>
                        <a:sym typeface="Calibri"/>
                      </a:endParaRPr>
                    </a:p>
                    <a:p>
                      <a:pPr indent="0" lvl="0" marL="0" rtl="0" algn="l">
                        <a:spcBef>
                          <a:spcPts val="0"/>
                        </a:spcBef>
                        <a:spcAft>
                          <a:spcPts val="0"/>
                        </a:spcAft>
                        <a:buNone/>
                      </a:pPr>
                      <a:r>
                        <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sweating stage: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profuse sweating</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declining temperature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exhausted and weak and sleep</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lasts 2-4 hours</a:t>
                      </a:r>
                      <a:endParaRPr b="1" sz="900">
                        <a:latin typeface="Calibri"/>
                        <a:ea typeface="Calibri"/>
                        <a:cs typeface="Calibri"/>
                        <a:sym typeface="Calibri"/>
                      </a:endParaRPr>
                    </a:p>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Then the cycle starts again</a:t>
                      </a:r>
                      <a:endParaRPr b="1" sz="900">
                        <a:solidFill>
                          <a:srgbClr val="CC0000"/>
                        </a:solidFill>
                        <a:latin typeface="Calibri"/>
                        <a:ea typeface="Calibri"/>
                        <a:cs typeface="Calibri"/>
                        <a:sym typeface="Calibri"/>
                      </a:endParaRPr>
                    </a:p>
                  </a:txBody>
                  <a:tcPr marT="91425" marB="91425" marR="91425" marL="91425"/>
                </a:tc>
              </a:tr>
              <a:tr h="606525">
                <a:tc>
                  <a:txBody>
                    <a:bodyPr/>
                    <a:lstStyle/>
                    <a:p>
                      <a:pPr indent="0" lvl="0" marL="0" rtl="0" algn="ctr">
                        <a:spcBef>
                          <a:spcPts val="0"/>
                        </a:spcBef>
                        <a:spcAft>
                          <a:spcPts val="0"/>
                        </a:spcAft>
                        <a:buNone/>
                      </a:pPr>
                      <a:r>
                        <a:rPr b="1" lang="en-GB" sz="1200">
                          <a:latin typeface="Calibri"/>
                          <a:ea typeface="Calibri"/>
                          <a:cs typeface="Calibri"/>
                          <a:sym typeface="Calibri"/>
                        </a:rPr>
                        <a:t>Clinical picture</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900">
                          <a:latin typeface="Calibri"/>
                          <a:ea typeface="Calibri"/>
                          <a:cs typeface="Calibri"/>
                          <a:sym typeface="Calibri"/>
                        </a:rPr>
                        <a:t>Acute: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Non-severe Acute Febrile disease</a:t>
                      </a:r>
                      <a:r>
                        <a:rPr b="1" lang="en-GB" sz="1000">
                          <a:solidFill>
                            <a:schemeClr val="dk1"/>
                          </a:solidFill>
                          <a:latin typeface="Calibri"/>
                          <a:ea typeface="Calibri"/>
                          <a:cs typeface="Calibri"/>
                          <a:sym typeface="Calibri"/>
                        </a:rPr>
                        <a:t>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Severe malaria e.g.Cerebral Malaria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Death </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Chronic:</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1000">
                          <a:solidFill>
                            <a:schemeClr val="dk1"/>
                          </a:solidFill>
                          <a:latin typeface="Calibri"/>
                          <a:ea typeface="Calibri"/>
                          <a:cs typeface="Calibri"/>
                          <a:sym typeface="Calibri"/>
                        </a:rPr>
                        <a:t>Chronic Asymptomatic Infection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Anemia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Developmental Disorders, Transfusions &amp; Death.</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Chronic:</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1000">
                          <a:solidFill>
                            <a:schemeClr val="dk1"/>
                          </a:solidFill>
                          <a:latin typeface="Calibri"/>
                          <a:ea typeface="Calibri"/>
                          <a:cs typeface="Calibri"/>
                          <a:sym typeface="Calibri"/>
                        </a:rPr>
                        <a:t>Infection During Pregnancy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Placental Malaria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Low Birth weight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Increased Infant Mortality</a:t>
                      </a:r>
                      <a:endParaRPr b="1" sz="900">
                        <a:latin typeface="Calibri"/>
                        <a:ea typeface="Calibri"/>
                        <a:cs typeface="Calibri"/>
                        <a:sym typeface="Calibri"/>
                      </a:endParaRPr>
                    </a:p>
                  </a:txBody>
                  <a:tcPr marT="91425" marB="91425" marR="91425" marL="91425"/>
                </a:tc>
              </a:tr>
              <a:tr h="568300">
                <a:tc>
                  <a:txBody>
                    <a:bodyPr/>
                    <a:lstStyle/>
                    <a:p>
                      <a:pPr indent="0" lvl="0" marL="0" rtl="0" algn="ctr">
                        <a:spcBef>
                          <a:spcPts val="0"/>
                        </a:spcBef>
                        <a:spcAft>
                          <a:spcPts val="0"/>
                        </a:spcAft>
                        <a:buNone/>
                      </a:pPr>
                      <a:r>
                        <a:rPr b="1" lang="en-GB" sz="1200">
                          <a:latin typeface="Calibri"/>
                          <a:ea typeface="Calibri"/>
                          <a:cs typeface="Calibri"/>
                          <a:sym typeface="Calibri"/>
                        </a:rPr>
                        <a:t>Complication of severe Malaria</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0" lvl="0" marL="0" rtl="0" algn="l">
                        <a:spcBef>
                          <a:spcPts val="0"/>
                        </a:spcBef>
                        <a:spcAft>
                          <a:spcPts val="0"/>
                        </a:spcAft>
                        <a:buNone/>
                      </a:pPr>
                      <a:r>
                        <a:rPr b="1" lang="en-GB" sz="900">
                          <a:latin typeface="Calibri"/>
                          <a:ea typeface="Calibri"/>
                          <a:cs typeface="Calibri"/>
                          <a:sym typeface="Calibri"/>
                        </a:rPr>
                        <a:t>Severe malaria is defined as: symptomatic malaria in a patient with P. </a:t>
                      </a:r>
                      <a:r>
                        <a:rPr b="1" lang="en-GB" sz="900">
                          <a:solidFill>
                            <a:srgbClr val="CC0000"/>
                          </a:solidFill>
                          <a:latin typeface="Calibri"/>
                          <a:ea typeface="Calibri"/>
                          <a:cs typeface="Calibri"/>
                          <a:sym typeface="Calibri"/>
                        </a:rPr>
                        <a:t>falciparum</a:t>
                      </a:r>
                      <a:r>
                        <a:rPr b="1" lang="en-GB" sz="900">
                          <a:latin typeface="Calibri"/>
                          <a:ea typeface="Calibri"/>
                          <a:cs typeface="Calibri"/>
                          <a:sym typeface="Calibri"/>
                        </a:rPr>
                        <a:t> with one or more of the following complications: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Cerebral malaria (unrousable coma not attributable to other causes).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Hypoglycemia and pulmonary edema in pregnancy can lead to abortion and stillbirth,seen in Tropical contrary.</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Acute renal failure</a:t>
                      </a:r>
                      <a:r>
                        <a:rPr b="1" lang="en-GB" sz="900">
                          <a:solidFill>
                            <a:srgbClr val="CC0000"/>
                          </a:solidFill>
                          <a:latin typeface="Calibri"/>
                          <a:ea typeface="Calibri"/>
                          <a:cs typeface="Calibri"/>
                          <a:sym typeface="Calibri"/>
                        </a:rPr>
                        <a:t> (blackwater fever)</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Hemoglobinuria associated with malaria (blackwater fever)</a:t>
                      </a:r>
                      <a:endParaRPr b="1" sz="900">
                        <a:latin typeface="Calibri"/>
                        <a:ea typeface="Calibri"/>
                        <a:cs typeface="Calibri"/>
                        <a:sym typeface="Calibri"/>
                      </a:endParaRPr>
                    </a:p>
                  </a:txBody>
                  <a:tcPr marT="91425" marB="91425" marR="91425" marL="91425"/>
                </a:tc>
                <a:tc hMerge="1"/>
                <a:tc hMerge="1"/>
              </a:tr>
              <a:tr h="479100">
                <a:tc>
                  <a:txBody>
                    <a:bodyPr/>
                    <a:lstStyle/>
                    <a:p>
                      <a:pPr indent="0" lvl="0" marL="0" rtl="0" algn="ctr">
                        <a:spcBef>
                          <a:spcPts val="0"/>
                        </a:spcBef>
                        <a:spcAft>
                          <a:spcPts val="0"/>
                        </a:spcAft>
                        <a:buNone/>
                      </a:pPr>
                      <a:r>
                        <a:rPr b="1" lang="en-GB" sz="1200">
                          <a:latin typeface="Calibri"/>
                          <a:ea typeface="Calibri"/>
                          <a:cs typeface="Calibri"/>
                          <a:sym typeface="Calibri"/>
                        </a:rPr>
                        <a:t>Diagnosis</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Light microscopy:</a:t>
                      </a:r>
                      <a:endParaRPr b="1" sz="900">
                        <a:latin typeface="Calibri"/>
                        <a:ea typeface="Calibri"/>
                        <a:cs typeface="Calibri"/>
                        <a:sym typeface="Calibri"/>
                      </a:endParaRPr>
                    </a:p>
                    <a:p>
                      <a:pPr indent="-285750" lvl="1" marL="914400" rtl="0" algn="l">
                        <a:spcBef>
                          <a:spcPts val="0"/>
                        </a:spcBef>
                        <a:spcAft>
                          <a:spcPts val="0"/>
                        </a:spcAft>
                        <a:buSzPts val="900"/>
                        <a:buFont typeface="Calibri"/>
                        <a:buChar char="○"/>
                      </a:pPr>
                      <a:r>
                        <a:rPr b="1" lang="en-GB" sz="900">
                          <a:latin typeface="Calibri"/>
                          <a:ea typeface="Calibri"/>
                          <a:cs typeface="Calibri"/>
                          <a:sym typeface="Calibri"/>
                        </a:rPr>
                        <a:t> </a:t>
                      </a:r>
                      <a:r>
                        <a:rPr b="1" lang="en-GB" sz="900">
                          <a:solidFill>
                            <a:srgbClr val="CC0000"/>
                          </a:solidFill>
                          <a:latin typeface="Calibri"/>
                          <a:ea typeface="Calibri"/>
                          <a:cs typeface="Calibri"/>
                          <a:sym typeface="Calibri"/>
                        </a:rPr>
                        <a:t>The gold standard</a:t>
                      </a:r>
                      <a:r>
                        <a:rPr b="1" lang="en-GB" sz="900">
                          <a:latin typeface="Calibri"/>
                          <a:ea typeface="Calibri"/>
                          <a:cs typeface="Calibri"/>
                          <a:sym typeface="Calibri"/>
                        </a:rPr>
                        <a:t> (Thin film &amp; thick film)</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Rapid diagnostic tests (RDTs):</a:t>
                      </a:r>
                      <a:endParaRPr b="1" sz="900">
                        <a:latin typeface="Calibri"/>
                        <a:ea typeface="Calibri"/>
                        <a:cs typeface="Calibri"/>
                        <a:sym typeface="Calibri"/>
                      </a:endParaRPr>
                    </a:p>
                    <a:p>
                      <a:pPr indent="-285750" lvl="1" marL="914400" rtl="0" algn="l">
                        <a:spcBef>
                          <a:spcPts val="0"/>
                        </a:spcBef>
                        <a:spcAft>
                          <a:spcPts val="0"/>
                        </a:spcAft>
                        <a:buSzPts val="900"/>
                        <a:buFont typeface="Calibri"/>
                        <a:buChar char="○"/>
                      </a:pPr>
                      <a:r>
                        <a:rPr b="1" lang="en-GB" sz="900">
                          <a:latin typeface="Calibri"/>
                          <a:ea typeface="Calibri"/>
                          <a:cs typeface="Calibri"/>
                          <a:sym typeface="Calibri"/>
                        </a:rPr>
                        <a:t>detect malaria antigens</a:t>
                      </a:r>
                      <a:endParaRPr b="1" sz="900">
                        <a:latin typeface="Calibri"/>
                        <a:ea typeface="Calibri"/>
                        <a:cs typeface="Calibri"/>
                        <a:sym typeface="Calibri"/>
                      </a:endParaRPr>
                    </a:p>
                  </a:txBody>
                  <a:tcPr marT="91425" marB="91425" marR="91425" marL="91425"/>
                </a:tc>
                <a:tc hMerge="1"/>
                <a:tc hMerge="1"/>
              </a:tr>
              <a:tr h="1154150">
                <a:tc>
                  <a:txBody>
                    <a:bodyPr/>
                    <a:lstStyle/>
                    <a:p>
                      <a:pPr indent="0" lvl="0" marL="0" rtl="0" algn="ctr">
                        <a:spcBef>
                          <a:spcPts val="0"/>
                        </a:spcBef>
                        <a:spcAft>
                          <a:spcPts val="0"/>
                        </a:spcAft>
                        <a:buNone/>
                      </a:pPr>
                      <a:r>
                        <a:rPr b="1" lang="en-GB" sz="1200">
                          <a:latin typeface="Calibri"/>
                          <a:ea typeface="Calibri"/>
                          <a:cs typeface="Calibri"/>
                          <a:sym typeface="Calibri"/>
                        </a:rPr>
                        <a:t>Treatment</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0" lvl="0" marL="0" rtl="0" algn="l">
                        <a:spcBef>
                          <a:spcPts val="0"/>
                        </a:spcBef>
                        <a:spcAft>
                          <a:spcPts val="0"/>
                        </a:spcAft>
                        <a:buNone/>
                      </a:pPr>
                      <a:r>
                        <a:t/>
                      </a:r>
                      <a:endParaRPr b="1" sz="900">
                        <a:latin typeface="Calibri"/>
                        <a:ea typeface="Calibri"/>
                        <a:cs typeface="Calibri"/>
                        <a:sym typeface="Calibri"/>
                      </a:endParaRPr>
                    </a:p>
                  </a:txBody>
                  <a:tcPr marT="91425" marB="91425" marR="91425" marL="91425"/>
                </a:tc>
                <a:tc hMerge="1"/>
                <a:tc hMerge="1"/>
              </a:tr>
            </a:tbl>
          </a:graphicData>
        </a:graphic>
      </p:graphicFrame>
      <p:cxnSp>
        <p:nvCxnSpPr>
          <p:cNvPr id="284" name="Google Shape;284;p29"/>
          <p:cNvCxnSpPr/>
          <p:nvPr/>
        </p:nvCxnSpPr>
        <p:spPr>
          <a:xfrm>
            <a:off x="2466550" y="9539925"/>
            <a:ext cx="0" cy="1158600"/>
          </a:xfrm>
          <a:prstGeom prst="straightConnector1">
            <a:avLst/>
          </a:prstGeom>
          <a:noFill/>
          <a:ln cap="flat" cmpd="sng" w="9525">
            <a:solidFill>
              <a:schemeClr val="dk2"/>
            </a:solidFill>
            <a:prstDash val="solid"/>
            <a:round/>
            <a:headEnd len="med" w="med" type="none"/>
            <a:tailEnd len="med" w="med" type="none"/>
          </a:ln>
        </p:spPr>
      </p:cxnSp>
      <p:cxnSp>
        <p:nvCxnSpPr>
          <p:cNvPr id="285" name="Google Shape;285;p29"/>
          <p:cNvCxnSpPr/>
          <p:nvPr/>
        </p:nvCxnSpPr>
        <p:spPr>
          <a:xfrm>
            <a:off x="3609550" y="9539925"/>
            <a:ext cx="0" cy="1158600"/>
          </a:xfrm>
          <a:prstGeom prst="straightConnector1">
            <a:avLst/>
          </a:prstGeom>
          <a:noFill/>
          <a:ln cap="flat" cmpd="sng" w="9525">
            <a:solidFill>
              <a:schemeClr val="dk2"/>
            </a:solidFill>
            <a:prstDash val="solid"/>
            <a:round/>
            <a:headEnd len="med" w="med" type="none"/>
            <a:tailEnd len="med" w="med" type="none"/>
          </a:ln>
        </p:spPr>
      </p:cxnSp>
      <p:cxnSp>
        <p:nvCxnSpPr>
          <p:cNvPr id="286" name="Google Shape;286;p29"/>
          <p:cNvCxnSpPr/>
          <p:nvPr/>
        </p:nvCxnSpPr>
        <p:spPr>
          <a:xfrm>
            <a:off x="4904950" y="9539925"/>
            <a:ext cx="0" cy="115860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p29"/>
          <p:cNvCxnSpPr/>
          <p:nvPr/>
        </p:nvCxnSpPr>
        <p:spPr>
          <a:xfrm>
            <a:off x="6276550" y="9539925"/>
            <a:ext cx="0" cy="115860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29"/>
          <p:cNvSpPr txBox="1"/>
          <p:nvPr/>
        </p:nvSpPr>
        <p:spPr>
          <a:xfrm>
            <a:off x="1126125" y="9521825"/>
            <a:ext cx="1426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Sporontocides: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Primaquine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Pyrimethamine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Proguanil</a:t>
            </a:r>
            <a:endParaRPr b="1" sz="900">
              <a:latin typeface="Calibri"/>
              <a:ea typeface="Calibri"/>
              <a:cs typeface="Calibri"/>
              <a:sym typeface="Calibri"/>
            </a:endParaRPr>
          </a:p>
        </p:txBody>
      </p:sp>
      <p:sp>
        <p:nvSpPr>
          <p:cNvPr id="289" name="Google Shape;289;p29"/>
          <p:cNvSpPr txBox="1"/>
          <p:nvPr/>
        </p:nvSpPr>
        <p:spPr>
          <a:xfrm>
            <a:off x="2413950" y="9521825"/>
            <a:ext cx="1195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Gametocide</a:t>
            </a:r>
            <a:r>
              <a:rPr b="1" lang="en-GB" sz="900">
                <a:latin typeface="Calibri"/>
                <a:ea typeface="Calibri"/>
                <a:cs typeface="Calibri"/>
                <a:sym typeface="Calibri"/>
              </a:rPr>
              <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Primaquine</a:t>
            </a:r>
            <a:endParaRPr b="1" sz="900">
              <a:latin typeface="Calibri"/>
              <a:ea typeface="Calibri"/>
              <a:cs typeface="Calibri"/>
              <a:sym typeface="Calibri"/>
            </a:endParaRPr>
          </a:p>
        </p:txBody>
      </p:sp>
      <p:sp>
        <p:nvSpPr>
          <p:cNvPr id="290" name="Google Shape;290;p29"/>
          <p:cNvSpPr txBox="1"/>
          <p:nvPr/>
        </p:nvSpPr>
        <p:spPr>
          <a:xfrm>
            <a:off x="3556950" y="9521825"/>
            <a:ext cx="1426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Tissue </a:t>
            </a:r>
            <a:r>
              <a:rPr b="1" lang="en-GB" sz="900">
                <a:latin typeface="Calibri"/>
                <a:ea typeface="Calibri"/>
                <a:cs typeface="Calibri"/>
                <a:sym typeface="Calibri"/>
              </a:rPr>
              <a:t>Schizonticides</a:t>
            </a:r>
            <a:r>
              <a:rPr b="1" lang="en-GB" sz="900">
                <a:latin typeface="Calibri"/>
                <a:ea typeface="Calibri"/>
                <a:cs typeface="Calibri"/>
                <a:sym typeface="Calibri"/>
              </a:rPr>
              <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Primaquine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Pyrimethamine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Tetracycline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Proguanil</a:t>
            </a:r>
            <a:endParaRPr b="1" sz="900">
              <a:latin typeface="Calibri"/>
              <a:ea typeface="Calibri"/>
              <a:cs typeface="Calibri"/>
              <a:sym typeface="Calibri"/>
            </a:endParaRPr>
          </a:p>
        </p:txBody>
      </p:sp>
      <p:sp>
        <p:nvSpPr>
          <p:cNvPr id="291" name="Google Shape;291;p29"/>
          <p:cNvSpPr txBox="1"/>
          <p:nvPr/>
        </p:nvSpPr>
        <p:spPr>
          <a:xfrm>
            <a:off x="4852350" y="9521825"/>
            <a:ext cx="1426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Blood </a:t>
            </a:r>
            <a:r>
              <a:rPr b="1" lang="en-GB" sz="900">
                <a:latin typeface="Calibri"/>
                <a:ea typeface="Calibri"/>
                <a:cs typeface="Calibri"/>
                <a:sym typeface="Calibri"/>
              </a:rPr>
              <a:t>Schizonticides</a:t>
            </a:r>
            <a:r>
              <a:rPr b="1" lang="en-GB" sz="900">
                <a:latin typeface="Calibri"/>
                <a:ea typeface="Calibri"/>
                <a:cs typeface="Calibri"/>
                <a:sym typeface="Calibri"/>
              </a:rPr>
              <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Chloroquine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Sulfadoxine/ Pyrimethamine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Quinine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Artemisinins</a:t>
            </a:r>
            <a:endParaRPr b="1" sz="900">
              <a:latin typeface="Calibri"/>
              <a:ea typeface="Calibri"/>
              <a:cs typeface="Calibri"/>
              <a:sym typeface="Calibri"/>
            </a:endParaRPr>
          </a:p>
        </p:txBody>
      </p:sp>
      <p:sp>
        <p:nvSpPr>
          <p:cNvPr id="292" name="Google Shape;292;p29"/>
          <p:cNvSpPr txBox="1"/>
          <p:nvPr/>
        </p:nvSpPr>
        <p:spPr>
          <a:xfrm>
            <a:off x="6223950" y="9521825"/>
            <a:ext cx="13353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Anti-relapse (P.vivax):</a:t>
            </a:r>
            <a:endParaRPr b="1" sz="900">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Primaquine</a:t>
            </a:r>
            <a:endParaRPr b="1" sz="900">
              <a:latin typeface="Calibri"/>
              <a:ea typeface="Calibri"/>
              <a:cs typeface="Calibri"/>
              <a:sym typeface="Calibri"/>
            </a:endParaRPr>
          </a:p>
        </p:txBody>
      </p:sp>
      <p:sp>
        <p:nvSpPr>
          <p:cNvPr id="293" name="Google Shape;293;p29"/>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17</a:t>
            </a:r>
            <a:endParaRPr>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graphicFrame>
        <p:nvGraphicFramePr>
          <p:cNvPr id="298" name="Google Shape;298;p30"/>
          <p:cNvGraphicFramePr/>
          <p:nvPr/>
        </p:nvGraphicFramePr>
        <p:xfrm>
          <a:off x="-25" y="6618638"/>
          <a:ext cx="3000000" cy="3000000"/>
        </p:xfrm>
        <a:graphic>
          <a:graphicData uri="http://schemas.openxmlformats.org/drawingml/2006/table">
            <a:tbl>
              <a:tblPr>
                <a:noFill/>
                <a:tableStyleId>{3B2BEBBE-42B2-4808-85D4-4C9ECD78F810}</a:tableStyleId>
              </a:tblPr>
              <a:tblGrid>
                <a:gridCol w="1005675"/>
                <a:gridCol w="1773975"/>
                <a:gridCol w="1289375"/>
                <a:gridCol w="3520575"/>
              </a:tblGrid>
              <a:tr h="370075">
                <a:tc rowSpan="2">
                  <a:txBody>
                    <a:bodyPr/>
                    <a:lstStyle/>
                    <a:p>
                      <a:pPr indent="0" lvl="0" marL="0" rtl="0" algn="ctr">
                        <a:spcBef>
                          <a:spcPts val="0"/>
                        </a:spcBef>
                        <a:spcAft>
                          <a:spcPts val="0"/>
                        </a:spcAft>
                        <a:buNone/>
                      </a:pPr>
                      <a:r>
                        <a:rPr b="1" lang="en-GB" sz="1200">
                          <a:latin typeface="Calibri"/>
                          <a:ea typeface="Calibri"/>
                          <a:cs typeface="Calibri"/>
                          <a:sym typeface="Calibri"/>
                        </a:rPr>
                        <a:t>Lab diagnosis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50399" lvl="0" marL="100799" rtl="0" algn="ctr">
                        <a:lnSpc>
                          <a:spcPct val="115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Cutaneous &amp; Mucocutaneous</a:t>
                      </a:r>
                      <a:endParaRPr b="1" sz="1100">
                        <a:solidFill>
                          <a:schemeClr val="dk1"/>
                        </a:solidFill>
                        <a:latin typeface="Calibri"/>
                        <a:ea typeface="Calibri"/>
                        <a:cs typeface="Calibri"/>
                        <a:sym typeface="Calibri"/>
                      </a:endParaRPr>
                    </a:p>
                  </a:txBody>
                  <a:tcPr marT="91425" marB="91425" marR="91425" marL="91425">
                    <a:solidFill>
                      <a:srgbClr val="9FC5E8"/>
                    </a:solidFill>
                  </a:tcPr>
                </a:tc>
                <a:tc hMerge="1"/>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Visceral</a:t>
                      </a:r>
                      <a:endParaRPr b="1" sz="1100">
                        <a:solidFill>
                          <a:schemeClr val="dk1"/>
                        </a:solidFill>
                        <a:latin typeface="Calibri"/>
                        <a:ea typeface="Calibri"/>
                        <a:cs typeface="Calibri"/>
                        <a:sym typeface="Calibri"/>
                      </a:endParaRPr>
                    </a:p>
                  </a:txBody>
                  <a:tcPr marT="91425" marB="91425" marR="91425" marL="91425">
                    <a:solidFill>
                      <a:srgbClr val="9FC5E8"/>
                    </a:solidFill>
                  </a:tcPr>
                </a:tc>
              </a:tr>
              <a:tr h="2654875">
                <a:tc vMerge="1"/>
                <a:tc gridSpan="2">
                  <a:txBody>
                    <a:bodyPr/>
                    <a:lstStyle/>
                    <a:p>
                      <a:pPr indent="-113899" lvl="0" marL="100799" rtl="0" algn="l">
                        <a:lnSpc>
                          <a:spcPct val="115000"/>
                        </a:lnSpc>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parasite can be isolated from the </a:t>
                      </a:r>
                      <a:r>
                        <a:rPr b="1" lang="en-GB" sz="1000">
                          <a:solidFill>
                            <a:srgbClr val="CC0000"/>
                          </a:solidFill>
                          <a:latin typeface="Calibri"/>
                          <a:ea typeface="Calibri"/>
                          <a:cs typeface="Calibri"/>
                          <a:sym typeface="Calibri"/>
                        </a:rPr>
                        <a:t>margin </a:t>
                      </a:r>
                      <a:r>
                        <a:rPr lang="en-GB" sz="1000">
                          <a:solidFill>
                            <a:schemeClr val="dk1"/>
                          </a:solidFill>
                          <a:latin typeface="Calibri"/>
                          <a:ea typeface="Calibri"/>
                          <a:cs typeface="Calibri"/>
                          <a:sym typeface="Calibri"/>
                        </a:rPr>
                        <a:t>of the ulcer. </a:t>
                      </a:r>
                      <a:r>
                        <a:rPr lang="en-GB" sz="1000">
                          <a:solidFill>
                            <a:schemeClr val="dk1"/>
                          </a:solidFill>
                          <a:latin typeface="Calibri"/>
                          <a:ea typeface="Calibri"/>
                          <a:cs typeface="Calibri"/>
                          <a:sym typeface="Calibri"/>
                        </a:rPr>
                        <a:t>A diagnostic skin test, known as Leishmanin test (Montenegro test), is useful </a:t>
                      </a:r>
                      <a:endParaRPr sz="1000">
                        <a:solidFill>
                          <a:schemeClr val="dk1"/>
                        </a:solidFill>
                        <a:latin typeface="Calibri"/>
                        <a:ea typeface="Calibri"/>
                        <a:cs typeface="Calibri"/>
                        <a:sym typeface="Calibri"/>
                      </a:endParaRPr>
                    </a:p>
                    <a:p>
                      <a:pPr indent="-113899" lvl="0" marL="100799" rtl="0" algn="l">
                        <a:lnSpc>
                          <a:spcPct val="115000"/>
                        </a:lnSpc>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Smear: </a:t>
                      </a:r>
                      <a:r>
                        <a:rPr b="1" lang="en-GB" sz="1000">
                          <a:solidFill>
                            <a:srgbClr val="CC0000"/>
                          </a:solidFill>
                          <a:latin typeface="Calibri"/>
                          <a:ea typeface="Calibri"/>
                          <a:cs typeface="Calibri"/>
                          <a:sym typeface="Calibri"/>
                        </a:rPr>
                        <a:t>Giemsa stain - microscopy for LD bodies (Leishman-Donovan bodies, amastigotes) in tissue macrophages</a:t>
                      </a:r>
                      <a:endParaRPr b="1" sz="1000">
                        <a:solidFill>
                          <a:srgbClr val="CC0000"/>
                        </a:solidFill>
                        <a:latin typeface="Calibri"/>
                        <a:ea typeface="Calibri"/>
                        <a:cs typeface="Calibri"/>
                        <a:sym typeface="Calibri"/>
                      </a:endParaRPr>
                    </a:p>
                    <a:p>
                      <a:pPr indent="-113899" lvl="0" marL="100799" rtl="0" algn="l">
                        <a:lnSpc>
                          <a:spcPct val="115000"/>
                        </a:lnSpc>
                        <a:spcBef>
                          <a:spcPts val="0"/>
                        </a:spcBef>
                        <a:spcAft>
                          <a:spcPts val="0"/>
                        </a:spcAft>
                        <a:buSzPts val="1000"/>
                        <a:buFont typeface="Calibri"/>
                        <a:buChar char="●"/>
                      </a:pPr>
                      <a:r>
                        <a:rPr lang="en-GB" sz="1000">
                          <a:latin typeface="Calibri"/>
                          <a:ea typeface="Calibri"/>
                          <a:cs typeface="Calibri"/>
                          <a:sym typeface="Calibri"/>
                        </a:rPr>
                        <a:t>Skin Biopsy: microscopy from LD bodies or culture in </a:t>
                      </a:r>
                      <a:r>
                        <a:rPr b="1" lang="en-GB" sz="1000">
                          <a:solidFill>
                            <a:srgbClr val="CC0000"/>
                          </a:solidFill>
                          <a:latin typeface="Calibri"/>
                          <a:ea typeface="Calibri"/>
                          <a:cs typeface="Calibri"/>
                          <a:sym typeface="Calibri"/>
                        </a:rPr>
                        <a:t>NNN medium for promastigotes</a:t>
                      </a:r>
                      <a:endParaRPr b="1" sz="1000">
                        <a:solidFill>
                          <a:srgbClr val="CC0000"/>
                        </a:solidFill>
                        <a:latin typeface="Calibri"/>
                        <a:ea typeface="Calibri"/>
                        <a:cs typeface="Calibri"/>
                        <a:sym typeface="Calibri"/>
                      </a:endParaRPr>
                    </a:p>
                    <a:p>
                      <a:pPr indent="-113899" lvl="0" marL="100799" rtl="0" algn="l">
                        <a:lnSpc>
                          <a:spcPct val="115000"/>
                        </a:lnSpc>
                        <a:spcBef>
                          <a:spcPts val="0"/>
                        </a:spcBef>
                        <a:spcAft>
                          <a:spcPts val="0"/>
                        </a:spcAft>
                        <a:buSzPts val="1000"/>
                        <a:buFont typeface="Calibri"/>
                        <a:buChar char="●"/>
                      </a:pPr>
                      <a:r>
                        <a:rPr lang="en-GB" sz="1000">
                          <a:latin typeface="Calibri"/>
                          <a:ea typeface="Calibri"/>
                          <a:cs typeface="Calibri"/>
                          <a:sym typeface="Calibri"/>
                        </a:rPr>
                        <a:t>Polymerase chain reaction (PCR) tests are available for the detection of Leishmania DNA</a:t>
                      </a:r>
                      <a:endParaRPr sz="1000">
                        <a:latin typeface="Calibri"/>
                        <a:ea typeface="Calibri"/>
                        <a:cs typeface="Calibri"/>
                        <a:sym typeface="Calibri"/>
                      </a:endParaRPr>
                    </a:p>
                  </a:txBody>
                  <a:tcPr marT="91425" marB="91425" marR="91425" marL="91425"/>
                </a:tc>
                <a:tc hMerge="1"/>
                <a:tc>
                  <a:txBody>
                    <a:bodyPr/>
                    <a:lstStyle/>
                    <a:p>
                      <a:pPr indent="-113899" lvl="0" marL="100799" rtl="0" algn="l">
                        <a:lnSpc>
                          <a:spcPct val="115000"/>
                        </a:lnSpc>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Parasitological diagnosis: </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1000">
                          <a:solidFill>
                            <a:srgbClr val="CC0000"/>
                          </a:solidFill>
                          <a:latin typeface="Calibri"/>
                          <a:ea typeface="Calibri"/>
                          <a:cs typeface="Calibri"/>
                          <a:sym typeface="Calibri"/>
                        </a:rPr>
                        <a:t>Bone marrow aspirate</a:t>
                      </a:r>
                      <a:r>
                        <a:rPr lang="en-GB" sz="1000">
                          <a:solidFill>
                            <a:srgbClr val="CC0000"/>
                          </a:solidFill>
                          <a:latin typeface="Calibri"/>
                          <a:ea typeface="Calibri"/>
                          <a:cs typeface="Calibri"/>
                          <a:sym typeface="Calibri"/>
                        </a:rPr>
                        <a:t>, splenic aspirate, lymph node, liver biopsy using:</a:t>
                      </a:r>
                      <a:endParaRPr sz="1000">
                        <a:solidFill>
                          <a:srgbClr val="CC0000"/>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rgbClr val="CC0000"/>
                          </a:solidFill>
                          <a:latin typeface="Calibri"/>
                          <a:ea typeface="Calibri"/>
                          <a:cs typeface="Calibri"/>
                          <a:sym typeface="Calibri"/>
                        </a:rPr>
                        <a:t>1) microscopy (LD bodies) (amastigotes) </a:t>
                      </a:r>
                      <a:endParaRPr sz="1000">
                        <a:solidFill>
                          <a:srgbClr val="CC0000"/>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rgbClr val="CC0000"/>
                          </a:solidFill>
                          <a:latin typeface="Calibri"/>
                          <a:ea typeface="Calibri"/>
                          <a:cs typeface="Calibri"/>
                          <a:sym typeface="Calibri"/>
                        </a:rPr>
                        <a:t>2) culture in NNN medium (promastigotes)</a:t>
                      </a:r>
                      <a:endParaRPr sz="1000">
                        <a:solidFill>
                          <a:srgbClr val="CC0000"/>
                        </a:solidFill>
                        <a:latin typeface="Calibri"/>
                        <a:ea typeface="Calibri"/>
                        <a:cs typeface="Calibri"/>
                        <a:sym typeface="Calibri"/>
                      </a:endParaRPr>
                    </a:p>
                    <a:p>
                      <a:pPr indent="-113899" lvl="0" marL="100799" rtl="0" algn="l">
                        <a:lnSpc>
                          <a:spcPct val="115000"/>
                        </a:lnSpc>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Immunological diagnosis:</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chemeClr val="dk1"/>
                          </a:solidFill>
                          <a:latin typeface="Calibri"/>
                          <a:ea typeface="Calibri"/>
                          <a:cs typeface="Calibri"/>
                          <a:sym typeface="Calibri"/>
                        </a:rPr>
                        <a:t>- Specific serologic tests: Direct Agglutination Test (DAT), ELISA, IFAT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chemeClr val="dk1"/>
                          </a:solidFill>
                          <a:latin typeface="Calibri"/>
                          <a:ea typeface="Calibri"/>
                          <a:cs typeface="Calibri"/>
                          <a:sym typeface="Calibri"/>
                        </a:rPr>
                        <a:t>- Skin test (leishmanin test) for survey of populations and follow-up after treatment.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chemeClr val="dk1"/>
                          </a:solidFill>
                          <a:latin typeface="Calibri"/>
                          <a:ea typeface="Calibri"/>
                          <a:cs typeface="Calibri"/>
                          <a:sym typeface="Calibri"/>
                        </a:rPr>
                        <a:t>- Polymerase chain reaction (PCR) tests are available for the detection of Leishmania DNA </a:t>
                      </a:r>
                      <a:r>
                        <a:rPr lang="en-GB"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6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b="1" lang="en-GB" sz="700">
                          <a:solidFill>
                            <a:srgbClr val="CC0000"/>
                          </a:solidFill>
                          <a:latin typeface="Calibri"/>
                          <a:ea typeface="Calibri"/>
                          <a:cs typeface="Calibri"/>
                          <a:sym typeface="Calibri"/>
                        </a:rPr>
                        <a:t>NOTE</a:t>
                      </a:r>
                      <a:r>
                        <a:rPr b="1" lang="en-GB" sz="600">
                          <a:solidFill>
                            <a:srgbClr val="CC0000"/>
                          </a:solidFill>
                          <a:latin typeface="Calibri"/>
                          <a:ea typeface="Calibri"/>
                          <a:cs typeface="Calibri"/>
                          <a:sym typeface="Calibri"/>
                        </a:rPr>
                        <a:t>: bone marrow aspirate is the most common and number #1 in diagnosing visceral leishmaniasis, so if they asked you a question about the diagnosis and the answers were : bone marrow aspirate , splenic aspirate, lymph nodes, liver biopsy choose bone marrow aspirate  </a:t>
                      </a:r>
                      <a:endParaRPr b="1" sz="600">
                        <a:solidFill>
                          <a:srgbClr val="CC0000"/>
                        </a:solidFill>
                        <a:latin typeface="Calibri"/>
                        <a:ea typeface="Calibri"/>
                        <a:cs typeface="Calibri"/>
                        <a:sym typeface="Calibri"/>
                      </a:endParaRPr>
                    </a:p>
                  </a:txBody>
                  <a:tcPr marT="91425" marB="91425" marR="91425" marL="91425"/>
                </a:tc>
              </a:tr>
              <a:tr h="913500">
                <a:tc>
                  <a:txBody>
                    <a:bodyPr/>
                    <a:lstStyle/>
                    <a:p>
                      <a:pPr indent="0" lvl="0" marL="0" rtl="0" algn="ctr">
                        <a:spcBef>
                          <a:spcPts val="0"/>
                        </a:spcBef>
                        <a:spcAft>
                          <a:spcPts val="0"/>
                        </a:spcAft>
                        <a:buNone/>
                      </a:pPr>
                      <a:r>
                        <a:rPr b="1" lang="en-GB" sz="1200">
                          <a:latin typeface="Calibri"/>
                          <a:ea typeface="Calibri"/>
                          <a:cs typeface="Calibri"/>
                          <a:sym typeface="Calibri"/>
                        </a:rPr>
                        <a:t>Treatment</a:t>
                      </a:r>
                      <a:endParaRPr b="1" sz="700">
                        <a:latin typeface="Calibri"/>
                        <a:ea typeface="Calibri"/>
                        <a:cs typeface="Calibri"/>
                        <a:sym typeface="Calibri"/>
                      </a:endParaRPr>
                    </a:p>
                    <a:p>
                      <a:pPr indent="0" lvl="0" marL="0" rtl="0" algn="ctr">
                        <a:spcBef>
                          <a:spcPts val="0"/>
                        </a:spcBef>
                        <a:spcAft>
                          <a:spcPts val="0"/>
                        </a:spcAft>
                        <a:buNone/>
                      </a:pPr>
                      <a:r>
                        <a:rPr b="1" lang="en-GB" sz="700">
                          <a:latin typeface="Calibri"/>
                          <a:ea typeface="Calibri"/>
                          <a:cs typeface="Calibri"/>
                          <a:sym typeface="Calibri"/>
                        </a:rPr>
                        <a:t>(NOT IMP)</a:t>
                      </a:r>
                      <a:endParaRPr b="1" sz="700">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No treatment - self-healing lesions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Medical: - Pentavalent antimony (Pentostam) - Antifungal drugs - +/- Antibiotics for secondary bacterial infection.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Surgical: - Cryosurgery - Excision - Curettage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Cutaneous Leishmaniasis: cutaneous ulcers often heal without treatment. However, treatment can speed healing, reduce scarring, and decrease risk of further disease. Any skin ulcers that cause disfigurement may require plastic surgery.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Mucocutaneous Leishmaniasis: These lesions don’t heal naturally. They always require treatment. Liposomal amphotericin B and </a:t>
                      </a:r>
                      <a:r>
                        <a:rPr b="1" lang="en-GB" sz="600">
                          <a:solidFill>
                            <a:schemeClr val="dk1"/>
                          </a:solidFill>
                          <a:latin typeface="Calibri"/>
                          <a:ea typeface="Calibri"/>
                          <a:cs typeface="Calibri"/>
                          <a:sym typeface="Calibri"/>
                        </a:rPr>
                        <a:t>paramomycin</a:t>
                      </a:r>
                      <a:r>
                        <a:rPr b="1" lang="en-GB" sz="600">
                          <a:solidFill>
                            <a:schemeClr val="dk1"/>
                          </a:solidFill>
                          <a:latin typeface="Calibri"/>
                          <a:ea typeface="Calibri"/>
                          <a:cs typeface="Calibri"/>
                          <a:sym typeface="Calibri"/>
                        </a:rPr>
                        <a:t> can treat this.</a:t>
                      </a:r>
                      <a:endParaRPr b="1" sz="600">
                        <a:solidFill>
                          <a:schemeClr val="dk1"/>
                        </a:solidFill>
                        <a:latin typeface="Calibri"/>
                        <a:ea typeface="Calibri"/>
                        <a:cs typeface="Calibri"/>
                        <a:sym typeface="Calibri"/>
                      </a:endParaRPr>
                    </a:p>
                  </a:txBody>
                  <a:tcPr marT="91425" marB="91425" marR="91425" marL="91425"/>
                </a:tc>
                <a:tc hMerge="1"/>
                <a:tc>
                  <a:txBody>
                    <a:bodyPr/>
                    <a:lstStyle/>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Visceral disease always requires treatment. Recommended treatment varies in different endemic areas: </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Pentavalent antimony </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sodium stibogluconate (Pentostam) </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Amphotericin B</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 Paromomycin</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 </a:t>
                      </a:r>
                      <a:r>
                        <a:rPr b="1" lang="en-GB" sz="700">
                          <a:solidFill>
                            <a:schemeClr val="dk1"/>
                          </a:solidFill>
                          <a:latin typeface="Calibri"/>
                          <a:ea typeface="Calibri"/>
                          <a:cs typeface="Calibri"/>
                          <a:sym typeface="Calibri"/>
                        </a:rPr>
                        <a:t>Miltefosine</a:t>
                      </a:r>
                      <a:r>
                        <a:rPr b="1" lang="en-GB" sz="700">
                          <a:solidFill>
                            <a:schemeClr val="dk1"/>
                          </a:solidFill>
                          <a:latin typeface="Calibri"/>
                          <a:ea typeface="Calibri"/>
                          <a:cs typeface="Calibri"/>
                          <a:sym typeface="Calibri"/>
                        </a:rPr>
                        <a:t> (Impavido) </a:t>
                      </a:r>
                      <a:endParaRPr b="1" sz="700">
                        <a:solidFill>
                          <a:schemeClr val="dk1"/>
                        </a:solidFill>
                        <a:latin typeface="Calibri"/>
                        <a:ea typeface="Calibri"/>
                        <a:cs typeface="Calibri"/>
                        <a:sym typeface="Calibri"/>
                      </a:endParaRPr>
                    </a:p>
                  </a:txBody>
                  <a:tcPr marT="91425" marB="91425" marR="91425" marL="91425"/>
                </a:tc>
              </a:tr>
            </a:tbl>
          </a:graphicData>
        </a:graphic>
      </p:graphicFrame>
      <p:sp>
        <p:nvSpPr>
          <p:cNvPr id="299" name="Google Shape;299;p30"/>
          <p:cNvSpPr txBox="1"/>
          <p:nvPr/>
        </p:nvSpPr>
        <p:spPr>
          <a:xfrm>
            <a:off x="3152738" y="1452775"/>
            <a:ext cx="3019500" cy="228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AE1E1E"/>
              </a:buClr>
              <a:buSzPts val="1000"/>
              <a:buFont typeface="Calibri"/>
              <a:buChar char="●"/>
            </a:pPr>
            <a:r>
              <a:rPr b="1" lang="en-GB" sz="1000">
                <a:solidFill>
                  <a:srgbClr val="CC0000"/>
                </a:solidFill>
                <a:latin typeface="Calibri"/>
                <a:ea typeface="Calibri"/>
                <a:cs typeface="Calibri"/>
                <a:sym typeface="Calibri"/>
              </a:rPr>
              <a:t>Diagnostic stage : Amastigote</a:t>
            </a:r>
            <a:endParaRPr b="1" sz="1000">
              <a:solidFill>
                <a:srgbClr val="CC0000"/>
              </a:solidFill>
              <a:latin typeface="Calibri"/>
              <a:ea typeface="Calibri"/>
              <a:cs typeface="Calibri"/>
              <a:sym typeface="Calibri"/>
            </a:endParaRPr>
          </a:p>
        </p:txBody>
      </p:sp>
      <p:graphicFrame>
        <p:nvGraphicFramePr>
          <p:cNvPr id="300" name="Google Shape;300;p30"/>
          <p:cNvGraphicFramePr/>
          <p:nvPr/>
        </p:nvGraphicFramePr>
        <p:xfrm>
          <a:off x="-50" y="907688"/>
          <a:ext cx="3000000" cy="3000000"/>
        </p:xfrm>
        <a:graphic>
          <a:graphicData uri="http://schemas.openxmlformats.org/drawingml/2006/table">
            <a:tbl>
              <a:tblPr>
                <a:noFill/>
                <a:tableStyleId>{3B2BEBBE-42B2-4808-85D4-4C9ECD78F810}</a:tableStyleId>
              </a:tblPr>
              <a:tblGrid>
                <a:gridCol w="1005675"/>
                <a:gridCol w="3063350"/>
                <a:gridCol w="3520550"/>
              </a:tblGrid>
              <a:tr h="393050">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Leishmania</a:t>
                      </a:r>
                      <a:r>
                        <a:rPr b="1" lang="en-GB" u="sng">
                          <a:solidFill>
                            <a:srgbClr val="FFFFFF"/>
                          </a:solidFill>
                          <a:latin typeface="Calibri"/>
                          <a:ea typeface="Calibri"/>
                          <a:cs typeface="Calibri"/>
                          <a:sym typeface="Calibri"/>
                        </a:rPr>
                        <a:t>s</a:t>
                      </a:r>
                      <a:r>
                        <a:rPr b="1" lang="en-GB">
                          <a:solidFill>
                            <a:srgbClr val="FFFFFF"/>
                          </a:solidFill>
                          <a:latin typeface="Calibri"/>
                          <a:ea typeface="Calibri"/>
                          <a:cs typeface="Calibri"/>
                          <a:sym typeface="Calibri"/>
                        </a:rPr>
                        <a:t>i</a:t>
                      </a:r>
                      <a:r>
                        <a:rPr b="1" lang="en-GB" u="sng">
                          <a:solidFill>
                            <a:srgbClr val="FFFFFF"/>
                          </a:solidFill>
                          <a:latin typeface="Calibri"/>
                          <a:ea typeface="Calibri"/>
                          <a:cs typeface="Calibri"/>
                          <a:sym typeface="Calibri"/>
                        </a:rPr>
                        <a:t>s</a:t>
                      </a:r>
                      <a:endParaRPr b="1" u="sng">
                        <a:solidFill>
                          <a:srgbClr val="FFFFFF"/>
                        </a:solidFill>
                        <a:latin typeface="Calibri"/>
                        <a:ea typeface="Calibri"/>
                        <a:cs typeface="Calibri"/>
                        <a:sym typeface="Calibri"/>
                      </a:endParaRPr>
                    </a:p>
                  </a:txBody>
                  <a:tcPr marT="91425" marB="91425" marR="91425" marL="91425">
                    <a:solidFill>
                      <a:srgbClr val="073763"/>
                    </a:solidFill>
                  </a:tcPr>
                </a:tc>
                <a:tc hMerge="1"/>
                <a:tc hMerge="1"/>
              </a:tr>
              <a:tr h="641125">
                <a:tc>
                  <a:txBody>
                    <a:bodyPr/>
                    <a:lstStyle/>
                    <a:p>
                      <a:pPr indent="0" lvl="0" marL="0" rtl="0" algn="ctr">
                        <a:spcBef>
                          <a:spcPts val="0"/>
                        </a:spcBef>
                        <a:spcAft>
                          <a:spcPts val="0"/>
                        </a:spcAft>
                        <a:buNone/>
                      </a:pPr>
                      <a:r>
                        <a:rPr b="1" lang="en-GB" sz="1200">
                          <a:latin typeface="Calibri"/>
                          <a:ea typeface="Calibri"/>
                          <a:cs typeface="Calibri"/>
                          <a:sym typeface="Calibri"/>
                        </a:rPr>
                        <a:t>Introduction</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A parasitic disease </a:t>
                      </a:r>
                      <a:r>
                        <a:rPr b="1" lang="en-GB" sz="1000">
                          <a:latin typeface="Calibri"/>
                          <a:ea typeface="Calibri"/>
                          <a:cs typeface="Calibri"/>
                          <a:sym typeface="Calibri"/>
                        </a:rPr>
                        <a:t>caused by the Leishmania parasite</a:t>
                      </a:r>
                      <a:r>
                        <a:rPr lang="en-GB" sz="1000">
                          <a:latin typeface="Calibri"/>
                          <a:ea typeface="Calibri"/>
                          <a:cs typeface="Calibri"/>
                          <a:sym typeface="Calibri"/>
                        </a:rPr>
                        <a:t>. This parasite typically lives in infected </a:t>
                      </a:r>
                      <a:r>
                        <a:rPr b="1" lang="en-GB" sz="1300" u="sng">
                          <a:solidFill>
                            <a:srgbClr val="FF0000"/>
                          </a:solidFill>
                          <a:latin typeface="Calibri"/>
                          <a:ea typeface="Calibri"/>
                          <a:cs typeface="Calibri"/>
                          <a:sym typeface="Calibri"/>
                        </a:rPr>
                        <a:t>s</a:t>
                      </a:r>
                      <a:r>
                        <a:rPr b="1" lang="en-GB" sz="1000">
                          <a:solidFill>
                            <a:srgbClr val="AE1E1E"/>
                          </a:solidFill>
                          <a:latin typeface="Calibri"/>
                          <a:ea typeface="Calibri"/>
                          <a:cs typeface="Calibri"/>
                          <a:sym typeface="Calibri"/>
                        </a:rPr>
                        <a:t>and flies</a:t>
                      </a:r>
                      <a:r>
                        <a:rPr lang="en-GB" sz="1000">
                          <a:latin typeface="Calibri"/>
                          <a:ea typeface="Calibri"/>
                          <a:cs typeface="Calibri"/>
                          <a:sym typeface="Calibri"/>
                        </a:rPr>
                        <a:t>.</a:t>
                      </a:r>
                      <a:endParaRPr sz="1000">
                        <a:latin typeface="Calibri"/>
                        <a:ea typeface="Calibri"/>
                        <a:cs typeface="Calibri"/>
                        <a:sym typeface="Calibri"/>
                      </a:endParaRPr>
                    </a:p>
                    <a:p>
                      <a:pPr indent="-113899" lvl="0" marL="100799" rtl="0" algn="l">
                        <a:spcBef>
                          <a:spcPts val="0"/>
                        </a:spcBef>
                        <a:spcAft>
                          <a:spcPts val="0"/>
                        </a:spcAft>
                        <a:buClr>
                          <a:srgbClr val="AE1E1E"/>
                        </a:buClr>
                        <a:buSzPts val="1000"/>
                        <a:buFont typeface="Calibri"/>
                        <a:buChar char="●"/>
                      </a:pPr>
                      <a:r>
                        <a:rPr b="1" lang="en-GB" sz="1000">
                          <a:solidFill>
                            <a:srgbClr val="CC0000"/>
                          </a:solidFill>
                          <a:latin typeface="Calibri"/>
                          <a:ea typeface="Calibri"/>
                          <a:cs typeface="Calibri"/>
                          <a:sym typeface="Calibri"/>
                        </a:rPr>
                        <a:t>Infective stage : promastigote</a:t>
                      </a:r>
                      <a:endParaRPr b="1" sz="1000">
                        <a:solidFill>
                          <a:srgbClr val="AE1E1E"/>
                        </a:solidFill>
                        <a:latin typeface="Calibri"/>
                        <a:ea typeface="Calibri"/>
                        <a:cs typeface="Calibri"/>
                        <a:sym typeface="Calibri"/>
                      </a:endParaRPr>
                    </a:p>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The disease can present in three main ways : Cutaneous, Mucocutaneous and Visceral leishmaniasis</a:t>
                      </a:r>
                      <a:endParaRPr sz="1000">
                        <a:latin typeface="Calibri"/>
                        <a:ea typeface="Calibri"/>
                        <a:cs typeface="Calibri"/>
                        <a:sym typeface="Calibri"/>
                      </a:endParaRPr>
                    </a:p>
                  </a:txBody>
                  <a:tcPr marT="91425" marB="91425" marR="91425" marL="91425"/>
                </a:tc>
                <a:tc hMerge="1"/>
              </a:tr>
              <a:tr h="641125">
                <a:tc>
                  <a:txBody>
                    <a:bodyPr/>
                    <a:lstStyle/>
                    <a:p>
                      <a:pPr indent="0" lvl="0" marL="0" rtl="0" algn="ctr">
                        <a:spcBef>
                          <a:spcPts val="0"/>
                        </a:spcBef>
                        <a:spcAft>
                          <a:spcPts val="0"/>
                        </a:spcAft>
                        <a:buNone/>
                      </a:pPr>
                      <a:r>
                        <a:rPr b="1" lang="en-GB" sz="1200">
                          <a:latin typeface="Calibri"/>
                          <a:ea typeface="Calibri"/>
                          <a:cs typeface="Calibri"/>
                          <a:sym typeface="Calibri"/>
                        </a:rPr>
                        <a:t>Leishmania species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13899" lvl="0" marL="100799" rtl="0" algn="l">
                        <a:spcBef>
                          <a:spcPts val="0"/>
                        </a:spcBef>
                        <a:spcAft>
                          <a:spcPts val="0"/>
                        </a:spcAft>
                        <a:buClr>
                          <a:schemeClr val="dk1"/>
                        </a:buClr>
                        <a:buSzPts val="1000"/>
                        <a:buChar char="●"/>
                      </a:pPr>
                      <a:r>
                        <a:rPr b="1" lang="en-GB" sz="1000">
                          <a:solidFill>
                            <a:schemeClr val="dk1"/>
                          </a:solidFill>
                          <a:latin typeface="Calibri"/>
                          <a:ea typeface="Calibri"/>
                          <a:cs typeface="Calibri"/>
                          <a:sym typeface="Calibri"/>
                        </a:rPr>
                        <a:t>Cutaneous:</a:t>
                      </a:r>
                      <a:r>
                        <a:rPr lang="en-GB" sz="1000">
                          <a:solidFill>
                            <a:schemeClr val="dk1"/>
                          </a:solidFill>
                          <a:latin typeface="Calibri"/>
                          <a:ea typeface="Calibri"/>
                          <a:cs typeface="Calibri"/>
                          <a:sym typeface="Calibri"/>
                        </a:rPr>
                        <a:t> </a:t>
                      </a:r>
                      <a:r>
                        <a:rPr b="1" lang="en-GB" sz="1000">
                          <a:solidFill>
                            <a:srgbClr val="CC0000"/>
                          </a:solidFill>
                          <a:latin typeface="Calibri"/>
                          <a:ea typeface="Calibri"/>
                          <a:cs typeface="Calibri"/>
                          <a:sym typeface="Calibri"/>
                        </a:rPr>
                        <a:t>1) Leishmania tropica 2) Leishmania major</a:t>
                      </a:r>
                      <a:r>
                        <a:rPr lang="en-GB" sz="1000">
                          <a:solidFill>
                            <a:schemeClr val="dk1"/>
                          </a:solidFill>
                          <a:latin typeface="Calibri"/>
                          <a:ea typeface="Calibri"/>
                          <a:cs typeface="Calibri"/>
                          <a:sym typeface="Calibri"/>
                        </a:rPr>
                        <a:t> 3) Leishmania aethiopica 4) Leishmania mexicana</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Mucocutaneous:</a:t>
                      </a:r>
                      <a:r>
                        <a:rPr lang="en-GB" sz="1000">
                          <a:solidFill>
                            <a:schemeClr val="dk1"/>
                          </a:solidFill>
                          <a:latin typeface="Calibri"/>
                          <a:ea typeface="Calibri"/>
                          <a:cs typeface="Calibri"/>
                          <a:sym typeface="Calibri"/>
                        </a:rPr>
                        <a:t> </a:t>
                      </a:r>
                      <a:r>
                        <a:rPr b="1" lang="en-GB" sz="1000">
                          <a:solidFill>
                            <a:srgbClr val="CC0000"/>
                          </a:solidFill>
                          <a:latin typeface="Calibri"/>
                          <a:ea typeface="Calibri"/>
                          <a:cs typeface="Calibri"/>
                          <a:sym typeface="Calibri"/>
                        </a:rPr>
                        <a:t>Leishmania braziliensis</a:t>
                      </a: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Visceral:</a:t>
                      </a:r>
                      <a:r>
                        <a:rPr lang="en-GB" sz="1000">
                          <a:solidFill>
                            <a:schemeClr val="dk1"/>
                          </a:solidFill>
                          <a:latin typeface="Calibri"/>
                          <a:ea typeface="Calibri"/>
                          <a:cs typeface="Calibri"/>
                          <a:sym typeface="Calibri"/>
                        </a:rPr>
                        <a:t> </a:t>
                      </a:r>
                      <a:r>
                        <a:rPr b="1" lang="en-GB" sz="1000">
                          <a:solidFill>
                            <a:srgbClr val="CC0000"/>
                          </a:solidFill>
                          <a:latin typeface="Calibri"/>
                          <a:ea typeface="Calibri"/>
                          <a:cs typeface="Calibri"/>
                          <a:sym typeface="Calibri"/>
                        </a:rPr>
                        <a:t>1) Leishmania donovani 2) Leishmania infantum</a:t>
                      </a:r>
                      <a:r>
                        <a:rPr lang="en-GB" sz="1000">
                          <a:solidFill>
                            <a:schemeClr val="dk1"/>
                          </a:solidFill>
                          <a:latin typeface="Calibri"/>
                          <a:ea typeface="Calibri"/>
                          <a:cs typeface="Calibri"/>
                          <a:sym typeface="Calibri"/>
                        </a:rPr>
                        <a:t> 3) Leishmania chagasi </a:t>
                      </a:r>
                      <a:endParaRPr sz="1000">
                        <a:solidFill>
                          <a:schemeClr val="dk1"/>
                        </a:solidFill>
                        <a:latin typeface="Calibri"/>
                        <a:ea typeface="Calibri"/>
                        <a:cs typeface="Calibri"/>
                        <a:sym typeface="Calibri"/>
                      </a:endParaRPr>
                    </a:p>
                  </a:txBody>
                  <a:tcPr marT="91425" marB="91425" marR="91425" marL="91425"/>
                </a:tc>
                <a:tc hMerge="1"/>
              </a:tr>
              <a:tr h="717450">
                <a:tc rowSpan="3">
                  <a:txBody>
                    <a:bodyPr/>
                    <a:lstStyle/>
                    <a:p>
                      <a:pPr indent="0" lvl="0" marL="0" rtl="0" algn="ctr">
                        <a:spcBef>
                          <a:spcPts val="0"/>
                        </a:spcBef>
                        <a:spcAft>
                          <a:spcPts val="0"/>
                        </a:spcAft>
                        <a:buNone/>
                      </a:pPr>
                      <a:r>
                        <a:rPr b="1" lang="en-GB" sz="1200">
                          <a:latin typeface="Calibri"/>
                          <a:ea typeface="Calibri"/>
                          <a:cs typeface="Calibri"/>
                          <a:sym typeface="Calibri"/>
                        </a:rPr>
                        <a:t>Cutaneous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100799" rtl="0" algn="l">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The most common form of leishmaniasis.</a:t>
                      </a:r>
                      <a:r>
                        <a:rPr b="1" lang="en-GB" sz="900">
                          <a:solidFill>
                            <a:srgbClr val="AE1E1E"/>
                          </a:solidFill>
                          <a:latin typeface="Calibri"/>
                          <a:ea typeface="Calibri"/>
                          <a:cs typeface="Calibri"/>
                          <a:sym typeface="Calibri"/>
                        </a:rPr>
                        <a:t> </a:t>
                      </a:r>
                      <a:r>
                        <a:rPr b="1" lang="en-GB" sz="900">
                          <a:solidFill>
                            <a:srgbClr val="CC0000"/>
                          </a:solidFill>
                          <a:latin typeface="Calibri"/>
                          <a:ea typeface="Calibri"/>
                          <a:cs typeface="Calibri"/>
                          <a:sym typeface="Calibri"/>
                        </a:rPr>
                        <a:t>Oriental sore (most common) classical self-limited ulcer</a:t>
                      </a:r>
                      <a:endParaRPr b="1" sz="900">
                        <a:solidFill>
                          <a:srgbClr val="FF0000"/>
                        </a:solidFill>
                        <a:latin typeface="Calibri"/>
                        <a:ea typeface="Calibri"/>
                        <a:cs typeface="Calibri"/>
                        <a:sym typeface="Calibri"/>
                      </a:endParaRPr>
                    </a:p>
                    <a:p>
                      <a:pPr indent="-107549" lvl="0" marL="100799" rtl="0" algn="l">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This starts as a </a:t>
                      </a:r>
                      <a:r>
                        <a:rPr b="1" lang="en-GB" sz="900">
                          <a:solidFill>
                            <a:srgbClr val="CC0000"/>
                          </a:solidFill>
                          <a:latin typeface="Calibri"/>
                          <a:ea typeface="Calibri"/>
                          <a:cs typeface="Calibri"/>
                          <a:sym typeface="Calibri"/>
                        </a:rPr>
                        <a:t>painless papule</a:t>
                      </a:r>
                      <a:r>
                        <a:rPr lang="en-GB" sz="900">
                          <a:solidFill>
                            <a:schemeClr val="dk1"/>
                          </a:solidFill>
                          <a:latin typeface="Calibri"/>
                          <a:ea typeface="Calibri"/>
                          <a:cs typeface="Calibri"/>
                          <a:sym typeface="Calibri"/>
                        </a:rPr>
                        <a:t> on exposed parts of the body, generally the</a:t>
                      </a:r>
                      <a:r>
                        <a:rPr b="1" lang="en-GB" sz="900">
                          <a:solidFill>
                            <a:srgbClr val="CC0000"/>
                          </a:solidFill>
                          <a:latin typeface="Calibri"/>
                          <a:ea typeface="Calibri"/>
                          <a:cs typeface="Calibri"/>
                          <a:sym typeface="Calibri"/>
                        </a:rPr>
                        <a:t> face</a:t>
                      </a:r>
                      <a:endParaRPr sz="900">
                        <a:solidFill>
                          <a:srgbClr val="CC0000"/>
                        </a:solidFill>
                        <a:latin typeface="Calibri"/>
                        <a:ea typeface="Calibri"/>
                        <a:cs typeface="Calibri"/>
                        <a:sym typeface="Calibri"/>
                      </a:endParaRPr>
                    </a:p>
                    <a:p>
                      <a:pPr indent="-107549" lvl="0" marL="100799" rtl="0" algn="l">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The lesion ulcerates after a few months producing an ulcer with an </a:t>
                      </a:r>
                      <a:r>
                        <a:rPr b="1" lang="en-GB" sz="900">
                          <a:solidFill>
                            <a:srgbClr val="CC0000"/>
                          </a:solidFill>
                          <a:latin typeface="Calibri"/>
                          <a:ea typeface="Calibri"/>
                          <a:cs typeface="Calibri"/>
                          <a:sym typeface="Calibri"/>
                        </a:rPr>
                        <a:t>indurated margin</a:t>
                      </a:r>
                      <a:endParaRPr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Char char="●"/>
                      </a:pPr>
                      <a:r>
                        <a:rPr b="1" lang="en-GB" sz="900">
                          <a:solidFill>
                            <a:schemeClr val="dk1"/>
                          </a:solidFill>
                          <a:latin typeface="Calibri"/>
                          <a:ea typeface="Calibri"/>
                          <a:cs typeface="Calibri"/>
                          <a:sym typeface="Calibri"/>
                        </a:rPr>
                        <a:t>It has two types: </a:t>
                      </a:r>
                      <a:r>
                        <a:rPr lang="en-GB" sz="900">
                          <a:solidFill>
                            <a:schemeClr val="dk1"/>
                          </a:solidFill>
                          <a:latin typeface="Calibri"/>
                          <a:ea typeface="Calibri"/>
                          <a:cs typeface="Calibri"/>
                          <a:sym typeface="Calibri"/>
                        </a:rPr>
                        <a:t>Leishmania Major &amp; Leishmania Tropica</a:t>
                      </a:r>
                      <a:endParaRPr sz="900">
                        <a:latin typeface="Calibri"/>
                        <a:ea typeface="Calibri"/>
                        <a:cs typeface="Calibri"/>
                        <a:sym typeface="Calibri"/>
                      </a:endParaRPr>
                    </a:p>
                  </a:txBody>
                  <a:tcPr marT="91425" marB="91425" marR="91425" marL="91425"/>
                </a:tc>
                <a:tc hMerge="1"/>
              </a:tr>
              <a:tr h="373975">
                <a:tc vMerge="1"/>
                <a:tc>
                  <a:txBody>
                    <a:bodyPr/>
                    <a:lstStyle/>
                    <a:p>
                      <a:pPr indent="0" lvl="0" marL="0" rtl="0" algn="ctr">
                        <a:lnSpc>
                          <a:spcPct val="115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Leishmania Major</a:t>
                      </a:r>
                      <a:endParaRPr b="1" sz="1100">
                        <a:latin typeface="Calibri"/>
                        <a:ea typeface="Calibri"/>
                        <a:cs typeface="Calibri"/>
                        <a:sym typeface="Calibri"/>
                      </a:endParaRPr>
                    </a:p>
                  </a:txBody>
                  <a:tcPr marT="91425" marB="91425" marR="91425" marL="91425">
                    <a:solidFill>
                      <a:srgbClr val="9FC5E8"/>
                    </a:solidFill>
                  </a:tcPr>
                </a:tc>
                <a:tc>
                  <a:txBody>
                    <a:bodyPr/>
                    <a:lstStyle/>
                    <a:p>
                      <a:pPr indent="0" lvl="0" marL="0" rtl="0" algn="ctr">
                        <a:lnSpc>
                          <a:spcPct val="115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Leishmania Tropica</a:t>
                      </a:r>
                      <a:endParaRPr b="1" sz="1100">
                        <a:solidFill>
                          <a:schemeClr val="dk1"/>
                        </a:solidFill>
                        <a:latin typeface="Calibri"/>
                        <a:ea typeface="Calibri"/>
                        <a:cs typeface="Calibri"/>
                        <a:sym typeface="Calibri"/>
                      </a:endParaRPr>
                    </a:p>
                  </a:txBody>
                  <a:tcPr marT="91425" marB="91425" marR="91425" marL="91425">
                    <a:solidFill>
                      <a:srgbClr val="9FC5E8"/>
                    </a:solidFill>
                  </a:tcPr>
                </a:tc>
              </a:tr>
              <a:tr h="793775">
                <a:tc vMerge="1"/>
                <a:tc>
                  <a:txBody>
                    <a:bodyPr/>
                    <a:lstStyle/>
                    <a:p>
                      <a:pPr indent="-113899" lvl="0" marL="100799" rtl="0" algn="l">
                        <a:spcBef>
                          <a:spcPts val="0"/>
                        </a:spcBef>
                        <a:spcAft>
                          <a:spcPts val="0"/>
                        </a:spcAft>
                        <a:buSzPts val="1000"/>
                        <a:buChar char="●"/>
                      </a:pPr>
                      <a:r>
                        <a:rPr b="1" lang="en-GB" sz="1000">
                          <a:solidFill>
                            <a:srgbClr val="CC0000"/>
                          </a:solidFill>
                          <a:latin typeface="Calibri"/>
                          <a:ea typeface="Calibri"/>
                          <a:cs typeface="Calibri"/>
                          <a:sym typeface="Calibri"/>
                        </a:rPr>
                        <a:t>Zoonotic</a:t>
                      </a:r>
                      <a:r>
                        <a:rPr lang="en-GB" sz="1000">
                          <a:latin typeface="Calibri"/>
                          <a:ea typeface="Calibri"/>
                          <a:cs typeface="Calibri"/>
                          <a:sym typeface="Calibri"/>
                        </a:rPr>
                        <a:t> leishmaniasis</a:t>
                      </a:r>
                      <a:endParaRPr sz="1000">
                        <a:latin typeface="Calibri"/>
                        <a:ea typeface="Calibri"/>
                        <a:cs typeface="Calibri"/>
                        <a:sym typeface="Calibri"/>
                      </a:endParaRPr>
                    </a:p>
                    <a:p>
                      <a:pPr indent="-113899" lvl="0" marL="100799" rtl="0" algn="l">
                        <a:spcBef>
                          <a:spcPts val="0"/>
                        </a:spcBef>
                        <a:spcAft>
                          <a:spcPts val="0"/>
                        </a:spcAft>
                        <a:buSzPts val="1000"/>
                        <a:buChar char="●"/>
                      </a:pPr>
                      <a:r>
                        <a:rPr b="1" lang="en-GB" sz="1000">
                          <a:solidFill>
                            <a:srgbClr val="CC0000"/>
                          </a:solidFill>
                          <a:latin typeface="Calibri"/>
                          <a:ea typeface="Calibri"/>
                          <a:cs typeface="Calibri"/>
                          <a:sym typeface="Calibri"/>
                        </a:rPr>
                        <a:t>Wet type</a:t>
                      </a:r>
                      <a:r>
                        <a:rPr lang="en-GB" sz="1000">
                          <a:latin typeface="Calibri"/>
                          <a:ea typeface="Calibri"/>
                          <a:cs typeface="Calibri"/>
                          <a:sym typeface="Calibri"/>
                        </a:rPr>
                        <a:t> lesions with severe reaction</a:t>
                      </a:r>
                      <a:endParaRPr sz="1000">
                        <a:latin typeface="Calibri"/>
                        <a:ea typeface="Calibri"/>
                        <a:cs typeface="Calibri"/>
                        <a:sym typeface="Calibri"/>
                      </a:endParaRPr>
                    </a:p>
                    <a:p>
                      <a:pPr indent="-113899" lvl="0" marL="100799" rtl="0" algn="l">
                        <a:spcBef>
                          <a:spcPts val="0"/>
                        </a:spcBef>
                        <a:spcAft>
                          <a:spcPts val="0"/>
                        </a:spcAft>
                        <a:buSzPts val="1000"/>
                        <a:buChar char="●"/>
                      </a:pPr>
                      <a:r>
                        <a:rPr lang="en-GB" sz="1000">
                          <a:latin typeface="Calibri"/>
                          <a:ea typeface="Calibri"/>
                          <a:cs typeface="Calibri"/>
                          <a:sym typeface="Calibri"/>
                        </a:rPr>
                        <a:t>the ulcer may spread with an inflammatory zone around </a:t>
                      </a:r>
                      <a:r>
                        <a:rPr b="1" lang="en-GB" sz="1000">
                          <a:solidFill>
                            <a:srgbClr val="CC0000"/>
                          </a:solidFill>
                          <a:latin typeface="Calibri"/>
                          <a:ea typeface="Calibri"/>
                          <a:cs typeface="Calibri"/>
                          <a:sym typeface="Calibri"/>
                        </a:rPr>
                        <a:t>which heal slowly </a:t>
                      </a:r>
                      <a:endParaRPr b="1" sz="1000">
                        <a:latin typeface="Calibri"/>
                        <a:ea typeface="Calibri"/>
                        <a:cs typeface="Calibri"/>
                        <a:sym typeface="Calibri"/>
                      </a:endParaRPr>
                    </a:p>
                  </a:txBody>
                  <a:tcPr marT="91425" marB="91425" marR="91425" marL="91425"/>
                </a:tc>
                <a:tc>
                  <a:txBody>
                    <a:bodyPr/>
                    <a:lstStyle/>
                    <a:p>
                      <a:pPr indent="-113899" lvl="0" marL="100799" rtl="0" algn="l">
                        <a:spcBef>
                          <a:spcPts val="0"/>
                        </a:spcBef>
                        <a:spcAft>
                          <a:spcPts val="0"/>
                        </a:spcAft>
                        <a:buClr>
                          <a:schemeClr val="dk1"/>
                        </a:buClr>
                        <a:buSzPts val="1000"/>
                        <a:buChar char="●"/>
                      </a:pPr>
                      <a:r>
                        <a:rPr b="1" lang="en-GB" sz="1000">
                          <a:solidFill>
                            <a:srgbClr val="CC0000"/>
                          </a:solidFill>
                          <a:latin typeface="Calibri"/>
                          <a:ea typeface="Calibri"/>
                          <a:cs typeface="Calibri"/>
                          <a:sym typeface="Calibri"/>
                        </a:rPr>
                        <a:t>Anthroponotic (human to human)</a:t>
                      </a:r>
                      <a:r>
                        <a:rPr lang="en-GB" sz="1000">
                          <a:solidFill>
                            <a:schemeClr val="dk1"/>
                          </a:solidFill>
                          <a:latin typeface="Calibri"/>
                          <a:ea typeface="Calibri"/>
                          <a:cs typeface="Calibri"/>
                          <a:sym typeface="Calibri"/>
                        </a:rPr>
                        <a:t> leishmaniasis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Char char="●"/>
                      </a:pPr>
                      <a:r>
                        <a:rPr b="1" lang="en-GB" sz="1000">
                          <a:solidFill>
                            <a:srgbClr val="CC0000"/>
                          </a:solidFill>
                          <a:latin typeface="Calibri"/>
                          <a:ea typeface="Calibri"/>
                          <a:cs typeface="Calibri"/>
                          <a:sym typeface="Calibri"/>
                        </a:rPr>
                        <a:t>Dry type</a:t>
                      </a:r>
                      <a:r>
                        <a:rPr lang="en-GB" sz="1000">
                          <a:solidFill>
                            <a:schemeClr val="dk1"/>
                          </a:solidFill>
                          <a:latin typeface="Calibri"/>
                          <a:ea typeface="Calibri"/>
                          <a:cs typeface="Calibri"/>
                          <a:sym typeface="Calibri"/>
                        </a:rPr>
                        <a:t> lesions with minimal ulceration</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Char char="●"/>
                      </a:pPr>
                      <a:r>
                        <a:rPr lang="en-GB" sz="1000">
                          <a:solidFill>
                            <a:schemeClr val="dk1"/>
                          </a:solidFill>
                          <a:latin typeface="Calibri"/>
                          <a:ea typeface="Calibri"/>
                          <a:cs typeface="Calibri"/>
                          <a:sym typeface="Calibri"/>
                        </a:rPr>
                        <a:t>In some cases the ulcer remains dry and </a:t>
                      </a:r>
                      <a:r>
                        <a:rPr b="1" lang="en-GB" sz="1000">
                          <a:solidFill>
                            <a:srgbClr val="CC0000"/>
                          </a:solidFill>
                          <a:latin typeface="Calibri"/>
                          <a:ea typeface="Calibri"/>
                          <a:cs typeface="Calibri"/>
                          <a:sym typeface="Calibri"/>
                        </a:rPr>
                        <a:t>heals readily</a:t>
                      </a:r>
                      <a:endParaRPr b="1" sz="1000">
                        <a:latin typeface="Calibri"/>
                        <a:ea typeface="Calibri"/>
                        <a:cs typeface="Calibri"/>
                        <a:sym typeface="Calibri"/>
                      </a:endParaRPr>
                    </a:p>
                  </a:txBody>
                  <a:tcPr marT="91425" marB="91425" marR="91425" marL="91425"/>
                </a:tc>
              </a:tr>
              <a:tr h="669750">
                <a:tc>
                  <a:txBody>
                    <a:bodyPr/>
                    <a:lstStyle/>
                    <a:p>
                      <a:pPr indent="0" lvl="0" marL="0" rtl="0" algn="ctr">
                        <a:spcBef>
                          <a:spcPts val="0"/>
                        </a:spcBef>
                        <a:spcAft>
                          <a:spcPts val="0"/>
                        </a:spcAft>
                        <a:buNone/>
                      </a:pPr>
                      <a:r>
                        <a:rPr b="1" lang="en-GB" sz="1200">
                          <a:latin typeface="Calibri"/>
                          <a:ea typeface="Calibri"/>
                          <a:cs typeface="Calibri"/>
                          <a:sym typeface="Calibri"/>
                        </a:rPr>
                        <a:t>Muco-</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cutaneous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100799" rtl="0" algn="l">
                        <a:lnSpc>
                          <a:spcPct val="115000"/>
                        </a:lnSpc>
                        <a:spcBef>
                          <a:spcPts val="0"/>
                        </a:spcBef>
                        <a:spcAft>
                          <a:spcPts val="0"/>
                        </a:spcAft>
                        <a:buSzPts val="900"/>
                        <a:buChar char="●"/>
                      </a:pPr>
                      <a:r>
                        <a:rPr lang="en-GB" sz="900">
                          <a:latin typeface="Calibri"/>
                          <a:ea typeface="Calibri"/>
                          <a:cs typeface="Calibri"/>
                          <a:sym typeface="Calibri"/>
                        </a:rPr>
                        <a:t>starts as a pustular swelling in the </a:t>
                      </a:r>
                      <a:r>
                        <a:rPr b="1" lang="en-GB" sz="900">
                          <a:solidFill>
                            <a:srgbClr val="CC0000"/>
                          </a:solidFill>
                          <a:latin typeface="Calibri"/>
                          <a:ea typeface="Calibri"/>
                          <a:cs typeface="Calibri"/>
                          <a:sym typeface="Calibri"/>
                        </a:rPr>
                        <a:t>mouth or on the nostrils</a:t>
                      </a:r>
                      <a:endParaRPr sz="900">
                        <a:latin typeface="Calibri"/>
                        <a:ea typeface="Calibri"/>
                        <a:cs typeface="Calibri"/>
                        <a:sym typeface="Calibri"/>
                      </a:endParaRPr>
                    </a:p>
                    <a:p>
                      <a:pPr indent="-107549" lvl="0" marL="100799" rtl="0" algn="l">
                        <a:lnSpc>
                          <a:spcPct val="115000"/>
                        </a:lnSpc>
                        <a:spcBef>
                          <a:spcPts val="0"/>
                        </a:spcBef>
                        <a:spcAft>
                          <a:spcPts val="0"/>
                        </a:spcAft>
                        <a:buSzPts val="900"/>
                        <a:buChar char="●"/>
                      </a:pPr>
                      <a:r>
                        <a:rPr lang="en-GB" sz="900">
                          <a:latin typeface="Calibri"/>
                          <a:ea typeface="Calibri"/>
                          <a:cs typeface="Calibri"/>
                          <a:sym typeface="Calibri"/>
                        </a:rPr>
                        <a:t>Secondary infection is very common with destruction of the nasal</a:t>
                      </a:r>
                      <a:r>
                        <a:rPr b="1" lang="en-GB" sz="900">
                          <a:solidFill>
                            <a:srgbClr val="CC0000"/>
                          </a:solidFill>
                          <a:latin typeface="Calibri"/>
                          <a:ea typeface="Calibri"/>
                          <a:cs typeface="Calibri"/>
                          <a:sym typeface="Calibri"/>
                        </a:rPr>
                        <a:t> cartilage</a:t>
                      </a:r>
                      <a:r>
                        <a:rPr lang="en-GB" sz="900">
                          <a:latin typeface="Calibri"/>
                          <a:ea typeface="Calibri"/>
                          <a:cs typeface="Calibri"/>
                          <a:sym typeface="Calibri"/>
                        </a:rPr>
                        <a:t> and the</a:t>
                      </a:r>
                      <a:r>
                        <a:rPr b="1" lang="en-GB" sz="900">
                          <a:solidFill>
                            <a:srgbClr val="AE1E1E"/>
                          </a:solidFill>
                          <a:latin typeface="Calibri"/>
                          <a:ea typeface="Calibri"/>
                          <a:cs typeface="Calibri"/>
                          <a:sym typeface="Calibri"/>
                        </a:rPr>
                        <a:t> </a:t>
                      </a:r>
                      <a:r>
                        <a:rPr b="1" lang="en-GB" sz="900">
                          <a:solidFill>
                            <a:srgbClr val="CC0000"/>
                          </a:solidFill>
                          <a:latin typeface="Calibri"/>
                          <a:ea typeface="Calibri"/>
                          <a:cs typeface="Calibri"/>
                          <a:sym typeface="Calibri"/>
                        </a:rPr>
                        <a:t>facial bone </a:t>
                      </a:r>
                      <a:endParaRPr b="1" sz="900">
                        <a:solidFill>
                          <a:srgbClr val="AE1E1E"/>
                        </a:solidFill>
                        <a:latin typeface="Calibri"/>
                        <a:ea typeface="Calibri"/>
                        <a:cs typeface="Calibri"/>
                        <a:sym typeface="Calibri"/>
                      </a:endParaRPr>
                    </a:p>
                    <a:p>
                      <a:pPr indent="-107549" lvl="0" marL="100799" rtl="0" algn="l">
                        <a:lnSpc>
                          <a:spcPct val="115000"/>
                        </a:lnSpc>
                        <a:spcBef>
                          <a:spcPts val="0"/>
                        </a:spcBef>
                        <a:spcAft>
                          <a:spcPts val="0"/>
                        </a:spcAft>
                        <a:buSzPts val="900"/>
                        <a:buFont typeface="Calibri"/>
                        <a:buChar char="●"/>
                      </a:pPr>
                      <a:r>
                        <a:rPr lang="en-GB" sz="900">
                          <a:latin typeface="Calibri"/>
                          <a:ea typeface="Calibri"/>
                          <a:cs typeface="Calibri"/>
                          <a:sym typeface="Calibri"/>
                        </a:rPr>
                        <a:t>may become ulcerative after many months and then extend into the naso-pharyngeal mucous membrane</a:t>
                      </a:r>
                      <a:endParaRPr sz="900">
                        <a:latin typeface="Calibri"/>
                        <a:ea typeface="Calibri"/>
                        <a:cs typeface="Calibri"/>
                        <a:sym typeface="Calibri"/>
                      </a:endParaRPr>
                    </a:p>
                  </a:txBody>
                  <a:tcPr marT="91425" marB="91425" marR="91425" marL="91425"/>
                </a:tc>
                <a:tc hMerge="1"/>
              </a:tr>
              <a:tr h="1480725">
                <a:tc>
                  <a:txBody>
                    <a:bodyPr/>
                    <a:lstStyle/>
                    <a:p>
                      <a:pPr indent="0" lvl="0" marL="0" rtl="0" algn="ctr">
                        <a:spcBef>
                          <a:spcPts val="0"/>
                        </a:spcBef>
                        <a:spcAft>
                          <a:spcPts val="0"/>
                        </a:spcAft>
                        <a:buNone/>
                      </a:pPr>
                      <a:r>
                        <a:rPr b="1" lang="en-GB" sz="1200">
                          <a:latin typeface="Calibri"/>
                          <a:ea typeface="Calibri"/>
                          <a:cs typeface="Calibri"/>
                          <a:sym typeface="Calibri"/>
                        </a:rPr>
                        <a:t>Visceral</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100799" rtl="0" algn="l">
                        <a:lnSpc>
                          <a:spcPct val="115000"/>
                        </a:lnSpc>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The most serious form. The diseases is called</a:t>
                      </a:r>
                      <a:r>
                        <a:rPr b="1" lang="en-GB" sz="900">
                          <a:solidFill>
                            <a:srgbClr val="CC0000"/>
                          </a:solidFill>
                          <a:latin typeface="Calibri"/>
                          <a:ea typeface="Calibri"/>
                          <a:cs typeface="Calibri"/>
                          <a:sym typeface="Calibri"/>
                        </a:rPr>
                        <a:t> kala-azar</a:t>
                      </a:r>
                      <a:r>
                        <a:rPr lang="en-GB" sz="900">
                          <a:solidFill>
                            <a:schemeClr val="dk1"/>
                          </a:solidFill>
                          <a:latin typeface="Calibri"/>
                          <a:ea typeface="Calibri"/>
                          <a:cs typeface="Calibri"/>
                          <a:sym typeface="Calibri"/>
                        </a:rPr>
                        <a:t>. If Untreated, the diseases can be fatal</a:t>
                      </a:r>
                      <a:endParaRPr sz="900">
                        <a:solidFill>
                          <a:schemeClr val="dk1"/>
                        </a:solidFill>
                        <a:latin typeface="Calibri"/>
                        <a:ea typeface="Calibri"/>
                        <a:cs typeface="Calibri"/>
                        <a:sym typeface="Calibri"/>
                      </a:endParaRPr>
                    </a:p>
                    <a:p>
                      <a:pPr indent="-107549" lvl="0" marL="100799" rtl="0" algn="l">
                        <a:lnSpc>
                          <a:spcPct val="115000"/>
                        </a:lnSpc>
                        <a:spcBef>
                          <a:spcPts val="0"/>
                        </a:spcBef>
                        <a:spcAft>
                          <a:spcPts val="0"/>
                        </a:spcAft>
                        <a:buClr>
                          <a:srgbClr val="FF0000"/>
                        </a:buClr>
                        <a:buSzPts val="900"/>
                        <a:buFont typeface="Calibri"/>
                        <a:buChar char="●"/>
                      </a:pPr>
                      <a:r>
                        <a:rPr b="1" lang="en-GB" sz="900">
                          <a:solidFill>
                            <a:srgbClr val="CC0000"/>
                          </a:solidFill>
                          <a:latin typeface="Calibri"/>
                          <a:ea typeface="Calibri"/>
                          <a:cs typeface="Calibri"/>
                          <a:sym typeface="Calibri"/>
                        </a:rPr>
                        <a:t>Leishmania infantum mainly affect children Leishmania donovani mainly affects adult</a:t>
                      </a:r>
                      <a:endParaRPr b="1" sz="900">
                        <a:solidFill>
                          <a:srgbClr val="FF0000"/>
                        </a:solidFill>
                        <a:latin typeface="Calibri"/>
                        <a:ea typeface="Calibri"/>
                        <a:cs typeface="Calibri"/>
                        <a:sym typeface="Calibri"/>
                      </a:endParaRPr>
                    </a:p>
                    <a:p>
                      <a:pPr indent="-107549" lvl="0" marL="100799" rtl="0" algn="l">
                        <a:lnSpc>
                          <a:spcPct val="115000"/>
                        </a:lnSpc>
                        <a:spcBef>
                          <a:spcPts val="0"/>
                        </a:spcBef>
                        <a:spcAft>
                          <a:spcPts val="0"/>
                        </a:spcAft>
                        <a:buClr>
                          <a:srgbClr val="000000"/>
                        </a:buClr>
                        <a:buSzPts val="900"/>
                        <a:buFont typeface="Calibri"/>
                        <a:buChar char="●"/>
                      </a:pPr>
                      <a:r>
                        <a:rPr lang="en-GB" sz="900">
                          <a:latin typeface="Calibri"/>
                          <a:ea typeface="Calibri"/>
                          <a:cs typeface="Calibri"/>
                          <a:sym typeface="Calibri"/>
                        </a:rPr>
                        <a:t>The early symptoms are generally low-grade fever, malaise, sweating and anemia </a:t>
                      </a:r>
                      <a:endParaRPr sz="900">
                        <a:latin typeface="Calibri"/>
                        <a:ea typeface="Calibri"/>
                        <a:cs typeface="Calibri"/>
                        <a:sym typeface="Calibri"/>
                      </a:endParaRPr>
                    </a:p>
                    <a:p>
                      <a:pPr indent="-107549" lvl="0" marL="100799" rtl="0" algn="l">
                        <a:lnSpc>
                          <a:spcPct val="115000"/>
                        </a:lnSpc>
                        <a:spcBef>
                          <a:spcPts val="0"/>
                        </a:spcBef>
                        <a:spcAft>
                          <a:spcPts val="0"/>
                        </a:spcAft>
                        <a:buClr>
                          <a:schemeClr val="dk1"/>
                        </a:buClr>
                        <a:buSzPts val="900"/>
                        <a:buChar char="●"/>
                      </a:pPr>
                      <a:r>
                        <a:rPr lang="en-GB" sz="900">
                          <a:latin typeface="Calibri"/>
                          <a:ea typeface="Calibri"/>
                          <a:cs typeface="Calibri"/>
                          <a:sym typeface="Calibri"/>
                        </a:rPr>
                        <a:t>In later stages, the </a:t>
                      </a:r>
                      <a:r>
                        <a:rPr b="1" lang="en-GB" sz="900">
                          <a:solidFill>
                            <a:srgbClr val="CC0000"/>
                          </a:solidFill>
                          <a:latin typeface="Calibri"/>
                          <a:ea typeface="Calibri"/>
                          <a:cs typeface="Calibri"/>
                          <a:sym typeface="Calibri"/>
                        </a:rPr>
                        <a:t>fever becomes intermittent and then liver enlargement, spleen enlargement or hepatosplenomegaly</a:t>
                      </a:r>
                      <a:r>
                        <a:rPr b="1" lang="en-GB" sz="900">
                          <a:solidFill>
                            <a:srgbClr val="AE1E1E"/>
                          </a:solidFill>
                          <a:latin typeface="Calibri"/>
                          <a:ea typeface="Calibri"/>
                          <a:cs typeface="Calibri"/>
                          <a:sym typeface="Calibri"/>
                        </a:rPr>
                        <a:t> </a:t>
                      </a:r>
                      <a:r>
                        <a:rPr b="1" lang="en-GB" sz="900">
                          <a:solidFill>
                            <a:srgbClr val="CC0000"/>
                          </a:solidFill>
                          <a:latin typeface="Calibri"/>
                          <a:ea typeface="Calibri"/>
                          <a:cs typeface="Calibri"/>
                          <a:sym typeface="Calibri"/>
                        </a:rPr>
                        <a:t>because of the hyperplasia of the lymphoid-macrophage system and bone marrow.</a:t>
                      </a:r>
                      <a:endParaRPr b="1" sz="900">
                        <a:solidFill>
                          <a:srgbClr val="AE1E1E"/>
                        </a:solidFill>
                        <a:latin typeface="Calibri"/>
                        <a:ea typeface="Calibri"/>
                        <a:cs typeface="Calibri"/>
                        <a:sym typeface="Calibri"/>
                      </a:endParaRPr>
                    </a:p>
                    <a:p>
                      <a:pPr indent="-107549" lvl="0" marL="100799" rtl="0" algn="l">
                        <a:lnSpc>
                          <a:spcPct val="115000"/>
                        </a:lnSpc>
                        <a:spcBef>
                          <a:spcPts val="0"/>
                        </a:spcBef>
                        <a:spcAft>
                          <a:spcPts val="0"/>
                        </a:spcAft>
                        <a:buClr>
                          <a:srgbClr val="000000"/>
                        </a:buClr>
                        <a:buSzPts val="900"/>
                        <a:buChar char="●"/>
                      </a:pPr>
                      <a:r>
                        <a:rPr b="1" lang="en-GB" sz="900">
                          <a:latin typeface="Calibri"/>
                          <a:ea typeface="Calibri"/>
                          <a:cs typeface="Calibri"/>
                          <a:sym typeface="Calibri"/>
                        </a:rPr>
                        <a:t>Clinical Presentation:</a:t>
                      </a:r>
                      <a:r>
                        <a:rPr lang="en-GB" sz="900">
                          <a:latin typeface="Calibri"/>
                          <a:ea typeface="Calibri"/>
                          <a:cs typeface="Calibri"/>
                          <a:sym typeface="Calibri"/>
                        </a:rPr>
                        <a:t> </a:t>
                      </a:r>
                      <a:r>
                        <a:rPr b="1" lang="en-GB" sz="900">
                          <a:solidFill>
                            <a:srgbClr val="CC0000"/>
                          </a:solidFill>
                          <a:latin typeface="Calibri"/>
                          <a:ea typeface="Calibri"/>
                          <a:cs typeface="Calibri"/>
                          <a:sym typeface="Calibri"/>
                        </a:rPr>
                        <a:t>Fever, Splenomegaly, or Hepatomegaly or Hepatosplenomegaly, Epistaxis</a:t>
                      </a:r>
                      <a:r>
                        <a:rPr lang="en-GB" sz="900">
                          <a:latin typeface="Calibri"/>
                          <a:ea typeface="Calibri"/>
                          <a:cs typeface="Calibri"/>
                          <a:sym typeface="Calibri"/>
                        </a:rPr>
                        <a:t>, Weight loss, Anaemia, Cough, Diarrhoea</a:t>
                      </a:r>
                      <a:endParaRPr sz="900">
                        <a:latin typeface="Calibri"/>
                        <a:ea typeface="Calibri"/>
                        <a:cs typeface="Calibri"/>
                        <a:sym typeface="Calibri"/>
                      </a:endParaRPr>
                    </a:p>
                    <a:p>
                      <a:pPr indent="-107549" lvl="0" marL="100799" rtl="0" algn="l">
                        <a:lnSpc>
                          <a:spcPct val="115000"/>
                        </a:lnSpc>
                        <a:spcBef>
                          <a:spcPts val="0"/>
                        </a:spcBef>
                        <a:spcAft>
                          <a:spcPts val="0"/>
                        </a:spcAft>
                        <a:buClr>
                          <a:schemeClr val="dk1"/>
                        </a:buClr>
                        <a:buSzPts val="900"/>
                        <a:buFont typeface="Calibri"/>
                        <a:buChar char="●"/>
                      </a:pPr>
                      <a:r>
                        <a:rPr lang="en-GB" sz="900">
                          <a:latin typeface="Calibri"/>
                          <a:ea typeface="Calibri"/>
                          <a:cs typeface="Calibri"/>
                          <a:sym typeface="Calibri"/>
                        </a:rPr>
                        <a:t>After recovery it might produce a condition called post kala-azar dermal leishmaniasis (PKDL)</a:t>
                      </a:r>
                      <a:endParaRPr sz="900">
                        <a:latin typeface="Calibri"/>
                        <a:ea typeface="Calibri"/>
                        <a:cs typeface="Calibri"/>
                        <a:sym typeface="Calibri"/>
                      </a:endParaRPr>
                    </a:p>
                  </a:txBody>
                  <a:tcPr marT="91425" marB="91425" marR="91425" marL="91425">
                    <a:lnB cap="flat" cmpd="sng" w="9525">
                      <a:solidFill>
                        <a:srgbClr val="9E9E9E">
                          <a:alpha val="0"/>
                        </a:srgbClr>
                      </a:solidFill>
                      <a:prstDash val="solid"/>
                      <a:round/>
                      <a:headEnd len="sm" w="sm" type="none"/>
                      <a:tailEnd len="sm" w="sm" type="none"/>
                    </a:lnB>
                  </a:tcPr>
                </a:tc>
                <a:tc hMerge="1"/>
              </a:tr>
            </a:tbl>
          </a:graphicData>
        </a:graphic>
      </p:graphicFrame>
      <p:sp>
        <p:nvSpPr>
          <p:cNvPr id="301" name="Google Shape;301;p30"/>
          <p:cNvSpPr/>
          <p:nvPr/>
        </p:nvSpPr>
        <p:spPr>
          <a:xfrm>
            <a:off x="0" y="75800"/>
            <a:ext cx="7589400" cy="7176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11- </a:t>
            </a:r>
            <a:r>
              <a:rPr b="1" lang="en-GB" sz="2400">
                <a:solidFill>
                  <a:srgbClr val="073763"/>
                </a:solidFill>
                <a:latin typeface="Calibri"/>
                <a:ea typeface="Calibri"/>
                <a:cs typeface="Calibri"/>
                <a:sym typeface="Calibri"/>
              </a:rPr>
              <a:t>Leishmaniasis</a:t>
            </a:r>
            <a:endParaRPr b="1" sz="2400">
              <a:solidFill>
                <a:srgbClr val="073763"/>
              </a:solidFill>
              <a:latin typeface="Calibri"/>
              <a:ea typeface="Calibri"/>
              <a:cs typeface="Calibri"/>
              <a:sym typeface="Calibri"/>
            </a:endParaRPr>
          </a:p>
        </p:txBody>
      </p:sp>
      <p:sp>
        <p:nvSpPr>
          <p:cNvPr id="302" name="Google Shape;302;p30"/>
          <p:cNvSpPr/>
          <p:nvPr/>
        </p:nvSpPr>
        <p:spPr>
          <a:xfrm rot="10800000">
            <a:off x="6650825" y="-73"/>
            <a:ext cx="938700" cy="7329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03" name="Google Shape;303;p30"/>
          <p:cNvSpPr/>
          <p:nvPr/>
        </p:nvSpPr>
        <p:spPr>
          <a:xfrm rot="10800000">
            <a:off x="6650825" y="-74"/>
            <a:ext cx="938700" cy="8091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04" name="Google Shape;304;p3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18</a:t>
            </a:r>
            <a:endParaRPr>
              <a:latin typeface="Cabin"/>
              <a:ea typeface="Cabin"/>
              <a:cs typeface="Cabin"/>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graphicFrame>
        <p:nvGraphicFramePr>
          <p:cNvPr id="309" name="Google Shape;309;p31"/>
          <p:cNvGraphicFramePr/>
          <p:nvPr/>
        </p:nvGraphicFramePr>
        <p:xfrm>
          <a:off x="-12" y="691513"/>
          <a:ext cx="3000000" cy="3000000"/>
        </p:xfrm>
        <a:graphic>
          <a:graphicData uri="http://schemas.openxmlformats.org/drawingml/2006/table">
            <a:tbl>
              <a:tblPr>
                <a:noFill/>
                <a:tableStyleId>{3B2BEBBE-42B2-4808-85D4-4C9ECD78F810}</a:tableStyleId>
              </a:tblPr>
              <a:tblGrid>
                <a:gridCol w="1023000"/>
                <a:gridCol w="6566550"/>
              </a:tblGrid>
              <a:tr h="396000">
                <a:tc gridSpan="2">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Trypanosomiasis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r>
              <a:tr h="492125">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Introduction</a:t>
                      </a:r>
                      <a:endParaRPr>
                        <a:latin typeface="Calibri"/>
                        <a:ea typeface="Calibri"/>
                        <a:cs typeface="Calibri"/>
                        <a:sym typeface="Calibri"/>
                      </a:endParaRPr>
                    </a:p>
                  </a:txBody>
                  <a:tcPr marT="91425" marB="91425" marR="91425" marL="91425" anchor="ctr">
                    <a:solidFill>
                      <a:srgbClr val="CFE2F3"/>
                    </a:solidFill>
                  </a:tcPr>
                </a:tc>
                <a:tc>
                  <a:txBody>
                    <a:bodyPr/>
                    <a:lstStyle/>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There are 4 stages of </a:t>
                      </a:r>
                      <a:r>
                        <a:rPr lang="en-GB" sz="1000">
                          <a:latin typeface="Calibri"/>
                          <a:ea typeface="Calibri"/>
                          <a:cs typeface="Calibri"/>
                          <a:sym typeface="Calibri"/>
                        </a:rPr>
                        <a:t>hemoflagellates</a:t>
                      </a:r>
                      <a:r>
                        <a:rPr lang="en-GB" sz="1000">
                          <a:latin typeface="Calibri"/>
                          <a:ea typeface="Calibri"/>
                          <a:cs typeface="Calibri"/>
                          <a:sym typeface="Calibri"/>
                        </a:rPr>
                        <a:t> : </a:t>
                      </a:r>
                      <a:r>
                        <a:rPr b="1" lang="en-GB" sz="1000">
                          <a:solidFill>
                            <a:srgbClr val="CC0000"/>
                          </a:solidFill>
                          <a:latin typeface="Calibri"/>
                          <a:ea typeface="Calibri"/>
                          <a:cs typeface="Calibri"/>
                          <a:sym typeface="Calibri"/>
                        </a:rPr>
                        <a:t>Trypomastigote</a:t>
                      </a:r>
                      <a:r>
                        <a:rPr lang="en-GB" sz="1000">
                          <a:latin typeface="Calibri"/>
                          <a:ea typeface="Calibri"/>
                          <a:cs typeface="Calibri"/>
                          <a:sym typeface="Calibri"/>
                        </a:rPr>
                        <a:t>, Epimastigote, Promastigote and </a:t>
                      </a:r>
                      <a:r>
                        <a:rPr b="1" lang="en-GB" sz="1000">
                          <a:solidFill>
                            <a:srgbClr val="CC0000"/>
                          </a:solidFill>
                          <a:latin typeface="Calibri"/>
                          <a:ea typeface="Calibri"/>
                          <a:cs typeface="Calibri"/>
                          <a:sym typeface="Calibri"/>
                        </a:rPr>
                        <a:t>Amastigote. </a:t>
                      </a:r>
                      <a:endParaRPr b="1" sz="1000">
                        <a:solidFill>
                          <a:srgbClr val="CC0000"/>
                        </a:solidFill>
                        <a:latin typeface="Calibri"/>
                        <a:ea typeface="Calibri"/>
                        <a:cs typeface="Calibri"/>
                        <a:sym typeface="Calibri"/>
                      </a:endParaRPr>
                    </a:p>
                    <a:p>
                      <a:pPr indent="-113899" lvl="0" marL="100799" rtl="0" algn="l">
                        <a:spcBef>
                          <a:spcPts val="0"/>
                        </a:spcBef>
                        <a:spcAft>
                          <a:spcPts val="0"/>
                        </a:spcAft>
                        <a:buSzPts val="1000"/>
                        <a:buFont typeface="Calibri"/>
                        <a:buChar char="●"/>
                      </a:pPr>
                      <a:r>
                        <a:rPr b="1" lang="en-GB" sz="1000">
                          <a:latin typeface="Calibri"/>
                          <a:ea typeface="Calibri"/>
                          <a:cs typeface="Calibri"/>
                          <a:sym typeface="Calibri"/>
                        </a:rPr>
                        <a:t>There are two types of trypanosomiasis:</a:t>
                      </a:r>
                      <a:r>
                        <a:rPr lang="en-GB" sz="1000">
                          <a:latin typeface="Calibri"/>
                          <a:ea typeface="Calibri"/>
                          <a:cs typeface="Calibri"/>
                          <a:sym typeface="Calibri"/>
                        </a:rPr>
                        <a:t> African &amp; American trypanosomiasis</a:t>
                      </a:r>
                      <a:endParaRPr sz="1000">
                        <a:latin typeface="Calibri"/>
                        <a:ea typeface="Calibri"/>
                        <a:cs typeface="Calibri"/>
                        <a:sym typeface="Calibri"/>
                      </a:endParaRPr>
                    </a:p>
                  </a:txBody>
                  <a:tcPr marT="91425" marB="91425" marR="91425" marL="91425"/>
                </a:tc>
              </a:tr>
              <a:tr h="396000">
                <a:tc gridSpan="2">
                  <a:txBody>
                    <a:bodyPr/>
                    <a:lstStyle/>
                    <a:p>
                      <a:pPr indent="0" lvl="0" marL="0" marR="0" rtl="0" algn="ctr">
                        <a:lnSpc>
                          <a:spcPct val="100000"/>
                        </a:lnSpc>
                        <a:spcBef>
                          <a:spcPts val="0"/>
                        </a:spcBef>
                        <a:spcAft>
                          <a:spcPts val="0"/>
                        </a:spcAft>
                        <a:buNone/>
                      </a:pPr>
                      <a:r>
                        <a:rPr b="1" lang="en-GB">
                          <a:solidFill>
                            <a:srgbClr val="FFFFFF"/>
                          </a:solidFill>
                          <a:latin typeface="Calibri"/>
                          <a:ea typeface="Calibri"/>
                          <a:cs typeface="Calibri"/>
                          <a:sym typeface="Calibri"/>
                        </a:rPr>
                        <a:t>African Trypanosomiasis</a:t>
                      </a:r>
                      <a:endParaRPr b="1">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r>
              <a:tr h="6448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Introduction</a:t>
                      </a:r>
                      <a:endParaRPr b="1"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African trypanosomiasis (Known as African sleeping sickness).</a:t>
                      </a:r>
                      <a:r>
                        <a:rPr lang="en-GB" sz="1000">
                          <a:latin typeface="Calibri"/>
                          <a:ea typeface="Calibri"/>
                          <a:cs typeface="Calibri"/>
                          <a:sym typeface="Calibri"/>
                        </a:rPr>
                        <a:t> is a parasitic disease Caused by </a:t>
                      </a:r>
                      <a:r>
                        <a:rPr b="1" lang="en-GB" sz="1000">
                          <a:solidFill>
                            <a:srgbClr val="CC0000"/>
                          </a:solidFill>
                          <a:latin typeface="Calibri"/>
                          <a:ea typeface="Calibri"/>
                          <a:cs typeface="Calibri"/>
                          <a:sym typeface="Calibri"/>
                        </a:rPr>
                        <a:t>Trypanosoma brucei </a:t>
                      </a:r>
                      <a:r>
                        <a:rPr lang="en-GB" sz="1000">
                          <a:latin typeface="Calibri"/>
                          <a:ea typeface="Calibri"/>
                          <a:cs typeface="Calibri"/>
                          <a:sym typeface="Calibri"/>
                        </a:rPr>
                        <a:t>parasites in Africa </a:t>
                      </a:r>
                      <a:r>
                        <a:rPr b="1" lang="en-GB" sz="1000">
                          <a:solidFill>
                            <a:srgbClr val="CC0000"/>
                          </a:solidFill>
                          <a:latin typeface="Calibri"/>
                          <a:ea typeface="Calibri"/>
                          <a:cs typeface="Calibri"/>
                          <a:sym typeface="Calibri"/>
                        </a:rPr>
                        <a:t>transmitted by the bite of tsetse fly (intermediate host).</a:t>
                      </a:r>
                      <a:endParaRPr sz="1000">
                        <a:latin typeface="Calibri"/>
                        <a:ea typeface="Calibri"/>
                        <a:cs typeface="Calibri"/>
                        <a:sym typeface="Calibri"/>
                      </a:endParaRPr>
                    </a:p>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Humans, domestic cattle and wild animals are the main reservoir host for Trypanosoma (definitive host).</a:t>
                      </a:r>
                      <a:endParaRPr sz="1000">
                        <a:latin typeface="Calibri"/>
                        <a:ea typeface="Calibri"/>
                        <a:cs typeface="Calibri"/>
                        <a:sym typeface="Calibri"/>
                      </a:endParaRPr>
                    </a:p>
                    <a:p>
                      <a:pPr indent="-113899" lvl="0" marL="100799" rtl="0" algn="l">
                        <a:spcBef>
                          <a:spcPts val="0"/>
                        </a:spcBef>
                        <a:spcAft>
                          <a:spcPts val="0"/>
                        </a:spcAft>
                        <a:buSzPts val="1000"/>
                        <a:buFont typeface="Calibri"/>
                        <a:buChar char="●"/>
                      </a:pPr>
                      <a:r>
                        <a:rPr b="1" lang="en-GB" sz="1000">
                          <a:latin typeface="Calibri"/>
                          <a:ea typeface="Calibri"/>
                          <a:cs typeface="Calibri"/>
                          <a:sym typeface="Calibri"/>
                        </a:rPr>
                        <a:t>T. gambiense</a:t>
                      </a:r>
                      <a:r>
                        <a:rPr lang="en-GB" sz="1000">
                          <a:latin typeface="Calibri"/>
                          <a:ea typeface="Calibri"/>
                          <a:cs typeface="Calibri"/>
                          <a:sym typeface="Calibri"/>
                        </a:rPr>
                        <a:t> causes a chronic illness. </a:t>
                      </a:r>
                      <a:r>
                        <a:rPr b="1" lang="en-GB" sz="1000">
                          <a:latin typeface="Calibri"/>
                          <a:ea typeface="Calibri"/>
                          <a:cs typeface="Calibri"/>
                          <a:sym typeface="Calibri"/>
                        </a:rPr>
                        <a:t>T. rhodesiense </a:t>
                      </a:r>
                      <a:r>
                        <a:rPr lang="en-GB" sz="1000">
                          <a:latin typeface="Calibri"/>
                          <a:ea typeface="Calibri"/>
                          <a:cs typeface="Calibri"/>
                          <a:sym typeface="Calibri"/>
                        </a:rPr>
                        <a:t>causes a more acute illness &amp; more rapid in developing the disease.</a:t>
                      </a:r>
                      <a:endParaRPr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487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Transmission</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Trypanosoma are transmitted from human to human through the bite of the tsetse fly which is only found in rural parts of Africa.</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rgbClr val="000000"/>
                        </a:buClr>
                        <a:buSzPts val="1000"/>
                        <a:buFont typeface="Calibri"/>
                        <a:buChar char="●"/>
                      </a:pPr>
                      <a:r>
                        <a:rPr lang="en-GB" sz="1000">
                          <a:latin typeface="Calibri"/>
                          <a:ea typeface="Calibri"/>
                          <a:cs typeface="Calibri"/>
                          <a:sym typeface="Calibri"/>
                        </a:rPr>
                        <a:t>Transmitted from mother to child as the parasite can cross the placenta in the blood and infect the baby while it is still in the womb (uterus)</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latin typeface="Calibri"/>
                          <a:ea typeface="Calibri"/>
                          <a:cs typeface="Calibri"/>
                          <a:sym typeface="Calibri"/>
                        </a:rPr>
                        <a:t>Contaminated needles can also contribute to the spread of trypanosomes, but this is rare.</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459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Life cycle </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trypanosome parasite is first introduced into the mammalian host as </a:t>
                      </a:r>
                      <a:r>
                        <a:rPr b="1" lang="en-GB" sz="1000">
                          <a:solidFill>
                            <a:srgbClr val="CC0000"/>
                          </a:solidFill>
                          <a:latin typeface="Calibri"/>
                          <a:ea typeface="Calibri"/>
                          <a:cs typeface="Calibri"/>
                          <a:sym typeface="Calibri"/>
                        </a:rPr>
                        <a:t>trypomastigotes (Infective stage</a:t>
                      </a:r>
                      <a:r>
                        <a:rPr lang="en-GB" sz="1000">
                          <a:solidFill>
                            <a:schemeClr val="dk1"/>
                          </a:solidFill>
                          <a:latin typeface="Calibri"/>
                          <a:ea typeface="Calibri"/>
                          <a:cs typeface="Calibri"/>
                          <a:sym typeface="Calibri"/>
                        </a:rPr>
                        <a:t> </a:t>
                      </a:r>
                      <a:r>
                        <a:rPr lang="en-GB" sz="1000">
                          <a:solidFill>
                            <a:srgbClr val="6AA84F"/>
                          </a:solidFill>
                          <a:latin typeface="Calibri"/>
                          <a:ea typeface="Calibri"/>
                          <a:cs typeface="Calibri"/>
                          <a:sym typeface="Calibri"/>
                        </a:rPr>
                        <a:t>&amp; Diagnostic stage)</a:t>
                      </a:r>
                      <a:r>
                        <a:rPr lang="en-GB" sz="1000">
                          <a:solidFill>
                            <a:schemeClr val="dk1"/>
                          </a:solidFill>
                          <a:latin typeface="Calibri"/>
                          <a:ea typeface="Calibri"/>
                          <a:cs typeface="Calibri"/>
                          <a:sym typeface="Calibri"/>
                        </a:rPr>
                        <a:t> when a tsetse fly takes a blood meal and secretes parasite-filled saliva into the host’s skin.</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Once in the bloodstream the </a:t>
                      </a:r>
                      <a:r>
                        <a:rPr b="1" lang="en-GB" sz="1000">
                          <a:solidFill>
                            <a:srgbClr val="CC0000"/>
                          </a:solidFill>
                          <a:latin typeface="Calibri"/>
                          <a:ea typeface="Calibri"/>
                          <a:cs typeface="Calibri"/>
                          <a:sym typeface="Calibri"/>
                        </a:rPr>
                        <a:t>trypomastigotes multiply in the blood , lymph or spinal fluid</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26525">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Clinical picture</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(3 stages)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spcBef>
                          <a:spcPts val="0"/>
                        </a:spcBef>
                        <a:spcAft>
                          <a:spcPts val="0"/>
                        </a:spcAft>
                        <a:buClr>
                          <a:schemeClr val="dk1"/>
                        </a:buClr>
                        <a:buSzPts val="900"/>
                        <a:buFont typeface="Calibri"/>
                        <a:buChar char="●"/>
                      </a:pPr>
                      <a:r>
                        <a:rPr b="1" lang="en-GB" sz="900" u="sng">
                          <a:solidFill>
                            <a:schemeClr val="dk1"/>
                          </a:solidFill>
                          <a:latin typeface="Calibri"/>
                          <a:ea typeface="Calibri"/>
                          <a:cs typeface="Calibri"/>
                          <a:sym typeface="Calibri"/>
                        </a:rPr>
                        <a:t>Skin stage:</a:t>
                      </a:r>
                      <a:r>
                        <a:rPr b="1" lang="en-GB" sz="900">
                          <a:solidFill>
                            <a:schemeClr val="dk1"/>
                          </a:solidFill>
                          <a:latin typeface="Calibri"/>
                          <a:ea typeface="Calibri"/>
                          <a:cs typeface="Calibri"/>
                          <a:sym typeface="Calibri"/>
                        </a:rPr>
                        <a:t> </a:t>
                      </a:r>
                      <a:r>
                        <a:rPr lang="en-GB" sz="900">
                          <a:solidFill>
                            <a:schemeClr val="dk1"/>
                          </a:solidFill>
                          <a:latin typeface="Calibri"/>
                          <a:ea typeface="Calibri"/>
                          <a:cs typeface="Calibri"/>
                          <a:sym typeface="Calibri"/>
                        </a:rPr>
                        <a:t>A primary reaction occurs at the site of inoculation of trypomastigotes, </a:t>
                      </a:r>
                      <a:r>
                        <a:rPr b="1" lang="en-GB" sz="900">
                          <a:solidFill>
                            <a:srgbClr val="CC0000"/>
                          </a:solidFill>
                          <a:latin typeface="Calibri"/>
                          <a:ea typeface="Calibri"/>
                          <a:cs typeface="Calibri"/>
                          <a:sym typeface="Calibri"/>
                        </a:rPr>
                        <a:t>chancre </a:t>
                      </a:r>
                      <a:r>
                        <a:rPr lang="en-GB" sz="900">
                          <a:solidFill>
                            <a:schemeClr val="dk1"/>
                          </a:solidFill>
                          <a:latin typeface="Calibri"/>
                          <a:ea typeface="Calibri"/>
                          <a:cs typeface="Calibri"/>
                          <a:sym typeface="Calibri"/>
                        </a:rPr>
                        <a:t>which resolve in 2-3 weeks.</a:t>
                      </a:r>
                      <a:endParaRPr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u="sng">
                          <a:solidFill>
                            <a:schemeClr val="dk1"/>
                          </a:solidFill>
                          <a:latin typeface="Calibri"/>
                          <a:ea typeface="Calibri"/>
                          <a:cs typeface="Calibri"/>
                          <a:sym typeface="Calibri"/>
                        </a:rPr>
                        <a:t>Haemato-lymphatic stage:</a:t>
                      </a:r>
                      <a:r>
                        <a:rPr b="1" lang="en-GB" sz="900">
                          <a:solidFill>
                            <a:schemeClr val="dk1"/>
                          </a:solidFill>
                          <a:latin typeface="Calibri"/>
                          <a:ea typeface="Calibri"/>
                          <a:cs typeface="Calibri"/>
                          <a:sym typeface="Calibri"/>
                        </a:rPr>
                        <a:t> </a:t>
                      </a:r>
                      <a:r>
                        <a:rPr b="1" lang="en-GB" sz="900">
                          <a:solidFill>
                            <a:srgbClr val="CC0000"/>
                          </a:solidFill>
                          <a:latin typeface="Calibri"/>
                          <a:ea typeface="Calibri"/>
                          <a:cs typeface="Calibri"/>
                          <a:sym typeface="Calibri"/>
                        </a:rPr>
                        <a:t>intermittent fever</a:t>
                      </a:r>
                      <a:r>
                        <a:rPr lang="en-GB" sz="900">
                          <a:solidFill>
                            <a:schemeClr val="dk1"/>
                          </a:solidFill>
                          <a:latin typeface="Calibri"/>
                          <a:ea typeface="Calibri"/>
                          <a:cs typeface="Calibri"/>
                          <a:sym typeface="Calibri"/>
                        </a:rPr>
                        <a:t>, headache &amp; generalized lymphadenopathy mainly in the </a:t>
                      </a:r>
                      <a:r>
                        <a:rPr b="1" lang="en-GB" sz="900">
                          <a:solidFill>
                            <a:schemeClr val="dk1"/>
                          </a:solidFill>
                          <a:latin typeface="Calibri"/>
                          <a:ea typeface="Calibri"/>
                          <a:cs typeface="Calibri"/>
                          <a:sym typeface="Calibri"/>
                        </a:rPr>
                        <a:t>cervical &amp; sub-occipital region</a:t>
                      </a:r>
                      <a:r>
                        <a:rPr b="1" lang="en-GB" sz="900">
                          <a:solidFill>
                            <a:srgbClr val="CC0000"/>
                          </a:solidFill>
                          <a:latin typeface="Calibri"/>
                          <a:ea typeface="Calibri"/>
                          <a:cs typeface="Calibri"/>
                          <a:sym typeface="Calibri"/>
                        </a:rPr>
                        <a:t> (Winterbottom’ sign)</a:t>
                      </a:r>
                      <a:r>
                        <a:rPr lang="en-GB" sz="900">
                          <a:solidFill>
                            <a:schemeClr val="dk1"/>
                          </a:solidFill>
                          <a:latin typeface="Calibri"/>
                          <a:ea typeface="Calibri"/>
                          <a:cs typeface="Calibri"/>
                          <a:sym typeface="Calibri"/>
                        </a:rPr>
                        <a:t> , anemia.</a:t>
                      </a:r>
                      <a:endParaRPr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u="sng">
                          <a:solidFill>
                            <a:schemeClr val="dk1"/>
                          </a:solidFill>
                          <a:latin typeface="Calibri"/>
                          <a:ea typeface="Calibri"/>
                          <a:cs typeface="Calibri"/>
                          <a:sym typeface="Calibri"/>
                        </a:rPr>
                        <a:t>(CNS) stage: </a:t>
                      </a:r>
                      <a:r>
                        <a:rPr lang="en-GB" sz="900">
                          <a:solidFill>
                            <a:schemeClr val="dk1"/>
                          </a:solidFill>
                          <a:latin typeface="Calibri"/>
                          <a:ea typeface="Calibri"/>
                          <a:cs typeface="Calibri"/>
                          <a:sym typeface="Calibri"/>
                        </a:rPr>
                        <a:t>This stage begins when the trypanosome parasites cross from the BBB into the spinal fluid, infecting the CNS including the brain, result in change in behavior, confusion, poor coordination difficulties with speech and </a:t>
                      </a:r>
                      <a:r>
                        <a:rPr b="1" lang="en-GB" sz="900">
                          <a:solidFill>
                            <a:schemeClr val="dk1"/>
                          </a:solidFill>
                          <a:latin typeface="Calibri"/>
                          <a:ea typeface="Calibri"/>
                          <a:cs typeface="Calibri"/>
                          <a:sym typeface="Calibri"/>
                        </a:rPr>
                        <a:t>disturbance of sleep </a:t>
                      </a:r>
                      <a:r>
                        <a:rPr lang="en-GB" sz="900">
                          <a:solidFill>
                            <a:schemeClr val="dk1"/>
                          </a:solidFill>
                          <a:latin typeface="Calibri"/>
                          <a:ea typeface="Calibri"/>
                          <a:cs typeface="Calibri"/>
                          <a:sym typeface="Calibri"/>
                        </a:rPr>
                        <a:t>(sleeping during day and insomnia at night.) &amp; (Meningoencephalitis) In a typical case, there is daytime sleeping, psychological changes, tremors, convulsions and finally coma. without treatment, the disease is invariably fatal. </a:t>
                      </a:r>
                      <a:endParaRPr sz="9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459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Diagnosis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Recognition of the </a:t>
                      </a:r>
                      <a:r>
                        <a:rPr b="1" lang="en-GB" sz="1000">
                          <a:solidFill>
                            <a:srgbClr val="CC0000"/>
                          </a:solidFill>
                          <a:latin typeface="Calibri"/>
                          <a:ea typeface="Calibri"/>
                          <a:cs typeface="Calibri"/>
                          <a:sym typeface="Calibri"/>
                        </a:rPr>
                        <a:t>trypomastigote in peripheral blood</a:t>
                      </a:r>
                      <a:r>
                        <a:rPr lang="en-GB" sz="1000">
                          <a:solidFill>
                            <a:schemeClr val="dk1"/>
                          </a:solidFill>
                          <a:latin typeface="Calibri"/>
                          <a:ea typeface="Calibri"/>
                          <a:cs typeface="Calibri"/>
                          <a:sym typeface="Calibri"/>
                        </a:rPr>
                        <a:t> &amp; CSF during fever, sternal bone marrow,lymph node aspirates and CSF. Motile organisms may be visible in the buffy coat</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Serological testing is also common as IF and ELIZA. </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10" name="Google Shape;310;p31"/>
          <p:cNvGraphicFramePr/>
          <p:nvPr/>
        </p:nvGraphicFramePr>
        <p:xfrm>
          <a:off x="-12" y="6131263"/>
          <a:ext cx="3000000" cy="3000000"/>
        </p:xfrm>
        <a:graphic>
          <a:graphicData uri="http://schemas.openxmlformats.org/drawingml/2006/table">
            <a:tbl>
              <a:tblPr>
                <a:noFill/>
                <a:tableStyleId>{3B2BEBBE-42B2-4808-85D4-4C9ECD78F810}</a:tableStyleId>
              </a:tblPr>
              <a:tblGrid>
                <a:gridCol w="1023000"/>
                <a:gridCol w="6566550"/>
              </a:tblGrid>
              <a:tr h="405425">
                <a:tc gridSpan="2">
                  <a:txBody>
                    <a:bodyPr/>
                    <a:lstStyle/>
                    <a:p>
                      <a:pPr indent="0" lvl="0" marL="0" marR="0" rtl="0" algn="ctr">
                        <a:lnSpc>
                          <a:spcPct val="100000"/>
                        </a:lnSpc>
                        <a:spcBef>
                          <a:spcPts val="0"/>
                        </a:spcBef>
                        <a:spcAft>
                          <a:spcPts val="0"/>
                        </a:spcAft>
                        <a:buNone/>
                      </a:pPr>
                      <a:r>
                        <a:rPr b="1" lang="en-GB">
                          <a:solidFill>
                            <a:srgbClr val="FFFFFF"/>
                          </a:solidFill>
                          <a:latin typeface="Calibri"/>
                          <a:ea typeface="Calibri"/>
                          <a:cs typeface="Calibri"/>
                          <a:sym typeface="Calibri"/>
                        </a:rPr>
                        <a:t>American</a:t>
                      </a:r>
                      <a:r>
                        <a:rPr b="1" lang="en-GB">
                          <a:solidFill>
                            <a:srgbClr val="FFFFFF"/>
                          </a:solidFill>
                          <a:latin typeface="Calibri"/>
                          <a:ea typeface="Calibri"/>
                          <a:cs typeface="Calibri"/>
                          <a:sym typeface="Calibri"/>
                        </a:rPr>
                        <a:t> Trypanosomiasis</a:t>
                      </a:r>
                      <a:endParaRPr b="1">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r>
              <a:tr h="6022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Introduction</a:t>
                      </a:r>
                      <a:endParaRPr b="1"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spcBef>
                          <a:spcPts val="0"/>
                        </a:spcBef>
                        <a:spcAft>
                          <a:spcPts val="0"/>
                        </a:spcAft>
                        <a:buSzPts val="900"/>
                        <a:buFont typeface="Calibri"/>
                        <a:buChar char="●"/>
                      </a:pPr>
                      <a:r>
                        <a:rPr b="1" lang="en-GB" sz="900">
                          <a:solidFill>
                            <a:srgbClr val="CC0000"/>
                          </a:solidFill>
                          <a:latin typeface="Calibri"/>
                          <a:ea typeface="Calibri"/>
                          <a:cs typeface="Calibri"/>
                          <a:sym typeface="Calibri"/>
                        </a:rPr>
                        <a:t>Known as Chaga’s disease. Caused by Trypanosoma cruzi. Transmitted by the 'kissing’ bugs (Reduviid (Triatomine) Bug)</a:t>
                      </a:r>
                      <a:endParaRPr b="1" sz="900">
                        <a:solidFill>
                          <a:srgbClr val="CC0000"/>
                        </a:solidFill>
                        <a:latin typeface="Calibri"/>
                        <a:ea typeface="Calibri"/>
                        <a:cs typeface="Calibri"/>
                        <a:sym typeface="Calibri"/>
                      </a:endParaRPr>
                    </a:p>
                    <a:p>
                      <a:pPr indent="-107549" lvl="0" marL="100799" rtl="0" algn="l">
                        <a:spcBef>
                          <a:spcPts val="0"/>
                        </a:spcBef>
                        <a:spcAft>
                          <a:spcPts val="0"/>
                        </a:spcAft>
                        <a:buSzPts val="900"/>
                        <a:buFont typeface="Calibri"/>
                        <a:buChar char="●"/>
                      </a:pPr>
                      <a:r>
                        <a:rPr b="1" lang="en-GB" sz="900">
                          <a:solidFill>
                            <a:srgbClr val="CC0000"/>
                          </a:solidFill>
                          <a:latin typeface="Calibri"/>
                          <a:ea typeface="Calibri"/>
                          <a:cs typeface="Calibri"/>
                          <a:sym typeface="Calibri"/>
                        </a:rPr>
                        <a:t>Parasite when free in bloodstream in form (Trypomastigote), but in the tissue (muscle) it become in form of (Amastigote). </a:t>
                      </a:r>
                      <a:endParaRPr b="1" sz="900">
                        <a:solidFill>
                          <a:srgbClr val="CC0000"/>
                        </a:solidFill>
                        <a:latin typeface="Calibri"/>
                        <a:ea typeface="Calibri"/>
                        <a:cs typeface="Calibri"/>
                        <a:sym typeface="Calibri"/>
                      </a:endParaRPr>
                    </a:p>
                    <a:p>
                      <a:pPr indent="-107549" lvl="0" marL="100799" rtl="0" algn="l">
                        <a:spcBef>
                          <a:spcPts val="0"/>
                        </a:spcBef>
                        <a:spcAft>
                          <a:spcPts val="0"/>
                        </a:spcAft>
                        <a:buClr>
                          <a:srgbClr val="6AA84F"/>
                        </a:buClr>
                        <a:buSzPts val="900"/>
                        <a:buFont typeface="Calibri"/>
                        <a:buChar char="●"/>
                      </a:pPr>
                      <a:r>
                        <a:rPr b="1" lang="en-GB" sz="900">
                          <a:solidFill>
                            <a:srgbClr val="6AA84F"/>
                          </a:solidFill>
                          <a:latin typeface="Calibri"/>
                          <a:ea typeface="Calibri"/>
                          <a:cs typeface="Calibri"/>
                          <a:sym typeface="Calibri"/>
                        </a:rPr>
                        <a:t>Infective &amp; Diagnostic stages: Trypomastigotes</a:t>
                      </a:r>
                      <a:endParaRPr b="1" sz="900">
                        <a:solidFill>
                          <a:srgbClr val="6AA84F"/>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7825">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Pathogenesis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spcBef>
                          <a:spcPts val="0"/>
                        </a:spcBef>
                        <a:spcAft>
                          <a:spcPts val="0"/>
                        </a:spcAft>
                        <a:buSzPts val="900"/>
                        <a:buFont typeface="Calibri"/>
                        <a:buAutoNum type="arabicParenR"/>
                      </a:pPr>
                      <a:r>
                        <a:rPr lang="en-GB" sz="900">
                          <a:solidFill>
                            <a:schemeClr val="dk1"/>
                          </a:solidFill>
                          <a:latin typeface="Calibri"/>
                          <a:ea typeface="Calibri"/>
                          <a:cs typeface="Calibri"/>
                          <a:sym typeface="Calibri"/>
                        </a:rPr>
                        <a:t>The parasites produce focal lymphangitis and oedema at the site of parasites entry </a:t>
                      </a:r>
                      <a:r>
                        <a:rPr b="1" lang="en-GB" sz="900">
                          <a:solidFill>
                            <a:srgbClr val="CC0000"/>
                          </a:solidFill>
                          <a:latin typeface="Calibri"/>
                          <a:ea typeface="Calibri"/>
                          <a:cs typeface="Calibri"/>
                          <a:sym typeface="Calibri"/>
                        </a:rPr>
                        <a:t>(chagoma)</a:t>
                      </a:r>
                      <a:endParaRPr b="1" sz="900">
                        <a:latin typeface="Calibri"/>
                        <a:ea typeface="Calibri"/>
                        <a:cs typeface="Calibri"/>
                        <a:sym typeface="Calibri"/>
                      </a:endParaRPr>
                    </a:p>
                    <a:p>
                      <a:pPr indent="-107549" lvl="0" marL="100799" rtl="0" algn="l">
                        <a:spcBef>
                          <a:spcPts val="0"/>
                        </a:spcBef>
                        <a:spcAft>
                          <a:spcPts val="0"/>
                        </a:spcAft>
                        <a:buSzPts val="900"/>
                        <a:buFont typeface="Calibri"/>
                        <a:buAutoNum type="arabicParenR"/>
                      </a:pPr>
                      <a:r>
                        <a:rPr lang="en-GB" sz="900">
                          <a:latin typeface="Calibri"/>
                          <a:ea typeface="Calibri"/>
                          <a:cs typeface="Calibri"/>
                          <a:sym typeface="Calibri"/>
                        </a:rPr>
                        <a:t>After that parasites (trypomastigote) enter the </a:t>
                      </a:r>
                      <a:r>
                        <a:rPr lang="en-GB" sz="900">
                          <a:latin typeface="Calibri"/>
                          <a:ea typeface="Calibri"/>
                          <a:cs typeface="Calibri"/>
                          <a:sym typeface="Calibri"/>
                        </a:rPr>
                        <a:t>bloodstream</a:t>
                      </a:r>
                      <a:r>
                        <a:rPr lang="en-GB" sz="900">
                          <a:latin typeface="Calibri"/>
                          <a:ea typeface="Calibri"/>
                          <a:cs typeface="Calibri"/>
                          <a:sym typeface="Calibri"/>
                        </a:rPr>
                        <a:t> and find </a:t>
                      </a:r>
                      <a:r>
                        <a:rPr lang="en-GB" sz="900">
                          <a:latin typeface="Calibri"/>
                          <a:ea typeface="Calibri"/>
                          <a:cs typeface="Calibri"/>
                          <a:sym typeface="Calibri"/>
                        </a:rPr>
                        <a:t>their</a:t>
                      </a:r>
                      <a:r>
                        <a:rPr lang="en-GB" sz="900">
                          <a:latin typeface="Calibri"/>
                          <a:ea typeface="Calibri"/>
                          <a:cs typeface="Calibri"/>
                          <a:sym typeface="Calibri"/>
                        </a:rPr>
                        <a:t> way, mainly on the </a:t>
                      </a:r>
                      <a:r>
                        <a:rPr b="1" lang="en-GB" sz="900">
                          <a:latin typeface="Calibri"/>
                          <a:ea typeface="Calibri"/>
                          <a:cs typeface="Calibri"/>
                          <a:sym typeface="Calibri"/>
                        </a:rPr>
                        <a:t>face near the eyelids</a:t>
                      </a:r>
                      <a:r>
                        <a:rPr lang="en-GB" sz="900">
                          <a:latin typeface="Calibri"/>
                          <a:ea typeface="Calibri"/>
                          <a:cs typeface="Calibri"/>
                          <a:sym typeface="Calibri"/>
                        </a:rPr>
                        <a:t>, it produces a </a:t>
                      </a:r>
                      <a:r>
                        <a:rPr b="1" lang="en-GB" sz="900">
                          <a:latin typeface="Calibri"/>
                          <a:ea typeface="Calibri"/>
                          <a:cs typeface="Calibri"/>
                          <a:sym typeface="Calibri"/>
                        </a:rPr>
                        <a:t>swelling of the eye</a:t>
                      </a:r>
                      <a:r>
                        <a:rPr lang="en-GB" sz="900">
                          <a:latin typeface="Calibri"/>
                          <a:ea typeface="Calibri"/>
                          <a:cs typeface="Calibri"/>
                          <a:sym typeface="Calibri"/>
                        </a:rPr>
                        <a:t> and temporal region with conjunctivitis</a:t>
                      </a:r>
                      <a:r>
                        <a:rPr b="1" lang="en-GB" sz="900">
                          <a:solidFill>
                            <a:srgbClr val="CC0000"/>
                          </a:solidFill>
                          <a:latin typeface="Calibri"/>
                          <a:ea typeface="Calibri"/>
                          <a:cs typeface="Calibri"/>
                          <a:sym typeface="Calibri"/>
                        </a:rPr>
                        <a:t> (</a:t>
                      </a:r>
                      <a:r>
                        <a:rPr b="1" lang="en-GB" sz="900">
                          <a:solidFill>
                            <a:srgbClr val="CC0000"/>
                          </a:solidFill>
                          <a:latin typeface="Calibri"/>
                          <a:ea typeface="Calibri"/>
                          <a:cs typeface="Calibri"/>
                          <a:sym typeface="Calibri"/>
                        </a:rPr>
                        <a:t>Romana's</a:t>
                      </a:r>
                      <a:r>
                        <a:rPr b="1" lang="en-GB" sz="900">
                          <a:solidFill>
                            <a:srgbClr val="CC0000"/>
                          </a:solidFill>
                          <a:latin typeface="Calibri"/>
                          <a:ea typeface="Calibri"/>
                          <a:cs typeface="Calibri"/>
                          <a:sym typeface="Calibri"/>
                        </a:rPr>
                        <a:t> sign)</a:t>
                      </a:r>
                      <a:endParaRPr b="1" sz="900">
                        <a:solidFill>
                          <a:srgbClr val="CC0000"/>
                        </a:solidFill>
                        <a:latin typeface="Calibri"/>
                        <a:ea typeface="Calibri"/>
                        <a:cs typeface="Calibri"/>
                        <a:sym typeface="Calibri"/>
                      </a:endParaRPr>
                    </a:p>
                    <a:p>
                      <a:pPr indent="-107549" lvl="0" marL="100799" rtl="0" algn="l">
                        <a:spcBef>
                          <a:spcPts val="0"/>
                        </a:spcBef>
                        <a:spcAft>
                          <a:spcPts val="0"/>
                        </a:spcAft>
                        <a:buSzPts val="900"/>
                        <a:buFont typeface="Calibri"/>
                        <a:buAutoNum type="arabicParenR"/>
                      </a:pPr>
                      <a:r>
                        <a:rPr lang="en-GB" sz="900">
                          <a:latin typeface="Calibri"/>
                          <a:ea typeface="Calibri"/>
                          <a:cs typeface="Calibri"/>
                          <a:sym typeface="Calibri"/>
                        </a:rPr>
                        <a:t>and also find their way mainly the cardiac muscles cells . The most constant feature of the cardiac disease is </a:t>
                      </a:r>
                      <a:r>
                        <a:rPr b="1" lang="en-GB" sz="900">
                          <a:solidFill>
                            <a:srgbClr val="CC0000"/>
                          </a:solidFill>
                          <a:latin typeface="Calibri"/>
                          <a:ea typeface="Calibri"/>
                          <a:cs typeface="Calibri"/>
                          <a:sym typeface="Calibri"/>
                        </a:rPr>
                        <a:t>cardiomyopathy</a:t>
                      </a:r>
                      <a:r>
                        <a:rPr lang="en-GB" sz="900">
                          <a:latin typeface="Calibri"/>
                          <a:ea typeface="Calibri"/>
                          <a:cs typeface="Calibri"/>
                          <a:sym typeface="Calibri"/>
                        </a:rPr>
                        <a:t>, in severe cases can lead to partial or complete heart block which may lead to cardiac failure. </a:t>
                      </a:r>
                      <a:endParaRPr sz="9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1940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Clinical features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sz="1100" u="sng">
                          <a:solidFill>
                            <a:schemeClr val="dk1"/>
                          </a:solidFill>
                          <a:latin typeface="Calibri"/>
                          <a:ea typeface="Calibri"/>
                          <a:cs typeface="Calibri"/>
                          <a:sym typeface="Calibri"/>
                        </a:rPr>
                        <a:t>Acute phase</a:t>
                      </a:r>
                      <a:endParaRPr b="1" sz="1100" u="sng">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T.cruzi causes Acute illness in children, which is followed by chronic manifestations later in life. In the early stage, symptoms are typically either not present or mild, and may include fever, swollen lymph nodes, headaches, or local swelling at the site of the bite </a:t>
                      </a:r>
                      <a:r>
                        <a:rPr b="1" lang="en-GB" sz="1000">
                          <a:solidFill>
                            <a:srgbClr val="CC0000"/>
                          </a:solidFill>
                          <a:latin typeface="Calibri"/>
                          <a:ea typeface="Calibri"/>
                          <a:cs typeface="Calibri"/>
                          <a:sym typeface="Calibri"/>
                        </a:rPr>
                        <a:t>(chagoma).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most recognized marker of acute Chagas disease is called </a:t>
                      </a:r>
                      <a:r>
                        <a:rPr b="1" lang="en-GB" sz="1000">
                          <a:solidFill>
                            <a:srgbClr val="CC0000"/>
                          </a:solidFill>
                          <a:latin typeface="Calibri"/>
                          <a:ea typeface="Calibri"/>
                          <a:cs typeface="Calibri"/>
                          <a:sym typeface="Calibri"/>
                        </a:rPr>
                        <a:t>Romaña's sign</a:t>
                      </a:r>
                      <a:r>
                        <a:rPr lang="en-GB" sz="1000">
                          <a:solidFill>
                            <a:schemeClr val="dk1"/>
                          </a:solidFill>
                          <a:latin typeface="Calibri"/>
                          <a:ea typeface="Calibri"/>
                          <a:cs typeface="Calibri"/>
                          <a:sym typeface="Calibri"/>
                        </a:rPr>
                        <a:t>, which includes swelling of the eyelids on the side of the face near the bite wound or where the bug feces were deposited or accidentally rubbed into the eye. </a:t>
                      </a:r>
                      <a:endParaRPr sz="1000">
                        <a:solidFill>
                          <a:schemeClr val="dk1"/>
                        </a:solidFill>
                        <a:latin typeface="Calibri"/>
                        <a:ea typeface="Calibri"/>
                        <a:cs typeface="Calibri"/>
                        <a:sym typeface="Calibri"/>
                      </a:endParaRPr>
                    </a:p>
                    <a:p>
                      <a:pPr indent="0" lvl="0" marL="0" rtl="0" algn="ctr">
                        <a:spcBef>
                          <a:spcPts val="0"/>
                        </a:spcBef>
                        <a:spcAft>
                          <a:spcPts val="0"/>
                        </a:spcAft>
                        <a:buNone/>
                      </a:pPr>
                      <a:r>
                        <a:rPr b="1" lang="en-GB" sz="1100" u="sng">
                          <a:solidFill>
                            <a:schemeClr val="dk1"/>
                          </a:solidFill>
                          <a:latin typeface="Calibri"/>
                          <a:ea typeface="Calibri"/>
                          <a:cs typeface="Calibri"/>
                          <a:sym typeface="Calibri"/>
                        </a:rPr>
                        <a:t>Chronic </a:t>
                      </a:r>
                      <a:r>
                        <a:rPr b="1" lang="en-GB" sz="1100" u="sng">
                          <a:solidFill>
                            <a:schemeClr val="dk1"/>
                          </a:solidFill>
                          <a:latin typeface="Calibri"/>
                          <a:ea typeface="Calibri"/>
                          <a:cs typeface="Calibri"/>
                          <a:sym typeface="Calibri"/>
                        </a:rPr>
                        <a:t>phase</a:t>
                      </a:r>
                      <a:endParaRPr b="1" sz="1100" u="sng">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T. cruzi causes a chronic illness with progressive myocardial damage → to cardiac arrhythmias and cardiac dilatation and may result in sudden death.</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Gastrointestinal involvement leading to </a:t>
                      </a:r>
                      <a:r>
                        <a:rPr b="1" lang="en-GB" sz="1000">
                          <a:solidFill>
                            <a:srgbClr val="CC0000"/>
                          </a:solidFill>
                          <a:latin typeface="Calibri"/>
                          <a:ea typeface="Calibri"/>
                          <a:cs typeface="Calibri"/>
                          <a:sym typeface="Calibri"/>
                        </a:rPr>
                        <a:t>megaesophagus and megacolon.</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Intracellular amastigotes destroy the intramural neurons of the </a:t>
                      </a:r>
                      <a:r>
                        <a:rPr b="1" lang="en-GB" sz="1000">
                          <a:solidFill>
                            <a:schemeClr val="dk1"/>
                          </a:solidFill>
                          <a:latin typeface="Calibri"/>
                          <a:ea typeface="Calibri"/>
                          <a:cs typeface="Calibri"/>
                          <a:sym typeface="Calibri"/>
                        </a:rPr>
                        <a:t>autonomic nervous system in the intestine and heart, leading to mega intestine and heart aneurysms</a:t>
                      </a:r>
                      <a:r>
                        <a:rPr lang="en-GB" sz="1000">
                          <a:solidFill>
                            <a:schemeClr val="dk1"/>
                          </a:solidFill>
                          <a:latin typeface="Calibri"/>
                          <a:ea typeface="Calibri"/>
                          <a:cs typeface="Calibri"/>
                          <a:sym typeface="Calibri"/>
                        </a:rPr>
                        <a:t>, If left untreated, Chagas disease can be fatal, in most cases due to heart muscle damage</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11" name="Google Shape;311;p31"/>
          <p:cNvGraphicFramePr/>
          <p:nvPr/>
        </p:nvGraphicFramePr>
        <p:xfrm>
          <a:off x="-25" y="10210813"/>
          <a:ext cx="3000000" cy="3000000"/>
        </p:xfrm>
        <a:graphic>
          <a:graphicData uri="http://schemas.openxmlformats.org/drawingml/2006/table">
            <a:tbl>
              <a:tblPr>
                <a:noFill/>
                <a:tableStyleId>{3B2BEBBE-42B2-4808-85D4-4C9ECD78F810}</a:tableStyleId>
              </a:tblPr>
              <a:tblGrid>
                <a:gridCol w="1023000"/>
                <a:gridCol w="3474650"/>
                <a:gridCol w="3091925"/>
              </a:tblGrid>
              <a:tr h="4020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Diagnosis</a:t>
                      </a:r>
                      <a:endParaRPr/>
                    </a:p>
                  </a:txBody>
                  <a:tcPr marT="91425" marB="91425" marR="91425" marL="91425" anchor="ctr">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Microscopical examination of Giemsa – stained blood film</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Serology: IFAT</a:t>
                      </a:r>
                      <a:r>
                        <a:rPr lang="en-GB" sz="1000">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immunofluorescence</a:t>
                      </a:r>
                      <a:r>
                        <a:rPr lang="en-GB" sz="1000">
                          <a:solidFill>
                            <a:schemeClr val="dk1"/>
                          </a:solidFill>
                          <a:latin typeface="Calibri"/>
                          <a:ea typeface="Calibri"/>
                          <a:cs typeface="Calibri"/>
                          <a:sym typeface="Calibri"/>
                        </a:rPr>
                        <a:t> antibody test )</a:t>
                      </a:r>
                      <a:endParaRPr sz="1000">
                        <a:solidFill>
                          <a:schemeClr val="dk1"/>
                        </a:solidFill>
                        <a:latin typeface="Calibri"/>
                        <a:ea typeface="Calibri"/>
                        <a:cs typeface="Calibri"/>
                        <a:sym typeface="Calibri"/>
                      </a:endParaRPr>
                    </a:p>
                  </a:txBody>
                  <a:tcPr marT="91425" marB="91425" marR="91425" marL="91425" anchor="ctr">
                    <a:lnR cap="flat" cmpd="sng" w="9525">
                      <a:solidFill>
                        <a:srgbClr val="9E9E9E">
                          <a:alpha val="0"/>
                        </a:srgbClr>
                      </a:solidFill>
                      <a:prstDash val="solid"/>
                      <a:round/>
                      <a:headEnd len="sm" w="sm" type="none"/>
                      <a:tailEnd len="sm" w="sm" type="none"/>
                    </a:lnR>
                  </a:tcPr>
                </a:tc>
                <a:tc>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Xenodiagnosis:</a:t>
                      </a:r>
                      <a:r>
                        <a:rPr lang="en-GB" sz="1000">
                          <a:solidFill>
                            <a:schemeClr val="dk1"/>
                          </a:solidFill>
                          <a:latin typeface="Calibri"/>
                          <a:ea typeface="Calibri"/>
                          <a:cs typeface="Calibri"/>
                          <a:sym typeface="Calibri"/>
                        </a:rPr>
                        <a:t> feeding bugs on a suspected cases.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PCR:</a:t>
                      </a:r>
                      <a:r>
                        <a:rPr lang="en-GB" sz="1000">
                          <a:solidFill>
                            <a:schemeClr val="dk1"/>
                          </a:solidFill>
                          <a:latin typeface="Calibri"/>
                          <a:ea typeface="Calibri"/>
                          <a:cs typeface="Calibri"/>
                          <a:sym typeface="Calibri"/>
                        </a:rPr>
                        <a:t> used to detect Trypomastigotes</a:t>
                      </a:r>
                      <a:endParaRPr sz="1000">
                        <a:solidFill>
                          <a:schemeClr val="dk1"/>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tcPr>
                </a:tc>
              </a:tr>
            </a:tbl>
          </a:graphicData>
        </a:graphic>
      </p:graphicFrame>
      <p:sp>
        <p:nvSpPr>
          <p:cNvPr id="312" name="Google Shape;312;p31"/>
          <p:cNvSpPr/>
          <p:nvPr/>
        </p:nvSpPr>
        <p:spPr>
          <a:xfrm>
            <a:off x="-25" y="47225"/>
            <a:ext cx="7589700" cy="629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12- </a:t>
            </a:r>
            <a:r>
              <a:rPr b="1" lang="en-GB" sz="2400">
                <a:solidFill>
                  <a:srgbClr val="073763"/>
                </a:solidFill>
                <a:latin typeface="Calibri"/>
                <a:ea typeface="Calibri"/>
                <a:cs typeface="Calibri"/>
                <a:sym typeface="Calibri"/>
              </a:rPr>
              <a:t>Trypanosomiasis</a:t>
            </a:r>
            <a:endParaRPr b="1" sz="2400">
              <a:solidFill>
                <a:srgbClr val="073763"/>
              </a:solidFill>
              <a:latin typeface="Calibri"/>
              <a:ea typeface="Calibri"/>
              <a:cs typeface="Calibri"/>
              <a:sym typeface="Calibri"/>
            </a:endParaRPr>
          </a:p>
        </p:txBody>
      </p:sp>
      <p:sp>
        <p:nvSpPr>
          <p:cNvPr id="313" name="Google Shape;313;p31"/>
          <p:cNvSpPr/>
          <p:nvPr/>
        </p:nvSpPr>
        <p:spPr>
          <a:xfrm rot="10800000">
            <a:off x="6650825" y="-72"/>
            <a:ext cx="938700" cy="6294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14" name="Google Shape;314;p31"/>
          <p:cNvSpPr/>
          <p:nvPr/>
        </p:nvSpPr>
        <p:spPr>
          <a:xfrm rot="10800000">
            <a:off x="6650825" y="-122"/>
            <a:ext cx="938700" cy="6654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15" name="Google Shape;315;p3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19</a:t>
            </a:r>
            <a:endParaRPr>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98" name="Google Shape;98;p1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sp>
        <p:nvSpPr>
          <p:cNvPr id="99" name="Google Shape;99;p14"/>
          <p:cNvSpPr/>
          <p:nvPr/>
        </p:nvSpPr>
        <p:spPr>
          <a:xfrm>
            <a:off x="1289250" y="406500"/>
            <a:ext cx="49449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a:t>
            </a:r>
            <a:r>
              <a:rPr b="1" lang="en-GB" sz="2400">
                <a:solidFill>
                  <a:srgbClr val="073763"/>
                </a:solidFill>
                <a:latin typeface="Calibri"/>
                <a:ea typeface="Calibri"/>
                <a:cs typeface="Calibri"/>
                <a:sym typeface="Calibri"/>
              </a:rPr>
              <a:t>- Helicobacter pylori</a:t>
            </a:r>
            <a:endParaRPr b="1" sz="2400">
              <a:solidFill>
                <a:srgbClr val="073763"/>
              </a:solidFill>
            </a:endParaRPr>
          </a:p>
        </p:txBody>
      </p:sp>
      <p:graphicFrame>
        <p:nvGraphicFramePr>
          <p:cNvPr id="100" name="Google Shape;100;p14"/>
          <p:cNvGraphicFramePr/>
          <p:nvPr/>
        </p:nvGraphicFramePr>
        <p:xfrm>
          <a:off x="154375" y="1052663"/>
          <a:ext cx="3000000" cy="3000000"/>
        </p:xfrm>
        <a:graphic>
          <a:graphicData uri="http://schemas.openxmlformats.org/drawingml/2006/table">
            <a:tbl>
              <a:tblPr>
                <a:noFill/>
                <a:tableStyleId>{3B2BEBBE-42B2-4808-85D4-4C9ECD78F810}</a:tableStyleId>
              </a:tblPr>
              <a:tblGrid>
                <a:gridCol w="1358000"/>
                <a:gridCol w="2117575"/>
                <a:gridCol w="2125400"/>
                <a:gridCol w="1740725"/>
              </a:tblGrid>
              <a:tr h="10497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Associations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ctr">
                        <a:spcBef>
                          <a:spcPts val="0"/>
                        </a:spcBef>
                        <a:spcAft>
                          <a:spcPts val="0"/>
                        </a:spcAft>
                        <a:buNone/>
                      </a:pPr>
                      <a:r>
                        <a:rPr b="1" lang="en-GB">
                          <a:latin typeface="Calibri"/>
                          <a:ea typeface="Calibri"/>
                          <a:cs typeface="Calibri"/>
                          <a:sym typeface="Calibri"/>
                        </a:rPr>
                        <a:t>H.Pylori is associated with development of (spectrum of diseases): </a:t>
                      </a:r>
                      <a:endParaRPr b="1">
                        <a:latin typeface="Calibri"/>
                        <a:ea typeface="Calibri"/>
                        <a:cs typeface="Calibri"/>
                        <a:sym typeface="Calibri"/>
                      </a:endParaRPr>
                    </a:p>
                    <a:p>
                      <a:pPr indent="-168950" lvl="0" marL="172800" rtl="0" algn="l">
                        <a:spcBef>
                          <a:spcPts val="0"/>
                        </a:spcBef>
                        <a:spcAft>
                          <a:spcPts val="0"/>
                        </a:spcAft>
                        <a:buClr>
                          <a:srgbClr val="6AA84F"/>
                        </a:buClr>
                        <a:buSzPts val="1300"/>
                        <a:buFont typeface="Calibri"/>
                        <a:buChar char="●"/>
                      </a:pPr>
                      <a:r>
                        <a:rPr lang="en-GB" sz="1300">
                          <a:solidFill>
                            <a:srgbClr val="6AA84F"/>
                          </a:solidFill>
                          <a:latin typeface="Calibri"/>
                          <a:ea typeface="Calibri"/>
                          <a:cs typeface="Calibri"/>
                          <a:sym typeface="Calibri"/>
                        </a:rPr>
                        <a:t>Asymptomatic carriage</a:t>
                      </a:r>
                      <a:endParaRPr sz="1300">
                        <a:solidFill>
                          <a:srgbClr val="6AA84F"/>
                        </a:solidFill>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Chronic active gastritis</a:t>
                      </a:r>
                      <a:endParaRPr sz="1300">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Gastric and duodenal ulcer (Peptic ulcer)</a:t>
                      </a:r>
                      <a:endParaRPr sz="1300">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Gastric adenocarcinoma</a:t>
                      </a:r>
                      <a:endParaRPr sz="1300">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Gastric mucosa-associated lymphoid tissue (MALT) lymphoma.</a:t>
                      </a:r>
                      <a:endParaRPr sz="1300">
                        <a:latin typeface="Calibri"/>
                        <a:ea typeface="Calibri"/>
                        <a:cs typeface="Calibri"/>
                        <a:sym typeface="Calibri"/>
                      </a:endParaRPr>
                    </a:p>
                  </a:txBody>
                  <a:tcPr marT="91425" marB="91425" marR="91425" marL="91425" anchor="ctr"/>
                </a:tc>
                <a:tc hMerge="1"/>
                <a:tc hMerge="1"/>
              </a:tr>
              <a:tr h="6305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Transmission</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a:t>
                      </a:r>
                      <a:r>
                        <a:rPr b="1" lang="en-GB">
                          <a:solidFill>
                            <a:srgbClr val="FF0000"/>
                          </a:solidFill>
                          <a:latin typeface="Calibri"/>
                          <a:ea typeface="Calibri"/>
                          <a:cs typeface="Calibri"/>
                          <a:sym typeface="Calibri"/>
                        </a:rPr>
                        <a:t> </a:t>
                      </a:r>
                      <a:r>
                        <a:rPr b="1" lang="en-GB">
                          <a:solidFill>
                            <a:srgbClr val="CC0000"/>
                          </a:solidFill>
                          <a:latin typeface="Calibri"/>
                          <a:ea typeface="Calibri"/>
                          <a:cs typeface="Calibri"/>
                          <a:sym typeface="Calibri"/>
                        </a:rPr>
                        <a:t>Gastric antrum</a:t>
                      </a:r>
                      <a:r>
                        <a:rPr b="1" lang="en-GB">
                          <a:solidFill>
                            <a:schemeClr val="dk1"/>
                          </a:solidFill>
                          <a:latin typeface="Calibri"/>
                          <a:ea typeface="Calibri"/>
                          <a:cs typeface="Calibri"/>
                          <a:sym typeface="Calibri"/>
                        </a:rPr>
                        <a:t> is the most favoured site.</a:t>
                      </a:r>
                      <a:endParaRPr>
                        <a:solidFill>
                          <a:schemeClr val="dk1"/>
                        </a:solidFill>
                        <a:latin typeface="Calibri"/>
                        <a:ea typeface="Calibri"/>
                        <a:cs typeface="Calibri"/>
                        <a:sym typeface="Calibri"/>
                      </a:endParaRPr>
                    </a:p>
                    <a:p>
                      <a:pPr indent="0" lvl="0" marL="0" rtl="0" algn="l">
                        <a:spcBef>
                          <a:spcPts val="0"/>
                        </a:spcBef>
                        <a:spcAft>
                          <a:spcPts val="0"/>
                        </a:spcAft>
                        <a:buNone/>
                      </a:pPr>
                      <a:r>
                        <a:rPr b="1" lang="en-GB">
                          <a:latin typeface="Calibri"/>
                          <a:ea typeface="Calibri"/>
                          <a:cs typeface="Calibri"/>
                          <a:sym typeface="Calibri"/>
                        </a:rPr>
                        <a:t>- </a:t>
                      </a:r>
                      <a:r>
                        <a:rPr b="1" lang="en-GB">
                          <a:solidFill>
                            <a:srgbClr val="CC0000"/>
                          </a:solidFill>
                          <a:latin typeface="Calibri"/>
                          <a:ea typeface="Calibri"/>
                          <a:cs typeface="Calibri"/>
                          <a:sym typeface="Calibri"/>
                        </a:rPr>
                        <a:t>Person to person:</a:t>
                      </a:r>
                      <a:r>
                        <a:rPr b="1" lang="en-GB">
                          <a:solidFill>
                            <a:srgbClr val="FF0000"/>
                          </a:solidFill>
                          <a:latin typeface="Calibri"/>
                          <a:ea typeface="Calibri"/>
                          <a:cs typeface="Calibri"/>
                          <a:sym typeface="Calibri"/>
                        </a:rPr>
                        <a:t> </a:t>
                      </a:r>
                      <a:endParaRPr b="1" sz="1300">
                        <a:solidFill>
                          <a:srgbClr val="FF0000"/>
                        </a:solidFill>
                        <a:latin typeface="Calibri"/>
                        <a:ea typeface="Calibri"/>
                        <a:cs typeface="Calibri"/>
                        <a:sym typeface="Calibri"/>
                      </a:endParaRPr>
                    </a:p>
                    <a:p>
                      <a:pPr indent="0" lvl="0" marL="0" rtl="0" algn="l">
                        <a:spcBef>
                          <a:spcPts val="0"/>
                        </a:spcBef>
                        <a:spcAft>
                          <a:spcPts val="0"/>
                        </a:spcAft>
                        <a:buNone/>
                      </a:pPr>
                      <a:r>
                        <a:rPr b="1" lang="en-GB" sz="1300">
                          <a:solidFill>
                            <a:schemeClr val="dk1"/>
                          </a:solidFill>
                          <a:latin typeface="Calibri"/>
                          <a:ea typeface="Calibri"/>
                          <a:cs typeface="Calibri"/>
                          <a:sym typeface="Calibri"/>
                        </a:rPr>
                        <a:t>1-</a:t>
                      </a:r>
                      <a:r>
                        <a:rPr b="1" lang="en-GB" sz="1300">
                          <a:solidFill>
                            <a:srgbClr val="CC0000"/>
                          </a:solidFill>
                          <a:latin typeface="Calibri"/>
                          <a:ea typeface="Calibri"/>
                          <a:cs typeface="Calibri"/>
                          <a:sym typeface="Calibri"/>
                        </a:rPr>
                        <a:t> oral to oral:</a:t>
                      </a:r>
                      <a:r>
                        <a:rPr b="1" lang="en-GB" sz="1300">
                          <a:solidFill>
                            <a:schemeClr val="dk1"/>
                          </a:solidFill>
                          <a:latin typeface="Calibri"/>
                          <a:ea typeface="Calibri"/>
                          <a:cs typeface="Calibri"/>
                          <a:sym typeface="Calibri"/>
                        </a:rPr>
                        <a:t> </a:t>
                      </a:r>
                      <a:r>
                        <a:rPr lang="en-GB" sz="1300">
                          <a:solidFill>
                            <a:schemeClr val="dk1"/>
                          </a:solidFill>
                          <a:latin typeface="Calibri"/>
                          <a:ea typeface="Calibri"/>
                          <a:cs typeface="Calibri"/>
                          <a:sym typeface="Calibri"/>
                        </a:rPr>
                        <a:t>same spoons, forks &amp; toothbrushes &amp; kissing children mouth to mouth</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b="1" lang="en-GB" sz="1300">
                          <a:solidFill>
                            <a:schemeClr val="dk1"/>
                          </a:solidFill>
                          <a:latin typeface="Calibri"/>
                          <a:ea typeface="Calibri"/>
                          <a:cs typeface="Calibri"/>
                          <a:sym typeface="Calibri"/>
                        </a:rPr>
                        <a:t>2- </a:t>
                      </a:r>
                      <a:r>
                        <a:rPr b="1" lang="en-GB" sz="1300">
                          <a:solidFill>
                            <a:srgbClr val="CC0000"/>
                          </a:solidFill>
                          <a:latin typeface="Calibri"/>
                          <a:ea typeface="Calibri"/>
                          <a:cs typeface="Calibri"/>
                          <a:sym typeface="Calibri"/>
                        </a:rPr>
                        <a:t>fecal-oral</a:t>
                      </a:r>
                      <a:r>
                        <a:rPr b="1" lang="en-GB" sz="1300">
                          <a:solidFill>
                            <a:srgbClr val="FF0000"/>
                          </a:solidFill>
                          <a:latin typeface="Calibri"/>
                          <a:ea typeface="Calibri"/>
                          <a:cs typeface="Calibri"/>
                          <a:sym typeface="Calibri"/>
                        </a:rPr>
                        <a:t>:</a:t>
                      </a:r>
                      <a:r>
                        <a:rPr b="1" lang="en-GB" sz="1300">
                          <a:solidFill>
                            <a:schemeClr val="dk1"/>
                          </a:solidFill>
                          <a:latin typeface="Calibri"/>
                          <a:ea typeface="Calibri"/>
                          <a:cs typeface="Calibri"/>
                          <a:sym typeface="Calibri"/>
                        </a:rPr>
                        <a:t> </a:t>
                      </a:r>
                      <a:r>
                        <a:rPr lang="en-GB" sz="1300">
                          <a:solidFill>
                            <a:schemeClr val="dk1"/>
                          </a:solidFill>
                          <a:latin typeface="Calibri"/>
                          <a:ea typeface="Calibri"/>
                          <a:cs typeface="Calibri"/>
                          <a:sym typeface="Calibri"/>
                        </a:rPr>
                        <a:t>ingestion of contaminated food or water due poor hygiene.</a:t>
                      </a:r>
                      <a:endParaRPr sz="1300">
                        <a:solidFill>
                          <a:schemeClr val="dk1"/>
                        </a:solidFill>
                        <a:latin typeface="Calibri"/>
                        <a:ea typeface="Calibri"/>
                        <a:cs typeface="Calibri"/>
                        <a:sym typeface="Calibri"/>
                      </a:endParaRPr>
                    </a:p>
                  </a:txBody>
                  <a:tcPr marT="91425" marB="91425" marR="91425" marL="91425" anchor="ctr"/>
                </a:tc>
                <a:tc hMerge="1"/>
                <a:tc hMerge="1"/>
              </a:tr>
              <a:tr h="53527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Prevention</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1- Eradication of infection:</a:t>
                      </a:r>
                      <a:r>
                        <a:rPr lang="en-GB" sz="1300">
                          <a:latin typeface="Calibri"/>
                          <a:ea typeface="Calibri"/>
                          <a:cs typeface="Calibri"/>
                          <a:sym typeface="Calibri"/>
                        </a:rPr>
                        <a:t> improves symptoms: e.g. (dyspepsia, gastritis, peptic ulcer &amp; cancer) &amp; Potentially reverse progression</a:t>
                      </a:r>
                      <a:endParaRPr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2- Dietary methods:</a:t>
                      </a:r>
                      <a:r>
                        <a:rPr lang="en-GB" sz="1300">
                          <a:latin typeface="Calibri"/>
                          <a:ea typeface="Calibri"/>
                          <a:cs typeface="Calibri"/>
                          <a:sym typeface="Calibri"/>
                        </a:rPr>
                        <a:t> (eating broccoli, cabbage, honey, and drinking green tea)</a:t>
                      </a:r>
                      <a:endParaRPr sz="1300">
                        <a:latin typeface="Calibri"/>
                        <a:ea typeface="Calibri"/>
                        <a:cs typeface="Calibri"/>
                        <a:sym typeface="Calibri"/>
                      </a:endParaRPr>
                    </a:p>
                    <a:p>
                      <a:pPr indent="0" lvl="0" marL="0" rtl="0" algn="l">
                        <a:spcBef>
                          <a:spcPts val="0"/>
                        </a:spcBef>
                        <a:spcAft>
                          <a:spcPts val="0"/>
                        </a:spcAft>
                        <a:buNone/>
                      </a:pPr>
                      <a:r>
                        <a:rPr b="1" lang="en-GB" sz="1300">
                          <a:latin typeface="Calibri"/>
                          <a:ea typeface="Calibri"/>
                          <a:cs typeface="Calibri"/>
                          <a:sym typeface="Calibri"/>
                        </a:rPr>
                        <a:t>3- Proper sanitation and clean sources of drinking water.</a:t>
                      </a:r>
                      <a:endParaRPr b="1" sz="1300">
                        <a:latin typeface="Calibri"/>
                        <a:ea typeface="Calibri"/>
                        <a:cs typeface="Calibri"/>
                        <a:sym typeface="Calibri"/>
                      </a:endParaRPr>
                    </a:p>
                  </a:txBody>
                  <a:tcPr marT="91425" marB="91425" marR="91425" marL="91425" anchor="ctr"/>
                </a:tc>
                <a:tc hMerge="1"/>
                <a:tc hMerge="1"/>
              </a:tr>
              <a:tr h="2209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Genome</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 </a:t>
                      </a:r>
                      <a:r>
                        <a:rPr b="1" lang="en-GB" sz="1300">
                          <a:latin typeface="Calibri"/>
                          <a:ea typeface="Calibri"/>
                          <a:cs typeface="Calibri"/>
                          <a:sym typeface="Calibri"/>
                        </a:rPr>
                        <a:t>H.pylori contains </a:t>
                      </a:r>
                      <a:r>
                        <a:rPr b="1" lang="en-GB" sz="1300">
                          <a:solidFill>
                            <a:srgbClr val="CC0000"/>
                          </a:solidFill>
                          <a:latin typeface="Calibri"/>
                          <a:ea typeface="Calibri"/>
                          <a:cs typeface="Calibri"/>
                          <a:sym typeface="Calibri"/>
                        </a:rPr>
                        <a:t>40kb-long Cag pathogenicity island (PAI)</a:t>
                      </a:r>
                      <a:r>
                        <a:rPr b="1" lang="en-GB" sz="1300">
                          <a:latin typeface="Calibri"/>
                          <a:ea typeface="Calibri"/>
                          <a:cs typeface="Calibri"/>
                          <a:sym typeface="Calibri"/>
                        </a:rPr>
                        <a:t> with over 40 pathogenic genes.</a:t>
                      </a:r>
                      <a:endParaRPr b="1"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300">
                          <a:latin typeface="Calibri"/>
                          <a:ea typeface="Calibri"/>
                          <a:cs typeface="Calibri"/>
                          <a:sym typeface="Calibri"/>
                        </a:rPr>
                        <a:t>● Asymptomatic patients (over 80%) carry H.pylori strains lacking the Cag pathogenicity island (PAI).</a:t>
                      </a:r>
                      <a:endParaRPr sz="1300">
                        <a:latin typeface="Calibri"/>
                        <a:ea typeface="Calibri"/>
                        <a:cs typeface="Calibri"/>
                        <a:sym typeface="Calibri"/>
                      </a:endParaRPr>
                    </a:p>
                  </a:txBody>
                  <a:tcPr marT="91425" marB="91425" marR="91425" marL="91425" anchor="ctr"/>
                </a:tc>
                <a:tc hMerge="1"/>
                <a:tc hMerge="1"/>
              </a:tr>
              <a:tr h="54480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Virulence factors</a:t>
                      </a:r>
                      <a:endParaRPr b="1" sz="1200">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1- Flagella which is important for motility.</a:t>
                      </a:r>
                      <a:endParaRPr b="1" sz="13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2- Adhesins that bind to epithelial cells</a:t>
                      </a:r>
                      <a:endParaRPr b="1" sz="13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3- Urease enzyme which breaks urea into CO2 and ammonia to neutralize gastric acidity (note that Ammonia is toxic to epithelial tissue)</a:t>
                      </a:r>
                      <a:endParaRPr b="1" sz="13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4- vacA which damages epithelial tissue</a:t>
                      </a:r>
                      <a:endParaRPr b="1" sz="1300">
                        <a:solidFill>
                          <a:srgbClr val="CC0000"/>
                        </a:solidFill>
                        <a:latin typeface="Calibri"/>
                        <a:ea typeface="Calibri"/>
                        <a:cs typeface="Calibri"/>
                        <a:sym typeface="Calibri"/>
                      </a:endParaRPr>
                    </a:p>
                    <a:p>
                      <a:pPr indent="0" lvl="0" marL="0" rtl="0" algn="l">
                        <a:spcBef>
                          <a:spcPts val="0"/>
                        </a:spcBef>
                        <a:spcAft>
                          <a:spcPts val="0"/>
                        </a:spcAft>
                        <a:buNone/>
                      </a:pPr>
                      <a:r>
                        <a:rPr b="1" lang="en-GB" sz="1300">
                          <a:solidFill>
                            <a:srgbClr val="CC0000"/>
                          </a:solidFill>
                          <a:latin typeface="Calibri"/>
                          <a:ea typeface="Calibri"/>
                          <a:cs typeface="Calibri"/>
                          <a:sym typeface="Calibri"/>
                        </a:rPr>
                        <a:t>5- CagA which gives H.pylori the ability to cause cancer, by inducing the release of cytokines(e,g, TNF-alpha and IL-8) ➔ cell mutation ➔Cancer</a:t>
                      </a:r>
                      <a:endParaRPr b="1" sz="1300">
                        <a:solidFill>
                          <a:srgbClr val="CC0000"/>
                        </a:solidFill>
                        <a:latin typeface="Calibri"/>
                        <a:ea typeface="Calibri"/>
                        <a:cs typeface="Calibri"/>
                        <a:sym typeface="Calibri"/>
                      </a:endParaRPr>
                    </a:p>
                  </a:txBody>
                  <a:tcPr marT="91425" marB="91425" marR="91425" marL="91425" anchor="ctr"/>
                </a:tc>
                <a:tc hMerge="1"/>
                <a:tc hMerge="1"/>
              </a:tr>
              <a:tr h="479575">
                <a:tc gridSpan="4">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Laboratory findings:</a:t>
                      </a:r>
                      <a:endParaRPr b="1" sz="24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r h="446725">
                <a:tc gridSpan="2">
                  <a:txBody>
                    <a:bodyPr/>
                    <a:lstStyle/>
                    <a:p>
                      <a:pPr indent="0" lvl="0" marL="0" rtl="0" algn="ctr">
                        <a:spcBef>
                          <a:spcPts val="0"/>
                        </a:spcBef>
                        <a:spcAft>
                          <a:spcPts val="0"/>
                        </a:spcAft>
                        <a:buNone/>
                      </a:pPr>
                      <a:r>
                        <a:rPr b="1" lang="en-GB">
                          <a:solidFill>
                            <a:schemeClr val="dk1"/>
                          </a:solidFill>
                          <a:latin typeface="Calibri"/>
                          <a:ea typeface="Calibri"/>
                          <a:cs typeface="Calibri"/>
                          <a:sym typeface="Calibri"/>
                        </a:rPr>
                        <a:t>Morphology and characteristics</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Biochemical findings</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r>
              <a:tr h="1513000">
                <a:tc gridSpan="2">
                  <a:txBody>
                    <a:bodyPr/>
                    <a:lstStyle/>
                    <a:p>
                      <a:pPr indent="0" lvl="0" marL="0" rtl="0" algn="l">
                        <a:spcBef>
                          <a:spcPts val="0"/>
                        </a:spcBef>
                        <a:spcAft>
                          <a:spcPts val="0"/>
                        </a:spcAft>
                        <a:buNone/>
                      </a:pPr>
                      <a:r>
                        <a:rPr lang="en-GB">
                          <a:solidFill>
                            <a:schemeClr val="dk1"/>
                          </a:solidFill>
                          <a:latin typeface="Calibri"/>
                          <a:ea typeface="Calibri"/>
                          <a:cs typeface="Calibri"/>
                          <a:sym typeface="Calibri"/>
                        </a:rPr>
                        <a:t>● Grows in environments with increased Co2</a:t>
                      </a:r>
                      <a:endParaRPr>
                        <a:solidFill>
                          <a:schemeClr val="dk1"/>
                        </a:solidFill>
                        <a:latin typeface="Calibri"/>
                        <a:ea typeface="Calibri"/>
                        <a:cs typeface="Calibri"/>
                        <a:sym typeface="Calibri"/>
                      </a:endParaRPr>
                    </a:p>
                    <a:p>
                      <a:pPr indent="0" lvl="0" marL="0" rtl="0" algn="l">
                        <a:spcBef>
                          <a:spcPts val="0"/>
                        </a:spcBef>
                        <a:spcAft>
                          <a:spcPts val="0"/>
                        </a:spcAft>
                        <a:buNone/>
                      </a:pPr>
                      <a:r>
                        <a:rPr b="1" lang="en-GB">
                          <a:solidFill>
                            <a:schemeClr val="dk1"/>
                          </a:solidFill>
                          <a:latin typeface="Calibri"/>
                          <a:ea typeface="Calibri"/>
                          <a:cs typeface="Calibri"/>
                          <a:sym typeface="Calibri"/>
                        </a:rPr>
                        <a:t>● </a:t>
                      </a:r>
                      <a:r>
                        <a:rPr b="1" lang="en-GB">
                          <a:solidFill>
                            <a:srgbClr val="CC0000"/>
                          </a:solidFill>
                          <a:latin typeface="Calibri"/>
                          <a:ea typeface="Calibri"/>
                          <a:cs typeface="Calibri"/>
                          <a:sym typeface="Calibri"/>
                        </a:rPr>
                        <a:t>Fastidious.</a:t>
                      </a:r>
                      <a:endParaRPr b="1">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 </a:t>
                      </a:r>
                      <a:r>
                        <a:rPr b="1" lang="en-GB">
                          <a:solidFill>
                            <a:srgbClr val="CC0000"/>
                          </a:solidFill>
                          <a:latin typeface="Calibri"/>
                          <a:ea typeface="Calibri"/>
                          <a:cs typeface="Calibri"/>
                          <a:sym typeface="Calibri"/>
                        </a:rPr>
                        <a:t>Strictly microaerophilic</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a:t>
                      </a:r>
                      <a:r>
                        <a:rPr b="1" lang="en-GB">
                          <a:solidFill>
                            <a:srgbClr val="CC0000"/>
                          </a:solidFill>
                          <a:latin typeface="Calibri"/>
                          <a:ea typeface="Calibri"/>
                          <a:cs typeface="Calibri"/>
                          <a:sym typeface="Calibri"/>
                        </a:rPr>
                        <a:t> Blood agar and staining:</a:t>
                      </a:r>
                      <a:endParaRPr b="1">
                        <a:solidFill>
                          <a:srgbClr val="CC0000"/>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n-GB">
                          <a:solidFill>
                            <a:srgbClr val="CC0000"/>
                          </a:solidFill>
                          <a:latin typeface="Calibri"/>
                          <a:ea typeface="Calibri"/>
                          <a:cs typeface="Calibri"/>
                          <a:sym typeface="Calibri"/>
                        </a:rPr>
                        <a:t>Small</a:t>
                      </a:r>
                      <a:endParaRPr b="1">
                        <a:solidFill>
                          <a:srgbClr val="CC0000"/>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n-GB">
                          <a:solidFill>
                            <a:srgbClr val="CC0000"/>
                          </a:solidFill>
                          <a:latin typeface="Calibri"/>
                          <a:ea typeface="Calibri"/>
                          <a:cs typeface="Calibri"/>
                          <a:sym typeface="Calibri"/>
                        </a:rPr>
                        <a:t>Gram negative spiral rods(bacilli)</a:t>
                      </a:r>
                      <a:endParaRPr b="1">
                        <a:solidFill>
                          <a:srgbClr val="CC0000"/>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motile by polar flagella.</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rtl="0" algn="l">
                        <a:spcBef>
                          <a:spcPts val="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 </a:t>
                      </a:r>
                      <a:r>
                        <a:rPr b="1" lang="en-GB" sz="1300">
                          <a:latin typeface="Calibri"/>
                          <a:ea typeface="Calibri"/>
                          <a:cs typeface="Calibri"/>
                          <a:sym typeface="Calibri"/>
                        </a:rPr>
                        <a:t>catalase-positive</a:t>
                      </a:r>
                      <a:endParaRPr b="1"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 oxidase- positive</a:t>
                      </a:r>
                      <a:endParaRPr b="1"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a:t>
                      </a:r>
                      <a:r>
                        <a:rPr b="1" lang="en-GB" sz="1300">
                          <a:solidFill>
                            <a:srgbClr val="FF0000"/>
                          </a:solidFill>
                          <a:latin typeface="Calibri"/>
                          <a:ea typeface="Calibri"/>
                          <a:cs typeface="Calibri"/>
                          <a:sym typeface="Calibri"/>
                        </a:rPr>
                        <a:t> </a:t>
                      </a:r>
                      <a:r>
                        <a:rPr b="1" lang="en-GB" sz="1300">
                          <a:solidFill>
                            <a:srgbClr val="CC0000"/>
                          </a:solidFill>
                          <a:latin typeface="Calibri"/>
                          <a:ea typeface="Calibri"/>
                          <a:cs typeface="Calibri"/>
                          <a:sym typeface="Calibri"/>
                        </a:rPr>
                        <a:t>strongly urease-positive </a:t>
                      </a:r>
                      <a:endParaRPr b="1" sz="1300">
                        <a:solidFill>
                          <a:srgbClr val="CC0000"/>
                        </a:solidFill>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Urease breaks urea down to Co2+NH3</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Ammonia is a strong base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Urease helps H. pylori survive strongly acidic stomach conditions.</a:t>
                      </a:r>
                      <a:endParaRPr sz="13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graphicFrame>
        <p:nvGraphicFramePr>
          <p:cNvPr id="320" name="Google Shape;320;p32"/>
          <p:cNvGraphicFramePr/>
          <p:nvPr/>
        </p:nvGraphicFramePr>
        <p:xfrm>
          <a:off x="-12" y="862963"/>
          <a:ext cx="3000000" cy="3000000"/>
        </p:xfrm>
        <a:graphic>
          <a:graphicData uri="http://schemas.openxmlformats.org/drawingml/2006/table">
            <a:tbl>
              <a:tblPr>
                <a:noFill/>
                <a:tableStyleId>{3B2BEBBE-42B2-4808-85D4-4C9ECD78F810}</a:tableStyleId>
              </a:tblPr>
              <a:tblGrid>
                <a:gridCol w="881850"/>
                <a:gridCol w="3187175"/>
                <a:gridCol w="3520550"/>
              </a:tblGrid>
              <a:tr h="389600">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Trematodes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r>
              <a:tr h="11718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Life cycle </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FE2F3"/>
                    </a:solidFill>
                  </a:tcPr>
                </a:tc>
                <a:tc gridSpan="2">
                  <a:txBody>
                    <a:bodyPr/>
                    <a:lstStyle/>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Cercaria (THE INFECTIVE STAGE)</a:t>
                      </a:r>
                      <a:r>
                        <a:rPr lang="en-GB" sz="1000">
                          <a:solidFill>
                            <a:schemeClr val="dk1"/>
                          </a:solidFill>
                          <a:latin typeface="Calibri"/>
                          <a:ea typeface="Calibri"/>
                          <a:cs typeface="Calibri"/>
                          <a:sym typeface="Calibri"/>
                        </a:rPr>
                        <a:t> emerge from </a:t>
                      </a:r>
                      <a:r>
                        <a:rPr b="1" lang="en-GB" sz="1000">
                          <a:solidFill>
                            <a:schemeClr val="dk1"/>
                          </a:solidFill>
                          <a:latin typeface="Calibri"/>
                          <a:ea typeface="Calibri"/>
                          <a:cs typeface="Calibri"/>
                          <a:sym typeface="Calibri"/>
                        </a:rPr>
                        <a:t>snail </a:t>
                      </a:r>
                      <a:r>
                        <a:rPr lang="en-GB" sz="1000">
                          <a:solidFill>
                            <a:schemeClr val="dk1"/>
                          </a:solidFill>
                          <a:latin typeface="Calibri"/>
                          <a:ea typeface="Calibri"/>
                          <a:cs typeface="Calibri"/>
                          <a:sym typeface="Calibri"/>
                        </a:rPr>
                        <a:t>in the water and penetrate the skin of the human. The cercaria is transformed into a schistosomula inside the host tissues.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schistosomula first enters the systemic circulation and then</a:t>
                      </a:r>
                      <a:endParaRPr sz="1000">
                        <a:solidFill>
                          <a:schemeClr val="dk1"/>
                        </a:solidFill>
                        <a:latin typeface="Calibri"/>
                        <a:ea typeface="Calibri"/>
                        <a:cs typeface="Calibri"/>
                        <a:sym typeface="Calibri"/>
                      </a:endParaRPr>
                    </a:p>
                    <a:p>
                      <a:pPr indent="-113899" lvl="1" marL="2699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a:t>
                      </a:r>
                      <a:r>
                        <a:rPr b="1" lang="en-GB" sz="1100" u="sng">
                          <a:solidFill>
                            <a:srgbClr val="CC0000"/>
                          </a:solidFill>
                          <a:latin typeface="Calibri"/>
                          <a:ea typeface="Calibri"/>
                          <a:cs typeface="Calibri"/>
                          <a:sym typeface="Calibri"/>
                        </a:rPr>
                        <a:t>m</a:t>
                      </a:r>
                      <a:r>
                        <a:rPr lang="en-GB" sz="1000">
                          <a:solidFill>
                            <a:schemeClr val="dk1"/>
                          </a:solidFill>
                          <a:latin typeface="Calibri"/>
                          <a:ea typeface="Calibri"/>
                          <a:cs typeface="Calibri"/>
                          <a:sym typeface="Calibri"/>
                        </a:rPr>
                        <a:t>ansoni &amp; S. japonicum worms go to portal circulation &amp; mature in the</a:t>
                      </a:r>
                      <a:r>
                        <a:rPr b="1" lang="en-GB" sz="1100">
                          <a:solidFill>
                            <a:srgbClr val="9900FF"/>
                          </a:solidFill>
                          <a:latin typeface="Calibri"/>
                          <a:ea typeface="Calibri"/>
                          <a:cs typeface="Calibri"/>
                          <a:sym typeface="Calibri"/>
                        </a:rPr>
                        <a:t> </a:t>
                      </a:r>
                      <a:r>
                        <a:rPr b="1" lang="en-GB" sz="1100" u="sng">
                          <a:solidFill>
                            <a:srgbClr val="CC0000"/>
                          </a:solidFill>
                          <a:latin typeface="Calibri"/>
                          <a:ea typeface="Calibri"/>
                          <a:cs typeface="Calibri"/>
                          <a:sym typeface="Calibri"/>
                        </a:rPr>
                        <a:t>m</a:t>
                      </a:r>
                      <a:r>
                        <a:rPr lang="en-GB" sz="1000">
                          <a:solidFill>
                            <a:schemeClr val="dk1"/>
                          </a:solidFill>
                          <a:latin typeface="Calibri"/>
                          <a:ea typeface="Calibri"/>
                          <a:cs typeface="Calibri"/>
                          <a:sym typeface="Calibri"/>
                        </a:rPr>
                        <a:t>esenteric veins of the portal circulation</a:t>
                      </a:r>
                      <a:endParaRPr sz="1000">
                        <a:solidFill>
                          <a:schemeClr val="dk1"/>
                        </a:solidFill>
                        <a:latin typeface="Calibri"/>
                        <a:ea typeface="Calibri"/>
                        <a:cs typeface="Calibri"/>
                        <a:sym typeface="Calibri"/>
                      </a:endParaRPr>
                    </a:p>
                    <a:p>
                      <a:pPr indent="-113899" lvl="1" marL="2699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haematobium worms generally remain in the systemic circulation and mature in the blood vessels of the vesical plexus.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The eggs (DIAGNOSTIC STAGE)</a:t>
                      </a:r>
                      <a:endParaRPr b="1" sz="1000">
                        <a:solidFill>
                          <a:srgbClr val="CC0000"/>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mansoni &amp; S. japonicum are passed mainly in stool and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haematobium passed mainly in the urine</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r>
              <a:tr h="2829600">
                <a:tc rowSpan="3">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Pathology</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113899" lvl="0" marL="100799"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The EGGs is the main cause of pathology. </a:t>
                      </a:r>
                      <a:r>
                        <a:rPr lang="en-GB" sz="1000">
                          <a:latin typeface="Calibri"/>
                          <a:ea typeface="Calibri"/>
                          <a:cs typeface="Calibri"/>
                          <a:sym typeface="Calibri"/>
                        </a:rPr>
                        <a:t>Many eggs become stranded in the tissues or carried by the blood stream to other organs mainly the LIVER. The host reaction to the eggs may vary from small granulomas to extensive fibrosis</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extent of damage is generally related to the number of eggs present in the tissues.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Schistosome dermatitis, or "swimmers itch” occurs when skin is penetrated by a free-swimming, fork-tailed </a:t>
                      </a:r>
                      <a:r>
                        <a:rPr b="1" lang="en-GB" sz="1000">
                          <a:solidFill>
                            <a:schemeClr val="dk1"/>
                          </a:solidFill>
                          <a:latin typeface="Calibri"/>
                          <a:ea typeface="Calibri"/>
                          <a:cs typeface="Calibri"/>
                          <a:sym typeface="Calibri"/>
                        </a:rPr>
                        <a:t>infective cercaria.</a:t>
                      </a:r>
                      <a:endParaRPr b="1" sz="1000">
                        <a:solidFill>
                          <a:schemeClr val="dk1"/>
                        </a:solidFill>
                        <a:latin typeface="Calibri"/>
                        <a:ea typeface="Calibri"/>
                        <a:cs typeface="Calibri"/>
                        <a:sym typeface="Calibri"/>
                      </a:endParaRPr>
                    </a:p>
                    <a:p>
                      <a:pPr indent="0" lvl="0" marL="0" rtl="0" algn="ctr">
                        <a:spcBef>
                          <a:spcPts val="0"/>
                        </a:spcBef>
                        <a:spcAft>
                          <a:spcPts val="0"/>
                        </a:spcAft>
                        <a:buNone/>
                      </a:pPr>
                      <a:r>
                        <a:rPr b="1" lang="en-GB" sz="1100" u="sng">
                          <a:solidFill>
                            <a:schemeClr val="dk1"/>
                          </a:solidFill>
                          <a:latin typeface="Calibri"/>
                          <a:ea typeface="Calibri"/>
                          <a:cs typeface="Calibri"/>
                          <a:sym typeface="Calibri"/>
                        </a:rPr>
                        <a:t>Developing Schistosoma in liver:</a:t>
                      </a:r>
                      <a:endParaRPr b="1" sz="1100" u="sng">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 mansoni &amp; S. japonicum located mainly in mesenteric vein</a:t>
                      </a:r>
                      <a:r>
                        <a:rPr lang="en-GB" sz="1000">
                          <a:solidFill>
                            <a:schemeClr val="dk1"/>
                          </a:solidFill>
                          <a:latin typeface="Calibri"/>
                          <a:ea typeface="Calibri"/>
                          <a:cs typeface="Calibri"/>
                          <a:sym typeface="Calibri"/>
                        </a:rPr>
                        <a:t> and its branches, the worm discharges EGGS, the eggs travel in 2 directions: </a:t>
                      </a:r>
                      <a:endParaRPr sz="1000">
                        <a:solidFill>
                          <a:schemeClr val="dk1"/>
                        </a:solidFill>
                        <a:latin typeface="Calibri"/>
                        <a:ea typeface="Calibri"/>
                        <a:cs typeface="Calibri"/>
                        <a:sym typeface="Calibri"/>
                      </a:endParaRPr>
                    </a:p>
                    <a:p>
                      <a:pPr indent="-113899" lvl="1" marL="413999" rtl="0" algn="l">
                        <a:spcBef>
                          <a:spcPts val="0"/>
                        </a:spcBef>
                        <a:spcAft>
                          <a:spcPts val="0"/>
                        </a:spcAft>
                        <a:buClr>
                          <a:schemeClr val="dk1"/>
                        </a:buClr>
                        <a:buSzPts val="1000"/>
                        <a:buFont typeface="Calibri"/>
                        <a:buAutoNum type="arabicPeriod"/>
                      </a:pPr>
                      <a:r>
                        <a:rPr lang="en-GB" sz="1000">
                          <a:solidFill>
                            <a:schemeClr val="dk1"/>
                          </a:solidFill>
                          <a:latin typeface="Calibri"/>
                          <a:ea typeface="Calibri"/>
                          <a:cs typeface="Calibri"/>
                          <a:sym typeface="Calibri"/>
                        </a:rPr>
                        <a:t>Some eggs find their way into the lumen of the bowel and appear in the faeces, </a:t>
                      </a:r>
                      <a:endParaRPr sz="1000">
                        <a:solidFill>
                          <a:schemeClr val="dk1"/>
                        </a:solidFill>
                        <a:latin typeface="Calibri"/>
                        <a:ea typeface="Calibri"/>
                        <a:cs typeface="Calibri"/>
                        <a:sym typeface="Calibri"/>
                      </a:endParaRPr>
                    </a:p>
                    <a:p>
                      <a:pPr indent="-113899" lvl="1" marL="413999" rtl="0" algn="l">
                        <a:spcBef>
                          <a:spcPts val="0"/>
                        </a:spcBef>
                        <a:spcAft>
                          <a:spcPts val="0"/>
                        </a:spcAft>
                        <a:buClr>
                          <a:schemeClr val="dk1"/>
                        </a:buClr>
                        <a:buSzPts val="1000"/>
                        <a:buFont typeface="Calibri"/>
                        <a:buAutoNum type="arabicPeriod"/>
                      </a:pPr>
                      <a:r>
                        <a:rPr lang="en-GB" sz="1000">
                          <a:solidFill>
                            <a:schemeClr val="dk1"/>
                          </a:solidFill>
                          <a:latin typeface="Calibri"/>
                          <a:ea typeface="Calibri"/>
                          <a:cs typeface="Calibri"/>
                          <a:sym typeface="Calibri"/>
                        </a:rPr>
                        <a:t>Other flow with blood stream in the portal circulation and enter the LIVER. Most of these eggs are trapped in the liver and give rise to pathology, again some of these eggs find their way through the liver tissue and enter the systemic circulation to another organ as brain, fibrosis of the liver caused from eggs settled in the liver may produce </a:t>
                      </a:r>
                      <a:r>
                        <a:rPr b="1" lang="en-GB" sz="1000">
                          <a:solidFill>
                            <a:srgbClr val="CC0000"/>
                          </a:solidFill>
                          <a:latin typeface="Calibri"/>
                          <a:ea typeface="Calibri"/>
                          <a:cs typeface="Calibri"/>
                          <a:sym typeface="Calibri"/>
                        </a:rPr>
                        <a:t>portal hypertension, which may lead to hepatomegaly, splenomegaly esophageal varices and ascites.</a:t>
                      </a:r>
                      <a:endParaRPr b="1" sz="1000">
                        <a:solidFill>
                          <a:srgbClr val="CC0000"/>
                        </a:solidFill>
                        <a:latin typeface="Calibri"/>
                        <a:ea typeface="Calibri"/>
                        <a:cs typeface="Calibri"/>
                        <a:sym typeface="Calibri"/>
                      </a:endParaRPr>
                    </a:p>
                    <a:p>
                      <a:pPr indent="0" lvl="0" marL="0" rtl="0" algn="ctr">
                        <a:spcBef>
                          <a:spcPts val="0"/>
                        </a:spcBef>
                        <a:spcAft>
                          <a:spcPts val="0"/>
                        </a:spcAft>
                        <a:buNone/>
                      </a:pPr>
                      <a:r>
                        <a:rPr b="1" lang="en-GB" sz="1100">
                          <a:solidFill>
                            <a:schemeClr val="dk1"/>
                          </a:solidFill>
                          <a:latin typeface="Calibri"/>
                          <a:ea typeface="Calibri"/>
                          <a:cs typeface="Calibri"/>
                          <a:sym typeface="Calibri"/>
                        </a:rPr>
                        <a:t>S. </a:t>
                      </a:r>
                      <a:r>
                        <a:rPr b="1" lang="en-GB" sz="1200" u="sng">
                          <a:solidFill>
                            <a:srgbClr val="FF0000"/>
                          </a:solidFill>
                          <a:latin typeface="Calibri"/>
                          <a:ea typeface="Calibri"/>
                          <a:cs typeface="Calibri"/>
                          <a:sym typeface="Calibri"/>
                        </a:rPr>
                        <a:t>h</a:t>
                      </a:r>
                      <a:r>
                        <a:rPr b="1" lang="en-GB" sz="1100">
                          <a:solidFill>
                            <a:schemeClr val="dk1"/>
                          </a:solidFill>
                          <a:latin typeface="Calibri"/>
                          <a:ea typeface="Calibri"/>
                          <a:cs typeface="Calibri"/>
                          <a:sym typeface="Calibri"/>
                        </a:rPr>
                        <a:t>aema</a:t>
                      </a:r>
                      <a:r>
                        <a:rPr b="1" lang="en-GB" sz="1100" u="sng">
                          <a:solidFill>
                            <a:srgbClr val="FF0000"/>
                          </a:solidFill>
                          <a:latin typeface="Calibri"/>
                          <a:ea typeface="Calibri"/>
                          <a:cs typeface="Calibri"/>
                          <a:sym typeface="Calibri"/>
                        </a:rPr>
                        <a:t>t</a:t>
                      </a:r>
                      <a:r>
                        <a:rPr b="1" lang="en-GB" sz="1100">
                          <a:solidFill>
                            <a:schemeClr val="dk1"/>
                          </a:solidFill>
                          <a:latin typeface="Calibri"/>
                          <a:ea typeface="Calibri"/>
                          <a:cs typeface="Calibri"/>
                          <a:sym typeface="Calibri"/>
                        </a:rPr>
                        <a:t>obi</a:t>
                      </a:r>
                      <a:r>
                        <a:rPr b="1" lang="en-GB" sz="1100" u="sng">
                          <a:solidFill>
                            <a:srgbClr val="FF0000"/>
                          </a:solidFill>
                          <a:latin typeface="Calibri"/>
                          <a:ea typeface="Calibri"/>
                          <a:cs typeface="Calibri"/>
                          <a:sym typeface="Calibri"/>
                        </a:rPr>
                        <a:t>u</a:t>
                      </a:r>
                      <a:r>
                        <a:rPr b="1" lang="en-GB" sz="1100">
                          <a:solidFill>
                            <a:schemeClr val="dk1"/>
                          </a:solidFill>
                          <a:latin typeface="Calibri"/>
                          <a:ea typeface="Calibri"/>
                          <a:cs typeface="Calibri"/>
                          <a:sym typeface="Calibri"/>
                        </a:rPr>
                        <a:t>m:</a:t>
                      </a:r>
                      <a:endParaRPr b="1" sz="11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worm is located in the vesical venous plexus surrounding the </a:t>
                      </a:r>
                      <a:r>
                        <a:rPr b="1" lang="en-GB" sz="1000" u="sng">
                          <a:solidFill>
                            <a:srgbClr val="FF0000"/>
                          </a:solidFill>
                          <a:latin typeface="Calibri"/>
                          <a:ea typeface="Calibri"/>
                          <a:cs typeface="Calibri"/>
                          <a:sym typeface="Calibri"/>
                        </a:rPr>
                        <a:t>u</a:t>
                      </a:r>
                      <a:r>
                        <a:rPr b="1" lang="en-GB" sz="1000">
                          <a:solidFill>
                            <a:srgbClr val="CC0000"/>
                          </a:solidFill>
                          <a:latin typeface="Calibri"/>
                          <a:ea typeface="Calibri"/>
                          <a:cs typeface="Calibri"/>
                          <a:sym typeface="Calibri"/>
                        </a:rPr>
                        <a:t>rinary bladder(Leads to </a:t>
                      </a:r>
                      <a:r>
                        <a:rPr b="1" lang="en-GB" sz="1000" u="sng">
                          <a:solidFill>
                            <a:srgbClr val="FF0000"/>
                          </a:solidFill>
                          <a:latin typeface="Calibri"/>
                          <a:ea typeface="Calibri"/>
                          <a:cs typeface="Calibri"/>
                          <a:sym typeface="Calibri"/>
                        </a:rPr>
                        <a:t>h</a:t>
                      </a:r>
                      <a:r>
                        <a:rPr b="1" lang="en-GB" sz="1000">
                          <a:solidFill>
                            <a:srgbClr val="CC0000"/>
                          </a:solidFill>
                          <a:latin typeface="Calibri"/>
                          <a:ea typeface="Calibri"/>
                          <a:cs typeface="Calibri"/>
                          <a:sym typeface="Calibri"/>
                        </a:rPr>
                        <a:t>ematuria)</a:t>
                      </a:r>
                      <a:r>
                        <a:rPr b="1" lang="en-GB" sz="1000">
                          <a:solidFill>
                            <a:srgbClr val="CC0000"/>
                          </a:solidFill>
                          <a:latin typeface="Calibri"/>
                          <a:ea typeface="Calibri"/>
                          <a:cs typeface="Calibri"/>
                          <a:sym typeface="Calibri"/>
                        </a:rPr>
                        <a:t> .</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Many eggs are trapped in the wall of the bladder where they may give rise to calcification and granuloma formation</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Constriction of the orifice of the ureter may produce kidney damage, </a:t>
                      </a:r>
                      <a:r>
                        <a:rPr b="1" lang="en-GB" sz="1200" u="sng">
                          <a:solidFill>
                            <a:srgbClr val="CC0000"/>
                          </a:solidFill>
                          <a:latin typeface="Calibri"/>
                          <a:ea typeface="Calibri"/>
                          <a:cs typeface="Calibri"/>
                          <a:sym typeface="Calibri"/>
                        </a:rPr>
                        <a:t>H</a:t>
                      </a:r>
                      <a:r>
                        <a:rPr lang="en-GB" sz="1000">
                          <a:solidFill>
                            <a:schemeClr val="dk1"/>
                          </a:solidFill>
                          <a:latin typeface="Calibri"/>
                          <a:ea typeface="Calibri"/>
                          <a:cs typeface="Calibri"/>
                          <a:sym typeface="Calibri"/>
                        </a:rPr>
                        <a:t>ydronephrosis and cancer of the bladder.</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61250">
                <a:tc vMerge="1"/>
                <a:tc>
                  <a:txBody>
                    <a:bodyPr/>
                    <a:lstStyle/>
                    <a:p>
                      <a:pPr indent="0" lvl="0" marL="0" marR="0" rtl="0" algn="ctr">
                        <a:lnSpc>
                          <a:spcPct val="100000"/>
                        </a:lnSpc>
                        <a:spcBef>
                          <a:spcPts val="0"/>
                        </a:spcBef>
                        <a:spcAft>
                          <a:spcPts val="0"/>
                        </a:spcAft>
                        <a:buNone/>
                      </a:pPr>
                      <a:r>
                        <a:rPr b="1" lang="en-GB">
                          <a:solidFill>
                            <a:schemeClr val="dk1"/>
                          </a:solidFill>
                          <a:latin typeface="Calibri"/>
                          <a:ea typeface="Calibri"/>
                          <a:cs typeface="Calibri"/>
                          <a:sym typeface="Calibri"/>
                        </a:rPr>
                        <a:t>Schistosoma </a:t>
                      </a:r>
                      <a:r>
                        <a:rPr b="1" lang="en-GB" u="sng">
                          <a:solidFill>
                            <a:srgbClr val="FF0000"/>
                          </a:solidFill>
                          <a:latin typeface="Calibri"/>
                          <a:ea typeface="Calibri"/>
                          <a:cs typeface="Calibri"/>
                          <a:sym typeface="Calibri"/>
                        </a:rPr>
                        <a:t>h</a:t>
                      </a:r>
                      <a:r>
                        <a:rPr b="1" lang="en-GB">
                          <a:solidFill>
                            <a:schemeClr val="dk1"/>
                          </a:solidFill>
                          <a:latin typeface="Calibri"/>
                          <a:ea typeface="Calibri"/>
                          <a:cs typeface="Calibri"/>
                          <a:sym typeface="Calibri"/>
                        </a:rPr>
                        <a:t>aema</a:t>
                      </a:r>
                      <a:r>
                        <a:rPr b="1" lang="en-GB" u="sng">
                          <a:solidFill>
                            <a:srgbClr val="FF0000"/>
                          </a:solidFill>
                          <a:latin typeface="Calibri"/>
                          <a:ea typeface="Calibri"/>
                          <a:cs typeface="Calibri"/>
                          <a:sym typeface="Calibri"/>
                        </a:rPr>
                        <a:t>t</a:t>
                      </a:r>
                      <a:r>
                        <a:rPr b="1" lang="en-GB">
                          <a:solidFill>
                            <a:schemeClr val="dk1"/>
                          </a:solidFill>
                          <a:latin typeface="Calibri"/>
                          <a:ea typeface="Calibri"/>
                          <a:cs typeface="Calibri"/>
                          <a:sym typeface="Calibri"/>
                        </a:rPr>
                        <a:t>obi</a:t>
                      </a:r>
                      <a:r>
                        <a:rPr b="1" lang="en-GB" u="sng">
                          <a:solidFill>
                            <a:srgbClr val="FF0000"/>
                          </a:solidFill>
                          <a:latin typeface="Calibri"/>
                          <a:ea typeface="Calibri"/>
                          <a:cs typeface="Calibri"/>
                          <a:sym typeface="Calibri"/>
                        </a:rPr>
                        <a:t>u</a:t>
                      </a:r>
                      <a:r>
                        <a:rPr b="1" lang="en-GB">
                          <a:solidFill>
                            <a:schemeClr val="dk1"/>
                          </a:solidFill>
                          <a:latin typeface="Calibri"/>
                          <a:ea typeface="Calibri"/>
                          <a:cs typeface="Calibri"/>
                          <a:sym typeface="Calibri"/>
                        </a:rPr>
                        <a:t>m</a:t>
                      </a:r>
                      <a:endParaRPr b="1">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200">
                          <a:solidFill>
                            <a:srgbClr val="CC0000"/>
                          </a:solidFill>
                          <a:latin typeface="Calibri"/>
                          <a:ea typeface="Calibri"/>
                          <a:cs typeface="Calibri"/>
                          <a:sym typeface="Calibri"/>
                        </a:rPr>
                        <a:t>(Egg has </a:t>
                      </a:r>
                      <a:r>
                        <a:rPr b="1" lang="en-GB" sz="1200" u="sng">
                          <a:solidFill>
                            <a:srgbClr val="FF0000"/>
                          </a:solidFill>
                          <a:latin typeface="Calibri"/>
                          <a:ea typeface="Calibri"/>
                          <a:cs typeface="Calibri"/>
                          <a:sym typeface="Calibri"/>
                        </a:rPr>
                        <a:t>T</a:t>
                      </a:r>
                      <a:r>
                        <a:rPr b="1" lang="en-GB" sz="1200">
                          <a:solidFill>
                            <a:srgbClr val="CC0000"/>
                          </a:solidFill>
                          <a:latin typeface="Calibri"/>
                          <a:ea typeface="Calibri"/>
                          <a:cs typeface="Calibri"/>
                          <a:sym typeface="Calibri"/>
                        </a:rPr>
                        <a:t>erminal spine)</a:t>
                      </a:r>
                      <a:endParaRPr b="1" sz="12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None/>
                      </a:pPr>
                      <a:r>
                        <a:rPr b="1" lang="en-GB">
                          <a:solidFill>
                            <a:schemeClr val="dk1"/>
                          </a:solidFill>
                          <a:latin typeface="Calibri"/>
                          <a:ea typeface="Calibri"/>
                          <a:cs typeface="Calibri"/>
                          <a:sym typeface="Calibri"/>
                        </a:rPr>
                        <a:t>Schistosoma mansoni</a:t>
                      </a:r>
                      <a:endParaRPr b="1">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200">
                          <a:solidFill>
                            <a:srgbClr val="CC0000"/>
                          </a:solidFill>
                          <a:latin typeface="Calibri"/>
                          <a:ea typeface="Calibri"/>
                          <a:cs typeface="Calibri"/>
                          <a:sym typeface="Calibri"/>
                        </a:rPr>
                        <a:t>(Egg Has lateral spine)</a:t>
                      </a:r>
                      <a:endParaRPr b="1" sz="12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r>
              <a:tr h="1846050">
                <a:tc vMerge="1"/>
                <a:tc>
                  <a:txBody>
                    <a:bodyPr/>
                    <a:lstStyle/>
                    <a:p>
                      <a:pPr indent="-50399" lvl="0" marL="100799" rtl="0" algn="ctr">
                        <a:spcBef>
                          <a:spcPts val="0"/>
                        </a:spcBef>
                        <a:spcAft>
                          <a:spcPts val="0"/>
                        </a:spcAft>
                        <a:buNone/>
                      </a:pPr>
                      <a:r>
                        <a:rPr b="1" lang="en-GB" sz="1000">
                          <a:latin typeface="Calibri"/>
                          <a:ea typeface="Calibri"/>
                          <a:cs typeface="Calibri"/>
                          <a:sym typeface="Calibri"/>
                        </a:rPr>
                        <a:t>Causes </a:t>
                      </a:r>
                      <a:r>
                        <a:rPr b="1" lang="en-GB" sz="1000" u="sng">
                          <a:solidFill>
                            <a:srgbClr val="FF0000"/>
                          </a:solidFill>
                          <a:latin typeface="Calibri"/>
                          <a:ea typeface="Calibri"/>
                          <a:cs typeface="Calibri"/>
                          <a:sym typeface="Calibri"/>
                        </a:rPr>
                        <a:t>u</a:t>
                      </a:r>
                      <a:r>
                        <a:rPr b="1" lang="en-GB" sz="1000">
                          <a:solidFill>
                            <a:srgbClr val="CC0000"/>
                          </a:solidFill>
                          <a:latin typeface="Calibri"/>
                          <a:ea typeface="Calibri"/>
                          <a:cs typeface="Calibri"/>
                          <a:sym typeface="Calibri"/>
                        </a:rPr>
                        <a:t>rinary </a:t>
                      </a:r>
                      <a:r>
                        <a:rPr b="1" lang="en-GB" sz="1000">
                          <a:latin typeface="Calibri"/>
                          <a:ea typeface="Calibri"/>
                          <a:cs typeface="Calibri"/>
                          <a:sym typeface="Calibri"/>
                        </a:rPr>
                        <a:t>schistosomiasis</a:t>
                      </a:r>
                      <a:endParaRPr b="1" sz="1000">
                        <a:latin typeface="Calibri"/>
                        <a:ea typeface="Calibri"/>
                        <a:cs typeface="Calibri"/>
                        <a:sym typeface="Calibri"/>
                      </a:endParaRPr>
                    </a:p>
                    <a:p>
                      <a:pPr indent="-113899" lvl="0" marL="100799" rtl="0" algn="l">
                        <a:spcBef>
                          <a:spcPts val="0"/>
                        </a:spcBef>
                        <a:spcAft>
                          <a:spcPts val="0"/>
                        </a:spcAft>
                        <a:buSzPts val="1000"/>
                        <a:buFont typeface="Calibri"/>
                        <a:buAutoNum type="arabicPeriod"/>
                      </a:pPr>
                      <a:r>
                        <a:rPr b="1" lang="en-GB" sz="1000">
                          <a:latin typeface="Calibri"/>
                          <a:ea typeface="Calibri"/>
                          <a:cs typeface="Calibri"/>
                          <a:sym typeface="Calibri"/>
                        </a:rPr>
                        <a:t>PREPATENT PERIOD 10-12 wks</a:t>
                      </a:r>
                      <a:endParaRPr b="1" sz="1000">
                        <a:latin typeface="Calibri"/>
                        <a:ea typeface="Calibri"/>
                        <a:cs typeface="Calibri"/>
                        <a:sym typeface="Calibri"/>
                      </a:endParaRPr>
                    </a:p>
                    <a:p>
                      <a:pPr indent="-113899" lvl="0" marL="100799" rtl="0" algn="l">
                        <a:spcBef>
                          <a:spcPts val="0"/>
                        </a:spcBef>
                        <a:spcAft>
                          <a:spcPts val="0"/>
                        </a:spcAft>
                        <a:buSzPts val="1000"/>
                        <a:buFont typeface="Calibri"/>
                        <a:buAutoNum type="arabicPeriod"/>
                      </a:pPr>
                      <a:r>
                        <a:rPr b="1" lang="en-GB" sz="1000">
                          <a:latin typeface="Calibri"/>
                          <a:ea typeface="Calibri"/>
                          <a:cs typeface="Calibri"/>
                          <a:sym typeface="Calibri"/>
                        </a:rPr>
                        <a:t>EGG DEPOSITION AND EXTRUSION:</a:t>
                      </a:r>
                      <a:endParaRPr b="1" sz="1000">
                        <a:latin typeface="Calibri"/>
                        <a:ea typeface="Calibri"/>
                        <a:cs typeface="Calibri"/>
                        <a:sym typeface="Calibri"/>
                      </a:endParaRPr>
                    </a:p>
                    <a:p>
                      <a:pPr indent="-113899" lvl="1" marL="306000" rtl="0" algn="l">
                        <a:spcBef>
                          <a:spcPts val="0"/>
                        </a:spcBef>
                        <a:spcAft>
                          <a:spcPts val="0"/>
                        </a:spcAft>
                        <a:buSzPts val="1000"/>
                        <a:buFont typeface="Calibri"/>
                        <a:buAutoNum type="alphaLcPeriod"/>
                      </a:pPr>
                      <a:r>
                        <a:rPr lang="en-GB" sz="1000">
                          <a:latin typeface="Calibri"/>
                          <a:ea typeface="Calibri"/>
                          <a:cs typeface="Calibri"/>
                          <a:sym typeface="Calibri"/>
                        </a:rPr>
                        <a:t>painless </a:t>
                      </a:r>
                      <a:r>
                        <a:rPr b="1" lang="en-GB" sz="1000" u="sng">
                          <a:solidFill>
                            <a:srgbClr val="FF0000"/>
                          </a:solidFill>
                          <a:latin typeface="Calibri"/>
                          <a:ea typeface="Calibri"/>
                          <a:cs typeface="Calibri"/>
                          <a:sym typeface="Calibri"/>
                        </a:rPr>
                        <a:t>h</a:t>
                      </a:r>
                      <a:r>
                        <a:rPr b="1" lang="en-GB" sz="1000">
                          <a:solidFill>
                            <a:srgbClr val="FF0000"/>
                          </a:solidFill>
                          <a:latin typeface="Calibri"/>
                          <a:ea typeface="Calibri"/>
                          <a:cs typeface="Calibri"/>
                          <a:sym typeface="Calibri"/>
                        </a:rPr>
                        <a:t>ematuria</a:t>
                      </a:r>
                      <a:endParaRPr b="1" sz="1000">
                        <a:solidFill>
                          <a:srgbClr val="FF0000"/>
                        </a:solidFill>
                        <a:latin typeface="Calibri"/>
                        <a:ea typeface="Calibri"/>
                        <a:cs typeface="Calibri"/>
                        <a:sym typeface="Calibri"/>
                      </a:endParaRPr>
                    </a:p>
                    <a:p>
                      <a:pPr indent="-113899" lvl="1" marL="306000" rtl="0" algn="l">
                        <a:spcBef>
                          <a:spcPts val="0"/>
                        </a:spcBef>
                        <a:spcAft>
                          <a:spcPts val="0"/>
                        </a:spcAft>
                        <a:buSzPts val="1000"/>
                        <a:buFont typeface="Calibri"/>
                        <a:buAutoNum type="alphaLcPeriod"/>
                      </a:pPr>
                      <a:r>
                        <a:rPr lang="en-GB" sz="1000">
                          <a:latin typeface="Calibri"/>
                          <a:ea typeface="Calibri"/>
                          <a:cs typeface="Calibri"/>
                          <a:sym typeface="Calibri"/>
                        </a:rPr>
                        <a:t>Inflammation of bladder and burning micturition </a:t>
                      </a:r>
                      <a:endParaRPr sz="1000">
                        <a:latin typeface="Calibri"/>
                        <a:ea typeface="Calibri"/>
                        <a:cs typeface="Calibri"/>
                        <a:sym typeface="Calibri"/>
                      </a:endParaRPr>
                    </a:p>
                    <a:p>
                      <a:pPr indent="-113899" lvl="1" marL="306000" rtl="0" algn="l">
                        <a:spcBef>
                          <a:spcPts val="0"/>
                        </a:spcBef>
                        <a:spcAft>
                          <a:spcPts val="0"/>
                        </a:spcAft>
                        <a:buSzPts val="1000"/>
                        <a:buFont typeface="Calibri"/>
                        <a:buAutoNum type="alphaLcPeriod"/>
                      </a:pPr>
                      <a:r>
                        <a:rPr lang="en-GB" sz="1000">
                          <a:latin typeface="Calibri"/>
                          <a:ea typeface="Calibri"/>
                          <a:cs typeface="Calibri"/>
                          <a:sym typeface="Calibri"/>
                        </a:rPr>
                        <a:t>CNS involvement (rare) </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TISSUE PROLIFERATION AND REPAIR:</a:t>
                      </a:r>
                      <a:endParaRPr b="1"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Fibrosis, papillomata in the bladder and lower ureter leading to obstructive uropathy</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Periportal fibrosis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Lung and CNS involvement </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50399" lvl="0" marL="100799" rtl="0" algn="ctr">
                        <a:spcBef>
                          <a:spcPts val="0"/>
                        </a:spcBef>
                        <a:spcAft>
                          <a:spcPts val="0"/>
                        </a:spcAft>
                        <a:buNone/>
                      </a:pPr>
                      <a:r>
                        <a:rPr b="1" lang="en-GB" sz="1000">
                          <a:latin typeface="Calibri"/>
                          <a:ea typeface="Calibri"/>
                          <a:cs typeface="Calibri"/>
                          <a:sym typeface="Calibri"/>
                        </a:rPr>
                        <a:t>Causes </a:t>
                      </a:r>
                      <a:r>
                        <a:rPr b="1" lang="en-GB" sz="1000">
                          <a:solidFill>
                            <a:srgbClr val="CC0000"/>
                          </a:solidFill>
                          <a:latin typeface="Calibri"/>
                          <a:ea typeface="Calibri"/>
                          <a:cs typeface="Calibri"/>
                          <a:sym typeface="Calibri"/>
                        </a:rPr>
                        <a:t>intestinal </a:t>
                      </a:r>
                      <a:r>
                        <a:rPr b="1" lang="en-GB" sz="1000">
                          <a:latin typeface="Calibri"/>
                          <a:ea typeface="Calibri"/>
                          <a:cs typeface="Calibri"/>
                          <a:sym typeface="Calibri"/>
                        </a:rPr>
                        <a:t>schistosomiasis</a:t>
                      </a:r>
                      <a:r>
                        <a:rPr lang="en-GB" sz="1000">
                          <a:latin typeface="Calibri"/>
                          <a:ea typeface="Calibri"/>
                          <a:cs typeface="Calibri"/>
                          <a:sym typeface="Calibri"/>
                        </a:rPr>
                        <a:t> </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PREPATENT PERIOD 5-7 wks. </a:t>
                      </a:r>
                      <a:endParaRPr b="1"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EGG DEPOSITION AND EXTRUSION:</a:t>
                      </a:r>
                      <a:endParaRPr b="1"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dysentery (blood and mucus in stools)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hepatomegaly splenomegaly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CNS involvement (rare)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TISSUE PROLIFERATION AND REPAIR:</a:t>
                      </a:r>
                      <a:endParaRPr b="1"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Fibrosis, Papillomata in intestine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Periportal fibrosis, hematemesis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Lung and CNS involvement </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355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Diagnosis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Parasitological:</a:t>
                      </a:r>
                      <a:r>
                        <a:rPr lang="en-GB" sz="1000">
                          <a:solidFill>
                            <a:schemeClr val="dk1"/>
                          </a:solidFill>
                          <a:latin typeface="Calibri"/>
                          <a:ea typeface="Calibri"/>
                          <a:cs typeface="Calibri"/>
                          <a:sym typeface="Calibri"/>
                        </a:rPr>
                        <a:t> Examination of </a:t>
                      </a:r>
                      <a:r>
                        <a:rPr b="1" lang="en-GB" sz="1000">
                          <a:solidFill>
                            <a:srgbClr val="CC0000"/>
                          </a:solidFill>
                          <a:latin typeface="Calibri"/>
                          <a:ea typeface="Calibri"/>
                          <a:cs typeface="Calibri"/>
                          <a:sym typeface="Calibri"/>
                        </a:rPr>
                        <a:t>urine</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rgbClr val="000000"/>
                        </a:buClr>
                        <a:buSzPts val="1000"/>
                        <a:buFont typeface="Calibri"/>
                        <a:buChar char="●"/>
                      </a:pPr>
                      <a:r>
                        <a:rPr b="1" lang="en-GB" sz="1000">
                          <a:latin typeface="Calibri"/>
                          <a:ea typeface="Calibri"/>
                          <a:cs typeface="Calibri"/>
                          <a:sym typeface="Calibri"/>
                        </a:rPr>
                        <a:t>Immunological: </a:t>
                      </a:r>
                      <a:r>
                        <a:rPr lang="en-GB" sz="1000">
                          <a:latin typeface="Calibri"/>
                          <a:ea typeface="Calibri"/>
                          <a:cs typeface="Calibri"/>
                          <a:sym typeface="Calibri"/>
                        </a:rPr>
                        <a:t>Serological tests</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latin typeface="Calibri"/>
                          <a:ea typeface="Calibri"/>
                          <a:cs typeface="Calibri"/>
                          <a:sym typeface="Calibri"/>
                        </a:rPr>
                        <a:t>Indirect: </a:t>
                      </a:r>
                      <a:r>
                        <a:rPr lang="en-GB" sz="1000">
                          <a:latin typeface="Calibri"/>
                          <a:ea typeface="Calibri"/>
                          <a:cs typeface="Calibri"/>
                          <a:sym typeface="Calibri"/>
                        </a:rPr>
                        <a:t>Radiological &amp; Cystoscopy</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Parasitological:</a:t>
                      </a:r>
                      <a:r>
                        <a:rPr lang="en-GB" sz="1000">
                          <a:solidFill>
                            <a:schemeClr val="dk1"/>
                          </a:solidFill>
                          <a:latin typeface="Calibri"/>
                          <a:ea typeface="Calibri"/>
                          <a:cs typeface="Calibri"/>
                          <a:sym typeface="Calibri"/>
                        </a:rPr>
                        <a:t> Examination of </a:t>
                      </a:r>
                      <a:r>
                        <a:rPr b="1" lang="en-GB" sz="1000">
                          <a:solidFill>
                            <a:srgbClr val="CC0000"/>
                          </a:solidFill>
                          <a:latin typeface="Calibri"/>
                          <a:ea typeface="Calibri"/>
                          <a:cs typeface="Calibri"/>
                          <a:sym typeface="Calibri"/>
                        </a:rPr>
                        <a:t>stools</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Immunological: </a:t>
                      </a:r>
                      <a:r>
                        <a:rPr lang="en-GB" sz="1000">
                          <a:solidFill>
                            <a:schemeClr val="dk1"/>
                          </a:solidFill>
                          <a:latin typeface="Calibri"/>
                          <a:ea typeface="Calibri"/>
                          <a:cs typeface="Calibri"/>
                          <a:sym typeface="Calibri"/>
                        </a:rPr>
                        <a:t>Serological tests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Indirect: </a:t>
                      </a:r>
                      <a:r>
                        <a:rPr lang="en-GB" sz="1000">
                          <a:solidFill>
                            <a:schemeClr val="dk1"/>
                          </a:solidFill>
                          <a:latin typeface="Calibri"/>
                          <a:ea typeface="Calibri"/>
                          <a:cs typeface="Calibri"/>
                          <a:sym typeface="Calibri"/>
                        </a:rPr>
                        <a:t>Radiological &amp; Endoscopy</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12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Treatment</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gridSpan="2">
                  <a:txBody>
                    <a:bodyPr/>
                    <a:lstStyle/>
                    <a:p>
                      <a:pPr indent="0" lvl="0" marL="0" rtl="0" algn="ctr">
                        <a:spcBef>
                          <a:spcPts val="0"/>
                        </a:spcBef>
                        <a:spcAft>
                          <a:spcPts val="0"/>
                        </a:spcAft>
                        <a:buNone/>
                      </a:pPr>
                      <a:r>
                        <a:rPr lang="en-GB" sz="1000">
                          <a:latin typeface="Calibri"/>
                          <a:ea typeface="Calibri"/>
                          <a:cs typeface="Calibri"/>
                          <a:sym typeface="Calibri"/>
                        </a:rPr>
                        <a:t>Drug of choice for schistosomiasis is </a:t>
                      </a:r>
                      <a:r>
                        <a:rPr b="1" lang="en-GB" sz="1000">
                          <a:solidFill>
                            <a:srgbClr val="CC0000"/>
                          </a:solidFill>
                          <a:latin typeface="Calibri"/>
                          <a:ea typeface="Calibri"/>
                          <a:cs typeface="Calibri"/>
                          <a:sym typeface="Calibri"/>
                        </a:rPr>
                        <a:t>Praziquantel</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bl>
          </a:graphicData>
        </a:graphic>
      </p:graphicFrame>
      <p:graphicFrame>
        <p:nvGraphicFramePr>
          <p:cNvPr id="321" name="Google Shape;321;p32"/>
          <p:cNvGraphicFramePr/>
          <p:nvPr/>
        </p:nvGraphicFramePr>
        <p:xfrm>
          <a:off x="-12" y="8905663"/>
          <a:ext cx="3000000" cy="3000000"/>
        </p:xfrm>
        <a:graphic>
          <a:graphicData uri="http://schemas.openxmlformats.org/drawingml/2006/table">
            <a:tbl>
              <a:tblPr>
                <a:noFill/>
                <a:tableStyleId>{3B2BEBBE-42B2-4808-85D4-4C9ECD78F810}</a:tableStyleId>
              </a:tblPr>
              <a:tblGrid>
                <a:gridCol w="881850"/>
                <a:gridCol w="698250"/>
                <a:gridCol w="2983475"/>
                <a:gridCol w="3025975"/>
              </a:tblGrid>
              <a:tr h="404525">
                <a:tc gridSpan="4">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Fasciola hepatica</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1445425">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Info</a:t>
                      </a:r>
                      <a:endParaRPr b="1">
                        <a:latin typeface="Calibri"/>
                        <a:ea typeface="Calibri"/>
                        <a:cs typeface="Calibri"/>
                        <a:sym typeface="Calibri"/>
                      </a:endParaRPr>
                    </a:p>
                  </a:txBody>
                  <a:tcPr marT="91425" marB="91425" marR="91425" marL="91425" anchor="ctr">
                    <a:solidFill>
                      <a:srgbClr val="CFE2F3"/>
                    </a:solidFill>
                  </a:tcPr>
                </a:tc>
                <a:tc gridSpan="3">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True infection: </a:t>
                      </a:r>
                      <a:endParaRPr b="1" sz="1000">
                        <a:solidFill>
                          <a:schemeClr val="dk1"/>
                        </a:solidFill>
                        <a:latin typeface="Calibri"/>
                        <a:ea typeface="Calibri"/>
                        <a:cs typeface="Calibri"/>
                        <a:sym typeface="Calibri"/>
                      </a:endParaRPr>
                    </a:p>
                    <a:p>
                      <a:pPr indent="-113899" lvl="1" marL="2952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occur when man accidentally ingests water plant (watercress) contaminated with METACERCARIA, the adult worm can causes mainly biliary colic with</a:t>
                      </a:r>
                      <a:r>
                        <a:rPr b="1" lang="en-GB" sz="1000">
                          <a:solidFill>
                            <a:srgbClr val="CC0000"/>
                          </a:solidFill>
                          <a:latin typeface="Calibri"/>
                          <a:ea typeface="Calibri"/>
                          <a:cs typeface="Calibri"/>
                          <a:sym typeface="Calibri"/>
                        </a:rPr>
                        <a:t> biliary obstruction, jaundice</a:t>
                      </a:r>
                      <a:r>
                        <a:rPr lang="en-GB" sz="1000">
                          <a:solidFill>
                            <a:schemeClr val="dk1"/>
                          </a:solidFill>
                          <a:latin typeface="Calibri"/>
                          <a:ea typeface="Calibri"/>
                          <a:cs typeface="Calibri"/>
                          <a:sym typeface="Calibri"/>
                        </a:rPr>
                        <a:t>, generalized abdominal pain, cholecystitis.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False infection: </a:t>
                      </a:r>
                      <a:endParaRPr b="1" sz="1000">
                        <a:solidFill>
                          <a:schemeClr val="dk1"/>
                        </a:solidFill>
                        <a:latin typeface="Calibri"/>
                        <a:ea typeface="Calibri"/>
                        <a:cs typeface="Calibri"/>
                        <a:sym typeface="Calibri"/>
                      </a:endParaRPr>
                    </a:p>
                    <a:p>
                      <a:pPr indent="-113899" lvl="1" marL="2952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is when eggs are eaten in infected animal liver and passed in stools.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Snail is the intermediate host of Fasciola hepatica</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Diagnosis:</a:t>
                      </a:r>
                      <a:r>
                        <a:rPr lang="en-GB" sz="1000">
                          <a:solidFill>
                            <a:schemeClr val="dk1"/>
                          </a:solidFill>
                          <a:latin typeface="Calibri"/>
                          <a:ea typeface="Calibri"/>
                          <a:cs typeface="Calibri"/>
                          <a:sym typeface="Calibri"/>
                        </a:rPr>
                        <a:t> eggs in stools or duodenal aspirate.</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Treatment:</a:t>
                      </a:r>
                      <a:r>
                        <a:rPr lang="en-GB" sz="1000">
                          <a:solidFill>
                            <a:schemeClr val="dk1"/>
                          </a:solidFill>
                          <a:latin typeface="Calibri"/>
                          <a:ea typeface="Calibri"/>
                          <a:cs typeface="Calibri"/>
                          <a:sym typeface="Calibri"/>
                        </a:rPr>
                        <a:t> </a:t>
                      </a:r>
                      <a:r>
                        <a:rPr b="1" lang="en-GB" sz="1000">
                          <a:latin typeface="Calibri"/>
                          <a:ea typeface="Calibri"/>
                          <a:cs typeface="Calibri"/>
                          <a:sym typeface="Calibri"/>
                        </a:rPr>
                        <a:t>Triclabendazole</a:t>
                      </a:r>
                      <a:r>
                        <a:rPr b="1" lang="en-GB" sz="1000">
                          <a:solidFill>
                            <a:srgbClr val="CC0000"/>
                          </a:solidFill>
                          <a:latin typeface="Calibri"/>
                          <a:ea typeface="Calibri"/>
                          <a:cs typeface="Calibri"/>
                          <a:sym typeface="Calibri"/>
                        </a:rPr>
                        <a:t>. </a:t>
                      </a:r>
                      <a:endParaRPr b="1" sz="1000">
                        <a:solidFill>
                          <a:srgbClr val="CC0000"/>
                        </a:solidFill>
                        <a:latin typeface="Calibri"/>
                        <a:ea typeface="Calibri"/>
                        <a:cs typeface="Calibri"/>
                        <a:sym typeface="Calibri"/>
                      </a:endParaRPr>
                    </a:p>
                  </a:txBody>
                  <a:tcPr marT="91425" marB="91425" marR="91425" marL="91425"/>
                </a:tc>
                <a:tc hMerge="1"/>
                <a:tc hMerge="1"/>
              </a:tr>
            </a:tbl>
          </a:graphicData>
        </a:graphic>
      </p:graphicFrame>
      <p:sp>
        <p:nvSpPr>
          <p:cNvPr id="322" name="Google Shape;322;p32"/>
          <p:cNvSpPr/>
          <p:nvPr/>
        </p:nvSpPr>
        <p:spPr>
          <a:xfrm>
            <a:off x="-146175" y="75800"/>
            <a:ext cx="7735500" cy="7176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13- </a:t>
            </a:r>
            <a:r>
              <a:rPr b="1" lang="en-GB" sz="2400">
                <a:solidFill>
                  <a:srgbClr val="073763"/>
                </a:solidFill>
                <a:latin typeface="Calibri"/>
                <a:ea typeface="Calibri"/>
                <a:cs typeface="Calibri"/>
                <a:sym typeface="Calibri"/>
              </a:rPr>
              <a:t>Trematodes</a:t>
            </a:r>
            <a:endParaRPr b="1" sz="2400">
              <a:solidFill>
                <a:srgbClr val="073763"/>
              </a:solidFill>
              <a:latin typeface="Calibri"/>
              <a:ea typeface="Calibri"/>
              <a:cs typeface="Calibri"/>
              <a:sym typeface="Calibri"/>
            </a:endParaRPr>
          </a:p>
        </p:txBody>
      </p:sp>
      <p:sp>
        <p:nvSpPr>
          <p:cNvPr id="323" name="Google Shape;323;p32"/>
          <p:cNvSpPr/>
          <p:nvPr/>
        </p:nvSpPr>
        <p:spPr>
          <a:xfrm rot="10800000">
            <a:off x="6650825" y="77"/>
            <a:ext cx="938700" cy="7731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24" name="Google Shape;324;p32"/>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20</a:t>
            </a:r>
            <a:endParaRPr>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graphicFrame>
        <p:nvGraphicFramePr>
          <p:cNvPr id="105" name="Google Shape;105;p15"/>
          <p:cNvGraphicFramePr/>
          <p:nvPr/>
        </p:nvGraphicFramePr>
        <p:xfrm>
          <a:off x="154375" y="1052663"/>
          <a:ext cx="3000000" cy="3000000"/>
        </p:xfrm>
        <a:graphic>
          <a:graphicData uri="http://schemas.openxmlformats.org/drawingml/2006/table">
            <a:tbl>
              <a:tblPr>
                <a:noFill/>
                <a:tableStyleId>{3B2BEBBE-42B2-4808-85D4-4C9ECD78F810}</a:tableStyleId>
              </a:tblPr>
              <a:tblGrid>
                <a:gridCol w="1201150"/>
                <a:gridCol w="1295275"/>
                <a:gridCol w="1927425"/>
                <a:gridCol w="1655925"/>
                <a:gridCol w="1222425"/>
              </a:tblGrid>
              <a:tr h="7553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Pathogenesis</a:t>
                      </a:r>
                      <a:r>
                        <a:rPr b="1" lang="en-GB">
                          <a:latin typeface="Calibri"/>
                          <a:ea typeface="Calibri"/>
                          <a:cs typeface="Calibri"/>
                          <a:sym typeface="Calibri"/>
                        </a:rPr>
                        <a:t> </a:t>
                      </a:r>
                      <a:endParaRPr b="1">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1- Colonization: by surviving the stomach acidity:</a:t>
                      </a:r>
                      <a:endParaRPr b="1" sz="1200">
                        <a:latin typeface="Calibri"/>
                        <a:ea typeface="Calibri"/>
                        <a:cs typeface="Calibri"/>
                        <a:sym typeface="Calibri"/>
                      </a:endParaRPr>
                    </a:p>
                    <a:p>
                      <a:pPr indent="0" lvl="0" marL="0" rtl="0" algn="just">
                        <a:spcBef>
                          <a:spcPts val="0"/>
                        </a:spcBef>
                        <a:spcAft>
                          <a:spcPts val="0"/>
                        </a:spcAft>
                        <a:buNone/>
                      </a:pPr>
                      <a:r>
                        <a:rPr b="1" lang="en-GB" sz="1200">
                          <a:solidFill>
                            <a:schemeClr val="dk1"/>
                          </a:solidFill>
                          <a:latin typeface="Calibri"/>
                          <a:ea typeface="Calibri"/>
                          <a:cs typeface="Calibri"/>
                          <a:sym typeface="Calibri"/>
                        </a:rPr>
                        <a:t>● </a:t>
                      </a:r>
                      <a:r>
                        <a:rPr lang="en-GB" sz="1200">
                          <a:solidFill>
                            <a:schemeClr val="dk1"/>
                          </a:solidFill>
                          <a:latin typeface="Cabin"/>
                          <a:ea typeface="Cabin"/>
                          <a:cs typeface="Cabin"/>
                          <a:sym typeface="Cabin"/>
                        </a:rPr>
                        <a:t>Using </a:t>
                      </a:r>
                      <a:r>
                        <a:rPr b="1" lang="en-GB" sz="1200">
                          <a:solidFill>
                            <a:schemeClr val="dk1"/>
                          </a:solidFill>
                          <a:latin typeface="Cabin"/>
                          <a:ea typeface="Cabin"/>
                          <a:cs typeface="Cabin"/>
                          <a:sym typeface="Cabin"/>
                        </a:rPr>
                        <a:t>flagella </a:t>
                      </a:r>
                      <a:r>
                        <a:rPr lang="en-GB" sz="1200">
                          <a:solidFill>
                            <a:schemeClr val="dk1"/>
                          </a:solidFill>
                          <a:latin typeface="Cabin"/>
                          <a:ea typeface="Cabin"/>
                          <a:cs typeface="Cabin"/>
                          <a:sym typeface="Cabin"/>
                        </a:rPr>
                        <a:t>it moves through stomach lumen </a:t>
                      </a:r>
                      <a:r>
                        <a:rPr lang="en-GB" sz="1200">
                          <a:solidFill>
                            <a:schemeClr val="dk1"/>
                          </a:solidFill>
                        </a:rPr>
                        <a:t>➔</a:t>
                      </a:r>
                      <a:r>
                        <a:rPr lang="en-GB" sz="1200">
                          <a:solidFill>
                            <a:schemeClr val="dk1"/>
                          </a:solidFill>
                          <a:latin typeface="Cabin"/>
                          <a:ea typeface="Cabin"/>
                          <a:cs typeface="Cabin"/>
                          <a:sym typeface="Cabin"/>
                        </a:rPr>
                        <a:t> drill into the mucoid lining of Stomach </a:t>
                      </a:r>
                      <a:r>
                        <a:rPr lang="en-GB" sz="1200">
                          <a:solidFill>
                            <a:schemeClr val="dk1"/>
                          </a:solidFill>
                        </a:rPr>
                        <a:t>➔ </a:t>
                      </a:r>
                      <a:r>
                        <a:rPr lang="en-GB" sz="1200">
                          <a:solidFill>
                            <a:schemeClr val="dk1"/>
                          </a:solidFill>
                          <a:latin typeface="Cabin"/>
                          <a:ea typeface="Cabin"/>
                          <a:cs typeface="Cabin"/>
                          <a:sym typeface="Cabin"/>
                        </a:rPr>
                        <a:t>Produces adhesions that binds to the epithelial cells.</a:t>
                      </a:r>
                      <a:endParaRPr sz="1200">
                        <a:solidFill>
                          <a:schemeClr val="dk1"/>
                        </a:solidFill>
                        <a:latin typeface="Cabin"/>
                        <a:ea typeface="Cabin"/>
                        <a:cs typeface="Cabin"/>
                        <a:sym typeface="Cabin"/>
                      </a:endParaRPr>
                    </a:p>
                    <a:p>
                      <a:pPr indent="0" lvl="0" marL="0" rtl="0" algn="just">
                        <a:spcBef>
                          <a:spcPts val="0"/>
                        </a:spcBef>
                        <a:spcAft>
                          <a:spcPts val="0"/>
                        </a:spcAft>
                        <a:buNone/>
                      </a:pPr>
                      <a:r>
                        <a:rPr b="1" lang="en-GB" sz="1200">
                          <a:solidFill>
                            <a:schemeClr val="dk1"/>
                          </a:solidFill>
                          <a:latin typeface="Calibri"/>
                          <a:ea typeface="Calibri"/>
                          <a:cs typeface="Calibri"/>
                          <a:sym typeface="Calibri"/>
                        </a:rPr>
                        <a:t>● </a:t>
                      </a:r>
                      <a:r>
                        <a:rPr lang="en-GB" sz="1200">
                          <a:solidFill>
                            <a:schemeClr val="dk1"/>
                          </a:solidFill>
                          <a:latin typeface="Cabin"/>
                          <a:ea typeface="Cabin"/>
                          <a:cs typeface="Cabin"/>
                          <a:sym typeface="Cabin"/>
                        </a:rPr>
                        <a:t>Produces large amounts of</a:t>
                      </a:r>
                      <a:r>
                        <a:rPr lang="en-GB" sz="1200">
                          <a:latin typeface="Cabin"/>
                          <a:ea typeface="Cabin"/>
                          <a:cs typeface="Cabin"/>
                          <a:sym typeface="Cabin"/>
                        </a:rPr>
                        <a:t> </a:t>
                      </a:r>
                      <a:r>
                        <a:rPr b="1" lang="en-GB" sz="1200">
                          <a:latin typeface="Cabin"/>
                          <a:ea typeface="Cabin"/>
                          <a:cs typeface="Cabin"/>
                          <a:sym typeface="Cabin"/>
                        </a:rPr>
                        <a:t>urease </a:t>
                      </a:r>
                      <a:r>
                        <a:rPr lang="en-GB" sz="1200">
                          <a:latin typeface="Cabin"/>
                          <a:ea typeface="Cabin"/>
                          <a:cs typeface="Cabin"/>
                          <a:sym typeface="Cabin"/>
                        </a:rPr>
                        <a:t>enzyme</a:t>
                      </a:r>
                      <a:r>
                        <a:rPr lang="en-GB" sz="1200">
                          <a:solidFill>
                            <a:schemeClr val="dk1"/>
                          </a:solidFill>
                          <a:latin typeface="Cabin"/>
                          <a:ea typeface="Cabin"/>
                          <a:cs typeface="Cabin"/>
                          <a:sym typeface="Cabin"/>
                        </a:rPr>
                        <a:t> </a:t>
                      </a:r>
                      <a:r>
                        <a:rPr lang="en-GB" sz="1200">
                          <a:solidFill>
                            <a:schemeClr val="dk1"/>
                          </a:solidFill>
                        </a:rPr>
                        <a:t>➔</a:t>
                      </a:r>
                      <a:r>
                        <a:rPr lang="en-GB" sz="1200">
                          <a:solidFill>
                            <a:schemeClr val="dk1"/>
                          </a:solidFill>
                          <a:latin typeface="Cabin"/>
                          <a:ea typeface="Cabin"/>
                          <a:cs typeface="Cabin"/>
                          <a:sym typeface="Cabin"/>
                        </a:rPr>
                        <a:t> breaks down urea into co2 + ammonia </a:t>
                      </a:r>
                      <a:r>
                        <a:rPr lang="en-GB" sz="1200">
                          <a:solidFill>
                            <a:schemeClr val="dk1"/>
                          </a:solidFill>
                        </a:rPr>
                        <a:t>➔ </a:t>
                      </a:r>
                      <a:r>
                        <a:rPr lang="en-GB" sz="1200">
                          <a:solidFill>
                            <a:schemeClr val="dk1"/>
                          </a:solidFill>
                          <a:latin typeface="Cabin"/>
                          <a:ea typeface="Cabin"/>
                          <a:cs typeface="Cabin"/>
                          <a:sym typeface="Cabin"/>
                        </a:rPr>
                        <a:t>neutralizes gastric acid.</a:t>
                      </a:r>
                      <a:r>
                        <a:rPr lang="en-GB" sz="1200">
                          <a:solidFill>
                            <a:schemeClr val="dk1"/>
                          </a:solidFill>
                        </a:rPr>
                        <a:t> (</a:t>
                      </a:r>
                      <a:r>
                        <a:rPr b="1" lang="en-GB" sz="1200">
                          <a:solidFill>
                            <a:schemeClr val="dk1"/>
                          </a:solidFill>
                          <a:latin typeface="Cabin"/>
                          <a:ea typeface="Cabin"/>
                          <a:cs typeface="Cabin"/>
                          <a:sym typeface="Cabin"/>
                        </a:rPr>
                        <a:t>Ammonia </a:t>
                      </a:r>
                      <a:r>
                        <a:rPr lang="en-GB" sz="1200">
                          <a:solidFill>
                            <a:schemeClr val="dk1"/>
                          </a:solidFill>
                          <a:latin typeface="Cabin"/>
                          <a:ea typeface="Cabin"/>
                          <a:cs typeface="Cabin"/>
                          <a:sym typeface="Cabin"/>
                        </a:rPr>
                        <a:t>is toxic to epithelial cells along with </a:t>
                      </a:r>
                      <a:r>
                        <a:rPr b="1" lang="en-GB" sz="1200">
                          <a:solidFill>
                            <a:schemeClr val="dk1"/>
                          </a:solidFill>
                          <a:latin typeface="Cabin"/>
                          <a:ea typeface="Cabin"/>
                          <a:cs typeface="Cabin"/>
                          <a:sym typeface="Cabin"/>
                        </a:rPr>
                        <a:t>proteases</a:t>
                      </a:r>
                      <a:r>
                        <a:rPr lang="en-GB" sz="1200">
                          <a:solidFill>
                            <a:schemeClr val="dk1"/>
                          </a:solidFill>
                          <a:latin typeface="Cabin"/>
                          <a:ea typeface="Cabin"/>
                          <a:cs typeface="Cabin"/>
                          <a:sym typeface="Cabin"/>
                        </a:rPr>
                        <a:t>, </a:t>
                      </a:r>
                      <a:r>
                        <a:rPr b="1" lang="en-GB" sz="1200">
                          <a:solidFill>
                            <a:schemeClr val="dk1"/>
                          </a:solidFill>
                          <a:latin typeface="Cabin"/>
                          <a:ea typeface="Cabin"/>
                          <a:cs typeface="Cabin"/>
                          <a:sym typeface="Cabin"/>
                        </a:rPr>
                        <a:t>VacA protein, </a:t>
                      </a:r>
                      <a:r>
                        <a:rPr lang="en-GB" sz="1200">
                          <a:solidFill>
                            <a:schemeClr val="dk1"/>
                          </a:solidFill>
                          <a:latin typeface="Cabin"/>
                          <a:ea typeface="Cabin"/>
                          <a:cs typeface="Cabin"/>
                          <a:sym typeface="Cabin"/>
                        </a:rPr>
                        <a:t>and </a:t>
                      </a:r>
                      <a:r>
                        <a:rPr b="1" lang="en-GB" sz="1200">
                          <a:solidFill>
                            <a:schemeClr val="dk1"/>
                          </a:solidFill>
                          <a:latin typeface="Cabin"/>
                          <a:ea typeface="Cabin"/>
                          <a:cs typeface="Cabin"/>
                          <a:sym typeface="Cabin"/>
                        </a:rPr>
                        <a:t>phospholipases)</a:t>
                      </a:r>
                      <a:endParaRPr b="1"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b="1" lang="en-GB" sz="1200">
                          <a:solidFill>
                            <a:schemeClr val="dk1"/>
                          </a:solidFill>
                          <a:latin typeface="Calibri"/>
                          <a:ea typeface="Calibri"/>
                          <a:cs typeface="Calibri"/>
                          <a:sym typeface="Calibri"/>
                        </a:rPr>
                        <a:t>2- results: </a:t>
                      </a:r>
                      <a:endParaRPr sz="1200">
                        <a:solidFill>
                          <a:schemeClr val="dk1"/>
                        </a:solidFill>
                      </a:endParaRPr>
                    </a:p>
                    <a:p>
                      <a:pPr indent="0" lvl="0" marL="0" rtl="0" algn="l">
                        <a:lnSpc>
                          <a:spcPct val="115000"/>
                        </a:lnSpc>
                        <a:spcBef>
                          <a:spcPts val="0"/>
                        </a:spcBef>
                        <a:spcAft>
                          <a:spcPts val="0"/>
                        </a:spcAft>
                        <a:buNone/>
                      </a:pPr>
                      <a:r>
                        <a:rPr b="1" lang="en-GB" sz="1200">
                          <a:solidFill>
                            <a:schemeClr val="dk1"/>
                          </a:solidFill>
                          <a:latin typeface="Calibri"/>
                          <a:ea typeface="Calibri"/>
                          <a:cs typeface="Calibri"/>
                          <a:sym typeface="Calibri"/>
                        </a:rPr>
                        <a:t>● </a:t>
                      </a:r>
                      <a:r>
                        <a:rPr lang="en-GB" sz="1200">
                          <a:solidFill>
                            <a:schemeClr val="dk1"/>
                          </a:solidFill>
                          <a:latin typeface="Cabin"/>
                          <a:ea typeface="Cabin"/>
                          <a:cs typeface="Cabin"/>
                          <a:sym typeface="Cabin"/>
                        </a:rPr>
                        <a:t>Colonization of stomach or duodenum results in </a:t>
                      </a:r>
                      <a:r>
                        <a:rPr lang="en-GB" sz="1200">
                          <a:latin typeface="Cabin"/>
                          <a:ea typeface="Cabin"/>
                          <a:cs typeface="Cabin"/>
                          <a:sym typeface="Cabin"/>
                        </a:rPr>
                        <a:t>chronic gastritis</a:t>
                      </a:r>
                      <a:r>
                        <a:rPr lang="en-GB" sz="1200">
                          <a:solidFill>
                            <a:schemeClr val="dk1"/>
                          </a:solidFill>
                          <a:latin typeface="Cabin"/>
                          <a:ea typeface="Cabin"/>
                          <a:cs typeface="Cabin"/>
                          <a:sym typeface="Cabin"/>
                        </a:rPr>
                        <a:t> </a:t>
                      </a:r>
                      <a:r>
                        <a:rPr lang="en-GB" sz="1200">
                          <a:solidFill>
                            <a:schemeClr val="dk1"/>
                          </a:solidFill>
                        </a:rPr>
                        <a:t>➔ </a:t>
                      </a:r>
                      <a:r>
                        <a:rPr lang="en-GB" sz="1200">
                          <a:solidFill>
                            <a:schemeClr val="dk1"/>
                          </a:solidFill>
                          <a:latin typeface="Cabin"/>
                          <a:ea typeface="Cabin"/>
                          <a:cs typeface="Cabin"/>
                          <a:sym typeface="Cabin"/>
                        </a:rPr>
                        <a:t>Inflammation stimulates more production of gastric acid </a:t>
                      </a:r>
                      <a:r>
                        <a:rPr lang="en-GB" sz="1200">
                          <a:solidFill>
                            <a:schemeClr val="dk1"/>
                          </a:solidFill>
                        </a:rPr>
                        <a:t>➔</a:t>
                      </a:r>
                      <a:r>
                        <a:rPr lang="en-GB" sz="1200">
                          <a:solidFill>
                            <a:schemeClr val="dk1"/>
                          </a:solidFill>
                          <a:latin typeface="Cabin"/>
                          <a:ea typeface="Cabin"/>
                          <a:cs typeface="Cabin"/>
                          <a:sym typeface="Cabin"/>
                        </a:rPr>
                        <a:t> gastric and duodenal ulcers </a:t>
                      </a:r>
                      <a:r>
                        <a:rPr lang="en-GB" sz="1200">
                          <a:solidFill>
                            <a:schemeClr val="dk1"/>
                          </a:solidFill>
                        </a:rPr>
                        <a:t>➔ </a:t>
                      </a:r>
                      <a:r>
                        <a:rPr lang="en-GB" sz="1200">
                          <a:solidFill>
                            <a:schemeClr val="dk1"/>
                          </a:solidFill>
                          <a:latin typeface="Cabin"/>
                          <a:ea typeface="Cabin"/>
                          <a:cs typeface="Cabin"/>
                          <a:sym typeface="Cabin"/>
                        </a:rPr>
                        <a:t>atrophy and later cancer. </a:t>
                      </a:r>
                      <a:endParaRPr b="1" sz="1200">
                        <a:solidFill>
                          <a:schemeClr val="dk1"/>
                        </a:solidFill>
                        <a:latin typeface="Calibri"/>
                        <a:ea typeface="Calibri"/>
                        <a:cs typeface="Calibri"/>
                        <a:sym typeface="Calibri"/>
                      </a:endParaRPr>
                    </a:p>
                  </a:txBody>
                  <a:tcPr marT="91425" marB="91425" marR="91425" marL="91425" anchor="ctr"/>
                </a:tc>
                <a:tc hMerge="1"/>
                <a:tc hMerge="1"/>
                <a:tc hMerge="1"/>
              </a:tr>
              <a:tr h="7553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Peptic ulcer</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lang="en-GB" sz="1200">
                          <a:latin typeface="Calibri"/>
                          <a:ea typeface="Calibri"/>
                          <a:cs typeface="Calibri"/>
                          <a:sym typeface="Calibri"/>
                        </a:rPr>
                        <a:t>Mucosal erosions (≥ 0.5cm), </a:t>
                      </a:r>
                      <a:r>
                        <a:rPr b="1" lang="en-GB" sz="1200">
                          <a:latin typeface="Calibri"/>
                          <a:ea typeface="Calibri"/>
                          <a:cs typeface="Calibri"/>
                          <a:sym typeface="Calibri"/>
                        </a:rPr>
                        <a:t>More Peptic ulcers are arise in the duodenum than the stomach.</a:t>
                      </a:r>
                      <a:endParaRPr b="1"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rPr b="1" lang="en-GB" sz="1200" u="sng">
                          <a:latin typeface="Calibri"/>
                          <a:ea typeface="Calibri"/>
                          <a:cs typeface="Calibri"/>
                          <a:sym typeface="Calibri"/>
                        </a:rPr>
                        <a:t>Signs &amp; symptoms:</a:t>
                      </a:r>
                      <a:endParaRPr b="1" sz="1200" u="sng">
                        <a:latin typeface="Calibri"/>
                        <a:ea typeface="Calibri"/>
                        <a:cs typeface="Calibri"/>
                        <a:sym typeface="Calibri"/>
                      </a:endParaRPr>
                    </a:p>
                    <a:p>
                      <a:pPr indent="10200" lvl="0" marL="35999" rtl="0" algn="l">
                        <a:spcBef>
                          <a:spcPts val="0"/>
                        </a:spcBef>
                        <a:spcAft>
                          <a:spcPts val="0"/>
                        </a:spcAft>
                        <a:buSzPts val="1200"/>
                        <a:buFont typeface="Calibri"/>
                        <a:buChar char="●"/>
                      </a:pPr>
                      <a:r>
                        <a:rPr lang="en-GB" sz="1200">
                          <a:latin typeface="Calibri"/>
                          <a:ea typeface="Calibri"/>
                          <a:cs typeface="Calibri"/>
                          <a:sym typeface="Calibri"/>
                        </a:rPr>
                        <a:t>Abdominal or Epigastric(burning) </a:t>
                      </a:r>
                      <a:r>
                        <a:rPr b="1" lang="en-GB" sz="1200">
                          <a:solidFill>
                            <a:srgbClr val="CC0000"/>
                          </a:solidFill>
                          <a:latin typeface="Calibri"/>
                          <a:ea typeface="Calibri"/>
                          <a:cs typeface="Calibri"/>
                          <a:sym typeface="Calibri"/>
                        </a:rPr>
                        <a:t>pain </a:t>
                      </a:r>
                      <a:r>
                        <a:rPr lang="en-GB" sz="1200">
                          <a:latin typeface="Calibri"/>
                          <a:ea typeface="Calibri"/>
                          <a:cs typeface="Calibri"/>
                          <a:sym typeface="Calibri"/>
                        </a:rPr>
                        <a:t>w/severity relating to meal time </a:t>
                      </a:r>
                      <a:endParaRPr sz="1200">
                        <a:latin typeface="Calibri"/>
                        <a:ea typeface="Calibri"/>
                        <a:cs typeface="Calibri"/>
                        <a:sym typeface="Calibri"/>
                      </a:endParaRPr>
                    </a:p>
                    <a:p>
                      <a:pPr indent="-304800" lvl="1" marL="914400" rtl="0" algn="l">
                        <a:spcBef>
                          <a:spcPts val="0"/>
                        </a:spcBef>
                        <a:spcAft>
                          <a:spcPts val="0"/>
                        </a:spcAft>
                        <a:buSzPts val="1200"/>
                        <a:buFont typeface="Calibri"/>
                        <a:buChar char="○"/>
                      </a:pPr>
                      <a:r>
                        <a:rPr b="1" lang="en-GB" sz="1200">
                          <a:latin typeface="Calibri"/>
                          <a:ea typeface="Calibri"/>
                          <a:cs typeface="Calibri"/>
                          <a:sym typeface="Calibri"/>
                        </a:rPr>
                        <a:t>Gastric:</a:t>
                      </a:r>
                      <a:r>
                        <a:rPr lang="en-GB" sz="1200">
                          <a:latin typeface="Calibri"/>
                          <a:ea typeface="Calibri"/>
                          <a:cs typeface="Calibri"/>
                          <a:sym typeface="Calibri"/>
                        </a:rPr>
                        <a:t> shortly after meal </a:t>
                      </a:r>
                      <a:endParaRPr sz="1200">
                        <a:latin typeface="Calibri"/>
                        <a:ea typeface="Calibri"/>
                        <a:cs typeface="Calibri"/>
                        <a:sym typeface="Calibri"/>
                      </a:endParaRPr>
                    </a:p>
                    <a:p>
                      <a:pPr indent="-304800" lvl="1" marL="914400" rtl="0" algn="l">
                        <a:spcBef>
                          <a:spcPts val="0"/>
                        </a:spcBef>
                        <a:spcAft>
                          <a:spcPts val="0"/>
                        </a:spcAft>
                        <a:buSzPts val="1200"/>
                        <a:buFont typeface="Calibri"/>
                        <a:buChar char="○"/>
                      </a:pPr>
                      <a:r>
                        <a:rPr b="1" lang="en-GB" sz="1200">
                          <a:latin typeface="Calibri"/>
                          <a:ea typeface="Calibri"/>
                          <a:cs typeface="Calibri"/>
                          <a:sym typeface="Calibri"/>
                        </a:rPr>
                        <a:t>Duodenal:</a:t>
                      </a:r>
                      <a:r>
                        <a:rPr lang="en-GB" sz="1200">
                          <a:latin typeface="Calibri"/>
                          <a:ea typeface="Calibri"/>
                          <a:cs typeface="Calibri"/>
                          <a:sym typeface="Calibri"/>
                        </a:rPr>
                        <a:t> 2-3 hrs after meal</a:t>
                      </a:r>
                      <a:endParaRPr sz="1200">
                        <a:latin typeface="Calibri"/>
                        <a:ea typeface="Calibri"/>
                        <a:cs typeface="Calibri"/>
                        <a:sym typeface="Calibri"/>
                      </a:endParaRPr>
                    </a:p>
                    <a:p>
                      <a:pPr indent="10200" lvl="0" marL="35999" rtl="0" algn="l">
                        <a:spcBef>
                          <a:spcPts val="0"/>
                        </a:spcBef>
                        <a:spcAft>
                          <a:spcPts val="0"/>
                        </a:spcAft>
                        <a:buSzPts val="1200"/>
                        <a:buFont typeface="Calibri"/>
                        <a:buChar char="●"/>
                      </a:pPr>
                      <a:r>
                        <a:rPr b="1" lang="en-GB" sz="1200">
                          <a:solidFill>
                            <a:srgbClr val="CC0000"/>
                          </a:solidFill>
                          <a:latin typeface="Calibri"/>
                          <a:ea typeface="Calibri"/>
                          <a:cs typeface="Calibri"/>
                          <a:sym typeface="Calibri"/>
                        </a:rPr>
                        <a:t>Haematemesis</a:t>
                      </a:r>
                      <a:endParaRPr sz="1200">
                        <a:latin typeface="Calibri"/>
                        <a:ea typeface="Calibri"/>
                        <a:cs typeface="Calibri"/>
                        <a:sym typeface="Calibri"/>
                      </a:endParaRPr>
                    </a:p>
                    <a:p>
                      <a:pPr indent="10200" lvl="0" marL="35999" rtl="0" algn="l">
                        <a:spcBef>
                          <a:spcPts val="0"/>
                        </a:spcBef>
                        <a:spcAft>
                          <a:spcPts val="0"/>
                        </a:spcAft>
                        <a:buSzPts val="1200"/>
                        <a:buFont typeface="Calibri"/>
                        <a:buChar char="●"/>
                      </a:pPr>
                      <a:r>
                        <a:rPr b="1" lang="en-GB" sz="1200">
                          <a:solidFill>
                            <a:srgbClr val="CC0000"/>
                          </a:solidFill>
                          <a:latin typeface="Calibri"/>
                          <a:ea typeface="Calibri"/>
                          <a:cs typeface="Calibri"/>
                          <a:sym typeface="Calibri"/>
                        </a:rPr>
                        <a:t>Melena </a:t>
                      </a:r>
                      <a:endParaRPr sz="1200">
                        <a:latin typeface="Calibri"/>
                        <a:ea typeface="Calibri"/>
                        <a:cs typeface="Calibri"/>
                        <a:sym typeface="Calibri"/>
                      </a:endParaRPr>
                    </a:p>
                    <a:p>
                      <a:pPr indent="10200" lvl="0" marL="35999" rtl="0" algn="l">
                        <a:spcBef>
                          <a:spcPts val="0"/>
                        </a:spcBef>
                        <a:spcAft>
                          <a:spcPts val="0"/>
                        </a:spcAft>
                        <a:buSzPts val="1200"/>
                        <a:buFont typeface="Calibri"/>
                        <a:buChar char="●"/>
                      </a:pPr>
                      <a:r>
                        <a:rPr lang="en-GB" sz="1200">
                          <a:latin typeface="Calibri"/>
                          <a:ea typeface="Calibri"/>
                          <a:cs typeface="Calibri"/>
                          <a:sym typeface="Calibri"/>
                        </a:rPr>
                        <a:t>Rarely, Gastric or duodenal Perforation leading to </a:t>
                      </a:r>
                      <a:r>
                        <a:rPr b="1" lang="en-GB" sz="1200">
                          <a:solidFill>
                            <a:srgbClr val="CC0000"/>
                          </a:solidFill>
                          <a:latin typeface="Calibri"/>
                          <a:ea typeface="Calibri"/>
                          <a:cs typeface="Calibri"/>
                          <a:sym typeface="Calibri"/>
                        </a:rPr>
                        <a:t>acute peritonitis</a:t>
                      </a:r>
                      <a:r>
                        <a:rPr lang="en-GB" sz="1200">
                          <a:latin typeface="Calibri"/>
                          <a:ea typeface="Calibri"/>
                          <a:cs typeface="Calibri"/>
                          <a:sym typeface="Calibri"/>
                        </a:rPr>
                        <a: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n-GB" sz="1200" u="sng">
                          <a:solidFill>
                            <a:schemeClr val="dk1"/>
                          </a:solidFill>
                          <a:latin typeface="Calibri"/>
                          <a:ea typeface="Calibri"/>
                          <a:cs typeface="Calibri"/>
                          <a:sym typeface="Calibri"/>
                        </a:rPr>
                        <a:t>Factors contributing to peptic ulcer:</a:t>
                      </a:r>
                      <a:endParaRPr b="1"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rgbClr val="FF0000"/>
                          </a:solidFill>
                          <a:latin typeface="Calibri"/>
                          <a:ea typeface="Calibri"/>
                          <a:cs typeface="Calibri"/>
                          <a:sym typeface="Calibri"/>
                        </a:rPr>
                        <a:t>● CagA protein</a:t>
                      </a:r>
                      <a:endParaRPr b="1" sz="1200">
                        <a:solidFill>
                          <a:srgbClr val="FF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Neutrophil-Activating Protein (</a:t>
                      </a:r>
                      <a:r>
                        <a:rPr b="1" lang="en-GB" sz="1200">
                          <a:solidFill>
                            <a:schemeClr val="dk1"/>
                          </a:solidFill>
                          <a:latin typeface="Calibri"/>
                          <a:ea typeface="Calibri"/>
                          <a:cs typeface="Calibri"/>
                          <a:sym typeface="Calibri"/>
                        </a:rPr>
                        <a:t>NAP</a:t>
                      </a:r>
                      <a:r>
                        <a:rPr lang="en-GB" sz="1200">
                          <a:solidFill>
                            <a:schemeClr val="dk1"/>
                          </a:solidFill>
                          <a:latin typeface="Calibri"/>
                          <a:ea typeface="Calibri"/>
                          <a:cs typeface="Calibri"/>
                          <a:sym typeface="Calibri"/>
                        </a:rPr>
                        <a:t>) ➔ recruitment of neutrophils ➔ inflammation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 Free radicals , TNF-α </a:t>
                      </a:r>
                      <a:r>
                        <a:rPr lang="en-GB" sz="1200">
                          <a:solidFill>
                            <a:schemeClr val="dk1"/>
                          </a:solidFill>
                          <a:latin typeface="Calibri"/>
                          <a:ea typeface="Calibri"/>
                          <a:cs typeface="Calibri"/>
                          <a:sym typeface="Calibri"/>
                        </a:rPr>
                        <a:t>and </a:t>
                      </a:r>
                      <a:r>
                        <a:rPr b="1" lang="en-GB" sz="1200">
                          <a:solidFill>
                            <a:schemeClr val="dk1"/>
                          </a:solidFill>
                          <a:latin typeface="Calibri"/>
                          <a:ea typeface="Calibri"/>
                          <a:cs typeface="Calibri"/>
                          <a:sym typeface="Calibri"/>
                        </a:rPr>
                        <a:t>Interleukin 8 </a:t>
                      </a:r>
                      <a:r>
                        <a:rPr lang="en-GB" sz="1200">
                          <a:solidFill>
                            <a:schemeClr val="dk1"/>
                          </a:solidFill>
                          <a:latin typeface="Calibri"/>
                          <a:ea typeface="Calibri"/>
                          <a:cs typeface="Calibri"/>
                          <a:sym typeface="Calibri"/>
                        </a:rPr>
                        <a:t>➔ Mutations</a:t>
                      </a:r>
                      <a:endParaRPr sz="1200">
                        <a:latin typeface="Calibri"/>
                        <a:ea typeface="Calibri"/>
                        <a:cs typeface="Calibri"/>
                        <a:sym typeface="Calibri"/>
                      </a:endParaRPr>
                    </a:p>
                  </a:txBody>
                  <a:tcPr marT="91425" marB="91425" marR="91425" marL="91425" anchor="ctr"/>
                </a:tc>
                <a:tc hMerge="1"/>
                <a:tc hMerge="1"/>
                <a:tc hMerge="1"/>
              </a:tr>
            </a:tbl>
          </a:graphicData>
        </a:graphic>
      </p:graphicFrame>
      <p:sp>
        <p:nvSpPr>
          <p:cNvPr id="106" name="Google Shape;106;p15"/>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07" name="Google Shape;107;p15"/>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08" name="Google Shape;108;p15"/>
          <p:cNvSpPr/>
          <p:nvPr/>
        </p:nvSpPr>
        <p:spPr>
          <a:xfrm>
            <a:off x="0" y="406400"/>
            <a:ext cx="75894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a:t>
            </a:r>
            <a:r>
              <a:rPr b="1" lang="en-GB" sz="2400">
                <a:solidFill>
                  <a:srgbClr val="073763"/>
                </a:solidFill>
                <a:latin typeface="Calibri"/>
                <a:ea typeface="Calibri"/>
                <a:cs typeface="Calibri"/>
                <a:sym typeface="Calibri"/>
              </a:rPr>
              <a:t>- Helicobacter pylori cont.</a:t>
            </a:r>
            <a:endParaRPr b="1" sz="2400">
              <a:solidFill>
                <a:srgbClr val="073763"/>
              </a:solidFill>
            </a:endParaRPr>
          </a:p>
        </p:txBody>
      </p:sp>
      <p:graphicFrame>
        <p:nvGraphicFramePr>
          <p:cNvPr id="109" name="Google Shape;109;p15"/>
          <p:cNvGraphicFramePr/>
          <p:nvPr/>
        </p:nvGraphicFramePr>
        <p:xfrm>
          <a:off x="154363" y="8127713"/>
          <a:ext cx="3000000" cy="3000000"/>
        </p:xfrm>
        <a:graphic>
          <a:graphicData uri="http://schemas.openxmlformats.org/drawingml/2006/table">
            <a:tbl>
              <a:tblPr>
                <a:noFill/>
                <a:tableStyleId>{3B2BEBBE-42B2-4808-85D4-4C9ECD78F810}</a:tableStyleId>
              </a:tblPr>
              <a:tblGrid>
                <a:gridCol w="3526775"/>
                <a:gridCol w="3775425"/>
              </a:tblGrid>
              <a:tr h="381000">
                <a:tc gridSpan="2">
                  <a:txBody>
                    <a:bodyPr/>
                    <a:lstStyle/>
                    <a:p>
                      <a:pPr indent="0" lvl="0" marL="0" rtl="0" algn="ctr">
                        <a:spcBef>
                          <a:spcPts val="0"/>
                        </a:spcBef>
                        <a:spcAft>
                          <a:spcPts val="0"/>
                        </a:spcAft>
                        <a:buClr>
                          <a:schemeClr val="dk1"/>
                        </a:buClr>
                        <a:buSzPts val="1100"/>
                        <a:buFont typeface="Arial"/>
                        <a:buNone/>
                      </a:pPr>
                      <a:r>
                        <a:rPr b="1" lang="en-GB" sz="2400">
                          <a:solidFill>
                            <a:schemeClr val="lt1"/>
                          </a:solidFill>
                          <a:latin typeface="Calibri"/>
                          <a:ea typeface="Calibri"/>
                          <a:cs typeface="Calibri"/>
                          <a:sym typeface="Calibri"/>
                        </a:rPr>
                        <a:t>Treatment</a:t>
                      </a:r>
                      <a:endParaRPr>
                        <a:solidFill>
                          <a:srgbClr val="CC0000"/>
                        </a:solidFill>
                      </a:endParaRPr>
                    </a:p>
                  </a:txBody>
                  <a:tcPr marT="91425" marB="91425" marR="91425" marL="91425" anchor="ctr">
                    <a:solidFill>
                      <a:srgbClr val="073763"/>
                    </a:solidFill>
                  </a:tcPr>
                </a:tc>
                <a:tc hMerge="1"/>
              </a:tr>
              <a:tr h="381000">
                <a:tc>
                  <a:txBody>
                    <a:bodyPr/>
                    <a:lstStyle/>
                    <a:p>
                      <a:pPr indent="0" lvl="0" marL="0" rtl="0" algn="ctr">
                        <a:spcBef>
                          <a:spcPts val="0"/>
                        </a:spcBef>
                        <a:spcAft>
                          <a:spcPts val="0"/>
                        </a:spcAft>
                        <a:buNone/>
                      </a:pPr>
                      <a:r>
                        <a:rPr b="1" lang="en-GB">
                          <a:solidFill>
                            <a:srgbClr val="CC0000"/>
                          </a:solidFill>
                          <a:latin typeface="Cabin"/>
                          <a:ea typeface="Cabin"/>
                          <a:cs typeface="Cabin"/>
                          <a:sym typeface="Cabin"/>
                        </a:rPr>
                        <a:t>Clarithromycin Triple therapies </a:t>
                      </a:r>
                      <a:endParaRPr b="1">
                        <a:solidFill>
                          <a:srgbClr val="CC0000"/>
                        </a:solidFill>
                        <a:latin typeface="Cabin"/>
                        <a:ea typeface="Cabin"/>
                        <a:cs typeface="Cabin"/>
                        <a:sym typeface="Cabin"/>
                      </a:endParaRPr>
                    </a:p>
                    <a:p>
                      <a:pPr indent="0" lvl="0" marL="0" rtl="0" algn="ctr">
                        <a:spcBef>
                          <a:spcPts val="0"/>
                        </a:spcBef>
                        <a:spcAft>
                          <a:spcPts val="0"/>
                        </a:spcAft>
                        <a:buNone/>
                      </a:pPr>
                      <a:r>
                        <a:rPr b="1" lang="en-GB">
                          <a:solidFill>
                            <a:srgbClr val="CC0000"/>
                          </a:solidFill>
                          <a:latin typeface="Cabin"/>
                          <a:ea typeface="Cabin"/>
                          <a:cs typeface="Cabin"/>
                          <a:sym typeface="Cabin"/>
                        </a:rPr>
                        <a:t>(first line):</a:t>
                      </a:r>
                      <a:endParaRPr b="1">
                        <a:solidFill>
                          <a:srgbClr val="CC0000"/>
                        </a:solidFill>
                        <a:latin typeface="Cabin"/>
                        <a:ea typeface="Cabin"/>
                        <a:cs typeface="Cabin"/>
                        <a:sym typeface="Cabin"/>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a:latin typeface="Cabin"/>
                          <a:ea typeface="Cabin"/>
                          <a:cs typeface="Cabin"/>
                          <a:sym typeface="Cabin"/>
                        </a:rPr>
                        <a:t>Second line</a:t>
                      </a:r>
                      <a:endParaRPr b="1">
                        <a:latin typeface="Cabin"/>
                        <a:ea typeface="Cabin"/>
                        <a:cs typeface="Cabin"/>
                        <a:sym typeface="Cabin"/>
                      </a:endParaRPr>
                    </a:p>
                  </a:txBody>
                  <a:tcPr marT="91425" marB="91425" marR="91425" marL="91425" anchor="ctr">
                    <a:solidFill>
                      <a:srgbClr val="CFE2F3"/>
                    </a:solidFill>
                  </a:tcPr>
                </a:tc>
              </a:tr>
              <a:tr h="381000">
                <a:tc>
                  <a:txBody>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libri"/>
                          <a:ea typeface="Calibri"/>
                          <a:cs typeface="Calibri"/>
                          <a:sym typeface="Calibri"/>
                        </a:rPr>
                        <a:t>PPI (proton pump inhibitor) b.d. (twice a day) + clarithromycin + amoxicillin or metronidazole for 14 days</a:t>
                      </a:r>
                      <a:endParaRPr b="1" sz="1200">
                        <a:solidFill>
                          <a:srgbClr val="CC000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200">
                          <a:solidFill>
                            <a:srgbClr val="CCCCCC"/>
                          </a:solidFill>
                          <a:latin typeface="Calibri"/>
                          <a:ea typeface="Calibri"/>
                          <a:cs typeface="Calibri"/>
                          <a:sym typeface="Calibri"/>
                        </a:rPr>
                        <a:t>We give metronidazole if patient is</a:t>
                      </a:r>
                      <a:endParaRPr sz="1200">
                        <a:solidFill>
                          <a:srgbClr val="CCCCCC"/>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200">
                          <a:solidFill>
                            <a:srgbClr val="CCCCCC"/>
                          </a:solidFill>
                          <a:latin typeface="Calibri"/>
                          <a:ea typeface="Calibri"/>
                          <a:cs typeface="Calibri"/>
                          <a:sym typeface="Calibri"/>
                        </a:rPr>
                        <a:t>allergic to Penicillin (Amoxicillin).</a:t>
                      </a:r>
                      <a:endParaRPr/>
                    </a:p>
                  </a:txBody>
                  <a:tcPr marT="91425" marB="91425" marR="91425" marL="91425"/>
                </a:tc>
                <a:tc>
                  <a:txBody>
                    <a:bodyPr/>
                    <a:lstStyle/>
                    <a:p>
                      <a:pPr indent="0" lvl="0" marL="0" rtl="0" algn="l">
                        <a:spcBef>
                          <a:spcPts val="0"/>
                        </a:spcBef>
                        <a:spcAft>
                          <a:spcPts val="0"/>
                        </a:spcAft>
                        <a:buNone/>
                      </a:pPr>
                      <a:r>
                        <a:rPr b="1" lang="en-GB" sz="1200">
                          <a:latin typeface="Calibri"/>
                          <a:ea typeface="Calibri"/>
                          <a:cs typeface="Calibri"/>
                          <a:sym typeface="Calibri"/>
                        </a:rPr>
                        <a:t>PPI + bismuth subsalicylate/subcitrate + nitroimidazole + tetracycline (10-14 days) → if primary therapy fails</a:t>
                      </a:r>
                      <a:endParaRPr/>
                    </a:p>
                  </a:txBody>
                  <a:tcPr marT="91425" marB="91425" marR="91425" marL="91425" anchor="ctr"/>
                </a:tc>
              </a:tr>
            </a:tbl>
          </a:graphicData>
        </a:graphic>
      </p:graphicFrame>
      <p:graphicFrame>
        <p:nvGraphicFramePr>
          <p:cNvPr id="110" name="Google Shape;110;p15"/>
          <p:cNvGraphicFramePr/>
          <p:nvPr/>
        </p:nvGraphicFramePr>
        <p:xfrm>
          <a:off x="154363" y="5990363"/>
          <a:ext cx="3000000" cy="3000000"/>
        </p:xfrm>
        <a:graphic>
          <a:graphicData uri="http://schemas.openxmlformats.org/drawingml/2006/table">
            <a:tbl>
              <a:tblPr>
                <a:noFill/>
                <a:tableStyleId>{3B2BEBBE-42B2-4808-85D4-4C9ECD78F810}</a:tableStyleId>
              </a:tblPr>
              <a:tblGrid>
                <a:gridCol w="2208800"/>
                <a:gridCol w="1317975"/>
                <a:gridCol w="3775425"/>
              </a:tblGrid>
              <a:tr h="575050">
                <a:tc gridSpan="3">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Diagnosis </a:t>
                      </a:r>
                      <a:endParaRPr b="1" sz="2400">
                        <a:solidFill>
                          <a:srgbClr val="FFFFFF"/>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r>
              <a:tr h="414175">
                <a:tc gridSpan="2">
                  <a:txBody>
                    <a:bodyPr/>
                    <a:lstStyle/>
                    <a:p>
                      <a:pPr indent="0" lvl="0" marL="0" rtl="0" algn="ctr">
                        <a:spcBef>
                          <a:spcPts val="0"/>
                        </a:spcBef>
                        <a:spcAft>
                          <a:spcPts val="0"/>
                        </a:spcAft>
                        <a:buNone/>
                      </a:pPr>
                      <a:r>
                        <a:rPr b="1" lang="en-GB">
                          <a:solidFill>
                            <a:schemeClr val="dk1"/>
                          </a:solidFill>
                          <a:latin typeface="Calibri"/>
                          <a:ea typeface="Calibri"/>
                          <a:cs typeface="Calibri"/>
                          <a:sym typeface="Calibri"/>
                        </a:rPr>
                        <a:t>Non-invasive method</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Invasive method </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1148125">
                <a:tc gridSpan="2">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r>
                        <a:rPr b="1" lang="en-GB" sz="1200">
                          <a:solidFill>
                            <a:srgbClr val="CC0000"/>
                          </a:solidFill>
                          <a:latin typeface="Calibri"/>
                          <a:ea typeface="Calibri"/>
                          <a:cs typeface="Calibri"/>
                          <a:sym typeface="Calibri"/>
                        </a:rPr>
                        <a:t>Stool antigen test.</a:t>
                      </a:r>
                      <a:endParaRPr b="1" sz="12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r>
                        <a:rPr b="1" lang="en-GB" sz="1200">
                          <a:solidFill>
                            <a:srgbClr val="FF0000"/>
                          </a:solidFill>
                          <a:latin typeface="Calibri"/>
                          <a:ea typeface="Calibri"/>
                          <a:cs typeface="Calibri"/>
                          <a:sym typeface="Calibri"/>
                        </a:rPr>
                        <a:t>Carbon urea breath test (C14 or C13 )</a:t>
                      </a:r>
                      <a:r>
                        <a:rPr b="1" lang="en-GB"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Serology (Blood antibody) tests → </a:t>
                      </a:r>
                      <a:r>
                        <a:rPr lang="en-GB" sz="1200">
                          <a:solidFill>
                            <a:schemeClr val="dk1"/>
                          </a:solidFill>
                          <a:latin typeface="Calibri"/>
                          <a:ea typeface="Calibri"/>
                          <a:cs typeface="Calibri"/>
                          <a:sym typeface="Calibri"/>
                        </a:rPr>
                        <a:t>poor accuracy.</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162600" lvl="0" marL="172800" rtl="0" algn="l">
                        <a:spcBef>
                          <a:spcPts val="0"/>
                        </a:spcBef>
                        <a:spcAft>
                          <a:spcPts val="0"/>
                        </a:spcAft>
                        <a:buClr>
                          <a:schemeClr val="dk1"/>
                        </a:buClr>
                        <a:buSzPts val="1200"/>
                        <a:buFont typeface="Calibri"/>
                        <a:buChar char="●"/>
                      </a:pPr>
                      <a:r>
                        <a:rPr b="1" lang="en-GB" sz="1200">
                          <a:solidFill>
                            <a:srgbClr val="CC0000"/>
                          </a:solidFill>
                          <a:latin typeface="Calibri"/>
                          <a:ea typeface="Calibri"/>
                          <a:cs typeface="Calibri"/>
                          <a:sym typeface="Calibri"/>
                        </a:rPr>
                        <a:t>Histological examination</a:t>
                      </a:r>
                      <a:r>
                        <a:rPr lang="en-GB" sz="1200">
                          <a:solidFill>
                            <a:schemeClr val="dk1"/>
                          </a:solidFill>
                          <a:latin typeface="Calibri"/>
                          <a:ea typeface="Calibri"/>
                          <a:cs typeface="Calibri"/>
                          <a:sym typeface="Calibri"/>
                        </a:rPr>
                        <a:t> of biopsy specimens of gastric/duodenal mucosa take at endoscopy. </a:t>
                      </a:r>
                      <a:endParaRPr sz="1200">
                        <a:solidFill>
                          <a:schemeClr val="dk1"/>
                        </a:solidFill>
                        <a:latin typeface="Calibri"/>
                        <a:ea typeface="Calibri"/>
                        <a:cs typeface="Calibri"/>
                        <a:sym typeface="Calibri"/>
                      </a:endParaRPr>
                    </a:p>
                    <a:p>
                      <a:pPr indent="-162600" lvl="0" marL="172800" rtl="0" algn="l">
                        <a:spcBef>
                          <a:spcPts val="0"/>
                        </a:spcBef>
                        <a:spcAft>
                          <a:spcPts val="0"/>
                        </a:spcAft>
                        <a:buClr>
                          <a:schemeClr val="dk1"/>
                        </a:buClr>
                        <a:buSzPts val="1200"/>
                        <a:buFont typeface="Calibri"/>
                        <a:buChar char="●"/>
                      </a:pPr>
                      <a:r>
                        <a:rPr b="1" lang="en-GB" sz="1200">
                          <a:solidFill>
                            <a:srgbClr val="CC0000"/>
                          </a:solidFill>
                          <a:latin typeface="Calibri"/>
                          <a:ea typeface="Calibri"/>
                          <a:cs typeface="Calibri"/>
                          <a:sym typeface="Calibri"/>
                        </a:rPr>
                        <a:t>Rapid urease test: High sensitivity and specificity</a:t>
                      </a:r>
                      <a:endParaRPr b="1" sz="1200">
                        <a:solidFill>
                          <a:srgbClr val="CC0000"/>
                        </a:solidFill>
                        <a:latin typeface="Calibri"/>
                        <a:ea typeface="Calibri"/>
                        <a:cs typeface="Calibri"/>
                        <a:sym typeface="Calibri"/>
                      </a:endParaRPr>
                    </a:p>
                    <a:p>
                      <a:pPr indent="-162600" lvl="0" marL="172800" rtl="0" algn="l">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Culture:</a:t>
                      </a:r>
                      <a:r>
                        <a:rPr lang="en-GB" sz="1200">
                          <a:solidFill>
                            <a:schemeClr val="dk1"/>
                          </a:solidFill>
                          <a:latin typeface="Calibri"/>
                          <a:ea typeface="Calibri"/>
                          <a:cs typeface="Calibri"/>
                          <a:sym typeface="Calibri"/>
                        </a:rPr>
                        <a:t> For antibiotics resistance testing.</a:t>
                      </a:r>
                      <a:endParaRPr sz="1200">
                        <a:solidFill>
                          <a:schemeClr val="dk1"/>
                        </a:solidFill>
                        <a:latin typeface="Calibri"/>
                        <a:ea typeface="Calibri"/>
                        <a:cs typeface="Calibri"/>
                        <a:sym typeface="Calibri"/>
                      </a:endParaRPr>
                    </a:p>
                    <a:p>
                      <a:pPr indent="-162600" lvl="0" marL="172800" rtl="0" algn="l">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Molecular methods</a:t>
                      </a:r>
                      <a:r>
                        <a:rPr lang="en-GB" sz="1200">
                          <a:solidFill>
                            <a:schemeClr val="dk1"/>
                          </a:solidFill>
                          <a:latin typeface="Calibri"/>
                          <a:ea typeface="Calibri"/>
                          <a:cs typeface="Calibri"/>
                          <a:sym typeface="Calibri"/>
                        </a:rPr>
                        <a:t> (e.g. PCR).</a:t>
                      </a:r>
                      <a:endParaRPr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1" name="Google Shape;111;p15"/>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12" name="Google Shape;112;p15"/>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p:nvPr/>
        </p:nvSpPr>
        <p:spPr>
          <a:xfrm rot="10800000">
            <a:off x="6650829" y="40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18" name="Google Shape;118;p16"/>
          <p:cNvSpPr txBox="1"/>
          <p:nvPr/>
        </p:nvSpPr>
        <p:spPr>
          <a:xfrm>
            <a:off x="7094225" y="-762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graphicFrame>
        <p:nvGraphicFramePr>
          <p:cNvPr id="119" name="Google Shape;119;p16"/>
          <p:cNvGraphicFramePr/>
          <p:nvPr/>
        </p:nvGraphicFramePr>
        <p:xfrm>
          <a:off x="154400" y="1092163"/>
          <a:ext cx="3000000" cy="3000000"/>
        </p:xfrm>
        <a:graphic>
          <a:graphicData uri="http://schemas.openxmlformats.org/drawingml/2006/table">
            <a:tbl>
              <a:tblPr>
                <a:noFill/>
                <a:tableStyleId>{3B2BEBBE-42B2-4808-85D4-4C9ECD78F810}</a:tableStyleId>
              </a:tblPr>
              <a:tblGrid>
                <a:gridCol w="1268650"/>
                <a:gridCol w="1227775"/>
                <a:gridCol w="1927425"/>
                <a:gridCol w="1655925"/>
                <a:gridCol w="1222425"/>
              </a:tblGrid>
              <a:tr h="54480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Definition </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b="1" lang="en-GB" sz="1000">
                          <a:solidFill>
                            <a:schemeClr val="dk1"/>
                          </a:solidFill>
                          <a:latin typeface="Calibri"/>
                          <a:ea typeface="Calibri"/>
                          <a:cs typeface="Calibri"/>
                          <a:sym typeface="Calibri"/>
                        </a:rPr>
                        <a:t>● </a:t>
                      </a:r>
                      <a:r>
                        <a:rPr b="1" lang="en-GB" sz="1000">
                          <a:latin typeface="Calibri"/>
                          <a:ea typeface="Calibri"/>
                          <a:cs typeface="Calibri"/>
                          <a:sym typeface="Calibri"/>
                        </a:rPr>
                        <a:t>microorganisms that are frequently found in various body sites in normal, healthy individuals.</a:t>
                      </a:r>
                      <a:endParaRPr b="1" sz="1000">
                        <a:latin typeface="Calibri"/>
                        <a:ea typeface="Calibri"/>
                        <a:cs typeface="Calibri"/>
                        <a:sym typeface="Calibri"/>
                      </a:endParaRPr>
                    </a:p>
                    <a:p>
                      <a:pPr indent="0" lvl="0" marL="0" rtl="0" algn="l">
                        <a:spcBef>
                          <a:spcPts val="0"/>
                        </a:spcBef>
                        <a:spcAft>
                          <a:spcPts val="0"/>
                        </a:spcAft>
                        <a:buNone/>
                      </a:pPr>
                      <a:r>
                        <a:rPr b="1" lang="en-GB" sz="1000">
                          <a:solidFill>
                            <a:schemeClr val="dk1"/>
                          </a:solidFill>
                          <a:latin typeface="Calibri"/>
                          <a:ea typeface="Calibri"/>
                          <a:cs typeface="Calibri"/>
                          <a:sym typeface="Calibri"/>
                        </a:rPr>
                        <a:t>● vary according to the age and physiologic status.</a:t>
                      </a:r>
                      <a:endParaRPr b="1" sz="1000">
                        <a:solidFill>
                          <a:schemeClr val="dk1"/>
                        </a:solidFill>
                        <a:latin typeface="Calibri"/>
                        <a:ea typeface="Calibri"/>
                        <a:cs typeface="Calibri"/>
                        <a:sym typeface="Calibri"/>
                      </a:endParaRPr>
                    </a:p>
                    <a:p>
                      <a:pPr indent="0" lvl="0" marL="0" rtl="0" algn="l">
                        <a:spcBef>
                          <a:spcPts val="0"/>
                        </a:spcBef>
                        <a:spcAft>
                          <a:spcPts val="0"/>
                        </a:spcAft>
                        <a:buNone/>
                      </a:pPr>
                      <a:r>
                        <a:rPr b="1" lang="en-GB" sz="1000">
                          <a:solidFill>
                            <a:schemeClr val="dk1"/>
                          </a:solidFill>
                          <a:latin typeface="Calibri"/>
                          <a:ea typeface="Calibri"/>
                          <a:cs typeface="Calibri"/>
                          <a:sym typeface="Calibri"/>
                        </a:rPr>
                        <a:t>● </a:t>
                      </a:r>
                      <a:r>
                        <a:rPr lang="en-GB" sz="1000">
                          <a:solidFill>
                            <a:srgbClr val="CC0000"/>
                          </a:solidFill>
                          <a:latin typeface="Cabin"/>
                          <a:ea typeface="Cabin"/>
                          <a:cs typeface="Cabin"/>
                          <a:sym typeface="Cabin"/>
                        </a:rPr>
                        <a:t>Can cause disease in immunocompromised patients.</a:t>
                      </a:r>
                      <a:endParaRPr b="1" sz="1000">
                        <a:solidFill>
                          <a:schemeClr val="dk1"/>
                        </a:solidFill>
                        <a:latin typeface="Calibri"/>
                        <a:ea typeface="Calibri"/>
                        <a:cs typeface="Calibri"/>
                        <a:sym typeface="Calibri"/>
                      </a:endParaRPr>
                    </a:p>
                  </a:txBody>
                  <a:tcPr marT="91425" marB="91425" marR="91425" marL="91425" anchor="ctr"/>
                </a:tc>
                <a:tc hMerge="1"/>
                <a:tc hMerge="1"/>
                <a:tc hMerge="1"/>
              </a:tr>
            </a:tbl>
          </a:graphicData>
        </a:graphic>
      </p:graphicFrame>
      <p:graphicFrame>
        <p:nvGraphicFramePr>
          <p:cNvPr id="120" name="Google Shape;120;p16"/>
          <p:cNvGraphicFramePr/>
          <p:nvPr/>
        </p:nvGraphicFramePr>
        <p:xfrm>
          <a:off x="154388" y="1732230"/>
          <a:ext cx="3000000" cy="3000000"/>
        </p:xfrm>
        <a:graphic>
          <a:graphicData uri="http://schemas.openxmlformats.org/drawingml/2006/table">
            <a:tbl>
              <a:tblPr>
                <a:noFill/>
                <a:tableStyleId>{3B2BEBBE-42B2-4808-85D4-4C9ECD78F810}</a:tableStyleId>
              </a:tblPr>
              <a:tblGrid>
                <a:gridCol w="1268650"/>
                <a:gridCol w="3122975"/>
                <a:gridCol w="2910575"/>
              </a:tblGrid>
              <a:tr h="31485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Site</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Normal flora (low virulence):</a:t>
                      </a:r>
                      <a:endParaRPr b="1" sz="13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Potential pathogen (carrier):</a:t>
                      </a:r>
                      <a:endParaRPr b="1" sz="13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r>
              <a:tr h="401000">
                <a:tc>
                  <a:txBody>
                    <a:bodyPr/>
                    <a:lstStyle/>
                    <a:p>
                      <a:pPr indent="0" lvl="0" marL="0" rtl="0" algn="ctr">
                        <a:spcBef>
                          <a:spcPts val="0"/>
                        </a:spcBef>
                        <a:spcAft>
                          <a:spcPts val="0"/>
                        </a:spcAft>
                        <a:buNone/>
                      </a:pPr>
                      <a:r>
                        <a:rPr b="1" lang="en-GB" sz="1300">
                          <a:latin typeface="Cabin"/>
                          <a:ea typeface="Cabin"/>
                          <a:cs typeface="Cabin"/>
                          <a:sym typeface="Cabin"/>
                        </a:rPr>
                        <a:t>Mouth</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Viridans streptococci      - Neisseria spp</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Moraxella                           -Peptostreptococcus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Candida albicans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26325">
                <a:tc>
                  <a:txBody>
                    <a:bodyPr/>
                    <a:lstStyle/>
                    <a:p>
                      <a:pPr indent="0" lvl="0" marL="0" rtl="0" algn="ctr">
                        <a:spcBef>
                          <a:spcPts val="0"/>
                        </a:spcBef>
                        <a:spcAft>
                          <a:spcPts val="0"/>
                        </a:spcAft>
                        <a:buNone/>
                      </a:pPr>
                      <a:r>
                        <a:rPr b="1" lang="en-GB" sz="1300">
                          <a:latin typeface="Cabin"/>
                          <a:ea typeface="Cabin"/>
                          <a:cs typeface="Cabin"/>
                          <a:sym typeface="Cabin"/>
                        </a:rPr>
                        <a:t>Nasopharynx</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GB" sz="1000">
                          <a:solidFill>
                            <a:srgbClr val="4F4C4A"/>
                          </a:solidFill>
                          <a:latin typeface="Cabin Medium"/>
                          <a:ea typeface="Cabin Medium"/>
                          <a:cs typeface="Cabin Medium"/>
                          <a:sym typeface="Cabin Medium"/>
                        </a:rPr>
                        <a:t>- Neisseria spp                    - Viridans streptococci</a:t>
                      </a:r>
                      <a:endParaRPr sz="1000">
                        <a:solidFill>
                          <a:srgbClr val="4F4C4A"/>
                        </a:solidFill>
                        <a:latin typeface="Cabin Medium"/>
                        <a:ea typeface="Cabin Medium"/>
                        <a:cs typeface="Cabin Medium"/>
                        <a:sym typeface="Cabin Medium"/>
                      </a:endParaRPr>
                    </a:p>
                    <a:p>
                      <a:pPr indent="0" lvl="0" marL="0" rtl="0" algn="l">
                        <a:spcBef>
                          <a:spcPts val="0"/>
                        </a:spcBef>
                        <a:spcAft>
                          <a:spcPts val="0"/>
                        </a:spcAft>
                        <a:buNone/>
                      </a:pPr>
                      <a:r>
                        <a:rPr lang="en-GB" sz="1000">
                          <a:solidFill>
                            <a:srgbClr val="4F4C4A"/>
                          </a:solidFill>
                          <a:latin typeface="Cabin Medium"/>
                          <a:ea typeface="Cabin Medium"/>
                          <a:cs typeface="Cabin Medium"/>
                          <a:sym typeface="Cabin Medium"/>
                        </a:rPr>
                        <a:t>- Moraxella                           - Peptostreptococcus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S.pneumoniae      - N.meningitidis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H.influenzae           - S.pyogenes,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S.aureus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8575">
                <a:tc>
                  <a:txBody>
                    <a:bodyPr/>
                    <a:lstStyle/>
                    <a:p>
                      <a:pPr indent="0" lvl="0" marL="0" rtl="0" algn="ctr">
                        <a:spcBef>
                          <a:spcPts val="0"/>
                        </a:spcBef>
                        <a:spcAft>
                          <a:spcPts val="0"/>
                        </a:spcAft>
                        <a:buNone/>
                      </a:pPr>
                      <a:r>
                        <a:rPr b="1" lang="en-GB" sz="1300">
                          <a:latin typeface="Cabin"/>
                          <a:ea typeface="Cabin"/>
                          <a:cs typeface="Cabin"/>
                          <a:sym typeface="Cabin"/>
                        </a:rPr>
                        <a:t>Stomach</a:t>
                      </a:r>
                      <a:endParaRPr b="1" sz="1300">
                        <a:latin typeface="Cabin"/>
                        <a:ea typeface="Cabin"/>
                        <a:cs typeface="Cabin"/>
                        <a:sym typeface="Cabin"/>
                      </a:endParaRPr>
                    </a:p>
                    <a:p>
                      <a:pPr indent="0" lvl="0" marL="0" rtl="0" algn="ctr">
                        <a:spcBef>
                          <a:spcPts val="0"/>
                        </a:spcBef>
                        <a:spcAft>
                          <a:spcPts val="0"/>
                        </a:spcAft>
                        <a:buNone/>
                      </a:pPr>
                      <a:r>
                        <a:rPr b="1" lang="en-GB" sz="1000">
                          <a:latin typeface="Cabin"/>
                          <a:ea typeface="Cabin"/>
                          <a:cs typeface="Cabin"/>
                          <a:sym typeface="Cabin"/>
                        </a:rPr>
                        <a:t>(empty stomach is sterile)</a:t>
                      </a:r>
                      <a:endParaRPr b="1"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Streptococci                    - Peptostreptococcus</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others from mouth</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none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14850">
                <a:tc>
                  <a:txBody>
                    <a:bodyPr/>
                    <a:lstStyle/>
                    <a:p>
                      <a:pPr indent="0" lvl="0" marL="0" rtl="0" algn="ctr">
                        <a:spcBef>
                          <a:spcPts val="0"/>
                        </a:spcBef>
                        <a:spcAft>
                          <a:spcPts val="0"/>
                        </a:spcAft>
                        <a:buNone/>
                      </a:pPr>
                      <a:r>
                        <a:rPr b="1" lang="en-GB" sz="1300">
                          <a:latin typeface="Cabin"/>
                          <a:ea typeface="Cabin"/>
                          <a:cs typeface="Cabin"/>
                          <a:sym typeface="Cabin"/>
                        </a:rPr>
                        <a:t>Small intestine</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scanty, variable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none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51625">
                <a:tc>
                  <a:txBody>
                    <a:bodyPr/>
                    <a:lstStyle/>
                    <a:p>
                      <a:pPr indent="0" lvl="0" marL="0" rtl="0" algn="ctr">
                        <a:spcBef>
                          <a:spcPts val="0"/>
                        </a:spcBef>
                        <a:spcAft>
                          <a:spcPts val="0"/>
                        </a:spcAft>
                        <a:buNone/>
                      </a:pPr>
                      <a:r>
                        <a:rPr b="1" lang="en-GB" sz="1300">
                          <a:latin typeface="Cabin"/>
                          <a:ea typeface="Cabin"/>
                          <a:cs typeface="Cabin"/>
                          <a:sym typeface="Cabin"/>
                        </a:rPr>
                        <a:t>Colon of adults</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Bacteroides                         - Fusobacterium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Eubacterium                       - Lactobacillus</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Enterobacteriaceae           - Enterococcus</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Clostridium                     </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B.fragilis                    - E.coli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Pseudomonas         - Candida</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Clostridium (C. perfringens, C. difficile)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121" name="Google Shape;121;p16"/>
          <p:cNvGraphicFramePr/>
          <p:nvPr/>
        </p:nvGraphicFramePr>
        <p:xfrm>
          <a:off x="154363" y="5102913"/>
          <a:ext cx="3000000" cy="3000000"/>
        </p:xfrm>
        <a:graphic>
          <a:graphicData uri="http://schemas.openxmlformats.org/drawingml/2006/table">
            <a:tbl>
              <a:tblPr>
                <a:noFill/>
                <a:tableStyleId>{3B2BEBBE-42B2-4808-85D4-4C9ECD78F810}</a:tableStyleId>
              </a:tblPr>
              <a:tblGrid>
                <a:gridCol w="1268650"/>
                <a:gridCol w="1227775"/>
                <a:gridCol w="1927425"/>
                <a:gridCol w="1655925"/>
                <a:gridCol w="1222425"/>
              </a:tblGrid>
              <a:tr h="7553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Rule in diseases   </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Many are opportunistic pathogens: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1- perforation of the colon from ruptured diverticulum → feces enter into peritoneal cavity → peritonitis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000">
                          <a:solidFill>
                            <a:schemeClr val="dk1"/>
                          </a:solidFill>
                          <a:latin typeface="Cabin"/>
                          <a:ea typeface="Cabin"/>
                          <a:cs typeface="Cabin"/>
                          <a:sym typeface="Cabin"/>
                        </a:rPr>
                        <a:t>2- Viridans streptococci of oral cavity → blood → colonize damaged heart valves.</a:t>
                      </a:r>
                      <a:endParaRPr b="1"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3- Mouth flora play a role in dental caries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immunocompromised are at higher risk</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t>
                      </a:r>
                      <a:r>
                        <a:rPr b="1" lang="en-GB" sz="1000">
                          <a:solidFill>
                            <a:srgbClr val="CC0000"/>
                          </a:solidFill>
                          <a:latin typeface="Cabin"/>
                          <a:ea typeface="Cabin"/>
                          <a:cs typeface="Cabin"/>
                          <a:sym typeface="Cabin"/>
                        </a:rPr>
                        <a:t> Salmonella, Shigella and Yersinia are NOT normal flora of the intestinal tract.</a:t>
                      </a:r>
                      <a:endParaRPr b="1"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22" name="Google Shape;122;p16"/>
          <p:cNvGraphicFramePr/>
          <p:nvPr/>
        </p:nvGraphicFramePr>
        <p:xfrm>
          <a:off x="154363" y="6200163"/>
          <a:ext cx="3000000" cy="3000000"/>
        </p:xfrm>
        <a:graphic>
          <a:graphicData uri="http://schemas.openxmlformats.org/drawingml/2006/table">
            <a:tbl>
              <a:tblPr>
                <a:noFill/>
                <a:tableStyleId>{3B2BEBBE-42B2-4808-85D4-4C9ECD78F810}</a:tableStyleId>
              </a:tblPr>
              <a:tblGrid>
                <a:gridCol w="1268650"/>
                <a:gridCol w="1227775"/>
                <a:gridCol w="1927425"/>
                <a:gridCol w="1655925"/>
                <a:gridCol w="1222425"/>
              </a:tblGrid>
              <a:tr h="755350">
                <a:tc>
                  <a:txBody>
                    <a:bodyPr/>
                    <a:lstStyle/>
                    <a:p>
                      <a:pPr indent="0" lvl="0" marL="0" rtl="0" algn="ctr">
                        <a:spcBef>
                          <a:spcPts val="0"/>
                        </a:spcBef>
                        <a:spcAft>
                          <a:spcPts val="0"/>
                        </a:spcAft>
                        <a:buNone/>
                      </a:pPr>
                      <a:r>
                        <a:rPr b="1" lang="en-GB">
                          <a:solidFill>
                            <a:srgbClr val="CC0000"/>
                          </a:solidFill>
                          <a:latin typeface="Calibri"/>
                          <a:ea typeface="Calibri"/>
                          <a:cs typeface="Calibri"/>
                          <a:sym typeface="Calibri"/>
                        </a:rPr>
                        <a:t>Intestinal pathogens </a:t>
                      </a:r>
                      <a:endParaRPr b="1">
                        <a:solidFill>
                          <a:srgbClr val="CC0000"/>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Invasive and cytotoxic </a:t>
                      </a:r>
                      <a:r>
                        <a:rPr lang="en-GB" sz="1200">
                          <a:solidFill>
                            <a:schemeClr val="dk1"/>
                          </a:solidFill>
                          <a:latin typeface="Cabin"/>
                          <a:ea typeface="Cabin"/>
                          <a:cs typeface="Cabin"/>
                          <a:sym typeface="Cabin"/>
                        </a:rPr>
                        <a:t> → dysenteric diarrhea with WBCs and/ or blood in the stool and fever e.g. Shigella, Salmonella, Campylobacter, some E.coli.</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Enterotoxic</a:t>
                      </a:r>
                      <a:r>
                        <a:rPr lang="en-GB" sz="1200">
                          <a:solidFill>
                            <a:schemeClr val="dk1"/>
                          </a:solidFill>
                          <a:latin typeface="Cabin"/>
                          <a:ea typeface="Cabin"/>
                          <a:cs typeface="Cabin"/>
                          <a:sym typeface="Cabin"/>
                        </a:rPr>
                        <a:t>→ watery diarrhea with no fever e.g. Staphylococcus aureus, Vibrio cholera and Clostridium </a:t>
                      </a:r>
                      <a:r>
                        <a:rPr lang="en-GB" sz="1200">
                          <a:solidFill>
                            <a:schemeClr val="dk1"/>
                          </a:solidFill>
                          <a:latin typeface="Cabin"/>
                          <a:ea typeface="Cabin"/>
                          <a:cs typeface="Cabin"/>
                          <a:sym typeface="Cabin"/>
                        </a:rPr>
                        <a:t>perfringens</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some causes systemic illnesses</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23" name="Google Shape;123;p16"/>
          <p:cNvGraphicFramePr/>
          <p:nvPr/>
        </p:nvGraphicFramePr>
        <p:xfrm>
          <a:off x="154350" y="7351150"/>
          <a:ext cx="3000000" cy="3000000"/>
        </p:xfrm>
        <a:graphic>
          <a:graphicData uri="http://schemas.openxmlformats.org/drawingml/2006/table">
            <a:tbl>
              <a:tblPr>
                <a:noFill/>
                <a:tableStyleId>{3B2BEBBE-42B2-4808-85D4-4C9ECD78F810}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Diarrhea   </a:t>
                      </a:r>
                      <a:endParaRPr b="1" sz="24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24" name="Google Shape;124;p16"/>
          <p:cNvGraphicFramePr/>
          <p:nvPr/>
        </p:nvGraphicFramePr>
        <p:xfrm>
          <a:off x="154388" y="7895938"/>
          <a:ext cx="3000000" cy="3000000"/>
        </p:xfrm>
        <a:graphic>
          <a:graphicData uri="http://schemas.openxmlformats.org/drawingml/2006/table">
            <a:tbl>
              <a:tblPr>
                <a:noFill/>
                <a:tableStyleId>{3B2BEBBE-42B2-4808-85D4-4C9ECD78F810}</a:tableStyleId>
              </a:tblPr>
              <a:tblGrid>
                <a:gridCol w="1268650"/>
                <a:gridCol w="1227775"/>
                <a:gridCol w="1927425"/>
                <a:gridCol w="1655925"/>
                <a:gridCol w="1222425"/>
              </a:tblGrid>
              <a:tr h="37910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Definition</a:t>
                      </a:r>
                      <a:r>
                        <a:rPr b="1" lang="en-GB">
                          <a:latin typeface="Calibri"/>
                          <a:ea typeface="Calibri"/>
                          <a:cs typeface="Calibri"/>
                          <a:sym typeface="Calibri"/>
                        </a:rPr>
                        <a:t> </a:t>
                      </a:r>
                      <a:endParaRPr b="1">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Stool weight in excess of 200 gm/day due to alteration in normal bowel movement</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less than 14 days duration </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25" name="Google Shape;125;p16"/>
          <p:cNvGraphicFramePr/>
          <p:nvPr/>
        </p:nvGraphicFramePr>
        <p:xfrm>
          <a:off x="154375" y="8383610"/>
          <a:ext cx="3000000" cy="3000000"/>
        </p:xfrm>
        <a:graphic>
          <a:graphicData uri="http://schemas.openxmlformats.org/drawingml/2006/table">
            <a:tbl>
              <a:tblPr>
                <a:noFill/>
                <a:tableStyleId>{3B2BEBBE-42B2-4808-85D4-4C9ECD78F810}</a:tableStyleId>
              </a:tblPr>
              <a:tblGrid>
                <a:gridCol w="1268675"/>
                <a:gridCol w="1652225"/>
                <a:gridCol w="1460450"/>
                <a:gridCol w="1460450"/>
                <a:gridCol w="1460450"/>
              </a:tblGrid>
              <a:tr h="254850">
                <a:tc rowSpan="2">
                  <a:txBody>
                    <a:bodyPr/>
                    <a:lstStyle/>
                    <a:p>
                      <a:pPr indent="0" lvl="0" marL="0" rtl="0" algn="ctr">
                        <a:spcBef>
                          <a:spcPts val="0"/>
                        </a:spcBef>
                        <a:spcAft>
                          <a:spcPts val="0"/>
                        </a:spcAft>
                        <a:buNone/>
                      </a:pPr>
                      <a:r>
                        <a:t/>
                      </a:r>
                      <a:endParaRPr b="1" sz="1200">
                        <a:solidFill>
                          <a:srgbClr val="FFFFFF"/>
                        </a:solidFill>
                        <a:latin typeface="Cabin"/>
                        <a:ea typeface="Cabin"/>
                        <a:cs typeface="Cabin"/>
                        <a:sym typeface="Cabin"/>
                      </a:endParaRPr>
                    </a:p>
                    <a:p>
                      <a:pPr indent="0" lvl="0" marL="0" rtl="0" algn="ctr">
                        <a:spcBef>
                          <a:spcPts val="0"/>
                        </a:spcBef>
                        <a:spcAft>
                          <a:spcPts val="0"/>
                        </a:spcAft>
                        <a:buNone/>
                      </a:pPr>
                      <a:r>
                        <a:t/>
                      </a:r>
                      <a:endParaRPr b="1" sz="1200">
                        <a:solidFill>
                          <a:srgbClr val="FFFFFF"/>
                        </a:solidFill>
                        <a:latin typeface="Cabin"/>
                        <a:ea typeface="Cabin"/>
                        <a:cs typeface="Cabin"/>
                        <a:sym typeface="Cabin"/>
                      </a:endParaRPr>
                    </a:p>
                    <a:p>
                      <a:pPr indent="0" lvl="0" marL="0" rtl="0" algn="ctr">
                        <a:spcBef>
                          <a:spcPts val="0"/>
                        </a:spcBef>
                        <a:spcAft>
                          <a:spcPts val="0"/>
                        </a:spcAft>
                        <a:buNone/>
                      </a:pPr>
                      <a:r>
                        <a:rPr b="1" lang="en-GB" sz="1200">
                          <a:solidFill>
                            <a:srgbClr val="FFFFFF"/>
                          </a:solidFill>
                          <a:latin typeface="Cabin"/>
                          <a:ea typeface="Cabin"/>
                          <a:cs typeface="Cabin"/>
                          <a:sym typeface="Cabin"/>
                        </a:rPr>
                        <a:t>Etiology:</a:t>
                      </a:r>
                      <a:endParaRPr b="1" sz="1200">
                        <a:solidFill>
                          <a:srgbClr val="FFFFFF"/>
                        </a:solidFill>
                        <a:latin typeface="Cabin"/>
                        <a:ea typeface="Cabin"/>
                        <a:cs typeface="Cabin"/>
                        <a:sym typeface="Cabin"/>
                      </a:endParaRPr>
                    </a:p>
                    <a:p>
                      <a:pPr indent="0" lvl="0" marL="0" rtl="0" algn="l">
                        <a:spcBef>
                          <a:spcPts val="0"/>
                        </a:spcBef>
                        <a:spcAft>
                          <a:spcPts val="0"/>
                        </a:spcAft>
                        <a:buNone/>
                      </a:pPr>
                      <a:r>
                        <a:t/>
                      </a:r>
                      <a:endParaRPr b="1" sz="12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1200">
                          <a:latin typeface="Cabin"/>
                          <a:ea typeface="Cabin"/>
                          <a:cs typeface="Cabin"/>
                          <a:sym typeface="Cabin"/>
                        </a:rPr>
                        <a:t>Viral</a:t>
                      </a:r>
                      <a:endParaRPr b="1" sz="12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gridSpan="2">
                  <a:txBody>
                    <a:bodyPr/>
                    <a:lstStyle/>
                    <a:p>
                      <a:pPr indent="0" lvl="0" marL="0" rtl="0" algn="ctr">
                        <a:spcBef>
                          <a:spcPts val="0"/>
                        </a:spcBef>
                        <a:spcAft>
                          <a:spcPts val="0"/>
                        </a:spcAft>
                        <a:buNone/>
                      </a:pPr>
                      <a:r>
                        <a:rPr b="1" lang="en-GB" sz="1200">
                          <a:latin typeface="Cabin"/>
                          <a:ea typeface="Cabin"/>
                          <a:cs typeface="Cabin"/>
                          <a:sym typeface="Cabin"/>
                        </a:rPr>
                        <a:t>Bacterial</a:t>
                      </a:r>
                      <a:endParaRPr b="1" sz="12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hMerge="1"/>
                <a:tc>
                  <a:txBody>
                    <a:bodyPr/>
                    <a:lstStyle/>
                    <a:p>
                      <a:pPr indent="0" lvl="0" marL="0" rtl="0" algn="ctr">
                        <a:spcBef>
                          <a:spcPts val="0"/>
                        </a:spcBef>
                        <a:spcAft>
                          <a:spcPts val="0"/>
                        </a:spcAft>
                        <a:buNone/>
                      </a:pPr>
                      <a:r>
                        <a:rPr b="1" lang="en-GB" sz="1200">
                          <a:latin typeface="Cabin"/>
                          <a:ea typeface="Cabin"/>
                          <a:cs typeface="Cabin"/>
                          <a:sym typeface="Cabin"/>
                        </a:rPr>
                        <a:t>Protozoan</a:t>
                      </a:r>
                      <a:endParaRPr b="1" sz="12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r>
              <a:tr h="448325">
                <a:tc vMerge="1"/>
                <a:tc>
                  <a:txBody>
                    <a:bodyPr/>
                    <a:lstStyle/>
                    <a:p>
                      <a:pPr indent="0" lvl="0" marL="0" rtl="0" algn="l">
                        <a:spcBef>
                          <a:spcPts val="0"/>
                        </a:spcBef>
                        <a:spcAft>
                          <a:spcPts val="0"/>
                        </a:spcAft>
                        <a:buNone/>
                      </a:pPr>
                      <a:r>
                        <a:rPr lang="en-GB" sz="1000">
                          <a:latin typeface="Cabin"/>
                          <a:ea typeface="Cabin"/>
                          <a:cs typeface="Cabin"/>
                          <a:sym typeface="Cabin"/>
                        </a:rPr>
                        <a:t>70-80% of infectious diarrhea in developed countries.</a:t>
                      </a:r>
                      <a:endParaRPr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rtl="0" algn="l">
                        <a:spcBef>
                          <a:spcPts val="0"/>
                        </a:spcBef>
                        <a:spcAft>
                          <a:spcPts val="0"/>
                        </a:spcAft>
                        <a:buNone/>
                      </a:pPr>
                      <a:r>
                        <a:rPr lang="en-GB" sz="1000">
                          <a:latin typeface="Cabin"/>
                          <a:ea typeface="Cabin"/>
                          <a:cs typeface="Cabin"/>
                          <a:sym typeface="Cabin"/>
                        </a:rPr>
                        <a:t>10-20% of infectious diarrhea but responsible for most cases of severe diarrhea.</a:t>
                      </a:r>
                      <a:endParaRPr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a:txBody>
                    <a:bodyPr/>
                    <a:lstStyle/>
                    <a:p>
                      <a:pPr indent="0" lvl="0" marL="0" rtl="0" algn="l">
                        <a:spcBef>
                          <a:spcPts val="0"/>
                        </a:spcBef>
                        <a:spcAft>
                          <a:spcPts val="0"/>
                        </a:spcAft>
                        <a:buNone/>
                      </a:pPr>
                      <a:r>
                        <a:rPr lang="en-GB" sz="1000">
                          <a:latin typeface="Cabin"/>
                          <a:ea typeface="Cabin"/>
                          <a:cs typeface="Cabin"/>
                          <a:sym typeface="Cabin"/>
                        </a:rPr>
                        <a:t>less than 10%.</a:t>
                      </a:r>
                      <a:endParaRPr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126" name="Google Shape;126;p16"/>
          <p:cNvGraphicFramePr/>
          <p:nvPr/>
        </p:nvGraphicFramePr>
        <p:xfrm>
          <a:off x="154388" y="9399313"/>
          <a:ext cx="3000000" cy="3000000"/>
        </p:xfrm>
        <a:graphic>
          <a:graphicData uri="http://schemas.openxmlformats.org/drawingml/2006/table">
            <a:tbl>
              <a:tblPr>
                <a:noFill/>
                <a:tableStyleId>{3B2BEBBE-42B2-4808-85D4-4C9ECD78F810}</a:tableStyleId>
              </a:tblPr>
              <a:tblGrid>
                <a:gridCol w="1268650"/>
                <a:gridCol w="1227775"/>
                <a:gridCol w="1927425"/>
                <a:gridCol w="1655925"/>
                <a:gridCol w="1222425"/>
              </a:tblGrid>
              <a:tr h="8591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Epidemiology  </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1.2 - 1.9 episodes per person annually in the general population</a:t>
                      </a:r>
                      <a:endParaRPr sz="1000">
                        <a:solidFill>
                          <a:schemeClr val="dk1"/>
                        </a:solidFill>
                        <a:latin typeface="Cabin"/>
                        <a:ea typeface="Cabin"/>
                        <a:cs typeface="Cabin"/>
                        <a:sym typeface="Cabin"/>
                      </a:endParaRPr>
                    </a:p>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2.4 episodes per child &lt;3 years old annually</a:t>
                      </a:r>
                      <a:endParaRPr sz="1000">
                        <a:solidFill>
                          <a:schemeClr val="dk1"/>
                        </a:solidFill>
                        <a:latin typeface="Cabin"/>
                        <a:ea typeface="Cabin"/>
                        <a:cs typeface="Cabin"/>
                        <a:sym typeface="Cabin"/>
                      </a:endParaRPr>
                    </a:p>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5 episodes per year for children &lt;3 years old and in daycare</a:t>
                      </a:r>
                      <a:endParaRPr sz="1000">
                        <a:solidFill>
                          <a:schemeClr val="dk1"/>
                        </a:solidFill>
                        <a:latin typeface="Cabin"/>
                        <a:ea typeface="Cabin"/>
                        <a:cs typeface="Cabin"/>
                        <a:sym typeface="Cabin"/>
                      </a:endParaRPr>
                    </a:p>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Seasonal peak in the winter.</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sp>
        <p:nvSpPr>
          <p:cNvPr id="127" name="Google Shape;127;p16"/>
          <p:cNvSpPr/>
          <p:nvPr/>
        </p:nvSpPr>
        <p:spPr>
          <a:xfrm rot="10800000">
            <a:off x="6650829" y="40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28" name="Google Shape;128;p16"/>
          <p:cNvSpPr txBox="1"/>
          <p:nvPr/>
        </p:nvSpPr>
        <p:spPr>
          <a:xfrm>
            <a:off x="7130000" y="68925"/>
            <a:ext cx="6510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sp>
        <p:nvSpPr>
          <p:cNvPr id="129" name="Google Shape;129;p16"/>
          <p:cNvSpPr/>
          <p:nvPr/>
        </p:nvSpPr>
        <p:spPr>
          <a:xfrm>
            <a:off x="0" y="157850"/>
            <a:ext cx="7589400" cy="7161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2- Normal Flora &amp; intro to infectious diarrhea</a:t>
            </a:r>
            <a:endParaRPr b="1" sz="2400">
              <a:solidFill>
                <a:srgbClr val="07376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7"/>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35" name="Google Shape;135;p17"/>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36" name="Google Shape;136;p17"/>
          <p:cNvSpPr/>
          <p:nvPr/>
        </p:nvSpPr>
        <p:spPr>
          <a:xfrm>
            <a:off x="0" y="157850"/>
            <a:ext cx="7589400" cy="7161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2</a:t>
            </a:r>
            <a:r>
              <a:rPr b="1" lang="en-GB" sz="2400">
                <a:solidFill>
                  <a:srgbClr val="073763"/>
                </a:solidFill>
                <a:latin typeface="Calibri"/>
                <a:ea typeface="Calibri"/>
                <a:cs typeface="Calibri"/>
                <a:sym typeface="Calibri"/>
              </a:rPr>
              <a:t>- Normal Flora &amp; intro to infectious diarrhea cont.</a:t>
            </a:r>
            <a:endParaRPr b="1" sz="2400">
              <a:solidFill>
                <a:srgbClr val="073763"/>
              </a:solidFill>
            </a:endParaRPr>
          </a:p>
        </p:txBody>
      </p:sp>
      <p:graphicFrame>
        <p:nvGraphicFramePr>
          <p:cNvPr id="137" name="Google Shape;137;p17"/>
          <p:cNvGraphicFramePr/>
          <p:nvPr/>
        </p:nvGraphicFramePr>
        <p:xfrm>
          <a:off x="110575" y="1162038"/>
          <a:ext cx="3000000" cy="3000000"/>
        </p:xfrm>
        <a:graphic>
          <a:graphicData uri="http://schemas.openxmlformats.org/drawingml/2006/table">
            <a:tbl>
              <a:tblPr>
                <a:noFill/>
                <a:tableStyleId>{3B2BEBBE-42B2-4808-85D4-4C9ECD78F810}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1800">
                          <a:solidFill>
                            <a:srgbClr val="FFFFFF"/>
                          </a:solidFill>
                          <a:latin typeface="Calibri"/>
                          <a:ea typeface="Calibri"/>
                          <a:cs typeface="Calibri"/>
                          <a:sym typeface="Calibri"/>
                        </a:rPr>
                        <a:t>Diarrhea (cont.)  </a:t>
                      </a:r>
                      <a:endParaRPr b="1" sz="18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38" name="Google Shape;138;p17"/>
          <p:cNvGraphicFramePr/>
          <p:nvPr/>
        </p:nvGraphicFramePr>
        <p:xfrm>
          <a:off x="110588" y="1621113"/>
          <a:ext cx="3000000" cy="3000000"/>
        </p:xfrm>
        <a:graphic>
          <a:graphicData uri="http://schemas.openxmlformats.org/drawingml/2006/table">
            <a:tbl>
              <a:tblPr>
                <a:noFill/>
                <a:tableStyleId>{3B2BEBBE-42B2-4808-85D4-4C9ECD78F810}</a:tableStyleId>
              </a:tblPr>
              <a:tblGrid>
                <a:gridCol w="1268650"/>
                <a:gridCol w="1227775"/>
                <a:gridCol w="1927425"/>
                <a:gridCol w="1655925"/>
                <a:gridCol w="1222425"/>
              </a:tblGrid>
              <a:tr h="755350">
                <a:tc>
                  <a:txBody>
                    <a:bodyPr/>
                    <a:lstStyle/>
                    <a:p>
                      <a:pPr indent="0" lvl="0" marL="0" rtl="0" algn="ctr">
                        <a:spcBef>
                          <a:spcPts val="0"/>
                        </a:spcBef>
                        <a:spcAft>
                          <a:spcPts val="0"/>
                        </a:spcAft>
                        <a:buNone/>
                      </a:pPr>
                      <a:r>
                        <a:rPr b="1" lang="en-GB">
                          <a:latin typeface="Calibri"/>
                          <a:ea typeface="Calibri"/>
                          <a:cs typeface="Calibri"/>
                          <a:sym typeface="Calibri"/>
                        </a:rPr>
                        <a:t>Risk factors   </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292100" lvl="0" marL="457200" rtl="0" algn="l">
                        <a:lnSpc>
                          <a:spcPct val="115000"/>
                        </a:lnSpc>
                        <a:spcBef>
                          <a:spcPts val="0"/>
                        </a:spcBef>
                        <a:spcAft>
                          <a:spcPts val="0"/>
                        </a:spcAft>
                        <a:buClr>
                          <a:srgbClr val="CC0000"/>
                        </a:buClr>
                        <a:buSzPts val="1000"/>
                        <a:buFont typeface="Cabin"/>
                        <a:buChar char="●"/>
                      </a:pPr>
                      <a:r>
                        <a:rPr lang="en-GB" sz="1000">
                          <a:solidFill>
                            <a:srgbClr val="CC0000"/>
                          </a:solidFill>
                          <a:latin typeface="Cabin"/>
                          <a:ea typeface="Cabin"/>
                          <a:cs typeface="Cabin"/>
                          <a:sym typeface="Cabin"/>
                        </a:rPr>
                        <a:t>Food from restaurants. (food poisoning → Staph. Aureus, Clostridium perfringens, Bacillus spp.)</a:t>
                      </a:r>
                      <a:endParaRPr sz="1000">
                        <a:solidFill>
                          <a:srgbClr val="CC0000"/>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Family member with gastrointestinal symptoms.</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rgbClr val="CC0000"/>
                        </a:buClr>
                        <a:buSzPts val="1000"/>
                        <a:buFont typeface="Cabin"/>
                        <a:buChar char="●"/>
                      </a:pPr>
                      <a:r>
                        <a:rPr lang="en-GB" sz="1000">
                          <a:solidFill>
                            <a:srgbClr val="CC0000"/>
                          </a:solidFill>
                          <a:latin typeface="Cabin"/>
                          <a:ea typeface="Cabin"/>
                          <a:cs typeface="Cabin"/>
                          <a:sym typeface="Cabin"/>
                        </a:rPr>
                        <a:t>Recent travel to developing countries (traveller diarrhea → Enterotoxigenic E.coli (ETEC))</a:t>
                      </a:r>
                      <a:endParaRPr sz="1000">
                        <a:solidFill>
                          <a:srgbClr val="CC0000"/>
                        </a:solidFill>
                        <a:latin typeface="Cabin"/>
                        <a:ea typeface="Cabin"/>
                        <a:cs typeface="Cabin"/>
                        <a:sym typeface="Cabin"/>
                      </a:endParaRPr>
                    </a:p>
                    <a:p>
                      <a:pPr indent="-292100" lvl="0" marL="457200" rtl="0" algn="l">
                        <a:lnSpc>
                          <a:spcPct val="115000"/>
                        </a:lnSpc>
                        <a:spcBef>
                          <a:spcPts val="0"/>
                        </a:spcBef>
                        <a:spcAft>
                          <a:spcPts val="0"/>
                        </a:spcAft>
                        <a:buClr>
                          <a:srgbClr val="CC0000"/>
                        </a:buClr>
                        <a:buSzPts val="1000"/>
                        <a:buFont typeface="Cabin"/>
                        <a:buChar char="●"/>
                      </a:pPr>
                      <a:r>
                        <a:rPr lang="en-GB" sz="1000">
                          <a:solidFill>
                            <a:srgbClr val="CC0000"/>
                          </a:solidFill>
                          <a:latin typeface="Cabin"/>
                          <a:ea typeface="Cabin"/>
                          <a:cs typeface="Cabin"/>
                          <a:sym typeface="Cabin"/>
                        </a:rPr>
                        <a:t>Antibiotics decrease the normal flora to less than 10</a:t>
                      </a:r>
                      <a:r>
                        <a:rPr baseline="30000" lang="en-GB" sz="1000">
                          <a:solidFill>
                            <a:srgbClr val="CC0000"/>
                          </a:solidFill>
                          <a:latin typeface="Cabin"/>
                          <a:ea typeface="Cabin"/>
                          <a:cs typeface="Cabin"/>
                          <a:sym typeface="Cabin"/>
                        </a:rPr>
                        <a:t>12</a:t>
                      </a:r>
                      <a:r>
                        <a:rPr lang="en-GB" sz="1000">
                          <a:solidFill>
                            <a:srgbClr val="CC0000"/>
                          </a:solidFill>
                          <a:latin typeface="Cabin"/>
                          <a:ea typeface="Cabin"/>
                          <a:cs typeface="Cabin"/>
                          <a:sym typeface="Cabin"/>
                        </a:rPr>
                        <a:t> (antibiotic associated → Clostridium difficile).</a:t>
                      </a:r>
                      <a:endParaRPr sz="1000">
                        <a:solidFill>
                          <a:srgbClr val="CC0000"/>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Patient underlying illness &amp; medication, low stomach acidity, cyst, spores.</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Abnormal peristalsis.</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Low Immunoglobulin A (IgA).</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Median infective dose </a:t>
                      </a:r>
                      <a:r>
                        <a:rPr lang="en-GB" sz="1000">
                          <a:solidFill>
                            <a:srgbClr val="CC0000"/>
                          </a:solidFill>
                          <a:latin typeface="Cabin"/>
                          <a:ea typeface="Cabin"/>
                          <a:cs typeface="Cabin"/>
                          <a:sym typeface="Cabin"/>
                        </a:rPr>
                        <a:t>(ID</a:t>
                      </a:r>
                      <a:r>
                        <a:rPr baseline="-25000" lang="en-GB" sz="1000">
                          <a:solidFill>
                            <a:srgbClr val="CC0000"/>
                          </a:solidFill>
                          <a:latin typeface="Cabin"/>
                          <a:ea typeface="Cabin"/>
                          <a:cs typeface="Cabin"/>
                          <a:sym typeface="Cabin"/>
                        </a:rPr>
                        <a:t>50</a:t>
                      </a:r>
                      <a:r>
                        <a:rPr lang="en-GB" sz="1000">
                          <a:solidFill>
                            <a:srgbClr val="CC0000"/>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39" name="Google Shape;139;p17"/>
          <p:cNvGraphicFramePr/>
          <p:nvPr/>
        </p:nvGraphicFramePr>
        <p:xfrm>
          <a:off x="110563" y="4739538"/>
          <a:ext cx="3000000" cy="3000000"/>
        </p:xfrm>
        <a:graphic>
          <a:graphicData uri="http://schemas.openxmlformats.org/drawingml/2006/table">
            <a:tbl>
              <a:tblPr>
                <a:noFill/>
                <a:tableStyleId>{3B2BEBBE-42B2-4808-85D4-4C9ECD78F810}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 Campylobacter</a:t>
                      </a:r>
                      <a:endParaRPr b="1" sz="18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40" name="Google Shape;140;p17"/>
          <p:cNvGraphicFramePr/>
          <p:nvPr/>
        </p:nvGraphicFramePr>
        <p:xfrm>
          <a:off x="110563" y="5198615"/>
          <a:ext cx="3000000" cy="3000000"/>
        </p:xfrm>
        <a:graphic>
          <a:graphicData uri="http://schemas.openxmlformats.org/drawingml/2006/table">
            <a:tbl>
              <a:tblPr>
                <a:noFill/>
                <a:tableStyleId>{3B2BEBBE-42B2-4808-85D4-4C9ECD78F810}</a:tableStyleId>
              </a:tblPr>
              <a:tblGrid>
                <a:gridCol w="1286650"/>
                <a:gridCol w="6015550"/>
              </a:tblGrid>
              <a:tr h="361875">
                <a:tc>
                  <a:txBody>
                    <a:bodyPr/>
                    <a:lstStyle/>
                    <a:p>
                      <a:pPr indent="0" lvl="0" marL="0" rtl="0" algn="ctr">
                        <a:spcBef>
                          <a:spcPts val="0"/>
                        </a:spcBef>
                        <a:spcAft>
                          <a:spcPts val="0"/>
                        </a:spcAft>
                        <a:buNone/>
                      </a:pPr>
                      <a:r>
                        <a:rPr b="1" lang="en-GB">
                          <a:latin typeface="Cabin"/>
                          <a:ea typeface="Cabin"/>
                          <a:cs typeface="Cabin"/>
                          <a:sym typeface="Cabin"/>
                        </a:rPr>
                        <a:t>Morphology</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Gram-negative curved (spiral or S-shaped) Bacilli.</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67275">
                <a:tc>
                  <a:txBody>
                    <a:bodyPr/>
                    <a:lstStyle/>
                    <a:p>
                      <a:pPr indent="0" lvl="0" marL="0" rtl="0" algn="ctr">
                        <a:spcBef>
                          <a:spcPts val="0"/>
                        </a:spcBef>
                        <a:spcAft>
                          <a:spcPts val="0"/>
                        </a:spcAft>
                        <a:buNone/>
                      </a:pPr>
                      <a:r>
                        <a:rPr b="1" lang="en-GB">
                          <a:latin typeface="Cabin"/>
                          <a:ea typeface="Cabin"/>
                          <a:cs typeface="Cabin"/>
                          <a:sym typeface="Cabin"/>
                        </a:rPr>
                        <a:t>Species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sz="1000">
                          <a:solidFill>
                            <a:srgbClr val="CC0000"/>
                          </a:solidFill>
                          <a:latin typeface="Cabin"/>
                          <a:ea typeface="Cabin"/>
                          <a:cs typeface="Cabin"/>
                          <a:sym typeface="Cabin"/>
                        </a:rPr>
                        <a:t>C.jejuni</a:t>
                      </a:r>
                      <a:r>
                        <a:rPr lang="en-GB" sz="1000">
                          <a:latin typeface="Cabin"/>
                          <a:ea typeface="Cabin"/>
                          <a:cs typeface="Cabin"/>
                          <a:sym typeface="Cabin"/>
                        </a:rPr>
                        <a:t>, C. coli, C fetus </a:t>
                      </a:r>
                      <a:r>
                        <a:rPr lang="en-GB" sz="1000">
                          <a:solidFill>
                            <a:srgbClr val="B7B7B7"/>
                          </a:solidFill>
                          <a:latin typeface="Cabin"/>
                          <a:ea typeface="Cabin"/>
                          <a:cs typeface="Cabin"/>
                          <a:sym typeface="Cabin"/>
                        </a:rPr>
                        <a:t>(immunocompromised)</a:t>
                      </a:r>
                      <a:r>
                        <a:rPr lang="en-GB" sz="1000">
                          <a:latin typeface="Cabin"/>
                          <a:ea typeface="Cabin"/>
                          <a:cs typeface="Cabin"/>
                          <a:sym typeface="Cabin"/>
                        </a:rPr>
                        <a:t>.</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61875">
                <a:tc>
                  <a:txBody>
                    <a:bodyPr/>
                    <a:lstStyle/>
                    <a:p>
                      <a:pPr indent="0" lvl="0" marL="0" rtl="0" algn="ctr">
                        <a:spcBef>
                          <a:spcPts val="0"/>
                        </a:spcBef>
                        <a:spcAft>
                          <a:spcPts val="0"/>
                        </a:spcAft>
                        <a:buNone/>
                      </a:pPr>
                      <a:r>
                        <a:rPr b="1" lang="en-GB">
                          <a:latin typeface="Cabin"/>
                          <a:ea typeface="Cabin"/>
                          <a:cs typeface="Cabin"/>
                          <a:sym typeface="Cabin"/>
                        </a:rPr>
                        <a:t>Sources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Dogs, cats, birds, </a:t>
                      </a:r>
                      <a:r>
                        <a:rPr b="1" lang="en-GB" sz="1000">
                          <a:solidFill>
                            <a:srgbClr val="CC0000"/>
                          </a:solidFill>
                          <a:latin typeface="Cabin"/>
                          <a:ea typeface="Cabin"/>
                          <a:cs typeface="Cabin"/>
                          <a:sym typeface="Cabin"/>
                        </a:rPr>
                        <a:t>poultry</a:t>
                      </a:r>
                      <a:r>
                        <a:rPr lang="en-GB" sz="1000">
                          <a:latin typeface="Cabin"/>
                          <a:ea typeface="Cabin"/>
                          <a:cs typeface="Cabin"/>
                          <a:sym typeface="Cabin"/>
                        </a:rPr>
                        <a:t>, water, milk &amp; meat. Person to person transmission can occur.</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84000">
                <a:tc>
                  <a:txBody>
                    <a:bodyPr/>
                    <a:lstStyle/>
                    <a:p>
                      <a:pPr indent="0" lvl="0" marL="0" rtl="0" algn="ctr">
                        <a:spcBef>
                          <a:spcPts val="0"/>
                        </a:spcBef>
                        <a:spcAft>
                          <a:spcPts val="0"/>
                        </a:spcAft>
                        <a:buNone/>
                      </a:pPr>
                      <a:r>
                        <a:rPr b="1" lang="en-GB">
                          <a:latin typeface="Cabin"/>
                          <a:ea typeface="Cabin"/>
                          <a:cs typeface="Cabin"/>
                          <a:sym typeface="Cabin"/>
                        </a:rPr>
                        <a:t>Clinical Presentation</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Lower abdominal pain , </a:t>
                      </a:r>
                      <a:r>
                        <a:rPr b="1" lang="en-GB" sz="1000">
                          <a:solidFill>
                            <a:srgbClr val="CC0000"/>
                          </a:solidFill>
                          <a:latin typeface="Cabin"/>
                          <a:ea typeface="Cabin"/>
                          <a:cs typeface="Cabin"/>
                          <a:sym typeface="Cabin"/>
                        </a:rPr>
                        <a:t>watery or dysenteric diarrhea</a:t>
                      </a:r>
                      <a:r>
                        <a:rPr lang="en-GB" sz="1000">
                          <a:latin typeface="Cabin"/>
                          <a:ea typeface="Cabin"/>
                          <a:cs typeface="Cabin"/>
                          <a:sym typeface="Cabin"/>
                        </a:rPr>
                        <a:t> with pus and blood. fever in some patients . Nausea and vomiting are rare</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Self limiting after 2-6 days.</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6050">
                <a:tc>
                  <a:txBody>
                    <a:bodyPr/>
                    <a:lstStyle/>
                    <a:p>
                      <a:pPr indent="0" lvl="0" marL="0" rtl="0" algn="ctr">
                        <a:spcBef>
                          <a:spcPts val="0"/>
                        </a:spcBef>
                        <a:spcAft>
                          <a:spcPts val="0"/>
                        </a:spcAft>
                        <a:buNone/>
                      </a:pPr>
                      <a:r>
                        <a:rPr b="1" lang="en-GB">
                          <a:latin typeface="Cabin"/>
                          <a:ea typeface="Cabin"/>
                          <a:cs typeface="Cabin"/>
                          <a:sym typeface="Cabin"/>
                        </a:rPr>
                        <a:t>Lab Diagnosis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Use transport media.</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Culture on </a:t>
                      </a:r>
                      <a:r>
                        <a:rPr b="1" lang="en-GB" sz="1000">
                          <a:solidFill>
                            <a:srgbClr val="CC0000"/>
                          </a:solidFill>
                          <a:latin typeface="Cabin"/>
                          <a:ea typeface="Cabin"/>
                          <a:cs typeface="Cabin"/>
                          <a:sym typeface="Cabin"/>
                        </a:rPr>
                        <a:t>CAMPY BAP</a:t>
                      </a:r>
                      <a:r>
                        <a:rPr lang="en-GB" sz="1000">
                          <a:latin typeface="Cabin"/>
                          <a:ea typeface="Cabin"/>
                          <a:cs typeface="Cabin"/>
                          <a:sym typeface="Cabin"/>
                        </a:rPr>
                        <a:t> media containing antibiotics.</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Incubate in </a:t>
                      </a:r>
                      <a:r>
                        <a:rPr b="1" lang="en-GB" sz="1000">
                          <a:solidFill>
                            <a:srgbClr val="CC0000"/>
                          </a:solidFill>
                          <a:latin typeface="Cabin"/>
                          <a:ea typeface="Cabin"/>
                          <a:cs typeface="Cabin"/>
                          <a:sym typeface="Cabin"/>
                        </a:rPr>
                        <a:t>microaerophilic atmosphere</a:t>
                      </a:r>
                      <a:r>
                        <a:rPr lang="en-GB" sz="1000">
                          <a:latin typeface="Cabin"/>
                          <a:ea typeface="Cabin"/>
                          <a:cs typeface="Cabin"/>
                          <a:sym typeface="Cabin"/>
                        </a:rPr>
                        <a:t> (5%O</a:t>
                      </a:r>
                      <a:r>
                        <a:rPr baseline="-25000" lang="en-GB" sz="1000">
                          <a:latin typeface="Cabin"/>
                          <a:ea typeface="Cabin"/>
                          <a:cs typeface="Cabin"/>
                          <a:sym typeface="Cabin"/>
                        </a:rPr>
                        <a:t>2</a:t>
                      </a:r>
                      <a:r>
                        <a:rPr lang="en-GB" sz="1000">
                          <a:latin typeface="Cabin"/>
                          <a:ea typeface="Cabin"/>
                          <a:cs typeface="Cabin"/>
                          <a:sym typeface="Cabin"/>
                        </a:rPr>
                        <a:t>, 10%CO</a:t>
                      </a:r>
                      <a:r>
                        <a:rPr baseline="-25000" lang="en-GB" sz="1000">
                          <a:latin typeface="Cabin"/>
                          <a:ea typeface="Cabin"/>
                          <a:cs typeface="Cabin"/>
                          <a:sym typeface="Cabin"/>
                        </a:rPr>
                        <a:t>2</a:t>
                      </a:r>
                      <a:r>
                        <a:rPr lang="en-GB" sz="1000">
                          <a:latin typeface="Cabin"/>
                          <a:ea typeface="Cabin"/>
                          <a:cs typeface="Cabin"/>
                          <a:sym typeface="Cabin"/>
                        </a:rPr>
                        <a:t>, 85%N) at 42°C except C.fetus 37°C</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40925">
                <a:tc>
                  <a:txBody>
                    <a:bodyPr/>
                    <a:lstStyle/>
                    <a:p>
                      <a:pPr indent="0" lvl="0" marL="0" rtl="0" algn="ctr">
                        <a:spcBef>
                          <a:spcPts val="0"/>
                        </a:spcBef>
                        <a:spcAft>
                          <a:spcPts val="0"/>
                        </a:spcAft>
                        <a:buNone/>
                      </a:pPr>
                      <a:r>
                        <a:rPr b="1" lang="en-GB" sz="1300">
                          <a:latin typeface="Cabin"/>
                          <a:ea typeface="Cabin"/>
                          <a:cs typeface="Cabin"/>
                          <a:sym typeface="Cabin"/>
                        </a:rPr>
                        <a:t>Complications</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b="1" lang="en-GB" sz="1000">
                          <a:solidFill>
                            <a:srgbClr val="CC0000"/>
                          </a:solidFill>
                          <a:latin typeface="Cabin"/>
                          <a:ea typeface="Cabin"/>
                          <a:cs typeface="Cabin"/>
                          <a:sym typeface="Cabin"/>
                        </a:rPr>
                        <a:t>Autoimmune disease (e.g. Guillain-Barrie’ syndrome)</a:t>
                      </a:r>
                      <a:r>
                        <a:rPr lang="en-GB" sz="1000">
                          <a:latin typeface="Cabin"/>
                          <a:ea typeface="Cabin"/>
                          <a:cs typeface="Cabin"/>
                          <a:sym typeface="Cabin"/>
                        </a:rPr>
                        <a:t> </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b="1" lang="en-GB" sz="1000">
                          <a:solidFill>
                            <a:srgbClr val="CC0000"/>
                          </a:solidFill>
                          <a:latin typeface="Cabin"/>
                          <a:ea typeface="Cabin"/>
                          <a:cs typeface="Cabin"/>
                          <a:sym typeface="Cabin"/>
                        </a:rPr>
                        <a:t>Extra-intestinal infections (e.g. reactive arthritis</a:t>
                      </a:r>
                      <a:r>
                        <a:rPr lang="en-GB" sz="1000">
                          <a:latin typeface="Cabin"/>
                          <a:ea typeface="Cabin"/>
                          <a:cs typeface="Cabin"/>
                          <a:sym typeface="Cabin"/>
                        </a:rPr>
                        <a:t>, bacteremia, lung infection and others frequently preceded by C.jejuni infection.)</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8725">
                <a:tc>
                  <a:txBody>
                    <a:bodyPr/>
                    <a:lstStyle/>
                    <a:p>
                      <a:pPr indent="0" lvl="0" marL="0" rtl="0" algn="ctr">
                        <a:spcBef>
                          <a:spcPts val="0"/>
                        </a:spcBef>
                        <a:spcAft>
                          <a:spcPts val="0"/>
                        </a:spcAft>
                        <a:buNone/>
                      </a:pPr>
                      <a:r>
                        <a:rPr b="1" lang="en-GB">
                          <a:latin typeface="Cabin"/>
                          <a:ea typeface="Cabin"/>
                          <a:cs typeface="Cabin"/>
                          <a:sym typeface="Cabin"/>
                        </a:rPr>
                        <a:t>Treatment</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Erythromycin or Ciprofloxacin (for severe cases only)</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141" name="Google Shape;141;p17"/>
          <p:cNvGraphicFramePr/>
          <p:nvPr/>
        </p:nvGraphicFramePr>
        <p:xfrm>
          <a:off x="110575" y="3175563"/>
          <a:ext cx="3000000" cy="3000000"/>
        </p:xfrm>
        <a:graphic>
          <a:graphicData uri="http://schemas.openxmlformats.org/drawingml/2006/table">
            <a:tbl>
              <a:tblPr>
                <a:noFill/>
                <a:tableStyleId>{3B2BEBBE-42B2-4808-85D4-4C9ECD78F810}</a:tableStyleId>
              </a:tblPr>
              <a:tblGrid>
                <a:gridCol w="1268650"/>
                <a:gridCol w="1227775"/>
                <a:gridCol w="1927425"/>
                <a:gridCol w="1655925"/>
                <a:gridCol w="1222425"/>
              </a:tblGrid>
              <a:tr h="1373475">
                <a:tc>
                  <a:txBody>
                    <a:bodyPr/>
                    <a:lstStyle/>
                    <a:p>
                      <a:pPr indent="0" lvl="0" marL="0" rtl="0" algn="ctr">
                        <a:spcBef>
                          <a:spcPts val="0"/>
                        </a:spcBef>
                        <a:spcAft>
                          <a:spcPts val="0"/>
                        </a:spcAft>
                        <a:buNone/>
                      </a:pPr>
                      <a:r>
                        <a:rPr b="1" lang="en-GB">
                          <a:latin typeface="Calibri"/>
                          <a:ea typeface="Calibri"/>
                          <a:cs typeface="Calibri"/>
                          <a:sym typeface="Calibri"/>
                        </a:rPr>
                        <a:t>Lab diagnosis of diarrheal diseases </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61753B"/>
                          </a:solidFill>
                          <a:latin typeface="Cabin"/>
                          <a:ea typeface="Cabin"/>
                          <a:cs typeface="Cabin"/>
                          <a:sym typeface="Cabin"/>
                        </a:rPr>
                        <a:t>Stool specimen: </a:t>
                      </a:r>
                      <a:endParaRPr b="1" sz="1000">
                        <a:solidFill>
                          <a:srgbClr val="61753B"/>
                        </a:solidFill>
                        <a:latin typeface="Cabin"/>
                        <a:ea typeface="Cabin"/>
                        <a:cs typeface="Cabin"/>
                        <a:sym typeface="Cabin"/>
                      </a:endParaRPr>
                    </a:p>
                    <a:p>
                      <a:pPr indent="-292100" lvl="0" marL="457200" rtl="0" algn="l">
                        <a:lnSpc>
                          <a:spcPct val="115000"/>
                        </a:lnSpc>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Microscopy</a:t>
                      </a:r>
                      <a:r>
                        <a:rPr b="1" lang="en-GB" sz="1000">
                          <a:solidFill>
                            <a:srgbClr val="61753B"/>
                          </a:solidFill>
                          <a:latin typeface="Cabin"/>
                          <a:ea typeface="Cabin"/>
                          <a:cs typeface="Cabin"/>
                          <a:sym typeface="Cabin"/>
                        </a:rPr>
                        <a:t>:</a:t>
                      </a:r>
                      <a:endParaRPr b="1" sz="1000">
                        <a:solidFill>
                          <a:srgbClr val="61753B"/>
                        </a:solidFill>
                        <a:latin typeface="Cabin"/>
                        <a:ea typeface="Cabin"/>
                        <a:cs typeface="Cabin"/>
                        <a:sym typeface="Cabin"/>
                      </a:endParaRPr>
                    </a:p>
                    <a:p>
                      <a:pPr indent="0" lvl="0" marL="457200" rtl="0" algn="l">
                        <a:lnSpc>
                          <a:spcPct val="115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presence of polymorphs or </a:t>
                      </a:r>
                      <a:r>
                        <a:rPr lang="en-GB" sz="1000" u="sng">
                          <a:solidFill>
                            <a:schemeClr val="dk1"/>
                          </a:solidFill>
                          <a:latin typeface="Cabin"/>
                          <a:ea typeface="Cabin"/>
                          <a:cs typeface="Cabin"/>
                          <a:sym typeface="Cabin"/>
                        </a:rPr>
                        <a:t>blood may help</a:t>
                      </a:r>
                      <a:r>
                        <a:rPr lang="en-GB" sz="1000">
                          <a:solidFill>
                            <a:schemeClr val="dk1"/>
                          </a:solidFill>
                          <a:latin typeface="Cabin"/>
                          <a:ea typeface="Cabin"/>
                          <a:cs typeface="Cabin"/>
                          <a:sym typeface="Cabin"/>
                        </a:rPr>
                        <a:t>. </a:t>
                      </a:r>
                      <a:endParaRPr b="1" sz="1000">
                        <a:solidFill>
                          <a:srgbClr val="61753B"/>
                        </a:solidFill>
                        <a:latin typeface="Cabin"/>
                        <a:ea typeface="Cabin"/>
                        <a:cs typeface="Cabin"/>
                        <a:sym typeface="Cabin"/>
                      </a:endParaRPr>
                    </a:p>
                    <a:p>
                      <a:pPr indent="-292100" lvl="0" marL="457200" rtl="0" algn="l">
                        <a:lnSpc>
                          <a:spcPct val="115000"/>
                        </a:lnSpc>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Culture</a:t>
                      </a:r>
                      <a:r>
                        <a:rPr b="1" lang="en-GB" sz="1000">
                          <a:solidFill>
                            <a:srgbClr val="61753B"/>
                          </a:solidFill>
                          <a:latin typeface="Cabin"/>
                          <a:ea typeface="Cabin"/>
                          <a:cs typeface="Cabin"/>
                          <a:sym typeface="Cabin"/>
                        </a:rPr>
                        <a:t>:</a:t>
                      </a:r>
                      <a:endParaRPr b="1" sz="1000">
                        <a:solidFill>
                          <a:srgbClr val="61753B"/>
                        </a:solidFill>
                        <a:latin typeface="Cabin"/>
                        <a:ea typeface="Cabin"/>
                        <a:cs typeface="Cabin"/>
                        <a:sym typeface="Cabin"/>
                      </a:endParaRPr>
                    </a:p>
                    <a:p>
                      <a:pPr indent="0" lvl="0" marL="457200" rtl="0" algn="l">
                        <a:lnSpc>
                          <a:spcPct val="115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On </a:t>
                      </a:r>
                      <a:r>
                        <a:rPr lang="en-GB" sz="1000" u="sng">
                          <a:solidFill>
                            <a:schemeClr val="dk1"/>
                          </a:solidFill>
                          <a:latin typeface="Cabin"/>
                          <a:ea typeface="Cabin"/>
                          <a:cs typeface="Cabin"/>
                          <a:sym typeface="Cabin"/>
                        </a:rPr>
                        <a:t>selective media</a:t>
                      </a:r>
                      <a:r>
                        <a:rPr lang="en-GB" sz="1000">
                          <a:solidFill>
                            <a:schemeClr val="dk1"/>
                          </a:solidFill>
                          <a:latin typeface="Cabin"/>
                          <a:ea typeface="Cabin"/>
                          <a:cs typeface="Cabin"/>
                          <a:sym typeface="Cabin"/>
                        </a:rPr>
                        <a:t> for Salmonella, Shigella &amp; Campylobacter. </a:t>
                      </a:r>
                      <a:endParaRPr sz="1000">
                        <a:solidFill>
                          <a:schemeClr val="dk1"/>
                        </a:solidFill>
                        <a:latin typeface="Cabin"/>
                        <a:ea typeface="Cabin"/>
                        <a:cs typeface="Cabin"/>
                        <a:sym typeface="Cabin"/>
                      </a:endParaRPr>
                    </a:p>
                    <a:p>
                      <a:pPr indent="0" lvl="0" marL="457200" rtl="0" algn="l">
                        <a:lnSpc>
                          <a:spcPct val="115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Culture for </a:t>
                      </a:r>
                      <a:r>
                        <a:rPr lang="en-GB" sz="1000">
                          <a:solidFill>
                            <a:schemeClr val="dk1"/>
                          </a:solidFill>
                          <a:latin typeface="Cabin"/>
                          <a:ea typeface="Cabin"/>
                          <a:cs typeface="Cabin"/>
                          <a:sym typeface="Cabin"/>
                        </a:rPr>
                        <a:t>Vibrio</a:t>
                      </a:r>
                      <a:r>
                        <a:rPr lang="en-GB" sz="1000">
                          <a:solidFill>
                            <a:schemeClr val="dk1"/>
                          </a:solidFill>
                          <a:latin typeface="Cabin"/>
                          <a:ea typeface="Cabin"/>
                          <a:cs typeface="Cabin"/>
                          <a:sym typeface="Cabin"/>
                        </a:rPr>
                        <a:t> cholerae, EHEC or Yersinia if suspected.</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Toxin assay</a:t>
                      </a:r>
                      <a:r>
                        <a:rPr b="1" lang="en-GB" sz="1000">
                          <a:solidFill>
                            <a:srgbClr val="61753B"/>
                          </a:solidFill>
                          <a:latin typeface="Cabin"/>
                          <a:ea typeface="Cabin"/>
                          <a:cs typeface="Cabin"/>
                          <a:sym typeface="Cabin"/>
                        </a:rPr>
                        <a:t>:</a:t>
                      </a:r>
                      <a:endParaRPr b="1" sz="1000">
                        <a:solidFill>
                          <a:srgbClr val="61753B"/>
                        </a:solidFill>
                        <a:latin typeface="Cabin"/>
                        <a:ea typeface="Cabin"/>
                        <a:cs typeface="Cabin"/>
                        <a:sym typeface="Cabin"/>
                      </a:endParaRPr>
                    </a:p>
                    <a:p>
                      <a:pPr indent="457200" lvl="0" marL="0" rtl="0" algn="l">
                        <a:spcBef>
                          <a:spcPts val="0"/>
                        </a:spcBef>
                        <a:spcAft>
                          <a:spcPts val="0"/>
                        </a:spcAft>
                        <a:buNone/>
                      </a:pPr>
                      <a:r>
                        <a:rPr lang="en-GB" sz="1000">
                          <a:solidFill>
                            <a:schemeClr val="dk1"/>
                          </a:solidFill>
                          <a:latin typeface="Cabin"/>
                          <a:ea typeface="Cabin"/>
                          <a:cs typeface="Cabin"/>
                          <a:sym typeface="Cabin"/>
                        </a:rPr>
                        <a:t>○ if C.difficile toxins is suspected</a:t>
                      </a:r>
                      <a:r>
                        <a:rPr lang="en-GB" sz="12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42" name="Google Shape;142;p17"/>
          <p:cNvGraphicFramePr/>
          <p:nvPr/>
        </p:nvGraphicFramePr>
        <p:xfrm>
          <a:off x="110550" y="8694710"/>
          <a:ext cx="3000000" cy="3000000"/>
        </p:xfrm>
        <a:graphic>
          <a:graphicData uri="http://schemas.openxmlformats.org/drawingml/2006/table">
            <a:tbl>
              <a:tblPr>
                <a:noFill/>
                <a:tableStyleId>{3B2BEBBE-42B2-4808-85D4-4C9ECD78F810}</a:tableStyleId>
              </a:tblPr>
              <a:tblGrid>
                <a:gridCol w="1325375"/>
                <a:gridCol w="5976875"/>
              </a:tblGrid>
              <a:tr h="100000">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2- Yersinia enterocolitica</a:t>
                      </a:r>
                      <a:endParaRPr sz="10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hMerge="1"/>
              </a:tr>
              <a:tr h="459075">
                <a:tc>
                  <a:txBody>
                    <a:bodyPr/>
                    <a:lstStyle/>
                    <a:p>
                      <a:pPr indent="0" lvl="0" marL="0" rtl="0" algn="ctr">
                        <a:spcBef>
                          <a:spcPts val="0"/>
                        </a:spcBef>
                        <a:spcAft>
                          <a:spcPts val="0"/>
                        </a:spcAft>
                        <a:buNone/>
                      </a:pPr>
                      <a:r>
                        <a:rPr b="1" lang="en-GB" sz="1200">
                          <a:latin typeface="Cabin"/>
                          <a:ea typeface="Cabin"/>
                          <a:cs typeface="Cabin"/>
                          <a:sym typeface="Cabin"/>
                        </a:rPr>
                        <a:t>Epidemiology</a:t>
                      </a:r>
                      <a:endParaRPr b="1"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solidFill>
                            <a:srgbClr val="000000"/>
                          </a:solidFill>
                          <a:latin typeface="Cabin"/>
                          <a:ea typeface="Cabin"/>
                          <a:cs typeface="Cabin"/>
                          <a:sym typeface="Cabin"/>
                        </a:rPr>
                        <a:t>○ </a:t>
                      </a:r>
                      <a:r>
                        <a:rPr lang="en-GB" sz="1000">
                          <a:latin typeface="Cabin"/>
                          <a:ea typeface="Cabin"/>
                          <a:cs typeface="Cabin"/>
                          <a:sym typeface="Cabin"/>
                        </a:rPr>
                        <a:t>From: Cats, Dogs &amp; </a:t>
                      </a:r>
                      <a:r>
                        <a:rPr b="1" lang="en-GB" sz="1000">
                          <a:solidFill>
                            <a:srgbClr val="CC0000"/>
                          </a:solidFill>
                          <a:latin typeface="Cabin"/>
                          <a:ea typeface="Cabin"/>
                          <a:cs typeface="Cabin"/>
                          <a:sym typeface="Cabin"/>
                        </a:rPr>
                        <a:t>Swine (chitterlings</a:t>
                      </a:r>
                      <a:r>
                        <a:rPr b="1" baseline="30000" lang="en-GB" sz="1000">
                          <a:solidFill>
                            <a:srgbClr val="CC0000"/>
                          </a:solidFill>
                          <a:latin typeface="Cabin"/>
                          <a:ea typeface="Cabin"/>
                          <a:cs typeface="Cabin"/>
                          <a:sym typeface="Cabin"/>
                        </a:rPr>
                        <a:t>1</a:t>
                      </a:r>
                      <a:r>
                        <a:rPr b="1" lang="en-GB" sz="1000">
                          <a:solidFill>
                            <a:srgbClr val="CC0000"/>
                          </a:solidFill>
                          <a:latin typeface="Cabin"/>
                          <a:ea typeface="Cabin"/>
                          <a:cs typeface="Cabin"/>
                          <a:sym typeface="Cabin"/>
                        </a:rPr>
                        <a:t>)</a:t>
                      </a:r>
                      <a:r>
                        <a:rPr lang="en-GB" sz="1000">
                          <a:latin typeface="Cabin"/>
                          <a:ea typeface="Cabin"/>
                          <a:cs typeface="Cabin"/>
                          <a:sym typeface="Cabin"/>
                        </a:rPr>
                        <a:t>. </a:t>
                      </a:r>
                      <a:r>
                        <a:rPr lang="en-GB" sz="800">
                          <a:solidFill>
                            <a:srgbClr val="B7B7B7"/>
                          </a:solidFill>
                          <a:latin typeface="Cabin"/>
                          <a:ea typeface="Cabin"/>
                          <a:cs typeface="Cabin"/>
                          <a:sym typeface="Cabin"/>
                        </a:rPr>
                        <a:t>1: Chitterlings are a prepared food usually made from the small intestines of a pig</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1000">
                          <a:solidFill>
                            <a:srgbClr val="000000"/>
                          </a:solidFill>
                          <a:latin typeface="Cabin"/>
                          <a:ea typeface="Cabin"/>
                          <a:cs typeface="Cabin"/>
                          <a:sym typeface="Cabin"/>
                        </a:rPr>
                        <a:t>○ </a:t>
                      </a:r>
                      <a:r>
                        <a:rPr lang="en-GB" sz="1000">
                          <a:solidFill>
                            <a:srgbClr val="CC0000"/>
                          </a:solidFill>
                          <a:latin typeface="Cabin"/>
                          <a:ea typeface="Cabin"/>
                          <a:cs typeface="Cabin"/>
                          <a:sym typeface="Cabin"/>
                        </a:rPr>
                        <a:t>Survives cold temperatures</a:t>
                      </a:r>
                      <a:r>
                        <a:rPr lang="en-GB" sz="1000">
                          <a:latin typeface="Cabin"/>
                          <a:ea typeface="Cabin"/>
                          <a:cs typeface="Cabin"/>
                          <a:sym typeface="Cabin"/>
                        </a:rPr>
                        <a:t>, associated with transfusion of packed red blood cells.</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44800">
                <a:tc>
                  <a:txBody>
                    <a:bodyPr/>
                    <a:lstStyle/>
                    <a:p>
                      <a:pPr indent="0" lvl="0" marL="0" rtl="0" algn="ctr">
                        <a:spcBef>
                          <a:spcPts val="0"/>
                        </a:spcBef>
                        <a:spcAft>
                          <a:spcPts val="0"/>
                        </a:spcAft>
                        <a:buNone/>
                      </a:pPr>
                      <a:r>
                        <a:rPr b="1" lang="en-GB" sz="1200">
                          <a:latin typeface="Cabin"/>
                          <a:ea typeface="Cabin"/>
                          <a:cs typeface="Cabin"/>
                          <a:sym typeface="Cabin"/>
                        </a:rPr>
                        <a:t>Clinical Presentation</a:t>
                      </a:r>
                      <a:endParaRPr b="1"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Mesenteric lymphadenitis → children.  Septicemia → immunocompromised hosts.</a:t>
                      </a:r>
                      <a:endParaRPr sz="1000">
                        <a:latin typeface="Cabin"/>
                        <a:ea typeface="Cabin"/>
                        <a:cs typeface="Cabin"/>
                        <a:sym typeface="Cabin"/>
                      </a:endParaRPr>
                    </a:p>
                    <a:p>
                      <a:pPr indent="-292100" lvl="0" marL="45720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Presents with enteritis, arthritis and erythema nodosum</a:t>
                      </a:r>
                      <a:r>
                        <a:rPr b="1" lang="en-GB" sz="1000">
                          <a:solidFill>
                            <a:srgbClr val="000000"/>
                          </a:solidFill>
                          <a:latin typeface="Cabin"/>
                          <a:ea typeface="Cabin"/>
                          <a:cs typeface="Cabin"/>
                          <a:sym typeface="Cabin"/>
                        </a:rPr>
                        <a:t>.</a:t>
                      </a:r>
                      <a:endParaRPr b="1" sz="1000">
                        <a:solidFill>
                          <a:srgbClr val="000000"/>
                        </a:solidFill>
                        <a:latin typeface="Cabin"/>
                        <a:ea typeface="Cabin"/>
                        <a:cs typeface="Cabin"/>
                        <a:sym typeface="Cabin"/>
                      </a:endParaRPr>
                    </a:p>
                    <a:p>
                      <a:pPr indent="-292100" lvl="0" marL="457200" rtl="0" algn="l">
                        <a:lnSpc>
                          <a:spcPct val="100000"/>
                        </a:lnSpc>
                        <a:spcBef>
                          <a:spcPts val="0"/>
                        </a:spcBef>
                        <a:spcAft>
                          <a:spcPts val="0"/>
                        </a:spcAft>
                        <a:buClr>
                          <a:srgbClr val="000000"/>
                        </a:buClr>
                        <a:buSzPts val="1000"/>
                        <a:buFont typeface="Cabin"/>
                        <a:buChar char="●"/>
                      </a:pPr>
                      <a:r>
                        <a:rPr lang="en-GB" sz="1000">
                          <a:solidFill>
                            <a:srgbClr val="000000"/>
                          </a:solidFill>
                          <a:latin typeface="Cabin"/>
                          <a:ea typeface="Cabin"/>
                          <a:cs typeface="Cabin"/>
                          <a:sym typeface="Cabin"/>
                        </a:rPr>
                        <a:t>usually mild,  but in old children and adult </a:t>
                      </a:r>
                      <a:r>
                        <a:rPr b="1" lang="en-GB" sz="1000">
                          <a:solidFill>
                            <a:srgbClr val="CC0000"/>
                          </a:solidFill>
                          <a:latin typeface="Cabin"/>
                          <a:ea typeface="Cabin"/>
                          <a:cs typeface="Cabin"/>
                          <a:sym typeface="Cabin"/>
                        </a:rPr>
                        <a:t>mimic appendicitis.</a:t>
                      </a:r>
                      <a:endParaRPr b="1" sz="1000">
                        <a:solidFill>
                          <a:srgbClr val="CC0000"/>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74125">
                <a:tc>
                  <a:txBody>
                    <a:bodyPr/>
                    <a:lstStyle/>
                    <a:p>
                      <a:pPr indent="0" lvl="0" marL="0" rtl="0" algn="ctr">
                        <a:spcBef>
                          <a:spcPts val="0"/>
                        </a:spcBef>
                        <a:spcAft>
                          <a:spcPts val="0"/>
                        </a:spcAft>
                        <a:buNone/>
                      </a:pPr>
                      <a:r>
                        <a:rPr b="1" lang="en-GB" sz="1200">
                          <a:latin typeface="Cabin"/>
                          <a:ea typeface="Cabin"/>
                          <a:cs typeface="Cabin"/>
                          <a:sym typeface="Cabin"/>
                        </a:rPr>
                        <a:t>Lab Diagnosis</a:t>
                      </a:r>
                      <a:endParaRPr b="1"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solidFill>
                            <a:srgbClr val="000000"/>
                          </a:solidFill>
                          <a:latin typeface="Cabin"/>
                          <a:ea typeface="Cabin"/>
                          <a:cs typeface="Cabin"/>
                          <a:sym typeface="Cabin"/>
                        </a:rPr>
                        <a:t>○</a:t>
                      </a:r>
                      <a:r>
                        <a:rPr lang="en-GB" sz="1000">
                          <a:latin typeface="Cabin"/>
                          <a:ea typeface="Cabin"/>
                          <a:cs typeface="Cabin"/>
                          <a:sym typeface="Cabin"/>
                        </a:rPr>
                        <a:t> </a:t>
                      </a:r>
                      <a:r>
                        <a:rPr lang="en-GB" sz="1000">
                          <a:solidFill>
                            <a:srgbClr val="000000"/>
                          </a:solidFill>
                          <a:latin typeface="Cabin"/>
                          <a:ea typeface="Cabin"/>
                          <a:cs typeface="Cabin"/>
                          <a:sym typeface="Cabin"/>
                        </a:rPr>
                        <a:t>Media(25ْ-30ْ C): Cefsulodin-Irgasan-Novobiocin </a:t>
                      </a:r>
                      <a:r>
                        <a:rPr b="1" lang="en-GB" sz="1000">
                          <a:solidFill>
                            <a:srgbClr val="CC0000"/>
                          </a:solidFill>
                          <a:latin typeface="Cabin"/>
                          <a:ea typeface="Cabin"/>
                          <a:cs typeface="Cabin"/>
                          <a:sym typeface="Cabin"/>
                        </a:rPr>
                        <a:t>(CIN media)</a:t>
                      </a:r>
                      <a:endParaRPr b="1" sz="1000">
                        <a:solidFill>
                          <a:srgbClr val="CC0000"/>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43" name="Google Shape;143;p17"/>
          <p:cNvSpPr/>
          <p:nvPr/>
        </p:nvSpPr>
        <p:spPr>
          <a:xfrm rot="10800000">
            <a:off x="6650829" y="8"/>
            <a:ext cx="938700" cy="975600"/>
          </a:xfrm>
          <a:prstGeom prst="rtTriangle">
            <a:avLst/>
          </a:pr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44" name="Google Shape;144;p17"/>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pic>
        <p:nvPicPr>
          <p:cNvPr id="145" name="Google Shape;145;p17"/>
          <p:cNvPicPr preferRelativeResize="0"/>
          <p:nvPr/>
        </p:nvPicPr>
        <p:blipFill rotWithShape="1">
          <a:blip r:embed="rId3">
            <a:alphaModFix/>
          </a:blip>
          <a:srcRect b="23088" l="18919" r="21862" t="31217"/>
          <a:stretch/>
        </p:blipFill>
        <p:spPr>
          <a:xfrm>
            <a:off x="6076550" y="9862525"/>
            <a:ext cx="1324822" cy="716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8"/>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1" name="Google Shape;151;p18"/>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graphicFrame>
        <p:nvGraphicFramePr>
          <p:cNvPr id="152" name="Google Shape;152;p18"/>
          <p:cNvGraphicFramePr/>
          <p:nvPr/>
        </p:nvGraphicFramePr>
        <p:xfrm>
          <a:off x="143650" y="1175438"/>
          <a:ext cx="3000000" cy="3000000"/>
        </p:xfrm>
        <a:graphic>
          <a:graphicData uri="http://schemas.openxmlformats.org/drawingml/2006/table">
            <a:tbl>
              <a:tblPr>
                <a:noFill/>
                <a:tableStyleId>{3B2BEBBE-42B2-4808-85D4-4C9ECD78F810}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3- Escherichia Coli </a:t>
                      </a:r>
                      <a:endParaRPr b="1" sz="1800">
                        <a:solidFill>
                          <a:srgbClr val="FFFFFF"/>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53" name="Google Shape;153;p18"/>
          <p:cNvGraphicFramePr/>
          <p:nvPr/>
        </p:nvGraphicFramePr>
        <p:xfrm>
          <a:off x="143663" y="1634513"/>
          <a:ext cx="3000000" cy="3000000"/>
        </p:xfrm>
        <a:graphic>
          <a:graphicData uri="http://schemas.openxmlformats.org/drawingml/2006/table">
            <a:tbl>
              <a:tblPr>
                <a:noFill/>
                <a:tableStyleId>{3B2BEBBE-42B2-4808-85D4-4C9ECD78F810}</a:tableStyleId>
              </a:tblPr>
              <a:tblGrid>
                <a:gridCol w="1889050"/>
                <a:gridCol w="1269950"/>
                <a:gridCol w="1264850"/>
                <a:gridCol w="1751175"/>
                <a:gridCol w="1127175"/>
              </a:tblGrid>
              <a:tr h="350075">
                <a:tc>
                  <a:txBody>
                    <a:bodyPr/>
                    <a:lstStyle/>
                    <a:p>
                      <a:pPr indent="0" lvl="0" marL="0" rtl="0" algn="ctr">
                        <a:spcBef>
                          <a:spcPts val="0"/>
                        </a:spcBef>
                        <a:spcAft>
                          <a:spcPts val="0"/>
                        </a:spcAft>
                        <a:buNone/>
                      </a:pPr>
                      <a:r>
                        <a:rPr b="1" lang="en-GB" sz="1100">
                          <a:latin typeface="Cabin"/>
                          <a:ea typeface="Cabin"/>
                          <a:cs typeface="Cabin"/>
                          <a:sym typeface="Cabin"/>
                        </a:rPr>
                        <a:t>Entero</a:t>
                      </a:r>
                      <a:r>
                        <a:rPr b="1" lang="en-GB" sz="1800" u="sng">
                          <a:solidFill>
                            <a:srgbClr val="FF0000"/>
                          </a:solidFill>
                          <a:latin typeface="Cabin"/>
                          <a:ea typeface="Cabin"/>
                          <a:cs typeface="Cabin"/>
                          <a:sym typeface="Cabin"/>
                        </a:rPr>
                        <a:t>t</a:t>
                      </a:r>
                      <a:r>
                        <a:rPr b="1" lang="en-GB" sz="1100">
                          <a:latin typeface="Cabin"/>
                          <a:ea typeface="Cabin"/>
                          <a:cs typeface="Cabin"/>
                          <a:sym typeface="Cabin"/>
                        </a:rPr>
                        <a:t>oxigenic E.coli (ETEC)</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Enteroinvasive E.coli (EIEC)</a:t>
                      </a:r>
                      <a:endParaRPr b="1" sz="8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Enteropathogenic E.coli (EPEC)</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a:t>
                      </a:r>
                      <a:r>
                        <a:rPr b="1" lang="en-GB" sz="1800" u="sng">
                          <a:solidFill>
                            <a:srgbClr val="FF0000"/>
                          </a:solidFill>
                          <a:latin typeface="Cabin"/>
                          <a:ea typeface="Cabin"/>
                          <a:cs typeface="Cabin"/>
                          <a:sym typeface="Cabin"/>
                        </a:rPr>
                        <a:t>h</a:t>
                      </a:r>
                      <a:r>
                        <a:rPr b="1" lang="en-GB" sz="1100">
                          <a:latin typeface="Cabin"/>
                          <a:ea typeface="Cabin"/>
                          <a:cs typeface="Cabin"/>
                          <a:sym typeface="Cabin"/>
                        </a:rPr>
                        <a:t>emorrhagic E.coli (EHEC)</a:t>
                      </a:r>
                      <a:endParaRPr b="1">
                        <a:latin typeface="Calibri"/>
                        <a:ea typeface="Calibri"/>
                        <a:cs typeface="Calibri"/>
                        <a:sym typeface="Calibri"/>
                      </a:endParaRPr>
                    </a:p>
                    <a:p>
                      <a:pPr indent="0" lvl="0" marL="0" rtl="0" algn="ctr">
                        <a:spcBef>
                          <a:spcPts val="0"/>
                        </a:spcBef>
                        <a:spcAft>
                          <a:spcPts val="0"/>
                        </a:spcAft>
                        <a:buNone/>
                      </a:pPr>
                      <a:r>
                        <a:rPr b="1" lang="en-GB" sz="600">
                          <a:latin typeface="Cabin"/>
                          <a:ea typeface="Cabin"/>
                          <a:cs typeface="Cabin"/>
                          <a:sym typeface="Cabin"/>
                        </a:rPr>
                        <a:t>(MOST COMMON)</a:t>
                      </a:r>
                      <a:endParaRPr b="1" sz="600">
                        <a:latin typeface="Cabin"/>
                        <a:ea typeface="Cabin"/>
                        <a:cs typeface="Cabin"/>
                        <a:sym typeface="Cabin"/>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Enteroaggregative E.coli (EAEC)</a:t>
                      </a:r>
                      <a:endParaRPr b="1" sz="1100">
                        <a:latin typeface="Calibri"/>
                        <a:ea typeface="Calibri"/>
                        <a:cs typeface="Calibri"/>
                        <a:sym typeface="Calibri"/>
                      </a:endParaRPr>
                    </a:p>
                  </a:txBody>
                  <a:tcPr marT="91425" marB="91425" marR="91425" marL="91425" anchor="ctr">
                    <a:solidFill>
                      <a:srgbClr val="CFE2F3"/>
                    </a:solidFill>
                  </a:tcPr>
                </a:tc>
              </a:tr>
              <a:tr h="100000">
                <a:tc>
                  <a:txBody>
                    <a:bodyPr/>
                    <a:lstStyle/>
                    <a:p>
                      <a:pPr indent="0" lvl="0" marL="0" rtl="0" algn="l">
                        <a:spcBef>
                          <a:spcPts val="0"/>
                        </a:spcBef>
                        <a:spcAft>
                          <a:spcPts val="0"/>
                        </a:spcAft>
                        <a:buNone/>
                      </a:pPr>
                      <a:r>
                        <a:rPr lang="en-GB" sz="1000">
                          <a:solidFill>
                            <a:srgbClr val="CC0000"/>
                          </a:solidFill>
                          <a:latin typeface="Cabin"/>
                          <a:ea typeface="Cabin"/>
                          <a:cs typeface="Cabin"/>
                          <a:sym typeface="Cabin"/>
                        </a:rPr>
                        <a:t> </a:t>
                      </a:r>
                      <a:r>
                        <a:rPr lang="en-GB" sz="1000">
                          <a:solidFill>
                            <a:schemeClr val="dk1"/>
                          </a:solidFill>
                          <a:latin typeface="Cabin"/>
                          <a:ea typeface="Cabin"/>
                          <a:cs typeface="Cabin"/>
                          <a:sym typeface="Cabin"/>
                        </a:rPr>
                        <a:t>● Produces: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1- </a:t>
                      </a:r>
                      <a:r>
                        <a:rPr b="1" lang="en-GB" sz="1000">
                          <a:solidFill>
                            <a:srgbClr val="CC0000"/>
                          </a:solidFill>
                          <a:latin typeface="Cabin"/>
                          <a:ea typeface="Cabin"/>
                          <a:cs typeface="Cabin"/>
                          <a:sym typeface="Cabin"/>
                        </a:rPr>
                        <a:t>heat-labile </a:t>
                      </a:r>
                      <a:r>
                        <a:rPr b="1" lang="en-GB" sz="1000" u="sng">
                          <a:solidFill>
                            <a:srgbClr val="FF0000"/>
                          </a:solidFill>
                          <a:latin typeface="Cabin"/>
                          <a:ea typeface="Cabin"/>
                          <a:cs typeface="Cabin"/>
                          <a:sym typeface="Cabin"/>
                        </a:rPr>
                        <a:t>t</a:t>
                      </a:r>
                      <a:r>
                        <a:rPr b="1" lang="en-GB" sz="1000">
                          <a:solidFill>
                            <a:srgbClr val="CC0000"/>
                          </a:solidFill>
                          <a:latin typeface="Cabin"/>
                          <a:ea typeface="Cabin"/>
                          <a:cs typeface="Cabin"/>
                          <a:sym typeface="Cabin"/>
                        </a:rPr>
                        <a:t>oxin (LT)</a:t>
                      </a:r>
                      <a:r>
                        <a:rPr lang="en-GB" sz="1000">
                          <a:solidFill>
                            <a:schemeClr val="dk1"/>
                          </a:solidFill>
                          <a:latin typeface="Cabin"/>
                          <a:ea typeface="Cabin"/>
                          <a:cs typeface="Cabin"/>
                          <a:sym typeface="Cabin"/>
                        </a:rPr>
                        <a:t> → accumulation of CGMP → hyper-secretion of fluid.</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2- </a:t>
                      </a:r>
                      <a:r>
                        <a:rPr b="1" lang="en-GB" sz="1000">
                          <a:solidFill>
                            <a:srgbClr val="CC0000"/>
                          </a:solidFill>
                          <a:latin typeface="Cabin"/>
                          <a:ea typeface="Cabin"/>
                          <a:cs typeface="Cabin"/>
                          <a:sym typeface="Cabin"/>
                        </a:rPr>
                        <a:t>heat-stable </a:t>
                      </a:r>
                      <a:r>
                        <a:rPr b="1" lang="en-GB" sz="1000" u="sng">
                          <a:solidFill>
                            <a:srgbClr val="FF0000"/>
                          </a:solidFill>
                          <a:latin typeface="Cabin"/>
                          <a:ea typeface="Cabin"/>
                          <a:cs typeface="Cabin"/>
                          <a:sym typeface="Cabin"/>
                        </a:rPr>
                        <a:t>t</a:t>
                      </a:r>
                      <a:r>
                        <a:rPr b="1" lang="en-GB" sz="1000">
                          <a:solidFill>
                            <a:srgbClr val="CC0000"/>
                          </a:solidFill>
                          <a:latin typeface="Cabin"/>
                          <a:ea typeface="Cabin"/>
                          <a:cs typeface="Cabin"/>
                          <a:sym typeface="Cabin"/>
                        </a:rPr>
                        <a:t>oxin (ST)</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high infective dose 10</a:t>
                      </a:r>
                      <a:r>
                        <a:rPr b="1" baseline="30000" lang="en-GB" sz="1000">
                          <a:solidFill>
                            <a:srgbClr val="CC0000"/>
                          </a:solidFill>
                          <a:latin typeface="Cabin"/>
                          <a:ea typeface="Cabin"/>
                          <a:cs typeface="Cabin"/>
                          <a:sym typeface="Cabin"/>
                        </a:rPr>
                        <a:t>6</a:t>
                      </a:r>
                      <a:r>
                        <a:rPr b="1" lang="en-GB" sz="1000">
                          <a:solidFill>
                            <a:srgbClr val="CC0000"/>
                          </a:solidFill>
                          <a:latin typeface="Cabin"/>
                          <a:ea typeface="Cabin"/>
                          <a:cs typeface="Cabin"/>
                          <a:sym typeface="Cabin"/>
                        </a:rPr>
                        <a:t>-10</a:t>
                      </a:r>
                      <a:r>
                        <a:rPr b="1" baseline="30000" lang="en-GB" sz="1000">
                          <a:solidFill>
                            <a:srgbClr val="CC0000"/>
                          </a:solidFill>
                          <a:latin typeface="Cabin"/>
                          <a:ea typeface="Cabin"/>
                          <a:cs typeface="Cabin"/>
                          <a:sym typeface="Cabin"/>
                        </a:rPr>
                        <a:t>10</a:t>
                      </a:r>
                      <a:endParaRPr b="1" baseline="30000" sz="1000">
                        <a:solidFill>
                          <a:srgbClr val="CC0000"/>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b="1" lang="en-GB" sz="1000">
                          <a:solidFill>
                            <a:srgbClr val="CC0000"/>
                          </a:solidFill>
                          <a:latin typeface="Cabin"/>
                          <a:ea typeface="Cabin"/>
                          <a:cs typeface="Cabin"/>
                          <a:sym typeface="Cabin"/>
                        </a:rPr>
                        <a:t>● Similar to shigella spp (nonmotile, LNF).</a:t>
                      </a:r>
                      <a:endParaRPr b="1" sz="1000">
                        <a:solidFill>
                          <a:srgbClr val="CC0000"/>
                        </a:solidFill>
                        <a:latin typeface="Cabin"/>
                        <a:ea typeface="Cabin"/>
                        <a:cs typeface="Cabin"/>
                        <a:sym typeface="Cabin"/>
                      </a:endParaRPr>
                    </a:p>
                    <a:p>
                      <a:pPr indent="0" lvl="0" marL="0" rtl="0" algn="l">
                        <a:spcBef>
                          <a:spcPts val="0"/>
                        </a:spcBef>
                        <a:spcAft>
                          <a:spcPts val="0"/>
                        </a:spcAft>
                        <a:buNone/>
                      </a:pPr>
                      <a:r>
                        <a:rPr b="1" lang="en-GB" sz="1000">
                          <a:solidFill>
                            <a:srgbClr val="CC0000"/>
                          </a:solidFill>
                          <a:latin typeface="Cabin"/>
                          <a:ea typeface="Cabin"/>
                          <a:cs typeface="Cabin"/>
                          <a:sym typeface="Cabin"/>
                        </a:rPr>
                        <a:t>○Transmission: Fecal-oral route.</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Infective dose 10</a:t>
                      </a:r>
                      <a:r>
                        <a:rPr baseline="30000" lang="en-GB" sz="1000">
                          <a:solidFill>
                            <a:schemeClr val="dk1"/>
                          </a:solidFill>
                          <a:latin typeface="Cabin"/>
                          <a:ea typeface="Cabin"/>
                          <a:cs typeface="Cabin"/>
                          <a:sym typeface="Cabin"/>
                        </a:rPr>
                        <a:t>6</a:t>
                      </a:r>
                      <a:endParaRPr sz="1000">
                        <a:solidFill>
                          <a:srgbClr val="CC0000"/>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infantile </a:t>
                      </a:r>
                      <a:r>
                        <a:rPr lang="en-GB" sz="1000">
                          <a:solidFill>
                            <a:schemeClr val="dk1"/>
                          </a:solidFill>
                          <a:latin typeface="Cabin"/>
                          <a:ea typeface="Cabin"/>
                          <a:cs typeface="Cabin"/>
                          <a:sym typeface="Cabin"/>
                        </a:rPr>
                        <a:t>diarrhea (bottle fed infants).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Outbreak in hospital nurseries and day care centers.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Disrupt microvilli and intestinal absorptive </a:t>
                      </a:r>
                      <a:r>
                        <a:rPr lang="en-GB" sz="1000">
                          <a:solidFill>
                            <a:schemeClr val="dk1"/>
                          </a:solidFill>
                          <a:latin typeface="Cabin"/>
                          <a:ea typeface="Cabin"/>
                          <a:cs typeface="Cabin"/>
                          <a:sym typeface="Cabin"/>
                        </a:rPr>
                        <a:t>function</a:t>
                      </a:r>
                      <a:r>
                        <a:rPr lang="en-GB" sz="10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Cytotoxin : Shiga-toxin I &amp; II (verotoxin І and verotoxin ІІ) </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0157:H7</a:t>
                      </a:r>
                      <a:r>
                        <a:rPr lang="en-GB" sz="1000">
                          <a:solidFill>
                            <a:schemeClr val="dk1"/>
                          </a:solidFill>
                          <a:latin typeface="Cabin"/>
                          <a:ea typeface="Cabin"/>
                          <a:cs typeface="Cabin"/>
                          <a:sym typeface="Cabin"/>
                        </a:rPr>
                        <a:t> Hemorrhagic diarrhea, colitis and </a:t>
                      </a:r>
                      <a:r>
                        <a:rPr b="1" lang="en-GB" sz="1000">
                          <a:solidFill>
                            <a:srgbClr val="CC0000"/>
                          </a:solidFill>
                          <a:latin typeface="Cabin"/>
                          <a:ea typeface="Cabin"/>
                          <a:cs typeface="Cabin"/>
                          <a:sym typeface="Cabin"/>
                        </a:rPr>
                        <a:t>hemolytic uremic syndrome (</a:t>
                      </a:r>
                      <a:r>
                        <a:rPr b="1" lang="en-GB" u="sng">
                          <a:solidFill>
                            <a:srgbClr val="FF0000"/>
                          </a:solidFill>
                          <a:latin typeface="Cabin"/>
                          <a:ea typeface="Cabin"/>
                          <a:cs typeface="Cabin"/>
                          <a:sym typeface="Cabin"/>
                        </a:rPr>
                        <a:t>H</a:t>
                      </a:r>
                      <a:r>
                        <a:rPr b="1" lang="en-GB" sz="1000">
                          <a:solidFill>
                            <a:srgbClr val="CC0000"/>
                          </a:solidFill>
                          <a:latin typeface="Cabin"/>
                          <a:ea typeface="Cabin"/>
                          <a:cs typeface="Cabin"/>
                          <a:sym typeface="Cabin"/>
                        </a:rPr>
                        <a:t>US) manifested with low </a:t>
                      </a:r>
                      <a:r>
                        <a:rPr b="1" lang="en-GB" sz="1000">
                          <a:solidFill>
                            <a:srgbClr val="CC0000"/>
                          </a:solidFill>
                          <a:latin typeface="Cabin"/>
                          <a:ea typeface="Cabin"/>
                          <a:cs typeface="Cabin"/>
                          <a:sym typeface="Cabin"/>
                        </a:rPr>
                        <a:t>platelets, hemolytic anemia and kidney failure.</a:t>
                      </a:r>
                      <a:r>
                        <a:rPr b="1" lang="en-GB" sz="1000">
                          <a:solidFill>
                            <a:srgbClr val="CC0000"/>
                          </a:solidFill>
                          <a:latin typeface="Cabin"/>
                          <a:ea typeface="Cabin"/>
                          <a:cs typeface="Cabin"/>
                          <a:sym typeface="Cabin"/>
                        </a:rPr>
                        <a:t> .</a:t>
                      </a:r>
                      <a:endParaRPr b="1" sz="10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b="1" lang="en-GB" sz="1000">
                          <a:latin typeface="Cabin"/>
                          <a:ea typeface="Cabin"/>
                          <a:cs typeface="Cabin"/>
                          <a:sym typeface="Cabin"/>
                        </a:rPr>
                        <a:t>Most common causes: </a:t>
                      </a:r>
                      <a:r>
                        <a:rPr b="1" lang="en-GB" sz="1000">
                          <a:solidFill>
                            <a:srgbClr val="CC0000"/>
                          </a:solidFill>
                          <a:latin typeface="Cabin"/>
                          <a:ea typeface="Cabin"/>
                          <a:cs typeface="Cabin"/>
                          <a:sym typeface="Cabin"/>
                        </a:rPr>
                        <a:t>Undercooked</a:t>
                      </a:r>
                      <a:r>
                        <a:rPr lang="en-GB">
                          <a:solidFill>
                            <a:srgbClr val="FF0000"/>
                          </a:solidFill>
                          <a:latin typeface="Cabin"/>
                          <a:ea typeface="Cabin"/>
                          <a:cs typeface="Cabin"/>
                          <a:sym typeface="Cabin"/>
                        </a:rPr>
                        <a:t> </a:t>
                      </a:r>
                      <a:r>
                        <a:rPr b="1" lang="en-GB" u="sng">
                          <a:solidFill>
                            <a:srgbClr val="FF0000"/>
                          </a:solidFill>
                          <a:latin typeface="Cabin"/>
                          <a:ea typeface="Cabin"/>
                          <a:cs typeface="Cabin"/>
                          <a:sym typeface="Cabin"/>
                        </a:rPr>
                        <a:t>h</a:t>
                      </a:r>
                      <a:r>
                        <a:rPr b="1" lang="en-GB" sz="1000">
                          <a:solidFill>
                            <a:srgbClr val="CC0000"/>
                          </a:solidFill>
                          <a:latin typeface="Cabin"/>
                          <a:ea typeface="Cabin"/>
                          <a:cs typeface="Cabin"/>
                          <a:sym typeface="Cabin"/>
                        </a:rPr>
                        <a:t>amburgers</a:t>
                      </a:r>
                      <a:endParaRPr b="1" sz="1000">
                        <a:solidFill>
                          <a:srgbClr val="CC0000"/>
                        </a:solidFill>
                        <a:latin typeface="Cabin"/>
                        <a:ea typeface="Cabin"/>
                        <a:cs typeface="Cabin"/>
                        <a:sym typeface="Cabin"/>
                      </a:endParaRPr>
                    </a:p>
                    <a:p>
                      <a:pPr indent="0" lvl="0" marL="0" rtl="0" algn="l">
                        <a:spcBef>
                          <a:spcPts val="0"/>
                        </a:spcBef>
                        <a:spcAft>
                          <a:spcPts val="0"/>
                        </a:spcAft>
                        <a:buNone/>
                      </a:pPr>
                      <a:r>
                        <a:rPr b="1" lang="en-GB" sz="1000">
                          <a:solidFill>
                            <a:srgbClr val="CC0000"/>
                          </a:solidFill>
                          <a:latin typeface="Cabin"/>
                          <a:ea typeface="Cabin"/>
                          <a:cs typeface="Cabin"/>
                          <a:sym typeface="Cabin"/>
                        </a:rPr>
                        <a:t>,</a:t>
                      </a:r>
                      <a:r>
                        <a:rPr lang="en-GB" sz="1000">
                          <a:latin typeface="Cabin"/>
                          <a:ea typeface="Cabin"/>
                          <a:cs typeface="Cabin"/>
                          <a:sym typeface="Cabin"/>
                        </a:rPr>
                        <a:t>unpasteurized dairy products, Apple cider, cookie dough </a:t>
                      </a:r>
                      <a:endParaRPr b="1" sz="1000">
                        <a:solidFill>
                          <a:srgbClr val="CC0000"/>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Pediatric diarrheal</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Adhering to the surface of the intestinal mucosa. Producing aggregative stacked brick.</a:t>
                      </a:r>
                      <a:endParaRPr sz="1000">
                        <a:solidFill>
                          <a:schemeClr val="dk1"/>
                        </a:solidFill>
                        <a:latin typeface="Cabin"/>
                        <a:ea typeface="Cabin"/>
                        <a:cs typeface="Cabin"/>
                        <a:sym typeface="Cabin"/>
                      </a:endParaRPr>
                    </a:p>
                  </a:txBody>
                  <a:tcPr marT="91425" marB="91425" marR="91425" marL="91425" anchor="ctr"/>
                </a:tc>
              </a:tr>
              <a:tr h="671100">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a:t>
                      </a:r>
                      <a:r>
                        <a:rPr b="1" lang="en-GB" u="sng">
                          <a:solidFill>
                            <a:srgbClr val="FF0000"/>
                          </a:solidFill>
                          <a:latin typeface="Cabin"/>
                          <a:ea typeface="Cabin"/>
                          <a:cs typeface="Cabin"/>
                          <a:sym typeface="Cabin"/>
                        </a:rPr>
                        <a:t>T</a:t>
                      </a:r>
                      <a:r>
                        <a:rPr b="1" lang="en-GB" sz="1000">
                          <a:solidFill>
                            <a:srgbClr val="CC0000"/>
                          </a:solidFill>
                          <a:latin typeface="Cabin"/>
                          <a:ea typeface="Cabin"/>
                          <a:cs typeface="Cabin"/>
                          <a:sym typeface="Cabin"/>
                        </a:rPr>
                        <a:t>raveler's diarrhea:</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rgbClr val="CC0000"/>
                          </a:solidFill>
                          <a:latin typeface="Cabin"/>
                          <a:ea typeface="Cabin"/>
                          <a:cs typeface="Cabin"/>
                          <a:sym typeface="Cabin"/>
                        </a:rPr>
                        <a:t>Watery diarrhea, </a:t>
                      </a:r>
                      <a:r>
                        <a:rPr lang="en-GB" sz="1000">
                          <a:solidFill>
                            <a:schemeClr val="dk1"/>
                          </a:solidFill>
                          <a:latin typeface="Cabin"/>
                          <a:ea typeface="Cabin"/>
                          <a:cs typeface="Cabin"/>
                          <a:sym typeface="Cabin"/>
                        </a:rPr>
                        <a:t>abdominal cramps, due to consumption of contaminated food and water.</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self-limiting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No invasion or inflammation.</a:t>
                      </a:r>
                      <a:endParaRPr b="1" sz="1000">
                        <a:solidFill>
                          <a:srgbClr val="CC0000"/>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solidFill>
                            <a:srgbClr val="CC0000"/>
                          </a:solidFill>
                          <a:latin typeface="Cabin"/>
                          <a:ea typeface="Cabin"/>
                          <a:cs typeface="Cabin"/>
                          <a:sym typeface="Cabin"/>
                        </a:rPr>
                        <a:t>Dysentery </a:t>
                      </a:r>
                      <a:r>
                        <a:rPr lang="en-GB" sz="1000">
                          <a:solidFill>
                            <a:schemeClr val="dk1"/>
                          </a:solidFill>
                          <a:latin typeface="Cabin"/>
                          <a:ea typeface="Cabin"/>
                          <a:cs typeface="Cabin"/>
                          <a:sym typeface="Cabin"/>
                        </a:rPr>
                        <a:t>especially in children. </a:t>
                      </a:r>
                      <a:r>
                        <a:rPr lang="en-GB" sz="1000">
                          <a:solidFill>
                            <a:srgbClr val="CC0000"/>
                          </a:solidFill>
                          <a:latin typeface="Cabin"/>
                          <a:ea typeface="Cabin"/>
                          <a:cs typeface="Cabin"/>
                          <a:sym typeface="Cabin"/>
                        </a:rPr>
                        <a:t>(Penetration, invasion and destruction).</a:t>
                      </a:r>
                      <a:endParaRPr b="1" sz="12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Symptoms: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Mucus in stool (</a:t>
                      </a:r>
                      <a:r>
                        <a:rPr b="1" lang="en-GB" sz="1000">
                          <a:solidFill>
                            <a:srgbClr val="CC0000"/>
                          </a:solidFill>
                          <a:latin typeface="Cabin"/>
                          <a:ea typeface="Cabin"/>
                          <a:cs typeface="Cabin"/>
                          <a:sym typeface="Cabin"/>
                        </a:rPr>
                        <a:t>no blood)</a:t>
                      </a:r>
                      <a:r>
                        <a:rPr lang="en-GB" sz="1000">
                          <a:solidFill>
                            <a:schemeClr val="dk1"/>
                          </a:solidFill>
                          <a:latin typeface="Cabin"/>
                          <a:ea typeface="Cabin"/>
                          <a:cs typeface="Cabin"/>
                          <a:sym typeface="Cabin"/>
                        </a:rPr>
                        <a:t>, Low grade fever, malaise, vomiting, </a:t>
                      </a:r>
                      <a:r>
                        <a:rPr lang="en-GB" sz="1000">
                          <a:solidFill>
                            <a:srgbClr val="CC0000"/>
                          </a:solidFill>
                          <a:latin typeface="Cabin"/>
                          <a:ea typeface="Cabin"/>
                          <a:cs typeface="Cabin"/>
                          <a:sym typeface="Cabin"/>
                        </a:rPr>
                        <a:t>watery diarrhea.</a:t>
                      </a:r>
                      <a:endParaRPr sz="10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000">
                          <a:solidFill>
                            <a:schemeClr val="dk1"/>
                          </a:solidFill>
                          <a:latin typeface="Cabin"/>
                          <a:ea typeface="Cabin"/>
                          <a:cs typeface="Cabin"/>
                          <a:sym typeface="Cabin"/>
                        </a:rPr>
                        <a:t>● Symptoms: </a:t>
                      </a:r>
                      <a:r>
                        <a:rPr b="1" lang="en-GB" sz="1000">
                          <a:solidFill>
                            <a:srgbClr val="CC0000"/>
                          </a:solidFill>
                          <a:latin typeface="Cabin"/>
                          <a:ea typeface="Cabin"/>
                          <a:cs typeface="Cabin"/>
                          <a:sym typeface="Cabin"/>
                        </a:rPr>
                        <a:t>Bloody diarrhea</a:t>
                      </a:r>
                      <a:r>
                        <a:rPr lang="en-GB" sz="1000">
                          <a:solidFill>
                            <a:schemeClr val="dk1"/>
                          </a:solidFill>
                          <a:latin typeface="Cabin"/>
                          <a:ea typeface="Cabin"/>
                          <a:cs typeface="Cabin"/>
                          <a:sym typeface="Cabin"/>
                        </a:rPr>
                        <a:t>, low grade fever and stool with no leukocytes</a:t>
                      </a:r>
                      <a:endParaRPr sz="1000">
                        <a:solidFill>
                          <a:schemeClr val="dk1"/>
                        </a:solidFill>
                        <a:latin typeface="Cabin"/>
                        <a:ea typeface="Cabin"/>
                        <a:cs typeface="Cabin"/>
                        <a:sym typeface="Cabin"/>
                      </a:endParaRPr>
                    </a:p>
                    <a:p>
                      <a:pPr indent="0" lvl="0" marL="0" rtl="0" algn="l">
                        <a:spcBef>
                          <a:spcPts val="0"/>
                        </a:spcBef>
                        <a:spcAft>
                          <a:spcPts val="0"/>
                        </a:spcAft>
                        <a:buNone/>
                      </a:pPr>
                      <a:r>
                        <a:rPr b="1" lang="en-GB" sz="1000">
                          <a:solidFill>
                            <a:schemeClr val="dk1"/>
                          </a:solidFill>
                          <a:latin typeface="Cabin"/>
                          <a:ea typeface="Cabin"/>
                          <a:cs typeface="Cabin"/>
                          <a:sym typeface="Cabin"/>
                        </a:rPr>
                        <a:t>● Diagnosis by: </a:t>
                      </a:r>
                      <a:r>
                        <a:rPr lang="en-GB" sz="1000">
                          <a:solidFill>
                            <a:schemeClr val="dk1"/>
                          </a:solidFill>
                          <a:latin typeface="Cabin"/>
                          <a:ea typeface="Cabin"/>
                          <a:cs typeface="Cabin"/>
                          <a:sym typeface="Cabin"/>
                        </a:rPr>
                        <a:t>Culture on SMAC., verotoxin detection by immunological test or nucleic acid testing(NAT).</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Management of HUS required. </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Antimicrobial therapy not recommended</a:t>
                      </a:r>
                      <a:endParaRPr b="1" sz="1000">
                        <a:solidFill>
                          <a:srgbClr val="CC0000"/>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Symptoms: Mucoid, watery diarrhea, vomiting, dehydration and abdominal pain.</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resolve in 2 weeks or more.</a:t>
                      </a:r>
                      <a:endParaRPr sz="1000">
                        <a:solidFill>
                          <a:schemeClr val="dk1"/>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tcPr>
                </a:tc>
              </a:tr>
            </a:tbl>
          </a:graphicData>
        </a:graphic>
      </p:graphicFrame>
      <p:graphicFrame>
        <p:nvGraphicFramePr>
          <p:cNvPr id="154" name="Google Shape;154;p18"/>
          <p:cNvGraphicFramePr/>
          <p:nvPr/>
        </p:nvGraphicFramePr>
        <p:xfrm>
          <a:off x="143625" y="6650300"/>
          <a:ext cx="3000000" cy="3000000"/>
        </p:xfrm>
        <a:graphic>
          <a:graphicData uri="http://schemas.openxmlformats.org/drawingml/2006/table">
            <a:tbl>
              <a:tblPr>
                <a:noFill/>
                <a:tableStyleId>{3B2BEBBE-42B2-4808-85D4-4C9ECD78F810}</a:tableStyleId>
              </a:tblPr>
              <a:tblGrid>
                <a:gridCol w="1286650"/>
                <a:gridCol w="6015575"/>
              </a:tblGrid>
              <a:tr h="426550">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4- Clostridium difficile</a:t>
                      </a:r>
                      <a:endParaRPr sz="10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hMerge="1"/>
              </a:tr>
              <a:tr h="695750">
                <a:tc>
                  <a:txBody>
                    <a:bodyPr/>
                    <a:lstStyle/>
                    <a:p>
                      <a:pPr indent="0" lvl="0" marL="0" rtl="0" algn="ctr">
                        <a:spcBef>
                          <a:spcPts val="0"/>
                        </a:spcBef>
                        <a:spcAft>
                          <a:spcPts val="0"/>
                        </a:spcAft>
                        <a:buNone/>
                      </a:pPr>
                      <a:r>
                        <a:rPr b="1" lang="en-GB">
                          <a:latin typeface="Cabin"/>
                          <a:ea typeface="Cabin"/>
                          <a:cs typeface="Cabin"/>
                          <a:sym typeface="Cabin"/>
                        </a:rPr>
                        <a:t>Cause</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b="1" lang="en-GB" sz="1000">
                          <a:solidFill>
                            <a:srgbClr val="CC0000"/>
                          </a:solidFill>
                          <a:latin typeface="Cabin"/>
                          <a:ea typeface="Cabin"/>
                          <a:cs typeface="Cabin"/>
                          <a:sym typeface="Cabin"/>
                        </a:rPr>
                        <a:t>Antibiotic associated diarrhea</a:t>
                      </a:r>
                      <a:r>
                        <a:rPr lang="en-GB" sz="1000">
                          <a:latin typeface="Cabin"/>
                          <a:ea typeface="Cabin"/>
                          <a:cs typeface="Cabin"/>
                          <a:sym typeface="Cabin"/>
                        </a:rPr>
                        <a:t> (ampicillin, cephalosporins &amp; clindamycin):</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 </a:t>
                      </a:r>
                      <a:r>
                        <a:rPr lang="en-GB" sz="1000">
                          <a:latin typeface="Cabin"/>
                          <a:ea typeface="Cabin"/>
                          <a:cs typeface="Cabin"/>
                          <a:sym typeface="Cabin"/>
                        </a:rPr>
                        <a:t>Antibiotic used during the last 8 weeks (community acquired)   </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-Or  Hospital stay for at least 3 days (hospital acquired).</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27075">
                <a:tc>
                  <a:txBody>
                    <a:bodyPr/>
                    <a:lstStyle/>
                    <a:p>
                      <a:pPr indent="0" lvl="0" marL="0" rtl="0" algn="ctr">
                        <a:spcBef>
                          <a:spcPts val="0"/>
                        </a:spcBef>
                        <a:spcAft>
                          <a:spcPts val="0"/>
                        </a:spcAft>
                        <a:buNone/>
                      </a:pPr>
                      <a:r>
                        <a:rPr b="1" lang="en-GB">
                          <a:latin typeface="Cabin"/>
                          <a:ea typeface="Cabin"/>
                          <a:cs typeface="Cabin"/>
                          <a:sym typeface="Cabin"/>
                        </a:rPr>
                        <a:t>Pathogenesis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solidFill>
                            <a:srgbClr val="000000"/>
                          </a:solidFill>
                          <a:latin typeface="Cabin"/>
                          <a:ea typeface="Cabin"/>
                          <a:cs typeface="Cabin"/>
                          <a:sym typeface="Cabin"/>
                        </a:rPr>
                        <a:t>○</a:t>
                      </a:r>
                      <a:r>
                        <a:rPr lang="en-GB" sz="1000">
                          <a:latin typeface="Cabin"/>
                          <a:ea typeface="Cabin"/>
                          <a:cs typeface="Cabin"/>
                          <a:sym typeface="Cabin"/>
                        </a:rPr>
                        <a:t> Transmitted from person to person via fecal-oral route.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Cultured from inanimate hospital surfaces.</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Disruption of the endogenous bacterial flora of the colon.</a:t>
                      </a:r>
                      <a:endParaRPr sz="1000">
                        <a:latin typeface="Cabin"/>
                        <a:ea typeface="Cabin"/>
                        <a:cs typeface="Cabin"/>
                        <a:sym typeface="Cabin"/>
                      </a:endParaRPr>
                    </a:p>
                    <a:p>
                      <a:pPr indent="0" lvl="0" marL="0" rtl="0" algn="l">
                        <a:spcBef>
                          <a:spcPts val="0"/>
                        </a:spcBef>
                        <a:spcAft>
                          <a:spcPts val="0"/>
                        </a:spcAft>
                        <a:buNone/>
                      </a:pPr>
                      <a:r>
                        <a:rPr lang="en-GB" sz="1000">
                          <a:solidFill>
                            <a:srgbClr val="000000"/>
                          </a:solidFill>
                          <a:latin typeface="Cabin"/>
                          <a:ea typeface="Cabin"/>
                          <a:cs typeface="Cabin"/>
                          <a:sym typeface="Cabin"/>
                        </a:rPr>
                        <a:t>○ </a:t>
                      </a:r>
                      <a:r>
                        <a:rPr b="1" lang="en-GB" sz="1000">
                          <a:latin typeface="Cabin"/>
                          <a:ea typeface="Cabin"/>
                          <a:cs typeface="Cabin"/>
                          <a:sym typeface="Cabin"/>
                        </a:rPr>
                        <a:t>Produce </a:t>
                      </a:r>
                      <a:r>
                        <a:rPr b="1" lang="en-GB" sz="1000">
                          <a:solidFill>
                            <a:srgbClr val="CC0000"/>
                          </a:solidFill>
                          <a:latin typeface="Cabin"/>
                          <a:ea typeface="Cabin"/>
                          <a:cs typeface="Cabin"/>
                          <a:sym typeface="Cabin"/>
                        </a:rPr>
                        <a:t>toxin A (enterotoxic &amp; cytotoxic effects) </a:t>
                      </a:r>
                      <a:r>
                        <a:rPr b="1" lang="en-GB" sz="1000">
                          <a:latin typeface="Cabin"/>
                          <a:ea typeface="Cabin"/>
                          <a:cs typeface="Cabin"/>
                          <a:sym typeface="Cabin"/>
                        </a:rPr>
                        <a:t>and </a:t>
                      </a:r>
                      <a:r>
                        <a:rPr b="1" lang="en-GB" sz="1000">
                          <a:solidFill>
                            <a:srgbClr val="CC0000"/>
                          </a:solidFill>
                          <a:latin typeface="Cabin"/>
                          <a:ea typeface="Cabin"/>
                          <a:cs typeface="Cabin"/>
                          <a:sym typeface="Cabin"/>
                        </a:rPr>
                        <a:t>B (cytotoxic)</a:t>
                      </a:r>
                      <a:r>
                        <a:rPr lang="en-GB" sz="1000">
                          <a:latin typeface="Cabin"/>
                          <a:ea typeface="Cabin"/>
                          <a:cs typeface="Cabin"/>
                          <a:sym typeface="Cabin"/>
                        </a:rPr>
                        <a:t> → bind to surface epithelial cell receptors → inflammation, mucosal injury &amp; diarrhea.</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95750">
                <a:tc>
                  <a:txBody>
                    <a:bodyPr/>
                    <a:lstStyle/>
                    <a:p>
                      <a:pPr indent="0" lvl="0" marL="0" rtl="0" algn="ctr">
                        <a:spcBef>
                          <a:spcPts val="0"/>
                        </a:spcBef>
                        <a:spcAft>
                          <a:spcPts val="0"/>
                        </a:spcAft>
                        <a:buNone/>
                      </a:pPr>
                      <a:r>
                        <a:rPr b="1" lang="en-GB">
                          <a:latin typeface="Cabin"/>
                          <a:ea typeface="Cabin"/>
                          <a:cs typeface="Cabin"/>
                          <a:sym typeface="Cabin"/>
                        </a:rPr>
                        <a:t>Clinical Presentation</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GB" sz="1000">
                          <a:solidFill>
                            <a:srgbClr val="000000"/>
                          </a:solidFill>
                          <a:latin typeface="Cabin"/>
                          <a:ea typeface="Cabin"/>
                          <a:cs typeface="Cabin"/>
                          <a:sym typeface="Cabin"/>
                        </a:rPr>
                        <a:t>- Patient presents with fever, leukocytosis, abdominal pain and diarrhea.</a:t>
                      </a:r>
                      <a:endParaRPr sz="1000">
                        <a:solidFill>
                          <a:srgbClr val="000000"/>
                        </a:solidFill>
                        <a:latin typeface="Cabin"/>
                        <a:ea typeface="Cabin"/>
                        <a:cs typeface="Cabin"/>
                        <a:sym typeface="Cabin"/>
                      </a:endParaRPr>
                    </a:p>
                    <a:p>
                      <a:pPr indent="0" lvl="0" marL="0" rtl="0" algn="l">
                        <a:spcBef>
                          <a:spcPts val="0"/>
                        </a:spcBef>
                        <a:spcAft>
                          <a:spcPts val="0"/>
                        </a:spcAft>
                        <a:buNone/>
                      </a:pPr>
                      <a:r>
                        <a:rPr lang="en-GB" sz="1000">
                          <a:solidFill>
                            <a:srgbClr val="CC0000"/>
                          </a:solidFill>
                          <a:latin typeface="Cabin"/>
                          <a:ea typeface="Cabin"/>
                          <a:cs typeface="Cabin"/>
                          <a:sym typeface="Cabin"/>
                        </a:rPr>
                        <a:t>- </a:t>
                      </a:r>
                      <a:r>
                        <a:rPr b="1" lang="en-GB" sz="1000">
                          <a:solidFill>
                            <a:srgbClr val="CC0000"/>
                          </a:solidFill>
                          <a:latin typeface="Cabin"/>
                          <a:ea typeface="Cabin"/>
                          <a:cs typeface="Cabin"/>
                          <a:sym typeface="Cabin"/>
                        </a:rPr>
                        <a:t>Pseudomembranous colitis </a:t>
                      </a:r>
                      <a:r>
                        <a:rPr b="1" lang="en-GB" sz="1000">
                          <a:solidFill>
                            <a:srgbClr val="CC0000"/>
                          </a:solidFill>
                          <a:latin typeface="Cabin"/>
                          <a:ea typeface="Cabin"/>
                          <a:cs typeface="Cabin"/>
                          <a:sym typeface="Cabin"/>
                        </a:rPr>
                        <a:t>  can result (neutrophils, fibrin, and cellular debris in the colonic mucosa) and toxic megacolon.</a:t>
                      </a:r>
                      <a:endParaRPr b="1" sz="1000">
                        <a:solidFill>
                          <a:srgbClr val="CC0000"/>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26550">
                <a:tc>
                  <a:txBody>
                    <a:bodyPr/>
                    <a:lstStyle/>
                    <a:p>
                      <a:pPr indent="0" lvl="0" marL="0" rtl="0" algn="ctr">
                        <a:spcBef>
                          <a:spcPts val="0"/>
                        </a:spcBef>
                        <a:spcAft>
                          <a:spcPts val="0"/>
                        </a:spcAft>
                        <a:buNone/>
                      </a:pPr>
                      <a:r>
                        <a:rPr b="1" lang="en-GB">
                          <a:latin typeface="Cabin"/>
                          <a:ea typeface="Cabin"/>
                          <a:cs typeface="Cabin"/>
                          <a:sym typeface="Cabin"/>
                        </a:rPr>
                        <a:t>Lab Diagnosis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Direct toxin detection from stool by enzyme immunoassay (EIA), or NAT.</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16200">
                <a:tc>
                  <a:txBody>
                    <a:bodyPr/>
                    <a:lstStyle/>
                    <a:p>
                      <a:pPr indent="0" lvl="0" marL="0" rtl="0" algn="ctr">
                        <a:spcBef>
                          <a:spcPts val="0"/>
                        </a:spcBef>
                        <a:spcAft>
                          <a:spcPts val="0"/>
                        </a:spcAft>
                        <a:buNone/>
                      </a:pPr>
                      <a:r>
                        <a:rPr b="1" lang="en-GB" sz="1300">
                          <a:latin typeface="Cabin"/>
                          <a:ea typeface="Cabin"/>
                          <a:cs typeface="Cabin"/>
                          <a:sym typeface="Cabin"/>
                        </a:rPr>
                        <a:t>Treatment</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Metronidazole ± </a:t>
                      </a:r>
                      <a:r>
                        <a:rPr b="1" lang="en-GB" sz="1000">
                          <a:solidFill>
                            <a:srgbClr val="CC0000"/>
                          </a:solidFill>
                          <a:latin typeface="Cabin"/>
                          <a:ea typeface="Cabin"/>
                          <a:cs typeface="Cabin"/>
                          <a:sym typeface="Cabin"/>
                        </a:rPr>
                        <a:t>oral Vancomycin </a:t>
                      </a:r>
                      <a:r>
                        <a:rPr b="1" lang="en-GB" sz="1000">
                          <a:solidFill>
                            <a:srgbClr val="93C47D"/>
                          </a:solidFill>
                          <a:latin typeface="Cabin"/>
                          <a:ea typeface="Cabin"/>
                          <a:cs typeface="Cabin"/>
                          <a:sym typeface="Cabin"/>
                        </a:rPr>
                        <a:t>(drug of choice)</a:t>
                      </a:r>
                      <a:r>
                        <a:rPr lang="en-GB" sz="1000">
                          <a:latin typeface="Cabin"/>
                          <a:ea typeface="Cabin"/>
                          <a:cs typeface="Cabin"/>
                          <a:sym typeface="Cabin"/>
                        </a:rPr>
                        <a:t> and supportive treatment.</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55" name="Google Shape;155;p18"/>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6" name="Google Shape;156;p18"/>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157" name="Google Shape;157;p18"/>
          <p:cNvSpPr/>
          <p:nvPr/>
        </p:nvSpPr>
        <p:spPr>
          <a:xfrm>
            <a:off x="0" y="157850"/>
            <a:ext cx="7589400" cy="7161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2- Normal Flora &amp; intro to infectious diarrhea cont.</a:t>
            </a:r>
            <a:endParaRPr b="1" sz="2400">
              <a:solidFill>
                <a:srgbClr val="07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graphicFrame>
        <p:nvGraphicFramePr>
          <p:cNvPr id="162" name="Google Shape;162;p19"/>
          <p:cNvGraphicFramePr/>
          <p:nvPr/>
        </p:nvGraphicFramePr>
        <p:xfrm>
          <a:off x="143625" y="1030550"/>
          <a:ext cx="3000000" cy="3000000"/>
        </p:xfrm>
        <a:graphic>
          <a:graphicData uri="http://schemas.openxmlformats.org/drawingml/2006/table">
            <a:tbl>
              <a:tblPr>
                <a:noFill/>
                <a:tableStyleId>{3B2BEBBE-42B2-4808-85D4-4C9ECD78F810}</a:tableStyleId>
              </a:tblPr>
              <a:tblGrid>
                <a:gridCol w="1286650"/>
                <a:gridCol w="6015600"/>
              </a:tblGrid>
              <a:tr h="2623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Cholera</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 waterborne life threatening diarrheal disease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Caused by </a:t>
                      </a:r>
                      <a:r>
                        <a:rPr b="1" lang="en-GB" sz="1000">
                          <a:solidFill>
                            <a:srgbClr val="CC0000"/>
                          </a:solidFill>
                          <a:latin typeface="Cabin"/>
                          <a:ea typeface="Cabin"/>
                          <a:cs typeface="Cabin"/>
                          <a:sym typeface="Cabin"/>
                        </a:rPr>
                        <a:t>Vibri</a:t>
                      </a:r>
                      <a:r>
                        <a:rPr b="1" lang="en-GB" sz="1000" u="sng">
                          <a:solidFill>
                            <a:srgbClr val="CC0000"/>
                          </a:solidFill>
                          <a:latin typeface="Cabin"/>
                          <a:ea typeface="Cabin"/>
                          <a:cs typeface="Cabin"/>
                          <a:sym typeface="Cabin"/>
                        </a:rPr>
                        <a:t>o</a:t>
                      </a:r>
                      <a:r>
                        <a:rPr b="1" lang="en-GB" sz="1000">
                          <a:solidFill>
                            <a:srgbClr val="CC0000"/>
                          </a:solidFill>
                          <a:latin typeface="Cabin"/>
                          <a:ea typeface="Cabin"/>
                          <a:cs typeface="Cabin"/>
                          <a:sym typeface="Cabin"/>
                        </a:rPr>
                        <a:t> cholerae:</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 gram-negative, curved or comma-shaped rods with a single polar flagellum</a:t>
                      </a:r>
                      <a:endParaRPr b="1"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a:t>
                      </a:r>
                      <a:r>
                        <a:rPr b="1" lang="en-GB" sz="1000" u="sng">
                          <a:solidFill>
                            <a:srgbClr val="CC0000"/>
                          </a:solidFill>
                          <a:latin typeface="Cabin"/>
                          <a:ea typeface="Cabin"/>
                          <a:cs typeface="Cabin"/>
                          <a:sym typeface="Cabin"/>
                        </a:rPr>
                        <a:t>O</a:t>
                      </a:r>
                      <a:r>
                        <a:rPr b="1" lang="en-GB" sz="1000">
                          <a:solidFill>
                            <a:srgbClr val="CC0000"/>
                          </a:solidFill>
                          <a:latin typeface="Cabin"/>
                          <a:ea typeface="Cabin"/>
                          <a:cs typeface="Cabin"/>
                          <a:sym typeface="Cabin"/>
                        </a:rPr>
                        <a:t>1 and </a:t>
                      </a:r>
                      <a:r>
                        <a:rPr b="1" lang="en-GB" sz="1000" u="sng">
                          <a:solidFill>
                            <a:srgbClr val="CC0000"/>
                          </a:solidFill>
                          <a:latin typeface="Cabin"/>
                          <a:ea typeface="Cabin"/>
                          <a:cs typeface="Cabin"/>
                          <a:sym typeface="Cabin"/>
                        </a:rPr>
                        <a:t>O</a:t>
                      </a:r>
                      <a:r>
                        <a:rPr b="1" lang="en-GB" sz="1000">
                          <a:solidFill>
                            <a:srgbClr val="CC0000"/>
                          </a:solidFill>
                          <a:latin typeface="Cabin"/>
                          <a:ea typeface="Cabin"/>
                          <a:cs typeface="Cabin"/>
                          <a:sym typeface="Cabin"/>
                        </a:rPr>
                        <a:t>139 serogroup organisms are the causes of epidemic cholera.</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a:t>
                      </a:r>
                      <a:r>
                        <a:rPr b="1" lang="en-GB" sz="1000">
                          <a:solidFill>
                            <a:srgbClr val="CC0000"/>
                          </a:solidFill>
                          <a:latin typeface="Cabin"/>
                          <a:ea typeface="Cabin"/>
                          <a:cs typeface="Cabin"/>
                          <a:sym typeface="Cabin"/>
                        </a:rPr>
                        <a:t>Produce a non-invasive enterotoxin.</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a:t>
                      </a:r>
                      <a:r>
                        <a:rPr b="1" lang="en-GB" sz="1000">
                          <a:solidFill>
                            <a:srgbClr val="CC0000"/>
                          </a:solidFill>
                          <a:latin typeface="Cabin"/>
                          <a:ea typeface="Cabin"/>
                          <a:cs typeface="Cabin"/>
                          <a:sym typeface="Cabin"/>
                        </a:rPr>
                        <a:t>Water-borne (Natural reservoir), infection is mainly through water supply contamination </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O1: Classical &amp; El Tor </a:t>
                      </a:r>
                      <a:r>
                        <a:rPr lang="en-GB" sz="1000">
                          <a:solidFill>
                            <a:srgbClr val="B7B7B7"/>
                          </a:solidFill>
                          <a:latin typeface="Cabin"/>
                          <a:ea typeface="Cabin"/>
                          <a:cs typeface="Cabin"/>
                          <a:sym typeface="Cabin"/>
                        </a:rPr>
                        <a:t>(less severe) </a:t>
                      </a:r>
                      <a:endParaRPr sz="10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 O139: in India a &amp; Bangladesh</a:t>
                      </a:r>
                      <a:endParaRPr sz="1000">
                        <a:solidFill>
                          <a:schemeClr val="dk1"/>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Transmission </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Fecal-Oral</a:t>
                      </a:r>
                      <a:r>
                        <a:rPr lang="en-GB" sz="1000">
                          <a:solidFill>
                            <a:schemeClr val="dk1"/>
                          </a:solidFill>
                          <a:latin typeface="Cabin"/>
                          <a:ea typeface="Cabin"/>
                          <a:cs typeface="Cabin"/>
                          <a:sym typeface="Cabin"/>
                        </a:rPr>
                        <a:t> route through contaminated food &amp; </a:t>
                      </a:r>
                      <a:r>
                        <a:rPr b="1" lang="en-GB" sz="1000">
                          <a:solidFill>
                            <a:srgbClr val="CC0000"/>
                          </a:solidFill>
                          <a:latin typeface="Cabin"/>
                          <a:ea typeface="Cabin"/>
                          <a:cs typeface="Cabin"/>
                          <a:sym typeface="Cabin"/>
                        </a:rPr>
                        <a:t>water.</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a:t>
                      </a:r>
                      <a:r>
                        <a:rPr lang="en-GB" sz="1000">
                          <a:latin typeface="Cabin"/>
                          <a:ea typeface="Cabin"/>
                          <a:cs typeface="Cabin"/>
                          <a:sym typeface="Cabin"/>
                        </a:rPr>
                        <a:t> </a:t>
                      </a:r>
                      <a:r>
                        <a:rPr b="1" lang="en-GB" sz="1000">
                          <a:latin typeface="Cabin"/>
                          <a:ea typeface="Cabin"/>
                          <a:cs typeface="Cabin"/>
                          <a:sym typeface="Cabin"/>
                        </a:rPr>
                        <a:t>Children, elderly and people with less gastric acidity are at higher risk.</a:t>
                      </a:r>
                      <a:endParaRPr b="1"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Undercooked shellfish.</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Blood group O&gt;&gt;B&gt;A&gt;AB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Has high infectious dose</a:t>
                      </a:r>
                      <a:r>
                        <a:rPr lang="en-GB" sz="1000">
                          <a:solidFill>
                            <a:srgbClr val="CC0000"/>
                          </a:solidFill>
                          <a:latin typeface="Cabin"/>
                          <a:ea typeface="Cabin"/>
                          <a:cs typeface="Cabin"/>
                          <a:sym typeface="Cabin"/>
                        </a:rPr>
                        <a:t> 10</a:t>
                      </a:r>
                      <a:r>
                        <a:rPr baseline="30000" lang="en-GB" sz="1000">
                          <a:solidFill>
                            <a:srgbClr val="CC0000"/>
                          </a:solidFill>
                          <a:latin typeface="Cabin"/>
                          <a:ea typeface="Cabin"/>
                          <a:cs typeface="Cabin"/>
                          <a:sym typeface="Cabin"/>
                        </a:rPr>
                        <a:t>6 </a:t>
                      </a:r>
                      <a:r>
                        <a:rPr lang="en-GB" sz="1000">
                          <a:solidFill>
                            <a:srgbClr val="CC0000"/>
                          </a:solidFill>
                          <a:latin typeface="Cabin"/>
                          <a:ea typeface="Cabin"/>
                          <a:cs typeface="Cabin"/>
                          <a:sym typeface="Cabin"/>
                        </a:rPr>
                        <a:t>-10</a:t>
                      </a:r>
                      <a:r>
                        <a:rPr baseline="30000" lang="en-GB" sz="1000">
                          <a:solidFill>
                            <a:srgbClr val="CC0000"/>
                          </a:solidFill>
                          <a:latin typeface="Cabin"/>
                          <a:ea typeface="Cabin"/>
                          <a:cs typeface="Cabin"/>
                          <a:sym typeface="Cabin"/>
                        </a:rPr>
                        <a:t>11</a:t>
                      </a:r>
                      <a:r>
                        <a:rPr lang="en-GB" sz="1000">
                          <a:solidFill>
                            <a:srgbClr val="CC0000"/>
                          </a:solidFill>
                          <a:latin typeface="Cabin"/>
                          <a:ea typeface="Cabin"/>
                          <a:cs typeface="Cabin"/>
                          <a:sym typeface="Cabin"/>
                        </a:rPr>
                        <a:t> </a:t>
                      </a:r>
                      <a:r>
                        <a:rPr lang="en-GB" sz="1000">
                          <a:latin typeface="Cabin"/>
                          <a:ea typeface="Cabin"/>
                          <a:cs typeface="Cabin"/>
                          <a:sym typeface="Cabin"/>
                        </a:rPr>
                        <a:t>NOT like Shigella, typhoidal Salmonella and Enterohemorrhagic E.coli</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000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Pathogenesis </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lang="en-GB" sz="1000">
                          <a:latin typeface="Cabin"/>
                          <a:ea typeface="Cabin"/>
                          <a:cs typeface="Cabin"/>
                          <a:sym typeface="Cabin"/>
                        </a:rPr>
                        <a:t>T</a:t>
                      </a:r>
                      <a:r>
                        <a:rPr lang="en-GB" sz="1000">
                          <a:latin typeface="Cabin"/>
                          <a:ea typeface="Cabin"/>
                          <a:cs typeface="Cabin"/>
                          <a:sym typeface="Cabin"/>
                        </a:rPr>
                        <a:t>oxin-coregulated pili (TCP) to colonize the human intestine.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cholera toxin (CT)</a:t>
                      </a:r>
                      <a:r>
                        <a:rPr lang="en-GB" sz="1000">
                          <a:latin typeface="Cabin"/>
                          <a:ea typeface="Cabin"/>
                          <a:cs typeface="Cabin"/>
                          <a:sym typeface="Cabin"/>
                        </a:rPr>
                        <a:t> </a:t>
                      </a:r>
                      <a:r>
                        <a:rPr b="1" lang="en-GB" sz="1000">
                          <a:solidFill>
                            <a:srgbClr val="CC0000"/>
                          </a:solidFill>
                          <a:latin typeface="Cabin"/>
                          <a:ea typeface="Cabin"/>
                          <a:cs typeface="Cabin"/>
                          <a:sym typeface="Cabin"/>
                        </a:rPr>
                        <a:t>“enterotoxin” which is an ADP-ribosylating enzyme </a:t>
                      </a:r>
                      <a:r>
                        <a:rPr lang="en-GB" sz="1000">
                          <a:latin typeface="Cabin"/>
                          <a:ea typeface="Cabin"/>
                          <a:cs typeface="Cabin"/>
                          <a:sym typeface="Cabin"/>
                        </a:rPr>
                        <a:t>on intestinal epithelial cells → binds to GM1 receptor → NAD mediated by CTA1 becomes ADP-ribose→ binds to G protein </a:t>
                      </a:r>
                      <a:r>
                        <a:rPr lang="en-GB" sz="1000">
                          <a:solidFill>
                            <a:schemeClr val="dk1"/>
                          </a:solidFill>
                          <a:latin typeface="Cabin"/>
                          <a:ea typeface="Cabin"/>
                          <a:cs typeface="Cabin"/>
                          <a:sym typeface="Cabin"/>
                        </a:rPr>
                        <a:t>→</a:t>
                      </a:r>
                      <a:r>
                        <a:rPr lang="en-GB" sz="1000">
                          <a:latin typeface="Cabin"/>
                          <a:ea typeface="Cabin"/>
                          <a:cs typeface="Cabin"/>
                          <a:sym typeface="Cabin"/>
                        </a:rPr>
                        <a:t> increases cAMP → secretion of water, chloride and sodium into intestinal lumen </a:t>
                      </a:r>
                      <a:r>
                        <a:rPr lang="en-GB" sz="1000">
                          <a:solidFill>
                            <a:schemeClr val="dk1"/>
                          </a:solidFill>
                          <a:latin typeface="Cabin"/>
                          <a:ea typeface="Cabin"/>
                          <a:cs typeface="Cabin"/>
                          <a:sym typeface="Cabin"/>
                        </a:rPr>
                        <a:t>→</a:t>
                      </a:r>
                      <a:r>
                        <a:rPr lang="en-GB" sz="1000">
                          <a:latin typeface="Cabin"/>
                          <a:ea typeface="Cabin"/>
                          <a:cs typeface="Cabin"/>
                          <a:sym typeface="Cabin"/>
                        </a:rPr>
                        <a:t> </a:t>
                      </a:r>
                      <a:r>
                        <a:rPr b="1" lang="en-GB" sz="1000">
                          <a:latin typeface="Cabin"/>
                          <a:ea typeface="Cabin"/>
                          <a:cs typeface="Cabin"/>
                          <a:sym typeface="Cabin"/>
                        </a:rPr>
                        <a:t>secretory diarrhea.</a:t>
                      </a:r>
                      <a:endParaRPr b="1"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8970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Clinical features </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Ranges from few hour to 5 days. (depending on gastric acidity and initial </a:t>
                      </a:r>
                      <a:r>
                        <a:rPr lang="en-GB" sz="1000">
                          <a:solidFill>
                            <a:schemeClr val="dk1"/>
                          </a:solidFill>
                          <a:latin typeface="Cabin"/>
                          <a:ea typeface="Cabin"/>
                          <a:cs typeface="Cabin"/>
                          <a:sym typeface="Cabin"/>
                        </a:rPr>
                        <a:t>Infectious</a:t>
                      </a:r>
                      <a:r>
                        <a:rPr lang="en-GB" sz="1000">
                          <a:solidFill>
                            <a:schemeClr val="dk1"/>
                          </a:solidFill>
                          <a:latin typeface="Cabin"/>
                          <a:ea typeface="Cabin"/>
                          <a:cs typeface="Cabin"/>
                          <a:sym typeface="Cabin"/>
                        </a:rPr>
                        <a:t> dose)</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75% asymptomatic</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20% mild disease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2-5% severe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Vomiting, Cramps and </a:t>
                      </a:r>
                      <a:r>
                        <a:rPr b="1" lang="en-GB" sz="1000">
                          <a:solidFill>
                            <a:srgbClr val="CC0000"/>
                          </a:solidFill>
                          <a:latin typeface="Cabin"/>
                          <a:ea typeface="Cabin"/>
                          <a:cs typeface="Cabin"/>
                          <a:sym typeface="Cabin"/>
                        </a:rPr>
                        <a:t>Watery diarrhea</a:t>
                      </a:r>
                      <a:r>
                        <a:rPr lang="en-GB" sz="1000">
                          <a:solidFill>
                            <a:srgbClr val="CC0000"/>
                          </a:solidFill>
                          <a:latin typeface="Cabin"/>
                          <a:ea typeface="Cabin"/>
                          <a:cs typeface="Cabin"/>
                          <a:sym typeface="Cabin"/>
                        </a:rPr>
                        <a:t> </a:t>
                      </a:r>
                      <a:r>
                        <a:rPr lang="en-GB" sz="1000">
                          <a:latin typeface="Cabin"/>
                          <a:ea typeface="Cabin"/>
                          <a:cs typeface="Cabin"/>
                          <a:sym typeface="Cabin"/>
                        </a:rPr>
                        <a:t>(1L/hour), </a:t>
                      </a:r>
                      <a:r>
                        <a:rPr b="1" lang="en-GB" sz="1000">
                          <a:solidFill>
                            <a:srgbClr val="CC0000"/>
                          </a:solidFill>
                          <a:latin typeface="Cabin"/>
                          <a:ea typeface="Cabin"/>
                          <a:cs typeface="Cabin"/>
                          <a:sym typeface="Cabin"/>
                        </a:rPr>
                        <a:t>flecks of white mucus (rice water stool)</a:t>
                      </a:r>
                      <a:r>
                        <a:rPr lang="en-GB" sz="1000">
                          <a:latin typeface="Cabin"/>
                          <a:ea typeface="Cabin"/>
                          <a:cs typeface="Cabin"/>
                          <a:sym typeface="Cabin"/>
                        </a:rPr>
                        <a:t> with a fishy odor</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Death occurred in 18 hours-several days </a:t>
                      </a:r>
                      <a:r>
                        <a:rPr lang="en-GB" sz="1000">
                          <a:solidFill>
                            <a:srgbClr val="CC0000"/>
                          </a:solidFill>
                          <a:latin typeface="Cabin"/>
                          <a:ea typeface="Cabin"/>
                          <a:cs typeface="Cabin"/>
                          <a:sym typeface="Cabin"/>
                        </a:rPr>
                        <a:t>if not treated due dehydration</a:t>
                      </a:r>
                      <a:r>
                        <a:rPr lang="en-GB" sz="1000">
                          <a:latin typeface="Cabin"/>
                          <a:ea typeface="Cabin"/>
                          <a:cs typeface="Cabin"/>
                          <a:sym typeface="Cabin"/>
                        </a:rPr>
                        <a:t>.</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 Ca++ and K can lead to </a:t>
                      </a:r>
                      <a:r>
                        <a:rPr b="1" lang="en-GB" sz="1000">
                          <a:latin typeface="Cabin"/>
                          <a:ea typeface="Cabin"/>
                          <a:cs typeface="Cabin"/>
                          <a:sym typeface="Cabin"/>
                        </a:rPr>
                        <a:t>ileus</a:t>
                      </a:r>
                      <a:r>
                        <a:rPr lang="en-GB" sz="1000">
                          <a:latin typeface="Cabin"/>
                          <a:ea typeface="Cabin"/>
                          <a:cs typeface="Cabin"/>
                          <a:sym typeface="Cabin"/>
                        </a:rPr>
                        <a:t>, muscle pain and spasm, and even tetany.</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547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Diagnosis </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suspect V.cholera if severe diarrhea with dehydration.(</a:t>
                      </a:r>
                      <a:r>
                        <a:rPr lang="en-GB" sz="1000">
                          <a:solidFill>
                            <a:schemeClr val="dk1"/>
                          </a:solidFill>
                          <a:latin typeface="Cabin"/>
                          <a:ea typeface="Cabin"/>
                          <a:cs typeface="Cabin"/>
                          <a:sym typeface="Cabin"/>
                        </a:rPr>
                        <a:t>similar</a:t>
                      </a:r>
                      <a:r>
                        <a:rPr lang="en-GB" sz="1000">
                          <a:solidFill>
                            <a:schemeClr val="dk1"/>
                          </a:solidFill>
                          <a:latin typeface="Cabin"/>
                          <a:ea typeface="Cabin"/>
                          <a:cs typeface="Cabin"/>
                          <a:sym typeface="Cabin"/>
                        </a:rPr>
                        <a:t> to VGE and ETEC)</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insert central line IV, collect blood </a:t>
                      </a:r>
                      <a:r>
                        <a:rPr lang="en-GB" sz="1000">
                          <a:solidFill>
                            <a:srgbClr val="B7B7B7"/>
                          </a:solidFill>
                          <a:latin typeface="Cabin"/>
                          <a:ea typeface="Cabin"/>
                          <a:cs typeface="Cabin"/>
                          <a:sym typeface="Cabin"/>
                        </a:rPr>
                        <a:t>(to measure electrolytes and water loss)</a:t>
                      </a:r>
                      <a:r>
                        <a:rPr lang="en-GB" sz="1000">
                          <a:latin typeface="Cabin"/>
                          <a:ea typeface="Cabin"/>
                          <a:cs typeface="Cabin"/>
                          <a:sym typeface="Cabin"/>
                        </a:rPr>
                        <a:t> and </a:t>
                      </a:r>
                      <a:r>
                        <a:rPr lang="en-GB" sz="1000">
                          <a:latin typeface="Cabin"/>
                          <a:ea typeface="Cabin"/>
                          <a:cs typeface="Cabin"/>
                          <a:sym typeface="Cabin"/>
                        </a:rPr>
                        <a:t>take stool for smear and culture(Not routinely performed).</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547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Lab tests</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Dark field microscopy (shooting stars)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Gram stain (curve/comma shaped Gram Negative bacilli w/ single polar flagella) </a:t>
                      </a:r>
                      <a:r>
                        <a:rPr lang="en-GB" sz="600">
                          <a:solidFill>
                            <a:srgbClr val="B7B7B7"/>
                          </a:solidFill>
                          <a:latin typeface="Cabin"/>
                          <a:ea typeface="Cabin"/>
                          <a:cs typeface="Cabin"/>
                          <a:sym typeface="Cabin"/>
                        </a:rPr>
                        <a:t>(oxidase positive)</a:t>
                      </a:r>
                      <a:r>
                        <a:rPr b="1" lang="en-GB" sz="1000">
                          <a:solidFill>
                            <a:srgbClr val="CC0000"/>
                          </a:solidFill>
                          <a:latin typeface="Cabin"/>
                          <a:ea typeface="Cabin"/>
                          <a:cs typeface="Cabin"/>
                          <a:sym typeface="Cabin"/>
                        </a:rPr>
                        <a:t>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Culture on thiosulfate citrate bile sucrose (TCBS) agar-yellow colonies (sucrose fermenter)</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lang="en-GB" sz="1000">
                          <a:solidFill>
                            <a:srgbClr val="CC0000"/>
                          </a:solidFill>
                          <a:latin typeface="Cabin"/>
                          <a:ea typeface="Cabin"/>
                          <a:cs typeface="Cabin"/>
                          <a:sym typeface="Cabin"/>
                        </a:rPr>
                        <a:t>Serology &amp; PCR</a:t>
                      </a:r>
                      <a:r>
                        <a:rPr lang="en-GB" sz="1000">
                          <a:solidFill>
                            <a:schemeClr val="dk1"/>
                          </a:solidFill>
                          <a:latin typeface="Cabin"/>
                          <a:ea typeface="Cabin"/>
                          <a:cs typeface="Cabin"/>
                          <a:sym typeface="Cabin"/>
                        </a:rPr>
                        <a:t>: </a:t>
                      </a:r>
                      <a:r>
                        <a:rPr lang="en-GB" sz="1000">
                          <a:solidFill>
                            <a:srgbClr val="B7B7B7"/>
                          </a:solidFill>
                          <a:latin typeface="Cabin"/>
                          <a:ea typeface="Cabin"/>
                          <a:cs typeface="Cabin"/>
                          <a:sym typeface="Cabin"/>
                        </a:rPr>
                        <a:t>important to identify virulent serotypes </a:t>
                      </a:r>
                      <a:r>
                        <a:rPr lang="en-GB" sz="1000">
                          <a:latin typeface="Cabin"/>
                          <a:ea typeface="Cabin"/>
                          <a:cs typeface="Cabin"/>
                          <a:sym typeface="Cabin"/>
                        </a:rPr>
                        <a:t>(O1&amp;O139) associated with epidemic disease</a:t>
                      </a:r>
                      <a:r>
                        <a:rPr lang="en-GB" sz="1000">
                          <a:solidFill>
                            <a:srgbClr val="B7B7B7"/>
                          </a:solidFill>
                          <a:latin typeface="Cabin"/>
                          <a:ea typeface="Cabin"/>
                          <a:cs typeface="Cabin"/>
                          <a:sym typeface="Cabin"/>
                        </a:rPr>
                        <a:t> </a:t>
                      </a:r>
                      <a:endParaRPr sz="1000">
                        <a:solidFill>
                          <a:srgbClr val="B7B7B7"/>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1544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Treatment </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149900" lvl="0" marL="172800" rtl="0" algn="l">
                        <a:spcBef>
                          <a:spcPts val="0"/>
                        </a:spcBef>
                        <a:spcAft>
                          <a:spcPts val="0"/>
                        </a:spcAft>
                        <a:buSzPts val="1000"/>
                        <a:buFont typeface="Cabin"/>
                        <a:buChar char="●"/>
                      </a:pPr>
                      <a:r>
                        <a:rPr b="1" lang="en-GB" sz="1100">
                          <a:solidFill>
                            <a:srgbClr val="CC0000"/>
                          </a:solidFill>
                          <a:latin typeface="Cabin"/>
                          <a:ea typeface="Cabin"/>
                          <a:cs typeface="Cabin"/>
                          <a:sym typeface="Cabin"/>
                        </a:rPr>
                        <a:t>Rehydration</a:t>
                      </a:r>
                      <a:r>
                        <a:rPr lang="en-GB" sz="1000">
                          <a:solidFill>
                            <a:schemeClr val="dk1"/>
                          </a:solidFill>
                          <a:latin typeface="Cabin"/>
                          <a:ea typeface="Cabin"/>
                          <a:cs typeface="Cabin"/>
                          <a:sym typeface="Cabin"/>
                        </a:rPr>
                        <a:t>: </a:t>
                      </a:r>
                      <a:endParaRPr sz="1000">
                        <a:solidFill>
                          <a:schemeClr val="dk1"/>
                        </a:solidFill>
                        <a:latin typeface="Cabin"/>
                        <a:ea typeface="Cabin"/>
                        <a:cs typeface="Cabin"/>
                        <a:sym typeface="Cabin"/>
                      </a:endParaRPr>
                    </a:p>
                    <a:p>
                      <a:pPr indent="-149900" lvl="1" marL="450000" rtl="0" algn="l">
                        <a:spcBef>
                          <a:spcPts val="0"/>
                        </a:spcBef>
                        <a:spcAft>
                          <a:spcPts val="0"/>
                        </a:spcAft>
                        <a:buSzPts val="1000"/>
                        <a:buFont typeface="Cabin"/>
                        <a:buChar char="○"/>
                      </a:pPr>
                      <a:r>
                        <a:rPr lang="en-GB" sz="1000">
                          <a:solidFill>
                            <a:schemeClr val="dk1"/>
                          </a:solidFill>
                          <a:latin typeface="Cabin"/>
                          <a:ea typeface="Cabin"/>
                          <a:cs typeface="Cabin"/>
                          <a:sym typeface="Cabin"/>
                        </a:rPr>
                        <a:t>Oral (if patient is not vomiting)</a:t>
                      </a:r>
                      <a:endParaRPr sz="1000">
                        <a:solidFill>
                          <a:schemeClr val="dk1"/>
                        </a:solidFill>
                        <a:latin typeface="Cabin"/>
                        <a:ea typeface="Cabin"/>
                        <a:cs typeface="Cabin"/>
                        <a:sym typeface="Cabin"/>
                      </a:endParaRPr>
                    </a:p>
                    <a:p>
                      <a:pPr indent="-149900" lvl="1" marL="450000" rtl="0" algn="l">
                        <a:spcBef>
                          <a:spcPts val="0"/>
                        </a:spcBef>
                        <a:spcAft>
                          <a:spcPts val="0"/>
                        </a:spcAft>
                        <a:buSzPts val="1000"/>
                        <a:buFont typeface="Cabin"/>
                        <a:buChar char="○"/>
                      </a:pPr>
                      <a:r>
                        <a:rPr lang="en-GB" sz="1000">
                          <a:solidFill>
                            <a:schemeClr val="dk1"/>
                          </a:solidFill>
                          <a:latin typeface="Cabin"/>
                          <a:ea typeface="Cabin"/>
                          <a:cs typeface="Cabin"/>
                          <a:sym typeface="Cabin"/>
                        </a:rPr>
                        <a:t>Or IV</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Antibiotics: to reduce recovery time to 2-3 days  &amp; infectivity:</a:t>
                      </a:r>
                      <a:endParaRPr sz="1000">
                        <a:solidFill>
                          <a:schemeClr val="dk1"/>
                        </a:solidFill>
                        <a:latin typeface="Cabin"/>
                        <a:ea typeface="Cabin"/>
                        <a:cs typeface="Cabin"/>
                        <a:sym typeface="Cabin"/>
                      </a:endParaRPr>
                    </a:p>
                    <a:p>
                      <a:pPr indent="-149900" lvl="1" marL="450000" rtl="0" algn="l">
                        <a:spcBef>
                          <a:spcPts val="0"/>
                        </a:spcBef>
                        <a:spcAft>
                          <a:spcPts val="0"/>
                        </a:spcAft>
                        <a:buClr>
                          <a:schemeClr val="dk1"/>
                        </a:buClr>
                        <a:buSzPts val="1000"/>
                        <a:buFont typeface="Cabin"/>
                        <a:buChar char="○"/>
                      </a:pPr>
                      <a:r>
                        <a:rPr b="1" lang="en-GB" sz="1000">
                          <a:solidFill>
                            <a:schemeClr val="dk1"/>
                          </a:solidFill>
                          <a:latin typeface="Cabin"/>
                          <a:ea typeface="Cabin"/>
                          <a:cs typeface="Cabin"/>
                          <a:sym typeface="Cabin"/>
                        </a:rPr>
                        <a:t>Azithromycin </a:t>
                      </a:r>
                      <a:r>
                        <a:rPr lang="en-GB" sz="1000">
                          <a:solidFill>
                            <a:schemeClr val="dk1"/>
                          </a:solidFill>
                          <a:latin typeface="Cabin"/>
                          <a:ea typeface="Cabin"/>
                          <a:cs typeface="Cabin"/>
                          <a:sym typeface="Cabin"/>
                        </a:rPr>
                        <a:t>single-dose (preferred therapy especially in children) or </a:t>
                      </a:r>
                      <a:r>
                        <a:rPr b="1" lang="en-GB" sz="1000">
                          <a:solidFill>
                            <a:schemeClr val="dk1"/>
                          </a:solidFill>
                          <a:latin typeface="Cabin"/>
                          <a:ea typeface="Cabin"/>
                          <a:cs typeface="Cabin"/>
                          <a:sym typeface="Cabin"/>
                        </a:rPr>
                        <a:t>Ciprofloxacin </a:t>
                      </a:r>
                      <a:r>
                        <a:rPr lang="en-GB" sz="1000">
                          <a:solidFill>
                            <a:schemeClr val="dk1"/>
                          </a:solidFill>
                          <a:latin typeface="Cabin"/>
                          <a:ea typeface="Cabin"/>
                          <a:cs typeface="Cabin"/>
                          <a:sym typeface="Cabin"/>
                        </a:rPr>
                        <a:t>or </a:t>
                      </a:r>
                      <a:r>
                        <a:rPr b="1" lang="en-GB" sz="1000">
                          <a:solidFill>
                            <a:schemeClr val="dk1"/>
                          </a:solidFill>
                          <a:latin typeface="Cabin"/>
                          <a:ea typeface="Cabin"/>
                          <a:cs typeface="Cabin"/>
                          <a:sym typeface="Cabin"/>
                        </a:rPr>
                        <a:t>Tetracycline</a:t>
                      </a:r>
                      <a:r>
                        <a:rPr lang="en-GB" sz="1000">
                          <a:solidFill>
                            <a:schemeClr val="dk1"/>
                          </a:solidFill>
                          <a:latin typeface="Cabin"/>
                          <a:ea typeface="Cabin"/>
                          <a:cs typeface="Cabin"/>
                          <a:sym typeface="Cabin"/>
                        </a:rPr>
                        <a:t>, </a:t>
                      </a:r>
                      <a:r>
                        <a:rPr b="1" lang="en-GB" sz="1000">
                          <a:solidFill>
                            <a:schemeClr val="dk1"/>
                          </a:solidFill>
                          <a:latin typeface="Cabin"/>
                          <a:ea typeface="Cabin"/>
                          <a:cs typeface="Cabin"/>
                          <a:sym typeface="Cabin"/>
                        </a:rPr>
                        <a:t>Doxycycline</a:t>
                      </a:r>
                      <a:r>
                        <a:rPr lang="en-GB" sz="10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547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Prevention</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Clean water sources, </a:t>
                      </a:r>
                      <a:r>
                        <a:rPr lang="en-GB" sz="1000">
                          <a:solidFill>
                            <a:srgbClr val="CC0000"/>
                          </a:solidFill>
                          <a:latin typeface="Cabin"/>
                          <a:ea typeface="Cabin"/>
                          <a:cs typeface="Cabin"/>
                          <a:sym typeface="Cabin"/>
                        </a:rPr>
                        <a:t>water Sanitation, water treatment</a:t>
                      </a:r>
                      <a:endParaRPr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Vaccination: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Killed whole cell vaccine: multiple doses, adults → 50% protection for 6 months. Children → &lt; 25%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protection.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Live attenuated vaccine: adults → 60% protection for 2 yrs. Children → protection rapidly declines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after 6 months. May lead to side effects: mild diarrhea &amp; abdominal cramping.</a:t>
                      </a:r>
                      <a:endParaRPr sz="1000">
                        <a:solidFill>
                          <a:schemeClr val="dk1"/>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63" name="Google Shape;163;p19"/>
          <p:cNvSpPr/>
          <p:nvPr/>
        </p:nvSpPr>
        <p:spPr>
          <a:xfrm>
            <a:off x="-1" y="254100"/>
            <a:ext cx="75894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3</a:t>
            </a:r>
            <a:r>
              <a:rPr b="1" lang="en-GB" sz="2400">
                <a:solidFill>
                  <a:srgbClr val="073763"/>
                </a:solidFill>
                <a:latin typeface="Calibri"/>
                <a:ea typeface="Calibri"/>
                <a:cs typeface="Calibri"/>
                <a:sym typeface="Calibri"/>
              </a:rPr>
              <a:t>- Vibrio Cholera </a:t>
            </a:r>
            <a:endParaRPr b="1" sz="2400">
              <a:solidFill>
                <a:srgbClr val="073763"/>
              </a:solidFill>
              <a:latin typeface="Calibri"/>
              <a:ea typeface="Calibri"/>
              <a:cs typeface="Calibri"/>
              <a:sym typeface="Calibri"/>
            </a:endParaRPr>
          </a:p>
        </p:txBody>
      </p:sp>
      <p:graphicFrame>
        <p:nvGraphicFramePr>
          <p:cNvPr id="164" name="Google Shape;164;p19"/>
          <p:cNvGraphicFramePr/>
          <p:nvPr/>
        </p:nvGraphicFramePr>
        <p:xfrm>
          <a:off x="143675" y="9103688"/>
          <a:ext cx="3000000" cy="3000000"/>
        </p:xfrm>
        <a:graphic>
          <a:graphicData uri="http://schemas.openxmlformats.org/drawingml/2006/table">
            <a:tbl>
              <a:tblPr>
                <a:noFill/>
                <a:tableStyleId>{3B2BEBBE-42B2-4808-85D4-4C9ECD78F810}</a:tableStyleId>
              </a:tblPr>
              <a:tblGrid>
                <a:gridCol w="1631900"/>
                <a:gridCol w="382850"/>
                <a:gridCol w="3626675"/>
                <a:gridCol w="1660800"/>
              </a:tblGrid>
              <a:tr h="478125">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Cholera gravis </a:t>
                      </a:r>
                      <a:endParaRPr b="1" sz="1800">
                        <a:solidFill>
                          <a:srgbClr val="FFFFFF"/>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65" name="Google Shape;165;p19"/>
          <p:cNvGraphicFramePr/>
          <p:nvPr/>
        </p:nvGraphicFramePr>
        <p:xfrm>
          <a:off x="143650" y="9581813"/>
          <a:ext cx="3000000" cy="3000000"/>
        </p:xfrm>
        <a:graphic>
          <a:graphicData uri="http://schemas.openxmlformats.org/drawingml/2006/table">
            <a:tbl>
              <a:tblPr>
                <a:noFill/>
                <a:tableStyleId>{3B2BEBBE-42B2-4808-85D4-4C9ECD78F810}</a:tableStyleId>
              </a:tblPr>
              <a:tblGrid>
                <a:gridCol w="1485950"/>
                <a:gridCol w="2332700"/>
                <a:gridCol w="2004125"/>
                <a:gridCol w="1479475"/>
              </a:tblGrid>
              <a:tr h="755350">
                <a:tc gridSpan="4">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severe form of cholera, due to rapid loss of fluids. 6 L/hr, and rapid </a:t>
                      </a:r>
                      <a:r>
                        <a:rPr lang="en-GB" sz="1000">
                          <a:solidFill>
                            <a:schemeClr val="dk1"/>
                          </a:solidFill>
                          <a:latin typeface="Cabin"/>
                          <a:ea typeface="Cabin"/>
                          <a:cs typeface="Cabin"/>
                          <a:sym typeface="Cabin"/>
                        </a:rPr>
                        <a:t>loss</a:t>
                      </a:r>
                      <a:r>
                        <a:rPr lang="en-GB" sz="1000">
                          <a:solidFill>
                            <a:schemeClr val="dk1"/>
                          </a:solidFill>
                          <a:latin typeface="Cabin"/>
                          <a:ea typeface="Cabin"/>
                          <a:cs typeface="Cabin"/>
                          <a:sym typeface="Cabin"/>
                        </a:rPr>
                        <a:t> of bodyweight(&gt;10%)</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Severe </a:t>
                      </a:r>
                      <a:r>
                        <a:rPr b="1" lang="en-GB" sz="1000">
                          <a:solidFill>
                            <a:srgbClr val="CC0000"/>
                          </a:solidFill>
                          <a:latin typeface="Cabin"/>
                          <a:ea typeface="Cabin"/>
                          <a:cs typeface="Cabin"/>
                          <a:sym typeface="Cabin"/>
                        </a:rPr>
                        <a:t>Dehydration and shock </a:t>
                      </a:r>
                      <a:r>
                        <a:rPr b="1" lang="en-GB" sz="1000">
                          <a:solidFill>
                            <a:srgbClr val="B7B7B7"/>
                          </a:solidFill>
                          <a:latin typeface="Cabin"/>
                          <a:ea typeface="Cabin"/>
                          <a:cs typeface="Cabin"/>
                          <a:sym typeface="Cabin"/>
                        </a:rPr>
                        <a:t>what is the main cause of death in cholera? hypovolemic shock.</a:t>
                      </a:r>
                      <a:r>
                        <a:rPr lang="en-GB" sz="1000">
                          <a:solidFill>
                            <a:schemeClr val="dk1"/>
                          </a:solidFill>
                          <a:latin typeface="Cabin"/>
                          <a:ea typeface="Cabin"/>
                          <a:cs typeface="Cabin"/>
                          <a:sym typeface="Cabin"/>
                        </a:rPr>
                        <a:t>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sunken eyes, tenting cold and clammy.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Hypoglycemia → seizure. or comma.</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Patient is Anuric, has lactic acidosis ( Kussmual breathing) → cardiac &amp; renal failure &amp;</a:t>
                      </a:r>
                      <a:r>
                        <a:rPr b="1" lang="en-GB" sz="1000">
                          <a:solidFill>
                            <a:schemeClr val="dk1"/>
                          </a:solidFill>
                          <a:latin typeface="Cabin"/>
                          <a:ea typeface="Cabin"/>
                          <a:cs typeface="Cabin"/>
                          <a:sym typeface="Cabin"/>
                        </a:rPr>
                        <a:t> aspiration pneumonia.</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Mortality: 50-60% if untreated (occurs within 2-12 hrs) but &lt;1% if rehydrated. </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sp>
        <p:nvSpPr>
          <p:cNvPr id="166" name="Google Shape;166;p19"/>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67" name="Google Shape;167;p19"/>
          <p:cNvSpPr txBox="1"/>
          <p:nvPr/>
        </p:nvSpPr>
        <p:spPr>
          <a:xfrm>
            <a:off x="7066075" y="91250"/>
            <a:ext cx="9627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0"/>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73" name="Google Shape;173;p2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74" name="Google Shape;174;p20"/>
          <p:cNvSpPr/>
          <p:nvPr/>
        </p:nvSpPr>
        <p:spPr>
          <a:xfrm>
            <a:off x="0" y="254100"/>
            <a:ext cx="7589400" cy="539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4</a:t>
            </a:r>
            <a:r>
              <a:rPr b="1" lang="en-GB" sz="2400">
                <a:solidFill>
                  <a:srgbClr val="073763"/>
                </a:solidFill>
                <a:latin typeface="Calibri"/>
                <a:ea typeface="Calibri"/>
                <a:cs typeface="Calibri"/>
                <a:sym typeface="Calibri"/>
              </a:rPr>
              <a:t>- </a:t>
            </a:r>
            <a:r>
              <a:rPr b="1" lang="en-GB" sz="2400">
                <a:solidFill>
                  <a:srgbClr val="073763"/>
                </a:solidFill>
                <a:latin typeface="Calibri"/>
                <a:ea typeface="Calibri"/>
                <a:cs typeface="Calibri"/>
                <a:sym typeface="Calibri"/>
              </a:rPr>
              <a:t>Salmonella and </a:t>
            </a:r>
            <a:r>
              <a:rPr b="1" lang="en-GB" sz="2400">
                <a:solidFill>
                  <a:srgbClr val="073763"/>
                </a:solidFill>
                <a:latin typeface="Calibri"/>
                <a:ea typeface="Calibri"/>
                <a:cs typeface="Calibri"/>
                <a:sym typeface="Calibri"/>
              </a:rPr>
              <a:t>S</a:t>
            </a:r>
            <a:r>
              <a:rPr b="1" lang="en-GB" sz="2400">
                <a:solidFill>
                  <a:srgbClr val="073763"/>
                </a:solidFill>
                <a:latin typeface="Calibri"/>
                <a:ea typeface="Calibri"/>
                <a:cs typeface="Calibri"/>
                <a:sym typeface="Calibri"/>
              </a:rPr>
              <a:t>higella </a:t>
            </a:r>
            <a:endParaRPr b="1" sz="2400">
              <a:solidFill>
                <a:srgbClr val="073763"/>
              </a:solidFill>
              <a:latin typeface="Calibri"/>
              <a:ea typeface="Calibri"/>
              <a:cs typeface="Calibri"/>
              <a:sym typeface="Calibri"/>
            </a:endParaRPr>
          </a:p>
        </p:txBody>
      </p:sp>
      <p:graphicFrame>
        <p:nvGraphicFramePr>
          <p:cNvPr id="175" name="Google Shape;175;p20"/>
          <p:cNvGraphicFramePr/>
          <p:nvPr/>
        </p:nvGraphicFramePr>
        <p:xfrm>
          <a:off x="109513" y="975638"/>
          <a:ext cx="3000000" cy="3000000"/>
        </p:xfrm>
        <a:graphic>
          <a:graphicData uri="http://schemas.openxmlformats.org/drawingml/2006/table">
            <a:tbl>
              <a:tblPr>
                <a:noFill/>
                <a:tableStyleId>{3B2BEBBE-42B2-4808-85D4-4C9ECD78F810}</a:tableStyleId>
              </a:tblPr>
              <a:tblGrid>
                <a:gridCol w="1268625"/>
                <a:gridCol w="2725825"/>
                <a:gridCol w="3364000"/>
              </a:tblGrid>
              <a:tr h="294900">
                <a:tc gridSpan="3">
                  <a:txBody>
                    <a:bodyPr/>
                    <a:lstStyle/>
                    <a:p>
                      <a:pPr indent="0" lvl="0" marL="0" marR="0" rtl="0" algn="ctr">
                        <a:lnSpc>
                          <a:spcPct val="100000"/>
                        </a:lnSpc>
                        <a:spcBef>
                          <a:spcPts val="0"/>
                        </a:spcBef>
                        <a:spcAft>
                          <a:spcPts val="0"/>
                        </a:spcAft>
                        <a:buNone/>
                      </a:pPr>
                      <a:r>
                        <a:rPr b="1" lang="en-GB" sz="1800">
                          <a:solidFill>
                            <a:srgbClr val="FFFFFF"/>
                          </a:solidFill>
                          <a:latin typeface="Calibri"/>
                          <a:ea typeface="Calibri"/>
                          <a:cs typeface="Calibri"/>
                          <a:sym typeface="Calibri"/>
                        </a:rPr>
                        <a:t>Sal</a:t>
                      </a:r>
                      <a:r>
                        <a:rPr b="1" lang="en-GB" sz="1800" u="sng">
                          <a:solidFill>
                            <a:srgbClr val="FFFFFF"/>
                          </a:solidFill>
                          <a:latin typeface="Calibri"/>
                          <a:ea typeface="Calibri"/>
                          <a:cs typeface="Calibri"/>
                          <a:sym typeface="Calibri"/>
                        </a:rPr>
                        <a:t>m</a:t>
                      </a:r>
                      <a:r>
                        <a:rPr b="1" lang="en-GB" sz="1800">
                          <a:solidFill>
                            <a:srgbClr val="FFFFFF"/>
                          </a:solidFill>
                          <a:latin typeface="Calibri"/>
                          <a:ea typeface="Calibri"/>
                          <a:cs typeface="Calibri"/>
                          <a:sym typeface="Calibri"/>
                        </a:rPr>
                        <a:t>onella</a:t>
                      </a:r>
                      <a:endParaRPr b="1" sz="1800">
                        <a:solidFill>
                          <a:srgbClr val="FFFFFF"/>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73763"/>
                    </a:solidFill>
                  </a:tcPr>
                </a:tc>
                <a:tc hMerge="1"/>
                <a:tc hMerge="1"/>
              </a:tr>
              <a:tr h="313250">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General info</a:t>
                      </a:r>
                      <a:endParaRPr>
                        <a:latin typeface="Cabin"/>
                        <a:ea typeface="Cabin"/>
                        <a:cs typeface="Cabin"/>
                        <a:sym typeface="Cabin"/>
                      </a:endParaRPr>
                    </a:p>
                  </a:txBody>
                  <a:tcPr marT="91425" marB="91425" marR="91425" marL="91425" anchor="ctr">
                    <a:lnT cap="flat" cmpd="sng" w="9525">
                      <a:solidFill>
                        <a:srgbClr val="9E9E9E">
                          <a:alpha val="0"/>
                        </a:srgbClr>
                      </a:solidFill>
                      <a:prstDash val="solid"/>
                      <a:round/>
                      <a:headEnd len="sm" w="sm" type="none"/>
                      <a:tailEnd len="sm" w="sm" type="none"/>
                    </a:lnT>
                    <a:solidFill>
                      <a:srgbClr val="CFE2F3"/>
                    </a:solidFill>
                  </a:tcPr>
                </a:tc>
                <a:tc gridSpan="2">
                  <a:txBody>
                    <a:bodyPr/>
                    <a:lstStyle/>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Gram negative ,</a:t>
                      </a:r>
                      <a:r>
                        <a:rPr b="1" lang="en-GB" sz="1000" u="sng">
                          <a:solidFill>
                            <a:srgbClr val="CC0000"/>
                          </a:solidFill>
                          <a:latin typeface="Cabin"/>
                          <a:ea typeface="Cabin"/>
                          <a:cs typeface="Cabin"/>
                          <a:sym typeface="Cabin"/>
                        </a:rPr>
                        <a:t>m</a:t>
                      </a:r>
                      <a:r>
                        <a:rPr b="1" lang="en-GB" sz="1000">
                          <a:solidFill>
                            <a:srgbClr val="CC0000"/>
                          </a:solidFill>
                          <a:latin typeface="Cabin"/>
                          <a:ea typeface="Cabin"/>
                          <a:cs typeface="Cabin"/>
                          <a:sym typeface="Cabin"/>
                        </a:rPr>
                        <a:t>otile</a:t>
                      </a:r>
                      <a:r>
                        <a:rPr lang="en-GB" sz="1000">
                          <a:latin typeface="Cabin"/>
                          <a:ea typeface="Cabin"/>
                          <a:cs typeface="Cabin"/>
                          <a:sym typeface="Cabin"/>
                        </a:rPr>
                        <a:t> ,facultative anaerobic bacilli Non lactose fermenting colonies.</a:t>
                      </a:r>
                      <a:endParaRPr sz="1000">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Cause disease by invasion</a:t>
                      </a:r>
                      <a:endParaRPr b="1" sz="1000">
                        <a:solidFill>
                          <a:srgbClr val="CC0000"/>
                        </a:solidFill>
                        <a:latin typeface="Cabin"/>
                        <a:ea typeface="Cabin"/>
                        <a:cs typeface="Cabin"/>
                        <a:sym typeface="Cabin"/>
                      </a:endParaRPr>
                    </a:p>
                  </a:txBody>
                  <a:tcPr marT="91425" marB="91425" marR="91425" marL="91425" anchor="ctr"/>
                </a:tc>
                <a:tc hMerge="1"/>
              </a:tr>
              <a:tr h="5090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Classification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1" lang="en-GB" sz="1000">
                          <a:latin typeface="Cabin"/>
                          <a:ea typeface="Cabin"/>
                          <a:cs typeface="Cabin"/>
                          <a:sym typeface="Cabin"/>
                        </a:rPr>
                        <a:t>Two species of Salmonella :</a:t>
                      </a:r>
                      <a:endParaRPr b="1" sz="1000">
                        <a:latin typeface="Cabin"/>
                        <a:ea typeface="Cabin"/>
                        <a:cs typeface="Cabin"/>
                        <a:sym typeface="Cabin"/>
                      </a:endParaRPr>
                    </a:p>
                    <a:p>
                      <a:pPr indent="-113899" lvl="0" marL="244800" marR="0" rtl="0" algn="l">
                        <a:lnSpc>
                          <a:spcPct val="100000"/>
                        </a:lnSpc>
                        <a:spcBef>
                          <a:spcPts val="0"/>
                        </a:spcBef>
                        <a:spcAft>
                          <a:spcPts val="0"/>
                        </a:spcAft>
                        <a:buSzPts val="1000"/>
                        <a:buFont typeface="Cabin"/>
                        <a:buChar char="●"/>
                      </a:pPr>
                      <a:r>
                        <a:rPr lang="en-GB" sz="1000">
                          <a:latin typeface="Cabin"/>
                          <a:ea typeface="Cabin"/>
                          <a:cs typeface="Cabin"/>
                          <a:sym typeface="Cabin"/>
                        </a:rPr>
                        <a:t> S.enterica (six subspecies I, II, III, IV, V, VI)</a:t>
                      </a:r>
                      <a:endParaRPr sz="1000">
                        <a:latin typeface="Cabin"/>
                        <a:ea typeface="Cabin"/>
                        <a:cs typeface="Cabin"/>
                        <a:sym typeface="Cabin"/>
                      </a:endParaRPr>
                    </a:p>
                    <a:p>
                      <a:pPr indent="-113899" lvl="0" marL="244800" marR="0" rtl="0" algn="l">
                        <a:lnSpc>
                          <a:spcPct val="100000"/>
                        </a:lnSpc>
                        <a:spcBef>
                          <a:spcPts val="0"/>
                        </a:spcBef>
                        <a:spcAft>
                          <a:spcPts val="0"/>
                        </a:spcAft>
                        <a:buSzPts val="1000"/>
                        <a:buFont typeface="Cabin"/>
                        <a:buChar char="●"/>
                      </a:pPr>
                      <a:r>
                        <a:rPr lang="en-GB" sz="1000">
                          <a:latin typeface="Cabin"/>
                          <a:ea typeface="Cabin"/>
                          <a:cs typeface="Cabin"/>
                          <a:sym typeface="Cabin"/>
                        </a:rPr>
                        <a:t> S.bongori (rare)</a:t>
                      </a:r>
                      <a:endParaRPr sz="1000">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latin typeface="Cabin"/>
                          <a:ea typeface="Cabin"/>
                          <a:cs typeface="Cabin"/>
                          <a:sym typeface="Cabin"/>
                        </a:rPr>
                        <a:t>Found in cold blooded animal, birds, rodents, turtles, snakes and fish</a:t>
                      </a:r>
                      <a:endParaRPr sz="1000">
                        <a:latin typeface="Cabin"/>
                        <a:ea typeface="Cabin"/>
                        <a:cs typeface="Cabin"/>
                        <a:sym typeface="Cabin"/>
                      </a:endParaRPr>
                    </a:p>
                  </a:txBody>
                  <a:tcPr marT="91425" marB="91425" marR="91425" marL="91425"/>
                </a:tc>
                <a:tc hMerge="1"/>
              </a:tr>
              <a:tr h="5090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Antigen structures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O. Somatic antigen (Heat – stable) is lipopolysaccharide in the outer membrane</a:t>
                      </a:r>
                      <a:endParaRPr b="1" sz="1000">
                        <a:solidFill>
                          <a:srgbClr val="CC0000"/>
                        </a:solidFill>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H.  Flagellar antigen H antigen (Heat - labile)</a:t>
                      </a:r>
                      <a:endParaRPr b="1" sz="1000">
                        <a:solidFill>
                          <a:srgbClr val="CC0000"/>
                        </a:solidFill>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K.  Capsular antigen (Heat - labile)</a:t>
                      </a:r>
                      <a:endParaRPr b="1" sz="1000">
                        <a:solidFill>
                          <a:srgbClr val="CC0000"/>
                        </a:solidFill>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V</a:t>
                      </a:r>
                      <a:r>
                        <a:rPr b="1" baseline="-25000" lang="en-GB" sz="1000">
                          <a:solidFill>
                            <a:srgbClr val="CC0000"/>
                          </a:solidFill>
                          <a:latin typeface="Cabin"/>
                          <a:ea typeface="Cabin"/>
                          <a:cs typeface="Cabin"/>
                          <a:sym typeface="Cabin"/>
                        </a:rPr>
                        <a:t>I </a:t>
                      </a:r>
                      <a:r>
                        <a:rPr b="1" lang="en-GB" sz="1000">
                          <a:solidFill>
                            <a:srgbClr val="CC0000"/>
                          </a:solidFill>
                          <a:latin typeface="Cabin"/>
                          <a:ea typeface="Cabin"/>
                          <a:cs typeface="Cabin"/>
                          <a:sym typeface="Cabin"/>
                        </a:rPr>
                        <a:t>in Salmonella serotype typhi. (Heat - labile)</a:t>
                      </a:r>
                      <a:endParaRPr b="1" sz="1000">
                        <a:solidFill>
                          <a:srgbClr val="CC0000"/>
                        </a:solidFill>
                        <a:latin typeface="Cabin"/>
                        <a:ea typeface="Cabin"/>
                        <a:cs typeface="Cabin"/>
                        <a:sym typeface="Cabin"/>
                      </a:endParaRPr>
                    </a:p>
                  </a:txBody>
                  <a:tcPr marT="91425" marB="91425" marR="91425" marL="91425"/>
                </a:tc>
                <a:tc hMerge="1"/>
              </a:tr>
              <a:tr h="411150">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Clinical diseases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Acute gastroenteritis &amp; </a:t>
                      </a:r>
                      <a:r>
                        <a:rPr lang="en-GB" sz="1000">
                          <a:solidFill>
                            <a:schemeClr val="dk1"/>
                          </a:solidFill>
                          <a:latin typeface="Cabin"/>
                          <a:ea typeface="Cabin"/>
                          <a:cs typeface="Cabin"/>
                          <a:sym typeface="Cabin"/>
                        </a:rPr>
                        <a:t>Nontyphoidal bacteremia </a:t>
                      </a:r>
                      <a:endParaRPr sz="1000">
                        <a:latin typeface="Cabin"/>
                        <a:ea typeface="Cabin"/>
                        <a:cs typeface="Cabin"/>
                        <a:sym typeface="Cabin"/>
                      </a:endParaRPr>
                    </a:p>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Typhoid fever </a:t>
                      </a:r>
                      <a:endParaRPr sz="1000">
                        <a:latin typeface="Cabin"/>
                        <a:ea typeface="Cabin"/>
                        <a:cs typeface="Cabin"/>
                        <a:sym typeface="Cabin"/>
                      </a:endParaRPr>
                    </a:p>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Carrier state following Salmonella infection</a:t>
                      </a:r>
                      <a:endParaRPr sz="1000">
                        <a:latin typeface="Cabin"/>
                        <a:ea typeface="Cabin"/>
                        <a:cs typeface="Cabin"/>
                        <a:sym typeface="Cabin"/>
                      </a:endParaRPr>
                    </a:p>
                  </a:txBody>
                  <a:tcPr marT="91425" marB="91425" marR="91425" marL="91425"/>
                </a:tc>
                <a:tc hMerge="1"/>
              </a:tr>
              <a:tr h="313250">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Source</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Water, food and milk contaminated with human or animal excreta.</a:t>
                      </a:r>
                      <a:endParaRPr sz="1000">
                        <a:latin typeface="Cabin"/>
                        <a:ea typeface="Cabin"/>
                        <a:cs typeface="Cabin"/>
                        <a:sym typeface="Cabin"/>
                      </a:endParaRPr>
                    </a:p>
                    <a:p>
                      <a:pPr indent="-149899" lvl="0" marL="280799" marR="0" rtl="0" algn="l">
                        <a:lnSpc>
                          <a:spcPct val="100000"/>
                        </a:lnSpc>
                        <a:spcBef>
                          <a:spcPts val="0"/>
                        </a:spcBef>
                        <a:spcAft>
                          <a:spcPts val="0"/>
                        </a:spcAft>
                        <a:buSzPts val="1000"/>
                        <a:buFont typeface="Cabin"/>
                        <a:buChar char="●"/>
                      </a:pPr>
                      <a:r>
                        <a:rPr b="1" lang="en-GB" sz="1000">
                          <a:latin typeface="Cabin"/>
                          <a:ea typeface="Cabin"/>
                          <a:cs typeface="Cabin"/>
                          <a:sym typeface="Cabin"/>
                        </a:rPr>
                        <a:t>S.typhi and S.paratyphi : </a:t>
                      </a:r>
                      <a:r>
                        <a:rPr lang="en-GB" sz="1000">
                          <a:latin typeface="Cabin"/>
                          <a:ea typeface="Cabin"/>
                          <a:cs typeface="Cabin"/>
                          <a:sym typeface="Cabin"/>
                        </a:rPr>
                        <a:t>the source is human.</a:t>
                      </a:r>
                      <a:endParaRPr sz="1000">
                        <a:latin typeface="Cabin"/>
                        <a:ea typeface="Cabin"/>
                        <a:cs typeface="Cabin"/>
                        <a:sym typeface="Cabin"/>
                      </a:endParaRPr>
                    </a:p>
                  </a:txBody>
                  <a:tcPr marT="91425" marB="91425" marR="91425" marL="91425"/>
                </a:tc>
                <a:tc hMerge="1"/>
              </a:tr>
              <a:tr h="227575">
                <a:tc rowSpan="2">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Clinical manifestation</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a:latin typeface="Cabin"/>
                          <a:ea typeface="Cabin"/>
                          <a:cs typeface="Cabin"/>
                          <a:sym typeface="Cabin"/>
                        </a:rPr>
                        <a:t>Non-typhoid (Salmonella gastroenteritis)</a:t>
                      </a:r>
                      <a:endParaRPr b="1" sz="1100">
                        <a:latin typeface="Cabin"/>
                        <a:ea typeface="Cabin"/>
                        <a:cs typeface="Cabin"/>
                        <a:sym typeface="Cabin"/>
                      </a:endParaRPr>
                    </a:p>
                  </a:txBody>
                  <a:tcPr marT="91425" marB="91425" marR="91425" marL="91425" anchor="ctr">
                    <a:solidFill>
                      <a:srgbClr val="CFE2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a:latin typeface="Cabin"/>
                          <a:ea typeface="Cabin"/>
                          <a:cs typeface="Cabin"/>
                          <a:sym typeface="Cabin"/>
                        </a:rPr>
                        <a:t>Typhoid fever(enteric fever)</a:t>
                      </a:r>
                      <a:endParaRPr b="1" sz="1100">
                        <a:latin typeface="Cabin"/>
                        <a:ea typeface="Cabin"/>
                        <a:cs typeface="Cabin"/>
                        <a:sym typeface="Cabin"/>
                      </a:endParaRPr>
                    </a:p>
                  </a:txBody>
                  <a:tcPr marT="91425" marB="91425" marR="91425" marL="91425" anchor="ctr">
                    <a:solidFill>
                      <a:srgbClr val="CFE2F3"/>
                    </a:solidFill>
                  </a:tcPr>
                </a:tc>
              </a:tr>
              <a:tr h="1683775">
                <a:tc vMerge="1"/>
                <a:tc>
                  <a:txBody>
                    <a:bodyPr/>
                    <a:lstStyle/>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Food poisoning through contaminated food</a:t>
                      </a:r>
                      <a:endParaRPr sz="1000">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b="1" lang="en-GB" sz="1000">
                          <a:latin typeface="Cabin"/>
                          <a:ea typeface="Cabin"/>
                          <a:cs typeface="Cabin"/>
                          <a:sym typeface="Cabin"/>
                        </a:rPr>
                        <a:t>S. enterica subsp. enterica the common cause</a:t>
                      </a:r>
                      <a:endParaRPr b="1" sz="1000">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Source: </a:t>
                      </a:r>
                      <a:r>
                        <a:rPr b="1" lang="en-GB" sz="1000">
                          <a:latin typeface="Cabin"/>
                          <a:ea typeface="Cabin"/>
                          <a:cs typeface="Cabin"/>
                          <a:sym typeface="Cabin"/>
                        </a:rPr>
                        <a:t>poultry</a:t>
                      </a:r>
                      <a:r>
                        <a:rPr lang="en-GB" sz="1000">
                          <a:latin typeface="Cabin"/>
                          <a:ea typeface="Cabin"/>
                          <a:cs typeface="Cabin"/>
                          <a:sym typeface="Cabin"/>
                        </a:rPr>
                        <a:t>, milk, egg  &amp; egg products and handling pets  </a:t>
                      </a:r>
                      <a:endParaRPr sz="1000">
                        <a:latin typeface="Cabin"/>
                        <a:ea typeface="Cabin"/>
                        <a:cs typeface="Cabin"/>
                        <a:sym typeface="Cabin"/>
                      </a:endParaRPr>
                    </a:p>
                    <a:p>
                      <a:pPr indent="-149899" lvl="0" marL="1583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High Infective dose</a:t>
                      </a:r>
                      <a:endParaRPr b="1" sz="1000">
                        <a:solidFill>
                          <a:srgbClr val="CC0000"/>
                        </a:solidFill>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Fever, chills, watery </a:t>
                      </a:r>
                      <a:r>
                        <a:rPr b="1" lang="en-GB" sz="1000">
                          <a:solidFill>
                            <a:srgbClr val="CC0000"/>
                          </a:solidFill>
                          <a:latin typeface="Cabin"/>
                          <a:ea typeface="Cabin"/>
                          <a:cs typeface="Cabin"/>
                          <a:sym typeface="Cabin"/>
                        </a:rPr>
                        <a:t>diarrhea</a:t>
                      </a:r>
                      <a:r>
                        <a:rPr lang="en-GB" sz="1000">
                          <a:latin typeface="Cabin"/>
                          <a:ea typeface="Cabin"/>
                          <a:cs typeface="Cabin"/>
                          <a:sym typeface="Cabin"/>
                        </a:rPr>
                        <a:t> and abdominal pain. Self limiting.  </a:t>
                      </a:r>
                      <a:endParaRPr sz="1000">
                        <a:latin typeface="Cabin"/>
                        <a:ea typeface="Cabin"/>
                        <a:cs typeface="Cabin"/>
                        <a:sym typeface="Cabin"/>
                      </a:endParaRPr>
                    </a:p>
                    <a:p>
                      <a:pPr indent="-149899" lvl="0" marL="1583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In sickle cell, hemolytic disorders, ulcerative colitis, elderly or very young patients; the infection may be very severe.  </a:t>
                      </a:r>
                      <a:endParaRPr b="1" sz="1000">
                        <a:solidFill>
                          <a:srgbClr val="CC0000"/>
                        </a:solidFill>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Patients at high risk for dissemination and antimicrobial therapy is indicated.</a:t>
                      </a:r>
                      <a:endParaRPr sz="1000">
                        <a:latin typeface="Cabin"/>
                        <a:ea typeface="Cabin"/>
                        <a:cs typeface="Cabin"/>
                        <a:sym typeface="Cabin"/>
                      </a:endParaRPr>
                    </a:p>
                  </a:txBody>
                  <a:tcPr marT="91425" marB="91425" marR="91425" marL="91425"/>
                </a:tc>
                <a:tc>
                  <a:txBody>
                    <a:bodyPr/>
                    <a:lstStyle/>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Prolonged fever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solidFill>
                            <a:srgbClr val="CC0000"/>
                          </a:solidFill>
                          <a:latin typeface="Cabin"/>
                          <a:ea typeface="Cabin"/>
                          <a:cs typeface="Cabin"/>
                          <a:sym typeface="Cabin"/>
                        </a:rPr>
                        <a:t>Bacteremia</a:t>
                      </a:r>
                      <a:r>
                        <a:rPr lang="en-GB" sz="1000">
                          <a:latin typeface="Cabin"/>
                          <a:ea typeface="Cabin"/>
                          <a:cs typeface="Cabin"/>
                          <a:sym typeface="Cabin"/>
                        </a:rPr>
                        <a:t>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Dissemination to multiple organs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Ingestion of contaminated food by infected or carrier individual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Caused by Salmonella serotype typhi or S.paratyphi A, B and C (less severe)</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solidFill>
                            <a:srgbClr val="CC0000"/>
                          </a:solidFill>
                          <a:latin typeface="Cabin"/>
                          <a:ea typeface="Cabin"/>
                          <a:cs typeface="Cabin"/>
                          <a:sym typeface="Cabin"/>
                        </a:rPr>
                        <a:t>Low infective dose</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latin typeface="Cabin"/>
                          <a:ea typeface="Cabin"/>
                          <a:cs typeface="Cabin"/>
                          <a:sym typeface="Cabin"/>
                        </a:rPr>
                        <a:t>First week:</a:t>
                      </a:r>
                      <a:r>
                        <a:rPr lang="en-GB" sz="1000">
                          <a:latin typeface="Cabin"/>
                          <a:ea typeface="Cabin"/>
                          <a:cs typeface="Cabin"/>
                          <a:sym typeface="Cabin"/>
                        </a:rPr>
                        <a:t>  fever, malaise, anorexia, myalgia and a continuous dull frontal headache then, Patient develops </a:t>
                      </a:r>
                      <a:r>
                        <a:rPr b="1" lang="en-GB" sz="1000">
                          <a:solidFill>
                            <a:srgbClr val="CC0000"/>
                          </a:solidFill>
                          <a:latin typeface="Cabin"/>
                          <a:ea typeface="Cabin"/>
                          <a:cs typeface="Cabin"/>
                          <a:sym typeface="Cabin"/>
                        </a:rPr>
                        <a:t>constipation</a:t>
                      </a:r>
                      <a:r>
                        <a:rPr lang="en-GB" sz="1000">
                          <a:latin typeface="Cabin"/>
                          <a:ea typeface="Cabin"/>
                          <a:cs typeface="Cabin"/>
                          <a:sym typeface="Cabin"/>
                        </a:rPr>
                        <a:t>, Bacteria released into the bloodstream again and can lead to high fever, Blood culture is positive. </a:t>
                      </a:r>
                      <a:endParaRPr b="1"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latin typeface="Cabin"/>
                          <a:ea typeface="Cabin"/>
                          <a:cs typeface="Cabin"/>
                          <a:sym typeface="Cabin"/>
                        </a:rPr>
                        <a:t>2nd and 3rd week</a:t>
                      </a:r>
                      <a:r>
                        <a:rPr lang="en-GB" sz="1000">
                          <a:latin typeface="Cabin"/>
                          <a:ea typeface="Cabin"/>
                          <a:cs typeface="Cabin"/>
                          <a:sym typeface="Cabin"/>
                        </a:rPr>
                        <a:t> Sustained fever &amp; prolonged Bacteremia, It may Invade gallbladder and Peyer's Patches, </a:t>
                      </a:r>
                      <a:r>
                        <a:rPr b="1" lang="en-GB" sz="1000">
                          <a:solidFill>
                            <a:srgbClr val="CC0000"/>
                          </a:solidFill>
                          <a:latin typeface="Cabin"/>
                          <a:ea typeface="Cabin"/>
                          <a:cs typeface="Cabin"/>
                          <a:sym typeface="Cabin"/>
                        </a:rPr>
                        <a:t>Rose spots</a:t>
                      </a:r>
                      <a:r>
                        <a:rPr lang="en-GB" sz="1000">
                          <a:latin typeface="Cabin"/>
                          <a:ea typeface="Cabin"/>
                          <a:cs typeface="Cabin"/>
                          <a:sym typeface="Cabin"/>
                        </a:rPr>
                        <a:t>(2nd week of fever), can affect Biliary tract, Organism can be isolated from stool </a:t>
                      </a:r>
                      <a:r>
                        <a:rPr lang="en-GB" sz="1000">
                          <a:solidFill>
                            <a:srgbClr val="6AA84F"/>
                          </a:solidFill>
                          <a:latin typeface="Cabin"/>
                          <a:ea typeface="Cabin"/>
                          <a:cs typeface="Cabin"/>
                          <a:sym typeface="Cabin"/>
                        </a:rPr>
                        <a:t>+ blood</a:t>
                      </a:r>
                      <a:endParaRPr sz="1000">
                        <a:solidFill>
                          <a:srgbClr val="B6D7A8"/>
                        </a:solidFill>
                        <a:latin typeface="Cabin"/>
                        <a:ea typeface="Cabin"/>
                        <a:cs typeface="Cabin"/>
                        <a:sym typeface="Cabin"/>
                      </a:endParaRPr>
                    </a:p>
                  </a:txBody>
                  <a:tcPr marT="91425" marB="91425" marR="91425" marL="91425"/>
                </a:tc>
              </a:tr>
              <a:tr h="8027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Treatment</a:t>
                      </a:r>
                      <a:endParaRPr b="1">
                        <a:latin typeface="Calibri"/>
                        <a:ea typeface="Calibri"/>
                        <a:cs typeface="Calibri"/>
                        <a:sym typeface="Calibri"/>
                      </a:endParaRPr>
                    </a:p>
                  </a:txBody>
                  <a:tcPr marT="91425" marB="91425" marR="91425" marL="91425" anchor="ctr">
                    <a:solidFill>
                      <a:srgbClr val="CFE2F3"/>
                    </a:solidFill>
                  </a:tcPr>
                </a:tc>
                <a:tc>
                  <a:txBody>
                    <a:bodyPr/>
                    <a:lstStyle/>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Uncomplicated cases require fluid and electrolyte replacement only.</a:t>
                      </a:r>
                      <a:endParaRPr sz="10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None/>
                      </a:pPr>
                      <a:r>
                        <a:rPr b="1" lang="en-GB" sz="1000">
                          <a:solidFill>
                            <a:srgbClr val="FF0000"/>
                          </a:solidFill>
                          <a:latin typeface="Cabin"/>
                          <a:ea typeface="Cabin"/>
                          <a:cs typeface="Cabin"/>
                          <a:sym typeface="Cabin"/>
                        </a:rPr>
                        <a:t>CCAATS</a:t>
                      </a:r>
                      <a:endParaRPr b="1" sz="1000">
                        <a:solidFill>
                          <a:srgbClr val="FF0000"/>
                        </a:solidFill>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C</a:t>
                      </a:r>
                      <a:r>
                        <a:rPr lang="en-GB" sz="1000">
                          <a:latin typeface="Cabin"/>
                          <a:ea typeface="Cabin"/>
                          <a:cs typeface="Cabin"/>
                          <a:sym typeface="Cabin"/>
                        </a:rPr>
                        <a:t>eftriaxone </a:t>
                      </a:r>
                      <a:r>
                        <a:rPr lang="en-GB" sz="1000">
                          <a:solidFill>
                            <a:srgbClr val="6AA84F"/>
                          </a:solidFill>
                          <a:latin typeface="Cabin"/>
                          <a:ea typeface="Cabin"/>
                          <a:cs typeface="Cabin"/>
                          <a:sym typeface="Cabin"/>
                        </a:rPr>
                        <a:t>(drug of choice)</a:t>
                      </a:r>
                      <a:endParaRPr sz="1000">
                        <a:solidFill>
                          <a:srgbClr val="6AA84F"/>
                        </a:solidFill>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C</a:t>
                      </a:r>
                      <a:r>
                        <a:rPr lang="en-GB" sz="1000">
                          <a:latin typeface="Cabin"/>
                          <a:ea typeface="Cabin"/>
                          <a:cs typeface="Cabin"/>
                          <a:sym typeface="Cabin"/>
                        </a:rPr>
                        <a:t>iprofloxacin  </a:t>
                      </a:r>
                      <a:endParaRPr sz="1000">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A</a:t>
                      </a:r>
                      <a:r>
                        <a:rPr lang="en-GB" sz="1000">
                          <a:latin typeface="Cabin"/>
                          <a:ea typeface="Cabin"/>
                          <a:cs typeface="Cabin"/>
                          <a:sym typeface="Cabin"/>
                        </a:rPr>
                        <a:t>mpicillin  </a:t>
                      </a:r>
                      <a:endParaRPr sz="1000">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A</a:t>
                      </a:r>
                      <a:r>
                        <a:rPr lang="en-GB" sz="1000">
                          <a:latin typeface="Cabin"/>
                          <a:ea typeface="Cabin"/>
                          <a:cs typeface="Cabin"/>
                          <a:sym typeface="Cabin"/>
                        </a:rPr>
                        <a:t>zithromycin or Ceftriaxone for patients from India and SE Asia due to strains resistant to Ciprofloxacin. Ciprofloxacin can be used for patients from other areas.</a:t>
                      </a:r>
                      <a:endParaRPr sz="1000">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T</a:t>
                      </a:r>
                      <a:r>
                        <a:rPr lang="en-GB" sz="1000">
                          <a:solidFill>
                            <a:schemeClr val="dk1"/>
                          </a:solidFill>
                          <a:latin typeface="Cabin"/>
                          <a:ea typeface="Cabin"/>
                          <a:cs typeface="Cabin"/>
                          <a:sym typeface="Cabin"/>
                        </a:rPr>
                        <a:t>rimethoprim –</a:t>
                      </a:r>
                      <a:r>
                        <a:rPr b="1" lang="en-GB" sz="1000">
                          <a:solidFill>
                            <a:srgbClr val="FF0000"/>
                          </a:solidFill>
                          <a:latin typeface="Cabin"/>
                          <a:ea typeface="Cabin"/>
                          <a:cs typeface="Cabin"/>
                          <a:sym typeface="Cabin"/>
                        </a:rPr>
                        <a:t> S</a:t>
                      </a:r>
                      <a:r>
                        <a:rPr lang="en-GB" sz="1000">
                          <a:solidFill>
                            <a:schemeClr val="dk1"/>
                          </a:solidFill>
                          <a:latin typeface="Cabin"/>
                          <a:ea typeface="Cabin"/>
                          <a:cs typeface="Cabin"/>
                          <a:sym typeface="Cabin"/>
                        </a:rPr>
                        <a:t>ulfamethoxazole  </a:t>
                      </a:r>
                      <a:endParaRPr sz="1000">
                        <a:latin typeface="Cabin"/>
                        <a:ea typeface="Cabin"/>
                        <a:cs typeface="Cabin"/>
                        <a:sym typeface="Cabin"/>
                      </a:endParaRPr>
                    </a:p>
                  </a:txBody>
                  <a:tcPr marT="91425" marB="91425" marR="91425" marL="91425"/>
                </a:tc>
              </a:tr>
              <a:tr h="5090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Complications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SzPts val="1000"/>
                        <a:buFont typeface="Cabin"/>
                        <a:buChar char="●"/>
                      </a:pPr>
                      <a:r>
                        <a:rPr b="1" lang="en-GB" sz="1000">
                          <a:latin typeface="Cabin"/>
                          <a:ea typeface="Cabin"/>
                          <a:cs typeface="Cabin"/>
                          <a:sym typeface="Cabin"/>
                        </a:rPr>
                        <a:t>Necrotizing cholecystitis</a:t>
                      </a:r>
                      <a:endParaRPr b="1"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Bowel hemorrhage and perforation</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Pneumonia and thrombophlebitis</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Meningitis, osteomyelitis, endocarditis and abscesses.</a:t>
                      </a:r>
                      <a:endParaRPr sz="1000">
                        <a:latin typeface="Cabin"/>
                        <a:ea typeface="Cabin"/>
                        <a:cs typeface="Cabin"/>
                        <a:sym typeface="Cabin"/>
                      </a:endParaRPr>
                    </a:p>
                  </a:txBody>
                  <a:tcPr marT="91425" marB="91425" marR="91425" marL="91425"/>
                </a:tc>
                <a:tc hMerge="1"/>
              </a:tr>
            </a:tbl>
          </a:graphicData>
        </a:graphic>
      </p:graphicFrame>
      <p:sp>
        <p:nvSpPr>
          <p:cNvPr id="176" name="Google Shape;176;p20"/>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77" name="Google Shape;177;p2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8</a:t>
            </a:r>
            <a:endParaRPr>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1"/>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3" name="Google Shape;183;p2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graphicFrame>
        <p:nvGraphicFramePr>
          <p:cNvPr id="184" name="Google Shape;184;p21"/>
          <p:cNvGraphicFramePr/>
          <p:nvPr/>
        </p:nvGraphicFramePr>
        <p:xfrm>
          <a:off x="109513" y="975638"/>
          <a:ext cx="3000000" cy="3000000"/>
        </p:xfrm>
        <a:graphic>
          <a:graphicData uri="http://schemas.openxmlformats.org/drawingml/2006/table">
            <a:tbl>
              <a:tblPr>
                <a:noFill/>
                <a:tableStyleId>{3B2BEBBE-42B2-4808-85D4-4C9ECD78F810}</a:tableStyleId>
              </a:tblPr>
              <a:tblGrid>
                <a:gridCol w="1211475"/>
                <a:gridCol w="2782975"/>
                <a:gridCol w="3364000"/>
              </a:tblGrid>
              <a:tr h="392600">
                <a:tc gridSpan="3">
                  <a:txBody>
                    <a:bodyPr/>
                    <a:lstStyle/>
                    <a:p>
                      <a:pPr indent="0" lvl="0" marL="0" rtl="0" algn="ctr">
                        <a:spcBef>
                          <a:spcPts val="0"/>
                        </a:spcBef>
                        <a:spcAft>
                          <a:spcPts val="0"/>
                        </a:spcAft>
                        <a:buNone/>
                      </a:pPr>
                      <a:r>
                        <a:rPr b="1" lang="en-GB" sz="1800">
                          <a:solidFill>
                            <a:srgbClr val="FFFFFF"/>
                          </a:solidFill>
                          <a:latin typeface="Calibri"/>
                          <a:ea typeface="Calibri"/>
                          <a:cs typeface="Calibri"/>
                          <a:sym typeface="Calibri"/>
                        </a:rPr>
                        <a:t>Shigella</a:t>
                      </a:r>
                      <a:endParaRPr sz="600">
                        <a:solidFill>
                          <a:srgbClr val="FFFFFF"/>
                        </a:solidFill>
                        <a:latin typeface="Cabin"/>
                        <a:ea typeface="Cabin"/>
                        <a:cs typeface="Cabin"/>
                        <a:sym typeface="Cabin"/>
                      </a:endParaRPr>
                    </a:p>
                  </a:txBody>
                  <a:tcPr marT="91425" marB="91425" marR="91425" marL="91425" anchor="ctr">
                    <a:solidFill>
                      <a:srgbClr val="073763"/>
                    </a:solidFill>
                  </a:tcPr>
                </a:tc>
                <a:tc hMerge="1"/>
                <a:tc hMerge="1"/>
              </a:tr>
              <a:tr h="662875">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General info</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Gram negative </a:t>
                      </a:r>
                      <a:r>
                        <a:rPr b="1" lang="en-GB" sz="1000">
                          <a:solidFill>
                            <a:srgbClr val="CC0000"/>
                          </a:solidFill>
                          <a:latin typeface="Cabin"/>
                          <a:ea typeface="Cabin"/>
                          <a:cs typeface="Cabin"/>
                          <a:sym typeface="Cabin"/>
                        </a:rPr>
                        <a:t>Non-motile</a:t>
                      </a:r>
                      <a:r>
                        <a:rPr lang="en-GB" sz="1000">
                          <a:latin typeface="Cabin"/>
                          <a:ea typeface="Cabin"/>
                          <a:cs typeface="Cabin"/>
                          <a:sym typeface="Cabin"/>
                        </a:rPr>
                        <a:t>, Non lactose fermenting colonies</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Cause </a:t>
                      </a:r>
                      <a:r>
                        <a:rPr b="1" lang="en-GB" sz="1000">
                          <a:latin typeface="Cabin"/>
                          <a:ea typeface="Cabin"/>
                          <a:cs typeface="Cabin"/>
                          <a:sym typeface="Cabin"/>
                        </a:rPr>
                        <a:t>bacillary dysentery</a:t>
                      </a:r>
                      <a:r>
                        <a:rPr lang="en-GB" sz="1000">
                          <a:latin typeface="Cabin"/>
                          <a:ea typeface="Cabin"/>
                          <a:cs typeface="Cabin"/>
                          <a:sym typeface="Cabin"/>
                        </a:rPr>
                        <a:t> (blood, mucus and pus in the stool)</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b="1" lang="en-GB" sz="1000">
                          <a:solidFill>
                            <a:srgbClr val="CC0000"/>
                          </a:solidFill>
                          <a:latin typeface="Cabin"/>
                          <a:ea typeface="Cabin"/>
                          <a:cs typeface="Cabin"/>
                          <a:sym typeface="Cabin"/>
                        </a:rPr>
                        <a:t>Low infective dose</a:t>
                      </a:r>
                      <a:r>
                        <a:rPr lang="en-GB" sz="1000">
                          <a:latin typeface="Cabin"/>
                          <a:ea typeface="Cabin"/>
                          <a:cs typeface="Cabin"/>
                          <a:sym typeface="Cabin"/>
                        </a:rPr>
                        <a:t> &lt; 200 bacilli</a:t>
                      </a:r>
                      <a:endParaRPr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solidFill>
                            <a:schemeClr val="dk1"/>
                          </a:solidFill>
                          <a:latin typeface="Cabin"/>
                          <a:ea typeface="Cabin"/>
                          <a:cs typeface="Cabin"/>
                          <a:sym typeface="Cabin"/>
                        </a:rPr>
                        <a:t>Shigella are non motile, </a:t>
                      </a:r>
                      <a:r>
                        <a:rPr b="1" lang="en-GB" sz="1000">
                          <a:solidFill>
                            <a:schemeClr val="dk1"/>
                          </a:solidFill>
                          <a:latin typeface="Cabin"/>
                          <a:ea typeface="Cabin"/>
                          <a:cs typeface="Cabin"/>
                          <a:sym typeface="Cabin"/>
                        </a:rPr>
                        <a:t>lack H antigen</a:t>
                      </a:r>
                      <a:endParaRPr b="1" sz="1000">
                        <a:latin typeface="Cabin"/>
                        <a:ea typeface="Cabin"/>
                        <a:cs typeface="Cabin"/>
                        <a:sym typeface="Cabin"/>
                      </a:endParaRPr>
                    </a:p>
                  </a:txBody>
                  <a:tcPr marT="91425" marB="91425" marR="91425" marL="91425" anchor="ctr"/>
                </a:tc>
                <a:tc hMerge="1"/>
              </a:tr>
              <a:tr h="662875">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Classification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SzPts val="1000"/>
                        <a:buFont typeface="Cabin"/>
                        <a:buChar char="●"/>
                      </a:pPr>
                      <a:r>
                        <a:rPr b="1" lang="en-GB" sz="1000">
                          <a:latin typeface="Cabin"/>
                          <a:ea typeface="Cabin"/>
                          <a:cs typeface="Cabin"/>
                          <a:sym typeface="Cabin"/>
                        </a:rPr>
                        <a:t>Has 4 species based on O antigen:</a:t>
                      </a:r>
                      <a:r>
                        <a:rPr lang="en-GB" sz="1000">
                          <a:latin typeface="Cabin"/>
                          <a:ea typeface="Cabin"/>
                          <a:cs typeface="Cabin"/>
                          <a:sym typeface="Cabin"/>
                        </a:rPr>
                        <a:t> </a:t>
                      </a:r>
                      <a:r>
                        <a:rPr b="1" lang="en-GB" sz="1000">
                          <a:solidFill>
                            <a:srgbClr val="CC0000"/>
                          </a:solidFill>
                          <a:latin typeface="Cabin"/>
                          <a:ea typeface="Cabin"/>
                          <a:cs typeface="Cabin"/>
                          <a:sym typeface="Cabin"/>
                        </a:rPr>
                        <a:t>S. dysenteriae (Causes invasion + Produce shiga toxin thus can lead to HUS)</a:t>
                      </a:r>
                      <a:r>
                        <a:rPr lang="en-GB" sz="1000">
                          <a:latin typeface="Cabin"/>
                          <a:ea typeface="Cabin"/>
                          <a:cs typeface="Cabin"/>
                          <a:sym typeface="Cabin"/>
                        </a:rPr>
                        <a:t>, S. sonnei, S. flexneri, S. boydii</a:t>
                      </a:r>
                      <a:endParaRPr sz="1000">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Shigella has 4 species and 4 major O antigen groups:  All have O antigens, some serotypes has K antigen (heat labile removed by boiling)</a:t>
                      </a:r>
                      <a:endParaRPr sz="1000">
                        <a:latin typeface="Cabin"/>
                        <a:ea typeface="Cabin"/>
                        <a:cs typeface="Cabin"/>
                        <a:sym typeface="Cabin"/>
                      </a:endParaRPr>
                    </a:p>
                  </a:txBody>
                  <a:tcPr marT="91425" marB="91425" marR="91425" marL="91425" anchor="ctr"/>
                </a:tc>
                <a:tc hMerge="1"/>
              </a:tr>
              <a:tr h="335575">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Pathogenesis </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Penetrate epithelial cells ,leads to local inflammation, shedding of intestinal lining and ulcer formation.</a:t>
                      </a:r>
                      <a:endParaRPr b="1" sz="1000">
                        <a:solidFill>
                          <a:srgbClr val="CC0000"/>
                        </a:solidFill>
                        <a:latin typeface="Cabin"/>
                        <a:ea typeface="Cabin"/>
                        <a:cs typeface="Cabin"/>
                        <a:sym typeface="Cabin"/>
                      </a:endParaRPr>
                    </a:p>
                  </a:txBody>
                  <a:tcPr marT="91425" marB="91425" marR="91425" marL="91425" anchor="ctr"/>
                </a:tc>
                <a:tc hMerge="1"/>
              </a:tr>
              <a:tr h="790350">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Source</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Human is the only reservoir</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Person to person through fecal –oral route </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Flies, fingers (have a role in spread).</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Food and water.</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Young children in daycare, people in crowded area and anal oral sex in developed countries.</a:t>
                      </a:r>
                      <a:endParaRPr sz="1000">
                        <a:latin typeface="Cabin"/>
                        <a:ea typeface="Cabin"/>
                        <a:cs typeface="Cabin"/>
                        <a:sym typeface="Cabin"/>
                      </a:endParaRPr>
                    </a:p>
                  </a:txBody>
                  <a:tcPr marT="91425" marB="91425" marR="91425" marL="91425" anchor="ctr"/>
                </a:tc>
                <a:tc hMerge="1"/>
              </a:tr>
              <a:tr h="47500">
                <a:tc rowSpan="2">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Clinical manifestation</a:t>
                      </a:r>
                      <a:endParaRPr b="1">
                        <a:latin typeface="Calibri"/>
                        <a:ea typeface="Calibri"/>
                        <a:cs typeface="Calibri"/>
                        <a:sym typeface="Calibri"/>
                      </a:endParaRPr>
                    </a:p>
                  </a:txBody>
                  <a:tcPr marT="91425" marB="91425" marR="91425" marL="91425" anchor="ctr">
                    <a:solidFill>
                      <a:srgbClr val="CFE2F3"/>
                    </a:solidFill>
                  </a:tcPr>
                </a:tc>
                <a:tc gridSpan="2" rowSpan="2">
                  <a:txBody>
                    <a:bodyPr/>
                    <a:lstStyle/>
                    <a:p>
                      <a:pPr indent="-149900" lvl="0" marL="172800" rtl="0" algn="l">
                        <a:spcBef>
                          <a:spcPts val="0"/>
                        </a:spcBef>
                        <a:spcAft>
                          <a:spcPts val="0"/>
                        </a:spcAft>
                        <a:buSzPts val="1000"/>
                        <a:buFont typeface="Cabin"/>
                        <a:buChar char="●"/>
                      </a:pPr>
                      <a:r>
                        <a:rPr lang="en-GB" sz="1000">
                          <a:latin typeface="Cabin"/>
                          <a:ea typeface="Cabin"/>
                          <a:cs typeface="Cabin"/>
                          <a:sym typeface="Cabin"/>
                        </a:rPr>
                        <a:t>High fever, chill, abdominal cramp and pain accompanied by tenesmus, bloody stool with mucus &amp; leukocytes.</a:t>
                      </a:r>
                      <a:endParaRPr sz="1000">
                        <a:latin typeface="Cabin"/>
                        <a:ea typeface="Cabin"/>
                        <a:cs typeface="Cabin"/>
                        <a:sym typeface="Cabin"/>
                      </a:endParaRPr>
                    </a:p>
                    <a:p>
                      <a:pPr indent="-149900" lvl="0" marL="172800" rtl="0" algn="l">
                        <a:spcBef>
                          <a:spcPts val="0"/>
                        </a:spcBef>
                        <a:spcAft>
                          <a:spcPts val="0"/>
                        </a:spcAft>
                        <a:buSzPts val="1000"/>
                        <a:buFont typeface="Cabin"/>
                        <a:buChar char="●"/>
                      </a:pPr>
                      <a:r>
                        <a:rPr b="1" lang="en-GB" sz="1000">
                          <a:latin typeface="Cabin"/>
                          <a:ea typeface="Cabin"/>
                          <a:cs typeface="Cabin"/>
                          <a:sym typeface="Cabin"/>
                        </a:rPr>
                        <a:t>Can lead to rectal prolapse in children</a:t>
                      </a:r>
                      <a:endParaRPr b="1"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latin typeface="Cabin"/>
                          <a:ea typeface="Cabin"/>
                          <a:cs typeface="Cabin"/>
                          <a:sym typeface="Cabin"/>
                        </a:rPr>
                        <a:t>Complications: </a:t>
                      </a:r>
                      <a:r>
                        <a:rPr b="1" lang="en-GB" sz="1000">
                          <a:latin typeface="Cabin"/>
                          <a:ea typeface="Cabin"/>
                          <a:cs typeface="Cabin"/>
                          <a:sym typeface="Cabin"/>
                        </a:rPr>
                        <a:t>ileus</a:t>
                      </a:r>
                      <a:r>
                        <a:rPr lang="en-GB" sz="1000">
                          <a:latin typeface="Cabin"/>
                          <a:ea typeface="Cabin"/>
                          <a:cs typeface="Cabin"/>
                          <a:sym typeface="Cabin"/>
                        </a:rPr>
                        <a:t>, obstruction dilatation and </a:t>
                      </a:r>
                      <a:r>
                        <a:rPr b="1" lang="en-GB" sz="1000">
                          <a:latin typeface="Cabin"/>
                          <a:ea typeface="Cabin"/>
                          <a:cs typeface="Cabin"/>
                          <a:sym typeface="Cabin"/>
                        </a:rPr>
                        <a:t>toxic megacolon</a:t>
                      </a:r>
                      <a:endParaRPr b="1"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latin typeface="Cabin"/>
                          <a:ea typeface="Cabin"/>
                          <a:cs typeface="Cabin"/>
                          <a:sym typeface="Cabin"/>
                        </a:rPr>
                        <a:t>Bacteremia in 4 % of severely ill patient</a:t>
                      </a:r>
                      <a:endParaRPr sz="1000">
                        <a:latin typeface="Cabin"/>
                        <a:ea typeface="Cabin"/>
                        <a:cs typeface="Cabin"/>
                        <a:sym typeface="Cabin"/>
                      </a:endParaRPr>
                    </a:p>
                    <a:p>
                      <a:pPr indent="-149900" lvl="0" marL="172800" rtl="0" algn="l">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Seizures, </a:t>
                      </a:r>
                      <a:r>
                        <a:rPr b="1" lang="en-GB" sz="1000">
                          <a:solidFill>
                            <a:srgbClr val="CC0000"/>
                          </a:solidFill>
                          <a:latin typeface="Cabin"/>
                          <a:ea typeface="Cabin"/>
                          <a:cs typeface="Cabin"/>
                          <a:sym typeface="Cabin"/>
                        </a:rPr>
                        <a:t>HUS</a:t>
                      </a:r>
                      <a:endParaRPr b="1" sz="1000">
                        <a:solidFill>
                          <a:srgbClr val="CC0000"/>
                        </a:solidFill>
                        <a:latin typeface="Cabin"/>
                        <a:ea typeface="Cabin"/>
                        <a:cs typeface="Cabin"/>
                        <a:sym typeface="Cabin"/>
                      </a:endParaRPr>
                    </a:p>
                  </a:txBody>
                  <a:tcPr marT="91425" marB="91425" marR="91425" marL="91425" anchor="ctr"/>
                </a:tc>
                <a:tc rowSpan="2" hMerge="1"/>
              </a:tr>
              <a:tr h="870350">
                <a:tc vMerge="1"/>
                <a:tc gridSpan="2" vMerge="1"/>
                <a:tc hMerge="1" vMerge="1"/>
              </a:tr>
              <a:tr h="407900">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Treatment</a:t>
                      </a:r>
                      <a:endParaRPr>
                        <a:latin typeface="Cabin"/>
                        <a:ea typeface="Cabin"/>
                        <a:cs typeface="Cabin"/>
                        <a:sym typeface="Cabin"/>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bin"/>
                          <a:ea typeface="Cabin"/>
                          <a:cs typeface="Cabin"/>
                          <a:sym typeface="Cabin"/>
                        </a:rPr>
                        <a:t>Antibiotics used to reduce duration of illness: </a:t>
                      </a:r>
                      <a:r>
                        <a:rPr b="1" lang="en-GB" sz="1000">
                          <a:solidFill>
                            <a:srgbClr val="999999"/>
                          </a:solidFill>
                          <a:latin typeface="Cabin"/>
                          <a:ea typeface="Cabin"/>
                          <a:cs typeface="Cabin"/>
                          <a:sym typeface="Cabin"/>
                        </a:rPr>
                        <a:t>(same as salmonella typhi, paratyphi)</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Ampicillin, IV ceftriaxone, oral TMP-SMX, Ciprofloxacin or Azithromycin</a:t>
                      </a:r>
                      <a:endParaRPr sz="1000">
                        <a:latin typeface="Cabin"/>
                        <a:ea typeface="Cabin"/>
                        <a:cs typeface="Cabin"/>
                        <a:sym typeface="Cabin"/>
                      </a:endParaRPr>
                    </a:p>
                  </a:txBody>
                  <a:tcPr marT="91425" marB="91425" marR="91425" marL="91425" anchor="ctr"/>
                </a:tc>
                <a:tc hMerge="1"/>
              </a:tr>
            </a:tbl>
          </a:graphicData>
        </a:graphic>
      </p:graphicFrame>
      <p:sp>
        <p:nvSpPr>
          <p:cNvPr id="185" name="Google Shape;185;p21"/>
          <p:cNvSpPr txBox="1"/>
          <p:nvPr/>
        </p:nvSpPr>
        <p:spPr>
          <a:xfrm>
            <a:off x="251875" y="6330425"/>
            <a:ext cx="7105800" cy="2839500"/>
          </a:xfrm>
          <a:prstGeom prst="rect">
            <a:avLst/>
          </a:prstGeom>
          <a:noFill/>
          <a:ln cap="flat" cmpd="sng" w="9525">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1700">
                <a:solidFill>
                  <a:srgbClr val="073763"/>
                </a:solidFill>
                <a:latin typeface="Cabin"/>
                <a:ea typeface="Cabin"/>
                <a:cs typeface="Cabin"/>
                <a:sym typeface="Cabin"/>
              </a:rPr>
              <a:t>Laboratory diagnosis of salmonella and Shigella from stool:</a:t>
            </a:r>
            <a:endParaRPr b="1" i="1" sz="1700">
              <a:solidFill>
                <a:srgbClr val="073763"/>
              </a:solidFill>
              <a:latin typeface="Cabin"/>
              <a:ea typeface="Cabin"/>
              <a:cs typeface="Cabin"/>
              <a:sym typeface="Cabin"/>
            </a:endParaRPr>
          </a:p>
          <a:p>
            <a:pPr indent="-317500" lvl="0" marL="457200" rtl="0" algn="l">
              <a:spcBef>
                <a:spcPts val="0"/>
              </a:spcBef>
              <a:spcAft>
                <a:spcPts val="0"/>
              </a:spcAft>
              <a:buSzPts val="1400"/>
              <a:buFont typeface="Cabin"/>
              <a:buChar char="●"/>
            </a:pPr>
            <a:r>
              <a:rPr b="1" lang="en-GB">
                <a:latin typeface="Cabin"/>
                <a:ea typeface="Cabin"/>
                <a:cs typeface="Cabin"/>
                <a:sym typeface="Cabin"/>
              </a:rPr>
              <a:t>Both are Gram negative bacilli</a:t>
            </a:r>
            <a:endParaRPr b="1">
              <a:latin typeface="Cabin"/>
              <a:ea typeface="Cabin"/>
              <a:cs typeface="Cabin"/>
              <a:sym typeface="Cabin"/>
            </a:endParaRPr>
          </a:p>
          <a:p>
            <a:pPr indent="-317500" lvl="0" marL="457200" rtl="0" algn="l">
              <a:spcBef>
                <a:spcPts val="0"/>
              </a:spcBef>
              <a:spcAft>
                <a:spcPts val="0"/>
              </a:spcAft>
              <a:buSzPts val="1400"/>
              <a:buFont typeface="Cabin"/>
              <a:buChar char="●"/>
            </a:pPr>
            <a:r>
              <a:rPr b="1" lang="en-GB">
                <a:latin typeface="Cabin"/>
                <a:ea typeface="Cabin"/>
                <a:cs typeface="Cabin"/>
                <a:sym typeface="Cabin"/>
              </a:rPr>
              <a:t>MacConkey agar:</a:t>
            </a:r>
            <a:r>
              <a:rPr lang="en-GB">
                <a:latin typeface="Cabin"/>
                <a:ea typeface="Cabin"/>
                <a:cs typeface="Cabin"/>
                <a:sym typeface="Cabin"/>
              </a:rPr>
              <a:t> Both will appear as Yellow colonies which indicate non-lactose fermenting organism.</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b="1" lang="en-GB">
                <a:solidFill>
                  <a:srgbClr val="CC0000"/>
                </a:solidFill>
                <a:latin typeface="Cabin"/>
                <a:ea typeface="Cabin"/>
                <a:cs typeface="Cabin"/>
                <a:sym typeface="Cabin"/>
              </a:rPr>
              <a:t>Culture on selective media (Salmonella produce black colonies due to H2S </a:t>
            </a:r>
            <a:r>
              <a:rPr lang="en-GB" sz="600">
                <a:solidFill>
                  <a:srgbClr val="B7B7B7"/>
                </a:solidFill>
                <a:highlight>
                  <a:srgbClr val="FFFFFF"/>
                </a:highlight>
              </a:rPr>
              <a:t>Hydrogen sulfide </a:t>
            </a:r>
            <a:r>
              <a:rPr b="1" lang="en-GB">
                <a:solidFill>
                  <a:srgbClr val="CC0000"/>
                </a:solidFill>
                <a:latin typeface="Cabin"/>
                <a:ea typeface="Cabin"/>
                <a:cs typeface="Cabin"/>
                <a:sym typeface="Cabin"/>
              </a:rPr>
              <a:t>)</a:t>
            </a:r>
            <a:r>
              <a:rPr lang="en-GB">
                <a:latin typeface="Cabin"/>
                <a:ea typeface="Cabin"/>
                <a:cs typeface="Cabin"/>
                <a:sym typeface="Cabin"/>
              </a:rPr>
              <a:t> </a:t>
            </a:r>
            <a:endParaRPr>
              <a:latin typeface="Cabin"/>
              <a:ea typeface="Cabin"/>
              <a:cs typeface="Cabin"/>
              <a:sym typeface="Cabin"/>
            </a:endParaRPr>
          </a:p>
          <a:p>
            <a:pPr indent="-317500" lvl="0" marL="457200" rtl="0" algn="l">
              <a:spcBef>
                <a:spcPts val="0"/>
              </a:spcBef>
              <a:spcAft>
                <a:spcPts val="0"/>
              </a:spcAft>
              <a:buClr>
                <a:srgbClr val="CC0000"/>
              </a:buClr>
              <a:buSzPts val="1400"/>
              <a:buFont typeface="Cabin"/>
              <a:buChar char="●"/>
            </a:pPr>
            <a:r>
              <a:rPr lang="en-GB">
                <a:solidFill>
                  <a:srgbClr val="CC0000"/>
                </a:solidFill>
                <a:latin typeface="Cabin"/>
                <a:ea typeface="Cabin"/>
                <a:cs typeface="Cabin"/>
                <a:sym typeface="Cabin"/>
              </a:rPr>
              <a:t>Media: SS and XLD, HEA, BS </a:t>
            </a:r>
            <a:endParaRPr>
              <a:solidFill>
                <a:srgbClr val="CC0000"/>
              </a:solidFill>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Biochemical tests </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Motility test( Non-motile&gt; Shigella, Motile&gt;Salmonella )</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Serology for serotypes.</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SS: Salmonella Shigella</a:t>
            </a:r>
            <a:endParaRPr sz="700">
              <a:solidFill>
                <a:srgbClr val="B7B7B7"/>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XLD: Xylose Lysine Deoxycholate agar  </a:t>
            </a:r>
            <a:endParaRPr sz="700">
              <a:solidFill>
                <a:srgbClr val="B7B7B7"/>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HEA: Hektoen enteric</a:t>
            </a:r>
            <a:endParaRPr sz="700">
              <a:solidFill>
                <a:srgbClr val="B7B7B7"/>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B7B7B7"/>
                </a:solidFill>
                <a:latin typeface="Cabin"/>
                <a:ea typeface="Cabin"/>
                <a:cs typeface="Cabin"/>
                <a:sym typeface="Cabin"/>
              </a:rPr>
              <a:t>BS: Bismuth sulfite</a:t>
            </a:r>
            <a:endParaRPr sz="700">
              <a:solidFill>
                <a:srgbClr val="B7B7B7"/>
              </a:solidFill>
              <a:latin typeface="Cabin"/>
              <a:ea typeface="Cabin"/>
              <a:cs typeface="Cabin"/>
              <a:sym typeface="Cabin"/>
            </a:endParaRPr>
          </a:p>
        </p:txBody>
      </p:sp>
      <p:sp>
        <p:nvSpPr>
          <p:cNvPr id="186" name="Google Shape;186;p21"/>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7" name="Google Shape;187;p2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9</a:t>
            </a:r>
            <a:endParaRPr>
              <a:latin typeface="Cabin"/>
              <a:ea typeface="Cabin"/>
              <a:cs typeface="Cabin"/>
              <a:sym typeface="Cabin"/>
            </a:endParaRPr>
          </a:p>
        </p:txBody>
      </p:sp>
      <p:sp>
        <p:nvSpPr>
          <p:cNvPr id="188" name="Google Shape;188;p21"/>
          <p:cNvSpPr/>
          <p:nvPr/>
        </p:nvSpPr>
        <p:spPr>
          <a:xfrm>
            <a:off x="0" y="254100"/>
            <a:ext cx="7589400" cy="539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4- Salmonella and Shigella </a:t>
            </a:r>
            <a:r>
              <a:rPr b="1" lang="en-GB" sz="1100">
                <a:solidFill>
                  <a:srgbClr val="073763"/>
                </a:solidFill>
                <a:latin typeface="Calibri"/>
                <a:ea typeface="Calibri"/>
                <a:cs typeface="Calibri"/>
                <a:sym typeface="Calibri"/>
              </a:rPr>
              <a:t>(CONT.)</a:t>
            </a:r>
            <a:endParaRPr b="1" sz="1100">
              <a:solidFill>
                <a:srgbClr val="07376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