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698475" cx="7589525"/>
  <p:notesSz cx="6858000" cy="9144000"/>
  <p:embeddedFontLst>
    <p:embeddedFont>
      <p:font typeface="Cabin SemiBold"/>
      <p:regular r:id="rId22"/>
      <p:bold r:id="rId23"/>
      <p:italic r:id="rId24"/>
      <p:boldItalic r:id="rId25"/>
    </p:embeddedFont>
    <p:embeddedFont>
      <p:font typeface="Cabin"/>
      <p:regular r:id="rId26"/>
      <p:bold r:id="rId27"/>
      <p:italic r:id="rId28"/>
      <p:boldItalic r:id="rId29"/>
    </p:embeddedFont>
    <p:embeddedFont>
      <p:font typeface="PT Sans Narrow"/>
      <p:regular r:id="rId30"/>
      <p:bold r:id="rId31"/>
    </p:embeddedFont>
    <p:embeddedFont>
      <p:font typeface="Ex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2AC331C-EB5B-4511-B57D-F3F6A29AB4E8}">
  <a:tblStyle styleId="{E2AC331C-EB5B-4511-B57D-F3F6A29AB4E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CabinSemiBold-regular.fntdata"/><Relationship Id="rId21" Type="http://schemas.openxmlformats.org/officeDocument/2006/relationships/slide" Target="slides/slide15.xml"/><Relationship Id="rId24" Type="http://schemas.openxmlformats.org/officeDocument/2006/relationships/font" Target="fonts/CabinSemiBold-italic.fntdata"/><Relationship Id="rId23" Type="http://schemas.openxmlformats.org/officeDocument/2006/relationships/font" Target="fonts/Cabin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bin-regular.fntdata"/><Relationship Id="rId25" Type="http://schemas.openxmlformats.org/officeDocument/2006/relationships/font" Target="fonts/CabinSemiBold-boldItalic.fntdata"/><Relationship Id="rId28" Type="http://schemas.openxmlformats.org/officeDocument/2006/relationships/font" Target="fonts/Cabin-italic.fntdata"/><Relationship Id="rId27" Type="http://schemas.openxmlformats.org/officeDocument/2006/relationships/font" Target="fonts/Cabin-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abin-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Narrow-bold.fntdata"/><Relationship Id="rId30" Type="http://schemas.openxmlformats.org/officeDocument/2006/relationships/font" Target="fonts/PTSansNarrow-regular.fntdata"/><Relationship Id="rId11" Type="http://schemas.openxmlformats.org/officeDocument/2006/relationships/slide" Target="slides/slide5.xml"/><Relationship Id="rId33" Type="http://schemas.openxmlformats.org/officeDocument/2006/relationships/font" Target="fonts/Exo-bold.fntdata"/><Relationship Id="rId10" Type="http://schemas.openxmlformats.org/officeDocument/2006/relationships/slide" Target="slides/slide4.xml"/><Relationship Id="rId32" Type="http://schemas.openxmlformats.org/officeDocument/2006/relationships/font" Target="fonts/Exo-regular.fntdata"/><Relationship Id="rId13" Type="http://schemas.openxmlformats.org/officeDocument/2006/relationships/slide" Target="slides/slide7.xml"/><Relationship Id="rId35" Type="http://schemas.openxmlformats.org/officeDocument/2006/relationships/font" Target="fonts/Exo-boldItalic.fntdata"/><Relationship Id="rId12" Type="http://schemas.openxmlformats.org/officeDocument/2006/relationships/slide" Target="slides/slide6.xml"/><Relationship Id="rId34" Type="http://schemas.openxmlformats.org/officeDocument/2006/relationships/font" Target="fonts/Ex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7f53047d1ee7e0cc_6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f53047d1ee7e0cc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7f53047d1ee7e0cc_9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7f53047d1ee7e0cc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d028348fa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6d028348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75b09dc845_0_5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5b09dc84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f53047d1ee7e0cc_10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f53047d1ee7e0cc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7f53047d1ee7e0cc_11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7f53047d1ee7e0cc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75b09dc845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5b09dc8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4c0e4bd6108a4e2a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c0e4bd6108a4e2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76316692f2_0_1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6316692f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6316692f2_0_14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6316692f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c0e4bd6108a4e2a_2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4c0e4bd6108a4e2a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f53047d1ee7e0cc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f53047d1ee7e0c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7f53047d1ee7e0cc_1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f53047d1ee7e0cc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7f53047d1ee7e0cc_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7f53047d1ee7e0cc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q7emMSn5NwGI41Y0cfy2jfMnyyBmTAoBcHL1iTKJQLI/edit#slide=id.p" TargetMode="External"/><Relationship Id="rId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35.jpg"/><Relationship Id="rId5"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 Id="rId10" Type="http://schemas.openxmlformats.org/officeDocument/2006/relationships/image" Target="../media/image8.jpg"/><Relationship Id="rId9" Type="http://schemas.openxmlformats.org/officeDocument/2006/relationships/image" Target="../media/image4.jpg"/><Relationship Id="rId5" Type="http://schemas.openxmlformats.org/officeDocument/2006/relationships/image" Target="../media/image3.jpg"/><Relationship Id="rId6" Type="http://schemas.openxmlformats.org/officeDocument/2006/relationships/image" Target="../media/image7.jpg"/><Relationship Id="rId7" Type="http://schemas.openxmlformats.org/officeDocument/2006/relationships/image" Target="../media/image5.jpg"/><Relationship Id="rId8"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15.jpg"/><Relationship Id="rId5" Type="http://schemas.openxmlformats.org/officeDocument/2006/relationships/image" Target="../media/image31.png"/></Relationships>
</file>

<file path=ppt/slides/_rels/slide5.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3.png"/><Relationship Id="rId13" Type="http://schemas.openxmlformats.org/officeDocument/2006/relationships/image" Target="../media/image46.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24.png"/><Relationship Id="rId5" Type="http://schemas.openxmlformats.org/officeDocument/2006/relationships/image" Target="../media/image38.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30.png"/><Relationship Id="rId7"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53" name="Shape 53"/>
        <p:cNvGrpSpPr/>
        <p:nvPr/>
      </p:nvGrpSpPr>
      <p:grpSpPr>
        <a:xfrm>
          <a:off x="0" y="0"/>
          <a:ext cx="0" cy="0"/>
          <a:chOff x="0" y="0"/>
          <a:chExt cx="0" cy="0"/>
        </a:xfrm>
      </p:grpSpPr>
      <p:sp>
        <p:nvSpPr>
          <p:cNvPr id="54" name="Google Shape;54;p13"/>
          <p:cNvSpPr txBox="1"/>
          <p:nvPr/>
        </p:nvSpPr>
        <p:spPr>
          <a:xfrm>
            <a:off x="2355875" y="10090025"/>
            <a:ext cx="30771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CCCCCC"/>
                </a:solidFill>
                <a:uFill>
                  <a:noFill/>
                </a:uFill>
                <a:latin typeface="Cabin"/>
                <a:ea typeface="Cabin"/>
                <a:cs typeface="Cabin"/>
                <a:sym typeface="Cabin"/>
                <a:hlinkClick r:id="rId3"/>
              </a:rPr>
              <a:t>EDITING FILE</a:t>
            </a:r>
            <a:endParaRPr b="1" sz="1800">
              <a:solidFill>
                <a:srgbClr val="CCCCCC"/>
              </a:solidFill>
              <a:latin typeface="Cabin"/>
              <a:ea typeface="Cabin"/>
              <a:cs typeface="Cabin"/>
              <a:sym typeface="Cabin"/>
            </a:endParaRPr>
          </a:p>
        </p:txBody>
      </p:sp>
      <p:sp>
        <p:nvSpPr>
          <p:cNvPr id="55" name="Google Shape;55;p13"/>
          <p:cNvSpPr/>
          <p:nvPr/>
        </p:nvSpPr>
        <p:spPr>
          <a:xfrm>
            <a:off x="394575" y="0"/>
            <a:ext cx="509100" cy="10698600"/>
          </a:xfrm>
          <a:prstGeom prst="rect">
            <a:avLst/>
          </a:prstGeom>
          <a:solidFill>
            <a:srgbClr val="EAF0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4">
            <a:alphaModFix/>
          </a:blip>
          <a:stretch>
            <a:fillRect/>
          </a:stretch>
        </p:blipFill>
        <p:spPr>
          <a:xfrm rot="-388141">
            <a:off x="-121059" y="-352184"/>
            <a:ext cx="1702388" cy="2145988"/>
          </a:xfrm>
          <a:prstGeom prst="rect">
            <a:avLst/>
          </a:prstGeom>
          <a:noFill/>
          <a:ln>
            <a:noFill/>
          </a:ln>
          <a:effectLst>
            <a:outerShdw blurRad="57150" rotWithShape="0" algn="bl" dir="5400000" dist="19050">
              <a:srgbClr val="999999">
                <a:alpha val="50000"/>
              </a:srgbClr>
            </a:outerShdw>
          </a:effectLst>
        </p:spPr>
      </p:pic>
      <p:pic>
        <p:nvPicPr>
          <p:cNvPr id="57" name="Google Shape;57;p13"/>
          <p:cNvPicPr preferRelativeResize="0"/>
          <p:nvPr/>
        </p:nvPicPr>
        <p:blipFill>
          <a:blip r:embed="rId5">
            <a:alphaModFix/>
          </a:blip>
          <a:stretch>
            <a:fillRect/>
          </a:stretch>
        </p:blipFill>
        <p:spPr>
          <a:xfrm rot="-388141">
            <a:off x="-139552" y="963309"/>
            <a:ext cx="1702388" cy="2145988"/>
          </a:xfrm>
          <a:prstGeom prst="rect">
            <a:avLst/>
          </a:prstGeom>
          <a:noFill/>
          <a:ln>
            <a:noFill/>
          </a:ln>
          <a:effectLst>
            <a:outerShdw blurRad="57150" rotWithShape="0" algn="bl" dir="5400000" dist="19050">
              <a:srgbClr val="999999">
                <a:alpha val="50000"/>
              </a:srgbClr>
            </a:outerShdw>
          </a:effectLst>
        </p:spPr>
      </p:pic>
      <p:pic>
        <p:nvPicPr>
          <p:cNvPr id="58" name="Google Shape;58;p13"/>
          <p:cNvPicPr preferRelativeResize="0"/>
          <p:nvPr/>
        </p:nvPicPr>
        <p:blipFill>
          <a:blip r:embed="rId5">
            <a:alphaModFix/>
          </a:blip>
          <a:stretch>
            <a:fillRect/>
          </a:stretch>
        </p:blipFill>
        <p:spPr>
          <a:xfrm rot="-388141">
            <a:off x="-156691" y="2294938"/>
            <a:ext cx="1702388" cy="2145988"/>
          </a:xfrm>
          <a:prstGeom prst="rect">
            <a:avLst/>
          </a:prstGeom>
          <a:noFill/>
          <a:ln>
            <a:noFill/>
          </a:ln>
          <a:effectLst>
            <a:outerShdw blurRad="57150" rotWithShape="0" algn="bl" dir="5400000" dist="19050">
              <a:srgbClr val="999999">
                <a:alpha val="50000"/>
              </a:srgbClr>
            </a:outerShdw>
          </a:effectLst>
        </p:spPr>
      </p:pic>
      <p:pic>
        <p:nvPicPr>
          <p:cNvPr id="59" name="Google Shape;59;p13"/>
          <p:cNvPicPr preferRelativeResize="0"/>
          <p:nvPr/>
        </p:nvPicPr>
        <p:blipFill>
          <a:blip r:embed="rId5">
            <a:alphaModFix/>
          </a:blip>
          <a:stretch>
            <a:fillRect/>
          </a:stretch>
        </p:blipFill>
        <p:spPr>
          <a:xfrm rot="-388141">
            <a:off x="-175184" y="3610431"/>
            <a:ext cx="1702388" cy="2145988"/>
          </a:xfrm>
          <a:prstGeom prst="rect">
            <a:avLst/>
          </a:prstGeom>
          <a:noFill/>
          <a:ln>
            <a:noFill/>
          </a:ln>
          <a:effectLst>
            <a:outerShdw blurRad="57150" rotWithShape="0" algn="bl" dir="5400000" dist="19050">
              <a:srgbClr val="999999">
                <a:alpha val="50000"/>
              </a:srgbClr>
            </a:outerShdw>
          </a:effectLst>
        </p:spPr>
      </p:pic>
      <p:pic>
        <p:nvPicPr>
          <p:cNvPr id="60" name="Google Shape;60;p13"/>
          <p:cNvPicPr preferRelativeResize="0"/>
          <p:nvPr/>
        </p:nvPicPr>
        <p:blipFill>
          <a:blip r:embed="rId5">
            <a:alphaModFix/>
          </a:blip>
          <a:stretch>
            <a:fillRect/>
          </a:stretch>
        </p:blipFill>
        <p:spPr>
          <a:xfrm rot="-388141">
            <a:off x="-189792" y="4941774"/>
            <a:ext cx="1702388" cy="2145988"/>
          </a:xfrm>
          <a:prstGeom prst="rect">
            <a:avLst/>
          </a:prstGeom>
          <a:noFill/>
          <a:ln>
            <a:noFill/>
          </a:ln>
          <a:effectLst>
            <a:outerShdw blurRad="57150" rotWithShape="0" algn="bl" dir="5400000" dist="19050">
              <a:srgbClr val="999999">
                <a:alpha val="50000"/>
              </a:srgbClr>
            </a:outerShdw>
          </a:effectLst>
        </p:spPr>
      </p:pic>
      <p:pic>
        <p:nvPicPr>
          <p:cNvPr id="61" name="Google Shape;61;p13"/>
          <p:cNvPicPr preferRelativeResize="0"/>
          <p:nvPr/>
        </p:nvPicPr>
        <p:blipFill>
          <a:blip r:embed="rId5">
            <a:alphaModFix/>
          </a:blip>
          <a:stretch>
            <a:fillRect/>
          </a:stretch>
        </p:blipFill>
        <p:spPr>
          <a:xfrm rot="-388141">
            <a:off x="-208285" y="6257266"/>
            <a:ext cx="1702388" cy="2145988"/>
          </a:xfrm>
          <a:prstGeom prst="rect">
            <a:avLst/>
          </a:prstGeom>
          <a:noFill/>
          <a:ln>
            <a:noFill/>
          </a:ln>
          <a:effectLst>
            <a:outerShdw blurRad="57150" rotWithShape="0" algn="bl" dir="5400000" dist="19050">
              <a:srgbClr val="999999">
                <a:alpha val="50000"/>
              </a:srgbClr>
            </a:outerShdw>
          </a:effectLst>
        </p:spPr>
      </p:pic>
      <p:pic>
        <p:nvPicPr>
          <p:cNvPr id="62" name="Google Shape;62;p13"/>
          <p:cNvPicPr preferRelativeResize="0"/>
          <p:nvPr/>
        </p:nvPicPr>
        <p:blipFill>
          <a:blip r:embed="rId5">
            <a:alphaModFix/>
          </a:blip>
          <a:stretch>
            <a:fillRect/>
          </a:stretch>
        </p:blipFill>
        <p:spPr>
          <a:xfrm rot="-388141">
            <a:off x="-227910" y="7589178"/>
            <a:ext cx="1702388" cy="2145988"/>
          </a:xfrm>
          <a:prstGeom prst="rect">
            <a:avLst/>
          </a:prstGeom>
          <a:noFill/>
          <a:ln>
            <a:noFill/>
          </a:ln>
          <a:effectLst>
            <a:outerShdw blurRad="57150" rotWithShape="0" algn="bl" dir="5400000" dist="19050">
              <a:srgbClr val="999999">
                <a:alpha val="50000"/>
              </a:srgbClr>
            </a:outerShdw>
          </a:effectLst>
        </p:spPr>
      </p:pic>
      <p:pic>
        <p:nvPicPr>
          <p:cNvPr id="63" name="Google Shape;63;p13"/>
          <p:cNvPicPr preferRelativeResize="0"/>
          <p:nvPr/>
        </p:nvPicPr>
        <p:blipFill>
          <a:blip r:embed="rId5">
            <a:alphaModFix/>
          </a:blip>
          <a:stretch>
            <a:fillRect/>
          </a:stretch>
        </p:blipFill>
        <p:spPr>
          <a:xfrm rot="-388141">
            <a:off x="-246403" y="8904671"/>
            <a:ext cx="1702388" cy="2145988"/>
          </a:xfrm>
          <a:prstGeom prst="rect">
            <a:avLst/>
          </a:prstGeom>
          <a:noFill/>
          <a:ln>
            <a:noFill/>
          </a:ln>
          <a:effectLst>
            <a:outerShdw blurRad="57150" rotWithShape="0" algn="bl" dir="5400000" dist="19050">
              <a:srgbClr val="999999">
                <a:alpha val="50000"/>
              </a:srgbClr>
            </a:outerShdw>
          </a:effectLst>
        </p:spPr>
      </p:pic>
      <p:sp>
        <p:nvSpPr>
          <p:cNvPr id="64" name="Google Shape;64;p13"/>
          <p:cNvSpPr txBox="1"/>
          <p:nvPr/>
        </p:nvSpPr>
        <p:spPr>
          <a:xfrm>
            <a:off x="1011425" y="1125838"/>
            <a:ext cx="5952600" cy="195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600">
                <a:solidFill>
                  <a:srgbClr val="61753B"/>
                </a:solidFill>
                <a:latin typeface="Calibri"/>
                <a:ea typeface="Calibri"/>
                <a:cs typeface="Calibri"/>
                <a:sym typeface="Calibri"/>
              </a:rPr>
              <a:t>Hemoflagellates:</a:t>
            </a:r>
            <a:endParaRPr b="1" sz="3600">
              <a:solidFill>
                <a:srgbClr val="61753B"/>
              </a:solidFill>
              <a:latin typeface="Calibri"/>
              <a:ea typeface="Calibri"/>
              <a:cs typeface="Calibri"/>
              <a:sym typeface="Calibri"/>
            </a:endParaRPr>
          </a:p>
          <a:p>
            <a:pPr indent="0" lvl="0" marL="0" rtl="0" algn="ctr">
              <a:spcBef>
                <a:spcPts val="0"/>
              </a:spcBef>
              <a:spcAft>
                <a:spcPts val="0"/>
              </a:spcAft>
              <a:buNone/>
            </a:pPr>
            <a:r>
              <a:rPr b="1" lang="en-GB" sz="3600">
                <a:solidFill>
                  <a:srgbClr val="61753B"/>
                </a:solidFill>
                <a:latin typeface="Calibri"/>
                <a:ea typeface="Calibri"/>
                <a:cs typeface="Calibri"/>
                <a:sym typeface="Calibri"/>
              </a:rPr>
              <a:t>Leishmaniasis &amp; </a:t>
            </a:r>
            <a:r>
              <a:rPr b="1" lang="en-GB" sz="3500">
                <a:solidFill>
                  <a:srgbClr val="61753B"/>
                </a:solidFill>
                <a:latin typeface="Calibri"/>
                <a:ea typeface="Calibri"/>
                <a:cs typeface="Calibri"/>
                <a:sym typeface="Calibri"/>
              </a:rPr>
              <a:t>Trypanosomiasis</a:t>
            </a:r>
            <a:endParaRPr b="1" sz="3600">
              <a:solidFill>
                <a:srgbClr val="61753B"/>
              </a:solidFill>
              <a:latin typeface="Calibri"/>
              <a:ea typeface="Calibri"/>
              <a:cs typeface="Calibri"/>
              <a:sym typeface="Calibri"/>
            </a:endParaRPr>
          </a:p>
        </p:txBody>
      </p:sp>
      <p:pic>
        <p:nvPicPr>
          <p:cNvPr id="65" name="Google Shape;65;p13"/>
          <p:cNvPicPr preferRelativeResize="0"/>
          <p:nvPr/>
        </p:nvPicPr>
        <p:blipFill rotWithShape="1">
          <a:blip r:embed="rId6">
            <a:alphaModFix/>
          </a:blip>
          <a:srcRect b="8839" l="11500" r="19137" t="28687"/>
          <a:stretch/>
        </p:blipFill>
        <p:spPr>
          <a:xfrm>
            <a:off x="5301576" y="-12"/>
            <a:ext cx="1151943" cy="692100"/>
          </a:xfrm>
          <a:prstGeom prst="rect">
            <a:avLst/>
          </a:prstGeom>
          <a:noFill/>
          <a:ln>
            <a:noFill/>
          </a:ln>
        </p:spPr>
      </p:pic>
      <p:pic>
        <p:nvPicPr>
          <p:cNvPr id="66" name="Google Shape;66;p13"/>
          <p:cNvPicPr preferRelativeResize="0"/>
          <p:nvPr/>
        </p:nvPicPr>
        <p:blipFill>
          <a:blip r:embed="rId7">
            <a:alphaModFix/>
          </a:blip>
          <a:stretch>
            <a:fillRect/>
          </a:stretch>
        </p:blipFill>
        <p:spPr>
          <a:xfrm>
            <a:off x="6749825" y="0"/>
            <a:ext cx="839703" cy="1058450"/>
          </a:xfrm>
          <a:prstGeom prst="rect">
            <a:avLst/>
          </a:prstGeom>
          <a:noFill/>
          <a:ln>
            <a:noFill/>
          </a:ln>
        </p:spPr>
      </p:pic>
      <p:sp>
        <p:nvSpPr>
          <p:cNvPr id="67" name="Google Shape;67;p13"/>
          <p:cNvSpPr/>
          <p:nvPr/>
        </p:nvSpPr>
        <p:spPr>
          <a:xfrm>
            <a:off x="1540301" y="3201451"/>
            <a:ext cx="5504100" cy="675000"/>
          </a:xfrm>
          <a:prstGeom prst="roundRect">
            <a:avLst>
              <a:gd fmla="val 16667" name="adj"/>
            </a:avLst>
          </a:prstGeom>
          <a:solidFill>
            <a:srgbClr val="C0C58F">
              <a:alpha val="53630"/>
            </a:srgbClr>
          </a:solidFill>
          <a:ln>
            <a:noFill/>
          </a:ln>
        </p:spPr>
        <p:txBody>
          <a:bodyPr anchorCtr="0" anchor="ctr" bIns="121950" lIns="121950" spcFirstLastPara="1" rIns="121950" wrap="square" tIns="121950">
            <a:noAutofit/>
          </a:bodyPr>
          <a:lstStyle/>
          <a:p>
            <a:pPr indent="0" lvl="0" marL="0" rtl="0" algn="l">
              <a:spcBef>
                <a:spcPts val="0"/>
              </a:spcBef>
              <a:spcAft>
                <a:spcPts val="0"/>
              </a:spcAft>
              <a:buNone/>
            </a:pPr>
            <a:r>
              <a:rPr b="1" lang="en-GB" sz="3100">
                <a:solidFill>
                  <a:srgbClr val="61753B"/>
                </a:solidFill>
                <a:latin typeface="Cabin"/>
                <a:ea typeface="Cabin"/>
                <a:cs typeface="Cabin"/>
                <a:sym typeface="Cabin"/>
              </a:rPr>
              <a:t>Lecture objectives:</a:t>
            </a:r>
            <a:endParaRPr sz="1900">
              <a:solidFill>
                <a:srgbClr val="61753B"/>
              </a:solidFill>
              <a:latin typeface="Cabin"/>
              <a:ea typeface="Cabin"/>
              <a:cs typeface="Cabin"/>
              <a:sym typeface="Cabin"/>
            </a:endParaRPr>
          </a:p>
        </p:txBody>
      </p:sp>
      <p:sp>
        <p:nvSpPr>
          <p:cNvPr id="68" name="Google Shape;68;p13"/>
          <p:cNvSpPr txBox="1"/>
          <p:nvPr/>
        </p:nvSpPr>
        <p:spPr>
          <a:xfrm>
            <a:off x="1540300" y="3949325"/>
            <a:ext cx="5504100" cy="4450200"/>
          </a:xfrm>
          <a:prstGeom prst="rect">
            <a:avLst/>
          </a:prstGeom>
          <a:noFill/>
          <a:ln cap="flat" cmpd="sng" w="9525">
            <a:solidFill>
              <a:srgbClr val="B4B982"/>
            </a:solidFill>
            <a:prstDash val="lgDash"/>
            <a:round/>
            <a:headEnd len="sm" w="sm" type="none"/>
            <a:tailEnd len="sm" w="sm" type="none"/>
          </a:ln>
        </p:spPr>
        <p:txBody>
          <a:bodyPr anchorCtr="0" anchor="ctr" bIns="121950" lIns="121950" spcFirstLastPara="1" rIns="121950" wrap="square" tIns="121950">
            <a:noAutofit/>
          </a:bodyPr>
          <a:lstStyle/>
          <a:p>
            <a:pPr indent="0" lvl="0" marL="457200" rtl="0" algn="l">
              <a:lnSpc>
                <a:spcPct val="150000"/>
              </a:lnSpc>
              <a:spcBef>
                <a:spcPts val="0"/>
              </a:spcBef>
              <a:spcAft>
                <a:spcPts val="0"/>
              </a:spcAft>
              <a:buNone/>
            </a:pPr>
            <a:r>
              <a:t/>
            </a:r>
            <a:endParaRPr>
              <a:latin typeface="Cabin"/>
              <a:ea typeface="Cabin"/>
              <a:cs typeface="Cabin"/>
              <a:sym typeface="Cabin"/>
            </a:endParaRPr>
          </a:p>
        </p:txBody>
      </p:sp>
      <p:sp>
        <p:nvSpPr>
          <p:cNvPr id="69" name="Google Shape;69;p13"/>
          <p:cNvSpPr/>
          <p:nvPr/>
        </p:nvSpPr>
        <p:spPr>
          <a:xfrm>
            <a:off x="1561750" y="8623100"/>
            <a:ext cx="5504100" cy="1204200"/>
          </a:xfrm>
          <a:prstGeom prst="roundRect">
            <a:avLst>
              <a:gd fmla="val 16667" name="adj"/>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sp>
        <p:nvSpPr>
          <p:cNvPr id="70" name="Google Shape;70;p13"/>
          <p:cNvSpPr/>
          <p:nvPr/>
        </p:nvSpPr>
        <p:spPr>
          <a:xfrm>
            <a:off x="1890497" y="9035592"/>
            <a:ext cx="168000" cy="1605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1890497" y="9270017"/>
            <a:ext cx="168000" cy="160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1887434" y="9504442"/>
            <a:ext cx="168000" cy="160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nvSpPr>
        <p:spPr>
          <a:xfrm>
            <a:off x="2160834" y="8973854"/>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bin"/>
                <a:ea typeface="Cabin"/>
                <a:cs typeface="Cabin"/>
                <a:sym typeface="Cabin"/>
              </a:rPr>
              <a:t>Important</a:t>
            </a:r>
            <a:endParaRPr>
              <a:latin typeface="Cabin"/>
              <a:ea typeface="Cabin"/>
              <a:cs typeface="Cabin"/>
              <a:sym typeface="Cabin"/>
            </a:endParaRPr>
          </a:p>
        </p:txBody>
      </p:sp>
      <p:sp>
        <p:nvSpPr>
          <p:cNvPr id="74" name="Google Shape;74;p13"/>
          <p:cNvSpPr txBox="1"/>
          <p:nvPr/>
        </p:nvSpPr>
        <p:spPr>
          <a:xfrm>
            <a:off x="2160821" y="9229550"/>
            <a:ext cx="15798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bin"/>
                <a:ea typeface="Cabin"/>
                <a:cs typeface="Cabin"/>
                <a:sym typeface="Cabin"/>
              </a:rPr>
              <a:t>Doctors’ note</a:t>
            </a:r>
            <a:endParaRPr>
              <a:latin typeface="Cabin"/>
              <a:ea typeface="Cabin"/>
              <a:cs typeface="Cabin"/>
              <a:sym typeface="Cabin"/>
            </a:endParaRPr>
          </a:p>
        </p:txBody>
      </p:sp>
      <p:sp>
        <p:nvSpPr>
          <p:cNvPr id="75" name="Google Shape;75;p13"/>
          <p:cNvSpPr txBox="1"/>
          <p:nvPr/>
        </p:nvSpPr>
        <p:spPr>
          <a:xfrm>
            <a:off x="2234634" y="9485242"/>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bin"/>
                <a:ea typeface="Cabin"/>
                <a:cs typeface="Cabin"/>
                <a:sym typeface="Cabin"/>
              </a:rPr>
              <a:t>Extra</a:t>
            </a:r>
            <a:endParaRPr>
              <a:latin typeface="Cabin"/>
              <a:ea typeface="Cabin"/>
              <a:cs typeface="Cabin"/>
              <a:sym typeface="Cabin"/>
            </a:endParaRPr>
          </a:p>
        </p:txBody>
      </p:sp>
      <p:sp>
        <p:nvSpPr>
          <p:cNvPr id="76" name="Google Shape;76;p13"/>
          <p:cNvSpPr/>
          <p:nvPr/>
        </p:nvSpPr>
        <p:spPr>
          <a:xfrm>
            <a:off x="4004384" y="9144942"/>
            <a:ext cx="168000" cy="160500"/>
          </a:xfrm>
          <a:prstGeom prst="ellipse">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77" name="Google Shape;77;p13"/>
          <p:cNvSpPr/>
          <p:nvPr/>
        </p:nvSpPr>
        <p:spPr>
          <a:xfrm>
            <a:off x="4004384" y="9409654"/>
            <a:ext cx="168000" cy="1605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txBox="1"/>
          <p:nvPr/>
        </p:nvSpPr>
        <p:spPr>
          <a:xfrm>
            <a:off x="1719200" y="8623100"/>
            <a:ext cx="11520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0000"/>
                </a:solidFill>
                <a:latin typeface="Cabin"/>
                <a:ea typeface="Cabin"/>
                <a:cs typeface="Cabin"/>
                <a:sym typeface="Cabin"/>
              </a:rPr>
              <a:t>Color index:    </a:t>
            </a:r>
            <a:endParaRPr b="1">
              <a:solidFill>
                <a:srgbClr val="434343"/>
              </a:solidFill>
              <a:latin typeface="Cabin"/>
              <a:ea typeface="Cabin"/>
              <a:cs typeface="Cabin"/>
              <a:sym typeface="Cabin"/>
            </a:endParaRPr>
          </a:p>
        </p:txBody>
      </p:sp>
      <p:sp>
        <p:nvSpPr>
          <p:cNvPr id="79" name="Google Shape;79;p13"/>
          <p:cNvSpPr txBox="1"/>
          <p:nvPr/>
        </p:nvSpPr>
        <p:spPr>
          <a:xfrm>
            <a:off x="4065875" y="9024200"/>
            <a:ext cx="30000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000000"/>
                </a:solidFill>
                <a:latin typeface="Cabin"/>
                <a:ea typeface="Cabin"/>
                <a:cs typeface="Cabin"/>
                <a:sym typeface="Cabin"/>
              </a:rPr>
              <a:t>  </a:t>
            </a:r>
            <a:r>
              <a:rPr lang="en-GB">
                <a:solidFill>
                  <a:srgbClr val="C27BA0"/>
                </a:solidFill>
                <a:latin typeface="Cabin"/>
                <a:ea typeface="Cabin"/>
                <a:cs typeface="Cabin"/>
                <a:sym typeface="Cabin"/>
              </a:rPr>
              <a:t>Found in Girls’ slides</a:t>
            </a:r>
            <a:r>
              <a:rPr lang="en-GB">
                <a:solidFill>
                  <a:srgbClr val="000000"/>
                </a:solidFill>
                <a:latin typeface="Cabin"/>
                <a:ea typeface="Cabin"/>
                <a:cs typeface="Cabin"/>
                <a:sym typeface="Cabin"/>
              </a:rPr>
              <a:t> </a:t>
            </a:r>
            <a:endParaRPr>
              <a:solidFill>
                <a:srgbClr val="000000"/>
              </a:solidFill>
              <a:latin typeface="Cabin"/>
              <a:ea typeface="Cabin"/>
              <a:cs typeface="Cabin"/>
              <a:sym typeface="Cabin"/>
            </a:endParaRPr>
          </a:p>
        </p:txBody>
      </p:sp>
      <p:sp>
        <p:nvSpPr>
          <p:cNvPr id="80" name="Google Shape;80;p13"/>
          <p:cNvSpPr txBox="1"/>
          <p:nvPr/>
        </p:nvSpPr>
        <p:spPr>
          <a:xfrm>
            <a:off x="4170475" y="9288888"/>
            <a:ext cx="30000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3C78D8"/>
                </a:solidFill>
                <a:latin typeface="Cabin"/>
                <a:ea typeface="Cabin"/>
                <a:cs typeface="Cabin"/>
                <a:sym typeface="Cabin"/>
              </a:rPr>
              <a:t>Found in Boys’ slides</a:t>
            </a:r>
            <a:endParaRPr>
              <a:solidFill>
                <a:srgbClr val="3C78D8"/>
              </a:solidFill>
              <a:latin typeface="Cabin"/>
              <a:ea typeface="Cabin"/>
              <a:cs typeface="Cabin"/>
              <a:sym typeface="Cabin"/>
            </a:endParaRPr>
          </a:p>
        </p:txBody>
      </p:sp>
      <p:sp>
        <p:nvSpPr>
          <p:cNvPr id="81" name="Google Shape;81;p13"/>
          <p:cNvSpPr txBox="1"/>
          <p:nvPr/>
        </p:nvSpPr>
        <p:spPr>
          <a:xfrm>
            <a:off x="1561750" y="5993628"/>
            <a:ext cx="5504100" cy="2093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Cabin"/>
              <a:buChar char="●"/>
            </a:pPr>
            <a:r>
              <a:rPr lang="en-GB" sz="1000">
                <a:latin typeface="Cabin"/>
                <a:ea typeface="Cabin"/>
                <a:cs typeface="Cabin"/>
                <a:sym typeface="Cabin"/>
              </a:rPr>
              <a:t>Know stages of Hemoflagellates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Know geographical distribution of African sleeping sickness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Describe life cycle of African trypanosomiasis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Discuss pathology and diagnosis of African sleeping sickness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Describe life cycle of American trypanosomiasis.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Know signs and symptoms and how to diagnose American trypanosomiasis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discuss the treatment of trypanosomiasis.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Summarize major filarial infections of Humans.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Describe life cycle of Onchocerca volvulus.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Know pathology, diagnosis and treatment of onchocerciasis.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Discuss pathology caused by lymphatic filariasis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Describe life cycle of Wuchereria bancrofti.</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Know about diagnosis and treatment of lymphatic filariasis.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Describe life cycle of Loa loa and how it diagnosed and treated</a:t>
            </a:r>
            <a:endParaRPr sz="1000">
              <a:latin typeface="Cabin"/>
              <a:ea typeface="Cabin"/>
              <a:cs typeface="Cabin"/>
              <a:sym typeface="Cabin"/>
            </a:endParaRPr>
          </a:p>
        </p:txBody>
      </p:sp>
      <p:sp>
        <p:nvSpPr>
          <p:cNvPr id="82" name="Google Shape;82;p13"/>
          <p:cNvSpPr txBox="1"/>
          <p:nvPr/>
        </p:nvSpPr>
        <p:spPr>
          <a:xfrm>
            <a:off x="1524675" y="4205191"/>
            <a:ext cx="5504100" cy="1925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Cabin"/>
              <a:buChar char="●"/>
            </a:pPr>
            <a:r>
              <a:rPr lang="en-GB" sz="1000">
                <a:latin typeface="Cabin"/>
                <a:ea typeface="Cabin"/>
                <a:cs typeface="Cabin"/>
                <a:sym typeface="Cabin"/>
              </a:rPr>
              <a:t>Know different stages of Leishmania parasites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Describe life cycle of Leishmania parasites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Discuss what diseases caused by Leishmania parasites and what is endemic in Saudi Arabia</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Geographical distribution of Leishmania in the world either cutaneous or visceral</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Leishmaniasis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Know what are the vectors of Leishmania</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Discuss clinical types of Leishmaniasis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Know uncommon types of the diseases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How Leishmaniasis is diagnosed in the labs</a:t>
            </a:r>
            <a:endParaRPr sz="1000">
              <a:latin typeface="Cabin"/>
              <a:ea typeface="Cabin"/>
              <a:cs typeface="Cabin"/>
              <a:sym typeface="Cabin"/>
            </a:endParaRPr>
          </a:p>
          <a:p>
            <a:pPr indent="-292100" lvl="0" marL="457200" rtl="0" algn="l">
              <a:spcBef>
                <a:spcPts val="0"/>
              </a:spcBef>
              <a:spcAft>
                <a:spcPts val="0"/>
              </a:spcAft>
              <a:buSzPts val="1000"/>
              <a:buFont typeface="Cabin"/>
              <a:buChar char="●"/>
            </a:pPr>
            <a:r>
              <a:rPr lang="en-GB" sz="1000">
                <a:latin typeface="Cabin"/>
                <a:ea typeface="Cabin"/>
                <a:cs typeface="Cabin"/>
                <a:sym typeface="Cabin"/>
              </a:rPr>
              <a:t> What is the best treatment for Leishmaniasis</a:t>
            </a:r>
            <a:endParaRPr sz="1000">
              <a:latin typeface="Cabin"/>
              <a:ea typeface="Cabin"/>
              <a:cs typeface="Cabin"/>
              <a:sym typeface="Cabin"/>
            </a:endParaRPr>
          </a:p>
        </p:txBody>
      </p:sp>
      <p:sp>
        <p:nvSpPr>
          <p:cNvPr id="83" name="Google Shape;83;p13"/>
          <p:cNvSpPr txBox="1"/>
          <p:nvPr/>
        </p:nvSpPr>
        <p:spPr>
          <a:xfrm>
            <a:off x="1558800" y="3934381"/>
            <a:ext cx="1696800" cy="8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latin typeface="Cabin"/>
                <a:ea typeface="Cabin"/>
                <a:cs typeface="Cabin"/>
                <a:sym typeface="Cabin"/>
              </a:rPr>
              <a:t>1. Leishmaniasis</a:t>
            </a:r>
            <a:endParaRPr/>
          </a:p>
        </p:txBody>
      </p:sp>
      <p:sp>
        <p:nvSpPr>
          <p:cNvPr id="84" name="Google Shape;84;p13"/>
          <p:cNvSpPr txBox="1"/>
          <p:nvPr/>
        </p:nvSpPr>
        <p:spPr>
          <a:xfrm>
            <a:off x="1558800" y="5768644"/>
            <a:ext cx="1696800" cy="4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latin typeface="Cabin"/>
                <a:ea typeface="Cabin"/>
                <a:cs typeface="Cabin"/>
                <a:sym typeface="Cabin"/>
              </a:rPr>
              <a:t>2. </a:t>
            </a:r>
            <a:r>
              <a:rPr lang="en-GB" sz="1000">
                <a:solidFill>
                  <a:schemeClr val="dk1"/>
                </a:solidFill>
                <a:latin typeface="Cabin"/>
                <a:ea typeface="Cabin"/>
                <a:cs typeface="Cabin"/>
                <a:sym typeface="Cabin"/>
              </a:rPr>
              <a:t>trypanosomiasis</a:t>
            </a:r>
            <a:endParaRPr/>
          </a:p>
        </p:txBody>
      </p:sp>
      <p:pic>
        <p:nvPicPr>
          <p:cNvPr id="85" name="Google Shape;85;p13"/>
          <p:cNvPicPr preferRelativeResize="0"/>
          <p:nvPr/>
        </p:nvPicPr>
        <p:blipFill>
          <a:blip r:embed="rId8">
            <a:alphaModFix/>
          </a:blip>
          <a:stretch>
            <a:fillRect/>
          </a:stretch>
        </p:blipFill>
        <p:spPr>
          <a:xfrm>
            <a:off x="4370453" y="-1"/>
            <a:ext cx="839700" cy="8396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22"/>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07" name="Google Shape;307;p22"/>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9</a:t>
            </a:r>
            <a:endParaRPr>
              <a:latin typeface="Cabin"/>
              <a:ea typeface="Cabin"/>
              <a:cs typeface="Cabin"/>
              <a:sym typeface="Cabin"/>
            </a:endParaRPr>
          </a:p>
        </p:txBody>
      </p:sp>
      <p:sp>
        <p:nvSpPr>
          <p:cNvPr id="309" name="Google Shape;309;p22"/>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American Trypanosomiasis</a:t>
            </a:r>
            <a:endParaRPr b="1" sz="3500">
              <a:solidFill>
                <a:srgbClr val="61753B"/>
              </a:solidFill>
              <a:latin typeface="Cabin"/>
              <a:ea typeface="Cabin"/>
              <a:cs typeface="Cabin"/>
              <a:sym typeface="Cabin"/>
            </a:endParaRPr>
          </a:p>
        </p:txBody>
      </p:sp>
      <p:sp>
        <p:nvSpPr>
          <p:cNvPr id="310" name="Google Shape;310;p22"/>
          <p:cNvSpPr txBox="1"/>
          <p:nvPr/>
        </p:nvSpPr>
        <p:spPr>
          <a:xfrm>
            <a:off x="347025" y="929075"/>
            <a:ext cx="4291800" cy="525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Clinical features</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1300">
              <a:solidFill>
                <a:schemeClr val="dk1"/>
              </a:solidFill>
              <a:latin typeface="Cabin"/>
              <a:ea typeface="Cabin"/>
              <a:cs typeface="Cabin"/>
              <a:sym typeface="Cabin"/>
            </a:endParaRPr>
          </a:p>
          <a:p>
            <a:pPr indent="0" lvl="0" marL="0" rtl="0" algn="l">
              <a:spcBef>
                <a:spcPts val="0"/>
              </a:spcBef>
              <a:spcAft>
                <a:spcPts val="0"/>
              </a:spcAft>
              <a:buNone/>
            </a:pPr>
            <a:r>
              <a:t/>
            </a:r>
            <a:endParaRPr sz="1300">
              <a:solidFill>
                <a:schemeClr val="dk1"/>
              </a:solidFill>
              <a:latin typeface="Exo"/>
              <a:ea typeface="Exo"/>
              <a:cs typeface="Exo"/>
              <a:sym typeface="Exo"/>
            </a:endParaRPr>
          </a:p>
          <a:p>
            <a:pPr indent="0" lvl="0" marL="0" rtl="0" algn="l">
              <a:spcBef>
                <a:spcPts val="0"/>
              </a:spcBef>
              <a:spcAft>
                <a:spcPts val="0"/>
              </a:spcAft>
              <a:buNone/>
            </a:pPr>
            <a:r>
              <a:t/>
            </a:r>
            <a:endParaRPr sz="1200">
              <a:solidFill>
                <a:srgbClr val="CC0000"/>
              </a:solidFill>
              <a:latin typeface="Cabin"/>
              <a:ea typeface="Cabin"/>
              <a:cs typeface="Cabin"/>
              <a:sym typeface="Cabin"/>
            </a:endParaRPr>
          </a:p>
        </p:txBody>
      </p:sp>
      <p:sp>
        <p:nvSpPr>
          <p:cNvPr id="311" name="Google Shape;311;p22"/>
          <p:cNvSpPr txBox="1"/>
          <p:nvPr/>
        </p:nvSpPr>
        <p:spPr>
          <a:xfrm>
            <a:off x="2179600" y="4707390"/>
            <a:ext cx="3545700" cy="52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61753B"/>
                </a:solidFill>
                <a:latin typeface="Cabin"/>
                <a:ea typeface="Cabin"/>
                <a:cs typeface="Cabin"/>
                <a:sym typeface="Cabin"/>
              </a:rPr>
              <a:t>Diagnosis</a:t>
            </a:r>
            <a:r>
              <a:rPr b="1" lang="en-GB" sz="2400">
                <a:solidFill>
                  <a:srgbClr val="9FC5E8"/>
                </a:solidFill>
                <a:latin typeface="Exo"/>
                <a:ea typeface="Exo"/>
                <a:cs typeface="Exo"/>
                <a:sym typeface="Exo"/>
              </a:rPr>
              <a:t> </a:t>
            </a:r>
            <a:endParaRPr b="1" sz="2400">
              <a:solidFill>
                <a:srgbClr val="9FC5E8"/>
              </a:solidFill>
              <a:latin typeface="Exo"/>
              <a:ea typeface="Exo"/>
              <a:cs typeface="Exo"/>
              <a:sym typeface="Exo"/>
            </a:endParaRPr>
          </a:p>
        </p:txBody>
      </p:sp>
      <p:sp>
        <p:nvSpPr>
          <p:cNvPr id="312" name="Google Shape;312;p22"/>
          <p:cNvSpPr txBox="1"/>
          <p:nvPr/>
        </p:nvSpPr>
        <p:spPr>
          <a:xfrm>
            <a:off x="4004200" y="5482750"/>
            <a:ext cx="1409700" cy="20367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dk1"/>
                </a:solidFill>
                <a:latin typeface="Cabin"/>
                <a:ea typeface="Cabin"/>
                <a:cs typeface="Cabin"/>
                <a:sym typeface="Cabin"/>
              </a:rPr>
              <a:t>Xenodiagnosis</a:t>
            </a:r>
            <a:r>
              <a:rPr lang="en-GB" sz="1300">
                <a:solidFill>
                  <a:schemeClr val="dk1"/>
                </a:solidFill>
                <a:latin typeface="Cabin"/>
                <a:ea typeface="Cabin"/>
                <a:cs typeface="Cabin"/>
                <a:sym typeface="Cabin"/>
              </a:rPr>
              <a:t>: feeding bugs on a suspected cases.</a:t>
            </a:r>
            <a:endParaRPr sz="1300">
              <a:solidFill>
                <a:schemeClr val="dk1"/>
              </a:solidFill>
              <a:latin typeface="Cabin"/>
              <a:ea typeface="Cabin"/>
              <a:cs typeface="Cabin"/>
              <a:sym typeface="Cabin"/>
            </a:endParaRPr>
          </a:p>
          <a:p>
            <a:pPr indent="0" lvl="0" marL="0" marR="0" rtl="0" algn="ctr">
              <a:lnSpc>
                <a:spcPct val="100000"/>
              </a:lnSpc>
              <a:spcBef>
                <a:spcPts val="0"/>
              </a:spcBef>
              <a:spcAft>
                <a:spcPts val="0"/>
              </a:spcAft>
              <a:buNone/>
            </a:pPr>
            <a:r>
              <a:t/>
            </a:r>
            <a:endParaRPr>
              <a:solidFill>
                <a:srgbClr val="666666"/>
              </a:solidFill>
              <a:latin typeface="Exo"/>
              <a:ea typeface="Exo"/>
              <a:cs typeface="Exo"/>
              <a:sym typeface="Exo"/>
            </a:endParaRPr>
          </a:p>
        </p:txBody>
      </p:sp>
      <p:sp>
        <p:nvSpPr>
          <p:cNvPr id="313" name="Google Shape;313;p22"/>
          <p:cNvSpPr txBox="1"/>
          <p:nvPr/>
        </p:nvSpPr>
        <p:spPr>
          <a:xfrm>
            <a:off x="2268900" y="5482750"/>
            <a:ext cx="1479600" cy="20367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CC0000"/>
                </a:solidFill>
                <a:latin typeface="Cabin"/>
                <a:ea typeface="Cabin"/>
                <a:cs typeface="Cabin"/>
                <a:sym typeface="Cabin"/>
              </a:rPr>
              <a:t>Serology</a:t>
            </a:r>
            <a:r>
              <a:rPr lang="en-GB" sz="1300">
                <a:solidFill>
                  <a:srgbClr val="CC0000"/>
                </a:solidFill>
                <a:latin typeface="Cabin"/>
                <a:ea typeface="Cabin"/>
                <a:cs typeface="Cabin"/>
                <a:sym typeface="Cabin"/>
              </a:rPr>
              <a:t>: </a:t>
            </a:r>
            <a:endParaRPr sz="1300">
              <a:solidFill>
                <a:srgbClr val="CC0000"/>
              </a:solidFill>
              <a:latin typeface="Cabin"/>
              <a:ea typeface="Cabin"/>
              <a:cs typeface="Cabin"/>
              <a:sym typeface="Cabin"/>
            </a:endParaRPr>
          </a:p>
          <a:p>
            <a:pPr indent="0" lvl="0" marL="0" rtl="0" algn="ctr">
              <a:spcBef>
                <a:spcPts val="0"/>
              </a:spcBef>
              <a:spcAft>
                <a:spcPts val="0"/>
              </a:spcAft>
              <a:buNone/>
            </a:pPr>
            <a:r>
              <a:rPr b="1" lang="en-GB" sz="1300">
                <a:solidFill>
                  <a:srgbClr val="CC0000"/>
                </a:solidFill>
                <a:latin typeface="Cabin"/>
                <a:ea typeface="Cabin"/>
                <a:cs typeface="Cabin"/>
                <a:sym typeface="Cabin"/>
              </a:rPr>
              <a:t>IFAT</a:t>
            </a:r>
            <a:r>
              <a:rPr lang="en-GB" sz="1300">
                <a:solidFill>
                  <a:srgbClr val="CC0000"/>
                </a:solidFill>
                <a:latin typeface="Cabin"/>
                <a:ea typeface="Cabin"/>
                <a:cs typeface="Cabin"/>
                <a:sym typeface="Cabin"/>
              </a:rPr>
              <a:t> </a:t>
            </a:r>
            <a:endParaRPr sz="1300">
              <a:solidFill>
                <a:srgbClr val="CC0000"/>
              </a:solidFill>
              <a:latin typeface="Cabin"/>
              <a:ea typeface="Cabin"/>
              <a:cs typeface="Cabin"/>
              <a:sym typeface="Cabin"/>
            </a:endParaRPr>
          </a:p>
          <a:p>
            <a:pPr indent="0" lvl="0" marL="0" rtl="0" algn="ctr">
              <a:spcBef>
                <a:spcPts val="0"/>
              </a:spcBef>
              <a:spcAft>
                <a:spcPts val="0"/>
              </a:spcAft>
              <a:buNone/>
            </a:pPr>
            <a:r>
              <a:rPr lang="en-GB" sz="1100">
                <a:solidFill>
                  <a:schemeClr val="dk1"/>
                </a:solidFill>
                <a:latin typeface="Cabin"/>
                <a:ea typeface="Cabin"/>
                <a:cs typeface="Cabin"/>
                <a:sym typeface="Cabin"/>
              </a:rPr>
              <a:t>(</a:t>
            </a:r>
            <a:r>
              <a:rPr lang="en-GB" sz="1100">
                <a:solidFill>
                  <a:schemeClr val="dk1"/>
                </a:solidFill>
                <a:highlight>
                  <a:schemeClr val="lt1"/>
                </a:highlight>
                <a:latin typeface="Cabin"/>
                <a:ea typeface="Cabin"/>
                <a:cs typeface="Cabin"/>
                <a:sym typeface="Cabin"/>
              </a:rPr>
              <a:t>immunofluoresc ence antibody test )</a:t>
            </a:r>
            <a:endParaRPr sz="1100">
              <a:solidFill>
                <a:srgbClr val="666666"/>
              </a:solidFill>
              <a:latin typeface="Exo"/>
              <a:ea typeface="Exo"/>
              <a:cs typeface="Exo"/>
              <a:sym typeface="Exo"/>
            </a:endParaRPr>
          </a:p>
        </p:txBody>
      </p:sp>
      <p:sp>
        <p:nvSpPr>
          <p:cNvPr id="314" name="Google Shape;314;p22"/>
          <p:cNvSpPr txBox="1"/>
          <p:nvPr/>
        </p:nvSpPr>
        <p:spPr>
          <a:xfrm>
            <a:off x="502925" y="5482750"/>
            <a:ext cx="1409700" cy="20367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Cabin"/>
                <a:ea typeface="Cabin"/>
                <a:cs typeface="Cabin"/>
                <a:sym typeface="Cabin"/>
              </a:rPr>
              <a:t>Microscopical examination of Giemsa – stained blood film,</a:t>
            </a:r>
            <a:endParaRPr b="1" sz="1200">
              <a:solidFill>
                <a:srgbClr val="CC0000"/>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 </a:t>
            </a:r>
            <a:r>
              <a:rPr lang="en-GB" sz="1200">
                <a:solidFill>
                  <a:srgbClr val="6AA84F"/>
                </a:solidFill>
                <a:latin typeface="Cabin"/>
                <a:ea typeface="Cabin"/>
                <a:cs typeface="Cabin"/>
                <a:sym typeface="Cabin"/>
              </a:rPr>
              <a:t>we will find</a:t>
            </a:r>
            <a:endParaRPr sz="1200">
              <a:solidFill>
                <a:srgbClr val="6AA84F"/>
              </a:solidFill>
              <a:latin typeface="Cabin"/>
              <a:ea typeface="Cabin"/>
              <a:cs typeface="Cabin"/>
              <a:sym typeface="Cabin"/>
            </a:endParaRPr>
          </a:p>
          <a:p>
            <a:pPr indent="0" lvl="0" marL="0" rtl="0" algn="ctr">
              <a:spcBef>
                <a:spcPts val="0"/>
              </a:spcBef>
              <a:spcAft>
                <a:spcPts val="0"/>
              </a:spcAft>
              <a:buNone/>
            </a:pPr>
            <a:r>
              <a:rPr lang="en-GB" sz="1200">
                <a:solidFill>
                  <a:srgbClr val="3C78D8"/>
                </a:solidFill>
                <a:latin typeface="Cabin"/>
                <a:ea typeface="Cabin"/>
                <a:cs typeface="Cabin"/>
                <a:sym typeface="Cabin"/>
              </a:rPr>
              <a:t> C- shaped </a:t>
            </a:r>
            <a:r>
              <a:rPr lang="en-GB" sz="1200">
                <a:solidFill>
                  <a:srgbClr val="6AA84F"/>
                </a:solidFill>
                <a:latin typeface="Cabin"/>
                <a:ea typeface="Cabin"/>
                <a:cs typeface="Cabin"/>
                <a:sym typeface="Cabin"/>
              </a:rPr>
              <a:t>trypomastigotes</a:t>
            </a:r>
            <a:endParaRPr sz="1200">
              <a:solidFill>
                <a:srgbClr val="6AA84F"/>
              </a:solidFill>
              <a:latin typeface="Cabin"/>
              <a:ea typeface="Cabin"/>
              <a:cs typeface="Cabin"/>
              <a:sym typeface="Cabin"/>
            </a:endParaRPr>
          </a:p>
          <a:p>
            <a:pPr indent="0" lvl="0" marL="0" rtl="0" algn="ctr">
              <a:spcBef>
                <a:spcPts val="0"/>
              </a:spcBef>
              <a:spcAft>
                <a:spcPts val="0"/>
              </a:spcAft>
              <a:buNone/>
            </a:pPr>
            <a:r>
              <a:t/>
            </a:r>
            <a:endParaRPr sz="1200">
              <a:solidFill>
                <a:srgbClr val="6AA84F"/>
              </a:solidFill>
              <a:latin typeface="Cabin"/>
              <a:ea typeface="Cabin"/>
              <a:cs typeface="Cabin"/>
              <a:sym typeface="Cabin"/>
            </a:endParaRPr>
          </a:p>
          <a:p>
            <a:pPr indent="0" lvl="0" marL="0" rtl="0" algn="ctr">
              <a:spcBef>
                <a:spcPts val="0"/>
              </a:spcBef>
              <a:spcAft>
                <a:spcPts val="0"/>
              </a:spcAft>
              <a:buNone/>
            </a:pPr>
            <a:r>
              <a:t/>
            </a:r>
            <a:endParaRPr sz="1200">
              <a:solidFill>
                <a:srgbClr val="6AA84F"/>
              </a:solidFill>
              <a:latin typeface="Cabin"/>
              <a:ea typeface="Cabin"/>
              <a:cs typeface="Cabin"/>
              <a:sym typeface="Cabin"/>
            </a:endParaRPr>
          </a:p>
          <a:p>
            <a:pPr indent="0" lvl="0" marL="0" rtl="0" algn="ctr">
              <a:spcBef>
                <a:spcPts val="0"/>
              </a:spcBef>
              <a:spcAft>
                <a:spcPts val="0"/>
              </a:spcAft>
              <a:buNone/>
            </a:pPr>
            <a:r>
              <a:t/>
            </a:r>
            <a:endParaRPr>
              <a:solidFill>
                <a:srgbClr val="666666"/>
              </a:solidFill>
              <a:latin typeface="Exo"/>
              <a:ea typeface="Exo"/>
              <a:cs typeface="Exo"/>
              <a:sym typeface="Exo"/>
            </a:endParaRPr>
          </a:p>
        </p:txBody>
      </p:sp>
      <p:sp>
        <p:nvSpPr>
          <p:cNvPr id="315" name="Google Shape;315;p22"/>
          <p:cNvSpPr txBox="1"/>
          <p:nvPr/>
        </p:nvSpPr>
        <p:spPr>
          <a:xfrm>
            <a:off x="5739500" y="5482750"/>
            <a:ext cx="1409700" cy="2036700"/>
          </a:xfrm>
          <a:prstGeom prst="rect">
            <a:avLst/>
          </a:prstGeom>
          <a:noFill/>
          <a:ln cap="flat" cmpd="sng" w="9525">
            <a:solidFill>
              <a:srgbClr val="6175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dk1"/>
                </a:solidFill>
                <a:latin typeface="Cabin"/>
                <a:ea typeface="Cabin"/>
                <a:cs typeface="Cabin"/>
                <a:sym typeface="Cabin"/>
              </a:rPr>
              <a:t>PCR:</a:t>
            </a:r>
            <a:endParaRPr b="1" sz="1300">
              <a:solidFill>
                <a:schemeClr val="dk1"/>
              </a:solidFill>
              <a:latin typeface="Cabin"/>
              <a:ea typeface="Cabin"/>
              <a:cs typeface="Cabin"/>
              <a:sym typeface="Cabin"/>
            </a:endParaRPr>
          </a:p>
          <a:p>
            <a:pPr indent="0" lvl="0" marL="0" rtl="0" algn="ctr">
              <a:spcBef>
                <a:spcPts val="0"/>
              </a:spcBef>
              <a:spcAft>
                <a:spcPts val="0"/>
              </a:spcAft>
              <a:buNone/>
            </a:pPr>
            <a:r>
              <a:rPr lang="en-GB" sz="1300">
                <a:solidFill>
                  <a:schemeClr val="dk1"/>
                </a:solidFill>
                <a:latin typeface="Cabin"/>
                <a:ea typeface="Cabin"/>
                <a:cs typeface="Cabin"/>
                <a:sym typeface="Cabin"/>
              </a:rPr>
              <a:t> used to detect Trypomastigotes</a:t>
            </a:r>
            <a:endParaRPr sz="1300">
              <a:solidFill>
                <a:schemeClr val="dk1"/>
              </a:solidFill>
              <a:latin typeface="Cabin"/>
              <a:ea typeface="Cabin"/>
              <a:cs typeface="Cabin"/>
              <a:sym typeface="Cabin"/>
            </a:endParaRPr>
          </a:p>
          <a:p>
            <a:pPr indent="0" lvl="0" marL="0" marR="0" rtl="0" algn="ctr">
              <a:lnSpc>
                <a:spcPct val="100000"/>
              </a:lnSpc>
              <a:spcBef>
                <a:spcPts val="0"/>
              </a:spcBef>
              <a:spcAft>
                <a:spcPts val="0"/>
              </a:spcAft>
              <a:buNone/>
            </a:pPr>
            <a:r>
              <a:t/>
            </a:r>
            <a:endParaRPr>
              <a:solidFill>
                <a:srgbClr val="666666"/>
              </a:solidFill>
              <a:latin typeface="Exo"/>
              <a:ea typeface="Exo"/>
              <a:cs typeface="Exo"/>
              <a:sym typeface="Exo"/>
            </a:endParaRPr>
          </a:p>
        </p:txBody>
      </p:sp>
      <p:cxnSp>
        <p:nvCxnSpPr>
          <p:cNvPr id="316" name="Google Shape;316;p22"/>
          <p:cNvCxnSpPr>
            <a:stCxn id="311" idx="2"/>
            <a:endCxn id="312" idx="0"/>
          </p:cNvCxnSpPr>
          <p:nvPr/>
        </p:nvCxnSpPr>
        <p:spPr>
          <a:xfrm flipH="1" rot="-5400000">
            <a:off x="4205950" y="4979790"/>
            <a:ext cx="249600" cy="756600"/>
          </a:xfrm>
          <a:prstGeom prst="bentConnector3">
            <a:avLst>
              <a:gd fmla="val 49972" name="adj1"/>
            </a:avLst>
          </a:prstGeom>
          <a:noFill/>
          <a:ln cap="flat" cmpd="sng" w="9525">
            <a:solidFill>
              <a:srgbClr val="61753B"/>
            </a:solidFill>
            <a:prstDash val="solid"/>
            <a:round/>
            <a:headEnd len="sm" w="sm" type="none"/>
            <a:tailEnd len="sm" w="sm" type="none"/>
          </a:ln>
        </p:spPr>
      </p:cxnSp>
      <p:cxnSp>
        <p:nvCxnSpPr>
          <p:cNvPr id="317" name="Google Shape;317;p22"/>
          <p:cNvCxnSpPr>
            <a:stCxn id="311" idx="2"/>
            <a:endCxn id="313" idx="0"/>
          </p:cNvCxnSpPr>
          <p:nvPr/>
        </p:nvCxnSpPr>
        <p:spPr>
          <a:xfrm rot="5400000">
            <a:off x="3355750" y="4886190"/>
            <a:ext cx="249600" cy="943800"/>
          </a:xfrm>
          <a:prstGeom prst="bentConnector3">
            <a:avLst>
              <a:gd fmla="val 49972" name="adj1"/>
            </a:avLst>
          </a:prstGeom>
          <a:noFill/>
          <a:ln cap="flat" cmpd="sng" w="9525">
            <a:solidFill>
              <a:srgbClr val="61753B"/>
            </a:solidFill>
            <a:prstDash val="solid"/>
            <a:round/>
            <a:headEnd len="sm" w="sm" type="none"/>
            <a:tailEnd len="sm" w="sm" type="none"/>
          </a:ln>
        </p:spPr>
      </p:cxnSp>
      <p:cxnSp>
        <p:nvCxnSpPr>
          <p:cNvPr id="318" name="Google Shape;318;p22"/>
          <p:cNvCxnSpPr>
            <a:stCxn id="311" idx="2"/>
            <a:endCxn id="315" idx="0"/>
          </p:cNvCxnSpPr>
          <p:nvPr/>
        </p:nvCxnSpPr>
        <p:spPr>
          <a:xfrm flipH="1" rot="-5400000">
            <a:off x="5073550" y="4112190"/>
            <a:ext cx="249600" cy="2491800"/>
          </a:xfrm>
          <a:prstGeom prst="bentConnector3">
            <a:avLst>
              <a:gd fmla="val 49972" name="adj1"/>
            </a:avLst>
          </a:prstGeom>
          <a:noFill/>
          <a:ln cap="flat" cmpd="sng" w="9525">
            <a:solidFill>
              <a:srgbClr val="61753B"/>
            </a:solidFill>
            <a:prstDash val="solid"/>
            <a:round/>
            <a:headEnd len="sm" w="sm" type="none"/>
            <a:tailEnd len="sm" w="sm" type="none"/>
          </a:ln>
        </p:spPr>
      </p:cxnSp>
      <p:cxnSp>
        <p:nvCxnSpPr>
          <p:cNvPr id="319" name="Google Shape;319;p22"/>
          <p:cNvCxnSpPr>
            <a:stCxn id="311" idx="2"/>
            <a:endCxn id="314" idx="0"/>
          </p:cNvCxnSpPr>
          <p:nvPr/>
        </p:nvCxnSpPr>
        <p:spPr>
          <a:xfrm rot="5400000">
            <a:off x="2455300" y="3985740"/>
            <a:ext cx="249600" cy="2744700"/>
          </a:xfrm>
          <a:prstGeom prst="bentConnector3">
            <a:avLst>
              <a:gd fmla="val 49972" name="adj1"/>
            </a:avLst>
          </a:prstGeom>
          <a:noFill/>
          <a:ln cap="flat" cmpd="sng" w="9525">
            <a:solidFill>
              <a:srgbClr val="61753B"/>
            </a:solidFill>
            <a:prstDash val="solid"/>
            <a:round/>
            <a:headEnd len="sm" w="sm" type="none"/>
            <a:tailEnd len="sm" w="sm" type="none"/>
          </a:ln>
        </p:spPr>
      </p:cxnSp>
      <p:sp>
        <p:nvSpPr>
          <p:cNvPr id="320" name="Google Shape;320;p22"/>
          <p:cNvSpPr/>
          <p:nvPr/>
        </p:nvSpPr>
        <p:spPr>
          <a:xfrm>
            <a:off x="3006337" y="8035038"/>
            <a:ext cx="1012800" cy="1000500"/>
          </a:xfrm>
          <a:prstGeom prst="ellipse">
            <a:avLst/>
          </a:prstGeom>
          <a:solidFill>
            <a:srgbClr val="C0C5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rgbClr val="61753B"/>
              </a:solidFill>
            </a:endParaRPr>
          </a:p>
        </p:txBody>
      </p:sp>
      <p:cxnSp>
        <p:nvCxnSpPr>
          <p:cNvPr id="321" name="Google Shape;321;p22"/>
          <p:cNvCxnSpPr>
            <a:stCxn id="320" idx="6"/>
          </p:cNvCxnSpPr>
          <p:nvPr/>
        </p:nvCxnSpPr>
        <p:spPr>
          <a:xfrm>
            <a:off x="4019137" y="8535288"/>
            <a:ext cx="2051400" cy="0"/>
          </a:xfrm>
          <a:prstGeom prst="straightConnector1">
            <a:avLst/>
          </a:prstGeom>
          <a:noFill/>
          <a:ln cap="flat" cmpd="sng" w="19050">
            <a:solidFill>
              <a:srgbClr val="C0C58F"/>
            </a:solidFill>
            <a:prstDash val="solid"/>
            <a:round/>
            <a:headEnd len="med" w="med" type="none"/>
            <a:tailEnd len="med" w="med" type="oval"/>
          </a:ln>
        </p:spPr>
      </p:cxnSp>
      <p:cxnSp>
        <p:nvCxnSpPr>
          <p:cNvPr id="322" name="Google Shape;322;p22"/>
          <p:cNvCxnSpPr/>
          <p:nvPr/>
        </p:nvCxnSpPr>
        <p:spPr>
          <a:xfrm>
            <a:off x="1032390" y="8573418"/>
            <a:ext cx="1973700" cy="0"/>
          </a:xfrm>
          <a:prstGeom prst="straightConnector1">
            <a:avLst/>
          </a:prstGeom>
          <a:noFill/>
          <a:ln cap="flat" cmpd="sng" w="19050">
            <a:solidFill>
              <a:srgbClr val="C0C58F"/>
            </a:solidFill>
            <a:prstDash val="solid"/>
            <a:round/>
            <a:headEnd len="med" w="med" type="oval"/>
            <a:tailEnd len="med" w="med" type="none"/>
          </a:ln>
        </p:spPr>
      </p:cxnSp>
      <p:pic>
        <p:nvPicPr>
          <p:cNvPr id="323" name="Google Shape;323;p22"/>
          <p:cNvPicPr preferRelativeResize="0"/>
          <p:nvPr/>
        </p:nvPicPr>
        <p:blipFill>
          <a:blip r:embed="rId3">
            <a:alphaModFix/>
          </a:blip>
          <a:stretch>
            <a:fillRect/>
          </a:stretch>
        </p:blipFill>
        <p:spPr>
          <a:xfrm>
            <a:off x="3314644" y="8341868"/>
            <a:ext cx="396165" cy="387100"/>
          </a:xfrm>
          <a:prstGeom prst="rect">
            <a:avLst/>
          </a:prstGeom>
          <a:noFill/>
          <a:ln>
            <a:noFill/>
          </a:ln>
          <a:effectLst>
            <a:outerShdw blurRad="57150" rotWithShape="0" algn="bl" dir="5400000" dist="19050">
              <a:srgbClr val="000000">
                <a:alpha val="50000"/>
              </a:srgbClr>
            </a:outerShdw>
          </a:effectLst>
        </p:spPr>
      </p:pic>
      <p:sp>
        <p:nvSpPr>
          <p:cNvPr id="324" name="Google Shape;324;p22"/>
          <p:cNvSpPr txBox="1"/>
          <p:nvPr/>
        </p:nvSpPr>
        <p:spPr>
          <a:xfrm>
            <a:off x="0" y="7452950"/>
            <a:ext cx="3314700" cy="672000"/>
          </a:xfrm>
          <a:prstGeom prst="rect">
            <a:avLst/>
          </a:prstGeom>
          <a:noFill/>
          <a:ln>
            <a:noFill/>
          </a:ln>
        </p:spPr>
        <p:txBody>
          <a:bodyPr anchorCtr="0" anchor="t" bIns="91425" lIns="91425" spcFirstLastPara="1" rIns="91425" wrap="square" tIns="91425">
            <a:noAutofit/>
          </a:bodyPr>
          <a:lstStyle/>
          <a:p>
            <a:pPr indent="-355600" lvl="0" marL="457200" rtl="0" algn="ctr">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Treatment </a:t>
            </a:r>
            <a:r>
              <a:rPr b="1" lang="en-GB" sz="900">
                <a:solidFill>
                  <a:srgbClr val="999999"/>
                </a:solidFill>
                <a:latin typeface="Cabin"/>
                <a:ea typeface="Cabin"/>
                <a:cs typeface="Cabin"/>
                <a:sym typeface="Cabin"/>
              </a:rPr>
              <a:t>(NOT IMP)</a:t>
            </a:r>
            <a:endParaRPr sz="900">
              <a:solidFill>
                <a:srgbClr val="999999"/>
              </a:solidFill>
            </a:endParaRPr>
          </a:p>
        </p:txBody>
      </p:sp>
      <p:sp>
        <p:nvSpPr>
          <p:cNvPr id="325" name="Google Shape;325;p22"/>
          <p:cNvSpPr txBox="1"/>
          <p:nvPr/>
        </p:nvSpPr>
        <p:spPr>
          <a:xfrm>
            <a:off x="1489275" y="8186325"/>
            <a:ext cx="1195200" cy="3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61753B"/>
                </a:solidFill>
                <a:latin typeface="Cabin"/>
                <a:ea typeface="Cabin"/>
                <a:cs typeface="Cabin"/>
                <a:sym typeface="Cabin"/>
              </a:rPr>
              <a:t>American</a:t>
            </a:r>
            <a:endParaRPr b="1">
              <a:solidFill>
                <a:srgbClr val="61753B"/>
              </a:solidFill>
              <a:latin typeface="Cabin"/>
              <a:ea typeface="Cabin"/>
              <a:cs typeface="Cabin"/>
              <a:sym typeface="Cabin"/>
            </a:endParaRPr>
          </a:p>
        </p:txBody>
      </p:sp>
      <p:sp>
        <p:nvSpPr>
          <p:cNvPr id="326" name="Google Shape;326;p22"/>
          <p:cNvSpPr txBox="1"/>
          <p:nvPr/>
        </p:nvSpPr>
        <p:spPr>
          <a:xfrm>
            <a:off x="4401100" y="8148425"/>
            <a:ext cx="1195200" cy="3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61753B"/>
                </a:solidFill>
                <a:latin typeface="Cabin"/>
                <a:ea typeface="Cabin"/>
                <a:cs typeface="Cabin"/>
                <a:sym typeface="Cabin"/>
              </a:rPr>
              <a:t>African</a:t>
            </a:r>
            <a:endParaRPr b="1">
              <a:solidFill>
                <a:srgbClr val="61753B"/>
              </a:solidFill>
              <a:latin typeface="Cabin"/>
              <a:ea typeface="Cabin"/>
              <a:cs typeface="Cabin"/>
              <a:sym typeface="Cabin"/>
            </a:endParaRPr>
          </a:p>
        </p:txBody>
      </p:sp>
      <p:sp>
        <p:nvSpPr>
          <p:cNvPr id="327" name="Google Shape;327;p22"/>
          <p:cNvSpPr txBox="1"/>
          <p:nvPr/>
        </p:nvSpPr>
        <p:spPr>
          <a:xfrm>
            <a:off x="791100" y="8560300"/>
            <a:ext cx="3228000" cy="602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Benznidazole</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Nitrofurazone</a:t>
            </a:r>
            <a:endParaRPr sz="1200">
              <a:solidFill>
                <a:schemeClr val="dk1"/>
              </a:solidFill>
              <a:latin typeface="Cabin"/>
              <a:ea typeface="Cabin"/>
              <a:cs typeface="Cabin"/>
              <a:sym typeface="Cabin"/>
            </a:endParaRPr>
          </a:p>
        </p:txBody>
      </p:sp>
      <p:sp>
        <p:nvSpPr>
          <p:cNvPr id="328" name="Google Shape;328;p22"/>
          <p:cNvSpPr txBox="1"/>
          <p:nvPr/>
        </p:nvSpPr>
        <p:spPr>
          <a:xfrm>
            <a:off x="3925100" y="8535425"/>
            <a:ext cx="2277900" cy="1175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For early infection</a:t>
            </a:r>
            <a:endParaRPr sz="1200">
              <a:solidFill>
                <a:schemeClr val="dk1"/>
              </a:solidFill>
              <a:latin typeface="Cabin"/>
              <a:ea typeface="Cabin"/>
              <a:cs typeface="Cabin"/>
              <a:sym typeface="Cabin"/>
            </a:endParaRPr>
          </a:p>
          <a:p>
            <a:pPr indent="-304800" lvl="1"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Pentamidine</a:t>
            </a:r>
            <a:endParaRPr sz="1200">
              <a:solidFill>
                <a:schemeClr val="dk1"/>
              </a:solidFill>
              <a:latin typeface="Cabin"/>
              <a:ea typeface="Cabin"/>
              <a:cs typeface="Cabin"/>
              <a:sym typeface="Cabin"/>
            </a:endParaRPr>
          </a:p>
          <a:p>
            <a:pPr indent="-304800" lvl="1"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Suramin</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for late infection</a:t>
            </a:r>
            <a:endParaRPr sz="1200">
              <a:solidFill>
                <a:schemeClr val="dk1"/>
              </a:solidFill>
              <a:latin typeface="Cabin"/>
              <a:ea typeface="Cabin"/>
              <a:cs typeface="Cabin"/>
              <a:sym typeface="Cabin"/>
            </a:endParaRPr>
          </a:p>
          <a:p>
            <a:pPr indent="-304800" lvl="1"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eflornithine (Difluoromethylornithine-DFMO) </a:t>
            </a:r>
            <a:endParaRPr/>
          </a:p>
        </p:txBody>
      </p:sp>
      <p:pic>
        <p:nvPicPr>
          <p:cNvPr descr="c shape" id="329" name="Google Shape;329;p22"/>
          <p:cNvPicPr preferRelativeResize="0"/>
          <p:nvPr/>
        </p:nvPicPr>
        <p:blipFill rotWithShape="1">
          <a:blip r:embed="rId4">
            <a:alphaModFix/>
          </a:blip>
          <a:srcRect b="0" l="0" r="0" t="0"/>
          <a:stretch/>
        </p:blipFill>
        <p:spPr>
          <a:xfrm flipH="1">
            <a:off x="791096" y="7085649"/>
            <a:ext cx="396150" cy="263198"/>
          </a:xfrm>
          <a:prstGeom prst="rect">
            <a:avLst/>
          </a:prstGeom>
          <a:noFill/>
          <a:ln>
            <a:noFill/>
          </a:ln>
        </p:spPr>
      </p:pic>
      <p:pic>
        <p:nvPicPr>
          <p:cNvPr descr="cshape" id="330" name="Google Shape;330;p22"/>
          <p:cNvPicPr preferRelativeResize="0"/>
          <p:nvPr/>
        </p:nvPicPr>
        <p:blipFill rotWithShape="1">
          <a:blip r:embed="rId5">
            <a:alphaModFix/>
          </a:blip>
          <a:srcRect b="0" l="0" r="0" t="0"/>
          <a:stretch/>
        </p:blipFill>
        <p:spPr>
          <a:xfrm flipH="1">
            <a:off x="1248300" y="7099250"/>
            <a:ext cx="396150" cy="249600"/>
          </a:xfrm>
          <a:prstGeom prst="rect">
            <a:avLst/>
          </a:prstGeom>
          <a:noFill/>
          <a:ln>
            <a:noFill/>
          </a:ln>
        </p:spPr>
      </p:pic>
      <p:sp>
        <p:nvSpPr>
          <p:cNvPr id="331" name="Google Shape;331;p22"/>
          <p:cNvSpPr txBox="1"/>
          <p:nvPr/>
        </p:nvSpPr>
        <p:spPr>
          <a:xfrm>
            <a:off x="4039200" y="1657176"/>
            <a:ext cx="3228000" cy="3136800"/>
          </a:xfrm>
          <a:prstGeom prst="rect">
            <a:avLst/>
          </a:prstGeom>
          <a:noFill/>
          <a:ln cap="flat" cmpd="sng" w="9525">
            <a:solidFill>
              <a:srgbClr val="61753B"/>
            </a:solidFill>
            <a:prstDash val="lgDash"/>
            <a:round/>
            <a:headEnd len="sm" w="sm" type="none"/>
            <a:tailEnd len="sm" w="sm" type="none"/>
          </a:ln>
        </p:spPr>
        <p:txBody>
          <a:bodyPr anchorCtr="0" anchor="ctr" bIns="121950" lIns="121950" spcFirstLastPara="1" rIns="121950" wrap="square" tIns="121950">
            <a:noAutofit/>
          </a:bodyPr>
          <a:lstStyle/>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About two-thirds of people with chronic symptoms have </a:t>
            </a:r>
            <a:r>
              <a:rPr b="1" lang="en-GB" sz="1100">
                <a:solidFill>
                  <a:srgbClr val="CC0000"/>
                </a:solidFill>
                <a:latin typeface="Cabin"/>
                <a:ea typeface="Cabin"/>
                <a:cs typeface="Cabin"/>
                <a:sym typeface="Cabin"/>
              </a:rPr>
              <a:t>cardiac damage,</a:t>
            </a:r>
            <a:r>
              <a:rPr lang="en-GB" sz="1100">
                <a:solidFill>
                  <a:schemeClr val="dk1"/>
                </a:solidFill>
                <a:latin typeface="Cabin"/>
                <a:ea typeface="Cabin"/>
                <a:cs typeface="Cabin"/>
                <a:sym typeface="Cabin"/>
              </a:rPr>
              <a:t> including          dilated cardiomyopathy, which causes heart rhythm abnormalities and may result in sudden death.</a:t>
            </a:r>
            <a:endParaRPr sz="1100">
              <a:solidFill>
                <a:schemeClr val="dk1"/>
              </a:solidFill>
              <a:latin typeface="Cabin"/>
              <a:ea typeface="Cabin"/>
              <a:cs typeface="Cabin"/>
              <a:sym typeface="Cabin"/>
            </a:endParaRPr>
          </a:p>
          <a:p>
            <a:pPr indent="-298450" lvl="0" marL="457200" rtl="0" algn="l">
              <a:spcBef>
                <a:spcPts val="0"/>
              </a:spcBef>
              <a:spcAft>
                <a:spcPts val="0"/>
              </a:spcAft>
              <a:buClr>
                <a:srgbClr val="CC0000"/>
              </a:buClr>
              <a:buSzPts val="1100"/>
              <a:buFont typeface="Cabin"/>
              <a:buChar char="●"/>
            </a:pPr>
            <a:r>
              <a:rPr lang="en-GB" sz="1100">
                <a:solidFill>
                  <a:srgbClr val="CC0000"/>
                </a:solidFill>
                <a:latin typeface="Cabin"/>
                <a:ea typeface="Cabin"/>
                <a:cs typeface="Cabin"/>
                <a:sym typeface="Cabin"/>
              </a:rPr>
              <a:t>T. cruzi causes a chronic illness with progressive </a:t>
            </a:r>
            <a:r>
              <a:rPr b="1" lang="en-GB" sz="1100">
                <a:solidFill>
                  <a:srgbClr val="CC0000"/>
                </a:solidFill>
                <a:latin typeface="Cabin"/>
                <a:ea typeface="Cabin"/>
                <a:cs typeface="Cabin"/>
                <a:sym typeface="Cabin"/>
              </a:rPr>
              <a:t>myocardial damage leading to cardiac arrhythmias and cardiac dilatation</a:t>
            </a:r>
            <a:r>
              <a:rPr lang="en-GB" sz="1100">
                <a:solidFill>
                  <a:srgbClr val="CC0000"/>
                </a:solidFill>
                <a:latin typeface="Cabin"/>
                <a:ea typeface="Cabin"/>
                <a:cs typeface="Cabin"/>
                <a:sym typeface="Cabin"/>
              </a:rPr>
              <a:t>.</a:t>
            </a:r>
            <a:endParaRPr sz="1100">
              <a:solidFill>
                <a:srgbClr val="CC0000"/>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Gastrointestinal involvement leading to </a:t>
            </a:r>
            <a:r>
              <a:rPr b="1" lang="en-GB" sz="1100">
                <a:solidFill>
                  <a:srgbClr val="CC0000"/>
                </a:solidFill>
                <a:latin typeface="Cabin"/>
                <a:ea typeface="Cabin"/>
                <a:cs typeface="Cabin"/>
                <a:sym typeface="Cabin"/>
              </a:rPr>
              <a:t>megaesophagus and megacolon</a:t>
            </a:r>
            <a:r>
              <a:rPr b="1" lang="en-GB" sz="1100">
                <a:solidFill>
                  <a:schemeClr val="dk1"/>
                </a:solidFill>
                <a:latin typeface="Cabin"/>
                <a:ea typeface="Cabin"/>
                <a:cs typeface="Cabin"/>
                <a:sym typeface="Cabin"/>
              </a:rPr>
              <a:t>.</a:t>
            </a:r>
            <a:endParaRPr sz="1100">
              <a:solidFill>
                <a:srgbClr val="6AA84F"/>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Intracellular amastigotes destroy the intramural neurons of the autonomic nervous system in the intestine and heart, leading to megaintestine and heart aneurysms, If left untreated, Chagas disease can be fatal, in most cases due to heart muscle damage.</a:t>
            </a:r>
            <a:endParaRPr sz="1100">
              <a:latin typeface="Cabin"/>
              <a:ea typeface="Cabin"/>
              <a:cs typeface="Cabin"/>
              <a:sym typeface="Cabin"/>
            </a:endParaRPr>
          </a:p>
        </p:txBody>
      </p:sp>
      <p:sp>
        <p:nvSpPr>
          <p:cNvPr id="332" name="Google Shape;332;p22"/>
          <p:cNvSpPr txBox="1"/>
          <p:nvPr/>
        </p:nvSpPr>
        <p:spPr>
          <a:xfrm>
            <a:off x="378650" y="1679075"/>
            <a:ext cx="3228000" cy="3136800"/>
          </a:xfrm>
          <a:prstGeom prst="rect">
            <a:avLst/>
          </a:prstGeom>
          <a:noFill/>
          <a:ln cap="flat" cmpd="sng" w="9525">
            <a:solidFill>
              <a:srgbClr val="61753B"/>
            </a:solidFill>
            <a:prstDash val="lgDash"/>
            <a:round/>
            <a:headEnd len="sm" w="sm" type="none"/>
            <a:tailEnd len="sm" w="sm" type="none"/>
          </a:ln>
        </p:spPr>
        <p:txBody>
          <a:bodyPr anchorCtr="0" anchor="ctr" bIns="121950" lIns="121950" spcFirstLastPara="1" rIns="121950" wrap="square" tIns="121950">
            <a:noAutofit/>
          </a:bodyPr>
          <a:lstStyle/>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T.cruzi causes A</a:t>
            </a:r>
            <a:r>
              <a:rPr lang="en-GB" sz="1100">
                <a:solidFill>
                  <a:schemeClr val="dk1"/>
                </a:solidFill>
                <a:latin typeface="Cabin"/>
                <a:ea typeface="Cabin"/>
                <a:cs typeface="Cabin"/>
                <a:sym typeface="Cabin"/>
              </a:rPr>
              <a:t>cute illness in children, which is followed by chronic manifestations later in life. </a:t>
            </a:r>
            <a:endParaRPr sz="1100">
              <a:solidFill>
                <a:schemeClr val="dk1"/>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In the early stage, symptoms are typically either not present or mild, and may include </a:t>
            </a:r>
            <a:r>
              <a:rPr b="1" lang="en-GB" sz="1100">
                <a:solidFill>
                  <a:schemeClr val="dk1"/>
                </a:solidFill>
                <a:latin typeface="Cabin"/>
                <a:ea typeface="Cabin"/>
                <a:cs typeface="Cabin"/>
                <a:sym typeface="Cabin"/>
              </a:rPr>
              <a:t>fever, swollen lymph nodes,</a:t>
            </a:r>
            <a:r>
              <a:rPr lang="en-GB" sz="1100">
                <a:solidFill>
                  <a:schemeClr val="dk1"/>
                </a:solidFill>
                <a:latin typeface="Cabin"/>
                <a:ea typeface="Cabin"/>
                <a:cs typeface="Cabin"/>
                <a:sym typeface="Cabin"/>
              </a:rPr>
              <a:t> headaches, or local swelling at the site of the bite</a:t>
            </a:r>
            <a:r>
              <a:rPr b="1" lang="en-GB" sz="1100">
                <a:solidFill>
                  <a:schemeClr val="dk1"/>
                </a:solidFill>
                <a:latin typeface="Cabin"/>
                <a:ea typeface="Cabin"/>
                <a:cs typeface="Cabin"/>
                <a:sym typeface="Cabin"/>
              </a:rPr>
              <a:t> </a:t>
            </a:r>
            <a:r>
              <a:rPr b="1" lang="en-GB" sz="1100">
                <a:solidFill>
                  <a:srgbClr val="CC0000"/>
                </a:solidFill>
                <a:latin typeface="Cabin"/>
                <a:ea typeface="Cabin"/>
                <a:cs typeface="Cabin"/>
                <a:sym typeface="Cabin"/>
              </a:rPr>
              <a:t>(chagoma)</a:t>
            </a:r>
            <a:r>
              <a:rPr lang="en-GB" sz="1100">
                <a:solidFill>
                  <a:srgbClr val="CC0000"/>
                </a:solidFill>
                <a:latin typeface="Cabin"/>
                <a:ea typeface="Cabin"/>
                <a:cs typeface="Cabin"/>
                <a:sym typeface="Cabin"/>
              </a:rPr>
              <a:t>.</a:t>
            </a:r>
            <a:endParaRPr sz="1100">
              <a:solidFill>
                <a:srgbClr val="CC0000"/>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The most recognized marker of acute Chagas disease is called</a:t>
            </a:r>
            <a:r>
              <a:rPr b="1" lang="en-GB" sz="1100">
                <a:solidFill>
                  <a:srgbClr val="FF0000"/>
                </a:solidFill>
                <a:latin typeface="Cabin"/>
                <a:ea typeface="Cabin"/>
                <a:cs typeface="Cabin"/>
                <a:sym typeface="Cabin"/>
              </a:rPr>
              <a:t> </a:t>
            </a:r>
            <a:r>
              <a:rPr b="1" lang="en-GB" sz="1100">
                <a:solidFill>
                  <a:srgbClr val="CC0000"/>
                </a:solidFill>
                <a:latin typeface="Cabin"/>
                <a:ea typeface="Cabin"/>
                <a:cs typeface="Cabin"/>
                <a:sym typeface="Cabin"/>
              </a:rPr>
              <a:t>Romaña's sign,</a:t>
            </a:r>
            <a:r>
              <a:rPr lang="en-GB" sz="1100">
                <a:solidFill>
                  <a:schemeClr val="dk1"/>
                </a:solidFill>
                <a:latin typeface="Cabin"/>
                <a:ea typeface="Cabin"/>
                <a:cs typeface="Cabin"/>
                <a:sym typeface="Cabin"/>
              </a:rPr>
              <a:t> which includes swelling of the eyelids on the side of the face near the bite wound or where the bug feces were deposited or accidentally rubbed into the eye</a:t>
            </a:r>
            <a:r>
              <a:rPr lang="en-GB" sz="1100">
                <a:solidFill>
                  <a:schemeClr val="dk1"/>
                </a:solidFill>
                <a:latin typeface="Cabin"/>
                <a:ea typeface="Cabin"/>
                <a:cs typeface="Cabin"/>
                <a:sym typeface="Cabin"/>
              </a:rPr>
              <a:t>.</a:t>
            </a:r>
            <a:endParaRPr sz="1100">
              <a:solidFill>
                <a:schemeClr val="dk1"/>
              </a:solidFill>
              <a:latin typeface="Cabin"/>
              <a:ea typeface="Cabin"/>
              <a:cs typeface="Cabin"/>
              <a:sym typeface="Cabin"/>
            </a:endParaRPr>
          </a:p>
        </p:txBody>
      </p:sp>
      <p:sp>
        <p:nvSpPr>
          <p:cNvPr id="333" name="Google Shape;333;p22"/>
          <p:cNvSpPr/>
          <p:nvPr/>
        </p:nvSpPr>
        <p:spPr>
          <a:xfrm>
            <a:off x="701002" y="1430275"/>
            <a:ext cx="2583300" cy="327900"/>
          </a:xfrm>
          <a:prstGeom prst="rect">
            <a:avLst/>
          </a:prstGeom>
          <a:solidFill>
            <a:srgbClr val="C0C58F"/>
          </a:solidFill>
          <a:ln cap="flat" cmpd="sng" w="19050">
            <a:solidFill>
              <a:srgbClr val="C0C58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en-GB" sz="1300">
                <a:solidFill>
                  <a:srgbClr val="61753B"/>
                </a:solidFill>
                <a:latin typeface="Cabin"/>
                <a:ea typeface="Cabin"/>
                <a:cs typeface="Cabin"/>
                <a:sym typeface="Cabin"/>
              </a:rPr>
              <a:t>Acute phase</a:t>
            </a:r>
            <a:endParaRPr>
              <a:solidFill>
                <a:srgbClr val="61753B"/>
              </a:solidFill>
              <a:latin typeface="Cabin"/>
              <a:ea typeface="Cabin"/>
              <a:cs typeface="Cabin"/>
              <a:sym typeface="Cabin"/>
            </a:endParaRPr>
          </a:p>
        </p:txBody>
      </p:sp>
      <p:sp>
        <p:nvSpPr>
          <p:cNvPr id="334" name="Google Shape;334;p22"/>
          <p:cNvSpPr/>
          <p:nvPr/>
        </p:nvSpPr>
        <p:spPr>
          <a:xfrm>
            <a:off x="4361551" y="1420863"/>
            <a:ext cx="2583300" cy="327900"/>
          </a:xfrm>
          <a:prstGeom prst="rect">
            <a:avLst/>
          </a:prstGeom>
          <a:solidFill>
            <a:srgbClr val="C0C58F"/>
          </a:solidFill>
          <a:ln cap="flat" cmpd="sng" w="19050">
            <a:solidFill>
              <a:srgbClr val="C0C58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en-GB" sz="1300">
                <a:solidFill>
                  <a:srgbClr val="61753B"/>
                </a:solidFill>
                <a:latin typeface="Cabin"/>
                <a:ea typeface="Cabin"/>
                <a:cs typeface="Cabin"/>
                <a:sym typeface="Cabin"/>
              </a:rPr>
              <a:t>Chronic phase</a:t>
            </a:r>
            <a:endParaRPr b="1" sz="1200">
              <a:solidFill>
                <a:srgbClr val="CC0000"/>
              </a:solidFill>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3"/>
          <p:cNvSpPr txBox="1"/>
          <p:nvPr/>
        </p:nvSpPr>
        <p:spPr>
          <a:xfrm>
            <a:off x="190500" y="990600"/>
            <a:ext cx="7122600" cy="86463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3"/>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41" name="Google Shape;341;p23"/>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10</a:t>
            </a:r>
            <a:endParaRPr>
              <a:latin typeface="Cabin"/>
              <a:ea typeface="Cabin"/>
              <a:cs typeface="Cabin"/>
              <a:sym typeface="Cabin"/>
            </a:endParaRPr>
          </a:p>
        </p:txBody>
      </p:sp>
      <p:sp>
        <p:nvSpPr>
          <p:cNvPr id="342" name="Google Shape;342;p23"/>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000">
                <a:solidFill>
                  <a:srgbClr val="CC0000"/>
                </a:solidFill>
                <a:latin typeface="Cabin"/>
                <a:ea typeface="Cabin"/>
                <a:cs typeface="Cabin"/>
                <a:sym typeface="Cabin"/>
              </a:rPr>
              <a:t>Dr.Mona’s Notes  </a:t>
            </a:r>
            <a:r>
              <a:rPr b="1" lang="en-GB" sz="3000">
                <a:solidFill>
                  <a:srgbClr val="61753B"/>
                </a:solidFill>
                <a:latin typeface="Cabin"/>
                <a:ea typeface="Cabin"/>
                <a:cs typeface="Cabin"/>
                <a:sym typeface="Cabin"/>
              </a:rPr>
              <a:t>(Trypanosomiasis)</a:t>
            </a:r>
            <a:endParaRPr b="1" sz="3000">
              <a:solidFill>
                <a:srgbClr val="CC0000"/>
              </a:solidFill>
              <a:latin typeface="Cabin"/>
              <a:ea typeface="Cabin"/>
              <a:cs typeface="Cabin"/>
              <a:sym typeface="Cabin"/>
            </a:endParaRPr>
          </a:p>
        </p:txBody>
      </p:sp>
      <p:sp>
        <p:nvSpPr>
          <p:cNvPr id="343" name="Google Shape;343;p23"/>
          <p:cNvSpPr txBox="1"/>
          <p:nvPr/>
        </p:nvSpPr>
        <p:spPr>
          <a:xfrm>
            <a:off x="274794" y="1115579"/>
            <a:ext cx="7038300" cy="891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African trypanosomiasis</a:t>
            </a:r>
            <a:endParaRPr b="1" sz="18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Disease: </a:t>
            </a:r>
            <a:r>
              <a:rPr lang="en-GB" sz="1300">
                <a:solidFill>
                  <a:srgbClr val="61753B"/>
                </a:solidFill>
                <a:latin typeface="Cabin"/>
                <a:ea typeface="Cabin"/>
                <a:cs typeface="Cabin"/>
                <a:sym typeface="Cabin"/>
              </a:rPr>
              <a:t>Sleeping sickness</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Caused by: </a:t>
            </a:r>
            <a:r>
              <a:rPr lang="en-GB" sz="1300">
                <a:solidFill>
                  <a:srgbClr val="61753B"/>
                </a:solidFill>
                <a:latin typeface="Cabin"/>
                <a:ea typeface="Cabin"/>
                <a:cs typeface="Cabin"/>
                <a:sym typeface="Cabin"/>
              </a:rPr>
              <a:t>Trypanosoma brucei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Transmission:</a:t>
            </a:r>
            <a:r>
              <a:rPr lang="en-GB" sz="1300">
                <a:solidFill>
                  <a:srgbClr val="61753B"/>
                </a:solidFill>
                <a:latin typeface="Cabin"/>
                <a:ea typeface="Cabin"/>
                <a:cs typeface="Cabin"/>
                <a:sym typeface="Cabin"/>
              </a:rPr>
              <a:t> by the</a:t>
            </a:r>
            <a:r>
              <a:rPr b="1" lang="en-GB" sz="1300">
                <a:solidFill>
                  <a:srgbClr val="61753B"/>
                </a:solidFill>
                <a:latin typeface="Cabin"/>
                <a:ea typeface="Cabin"/>
                <a:cs typeface="Cabin"/>
                <a:sym typeface="Cabin"/>
              </a:rPr>
              <a:t> </a:t>
            </a:r>
            <a:r>
              <a:rPr lang="en-GB" sz="1300">
                <a:solidFill>
                  <a:srgbClr val="61753B"/>
                </a:solidFill>
                <a:latin typeface="Cabin"/>
                <a:ea typeface="Cabin"/>
                <a:cs typeface="Cabin"/>
                <a:sym typeface="Cabin"/>
              </a:rPr>
              <a:t>tsetse fly</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Infective stage: </a:t>
            </a:r>
            <a:r>
              <a:rPr lang="en-GB" sz="1300">
                <a:solidFill>
                  <a:srgbClr val="61753B"/>
                </a:solidFill>
                <a:latin typeface="Cabin"/>
                <a:ea typeface="Cabin"/>
                <a:cs typeface="Cabin"/>
                <a:sym typeface="Cabin"/>
              </a:rPr>
              <a:t>trypomastigotes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The trypomastigote enters through the skin and multiply in the blood, lymph or spinal fluid.</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Primary reaction: </a:t>
            </a:r>
            <a:r>
              <a:rPr b="1" lang="en-GB" sz="1300">
                <a:solidFill>
                  <a:srgbClr val="CC0000"/>
                </a:solidFill>
                <a:latin typeface="Cabin"/>
                <a:ea typeface="Cabin"/>
                <a:cs typeface="Cabin"/>
                <a:sym typeface="Cabin"/>
              </a:rPr>
              <a:t>chancre</a:t>
            </a:r>
            <a:r>
              <a:rPr lang="en-GB" sz="1300">
                <a:solidFill>
                  <a:srgbClr val="61753B"/>
                </a:solidFill>
                <a:latin typeface="Cabin"/>
                <a:ea typeface="Cabin"/>
                <a:cs typeface="Cabin"/>
                <a:sym typeface="Cabin"/>
              </a:rPr>
              <a:t> which resolve in 2-3 weeks.</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Systemic Haemato-lymphatic stage: </a:t>
            </a:r>
            <a:r>
              <a:rPr lang="en-GB" sz="1300">
                <a:solidFill>
                  <a:srgbClr val="61753B"/>
                </a:solidFill>
                <a:latin typeface="Cabin"/>
                <a:ea typeface="Cabin"/>
                <a:cs typeface="Cabin"/>
                <a:sym typeface="Cabin"/>
              </a:rPr>
              <a:t>intermittent fever, </a:t>
            </a:r>
            <a:r>
              <a:rPr b="1" lang="en-GB" sz="1300">
                <a:solidFill>
                  <a:srgbClr val="CC0000"/>
                </a:solidFill>
                <a:latin typeface="Cabin"/>
                <a:ea typeface="Cabin"/>
                <a:cs typeface="Cabin"/>
                <a:sym typeface="Cabin"/>
              </a:rPr>
              <a:t>Winterbottom sign</a:t>
            </a:r>
            <a:r>
              <a:rPr lang="en-GB" sz="1300">
                <a:solidFill>
                  <a:srgbClr val="61753B"/>
                </a:solidFill>
                <a:latin typeface="Cabin"/>
                <a:ea typeface="Cabin"/>
                <a:cs typeface="Cabin"/>
                <a:sym typeface="Cabin"/>
              </a:rPr>
              <a:t>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CNS stage:</a:t>
            </a:r>
            <a:r>
              <a:rPr lang="en-GB" sz="1300">
                <a:solidFill>
                  <a:srgbClr val="61753B"/>
                </a:solidFill>
                <a:latin typeface="Cabin"/>
                <a:ea typeface="Cabin"/>
                <a:cs typeface="Cabin"/>
                <a:sym typeface="Cabin"/>
              </a:rPr>
              <a:t> change in behavior, confusion, and disturbance of sleep</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Diagnosis:</a:t>
            </a:r>
            <a:r>
              <a:rPr lang="en-GB" sz="1300">
                <a:solidFill>
                  <a:srgbClr val="61753B"/>
                </a:solidFill>
                <a:latin typeface="Cabin"/>
                <a:ea typeface="Cabin"/>
                <a:cs typeface="Cabin"/>
                <a:sym typeface="Cabin"/>
              </a:rPr>
              <a:t>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Microscopically: trypomastigote in peripheral blood and CSF stained by GIEMSA</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t/>
            </a:r>
            <a:endParaRPr sz="1300">
              <a:solidFill>
                <a:srgbClr val="61753B"/>
              </a:solidFill>
              <a:latin typeface="Cabin"/>
              <a:ea typeface="Cabin"/>
              <a:cs typeface="Cabin"/>
              <a:sym typeface="Cabin"/>
            </a:endParaRPr>
          </a:p>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American trypanosomiasis</a:t>
            </a:r>
            <a:endParaRPr b="1" sz="18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Disease: </a:t>
            </a:r>
            <a:r>
              <a:rPr lang="en-GB" sz="1300">
                <a:solidFill>
                  <a:srgbClr val="61753B"/>
                </a:solidFill>
                <a:latin typeface="Cabin"/>
                <a:ea typeface="Cabin"/>
                <a:cs typeface="Cabin"/>
                <a:sym typeface="Cabin"/>
              </a:rPr>
              <a:t>Chagas disease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Caused by: Trypanosoma cruzi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Transmission:</a:t>
            </a:r>
            <a:r>
              <a:rPr lang="en-GB" sz="1300">
                <a:solidFill>
                  <a:srgbClr val="61753B"/>
                </a:solidFill>
                <a:latin typeface="Cabin"/>
                <a:ea typeface="Cabin"/>
                <a:cs typeface="Cabin"/>
                <a:sym typeface="Cabin"/>
              </a:rPr>
              <a:t> by the kissing bug</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Infective Stage: </a:t>
            </a:r>
            <a:r>
              <a:rPr lang="en-GB" sz="1300">
                <a:solidFill>
                  <a:srgbClr val="61753B"/>
                </a:solidFill>
                <a:latin typeface="Cabin"/>
                <a:ea typeface="Cabin"/>
                <a:cs typeface="Cabin"/>
                <a:sym typeface="Cabin"/>
              </a:rPr>
              <a:t>trypomastigotes</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lang="en-GB" sz="1300">
                <a:solidFill>
                  <a:srgbClr val="61753B"/>
                </a:solidFill>
                <a:latin typeface="Cabin"/>
                <a:ea typeface="Cabin"/>
                <a:cs typeface="Cabin"/>
                <a:sym typeface="Cabin"/>
              </a:rPr>
              <a:t>The trypomastigotes first cause </a:t>
            </a:r>
            <a:r>
              <a:rPr b="1" lang="en-GB" sz="1300">
                <a:solidFill>
                  <a:srgbClr val="CC0000"/>
                </a:solidFill>
                <a:latin typeface="Cabin"/>
                <a:ea typeface="Cabin"/>
                <a:cs typeface="Cabin"/>
                <a:sym typeface="Cabin"/>
              </a:rPr>
              <a:t>chagoma</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Acute Chagas disease → </a:t>
            </a:r>
            <a:r>
              <a:rPr lang="en-GB" sz="1300">
                <a:solidFill>
                  <a:srgbClr val="61753B"/>
                </a:solidFill>
                <a:latin typeface="Cabin"/>
                <a:ea typeface="Cabin"/>
                <a:cs typeface="Cabin"/>
                <a:sym typeface="Cabin"/>
              </a:rPr>
              <a:t>Enters the bloodstream to the face, producing </a:t>
            </a:r>
            <a:r>
              <a:rPr b="1" lang="en-GB" sz="1300">
                <a:solidFill>
                  <a:srgbClr val="CC0000"/>
                </a:solidFill>
                <a:latin typeface="Cabin"/>
                <a:ea typeface="Cabin"/>
                <a:cs typeface="Cabin"/>
                <a:sym typeface="Cabin"/>
              </a:rPr>
              <a:t>Romana’s sign </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Chronic illness → </a:t>
            </a:r>
            <a:r>
              <a:rPr lang="en-GB" sz="1300">
                <a:solidFill>
                  <a:srgbClr val="61753B"/>
                </a:solidFill>
                <a:latin typeface="Cabin"/>
                <a:ea typeface="Cabin"/>
                <a:cs typeface="Cabin"/>
                <a:sym typeface="Cabin"/>
              </a:rPr>
              <a:t>MAINLY Cardiomyopathy and cardiomegaly,</a:t>
            </a:r>
            <a:r>
              <a:rPr b="1" lang="en-GB" sz="1300">
                <a:solidFill>
                  <a:srgbClr val="61753B"/>
                </a:solidFill>
                <a:latin typeface="Cabin"/>
                <a:ea typeface="Cabin"/>
                <a:cs typeface="Cabin"/>
                <a:sym typeface="Cabin"/>
              </a:rPr>
              <a:t> </a:t>
            </a:r>
            <a:r>
              <a:rPr lang="en-GB" sz="1300">
                <a:solidFill>
                  <a:srgbClr val="61753B"/>
                </a:solidFill>
                <a:latin typeface="Cabin"/>
                <a:ea typeface="Cabin"/>
                <a:cs typeface="Cabin"/>
                <a:sym typeface="Cabin"/>
              </a:rPr>
              <a:t>Also to the GIT causing megacolon</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Trypomastigotes → in the blood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Amastigote → in the tissue ( seen in autopsy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Diagnosis: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Microscopically: trypomastigote in the blood stained by GIEMSA</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Serology: Immunofluorescence  </a:t>
            </a:r>
            <a:endParaRPr sz="1300">
              <a:solidFill>
                <a:srgbClr val="61753B"/>
              </a:solidFill>
              <a:latin typeface="Cabin"/>
              <a:ea typeface="Cabin"/>
              <a:cs typeface="Cabin"/>
              <a:sym typeface="Cabin"/>
            </a:endParaRPr>
          </a:p>
          <a:p>
            <a:pPr indent="0" lvl="0" marL="0" rtl="0" algn="l">
              <a:spcBef>
                <a:spcPts val="0"/>
              </a:spcBef>
              <a:spcAft>
                <a:spcPts val="0"/>
              </a:spcAft>
              <a:buNone/>
            </a:pPr>
            <a:r>
              <a:t/>
            </a:r>
            <a:endParaRPr b="1" sz="1800">
              <a:solidFill>
                <a:srgbClr val="61753B"/>
              </a:solidFill>
              <a:latin typeface="Cabin"/>
              <a:ea typeface="Cabin"/>
              <a:cs typeface="Cabin"/>
              <a:sym typeface="Cabin"/>
            </a:endParaRPr>
          </a:p>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Doctor’s Questions: </a:t>
            </a:r>
            <a:endParaRPr b="1" sz="18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61753B"/>
                </a:solidFill>
                <a:latin typeface="Cabin"/>
                <a:ea typeface="Cabin"/>
                <a:cs typeface="Cabin"/>
                <a:sym typeface="Cabin"/>
              </a:rPr>
              <a:t>Q1: A patient came from latin America with inflammation, and enlarged eyelid. What is the most likely diagnosis?</a:t>
            </a:r>
            <a:r>
              <a:rPr lang="en-GB" sz="1300">
                <a:solidFill>
                  <a:srgbClr val="C0C58F"/>
                </a:solidFill>
                <a:latin typeface="Cabin"/>
                <a:ea typeface="Cabin"/>
                <a:cs typeface="Cabin"/>
                <a:sym typeface="Cabin"/>
              </a:rPr>
              <a:t> American trypanosomiasis (chagas disease) </a:t>
            </a:r>
            <a:endParaRPr sz="1300">
              <a:solidFill>
                <a:srgbClr val="C0C58F"/>
              </a:solidFill>
              <a:latin typeface="Cabin"/>
              <a:ea typeface="Cabin"/>
              <a:cs typeface="Cabin"/>
              <a:sym typeface="Cabin"/>
            </a:endParaRPr>
          </a:p>
          <a:p>
            <a:pPr indent="0" lvl="0" marL="0" rtl="0" algn="l">
              <a:spcBef>
                <a:spcPts val="0"/>
              </a:spcBef>
              <a:spcAft>
                <a:spcPts val="0"/>
              </a:spcAft>
              <a:buNone/>
            </a:pPr>
            <a:r>
              <a:t/>
            </a:r>
            <a:endParaRPr sz="13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61753B"/>
                </a:solidFill>
                <a:latin typeface="Cabin"/>
                <a:ea typeface="Cabin"/>
                <a:cs typeface="Cabin"/>
                <a:sym typeface="Cabin"/>
              </a:rPr>
              <a:t>Q2: A patient is having sleep disturbance, change in behaviors, &amp; convulsions.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What is the most likely diagnosis ?</a:t>
            </a:r>
            <a:r>
              <a:rPr lang="en-GB" sz="1300">
                <a:solidFill>
                  <a:srgbClr val="61753B"/>
                </a:solidFill>
                <a:latin typeface="Cabin"/>
                <a:ea typeface="Cabin"/>
                <a:cs typeface="Cabin"/>
                <a:sym typeface="Cabin"/>
              </a:rPr>
              <a:t> </a:t>
            </a:r>
            <a:r>
              <a:rPr lang="en-GB" sz="1300">
                <a:solidFill>
                  <a:srgbClr val="C0C58F"/>
                </a:solidFill>
                <a:latin typeface="Cabin"/>
                <a:ea typeface="Cabin"/>
                <a:cs typeface="Cabin"/>
                <a:sym typeface="Cabin"/>
              </a:rPr>
              <a:t>African trypanosomiasis (sleeping sickness) </a:t>
            </a:r>
            <a:endParaRPr sz="1300">
              <a:solidFill>
                <a:srgbClr val="C0C58F"/>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How it is transmitted ?</a:t>
            </a:r>
            <a:r>
              <a:rPr b="1" lang="en-GB" sz="1300">
                <a:solidFill>
                  <a:srgbClr val="C0C58F"/>
                </a:solidFill>
                <a:latin typeface="Cabin"/>
                <a:ea typeface="Cabin"/>
                <a:cs typeface="Cabin"/>
                <a:sym typeface="Cabin"/>
              </a:rPr>
              <a:t> </a:t>
            </a:r>
            <a:r>
              <a:rPr lang="en-GB" sz="1300">
                <a:solidFill>
                  <a:srgbClr val="C0C58F"/>
                </a:solidFill>
                <a:latin typeface="Cabin"/>
                <a:ea typeface="Cabin"/>
                <a:cs typeface="Cabin"/>
                <a:sym typeface="Cabin"/>
              </a:rPr>
              <a:t>by the</a:t>
            </a:r>
            <a:r>
              <a:rPr b="1" lang="en-GB" sz="1300">
                <a:solidFill>
                  <a:srgbClr val="C0C58F"/>
                </a:solidFill>
                <a:latin typeface="Cabin"/>
                <a:ea typeface="Cabin"/>
                <a:cs typeface="Cabin"/>
                <a:sym typeface="Cabin"/>
              </a:rPr>
              <a:t> </a:t>
            </a:r>
            <a:r>
              <a:rPr lang="en-GB" sz="1300">
                <a:solidFill>
                  <a:srgbClr val="C0C58F"/>
                </a:solidFill>
                <a:latin typeface="Cabin"/>
                <a:ea typeface="Cabin"/>
                <a:cs typeface="Cabin"/>
                <a:sym typeface="Cabin"/>
              </a:rPr>
              <a:t>tsetse fly </a:t>
            </a:r>
            <a:endParaRPr sz="1300">
              <a:solidFill>
                <a:srgbClr val="C0C58F"/>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rabicPeriod"/>
            </a:pPr>
            <a:r>
              <a:rPr b="1" lang="en-GB" sz="1300">
                <a:solidFill>
                  <a:srgbClr val="61753B"/>
                </a:solidFill>
                <a:latin typeface="Cabin"/>
                <a:ea typeface="Cabin"/>
                <a:cs typeface="Cabin"/>
                <a:sym typeface="Cabin"/>
              </a:rPr>
              <a:t>How to diagnose it ?</a:t>
            </a:r>
            <a:r>
              <a:rPr lang="en-GB" sz="1300">
                <a:solidFill>
                  <a:srgbClr val="61753B"/>
                </a:solidFill>
                <a:latin typeface="Cabin"/>
                <a:ea typeface="Cabin"/>
                <a:cs typeface="Cabin"/>
                <a:sym typeface="Cabin"/>
              </a:rPr>
              <a:t> </a:t>
            </a:r>
            <a:r>
              <a:rPr lang="en-GB" sz="1300">
                <a:solidFill>
                  <a:srgbClr val="C0C58F"/>
                </a:solidFill>
                <a:latin typeface="Cabin"/>
                <a:ea typeface="Cabin"/>
                <a:cs typeface="Cabin"/>
                <a:sym typeface="Cabin"/>
              </a:rPr>
              <a:t>trypomastigote in peripheral blood and CSF stained by GIEMSA</a:t>
            </a:r>
            <a:endParaRPr sz="1300">
              <a:solidFill>
                <a:srgbClr val="C0C58F"/>
              </a:solidFill>
              <a:latin typeface="Cabin"/>
              <a:ea typeface="Cabin"/>
              <a:cs typeface="Cabin"/>
              <a:sym typeface="Cabin"/>
            </a:endParaRPr>
          </a:p>
          <a:p>
            <a:pPr indent="0" lvl="0" marL="0" rtl="0" algn="l">
              <a:spcBef>
                <a:spcPts val="0"/>
              </a:spcBef>
              <a:spcAft>
                <a:spcPts val="0"/>
              </a:spcAft>
              <a:buNone/>
            </a:pPr>
            <a:r>
              <a:t/>
            </a:r>
            <a:endParaRPr sz="13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61753B"/>
                </a:solidFill>
                <a:latin typeface="Cabin"/>
                <a:ea typeface="Cabin"/>
                <a:cs typeface="Cabin"/>
                <a:sym typeface="Cabin"/>
              </a:rPr>
              <a:t>Q3: What is the causative organism of sleeping sickness ? </a:t>
            </a:r>
            <a:r>
              <a:rPr lang="en-GB" sz="1300">
                <a:solidFill>
                  <a:srgbClr val="C0C58F"/>
                </a:solidFill>
                <a:latin typeface="Cabin"/>
                <a:ea typeface="Cabin"/>
                <a:cs typeface="Cabin"/>
                <a:sym typeface="Cabin"/>
              </a:rPr>
              <a:t>Trypanosoma brucei </a:t>
            </a:r>
            <a:endParaRPr sz="1300">
              <a:solidFill>
                <a:srgbClr val="C0C58F"/>
              </a:solidFill>
              <a:latin typeface="Cabin"/>
              <a:ea typeface="Cabin"/>
              <a:cs typeface="Cabin"/>
              <a:sym typeface="Cabin"/>
            </a:endParaRPr>
          </a:p>
          <a:p>
            <a:pPr indent="0" lvl="0" marL="0" rtl="0" algn="l">
              <a:spcBef>
                <a:spcPts val="0"/>
              </a:spcBef>
              <a:spcAft>
                <a:spcPts val="0"/>
              </a:spcAft>
              <a:buNone/>
            </a:pPr>
            <a:r>
              <a:t/>
            </a:r>
            <a:endParaRPr b="1" sz="13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61753B"/>
                </a:solidFill>
                <a:latin typeface="Cabin"/>
                <a:ea typeface="Cabin"/>
                <a:cs typeface="Cabin"/>
                <a:sym typeface="Cabin"/>
              </a:rPr>
              <a:t>Q4: What is the causative organism of chagas disease ?</a:t>
            </a:r>
            <a:r>
              <a:rPr lang="en-GB" sz="1300">
                <a:solidFill>
                  <a:srgbClr val="61753B"/>
                </a:solidFill>
                <a:latin typeface="Cabin"/>
                <a:ea typeface="Cabin"/>
                <a:cs typeface="Cabin"/>
                <a:sym typeface="Cabin"/>
              </a:rPr>
              <a:t> </a:t>
            </a:r>
            <a:r>
              <a:rPr lang="en-GB" sz="1300">
                <a:solidFill>
                  <a:srgbClr val="C0C58F"/>
                </a:solidFill>
                <a:latin typeface="Cabin"/>
                <a:ea typeface="Cabin"/>
                <a:cs typeface="Cabin"/>
                <a:sym typeface="Cabin"/>
              </a:rPr>
              <a:t>Trypanosoma cruzi </a:t>
            </a:r>
            <a:endParaRPr sz="1300">
              <a:solidFill>
                <a:srgbClr val="C0C58F"/>
              </a:solidFill>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24"/>
          <p:cNvSpPr txBox="1"/>
          <p:nvPr/>
        </p:nvSpPr>
        <p:spPr>
          <a:xfrm>
            <a:off x="190500" y="990600"/>
            <a:ext cx="7122600" cy="86463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50" name="Google Shape;350;p24"/>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11</a:t>
            </a:r>
            <a:endParaRPr>
              <a:latin typeface="Cabin"/>
              <a:ea typeface="Cabin"/>
              <a:cs typeface="Cabin"/>
              <a:sym typeface="Cabin"/>
            </a:endParaRPr>
          </a:p>
        </p:txBody>
      </p:sp>
      <p:sp>
        <p:nvSpPr>
          <p:cNvPr id="351" name="Google Shape;351;p24"/>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000">
                <a:solidFill>
                  <a:srgbClr val="CC0000"/>
                </a:solidFill>
                <a:latin typeface="Cabin"/>
                <a:ea typeface="Cabin"/>
                <a:cs typeface="Cabin"/>
                <a:sym typeface="Cabin"/>
              </a:rPr>
              <a:t>Dr.Mona’s Notes </a:t>
            </a:r>
            <a:r>
              <a:rPr b="1" lang="en-GB" sz="3000">
                <a:solidFill>
                  <a:srgbClr val="61753B"/>
                </a:solidFill>
                <a:latin typeface="Cabin"/>
                <a:ea typeface="Cabin"/>
                <a:cs typeface="Cabin"/>
                <a:sym typeface="Cabin"/>
              </a:rPr>
              <a:t>(</a:t>
            </a:r>
            <a:r>
              <a:rPr b="1" lang="en-GB" sz="3000">
                <a:solidFill>
                  <a:srgbClr val="61753B"/>
                </a:solidFill>
                <a:latin typeface="Calibri"/>
                <a:ea typeface="Calibri"/>
                <a:cs typeface="Calibri"/>
                <a:sym typeface="Calibri"/>
              </a:rPr>
              <a:t>Leishmaniasis)</a:t>
            </a:r>
            <a:endParaRPr b="1" sz="3000">
              <a:solidFill>
                <a:srgbClr val="61753B"/>
              </a:solidFill>
              <a:latin typeface="Cabin"/>
              <a:ea typeface="Cabin"/>
              <a:cs typeface="Cabin"/>
              <a:sym typeface="Cabin"/>
            </a:endParaRPr>
          </a:p>
        </p:txBody>
      </p:sp>
      <p:sp>
        <p:nvSpPr>
          <p:cNvPr id="352" name="Google Shape;352;p24"/>
          <p:cNvSpPr txBox="1"/>
          <p:nvPr/>
        </p:nvSpPr>
        <p:spPr>
          <a:xfrm>
            <a:off x="274800" y="1115575"/>
            <a:ext cx="7038300" cy="8910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Transmission:</a:t>
            </a:r>
            <a:r>
              <a:rPr lang="en-GB" sz="1300">
                <a:solidFill>
                  <a:srgbClr val="61753B"/>
                </a:solidFill>
                <a:latin typeface="Cabin"/>
                <a:ea typeface="Cabin"/>
                <a:cs typeface="Cabin"/>
                <a:sym typeface="Cabin"/>
              </a:rPr>
              <a:t> by the sandfly</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Infective stage:</a:t>
            </a:r>
            <a:r>
              <a:rPr lang="en-GB" sz="1300">
                <a:solidFill>
                  <a:srgbClr val="61753B"/>
                </a:solidFill>
                <a:latin typeface="Cabin"/>
                <a:ea typeface="Cabin"/>
                <a:cs typeface="Cabin"/>
                <a:sym typeface="Cabin"/>
              </a:rPr>
              <a:t> promastigote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Diagnostic stage:</a:t>
            </a:r>
            <a:r>
              <a:rPr lang="en-GB" sz="1300">
                <a:solidFill>
                  <a:srgbClr val="61753B"/>
                </a:solidFill>
                <a:latin typeface="Cabin"/>
                <a:ea typeface="Cabin"/>
                <a:cs typeface="Cabin"/>
                <a:sym typeface="Cabin"/>
              </a:rPr>
              <a:t> amastigote (phagocytized by macrophages where they transform) </a:t>
            </a:r>
            <a:endParaRPr sz="1300">
              <a:solidFill>
                <a:srgbClr val="61753B"/>
              </a:solidFill>
              <a:latin typeface="Cabin"/>
              <a:ea typeface="Cabin"/>
              <a:cs typeface="Cabin"/>
              <a:sym typeface="Cabin"/>
            </a:endParaRPr>
          </a:p>
          <a:p>
            <a:pPr indent="0" lvl="0" marL="457200" rtl="0" algn="l">
              <a:spcBef>
                <a:spcPts val="0"/>
              </a:spcBef>
              <a:spcAft>
                <a:spcPts val="0"/>
              </a:spcAft>
              <a:buNone/>
            </a:pPr>
            <a:r>
              <a:t/>
            </a:r>
            <a:endParaRPr sz="1300">
              <a:solidFill>
                <a:srgbClr val="61753B"/>
              </a:solidFill>
              <a:latin typeface="Cabin"/>
              <a:ea typeface="Cabin"/>
              <a:cs typeface="Cabin"/>
              <a:sym typeface="Cabin"/>
            </a:endParaRPr>
          </a:p>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Cutaneous leishmaniasis</a:t>
            </a:r>
            <a:r>
              <a:rPr b="1" lang="en-GB" sz="1300">
                <a:solidFill>
                  <a:srgbClr val="61753B"/>
                </a:solidFill>
                <a:latin typeface="Cabin"/>
                <a:ea typeface="Cabin"/>
                <a:cs typeface="Cabin"/>
                <a:sym typeface="Cabin"/>
              </a:rPr>
              <a:t> </a:t>
            </a:r>
            <a:r>
              <a:rPr b="1" lang="en-GB" sz="1300" u="sng">
                <a:solidFill>
                  <a:srgbClr val="61753B"/>
                </a:solidFill>
                <a:latin typeface="Cabin"/>
                <a:ea typeface="Cabin"/>
                <a:cs typeface="Cabin"/>
                <a:sym typeface="Cabin"/>
              </a:rPr>
              <a:t>(keyword: skin)</a:t>
            </a:r>
            <a:endParaRPr sz="1300" u="sng">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Leishmania Major → zoonotic → wet lesions with severe reaction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Leishmania Tropica → human → dry lesions with minimal ulceration</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It starts as a painless papule and it’s self limited ulcer.</a:t>
            </a:r>
            <a:endParaRPr sz="1300">
              <a:solidFill>
                <a:srgbClr val="61753B"/>
              </a:solidFill>
              <a:latin typeface="Cabin"/>
              <a:ea typeface="Cabin"/>
              <a:cs typeface="Cabin"/>
              <a:sym typeface="Cabin"/>
            </a:endParaRPr>
          </a:p>
          <a:p>
            <a:pPr indent="0" lvl="0" marL="0" rtl="0" algn="l">
              <a:spcBef>
                <a:spcPts val="0"/>
              </a:spcBef>
              <a:spcAft>
                <a:spcPts val="0"/>
              </a:spcAft>
              <a:buNone/>
            </a:pPr>
            <a:r>
              <a:t/>
            </a:r>
            <a:endParaRPr sz="1300">
              <a:solidFill>
                <a:srgbClr val="61753B"/>
              </a:solidFill>
              <a:latin typeface="Cabin"/>
              <a:ea typeface="Cabin"/>
              <a:cs typeface="Cabin"/>
              <a:sym typeface="Cabin"/>
            </a:endParaRPr>
          </a:p>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Mucocutaneous leishmaniasis </a:t>
            </a:r>
            <a:r>
              <a:rPr b="1" lang="en-GB" sz="1300" u="sng">
                <a:solidFill>
                  <a:srgbClr val="61753B"/>
                </a:solidFill>
                <a:latin typeface="Cabin"/>
                <a:ea typeface="Cabin"/>
                <a:cs typeface="Cabin"/>
                <a:sym typeface="Cabin"/>
              </a:rPr>
              <a:t>(keyword: mucus &amp; cartilage) </a:t>
            </a:r>
            <a:endParaRPr b="1" sz="18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Caused by:</a:t>
            </a:r>
            <a:r>
              <a:rPr lang="en-GB" sz="1300">
                <a:solidFill>
                  <a:srgbClr val="61753B"/>
                </a:solidFill>
                <a:latin typeface="Cabin"/>
                <a:ea typeface="Cabin"/>
                <a:cs typeface="Cabin"/>
                <a:sym typeface="Cabin"/>
              </a:rPr>
              <a:t> Leishmania braziliensis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Diagnosis</a:t>
            </a:r>
            <a:r>
              <a:rPr lang="en-GB" sz="1300">
                <a:solidFill>
                  <a:srgbClr val="61753B"/>
                </a:solidFill>
                <a:latin typeface="Cabin"/>
                <a:ea typeface="Cabin"/>
                <a:cs typeface="Cabin"/>
                <a:sym typeface="Cabin"/>
              </a:rPr>
              <a:t>: parasite can be isolated from the margin of the ulcer</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Giemsa stain - microscopy for </a:t>
            </a:r>
            <a:r>
              <a:rPr b="1" lang="en-GB" sz="1300">
                <a:solidFill>
                  <a:srgbClr val="61753B"/>
                </a:solidFill>
                <a:latin typeface="Cabin"/>
                <a:ea typeface="Cabin"/>
                <a:cs typeface="Cabin"/>
                <a:sym typeface="Cabin"/>
              </a:rPr>
              <a:t>amastigotes</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Culture in NNN medium for </a:t>
            </a:r>
            <a:r>
              <a:rPr b="1" lang="en-GB" sz="1300">
                <a:solidFill>
                  <a:srgbClr val="61753B"/>
                </a:solidFill>
                <a:latin typeface="Cabin"/>
                <a:ea typeface="Cabin"/>
                <a:cs typeface="Cabin"/>
                <a:sym typeface="Cabin"/>
              </a:rPr>
              <a:t>promastigotes</a:t>
            </a:r>
            <a:endParaRPr b="1" sz="1300">
              <a:solidFill>
                <a:srgbClr val="61753B"/>
              </a:solidFill>
              <a:latin typeface="Cabin"/>
              <a:ea typeface="Cabin"/>
              <a:cs typeface="Cabin"/>
              <a:sym typeface="Cabin"/>
            </a:endParaRPr>
          </a:p>
          <a:p>
            <a:pPr indent="0" lvl="0" marL="914400" rtl="0" algn="l">
              <a:spcBef>
                <a:spcPts val="0"/>
              </a:spcBef>
              <a:spcAft>
                <a:spcPts val="0"/>
              </a:spcAft>
              <a:buNone/>
            </a:pPr>
            <a:r>
              <a:t/>
            </a:r>
            <a:endParaRPr sz="1300">
              <a:solidFill>
                <a:srgbClr val="61753B"/>
              </a:solidFill>
              <a:latin typeface="Cabin"/>
              <a:ea typeface="Cabin"/>
              <a:cs typeface="Cabin"/>
              <a:sym typeface="Cabin"/>
            </a:endParaRPr>
          </a:p>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Visceral leishmaniasis </a:t>
            </a:r>
            <a:r>
              <a:rPr b="1" lang="en-GB" sz="1300" u="sng">
                <a:solidFill>
                  <a:srgbClr val="61753B"/>
                </a:solidFill>
                <a:latin typeface="Cabin"/>
                <a:ea typeface="Cabin"/>
                <a:cs typeface="Cabin"/>
                <a:sym typeface="Cabin"/>
              </a:rPr>
              <a:t>(keyword: bone marrow)</a:t>
            </a:r>
            <a:endParaRPr b="1" sz="18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Disease: </a:t>
            </a:r>
            <a:r>
              <a:rPr lang="en-GB" sz="1300">
                <a:solidFill>
                  <a:srgbClr val="61753B"/>
                </a:solidFill>
                <a:latin typeface="Cabin"/>
                <a:ea typeface="Cabin"/>
                <a:cs typeface="Cabin"/>
                <a:sym typeface="Cabin"/>
              </a:rPr>
              <a:t>kala-azar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Caused by: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Leishmania donovani → affect adults</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Leishmania infantum → affect children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Symptoms: </a:t>
            </a:r>
            <a:r>
              <a:rPr lang="en-GB" sz="1300">
                <a:solidFill>
                  <a:srgbClr val="61753B"/>
                </a:solidFill>
                <a:latin typeface="Cabin"/>
                <a:ea typeface="Cabin"/>
                <a:cs typeface="Cabin"/>
                <a:sym typeface="Cabin"/>
              </a:rPr>
              <a:t>intermittent fever, and hepatosplenomegaly</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Diagnosis: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Microscopy</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Culture in NNN medium</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b="1" lang="en-GB" sz="1300">
                <a:solidFill>
                  <a:srgbClr val="61753B"/>
                </a:solidFill>
                <a:latin typeface="Cabin"/>
                <a:ea typeface="Cabin"/>
                <a:cs typeface="Cabin"/>
                <a:sym typeface="Cabin"/>
              </a:rPr>
              <a:t>Samples: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Bone marrow aspirate </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Splenic aspirate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Lymph node </a:t>
            </a:r>
            <a:endParaRPr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Char char="-"/>
            </a:pPr>
            <a:r>
              <a:rPr lang="en-GB" sz="1300">
                <a:solidFill>
                  <a:srgbClr val="61753B"/>
                </a:solidFill>
                <a:latin typeface="Cabin"/>
                <a:ea typeface="Cabin"/>
                <a:cs typeface="Cabin"/>
                <a:sym typeface="Cabin"/>
              </a:rPr>
              <a:t>Tissue (liver) biopsy</a:t>
            </a:r>
            <a:endParaRPr sz="1300">
              <a:solidFill>
                <a:srgbClr val="61753B"/>
              </a:solidFill>
              <a:latin typeface="Cabin"/>
              <a:ea typeface="Cabin"/>
              <a:cs typeface="Cabin"/>
              <a:sym typeface="Cabin"/>
            </a:endParaRPr>
          </a:p>
          <a:p>
            <a:pPr indent="0" lvl="0" marL="0" rtl="0" algn="l">
              <a:spcBef>
                <a:spcPts val="0"/>
              </a:spcBef>
              <a:spcAft>
                <a:spcPts val="0"/>
              </a:spcAft>
              <a:buNone/>
            </a:pPr>
            <a:r>
              <a:t/>
            </a:r>
            <a:endParaRPr b="1" sz="1800">
              <a:solidFill>
                <a:srgbClr val="61753B"/>
              </a:solidFill>
              <a:latin typeface="Cabin"/>
              <a:ea typeface="Cabin"/>
              <a:cs typeface="Cabin"/>
              <a:sym typeface="Cabin"/>
            </a:endParaRPr>
          </a:p>
          <a:p>
            <a:pPr indent="-342900" lvl="0" marL="457200" rtl="0" algn="l">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Doctor’s Questions: </a:t>
            </a:r>
            <a:endParaRPr b="1" sz="18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61753B"/>
                </a:solidFill>
                <a:latin typeface="Cabin"/>
                <a:ea typeface="Cabin"/>
                <a:cs typeface="Cabin"/>
                <a:sym typeface="Cabin"/>
              </a:rPr>
              <a:t>Q1: What is the most common sample obtained to diagnose Visceral leishmaniasis ? </a:t>
            </a:r>
            <a:endParaRPr b="1" sz="1300">
              <a:solidFill>
                <a:srgbClr val="61753B"/>
              </a:solidFill>
              <a:latin typeface="Cabin"/>
              <a:ea typeface="Cabin"/>
              <a:cs typeface="Cabin"/>
              <a:sym typeface="Cabin"/>
            </a:endParaRPr>
          </a:p>
          <a:p>
            <a:pPr indent="0" lvl="0" marL="0" rtl="0" algn="l">
              <a:spcBef>
                <a:spcPts val="0"/>
              </a:spcBef>
              <a:spcAft>
                <a:spcPts val="0"/>
              </a:spcAft>
              <a:buNone/>
            </a:pPr>
            <a:r>
              <a:rPr lang="en-GB" sz="1300">
                <a:solidFill>
                  <a:srgbClr val="C0C58F"/>
                </a:solidFill>
                <a:latin typeface="Cabin"/>
                <a:ea typeface="Cabin"/>
                <a:cs typeface="Cabin"/>
                <a:sym typeface="Cabin"/>
              </a:rPr>
              <a:t>Bone marrow aspirate </a:t>
            </a:r>
            <a:endParaRPr sz="1300">
              <a:solidFill>
                <a:srgbClr val="C0C58F"/>
              </a:solidFill>
              <a:latin typeface="Cabin"/>
              <a:ea typeface="Cabin"/>
              <a:cs typeface="Cabin"/>
              <a:sym typeface="Cabin"/>
            </a:endParaRPr>
          </a:p>
          <a:p>
            <a:pPr indent="0" lvl="0" marL="0" rtl="0" algn="l">
              <a:spcBef>
                <a:spcPts val="0"/>
              </a:spcBef>
              <a:spcAft>
                <a:spcPts val="0"/>
              </a:spcAft>
              <a:buNone/>
            </a:pPr>
            <a:r>
              <a:t/>
            </a:r>
            <a:endParaRPr sz="1300">
              <a:solidFill>
                <a:srgbClr val="61753B"/>
              </a:solidFill>
              <a:latin typeface="Cabin"/>
              <a:ea typeface="Cabin"/>
              <a:cs typeface="Cabin"/>
              <a:sym typeface="Cabin"/>
            </a:endParaRPr>
          </a:p>
          <a:p>
            <a:pPr indent="0" lvl="0" marL="0" rtl="0" algn="l">
              <a:spcBef>
                <a:spcPts val="0"/>
              </a:spcBef>
              <a:spcAft>
                <a:spcPts val="0"/>
              </a:spcAft>
              <a:buNone/>
            </a:pPr>
            <a:r>
              <a:rPr b="1" lang="en-GB" sz="1300">
                <a:solidFill>
                  <a:srgbClr val="61753B"/>
                </a:solidFill>
                <a:latin typeface="Cabin"/>
                <a:ea typeface="Cabin"/>
                <a:cs typeface="Cabin"/>
                <a:sym typeface="Cabin"/>
              </a:rPr>
              <a:t>Q2: Which of the following samples is used to </a:t>
            </a:r>
            <a:r>
              <a:rPr b="1" lang="en-GB" sz="1300">
                <a:solidFill>
                  <a:srgbClr val="61753B"/>
                </a:solidFill>
                <a:latin typeface="Cabin"/>
                <a:ea typeface="Cabin"/>
                <a:cs typeface="Cabin"/>
                <a:sym typeface="Cabin"/>
              </a:rPr>
              <a:t>diagnose Visceral leishmaniasis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lphaUcPeriod"/>
            </a:pPr>
            <a:r>
              <a:rPr b="1" lang="en-GB" sz="1300">
                <a:solidFill>
                  <a:srgbClr val="61753B"/>
                </a:solidFill>
                <a:latin typeface="Cabin"/>
                <a:ea typeface="Cabin"/>
                <a:cs typeface="Cabin"/>
                <a:sym typeface="Cabin"/>
              </a:rPr>
              <a:t>Nasal aspirate</a:t>
            </a:r>
            <a:r>
              <a:rPr b="1" lang="en-GB" sz="1300" u="sng">
                <a:solidFill>
                  <a:srgbClr val="61753B"/>
                </a:solidFill>
                <a:latin typeface="Cabin"/>
                <a:ea typeface="Cabin"/>
                <a:cs typeface="Cabin"/>
                <a:sym typeface="Cabin"/>
              </a:rPr>
              <a:t> </a:t>
            </a:r>
            <a:endParaRPr b="1" sz="1300" u="sng">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lphaUcPeriod"/>
            </a:pPr>
            <a:r>
              <a:rPr b="1" lang="en-GB" sz="1300" u="sng">
                <a:solidFill>
                  <a:srgbClr val="61753B"/>
                </a:solidFill>
                <a:latin typeface="Cabin"/>
                <a:ea typeface="Cabin"/>
                <a:cs typeface="Cabin"/>
                <a:sym typeface="Cabin"/>
              </a:rPr>
              <a:t>Splenic aspirate</a:t>
            </a:r>
            <a:r>
              <a:rPr b="1" lang="en-GB" sz="1300">
                <a:solidFill>
                  <a:srgbClr val="61753B"/>
                </a:solidFill>
                <a:latin typeface="Cabin"/>
                <a:ea typeface="Cabin"/>
                <a:cs typeface="Cabin"/>
                <a:sym typeface="Cabin"/>
              </a:rPr>
              <a:t> </a:t>
            </a:r>
            <a:endParaRPr b="1" sz="1300">
              <a:solidFill>
                <a:srgbClr val="61753B"/>
              </a:solidFill>
              <a:latin typeface="Cabin"/>
              <a:ea typeface="Cabin"/>
              <a:cs typeface="Cabin"/>
              <a:sym typeface="Cabin"/>
            </a:endParaRPr>
          </a:p>
          <a:p>
            <a:pPr indent="-311150" lvl="0" marL="457200" rtl="0" algn="l">
              <a:spcBef>
                <a:spcPts val="0"/>
              </a:spcBef>
              <a:spcAft>
                <a:spcPts val="0"/>
              </a:spcAft>
              <a:buClr>
                <a:srgbClr val="61753B"/>
              </a:buClr>
              <a:buSzPts val="1300"/>
              <a:buFont typeface="Cabin"/>
              <a:buAutoNum type="alphaUcPeriod"/>
            </a:pPr>
            <a:r>
              <a:rPr b="1" lang="en-GB" sz="1300">
                <a:solidFill>
                  <a:srgbClr val="61753B"/>
                </a:solidFill>
                <a:latin typeface="Cabin"/>
                <a:ea typeface="Cabin"/>
                <a:cs typeface="Cabin"/>
                <a:sym typeface="Cabin"/>
              </a:rPr>
              <a:t>Margin biopsy </a:t>
            </a:r>
            <a:endParaRPr sz="1300">
              <a:solidFill>
                <a:srgbClr val="61753B"/>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25"/>
          <p:cNvSpPr/>
          <p:nvPr/>
        </p:nvSpPr>
        <p:spPr>
          <a:xfrm rot="10800000">
            <a:off x="6650829" y="8"/>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58" name="Google Shape;358;p25"/>
          <p:cNvSpPr txBox="1"/>
          <p:nvPr/>
        </p:nvSpPr>
        <p:spPr>
          <a:xfrm>
            <a:off x="7094225" y="7580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12</a:t>
            </a:r>
            <a:endParaRPr>
              <a:latin typeface="Cabin"/>
              <a:ea typeface="Cabin"/>
              <a:cs typeface="Cabin"/>
              <a:sym typeface="Cabin"/>
            </a:endParaRPr>
          </a:p>
        </p:txBody>
      </p:sp>
      <p:sp>
        <p:nvSpPr>
          <p:cNvPr id="359" name="Google Shape;359;p25"/>
          <p:cNvSpPr txBox="1"/>
          <p:nvPr/>
        </p:nvSpPr>
        <p:spPr>
          <a:xfrm>
            <a:off x="71900" y="-53050"/>
            <a:ext cx="1306200" cy="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Quiz:</a:t>
            </a:r>
            <a:endParaRPr b="1" sz="3600">
              <a:solidFill>
                <a:srgbClr val="61753B"/>
              </a:solidFill>
              <a:latin typeface="Calibri"/>
              <a:ea typeface="Calibri"/>
              <a:cs typeface="Calibri"/>
              <a:sym typeface="Calibri"/>
            </a:endParaRPr>
          </a:p>
        </p:txBody>
      </p:sp>
      <p:sp>
        <p:nvSpPr>
          <p:cNvPr id="360" name="Google Shape;360;p25"/>
          <p:cNvSpPr txBox="1"/>
          <p:nvPr/>
        </p:nvSpPr>
        <p:spPr>
          <a:xfrm>
            <a:off x="141450" y="630475"/>
            <a:ext cx="6384600" cy="7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MCQ:</a:t>
            </a:r>
            <a:endParaRPr b="1" sz="2400">
              <a:solidFill>
                <a:srgbClr val="61753B"/>
              </a:solidFill>
              <a:latin typeface="Calibri"/>
              <a:ea typeface="Calibri"/>
              <a:cs typeface="Calibri"/>
              <a:sym typeface="Calibri"/>
            </a:endParaRPr>
          </a:p>
        </p:txBody>
      </p:sp>
      <p:sp>
        <p:nvSpPr>
          <p:cNvPr id="361" name="Google Shape;361;p25"/>
          <p:cNvSpPr/>
          <p:nvPr/>
        </p:nvSpPr>
        <p:spPr>
          <a:xfrm>
            <a:off x="259900" y="6618600"/>
            <a:ext cx="7041000" cy="38682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61753B"/>
                </a:solidFill>
                <a:latin typeface="Cabin"/>
                <a:ea typeface="Cabin"/>
                <a:cs typeface="Cabin"/>
                <a:sym typeface="Cabin"/>
              </a:rPr>
              <a:t>Case: this 23-year-old girl who resides in Central africa has had recurrent fevers for the last 6 weeks, accompanied by persistent diarrhea and weight loss. a physical examination reveals her to be alert, but with significant generalized weakness, widespread lymphadenopathy, hepatomegaly, and massive splenomegaly.</a:t>
            </a:r>
            <a:endParaRPr b="1">
              <a:solidFill>
                <a:srgbClr val="61753B"/>
              </a:solidFill>
              <a:latin typeface="Cabin"/>
              <a:ea typeface="Cabin"/>
              <a:cs typeface="Cabin"/>
              <a:sym typeface="Cabin"/>
            </a:endParaRPr>
          </a:p>
          <a:p>
            <a:pPr indent="0" lvl="0" marL="0" rtl="0" algn="l">
              <a:spcBef>
                <a:spcPts val="0"/>
              </a:spcBef>
              <a:spcAft>
                <a:spcPts val="0"/>
              </a:spcAft>
              <a:buNone/>
            </a:pPr>
            <a:r>
              <a:t/>
            </a:r>
            <a:endParaRPr b="1">
              <a:solidFill>
                <a:srgbClr val="61753B"/>
              </a:solidFill>
              <a:latin typeface="Cabin"/>
              <a:ea typeface="Cabin"/>
              <a:cs typeface="Cabin"/>
              <a:sym typeface="Cabin"/>
            </a:endParaRPr>
          </a:p>
          <a:p>
            <a:pPr indent="0" lvl="0" marL="0" rtl="0" algn="l">
              <a:spcBef>
                <a:spcPts val="0"/>
              </a:spcBef>
              <a:spcAft>
                <a:spcPts val="0"/>
              </a:spcAft>
              <a:buNone/>
            </a:pPr>
            <a:r>
              <a:t/>
            </a:r>
            <a:endParaRPr>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Q1; What is your diagnosis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Visceral leishmaniasis</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Q2; What is most likely causative organism</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Leishmania donovani</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Q3; How is this disease transmitted</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By sandfly</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Q4; If the patient was 2 years old, what is the most likely organsim?</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Leishma</a:t>
            </a:r>
            <a:r>
              <a:rPr b="1" lang="en-GB" sz="1000">
                <a:solidFill>
                  <a:srgbClr val="CCCCCC"/>
                </a:solidFill>
                <a:latin typeface="Cabin"/>
                <a:ea typeface="Cabin"/>
                <a:cs typeface="Cabin"/>
                <a:sym typeface="Cabin"/>
              </a:rPr>
              <a:t>nia infantum</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Q5; How would you diagnose this patient?</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Microscopy on giemsa stain (silver stain) and culture on NNN media of bone marrow aspirate</a:t>
            </a:r>
            <a:endParaRPr b="1" sz="1000">
              <a:solidFill>
                <a:srgbClr val="CCCCCC"/>
              </a:solidFill>
              <a:latin typeface="Cabin"/>
              <a:ea typeface="Cabin"/>
              <a:cs typeface="Cabin"/>
              <a:sym typeface="Cabin"/>
            </a:endParaRPr>
          </a:p>
        </p:txBody>
      </p:sp>
      <p:sp>
        <p:nvSpPr>
          <p:cNvPr id="362" name="Google Shape;362;p25"/>
          <p:cNvSpPr txBox="1"/>
          <p:nvPr/>
        </p:nvSpPr>
        <p:spPr>
          <a:xfrm>
            <a:off x="242075" y="6120863"/>
            <a:ext cx="6384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SAQ:</a:t>
            </a:r>
            <a:endParaRPr b="1" sz="2400">
              <a:solidFill>
                <a:srgbClr val="61753B"/>
              </a:solidFill>
              <a:latin typeface="Calibri"/>
              <a:ea typeface="Calibri"/>
              <a:cs typeface="Calibri"/>
              <a:sym typeface="Calibri"/>
            </a:endParaRPr>
          </a:p>
        </p:txBody>
      </p:sp>
      <p:sp>
        <p:nvSpPr>
          <p:cNvPr id="363" name="Google Shape;363;p25"/>
          <p:cNvSpPr/>
          <p:nvPr/>
        </p:nvSpPr>
        <p:spPr>
          <a:xfrm>
            <a:off x="259900" y="1153002"/>
            <a:ext cx="7041000" cy="4968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1753B"/>
                </a:solidFill>
                <a:latin typeface="Cabin"/>
                <a:ea typeface="Cabin"/>
                <a:cs typeface="Cabin"/>
                <a:sym typeface="Cabin"/>
              </a:rPr>
              <a:t>Q1: oriental sore is a clinical presentation to which one of the following? </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 </a:t>
            </a:r>
            <a:r>
              <a:rPr lang="en-GB" sz="1000">
                <a:latin typeface="Cabin"/>
                <a:ea typeface="Cabin"/>
                <a:cs typeface="Cabin"/>
                <a:sym typeface="Cabin"/>
              </a:rPr>
              <a:t>Cutaneous Leishmaniasis</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 Mucocutaneous leishmaniasis</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C-Visceral  leishmaniasi</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D- None of the above </a:t>
            </a:r>
            <a:endParaRPr sz="1000">
              <a:latin typeface="Cabin"/>
              <a:ea typeface="Cabin"/>
              <a:cs typeface="Cabin"/>
              <a:sym typeface="Cabin"/>
            </a:endParaRPr>
          </a:p>
          <a:p>
            <a:pPr indent="0" lvl="0" marL="0" rtl="0" algn="l">
              <a:spcBef>
                <a:spcPts val="0"/>
              </a:spcBef>
              <a:spcAft>
                <a:spcPts val="0"/>
              </a:spcAft>
              <a:buNone/>
            </a:pPr>
            <a:r>
              <a:t/>
            </a:r>
            <a:endParaRPr sz="1200">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Q2:  Which ONE of the following transmits leishmaniasis?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 Tsetse fly</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 Kissing bug</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 Cockroaches</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D- Sandflies</a:t>
            </a:r>
            <a:endParaRPr sz="1000">
              <a:latin typeface="Cabin"/>
              <a:ea typeface="Cabin"/>
              <a:cs typeface="Cabin"/>
              <a:sym typeface="Cabin"/>
            </a:endParaRPr>
          </a:p>
          <a:p>
            <a:pPr indent="0" lvl="0" marL="0" rtl="0" algn="l">
              <a:spcBef>
                <a:spcPts val="0"/>
              </a:spcBef>
              <a:spcAft>
                <a:spcPts val="0"/>
              </a:spcAft>
              <a:buNone/>
            </a:pPr>
            <a:r>
              <a:t/>
            </a:r>
            <a:endParaRPr sz="1200">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Q3: Which ONE of the following medias are used for diagnosing leishmaniasis?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 L-J media</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 Blood agars</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 NNN media</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D- LD media</a:t>
            </a:r>
            <a:endParaRPr sz="1000">
              <a:latin typeface="Cabin"/>
              <a:ea typeface="Cabin"/>
              <a:cs typeface="Cabin"/>
              <a:sym typeface="Cabin"/>
            </a:endParaRPr>
          </a:p>
          <a:p>
            <a:pPr indent="0" lvl="0" marL="0" rtl="0" algn="l">
              <a:spcBef>
                <a:spcPts val="0"/>
              </a:spcBef>
              <a:spcAft>
                <a:spcPts val="0"/>
              </a:spcAft>
              <a:buNone/>
            </a:pPr>
            <a:r>
              <a:t/>
            </a:r>
            <a:endParaRPr sz="1200">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Q4: Which ONE of the following organisms causes mucocutaneous Leishmaniasis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 Leishmania Tropica</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 Leishmania Donovani</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 Leishmania braziliensis</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D- Leishmania Infantum</a:t>
            </a:r>
            <a:endParaRPr sz="1000">
              <a:latin typeface="Cabin"/>
              <a:ea typeface="Cabin"/>
              <a:cs typeface="Cabin"/>
              <a:sym typeface="Cabin"/>
            </a:endParaRPr>
          </a:p>
          <a:p>
            <a:pPr indent="0" lvl="0" marL="0" rtl="0" algn="l">
              <a:spcBef>
                <a:spcPts val="0"/>
              </a:spcBef>
              <a:spcAft>
                <a:spcPts val="0"/>
              </a:spcAft>
              <a:buNone/>
            </a:pPr>
            <a:r>
              <a:t/>
            </a:r>
            <a:endParaRPr sz="1000">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Q5: Which ONE of the following is the swelling of the eyelids Caused by american trypanosomiasis?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A- chagoma</a:t>
            </a:r>
            <a:endParaRPr b="1" sz="10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B- Winterbottom’ sign</a:t>
            </a:r>
            <a:endParaRPr b="1" sz="10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C- Chancre</a:t>
            </a:r>
            <a:endParaRPr b="1" sz="10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61753B"/>
                </a:solidFill>
                <a:latin typeface="Cabin"/>
                <a:ea typeface="Cabin"/>
                <a:cs typeface="Cabin"/>
                <a:sym typeface="Cabin"/>
              </a:rPr>
              <a:t>D- Romanas sign</a:t>
            </a:r>
            <a:endParaRPr b="1" sz="1000">
              <a:solidFill>
                <a:srgbClr val="61753B"/>
              </a:solidFill>
              <a:latin typeface="Cabin"/>
              <a:ea typeface="Cabin"/>
              <a:cs typeface="Cabin"/>
              <a:sym typeface="Cabin"/>
            </a:endParaRPr>
          </a:p>
        </p:txBody>
      </p:sp>
      <p:sp>
        <p:nvSpPr>
          <p:cNvPr id="364" name="Google Shape;364;p25"/>
          <p:cNvSpPr/>
          <p:nvPr/>
        </p:nvSpPr>
        <p:spPr>
          <a:xfrm>
            <a:off x="3945125" y="659013"/>
            <a:ext cx="3149100" cy="379500"/>
          </a:xfrm>
          <a:prstGeom prst="rect">
            <a:avLst/>
          </a:prstGeom>
          <a:noFill/>
          <a:ln cap="flat" cmpd="sng" w="9525">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rgbClr val="999999"/>
                </a:solidFill>
              </a:rPr>
              <a:t>Q1:A, Q2:D, Q3:C, Q4:C , Q5:D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26"/>
          <p:cNvSpPr/>
          <p:nvPr/>
        </p:nvSpPr>
        <p:spPr>
          <a:xfrm rot="10800000">
            <a:off x="6650829" y="8"/>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370" name="Google Shape;370;p26"/>
          <p:cNvSpPr txBox="1"/>
          <p:nvPr/>
        </p:nvSpPr>
        <p:spPr>
          <a:xfrm>
            <a:off x="7094225" y="7580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13</a:t>
            </a:r>
            <a:endParaRPr>
              <a:latin typeface="Cabin"/>
              <a:ea typeface="Cabin"/>
              <a:cs typeface="Cabin"/>
              <a:sym typeface="Cabin"/>
            </a:endParaRPr>
          </a:p>
        </p:txBody>
      </p:sp>
      <p:sp>
        <p:nvSpPr>
          <p:cNvPr id="371" name="Google Shape;371;p26"/>
          <p:cNvSpPr txBox="1"/>
          <p:nvPr/>
        </p:nvSpPr>
        <p:spPr>
          <a:xfrm>
            <a:off x="71900" y="-53050"/>
            <a:ext cx="1306200" cy="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Quiz:</a:t>
            </a:r>
            <a:endParaRPr b="1" sz="3600">
              <a:solidFill>
                <a:srgbClr val="61753B"/>
              </a:solidFill>
              <a:latin typeface="Calibri"/>
              <a:ea typeface="Calibri"/>
              <a:cs typeface="Calibri"/>
              <a:sym typeface="Calibri"/>
            </a:endParaRPr>
          </a:p>
        </p:txBody>
      </p:sp>
      <p:sp>
        <p:nvSpPr>
          <p:cNvPr id="372" name="Google Shape;372;p26"/>
          <p:cNvSpPr txBox="1"/>
          <p:nvPr/>
        </p:nvSpPr>
        <p:spPr>
          <a:xfrm>
            <a:off x="141450" y="630475"/>
            <a:ext cx="6384600" cy="7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MCQ:</a:t>
            </a:r>
            <a:endParaRPr b="1" sz="2400">
              <a:solidFill>
                <a:srgbClr val="61753B"/>
              </a:solidFill>
              <a:latin typeface="Calibri"/>
              <a:ea typeface="Calibri"/>
              <a:cs typeface="Calibri"/>
              <a:sym typeface="Calibri"/>
            </a:endParaRPr>
          </a:p>
        </p:txBody>
      </p:sp>
      <p:sp>
        <p:nvSpPr>
          <p:cNvPr id="373" name="Google Shape;373;p26"/>
          <p:cNvSpPr/>
          <p:nvPr/>
        </p:nvSpPr>
        <p:spPr>
          <a:xfrm>
            <a:off x="259900" y="6715500"/>
            <a:ext cx="7041000" cy="36669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6"/>
          <p:cNvSpPr txBox="1"/>
          <p:nvPr/>
        </p:nvSpPr>
        <p:spPr>
          <a:xfrm>
            <a:off x="242075" y="6197063"/>
            <a:ext cx="6384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SAQ:</a:t>
            </a:r>
            <a:endParaRPr b="1" sz="2400">
              <a:solidFill>
                <a:srgbClr val="61753B"/>
              </a:solidFill>
              <a:latin typeface="Calibri"/>
              <a:ea typeface="Calibri"/>
              <a:cs typeface="Calibri"/>
              <a:sym typeface="Calibri"/>
            </a:endParaRPr>
          </a:p>
        </p:txBody>
      </p:sp>
      <p:sp>
        <p:nvSpPr>
          <p:cNvPr id="375" name="Google Shape;375;p26"/>
          <p:cNvSpPr/>
          <p:nvPr/>
        </p:nvSpPr>
        <p:spPr>
          <a:xfrm>
            <a:off x="242075" y="1154325"/>
            <a:ext cx="7041000" cy="50514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6"/>
          <p:cNvSpPr/>
          <p:nvPr/>
        </p:nvSpPr>
        <p:spPr>
          <a:xfrm>
            <a:off x="3945125" y="659013"/>
            <a:ext cx="3149100" cy="379500"/>
          </a:xfrm>
          <a:prstGeom prst="rect">
            <a:avLst/>
          </a:prstGeom>
          <a:noFill/>
          <a:ln cap="flat" cmpd="sng" w="9525">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999999"/>
                </a:solidFill>
              </a:rPr>
              <a:t>Q1:C, Q2:C, Q3:B, Q4:A , Q5:D</a:t>
            </a:r>
            <a:endParaRPr>
              <a:solidFill>
                <a:srgbClr val="999999"/>
              </a:solidFill>
            </a:endParaRPr>
          </a:p>
        </p:txBody>
      </p:sp>
      <p:sp>
        <p:nvSpPr>
          <p:cNvPr id="377" name="Google Shape;377;p26"/>
          <p:cNvSpPr txBox="1"/>
          <p:nvPr/>
        </p:nvSpPr>
        <p:spPr>
          <a:xfrm>
            <a:off x="283575" y="6739525"/>
            <a:ext cx="6999600" cy="3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1753B"/>
                </a:solidFill>
                <a:latin typeface="Cabin"/>
                <a:ea typeface="Cabin"/>
                <a:cs typeface="Cabin"/>
                <a:sym typeface="Cabin"/>
              </a:rPr>
              <a:t>CASE:A 64 year old American businessman presented to the clinic with fever, headache with a swelling in his neck. Upon taking history, he mentioned that he went to africa a month ago for a business trip, he also said that he had a painless purple nodule in his left forearm for a couple of weeks. He also said that the that his fever come and goes. His CBC showed anemia.</a:t>
            </a:r>
            <a:endParaRPr b="1" sz="1200">
              <a:solidFill>
                <a:srgbClr val="61753B"/>
              </a:solidFill>
              <a:latin typeface="Cabin"/>
              <a:ea typeface="Cabin"/>
              <a:cs typeface="Cabin"/>
              <a:sym typeface="Cabin"/>
            </a:endParaRPr>
          </a:p>
          <a:p>
            <a:pPr indent="0" lvl="0" marL="0" rtl="0" algn="l">
              <a:spcBef>
                <a:spcPts val="0"/>
              </a:spcBef>
              <a:spcAft>
                <a:spcPts val="0"/>
              </a:spcAft>
              <a:buNone/>
            </a:pPr>
            <a:r>
              <a:t/>
            </a:r>
            <a:endParaRPr b="1">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Q1: What is your diagnosis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African trypanosomiasis</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000">
              <a:solidFill>
                <a:srgbClr val="CCCCCC"/>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Q2: What is the most likely pathogen?</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T. Brucei</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000">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Q3: How is this disease transmitted</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By Tsetse fly</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000">
              <a:solidFill>
                <a:srgbClr val="999999"/>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Q4: The swelling on his neck s also known as</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Winterbottom’s sign</a:t>
            </a:r>
            <a:endParaRPr b="1" sz="1000">
              <a:solidFill>
                <a:srgbClr val="CCCCCC"/>
              </a:solidFill>
              <a:latin typeface="Cabin"/>
              <a:ea typeface="Cabin"/>
              <a:cs typeface="Cabin"/>
              <a:sym typeface="Cabin"/>
            </a:endParaRPr>
          </a:p>
          <a:p>
            <a:pPr indent="0" lvl="0" marL="0" rtl="0" algn="l">
              <a:spcBef>
                <a:spcPts val="0"/>
              </a:spcBef>
              <a:spcAft>
                <a:spcPts val="0"/>
              </a:spcAft>
              <a:buNone/>
            </a:pPr>
            <a:r>
              <a:t/>
            </a:r>
            <a:endParaRPr b="1" sz="1000">
              <a:solidFill>
                <a:srgbClr val="999999"/>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Q5: what is the next expected complication if he wasn’t treated</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sz="1000">
                <a:solidFill>
                  <a:srgbClr val="CCCCCC"/>
                </a:solidFill>
                <a:latin typeface="Cabin"/>
                <a:ea typeface="Cabin"/>
                <a:cs typeface="Cabin"/>
                <a:sym typeface="Cabin"/>
              </a:rPr>
              <a:t>CNS involvement that will result in change in behaviour, confusion, poor coordination, difficulties with speech and sleep disturbances</a:t>
            </a:r>
            <a:endParaRPr b="1" sz="1200">
              <a:solidFill>
                <a:srgbClr val="61753B"/>
              </a:solidFill>
              <a:latin typeface="Cabin"/>
              <a:ea typeface="Cabin"/>
              <a:cs typeface="Cabin"/>
              <a:sym typeface="Cabin"/>
            </a:endParaRPr>
          </a:p>
        </p:txBody>
      </p:sp>
      <p:sp>
        <p:nvSpPr>
          <p:cNvPr id="378" name="Google Shape;378;p26"/>
          <p:cNvSpPr txBox="1"/>
          <p:nvPr/>
        </p:nvSpPr>
        <p:spPr>
          <a:xfrm>
            <a:off x="283575" y="1154350"/>
            <a:ext cx="6810600" cy="49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1753B"/>
                </a:solidFill>
                <a:latin typeface="Cabin"/>
                <a:ea typeface="Cabin"/>
                <a:cs typeface="Cabin"/>
                <a:sym typeface="Cabin"/>
              </a:rPr>
              <a:t>Q1 : which one of the following describes the parasite in the bloodstream ?</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a:t>
            </a:r>
            <a:r>
              <a:rPr b="1" lang="en-GB" sz="1000">
                <a:solidFill>
                  <a:schemeClr val="dk1"/>
                </a:solidFill>
                <a:latin typeface="Cabin"/>
                <a:ea typeface="Cabin"/>
                <a:cs typeface="Cabin"/>
                <a:sym typeface="Cabin"/>
              </a:rPr>
              <a:t> </a:t>
            </a:r>
            <a:r>
              <a:rPr lang="en-GB" sz="1000">
                <a:solidFill>
                  <a:schemeClr val="dk1"/>
                </a:solidFill>
                <a:latin typeface="Cabin"/>
                <a:ea typeface="Cabin"/>
                <a:cs typeface="Cabin"/>
                <a:sym typeface="Cabin"/>
              </a:rPr>
              <a:t>Trypanosoma cruzi</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B-Amastigotes </a:t>
            </a:r>
            <a:r>
              <a:rPr lang="en-GB" sz="1000">
                <a:solidFill>
                  <a:srgbClr val="61753B"/>
                </a:solidFill>
                <a:latin typeface="Cabin"/>
                <a:ea typeface="Cabin"/>
                <a:cs typeface="Cabin"/>
                <a:sym typeface="Cabin"/>
              </a:rPr>
              <a:t> </a:t>
            </a:r>
            <a:endParaRPr sz="10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a:t>
            </a:r>
            <a:r>
              <a:rPr b="1" lang="en-GB" sz="1000">
                <a:latin typeface="Cabin"/>
                <a:ea typeface="Cabin"/>
                <a:cs typeface="Cabin"/>
                <a:sym typeface="Cabin"/>
              </a:rPr>
              <a:t>-</a:t>
            </a:r>
            <a:r>
              <a:rPr lang="en-GB" sz="1000">
                <a:latin typeface="Cabin"/>
                <a:ea typeface="Cabin"/>
                <a:cs typeface="Cabin"/>
                <a:sym typeface="Cabin"/>
              </a:rPr>
              <a:t>Trypomastigotes</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D-</a:t>
            </a:r>
            <a:r>
              <a:rPr lang="en-GB" sz="1000">
                <a:solidFill>
                  <a:schemeClr val="dk1"/>
                </a:solidFill>
                <a:latin typeface="Cabin"/>
                <a:ea typeface="Cabin"/>
                <a:cs typeface="Cabin"/>
                <a:sym typeface="Cabin"/>
              </a:rPr>
              <a:t>Trypanosoma brucei</a:t>
            </a:r>
            <a:endParaRPr sz="1000">
              <a:solidFill>
                <a:schemeClr val="dk1"/>
              </a:solidFill>
              <a:latin typeface="Cabin"/>
              <a:ea typeface="Cabin"/>
              <a:cs typeface="Cabin"/>
              <a:sym typeface="Cabin"/>
            </a:endParaRPr>
          </a:p>
          <a:p>
            <a:pPr indent="0" lvl="0" marL="0" rtl="0" algn="l">
              <a:spcBef>
                <a:spcPts val="0"/>
              </a:spcBef>
              <a:spcAft>
                <a:spcPts val="0"/>
              </a:spcAft>
              <a:buNone/>
            </a:pPr>
            <a:r>
              <a:t/>
            </a:r>
            <a:endParaRPr b="1">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Q2 : Chagas disease is caused by :</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A-</a:t>
            </a:r>
            <a:r>
              <a:rPr lang="en-GB" sz="1000">
                <a:solidFill>
                  <a:schemeClr val="dk1"/>
                </a:solidFill>
                <a:latin typeface="Cabin"/>
                <a:ea typeface="Cabin"/>
                <a:cs typeface="Cabin"/>
                <a:sym typeface="Cabin"/>
              </a:rPr>
              <a:t>kissing bug</a:t>
            </a:r>
            <a:endParaRPr b="1"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B-</a:t>
            </a:r>
            <a:r>
              <a:rPr lang="en-GB" sz="1000">
                <a:solidFill>
                  <a:schemeClr val="dk1"/>
                </a:solidFill>
                <a:latin typeface="Cabin"/>
                <a:ea typeface="Cabin"/>
                <a:cs typeface="Cabin"/>
                <a:sym typeface="Cabin"/>
              </a:rPr>
              <a:t>Trypanosoma brucei</a:t>
            </a:r>
            <a:endParaRPr sz="1000">
              <a:latin typeface="Cabin"/>
              <a:ea typeface="Cabin"/>
              <a:cs typeface="Cabin"/>
              <a:sym typeface="Cabin"/>
            </a:endParaRPr>
          </a:p>
          <a:p>
            <a:pPr indent="0" lvl="0" marL="0" rtl="0" algn="l">
              <a:spcBef>
                <a:spcPts val="0"/>
              </a:spcBef>
              <a:spcAft>
                <a:spcPts val="0"/>
              </a:spcAft>
              <a:buNone/>
            </a:pPr>
            <a:r>
              <a:rPr lang="en-GB" sz="1000">
                <a:latin typeface="Cabin"/>
                <a:ea typeface="Cabin"/>
                <a:cs typeface="Cabin"/>
                <a:sym typeface="Cabin"/>
              </a:rPr>
              <a:t>C-</a:t>
            </a:r>
            <a:r>
              <a:rPr lang="en-GB" sz="1000">
                <a:solidFill>
                  <a:schemeClr val="dk1"/>
                </a:solidFill>
                <a:latin typeface="Cabin"/>
                <a:ea typeface="Cabin"/>
                <a:cs typeface="Cabin"/>
                <a:sym typeface="Cabin"/>
              </a:rPr>
              <a:t>Trypanosoma cruzi</a:t>
            </a:r>
            <a:endParaRPr sz="1000">
              <a:solidFill>
                <a:schemeClr val="dk1"/>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D-Tsetse fly</a:t>
            </a:r>
            <a:endParaRPr sz="1000">
              <a:solidFill>
                <a:schemeClr val="dk1"/>
              </a:solidFill>
              <a:latin typeface="Cabin"/>
              <a:ea typeface="Cabin"/>
              <a:cs typeface="Cabin"/>
              <a:sym typeface="Cabin"/>
            </a:endParaRPr>
          </a:p>
          <a:p>
            <a:pPr indent="0" lvl="0" marL="0" rtl="0" algn="l">
              <a:spcBef>
                <a:spcPts val="0"/>
              </a:spcBef>
              <a:spcAft>
                <a:spcPts val="0"/>
              </a:spcAft>
              <a:buNone/>
            </a:pPr>
            <a:r>
              <a:t/>
            </a:r>
            <a:endParaRPr b="1">
              <a:solidFill>
                <a:srgbClr val="61753B"/>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Q3 : which of the following cause acute trypanosomiasis?</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A</a:t>
            </a:r>
            <a:r>
              <a:rPr b="1" lang="en-GB" sz="1000">
                <a:solidFill>
                  <a:schemeClr val="dk1"/>
                </a:solidFill>
                <a:latin typeface="Cabin"/>
                <a:ea typeface="Cabin"/>
                <a:cs typeface="Cabin"/>
                <a:sym typeface="Cabin"/>
              </a:rPr>
              <a:t>-</a:t>
            </a:r>
            <a:r>
              <a:rPr lang="en-GB" sz="1000">
                <a:solidFill>
                  <a:schemeClr val="dk1"/>
                </a:solidFill>
                <a:highlight>
                  <a:srgbClr val="FFFFFF"/>
                </a:highlight>
                <a:latin typeface="Cabin"/>
                <a:ea typeface="Cabin"/>
                <a:cs typeface="Cabin"/>
                <a:sym typeface="Cabin"/>
              </a:rPr>
              <a:t>T. Gambiense</a:t>
            </a:r>
            <a:endParaRPr sz="1000">
              <a:solidFill>
                <a:schemeClr val="dk1"/>
              </a:solidFill>
              <a:highlight>
                <a:srgbClr val="FFFFFF"/>
              </a:highlight>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B</a:t>
            </a:r>
            <a:r>
              <a:rPr b="1" lang="en-GB" sz="1000">
                <a:solidFill>
                  <a:schemeClr val="dk1"/>
                </a:solidFill>
                <a:latin typeface="Cabin"/>
                <a:ea typeface="Cabin"/>
                <a:cs typeface="Cabin"/>
                <a:sym typeface="Cabin"/>
              </a:rPr>
              <a:t>-</a:t>
            </a:r>
            <a:r>
              <a:rPr lang="en-GB" sz="1000">
                <a:solidFill>
                  <a:schemeClr val="dk1"/>
                </a:solidFill>
                <a:highlight>
                  <a:srgbClr val="FFFFFF"/>
                </a:highlight>
                <a:latin typeface="Calibri"/>
                <a:ea typeface="Calibri"/>
                <a:cs typeface="Calibri"/>
                <a:sym typeface="Calibri"/>
              </a:rPr>
              <a:t>T</a:t>
            </a:r>
            <a:r>
              <a:rPr lang="en-GB" sz="1000">
                <a:solidFill>
                  <a:schemeClr val="dk1"/>
                </a:solidFill>
                <a:highlight>
                  <a:srgbClr val="FFFFFF"/>
                </a:highlight>
                <a:latin typeface="Cabin"/>
                <a:ea typeface="Cabin"/>
                <a:cs typeface="Cabin"/>
                <a:sym typeface="Cabin"/>
              </a:rPr>
              <a:t>. Rhodesiense</a:t>
            </a:r>
            <a:endParaRPr sz="1000">
              <a:solidFill>
                <a:schemeClr val="dk1"/>
              </a:solidFill>
              <a:highlight>
                <a:srgbClr val="FFFFFF"/>
              </a:highlight>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C</a:t>
            </a:r>
            <a:r>
              <a:rPr b="1" lang="en-GB" sz="1000">
                <a:solidFill>
                  <a:schemeClr val="dk1"/>
                </a:solidFill>
                <a:latin typeface="Cabin"/>
                <a:ea typeface="Cabin"/>
                <a:cs typeface="Cabin"/>
                <a:sym typeface="Cabin"/>
              </a:rPr>
              <a:t>-</a:t>
            </a:r>
            <a:r>
              <a:rPr lang="en-GB" sz="1000">
                <a:solidFill>
                  <a:schemeClr val="dk1"/>
                </a:solidFill>
                <a:highlight>
                  <a:srgbClr val="FFFFFF"/>
                </a:highlight>
                <a:latin typeface="Cabin"/>
                <a:ea typeface="Cabin"/>
                <a:cs typeface="Cabin"/>
                <a:sym typeface="Cabin"/>
              </a:rPr>
              <a:t>T. Cruzi</a:t>
            </a:r>
            <a:endParaRPr sz="1000">
              <a:solidFill>
                <a:schemeClr val="dk1"/>
              </a:solidFill>
              <a:highlight>
                <a:srgbClr val="FFFFFF"/>
              </a:highlight>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D</a:t>
            </a:r>
            <a:r>
              <a:rPr b="1" lang="en-GB" sz="1000">
                <a:solidFill>
                  <a:schemeClr val="dk1"/>
                </a:solidFill>
                <a:latin typeface="Cabin"/>
                <a:ea typeface="Cabin"/>
                <a:cs typeface="Cabin"/>
                <a:sym typeface="Cabin"/>
              </a:rPr>
              <a:t>- </a:t>
            </a:r>
            <a:r>
              <a:rPr lang="en-GB" sz="1000">
                <a:solidFill>
                  <a:schemeClr val="dk1"/>
                </a:solidFill>
                <a:latin typeface="Cabin"/>
                <a:ea typeface="Cabin"/>
                <a:cs typeface="Cabin"/>
                <a:sym typeface="Cabin"/>
              </a:rPr>
              <a:t>none</a:t>
            </a:r>
            <a:r>
              <a:rPr b="1" lang="en-GB" sz="1000">
                <a:solidFill>
                  <a:schemeClr val="dk1"/>
                </a:solidFill>
                <a:latin typeface="Cabin"/>
                <a:ea typeface="Cabin"/>
                <a:cs typeface="Cabin"/>
                <a:sym typeface="Cabin"/>
              </a:rPr>
              <a:t> </a:t>
            </a:r>
            <a:r>
              <a:rPr lang="en-GB" sz="1000">
                <a:solidFill>
                  <a:schemeClr val="dk1"/>
                </a:solidFill>
                <a:latin typeface="Cabin"/>
                <a:ea typeface="Cabin"/>
                <a:cs typeface="Cabin"/>
                <a:sym typeface="Cabin"/>
              </a:rPr>
              <a:t>of</a:t>
            </a:r>
            <a:r>
              <a:rPr b="1" lang="en-GB" sz="1000">
                <a:solidFill>
                  <a:schemeClr val="dk1"/>
                </a:solidFill>
                <a:latin typeface="Cabin"/>
                <a:ea typeface="Cabin"/>
                <a:cs typeface="Cabin"/>
                <a:sym typeface="Cabin"/>
              </a:rPr>
              <a:t> </a:t>
            </a:r>
            <a:r>
              <a:rPr lang="en-GB" sz="1000">
                <a:solidFill>
                  <a:schemeClr val="dk1"/>
                </a:solidFill>
                <a:latin typeface="Cabin"/>
                <a:ea typeface="Cabin"/>
                <a:cs typeface="Cabin"/>
                <a:sym typeface="Cabin"/>
              </a:rPr>
              <a:t>the above</a:t>
            </a:r>
            <a:endParaRPr sz="1000">
              <a:solidFill>
                <a:schemeClr val="dk1"/>
              </a:solidFill>
              <a:latin typeface="Cabin"/>
              <a:ea typeface="Cabin"/>
              <a:cs typeface="Cabin"/>
              <a:sym typeface="Cabin"/>
            </a:endParaRPr>
          </a:p>
          <a:p>
            <a:pPr indent="0" lvl="0" marL="0" rtl="0" algn="l">
              <a:spcBef>
                <a:spcPts val="0"/>
              </a:spcBef>
              <a:spcAft>
                <a:spcPts val="0"/>
              </a:spcAft>
              <a:buNone/>
            </a:pPr>
            <a:r>
              <a:t/>
            </a:r>
            <a:endParaRPr b="1">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Q4 : what is the intermediate host of African trypanosomiasis “sleeping sickness”?</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A</a:t>
            </a:r>
            <a:r>
              <a:rPr b="1" lang="en-GB" sz="1000">
                <a:solidFill>
                  <a:schemeClr val="dk1"/>
                </a:solidFill>
                <a:latin typeface="Cabin"/>
                <a:ea typeface="Cabin"/>
                <a:cs typeface="Cabin"/>
                <a:sym typeface="Cabin"/>
              </a:rPr>
              <a:t>-</a:t>
            </a:r>
            <a:r>
              <a:rPr lang="en-GB" sz="1000">
                <a:solidFill>
                  <a:schemeClr val="dk1"/>
                </a:solidFill>
                <a:highlight>
                  <a:srgbClr val="FFFFFF"/>
                </a:highlight>
                <a:latin typeface="Cabin"/>
                <a:ea typeface="Cabin"/>
                <a:cs typeface="Cabin"/>
                <a:sym typeface="Cabin"/>
              </a:rPr>
              <a:t>Tsetse fly</a:t>
            </a:r>
            <a:endParaRPr sz="1000">
              <a:solidFill>
                <a:schemeClr val="dk1"/>
              </a:solidFill>
              <a:highlight>
                <a:srgbClr val="FFFFFF"/>
              </a:highlight>
              <a:latin typeface="Cabin"/>
              <a:ea typeface="Cabin"/>
              <a:cs typeface="Cabin"/>
              <a:sym typeface="Cabin"/>
            </a:endParaRPr>
          </a:p>
          <a:p>
            <a:pPr indent="0" lvl="0" marL="0" rtl="0" algn="l">
              <a:spcBef>
                <a:spcPts val="0"/>
              </a:spcBef>
              <a:spcAft>
                <a:spcPts val="0"/>
              </a:spcAft>
              <a:buNone/>
            </a:pPr>
            <a:r>
              <a:rPr lang="en-GB" sz="1000">
                <a:solidFill>
                  <a:schemeClr val="dk1"/>
                </a:solidFill>
                <a:highlight>
                  <a:srgbClr val="FFFFFF"/>
                </a:highlight>
                <a:latin typeface="Cabin"/>
                <a:ea typeface="Cabin"/>
                <a:cs typeface="Cabin"/>
                <a:sym typeface="Cabin"/>
              </a:rPr>
              <a:t>B-kissing bug</a:t>
            </a:r>
            <a:endParaRPr sz="1000">
              <a:solidFill>
                <a:schemeClr val="dk1"/>
              </a:solidFill>
              <a:highlight>
                <a:srgbClr val="FFFFFF"/>
              </a:highlight>
              <a:latin typeface="Cabin"/>
              <a:ea typeface="Cabin"/>
              <a:cs typeface="Cabin"/>
              <a:sym typeface="Cabin"/>
            </a:endParaRPr>
          </a:p>
          <a:p>
            <a:pPr indent="0" lvl="0" marL="0" rtl="0" algn="l">
              <a:spcBef>
                <a:spcPts val="0"/>
              </a:spcBef>
              <a:spcAft>
                <a:spcPts val="0"/>
              </a:spcAft>
              <a:buNone/>
            </a:pPr>
            <a:r>
              <a:rPr lang="en-GB" sz="1000">
                <a:solidFill>
                  <a:schemeClr val="dk1"/>
                </a:solidFill>
                <a:highlight>
                  <a:srgbClr val="FFFFFF"/>
                </a:highlight>
                <a:latin typeface="Cabin"/>
                <a:ea typeface="Cabin"/>
                <a:cs typeface="Cabin"/>
                <a:sym typeface="Cabin"/>
              </a:rPr>
              <a:t>C-Human</a:t>
            </a:r>
            <a:endParaRPr sz="1000">
              <a:solidFill>
                <a:schemeClr val="dk1"/>
              </a:solidFill>
              <a:highlight>
                <a:srgbClr val="FFFFFF"/>
              </a:highlight>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D-Sand fly</a:t>
            </a:r>
            <a:endParaRPr sz="1000">
              <a:solidFill>
                <a:schemeClr val="dk1"/>
              </a:solidFill>
              <a:latin typeface="Cabin"/>
              <a:ea typeface="Cabin"/>
              <a:cs typeface="Cabin"/>
              <a:sym typeface="Cabin"/>
            </a:endParaRPr>
          </a:p>
          <a:p>
            <a:pPr indent="0" lvl="0" marL="0" rtl="0" algn="l">
              <a:spcBef>
                <a:spcPts val="0"/>
              </a:spcBef>
              <a:spcAft>
                <a:spcPts val="0"/>
              </a:spcAft>
              <a:buNone/>
            </a:pPr>
            <a:r>
              <a:t/>
            </a:r>
            <a:endParaRPr sz="10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rgbClr val="61753B"/>
                </a:solidFill>
                <a:latin typeface="Cabin"/>
                <a:ea typeface="Cabin"/>
                <a:cs typeface="Cabin"/>
                <a:sym typeface="Cabin"/>
              </a:rPr>
              <a:t>Q5: a 76 year old Argentinian man was diagnosed with Chaga’s  disease. unforunately , he died. Upon performing an autopsy, which one of the following would be seen in his heart ?</a:t>
            </a:r>
            <a:endParaRPr b="1" sz="1200">
              <a:solidFill>
                <a:srgbClr val="61753B"/>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A- C- shaped trypomastigote of T. cruzi</a:t>
            </a:r>
            <a:endParaRPr sz="1000">
              <a:solidFill>
                <a:schemeClr val="dk1"/>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B- C- shaped trypomastigote of T. Brucei</a:t>
            </a:r>
            <a:endParaRPr sz="1000">
              <a:solidFill>
                <a:schemeClr val="dk1"/>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C- Amastigote of T.Brucei</a:t>
            </a:r>
            <a:endParaRPr sz="1000">
              <a:solidFill>
                <a:schemeClr val="dk1"/>
              </a:solidFill>
              <a:latin typeface="Cabin"/>
              <a:ea typeface="Cabin"/>
              <a:cs typeface="Cabin"/>
              <a:sym typeface="Cabin"/>
            </a:endParaRPr>
          </a:p>
          <a:p>
            <a:pPr indent="0" lvl="0" marL="0" rtl="0" algn="l">
              <a:spcBef>
                <a:spcPts val="0"/>
              </a:spcBef>
              <a:spcAft>
                <a:spcPts val="0"/>
              </a:spcAft>
              <a:buNone/>
            </a:pPr>
            <a:r>
              <a:rPr lang="en-GB" sz="1000">
                <a:solidFill>
                  <a:schemeClr val="dk1"/>
                </a:solidFill>
                <a:latin typeface="Cabin"/>
                <a:ea typeface="Cabin"/>
                <a:cs typeface="Cabin"/>
                <a:sym typeface="Cabin"/>
              </a:rPr>
              <a:t>D- Amastigote of T. cruzi</a:t>
            </a:r>
            <a:endParaRPr sz="1000">
              <a:solidFill>
                <a:schemeClr val="dk1"/>
              </a:solidFill>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382" name="Shape 382"/>
        <p:cNvGrpSpPr/>
        <p:nvPr/>
      </p:nvGrpSpPr>
      <p:grpSpPr>
        <a:xfrm>
          <a:off x="0" y="0"/>
          <a:ext cx="0" cy="0"/>
          <a:chOff x="0" y="0"/>
          <a:chExt cx="0" cy="0"/>
        </a:xfrm>
      </p:grpSpPr>
      <p:sp>
        <p:nvSpPr>
          <p:cNvPr id="383" name="Google Shape;383;p27"/>
          <p:cNvSpPr txBox="1"/>
          <p:nvPr/>
        </p:nvSpPr>
        <p:spPr>
          <a:xfrm>
            <a:off x="241550" y="247050"/>
            <a:ext cx="63846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Members board:</a:t>
            </a:r>
            <a:endParaRPr b="1" sz="3600">
              <a:solidFill>
                <a:srgbClr val="61753B"/>
              </a:solidFill>
              <a:latin typeface="Calibri"/>
              <a:ea typeface="Calibri"/>
              <a:cs typeface="Calibri"/>
              <a:sym typeface="Calibri"/>
            </a:endParaRPr>
          </a:p>
        </p:txBody>
      </p:sp>
      <p:sp>
        <p:nvSpPr>
          <p:cNvPr id="384" name="Google Shape;384;p27"/>
          <p:cNvSpPr/>
          <p:nvPr/>
        </p:nvSpPr>
        <p:spPr>
          <a:xfrm rot="5400000">
            <a:off x="3554200" y="6223225"/>
            <a:ext cx="509100" cy="7578900"/>
          </a:xfrm>
          <a:prstGeom prst="rect">
            <a:avLst/>
          </a:prstGeom>
          <a:solidFill>
            <a:srgbClr val="EAF0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5" name="Google Shape;385;p27"/>
          <p:cNvPicPr preferRelativeResize="0"/>
          <p:nvPr/>
        </p:nvPicPr>
        <p:blipFill>
          <a:blip r:embed="rId3">
            <a:alphaModFix/>
          </a:blip>
          <a:stretch>
            <a:fillRect/>
          </a:stretch>
        </p:blipFill>
        <p:spPr>
          <a:xfrm rot="5011859">
            <a:off x="6026196" y="9020690"/>
            <a:ext cx="1702388" cy="2145988"/>
          </a:xfrm>
          <a:prstGeom prst="rect">
            <a:avLst/>
          </a:prstGeom>
          <a:noFill/>
          <a:ln>
            <a:noFill/>
          </a:ln>
          <a:effectLst>
            <a:outerShdw blurRad="57150" rotWithShape="0" algn="bl" dir="5400000" dist="19050">
              <a:srgbClr val="999999">
                <a:alpha val="50000"/>
              </a:srgbClr>
            </a:outerShdw>
          </a:effectLst>
        </p:spPr>
      </p:pic>
      <p:pic>
        <p:nvPicPr>
          <p:cNvPr id="386" name="Google Shape;386;p27"/>
          <p:cNvPicPr preferRelativeResize="0"/>
          <p:nvPr/>
        </p:nvPicPr>
        <p:blipFill>
          <a:blip r:embed="rId4">
            <a:alphaModFix/>
          </a:blip>
          <a:stretch>
            <a:fillRect/>
          </a:stretch>
        </p:blipFill>
        <p:spPr>
          <a:xfrm rot="5011859">
            <a:off x="4710703" y="9002197"/>
            <a:ext cx="1702388" cy="2145988"/>
          </a:xfrm>
          <a:prstGeom prst="rect">
            <a:avLst/>
          </a:prstGeom>
          <a:noFill/>
          <a:ln>
            <a:noFill/>
          </a:ln>
          <a:effectLst>
            <a:outerShdw blurRad="57150" rotWithShape="0" algn="bl" dir="5400000" dist="19050">
              <a:srgbClr val="999999">
                <a:alpha val="50000"/>
              </a:srgbClr>
            </a:outerShdw>
          </a:effectLst>
        </p:spPr>
      </p:pic>
      <p:pic>
        <p:nvPicPr>
          <p:cNvPr id="387" name="Google Shape;387;p27"/>
          <p:cNvPicPr preferRelativeResize="0"/>
          <p:nvPr/>
        </p:nvPicPr>
        <p:blipFill>
          <a:blip r:embed="rId4">
            <a:alphaModFix/>
          </a:blip>
          <a:stretch>
            <a:fillRect/>
          </a:stretch>
        </p:blipFill>
        <p:spPr>
          <a:xfrm rot="5011859">
            <a:off x="3379074" y="8985059"/>
            <a:ext cx="1702388" cy="2145988"/>
          </a:xfrm>
          <a:prstGeom prst="rect">
            <a:avLst/>
          </a:prstGeom>
          <a:noFill/>
          <a:ln>
            <a:noFill/>
          </a:ln>
          <a:effectLst>
            <a:outerShdw blurRad="57150" rotWithShape="0" algn="bl" dir="5400000" dist="19050">
              <a:srgbClr val="999999">
                <a:alpha val="50000"/>
              </a:srgbClr>
            </a:outerShdw>
          </a:effectLst>
        </p:spPr>
      </p:pic>
      <p:pic>
        <p:nvPicPr>
          <p:cNvPr id="388" name="Google Shape;388;p27"/>
          <p:cNvPicPr preferRelativeResize="0"/>
          <p:nvPr/>
        </p:nvPicPr>
        <p:blipFill>
          <a:blip r:embed="rId4">
            <a:alphaModFix/>
          </a:blip>
          <a:stretch>
            <a:fillRect/>
          </a:stretch>
        </p:blipFill>
        <p:spPr>
          <a:xfrm rot="5011859">
            <a:off x="2063581" y="8966565"/>
            <a:ext cx="1702388" cy="2145988"/>
          </a:xfrm>
          <a:prstGeom prst="rect">
            <a:avLst/>
          </a:prstGeom>
          <a:noFill/>
          <a:ln>
            <a:noFill/>
          </a:ln>
          <a:effectLst>
            <a:outerShdw blurRad="57150" rotWithShape="0" algn="bl" dir="5400000" dist="19050">
              <a:srgbClr val="999999">
                <a:alpha val="50000"/>
              </a:srgbClr>
            </a:outerShdw>
          </a:effectLst>
        </p:spPr>
      </p:pic>
      <p:pic>
        <p:nvPicPr>
          <p:cNvPr id="389" name="Google Shape;389;p27"/>
          <p:cNvPicPr preferRelativeResize="0"/>
          <p:nvPr/>
        </p:nvPicPr>
        <p:blipFill>
          <a:blip r:embed="rId4">
            <a:alphaModFix/>
          </a:blip>
          <a:stretch>
            <a:fillRect/>
          </a:stretch>
        </p:blipFill>
        <p:spPr>
          <a:xfrm rot="5011859">
            <a:off x="732238" y="8951957"/>
            <a:ext cx="1702388" cy="2145988"/>
          </a:xfrm>
          <a:prstGeom prst="rect">
            <a:avLst/>
          </a:prstGeom>
          <a:noFill/>
          <a:ln>
            <a:noFill/>
          </a:ln>
          <a:effectLst>
            <a:outerShdw blurRad="57150" rotWithShape="0" algn="bl" dir="5400000" dist="19050">
              <a:srgbClr val="999999">
                <a:alpha val="50000"/>
              </a:srgbClr>
            </a:outerShdw>
          </a:effectLst>
        </p:spPr>
      </p:pic>
      <p:pic>
        <p:nvPicPr>
          <p:cNvPr id="390" name="Google Shape;390;p27"/>
          <p:cNvPicPr preferRelativeResize="0"/>
          <p:nvPr/>
        </p:nvPicPr>
        <p:blipFill rotWithShape="1">
          <a:blip r:embed="rId4">
            <a:alphaModFix/>
          </a:blip>
          <a:srcRect b="39265" l="0" r="0" t="0"/>
          <a:stretch/>
        </p:blipFill>
        <p:spPr>
          <a:xfrm rot="5011860">
            <a:off x="-163415" y="9319542"/>
            <a:ext cx="1702381" cy="1303367"/>
          </a:xfrm>
          <a:prstGeom prst="rect">
            <a:avLst/>
          </a:prstGeom>
          <a:noFill/>
          <a:ln>
            <a:noFill/>
          </a:ln>
          <a:effectLst>
            <a:outerShdw blurRad="57150" rotWithShape="0" algn="bl" dir="5400000" dist="19050">
              <a:srgbClr val="999999">
                <a:alpha val="50000"/>
              </a:srgbClr>
            </a:outerShdw>
          </a:effectLst>
        </p:spPr>
      </p:pic>
      <p:sp>
        <p:nvSpPr>
          <p:cNvPr id="391" name="Google Shape;391;p27"/>
          <p:cNvSpPr txBox="1"/>
          <p:nvPr/>
        </p:nvSpPr>
        <p:spPr>
          <a:xfrm>
            <a:off x="298900" y="1243725"/>
            <a:ext cx="7019700" cy="168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Team Leaders:</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000">
                <a:latin typeface="Calibri"/>
                <a:ea typeface="Calibri"/>
                <a:cs typeface="Calibri"/>
                <a:sym typeface="Calibri"/>
              </a:rPr>
              <a:t>        </a:t>
            </a:r>
            <a:r>
              <a:rPr b="1" lang="en-GB" sz="2000">
                <a:latin typeface="Cabin"/>
                <a:ea typeface="Cabin"/>
                <a:cs typeface="Cabin"/>
                <a:sym typeface="Cabin"/>
              </a:rPr>
              <a:t>Abdulaziz Alshomar                        Ghada Alsadhan</a:t>
            </a:r>
            <a:endParaRPr b="1" sz="2000">
              <a:latin typeface="Cabin"/>
              <a:ea typeface="Cabin"/>
              <a:cs typeface="Cabin"/>
              <a:sym typeface="Cabin"/>
            </a:endParaRPr>
          </a:p>
        </p:txBody>
      </p:sp>
      <p:sp>
        <p:nvSpPr>
          <p:cNvPr id="392" name="Google Shape;392;p27"/>
          <p:cNvSpPr txBox="1"/>
          <p:nvPr/>
        </p:nvSpPr>
        <p:spPr>
          <a:xfrm>
            <a:off x="298900" y="5243650"/>
            <a:ext cx="49896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This lecture was done by:</a:t>
            </a:r>
            <a:endParaRPr b="1" sz="2400">
              <a:solidFill>
                <a:srgbClr val="61753B"/>
              </a:solidFill>
              <a:latin typeface="Calibri"/>
              <a:ea typeface="Calibri"/>
              <a:cs typeface="Calibri"/>
              <a:sym typeface="Calibri"/>
            </a:endParaRPr>
          </a:p>
        </p:txBody>
      </p:sp>
      <p:sp>
        <p:nvSpPr>
          <p:cNvPr id="393" name="Google Shape;393;p27"/>
          <p:cNvSpPr txBox="1"/>
          <p:nvPr/>
        </p:nvSpPr>
        <p:spPr>
          <a:xfrm>
            <a:off x="298906" y="3378925"/>
            <a:ext cx="6470700" cy="1556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Team sub-leader:</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400">
                <a:solidFill>
                  <a:srgbClr val="61753B"/>
                </a:solidFill>
                <a:latin typeface="Calibri"/>
                <a:ea typeface="Calibri"/>
                <a:cs typeface="Calibri"/>
                <a:sym typeface="Calibri"/>
              </a:rPr>
              <a:t>       </a:t>
            </a:r>
            <a:r>
              <a:rPr b="1" lang="en-GB" sz="2000">
                <a:solidFill>
                  <a:schemeClr val="dk1"/>
                </a:solidFill>
                <a:latin typeface="Cabin"/>
                <a:ea typeface="Cabin"/>
                <a:cs typeface="Cabin"/>
                <a:sym typeface="Cabin"/>
              </a:rPr>
              <a:t>Mohammed Alhumud</a:t>
            </a:r>
            <a:endParaRPr b="1" sz="2000">
              <a:solidFill>
                <a:schemeClr val="dk1"/>
              </a:solidFill>
              <a:latin typeface="Cabin"/>
              <a:ea typeface="Cabin"/>
              <a:cs typeface="Cabin"/>
              <a:sym typeface="Cabin"/>
            </a:endParaRPr>
          </a:p>
        </p:txBody>
      </p:sp>
      <p:grpSp>
        <p:nvGrpSpPr>
          <p:cNvPr id="394" name="Google Shape;394;p27"/>
          <p:cNvGrpSpPr/>
          <p:nvPr/>
        </p:nvGrpSpPr>
        <p:grpSpPr>
          <a:xfrm>
            <a:off x="488008" y="7858680"/>
            <a:ext cx="309959" cy="328695"/>
            <a:chOff x="-6690625" y="3631325"/>
            <a:chExt cx="307225" cy="292225"/>
          </a:xfrm>
        </p:grpSpPr>
        <p:sp>
          <p:nvSpPr>
            <p:cNvPr id="395" name="Google Shape;395;p27"/>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27"/>
          <p:cNvGrpSpPr/>
          <p:nvPr/>
        </p:nvGrpSpPr>
        <p:grpSpPr>
          <a:xfrm>
            <a:off x="477531" y="2016501"/>
            <a:ext cx="330928" cy="336226"/>
            <a:chOff x="-56407800" y="1902600"/>
            <a:chExt cx="326875" cy="318125"/>
          </a:xfrm>
        </p:grpSpPr>
        <p:sp>
          <p:nvSpPr>
            <p:cNvPr id="401" name="Google Shape;401;p27"/>
            <p:cNvSpPr/>
            <p:nvPr/>
          </p:nvSpPr>
          <p:spPr>
            <a:xfrm>
              <a:off x="-56289650" y="2072625"/>
              <a:ext cx="17325" cy="17350"/>
            </a:xfrm>
            <a:custGeom>
              <a:rect b="b" l="l" r="r" t="t"/>
              <a:pathLst>
                <a:path extrusionOk="0" h="694" w="693">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a:off x="-56215625" y="2072625"/>
              <a:ext cx="17350" cy="17350"/>
            </a:xfrm>
            <a:custGeom>
              <a:rect b="b" l="l" r="r" t="t"/>
              <a:pathLst>
                <a:path extrusionOk="0" h="694" w="694">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56407800" y="1902600"/>
              <a:ext cx="326875" cy="318125"/>
            </a:xfrm>
            <a:custGeom>
              <a:rect b="b" l="l" r="r" t="t"/>
              <a:pathLst>
                <a:path extrusionOk="0" h="12725" w="13075">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27"/>
          <p:cNvGrpSpPr/>
          <p:nvPr/>
        </p:nvGrpSpPr>
        <p:grpSpPr>
          <a:xfrm>
            <a:off x="4015410" y="2017289"/>
            <a:ext cx="322171" cy="334667"/>
            <a:chOff x="-55225575" y="1903275"/>
            <a:chExt cx="318225" cy="316650"/>
          </a:xfrm>
        </p:grpSpPr>
        <p:sp>
          <p:nvSpPr>
            <p:cNvPr id="405" name="Google Shape;405;p27"/>
            <p:cNvSpPr/>
            <p:nvPr/>
          </p:nvSpPr>
          <p:spPr>
            <a:xfrm>
              <a:off x="-55104275" y="2116925"/>
              <a:ext cx="72475" cy="29750"/>
            </a:xfrm>
            <a:custGeom>
              <a:rect b="b" l="l" r="r" t="t"/>
              <a:pathLst>
                <a:path extrusionOk="0" h="1190" w="2899">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a:off x="-55113750" y="2053725"/>
              <a:ext cx="17350" cy="18125"/>
            </a:xfrm>
            <a:custGeom>
              <a:rect b="b" l="l" r="r" t="t"/>
              <a:pathLst>
                <a:path extrusionOk="0" h="725" w="694">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a:off x="-55039700" y="2053725"/>
              <a:ext cx="18125" cy="18125"/>
            </a:xfrm>
            <a:custGeom>
              <a:rect b="b" l="l" r="r" t="t"/>
              <a:pathLst>
                <a:path extrusionOk="0" h="725" w="725">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a:off x="-55225575" y="1903275"/>
              <a:ext cx="318225" cy="316650"/>
            </a:xfrm>
            <a:custGeom>
              <a:rect b="b" l="l" r="r" t="t"/>
              <a:pathLst>
                <a:path extrusionOk="0" h="12666" w="12729">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a:off x="-55170450" y="1959200"/>
              <a:ext cx="204800" cy="225300"/>
            </a:xfrm>
            <a:custGeom>
              <a:rect b="b" l="l" r="r" t="t"/>
              <a:pathLst>
                <a:path extrusionOk="0" h="9012" w="8192">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p27"/>
          <p:cNvGrpSpPr/>
          <p:nvPr/>
        </p:nvGrpSpPr>
        <p:grpSpPr>
          <a:xfrm>
            <a:off x="481483" y="4193428"/>
            <a:ext cx="322998" cy="346532"/>
            <a:chOff x="-64406125" y="3362225"/>
            <a:chExt cx="318225" cy="314800"/>
          </a:xfrm>
        </p:grpSpPr>
        <p:sp>
          <p:nvSpPr>
            <p:cNvPr id="411" name="Google Shape;411;p27"/>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27"/>
          <p:cNvSpPr/>
          <p:nvPr/>
        </p:nvSpPr>
        <p:spPr>
          <a:xfrm>
            <a:off x="525660" y="585077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4" name="Google Shape;414;p27"/>
          <p:cNvSpPr txBox="1"/>
          <p:nvPr/>
        </p:nvSpPr>
        <p:spPr>
          <a:xfrm>
            <a:off x="819100" y="7787850"/>
            <a:ext cx="6822300" cy="23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Note takers:</a:t>
            </a:r>
            <a:endParaRPr b="1" sz="2000">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Mashal Abaalkhail</a:t>
            </a:r>
            <a:endParaRPr sz="2000">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latin typeface="Cabin SemiBold"/>
                <a:ea typeface="Cabin SemiBold"/>
                <a:cs typeface="Cabin SemiBold"/>
                <a:sym typeface="Cabin SemiBold"/>
              </a:rPr>
              <a:t>Razan AlRabah</a:t>
            </a:r>
            <a:endParaRPr sz="2000">
              <a:latin typeface="Cabin SemiBold"/>
              <a:ea typeface="Cabin SemiBold"/>
              <a:cs typeface="Cabin SemiBold"/>
              <a:sym typeface="Cabin SemiBold"/>
            </a:endParaRPr>
          </a:p>
        </p:txBody>
      </p:sp>
      <p:sp>
        <p:nvSpPr>
          <p:cNvPr id="415" name="Google Shape;415;p27"/>
          <p:cNvSpPr/>
          <p:nvPr/>
        </p:nvSpPr>
        <p:spPr>
          <a:xfrm>
            <a:off x="525660" y="585077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6" name="Google Shape;416;p27"/>
          <p:cNvSpPr txBox="1"/>
          <p:nvPr/>
        </p:nvSpPr>
        <p:spPr>
          <a:xfrm>
            <a:off x="782275" y="5781325"/>
            <a:ext cx="30000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chemeClr val="dk1"/>
                </a:solidFill>
                <a:latin typeface="Cabin"/>
                <a:ea typeface="Cabin"/>
                <a:cs typeface="Cabin"/>
                <a:sym typeface="Cabin"/>
              </a:rPr>
              <a:t>Deana Awartani</a:t>
            </a:r>
            <a:endParaRPr b="1" sz="2000">
              <a:latin typeface="Cabin"/>
              <a:ea typeface="Cabin"/>
              <a:cs typeface="Cabin"/>
              <a:sym typeface="Cabin"/>
            </a:endParaRPr>
          </a:p>
        </p:txBody>
      </p:sp>
      <p:sp>
        <p:nvSpPr>
          <p:cNvPr id="417" name="Google Shape;417;p27"/>
          <p:cNvSpPr/>
          <p:nvPr/>
        </p:nvSpPr>
        <p:spPr>
          <a:xfrm>
            <a:off x="525660" y="6285902"/>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8" name="Google Shape;418;p27"/>
          <p:cNvSpPr/>
          <p:nvPr/>
        </p:nvSpPr>
        <p:spPr>
          <a:xfrm>
            <a:off x="525660" y="6285902"/>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19" name="Google Shape;419;p27"/>
          <p:cNvSpPr txBox="1"/>
          <p:nvPr/>
        </p:nvSpPr>
        <p:spPr>
          <a:xfrm>
            <a:off x="782275" y="6152050"/>
            <a:ext cx="30000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2000">
                <a:solidFill>
                  <a:schemeClr val="dk1"/>
                </a:solidFill>
                <a:latin typeface="Cabin"/>
                <a:ea typeface="Cabin"/>
                <a:cs typeface="Cabin"/>
                <a:sym typeface="Cabin"/>
              </a:rPr>
              <a:t>Mohammed Alhamad</a:t>
            </a:r>
            <a:endParaRPr b="1" sz="2000">
              <a:solidFill>
                <a:schemeClr val="dk1"/>
              </a:solidFill>
              <a:latin typeface="Cabin"/>
              <a:ea typeface="Cabin"/>
              <a:cs typeface="Cabin"/>
              <a:sym typeface="Cabin"/>
            </a:endParaRPr>
          </a:p>
          <a:p>
            <a:pPr indent="0" lvl="0" marL="0" rtl="0" algn="l">
              <a:spcBef>
                <a:spcPts val="0"/>
              </a:spcBef>
              <a:spcAft>
                <a:spcPts val="0"/>
              </a:spcAft>
              <a:buNone/>
            </a:pPr>
            <a:r>
              <a:t/>
            </a:r>
            <a:endParaRPr b="1" sz="2000">
              <a:solidFill>
                <a:schemeClr val="dk1"/>
              </a:solidFill>
              <a:latin typeface="Cabin"/>
              <a:ea typeface="Cabin"/>
              <a:cs typeface="Cabin"/>
              <a:sym typeface="Cabin"/>
            </a:endParaRPr>
          </a:p>
        </p:txBody>
      </p:sp>
      <p:sp>
        <p:nvSpPr>
          <p:cNvPr id="420" name="Google Shape;420;p27"/>
          <p:cNvSpPr/>
          <p:nvPr/>
        </p:nvSpPr>
        <p:spPr>
          <a:xfrm>
            <a:off x="525660" y="6661014"/>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1" name="Google Shape;421;p27"/>
          <p:cNvSpPr/>
          <p:nvPr/>
        </p:nvSpPr>
        <p:spPr>
          <a:xfrm>
            <a:off x="525660" y="6661014"/>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2" name="Google Shape;422;p27"/>
          <p:cNvSpPr txBox="1"/>
          <p:nvPr/>
        </p:nvSpPr>
        <p:spPr>
          <a:xfrm>
            <a:off x="782275" y="6591563"/>
            <a:ext cx="30000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Noura Alturki</a:t>
            </a:r>
            <a:endParaRPr b="1" sz="2000">
              <a:latin typeface="Cabin"/>
              <a:ea typeface="Cabin"/>
              <a:cs typeface="Cabin"/>
              <a:sym typeface="Cabin"/>
            </a:endParaRPr>
          </a:p>
        </p:txBody>
      </p:sp>
      <p:sp>
        <p:nvSpPr>
          <p:cNvPr id="423" name="Google Shape;423;p27"/>
          <p:cNvSpPr/>
          <p:nvPr/>
        </p:nvSpPr>
        <p:spPr>
          <a:xfrm>
            <a:off x="525660" y="7096139"/>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4" name="Google Shape;424;p27"/>
          <p:cNvSpPr/>
          <p:nvPr/>
        </p:nvSpPr>
        <p:spPr>
          <a:xfrm>
            <a:off x="525660" y="7096139"/>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425" name="Google Shape;425;p27"/>
          <p:cNvSpPr txBox="1"/>
          <p:nvPr/>
        </p:nvSpPr>
        <p:spPr>
          <a:xfrm>
            <a:off x="782275" y="6962288"/>
            <a:ext cx="30000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chemeClr val="dk1"/>
                </a:solidFill>
                <a:latin typeface="Cabin"/>
                <a:ea typeface="Cabin"/>
                <a:cs typeface="Cabin"/>
                <a:sym typeface="Cabin"/>
              </a:rPr>
              <a:t>Ziyad Aljofan</a:t>
            </a:r>
            <a:endParaRPr b="1" sz="2000">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4"/>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91" name="Google Shape;91;p14"/>
          <p:cNvSpPr/>
          <p:nvPr/>
        </p:nvSpPr>
        <p:spPr>
          <a:xfrm>
            <a:off x="75" y="10026475"/>
            <a:ext cx="7589400" cy="672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Cabin"/>
                <a:ea typeface="Cabin"/>
                <a:cs typeface="Cabin"/>
                <a:sym typeface="Cabin"/>
              </a:rPr>
              <a:t>1- Common in iraq and alkharj too.</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2- found inside the macrophages </a:t>
            </a:r>
            <a:endParaRPr sz="900">
              <a:solidFill>
                <a:srgbClr val="6AA84F"/>
              </a:solidFill>
              <a:latin typeface="Cabin"/>
              <a:ea typeface="Cabin"/>
              <a:cs typeface="Cabin"/>
              <a:sym typeface="Cabin"/>
            </a:endParaRPr>
          </a:p>
        </p:txBody>
      </p:sp>
      <p:sp>
        <p:nvSpPr>
          <p:cNvPr id="92" name="Google Shape;92;p14"/>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a:t>
            </a:r>
            <a:endParaRPr>
              <a:latin typeface="Cabin"/>
              <a:ea typeface="Cabin"/>
              <a:cs typeface="Cabin"/>
              <a:sym typeface="Cabin"/>
            </a:endParaRPr>
          </a:p>
        </p:txBody>
      </p:sp>
      <p:sp>
        <p:nvSpPr>
          <p:cNvPr id="93" name="Google Shape;93;p14"/>
          <p:cNvSpPr txBox="1"/>
          <p:nvPr/>
        </p:nvSpPr>
        <p:spPr>
          <a:xfrm>
            <a:off x="579125" y="-12425"/>
            <a:ext cx="6071700" cy="865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Leishmaniasis</a:t>
            </a:r>
            <a:endParaRPr b="1" sz="3500">
              <a:solidFill>
                <a:srgbClr val="61753B"/>
              </a:solidFill>
              <a:latin typeface="Cabin"/>
              <a:ea typeface="Cabin"/>
              <a:cs typeface="Cabin"/>
              <a:sym typeface="Cabin"/>
            </a:endParaRPr>
          </a:p>
        </p:txBody>
      </p:sp>
      <p:sp>
        <p:nvSpPr>
          <p:cNvPr id="94" name="Google Shape;94;p14"/>
          <p:cNvSpPr txBox="1"/>
          <p:nvPr/>
        </p:nvSpPr>
        <p:spPr>
          <a:xfrm>
            <a:off x="270825" y="923702"/>
            <a:ext cx="6071700" cy="440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3C78D8"/>
              </a:buClr>
              <a:buSzPts val="2000"/>
              <a:buFont typeface="Cabin"/>
              <a:buChar char="●"/>
            </a:pPr>
            <a:r>
              <a:rPr b="1" lang="en-GB" sz="2000">
                <a:solidFill>
                  <a:srgbClr val="3C78D8"/>
                </a:solidFill>
                <a:latin typeface="Cabin"/>
                <a:ea typeface="Cabin"/>
                <a:cs typeface="Cabin"/>
                <a:sym typeface="Cabin"/>
              </a:rPr>
              <a:t>Introduction</a:t>
            </a:r>
            <a:r>
              <a:rPr b="1" lang="en-GB" sz="2000">
                <a:solidFill>
                  <a:srgbClr val="3C78D8"/>
                </a:solidFill>
                <a:latin typeface="Cabin"/>
                <a:ea typeface="Cabin"/>
                <a:cs typeface="Cabin"/>
                <a:sym typeface="Cabin"/>
              </a:rPr>
              <a:t>:</a:t>
            </a:r>
            <a:endParaRPr b="1" sz="2400">
              <a:solidFill>
                <a:srgbClr val="3C78D8"/>
              </a:solidFill>
              <a:latin typeface="Cabin"/>
              <a:ea typeface="Cabin"/>
              <a:cs typeface="Cabin"/>
              <a:sym typeface="Cabin"/>
            </a:endParaRPr>
          </a:p>
        </p:txBody>
      </p:sp>
      <p:sp>
        <p:nvSpPr>
          <p:cNvPr id="95" name="Google Shape;95;p14"/>
          <p:cNvSpPr/>
          <p:nvPr/>
        </p:nvSpPr>
        <p:spPr>
          <a:xfrm>
            <a:off x="435675" y="6550163"/>
            <a:ext cx="1984200" cy="467400"/>
          </a:xfrm>
          <a:prstGeom prst="rect">
            <a:avLst/>
          </a:prstGeom>
          <a:solidFill>
            <a:srgbClr val="61753B"/>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Cutaneous Leishmaniasis</a:t>
            </a:r>
            <a:endParaRPr b="1">
              <a:solidFill>
                <a:srgbClr val="FFFFFF"/>
              </a:solidFill>
              <a:latin typeface="Cabin"/>
              <a:ea typeface="Cabin"/>
              <a:cs typeface="Cabin"/>
              <a:sym typeface="Cabin"/>
            </a:endParaRPr>
          </a:p>
        </p:txBody>
      </p:sp>
      <p:sp>
        <p:nvSpPr>
          <p:cNvPr id="96" name="Google Shape;96;p14"/>
          <p:cNvSpPr txBox="1"/>
          <p:nvPr/>
        </p:nvSpPr>
        <p:spPr>
          <a:xfrm>
            <a:off x="435675" y="6959663"/>
            <a:ext cx="1984200" cy="975600"/>
          </a:xfrm>
          <a:prstGeom prst="rect">
            <a:avLst/>
          </a:prstGeom>
          <a:noFill/>
          <a:ln cap="flat" cmpd="sng" w="9525">
            <a:solidFill>
              <a:srgbClr val="61753B"/>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Leishmania tropica*</a:t>
            </a:r>
            <a:endParaRPr b="1" sz="1200">
              <a:solidFill>
                <a:srgbClr val="CC0000"/>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Leishmania major*</a:t>
            </a:r>
            <a:endParaRPr b="1" sz="1200">
              <a:solidFill>
                <a:srgbClr val="CC0000"/>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Leishmania aethiopica </a:t>
            </a:r>
            <a:endParaRPr sz="1200">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Leishmania mexicana</a:t>
            </a:r>
            <a:endParaRPr sz="1200">
              <a:latin typeface="Cabin"/>
              <a:ea typeface="Cabin"/>
              <a:cs typeface="Cabin"/>
              <a:sym typeface="Cabin"/>
            </a:endParaRPr>
          </a:p>
        </p:txBody>
      </p:sp>
      <p:sp>
        <p:nvSpPr>
          <p:cNvPr id="97" name="Google Shape;97;p14"/>
          <p:cNvSpPr/>
          <p:nvPr/>
        </p:nvSpPr>
        <p:spPr>
          <a:xfrm>
            <a:off x="2797875" y="6550163"/>
            <a:ext cx="1984200" cy="467400"/>
          </a:xfrm>
          <a:prstGeom prst="rect">
            <a:avLst/>
          </a:prstGeom>
          <a:solidFill>
            <a:srgbClr val="61753B"/>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Mucocutaneous leishmaniasis</a:t>
            </a:r>
            <a:endParaRPr b="1">
              <a:solidFill>
                <a:srgbClr val="FFFFFF"/>
              </a:solidFill>
              <a:latin typeface="Cabin"/>
              <a:ea typeface="Cabin"/>
              <a:cs typeface="Cabin"/>
              <a:sym typeface="Cabin"/>
            </a:endParaRPr>
          </a:p>
        </p:txBody>
      </p:sp>
      <p:sp>
        <p:nvSpPr>
          <p:cNvPr id="98" name="Google Shape;98;p14"/>
          <p:cNvSpPr txBox="1"/>
          <p:nvPr/>
        </p:nvSpPr>
        <p:spPr>
          <a:xfrm>
            <a:off x="2797875" y="6959663"/>
            <a:ext cx="1984200" cy="975600"/>
          </a:xfrm>
          <a:prstGeom prst="rect">
            <a:avLst/>
          </a:prstGeom>
          <a:noFill/>
          <a:ln cap="flat" cmpd="sng" w="9525">
            <a:solidFill>
              <a:srgbClr val="61753B"/>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Leishmania braziliensis</a:t>
            </a:r>
            <a:endParaRPr sz="1200">
              <a:latin typeface="Cabin"/>
              <a:ea typeface="Cabin"/>
              <a:cs typeface="Cabin"/>
              <a:sym typeface="Cabin"/>
            </a:endParaRPr>
          </a:p>
        </p:txBody>
      </p:sp>
      <p:sp>
        <p:nvSpPr>
          <p:cNvPr id="99" name="Google Shape;99;p14"/>
          <p:cNvSpPr/>
          <p:nvPr/>
        </p:nvSpPr>
        <p:spPr>
          <a:xfrm>
            <a:off x="5160075" y="6550163"/>
            <a:ext cx="1984200" cy="467400"/>
          </a:xfrm>
          <a:prstGeom prst="rect">
            <a:avLst/>
          </a:prstGeom>
          <a:solidFill>
            <a:srgbClr val="61753B"/>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Visceral</a:t>
            </a:r>
            <a:endParaRPr b="1">
              <a:solidFill>
                <a:srgbClr val="FFFFFF"/>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GB">
                <a:solidFill>
                  <a:srgbClr val="FFFFFF"/>
                </a:solidFill>
                <a:latin typeface="Cabin"/>
                <a:ea typeface="Cabin"/>
                <a:cs typeface="Cabin"/>
                <a:sym typeface="Cabin"/>
              </a:rPr>
              <a:t> leishmaniasis</a:t>
            </a:r>
            <a:endParaRPr b="1">
              <a:solidFill>
                <a:srgbClr val="FFFFFF"/>
              </a:solidFill>
              <a:latin typeface="Cabin"/>
              <a:ea typeface="Cabin"/>
              <a:cs typeface="Cabin"/>
              <a:sym typeface="Cabin"/>
            </a:endParaRPr>
          </a:p>
        </p:txBody>
      </p:sp>
      <p:sp>
        <p:nvSpPr>
          <p:cNvPr id="100" name="Google Shape;100;p14"/>
          <p:cNvSpPr txBox="1"/>
          <p:nvPr/>
        </p:nvSpPr>
        <p:spPr>
          <a:xfrm>
            <a:off x="5160075" y="6959663"/>
            <a:ext cx="1984200" cy="975600"/>
          </a:xfrm>
          <a:prstGeom prst="rect">
            <a:avLst/>
          </a:prstGeom>
          <a:noFill/>
          <a:ln cap="flat" cmpd="sng" w="9525">
            <a:solidFill>
              <a:srgbClr val="61753B"/>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Leishmania donovani*</a:t>
            </a:r>
            <a:endParaRPr b="1" sz="1200">
              <a:solidFill>
                <a:srgbClr val="CC0000"/>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Leishmania infantum*</a:t>
            </a:r>
            <a:endParaRPr b="1" sz="1200">
              <a:solidFill>
                <a:srgbClr val="CC0000"/>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 Leishmania chagasi</a:t>
            </a:r>
            <a:endParaRPr sz="1200">
              <a:latin typeface="Cabin"/>
              <a:ea typeface="Cabin"/>
              <a:cs typeface="Cabin"/>
              <a:sym typeface="Cabin"/>
            </a:endParaRPr>
          </a:p>
        </p:txBody>
      </p:sp>
      <p:sp>
        <p:nvSpPr>
          <p:cNvPr id="101" name="Google Shape;101;p14"/>
          <p:cNvSpPr txBox="1"/>
          <p:nvPr/>
        </p:nvSpPr>
        <p:spPr>
          <a:xfrm>
            <a:off x="11340600" y="-2813575"/>
            <a:ext cx="3650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highlight>
                  <a:srgbClr val="FFFF00"/>
                </a:highlight>
                <a:latin typeface="Cabin"/>
                <a:ea typeface="Cabin"/>
                <a:cs typeface="Cabin"/>
                <a:sym typeface="Cabin"/>
              </a:rPr>
              <a:t>What is the biological vector/intermediate host for leishmaniasis? Female Sandfly</a:t>
            </a:r>
            <a:endParaRPr sz="900">
              <a:solidFill>
                <a:srgbClr val="6AA84F"/>
              </a:solidFill>
              <a:highlight>
                <a:srgbClr val="FFFF00"/>
              </a:highlight>
              <a:latin typeface="Cabin"/>
              <a:ea typeface="Cabin"/>
              <a:cs typeface="Cabin"/>
              <a:sym typeface="Cabin"/>
            </a:endParaRPr>
          </a:p>
          <a:p>
            <a:pPr indent="0" lvl="0" marL="0" rtl="0" algn="l">
              <a:spcBef>
                <a:spcPts val="0"/>
              </a:spcBef>
              <a:spcAft>
                <a:spcPts val="0"/>
              </a:spcAft>
              <a:buNone/>
            </a:pPr>
            <a:r>
              <a:rPr lang="en-GB" sz="900">
                <a:solidFill>
                  <a:srgbClr val="6AA84F"/>
                </a:solidFill>
                <a:highlight>
                  <a:srgbClr val="FFFF00"/>
                </a:highlight>
                <a:latin typeface="Cabin"/>
                <a:ea typeface="Cabin"/>
                <a:cs typeface="Cabin"/>
                <a:sym typeface="Cabin"/>
              </a:rPr>
              <a:t>Infective stage: Promastigote</a:t>
            </a:r>
            <a:endParaRPr sz="900">
              <a:solidFill>
                <a:srgbClr val="6AA84F"/>
              </a:solidFill>
              <a:highlight>
                <a:srgbClr val="FFFF00"/>
              </a:highlight>
              <a:latin typeface="Cabin"/>
              <a:ea typeface="Cabin"/>
              <a:cs typeface="Cabin"/>
              <a:sym typeface="Cabin"/>
            </a:endParaRPr>
          </a:p>
          <a:p>
            <a:pPr indent="0" lvl="0" marL="0" rtl="0" algn="l">
              <a:spcBef>
                <a:spcPts val="0"/>
              </a:spcBef>
              <a:spcAft>
                <a:spcPts val="0"/>
              </a:spcAft>
              <a:buNone/>
            </a:pPr>
            <a:r>
              <a:rPr lang="en-GB" sz="900">
                <a:solidFill>
                  <a:srgbClr val="6AA84F"/>
                </a:solidFill>
                <a:highlight>
                  <a:srgbClr val="FFFF00"/>
                </a:highlight>
                <a:latin typeface="Cabin"/>
                <a:ea typeface="Cabin"/>
                <a:cs typeface="Cabin"/>
                <a:sym typeface="Cabin"/>
              </a:rPr>
              <a:t>Diagnostic stage: Amastigot</a:t>
            </a:r>
            <a:r>
              <a:rPr lang="en-GB" sz="900">
                <a:solidFill>
                  <a:srgbClr val="6AA84F"/>
                </a:solidFill>
                <a:latin typeface="Cabin"/>
                <a:ea typeface="Cabin"/>
                <a:cs typeface="Cabin"/>
                <a:sym typeface="Cabin"/>
              </a:rPr>
              <a:t>e</a:t>
            </a:r>
            <a:endParaRPr sz="900">
              <a:solidFill>
                <a:srgbClr val="6AA84F"/>
              </a:solidFill>
              <a:latin typeface="Cabin"/>
              <a:ea typeface="Cabin"/>
              <a:cs typeface="Cabin"/>
              <a:sym typeface="Cabin"/>
            </a:endParaRPr>
          </a:p>
          <a:p>
            <a:pPr indent="0" lvl="0" marL="0" rtl="0" algn="l">
              <a:spcBef>
                <a:spcPts val="0"/>
              </a:spcBef>
              <a:spcAft>
                <a:spcPts val="0"/>
              </a:spcAft>
              <a:buNone/>
            </a:pPr>
            <a:r>
              <a:t/>
            </a:r>
            <a:endParaRPr sz="900">
              <a:solidFill>
                <a:srgbClr val="6AA84F"/>
              </a:solidFill>
              <a:latin typeface="Cabin"/>
              <a:ea typeface="Cabin"/>
              <a:cs typeface="Cabin"/>
              <a:sym typeface="Cabin"/>
            </a:endParaRPr>
          </a:p>
          <a:p>
            <a:pPr indent="0" lvl="0" marL="0" rtl="0" algn="l">
              <a:spcBef>
                <a:spcPts val="0"/>
              </a:spcBef>
              <a:spcAft>
                <a:spcPts val="0"/>
              </a:spcAft>
              <a:buNone/>
            </a:pPr>
            <a:r>
              <a:rPr lang="en-GB" sz="900">
                <a:solidFill>
                  <a:srgbClr val="6AA84F"/>
                </a:solidFill>
                <a:latin typeface="Cabin"/>
                <a:ea typeface="Cabin"/>
                <a:cs typeface="Cabin"/>
                <a:sym typeface="Cabin"/>
              </a:rPr>
              <a:t>????</a:t>
            </a:r>
            <a:endParaRPr sz="900">
              <a:solidFill>
                <a:srgbClr val="6AA84F"/>
              </a:solidFill>
              <a:latin typeface="Cabin"/>
              <a:ea typeface="Cabin"/>
              <a:cs typeface="Cabin"/>
              <a:sym typeface="Cabin"/>
            </a:endParaRPr>
          </a:p>
        </p:txBody>
      </p:sp>
      <p:sp>
        <p:nvSpPr>
          <p:cNvPr id="102" name="Google Shape;102;p14"/>
          <p:cNvSpPr txBox="1"/>
          <p:nvPr/>
        </p:nvSpPr>
        <p:spPr>
          <a:xfrm>
            <a:off x="5333325" y="7945886"/>
            <a:ext cx="18693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a:t>
            </a:r>
            <a:r>
              <a:rPr lang="en-GB" sz="1000">
                <a:latin typeface="Cabin"/>
                <a:ea typeface="Cabin"/>
                <a:cs typeface="Cabin"/>
                <a:sym typeface="Cabin"/>
              </a:rPr>
              <a:t> </a:t>
            </a:r>
            <a:r>
              <a:rPr lang="en-GB" sz="1000">
                <a:latin typeface="Cabin"/>
                <a:ea typeface="Cabin"/>
                <a:cs typeface="Cabin"/>
                <a:sym typeface="Cabin"/>
              </a:rPr>
              <a:t>Endemic in saudi arabia </a:t>
            </a:r>
            <a:endParaRPr sz="1000">
              <a:latin typeface="Cabin"/>
              <a:ea typeface="Cabin"/>
              <a:cs typeface="Cabin"/>
              <a:sym typeface="Cabin"/>
            </a:endParaRPr>
          </a:p>
        </p:txBody>
      </p:sp>
      <p:sp>
        <p:nvSpPr>
          <p:cNvPr id="103" name="Google Shape;103;p14"/>
          <p:cNvSpPr txBox="1"/>
          <p:nvPr/>
        </p:nvSpPr>
        <p:spPr>
          <a:xfrm>
            <a:off x="310125" y="1289175"/>
            <a:ext cx="6892500" cy="1798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A</a:t>
            </a:r>
            <a:r>
              <a:rPr lang="en-GB" sz="1200">
                <a:latin typeface="Cabin"/>
                <a:ea typeface="Cabin"/>
                <a:cs typeface="Cabin"/>
                <a:sym typeface="Cabin"/>
              </a:rPr>
              <a:t> parasitic disease caused by the </a:t>
            </a:r>
            <a:r>
              <a:rPr b="1" lang="en-GB" sz="1200">
                <a:solidFill>
                  <a:srgbClr val="CC0000"/>
                </a:solidFill>
                <a:latin typeface="Cabin"/>
                <a:ea typeface="Cabin"/>
                <a:cs typeface="Cabin"/>
                <a:sym typeface="Cabin"/>
              </a:rPr>
              <a:t>Leishmania parasite</a:t>
            </a:r>
            <a:r>
              <a:rPr lang="en-GB" sz="1200">
                <a:solidFill>
                  <a:srgbClr val="CC0000"/>
                </a:solidFill>
                <a:latin typeface="Cabin"/>
                <a:ea typeface="Cabin"/>
                <a:cs typeface="Cabin"/>
                <a:sym typeface="Cabin"/>
              </a:rPr>
              <a:t>. </a:t>
            </a:r>
            <a:endParaRPr sz="1200">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This parasite typically lives in infected </a:t>
            </a:r>
            <a:r>
              <a:rPr b="1" lang="en-GB" sz="1200">
                <a:solidFill>
                  <a:srgbClr val="CC0000"/>
                </a:solidFill>
                <a:latin typeface="Cabin"/>
                <a:ea typeface="Cabin"/>
                <a:cs typeface="Cabin"/>
                <a:sym typeface="Cabin"/>
              </a:rPr>
              <a:t>sand flies</a:t>
            </a:r>
            <a:r>
              <a:rPr lang="en-GB" sz="1200">
                <a:solidFill>
                  <a:srgbClr val="CC0000"/>
                </a:solidFill>
                <a:latin typeface="Cabin"/>
                <a:ea typeface="Cabin"/>
                <a:cs typeface="Cabin"/>
                <a:sym typeface="Cabin"/>
              </a:rPr>
              <a:t>. </a:t>
            </a:r>
            <a:endParaRPr sz="1200">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You can contract leishmaniasis from a bite of an infected</a:t>
            </a:r>
            <a:r>
              <a:rPr b="1" lang="en-GB" sz="1200">
                <a:latin typeface="Cabin"/>
                <a:ea typeface="Cabin"/>
                <a:cs typeface="Cabin"/>
                <a:sym typeface="Cabin"/>
              </a:rPr>
              <a:t> </a:t>
            </a:r>
            <a:r>
              <a:rPr b="1" lang="en-GB" sz="1200">
                <a:solidFill>
                  <a:srgbClr val="CC0000"/>
                </a:solidFill>
                <a:latin typeface="Cabin"/>
                <a:ea typeface="Cabin"/>
                <a:cs typeface="Cabin"/>
                <a:sym typeface="Cabin"/>
              </a:rPr>
              <a:t>sand fly.</a:t>
            </a:r>
            <a:endParaRPr b="1" sz="1200">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The </a:t>
            </a:r>
            <a:r>
              <a:rPr b="1" lang="en-GB" sz="1200">
                <a:latin typeface="Cabin"/>
                <a:ea typeface="Cabin"/>
                <a:cs typeface="Cabin"/>
                <a:sym typeface="Cabin"/>
              </a:rPr>
              <a:t>sand flies</a:t>
            </a:r>
            <a:r>
              <a:rPr lang="en-GB" sz="1200">
                <a:latin typeface="Cabin"/>
                <a:ea typeface="Cabin"/>
                <a:cs typeface="Cabin"/>
                <a:sym typeface="Cabin"/>
              </a:rPr>
              <a:t> that carry the parasite typically reside in tropical and subtropical environments. </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have occurred in areas of Asia, East Africa, and South America</a:t>
            </a:r>
            <a:r>
              <a:rPr baseline="30000" lang="en-GB" sz="1200">
                <a:latin typeface="Cabin"/>
                <a:ea typeface="Cabin"/>
                <a:cs typeface="Cabin"/>
                <a:sym typeface="Cabin"/>
              </a:rPr>
              <a:t>1</a:t>
            </a:r>
            <a:endParaRPr baseline="30000" sz="1200">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The disease can present in three main ways :</a:t>
            </a:r>
            <a:r>
              <a:rPr b="1" lang="en-GB" sz="1200">
                <a:solidFill>
                  <a:srgbClr val="CC0000"/>
                </a:solidFill>
                <a:latin typeface="Cabin"/>
                <a:ea typeface="Cabin"/>
                <a:cs typeface="Cabin"/>
                <a:sym typeface="Cabin"/>
              </a:rPr>
              <a:t> Cutaneous leishmaniasis, Mucocutaneous leishmaniasis and Visceral leishmaniasis</a:t>
            </a:r>
            <a:endParaRPr b="1" sz="1200">
              <a:solidFill>
                <a:srgbClr val="CC0000"/>
              </a:solidFill>
              <a:latin typeface="Cabin"/>
              <a:ea typeface="Cabin"/>
              <a:cs typeface="Cabin"/>
              <a:sym typeface="Cabin"/>
            </a:endParaRPr>
          </a:p>
          <a:p>
            <a:pPr indent="-304800" lvl="0" marL="457200" rtl="0" algn="l">
              <a:lnSpc>
                <a:spcPct val="100000"/>
              </a:lnSpc>
              <a:spcBef>
                <a:spcPts val="0"/>
              </a:spcBef>
              <a:spcAft>
                <a:spcPts val="0"/>
              </a:spcAft>
              <a:buSzPts val="1200"/>
              <a:buFont typeface="Cabin"/>
              <a:buChar char="●"/>
            </a:pPr>
            <a:r>
              <a:rPr lang="en-GB" sz="1200">
                <a:latin typeface="Cabin"/>
                <a:ea typeface="Cabin"/>
                <a:cs typeface="Cabin"/>
                <a:sym typeface="Cabin"/>
              </a:rPr>
              <a:t>Different species of the Leishmania parasite are associated with each form. Experts believe that there are about 20 Leishmania species that can transmit the disease to humans</a:t>
            </a:r>
            <a:r>
              <a:rPr lang="en-GB" sz="1200">
                <a:solidFill>
                  <a:srgbClr val="3C78D8"/>
                </a:solidFill>
                <a:latin typeface="Cabin"/>
                <a:ea typeface="Cabin"/>
                <a:cs typeface="Cabin"/>
                <a:sym typeface="Cabin"/>
              </a:rPr>
              <a:t>.</a:t>
            </a:r>
            <a:endParaRPr sz="1200">
              <a:solidFill>
                <a:schemeClr val="dk1"/>
              </a:solidFill>
              <a:latin typeface="Cabin"/>
              <a:ea typeface="Cabin"/>
              <a:cs typeface="Cabin"/>
              <a:sym typeface="Cabin"/>
            </a:endParaRPr>
          </a:p>
          <a:p>
            <a:pPr indent="0" lvl="0" marL="457200" rtl="0" algn="l">
              <a:lnSpc>
                <a:spcPct val="100000"/>
              </a:lnSpc>
              <a:spcBef>
                <a:spcPts val="0"/>
              </a:spcBef>
              <a:spcAft>
                <a:spcPts val="0"/>
              </a:spcAft>
              <a:buNone/>
            </a:pPr>
            <a:r>
              <a:t/>
            </a:r>
            <a:endParaRPr sz="1200">
              <a:latin typeface="Cabin"/>
              <a:ea typeface="Cabin"/>
              <a:cs typeface="Cabin"/>
              <a:sym typeface="Cabin"/>
            </a:endParaRPr>
          </a:p>
        </p:txBody>
      </p:sp>
      <p:pic>
        <p:nvPicPr>
          <p:cNvPr id="104" name="Google Shape;104;p14"/>
          <p:cNvPicPr preferRelativeResize="0"/>
          <p:nvPr/>
        </p:nvPicPr>
        <p:blipFill>
          <a:blip r:embed="rId3">
            <a:alphaModFix/>
          </a:blip>
          <a:stretch>
            <a:fillRect/>
          </a:stretch>
        </p:blipFill>
        <p:spPr>
          <a:xfrm>
            <a:off x="3946938" y="3507075"/>
            <a:ext cx="3154850" cy="1309324"/>
          </a:xfrm>
          <a:prstGeom prst="rect">
            <a:avLst/>
          </a:prstGeom>
          <a:noFill/>
          <a:ln>
            <a:noFill/>
          </a:ln>
        </p:spPr>
      </p:pic>
      <p:sp>
        <p:nvSpPr>
          <p:cNvPr id="105" name="Google Shape;105;p14"/>
          <p:cNvSpPr txBox="1"/>
          <p:nvPr/>
        </p:nvSpPr>
        <p:spPr>
          <a:xfrm>
            <a:off x="310125" y="3087975"/>
            <a:ext cx="2688900" cy="575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 </a:t>
            </a:r>
            <a:endParaRPr b="1" sz="2000">
              <a:solidFill>
                <a:srgbClr val="61753B"/>
              </a:solidFill>
              <a:latin typeface="Cabin"/>
              <a:ea typeface="Cabin"/>
              <a:cs typeface="Cabin"/>
              <a:sym typeface="Cabin"/>
            </a:endParaRPr>
          </a:p>
        </p:txBody>
      </p:sp>
      <p:sp>
        <p:nvSpPr>
          <p:cNvPr id="106" name="Google Shape;106;p14"/>
          <p:cNvSpPr txBox="1"/>
          <p:nvPr/>
        </p:nvSpPr>
        <p:spPr>
          <a:xfrm>
            <a:off x="375225" y="4174413"/>
            <a:ext cx="3236100" cy="5751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Infective stage : promastigote</a:t>
            </a:r>
            <a:endParaRPr b="1" sz="1200">
              <a:solidFill>
                <a:srgbClr val="CC0000"/>
              </a:solidFill>
              <a:latin typeface="Cabin"/>
              <a:ea typeface="Cabin"/>
              <a:cs typeface="Cabin"/>
              <a:sym typeface="Cabin"/>
            </a:endParaRPr>
          </a:p>
          <a:p>
            <a:pPr indent="-304800" lvl="0" marL="457200" rtl="0" algn="l">
              <a:lnSpc>
                <a:spcPct val="150000"/>
              </a:lnSpc>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Diagnostic stage : Amastigote</a:t>
            </a:r>
            <a:r>
              <a:rPr b="1" baseline="30000" lang="en-GB" sz="1200">
                <a:solidFill>
                  <a:srgbClr val="CC0000"/>
                </a:solidFill>
                <a:latin typeface="Cabin"/>
                <a:ea typeface="Cabin"/>
                <a:cs typeface="Cabin"/>
                <a:sym typeface="Cabin"/>
              </a:rPr>
              <a:t>2</a:t>
            </a:r>
            <a:endParaRPr b="1" sz="1200">
              <a:solidFill>
                <a:srgbClr val="CC0000"/>
              </a:solidFill>
              <a:latin typeface="Cabin"/>
              <a:ea typeface="Cabin"/>
              <a:cs typeface="Cabin"/>
              <a:sym typeface="Cabin"/>
            </a:endParaRPr>
          </a:p>
        </p:txBody>
      </p:sp>
      <p:sp>
        <p:nvSpPr>
          <p:cNvPr id="107" name="Google Shape;107;p14"/>
          <p:cNvSpPr txBox="1"/>
          <p:nvPr/>
        </p:nvSpPr>
        <p:spPr>
          <a:xfrm>
            <a:off x="179925" y="5733963"/>
            <a:ext cx="3366300" cy="46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 Leishmania species</a:t>
            </a:r>
            <a:endParaRPr b="1" sz="2000">
              <a:solidFill>
                <a:srgbClr val="61753B"/>
              </a:solidFill>
              <a:latin typeface="Cabin"/>
              <a:ea typeface="Cabin"/>
              <a:cs typeface="Cabin"/>
              <a:sym typeface="Cabin"/>
            </a:endParaRPr>
          </a:p>
        </p:txBody>
      </p:sp>
      <p:pic>
        <p:nvPicPr>
          <p:cNvPr id="108" name="Google Shape;108;p14"/>
          <p:cNvPicPr preferRelativeResize="0"/>
          <p:nvPr/>
        </p:nvPicPr>
        <p:blipFill>
          <a:blip r:embed="rId4">
            <a:alphaModFix/>
          </a:blip>
          <a:stretch>
            <a:fillRect/>
          </a:stretch>
        </p:blipFill>
        <p:spPr>
          <a:xfrm>
            <a:off x="3906325" y="4951825"/>
            <a:ext cx="3236100" cy="975600"/>
          </a:xfrm>
          <a:prstGeom prst="rect">
            <a:avLst/>
          </a:prstGeom>
          <a:noFill/>
          <a:ln>
            <a:noFill/>
          </a:ln>
        </p:spPr>
      </p:pic>
      <p:sp>
        <p:nvSpPr>
          <p:cNvPr id="109" name="Google Shape;109;p14"/>
          <p:cNvSpPr txBox="1"/>
          <p:nvPr/>
        </p:nvSpPr>
        <p:spPr>
          <a:xfrm>
            <a:off x="2945250" y="9029675"/>
            <a:ext cx="1832400" cy="672000"/>
          </a:xfrm>
          <a:prstGeom prst="rect">
            <a:avLst/>
          </a:prstGeom>
          <a:noFill/>
          <a:ln cap="flat" cmpd="sng" w="9525">
            <a:solidFill>
              <a:srgbClr val="61753B"/>
            </a:solidFill>
            <a:prstDash val="dash"/>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Amastigotes of leishmania</a:t>
            </a:r>
            <a:endParaRPr sz="1000">
              <a:latin typeface="Cabin"/>
              <a:ea typeface="Cabin"/>
              <a:cs typeface="Cabin"/>
              <a:sym typeface="Cabin"/>
            </a:endParaRPr>
          </a:p>
        </p:txBody>
      </p:sp>
      <p:pic>
        <p:nvPicPr>
          <p:cNvPr descr="نتيجة بحث الصور عن ‪amastigotes‬‏" id="110" name="Google Shape;110;p14"/>
          <p:cNvPicPr preferRelativeResize="0"/>
          <p:nvPr/>
        </p:nvPicPr>
        <p:blipFill rotWithShape="1">
          <a:blip r:embed="rId5">
            <a:alphaModFix/>
          </a:blip>
          <a:srcRect b="0" l="0" r="0" t="0"/>
          <a:stretch/>
        </p:blipFill>
        <p:spPr>
          <a:xfrm>
            <a:off x="2928688" y="8593427"/>
            <a:ext cx="598369" cy="767293"/>
          </a:xfrm>
          <a:prstGeom prst="rect">
            <a:avLst/>
          </a:prstGeom>
          <a:noFill/>
          <a:ln>
            <a:noFill/>
          </a:ln>
        </p:spPr>
      </p:pic>
      <p:pic>
        <p:nvPicPr>
          <p:cNvPr descr="Leish_amast_WBC2_DPDx" id="111" name="Google Shape;111;p14"/>
          <p:cNvPicPr preferRelativeResize="0"/>
          <p:nvPr/>
        </p:nvPicPr>
        <p:blipFill rotWithShape="1">
          <a:blip r:embed="rId6">
            <a:alphaModFix/>
          </a:blip>
          <a:srcRect b="0" l="0" r="0" t="0"/>
          <a:stretch/>
        </p:blipFill>
        <p:spPr>
          <a:xfrm>
            <a:off x="3546982" y="8593436"/>
            <a:ext cx="585848" cy="767293"/>
          </a:xfrm>
          <a:prstGeom prst="rect">
            <a:avLst/>
          </a:prstGeom>
          <a:noFill/>
          <a:ln>
            <a:noFill/>
          </a:ln>
        </p:spPr>
      </p:pic>
      <p:pic>
        <p:nvPicPr>
          <p:cNvPr descr="amast" id="112" name="Google Shape;112;p14"/>
          <p:cNvPicPr preferRelativeResize="0"/>
          <p:nvPr/>
        </p:nvPicPr>
        <p:blipFill>
          <a:blip r:embed="rId7">
            <a:alphaModFix/>
          </a:blip>
          <a:stretch>
            <a:fillRect/>
          </a:stretch>
        </p:blipFill>
        <p:spPr>
          <a:xfrm>
            <a:off x="4152756" y="8600509"/>
            <a:ext cx="641457" cy="767293"/>
          </a:xfrm>
          <a:prstGeom prst="rect">
            <a:avLst/>
          </a:prstGeom>
          <a:noFill/>
          <a:ln>
            <a:noFill/>
          </a:ln>
        </p:spPr>
      </p:pic>
      <p:sp>
        <p:nvSpPr>
          <p:cNvPr id="113" name="Google Shape;113;p14"/>
          <p:cNvSpPr txBox="1"/>
          <p:nvPr/>
        </p:nvSpPr>
        <p:spPr>
          <a:xfrm>
            <a:off x="5333325" y="9126500"/>
            <a:ext cx="1768500" cy="595800"/>
          </a:xfrm>
          <a:prstGeom prst="rect">
            <a:avLst/>
          </a:prstGeom>
          <a:noFill/>
          <a:ln cap="flat" cmpd="sng" w="9525">
            <a:solidFill>
              <a:srgbClr val="61753B"/>
            </a:solidFill>
            <a:prstDash val="dash"/>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Pro</a:t>
            </a:r>
            <a:r>
              <a:rPr lang="en-GB" sz="1000">
                <a:latin typeface="Cabin"/>
                <a:ea typeface="Cabin"/>
                <a:cs typeface="Cabin"/>
                <a:sym typeface="Cabin"/>
              </a:rPr>
              <a:t>mastigotes of leishmania</a:t>
            </a:r>
            <a:endParaRPr sz="1000">
              <a:latin typeface="Cabin"/>
              <a:ea typeface="Cabin"/>
              <a:cs typeface="Cabin"/>
              <a:sym typeface="Cabin"/>
            </a:endParaRPr>
          </a:p>
        </p:txBody>
      </p:sp>
      <p:pic>
        <p:nvPicPr>
          <p:cNvPr descr="نتيجة بحث الصور عن ‪promastigotes‬‏" id="114" name="Google Shape;114;p14"/>
          <p:cNvPicPr preferRelativeResize="0"/>
          <p:nvPr/>
        </p:nvPicPr>
        <p:blipFill rotWithShape="1">
          <a:blip r:embed="rId8">
            <a:alphaModFix/>
          </a:blip>
          <a:srcRect b="0" l="0" r="0" t="0"/>
          <a:stretch/>
        </p:blipFill>
        <p:spPr>
          <a:xfrm>
            <a:off x="5333325" y="8619350"/>
            <a:ext cx="884237" cy="767299"/>
          </a:xfrm>
          <a:prstGeom prst="rect">
            <a:avLst/>
          </a:prstGeom>
          <a:noFill/>
          <a:ln>
            <a:noFill/>
          </a:ln>
        </p:spPr>
      </p:pic>
      <p:pic>
        <p:nvPicPr>
          <p:cNvPr descr="LmayorGFP1" id="115" name="Google Shape;115;p14"/>
          <p:cNvPicPr preferRelativeResize="0"/>
          <p:nvPr/>
        </p:nvPicPr>
        <p:blipFill rotWithShape="1">
          <a:blip r:embed="rId9">
            <a:alphaModFix/>
          </a:blip>
          <a:srcRect b="0" l="0" r="0" t="0"/>
          <a:stretch/>
        </p:blipFill>
        <p:spPr>
          <a:xfrm>
            <a:off x="6217563" y="8619350"/>
            <a:ext cx="884237" cy="767300"/>
          </a:xfrm>
          <a:prstGeom prst="rect">
            <a:avLst/>
          </a:prstGeom>
          <a:noFill/>
          <a:ln>
            <a:noFill/>
          </a:ln>
        </p:spPr>
      </p:pic>
      <p:sp>
        <p:nvSpPr>
          <p:cNvPr id="116" name="Google Shape;116;p14"/>
          <p:cNvSpPr txBox="1"/>
          <p:nvPr/>
        </p:nvSpPr>
        <p:spPr>
          <a:xfrm>
            <a:off x="465975" y="9254900"/>
            <a:ext cx="1923600" cy="440100"/>
          </a:xfrm>
          <a:prstGeom prst="rect">
            <a:avLst/>
          </a:prstGeom>
          <a:noFill/>
          <a:ln cap="flat" cmpd="sng" w="9525">
            <a:solidFill>
              <a:srgbClr val="61753B"/>
            </a:solidFill>
            <a:prstDash val="dash"/>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Sandfly</a:t>
            </a:r>
            <a:endParaRPr sz="1000">
              <a:latin typeface="Cabin"/>
              <a:ea typeface="Cabin"/>
              <a:cs typeface="Cabin"/>
              <a:sym typeface="Cabin"/>
            </a:endParaRPr>
          </a:p>
        </p:txBody>
      </p:sp>
      <p:pic>
        <p:nvPicPr>
          <p:cNvPr descr="don2a" id="117" name="Google Shape;117;p14"/>
          <p:cNvPicPr preferRelativeResize="0"/>
          <p:nvPr/>
        </p:nvPicPr>
        <p:blipFill rotWithShape="1">
          <a:blip r:embed="rId10">
            <a:alphaModFix/>
          </a:blip>
          <a:srcRect b="0" l="0" r="0" t="0"/>
          <a:stretch/>
        </p:blipFill>
        <p:spPr>
          <a:xfrm>
            <a:off x="465975" y="8593425"/>
            <a:ext cx="1923600" cy="774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5"/>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23" name="Google Shape;123;p15"/>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 only c</a:t>
            </a:r>
            <a:r>
              <a:rPr lang="en-GB" sz="1000">
                <a:solidFill>
                  <a:srgbClr val="6AA84F"/>
                </a:solidFill>
                <a:latin typeface="Cabin"/>
                <a:ea typeface="Cabin"/>
                <a:cs typeface="Cabin"/>
                <a:sym typeface="Cabin"/>
              </a:rPr>
              <a:t>osmetic treatment may be needed.</a:t>
            </a:r>
            <a:endParaRPr sz="1000">
              <a:solidFill>
                <a:srgbClr val="6AA84F"/>
              </a:solidFill>
              <a:latin typeface="Cabin"/>
              <a:ea typeface="Cabin"/>
              <a:cs typeface="Cabin"/>
              <a:sym typeface="Cabin"/>
            </a:endParaRPr>
          </a:p>
        </p:txBody>
      </p:sp>
      <p:sp>
        <p:nvSpPr>
          <p:cNvPr id="124" name="Google Shape;124;p15"/>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2</a:t>
            </a:r>
            <a:endParaRPr>
              <a:latin typeface="Cabin"/>
              <a:ea typeface="Cabin"/>
              <a:cs typeface="Cabin"/>
              <a:sym typeface="Cabin"/>
            </a:endParaRPr>
          </a:p>
        </p:txBody>
      </p:sp>
      <p:sp>
        <p:nvSpPr>
          <p:cNvPr id="125" name="Google Shape;125;p15"/>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Leishmaniasis</a:t>
            </a:r>
            <a:endParaRPr b="1" sz="3500">
              <a:solidFill>
                <a:srgbClr val="61753B"/>
              </a:solidFill>
              <a:latin typeface="Cabin"/>
              <a:ea typeface="Cabin"/>
              <a:cs typeface="Cabin"/>
              <a:sym typeface="Cabin"/>
            </a:endParaRPr>
          </a:p>
        </p:txBody>
      </p:sp>
      <p:sp>
        <p:nvSpPr>
          <p:cNvPr id="126" name="Google Shape;126;p15"/>
          <p:cNvSpPr txBox="1"/>
          <p:nvPr/>
        </p:nvSpPr>
        <p:spPr>
          <a:xfrm>
            <a:off x="0" y="943325"/>
            <a:ext cx="3667800" cy="4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61753B"/>
                </a:solidFill>
                <a:latin typeface="Cabin"/>
                <a:ea typeface="Cabin"/>
                <a:cs typeface="Cabin"/>
                <a:sym typeface="Cabin"/>
              </a:rPr>
              <a:t>1. </a:t>
            </a:r>
            <a:r>
              <a:rPr b="1" lang="en-GB" sz="2000">
                <a:solidFill>
                  <a:srgbClr val="61753B"/>
                </a:solidFill>
                <a:latin typeface="Cabin"/>
                <a:ea typeface="Cabin"/>
                <a:cs typeface="Cabin"/>
                <a:sym typeface="Cabin"/>
              </a:rPr>
              <a:t>Cutaneous Leishmaniasis</a:t>
            </a:r>
            <a:endParaRPr b="1" sz="2000">
              <a:solidFill>
                <a:srgbClr val="61753B"/>
              </a:solidFill>
              <a:latin typeface="Cabin"/>
              <a:ea typeface="Cabin"/>
              <a:cs typeface="Cabin"/>
              <a:sym typeface="Cabin"/>
            </a:endParaRPr>
          </a:p>
          <a:p>
            <a:pPr indent="0" lvl="0" marL="457200" rtl="0" algn="ctr">
              <a:spcBef>
                <a:spcPts val="0"/>
              </a:spcBef>
              <a:spcAft>
                <a:spcPts val="0"/>
              </a:spcAft>
              <a:buNone/>
            </a:pPr>
            <a:r>
              <a:t/>
            </a:r>
            <a:endParaRPr b="1" sz="2000">
              <a:solidFill>
                <a:srgbClr val="61753B"/>
              </a:solidFill>
              <a:latin typeface="Cabin"/>
              <a:ea typeface="Cabin"/>
              <a:cs typeface="Cabin"/>
              <a:sym typeface="Cabin"/>
            </a:endParaRPr>
          </a:p>
          <a:p>
            <a:pPr indent="0" lvl="0" marL="1371600" rtl="0" algn="ctr">
              <a:spcBef>
                <a:spcPts val="0"/>
              </a:spcBef>
              <a:spcAft>
                <a:spcPts val="0"/>
              </a:spcAft>
              <a:buNone/>
            </a:pPr>
            <a:r>
              <a:t/>
            </a:r>
            <a:endParaRPr b="1" sz="2000">
              <a:solidFill>
                <a:srgbClr val="61753B"/>
              </a:solidFill>
              <a:latin typeface="Cabin"/>
              <a:ea typeface="Cabin"/>
              <a:cs typeface="Cabin"/>
              <a:sym typeface="Cabin"/>
            </a:endParaRPr>
          </a:p>
        </p:txBody>
      </p:sp>
      <p:sp>
        <p:nvSpPr>
          <p:cNvPr id="127" name="Google Shape;127;p15"/>
          <p:cNvSpPr txBox="1"/>
          <p:nvPr/>
        </p:nvSpPr>
        <p:spPr>
          <a:xfrm>
            <a:off x="-330750" y="1388475"/>
            <a:ext cx="5680800" cy="1065300"/>
          </a:xfrm>
          <a:prstGeom prst="rect">
            <a:avLst/>
          </a:prstGeom>
          <a:noFill/>
          <a:ln>
            <a:noFill/>
          </a:ln>
        </p:spPr>
        <p:txBody>
          <a:bodyPr anchorCtr="0" anchor="t" bIns="91425" lIns="91425" spcFirstLastPara="1" rIns="91425" wrap="square" tIns="91425">
            <a:noAutofit/>
          </a:bodyPr>
          <a:lstStyle/>
          <a:p>
            <a:pPr indent="-304800" lvl="1" marL="13716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causes ulcers on your skin.</a:t>
            </a:r>
            <a:endParaRPr sz="1200">
              <a:solidFill>
                <a:srgbClr val="3C78D8"/>
              </a:solidFill>
              <a:latin typeface="Cabin"/>
              <a:ea typeface="Cabin"/>
              <a:cs typeface="Cabin"/>
              <a:sym typeface="Cabin"/>
            </a:endParaRPr>
          </a:p>
          <a:p>
            <a:pPr indent="-304800" lvl="1" marL="13716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 It’s the most common form of leishmaniasis. </a:t>
            </a:r>
            <a:endParaRPr sz="1200">
              <a:solidFill>
                <a:srgbClr val="3C78D8"/>
              </a:solidFill>
              <a:latin typeface="Cabin"/>
              <a:ea typeface="Cabin"/>
              <a:cs typeface="Cabin"/>
              <a:sym typeface="Cabin"/>
            </a:endParaRPr>
          </a:p>
          <a:p>
            <a:pPr indent="-304800" lvl="1" marL="13716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Treatment may not always be necessary depending on the person, but it can speed healing and prevent complications.</a:t>
            </a:r>
            <a:endParaRPr sz="1200">
              <a:solidFill>
                <a:srgbClr val="3C78D8"/>
              </a:solidFill>
              <a:latin typeface="Cabin"/>
              <a:ea typeface="Cabin"/>
              <a:cs typeface="Cabin"/>
              <a:sym typeface="Cabin"/>
            </a:endParaRPr>
          </a:p>
        </p:txBody>
      </p:sp>
      <p:sp>
        <p:nvSpPr>
          <p:cNvPr id="128" name="Google Shape;128;p15"/>
          <p:cNvSpPr/>
          <p:nvPr/>
        </p:nvSpPr>
        <p:spPr>
          <a:xfrm>
            <a:off x="3910188" y="2453787"/>
            <a:ext cx="3266700" cy="1203000"/>
          </a:xfrm>
          <a:prstGeom prst="roundRect">
            <a:avLst>
              <a:gd fmla="val 16667" name="adj"/>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Zoonotic</a:t>
            </a:r>
            <a:r>
              <a:rPr lang="en-GB" sz="1200">
                <a:solidFill>
                  <a:schemeClr val="dk1"/>
                </a:solidFill>
                <a:latin typeface="Cabin"/>
                <a:ea typeface="Cabin"/>
                <a:cs typeface="Cabin"/>
                <a:sym typeface="Cabin"/>
              </a:rPr>
              <a:t> cutaneous leishmaniasis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Wet type lesions</a:t>
            </a:r>
            <a:r>
              <a:rPr lang="en-GB" sz="1200">
                <a:solidFill>
                  <a:schemeClr val="dk1"/>
                </a:solidFill>
                <a:latin typeface="Cabin"/>
                <a:ea typeface="Cabin"/>
                <a:cs typeface="Cabin"/>
                <a:sym typeface="Cabin"/>
              </a:rPr>
              <a:t> with severe reaction</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the ulcer may spread with an inflammatory zone around ,which </a:t>
            </a:r>
            <a:r>
              <a:rPr b="1" lang="en-GB" sz="1200">
                <a:solidFill>
                  <a:schemeClr val="dk1"/>
                </a:solidFill>
                <a:latin typeface="Cabin"/>
                <a:ea typeface="Cabin"/>
                <a:cs typeface="Cabin"/>
                <a:sym typeface="Cabin"/>
              </a:rPr>
              <a:t>heal slowly</a:t>
            </a:r>
            <a:endParaRPr b="1" sz="1200"/>
          </a:p>
        </p:txBody>
      </p:sp>
      <p:cxnSp>
        <p:nvCxnSpPr>
          <p:cNvPr id="129" name="Google Shape;129;p15"/>
          <p:cNvCxnSpPr/>
          <p:nvPr/>
        </p:nvCxnSpPr>
        <p:spPr>
          <a:xfrm flipH="1" rot="10800000">
            <a:off x="3144900" y="2885557"/>
            <a:ext cx="767700" cy="2700"/>
          </a:xfrm>
          <a:prstGeom prst="straightConnector1">
            <a:avLst/>
          </a:prstGeom>
          <a:noFill/>
          <a:ln cap="flat" cmpd="sng" w="9525">
            <a:solidFill>
              <a:srgbClr val="61753B"/>
            </a:solidFill>
            <a:prstDash val="dashDot"/>
            <a:round/>
            <a:headEnd len="med" w="med" type="none"/>
            <a:tailEnd len="med" w="med" type="none"/>
          </a:ln>
        </p:spPr>
      </p:cxnSp>
      <p:sp>
        <p:nvSpPr>
          <p:cNvPr id="130" name="Google Shape;130;p15"/>
          <p:cNvSpPr/>
          <p:nvPr/>
        </p:nvSpPr>
        <p:spPr>
          <a:xfrm>
            <a:off x="1769677" y="2638218"/>
            <a:ext cx="1375200" cy="510600"/>
          </a:xfrm>
          <a:prstGeom prst="roundRect">
            <a:avLst>
              <a:gd fmla="val 16667" name="adj"/>
            </a:avLst>
          </a:prstGeom>
          <a:solidFill>
            <a:srgbClr val="C0C58F">
              <a:alpha val="53630"/>
            </a:srgbClr>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GB">
                <a:solidFill>
                  <a:srgbClr val="61753B"/>
                </a:solidFill>
                <a:latin typeface="Cabin"/>
                <a:ea typeface="Cabin"/>
                <a:cs typeface="Cabin"/>
                <a:sym typeface="Cabin"/>
              </a:rPr>
              <a:t>Leishmania Major</a:t>
            </a:r>
            <a:endParaRPr b="1" sz="800">
              <a:solidFill>
                <a:srgbClr val="61753B"/>
              </a:solidFill>
              <a:latin typeface="Cabin"/>
              <a:ea typeface="Cabin"/>
              <a:cs typeface="Cabin"/>
              <a:sym typeface="Cabin"/>
            </a:endParaRPr>
          </a:p>
        </p:txBody>
      </p:sp>
      <p:cxnSp>
        <p:nvCxnSpPr>
          <p:cNvPr id="131" name="Google Shape;131;p15"/>
          <p:cNvCxnSpPr>
            <a:stCxn id="132" idx="2"/>
            <a:endCxn id="133" idx="1"/>
          </p:cNvCxnSpPr>
          <p:nvPr/>
        </p:nvCxnSpPr>
        <p:spPr>
          <a:xfrm>
            <a:off x="922625" y="3676686"/>
            <a:ext cx="843600" cy="648300"/>
          </a:xfrm>
          <a:prstGeom prst="bentConnector3">
            <a:avLst>
              <a:gd fmla="val 49993" name="adj1"/>
            </a:avLst>
          </a:prstGeom>
          <a:noFill/>
          <a:ln cap="flat" cmpd="sng" w="9525">
            <a:solidFill>
              <a:srgbClr val="61753B"/>
            </a:solidFill>
            <a:prstDash val="dashDot"/>
            <a:round/>
            <a:headEnd len="sm" w="sm" type="none"/>
            <a:tailEnd len="sm" w="sm" type="none"/>
          </a:ln>
        </p:spPr>
      </p:cxnSp>
      <p:cxnSp>
        <p:nvCxnSpPr>
          <p:cNvPr id="134" name="Google Shape;134;p15"/>
          <p:cNvCxnSpPr>
            <a:stCxn id="132" idx="2"/>
            <a:endCxn id="130" idx="1"/>
          </p:cNvCxnSpPr>
          <p:nvPr/>
        </p:nvCxnSpPr>
        <p:spPr>
          <a:xfrm flipH="1" rot="10800000">
            <a:off x="922625" y="2893386"/>
            <a:ext cx="847200" cy="783300"/>
          </a:xfrm>
          <a:prstGeom prst="bentConnector3">
            <a:avLst>
              <a:gd fmla="val 49991" name="adj1"/>
            </a:avLst>
          </a:prstGeom>
          <a:noFill/>
          <a:ln cap="flat" cmpd="sng" w="9525">
            <a:solidFill>
              <a:srgbClr val="61753B"/>
            </a:solidFill>
            <a:prstDash val="dashDot"/>
            <a:round/>
            <a:headEnd len="sm" w="sm" type="none"/>
            <a:tailEnd len="sm" w="sm" type="none"/>
          </a:ln>
        </p:spPr>
      </p:cxnSp>
      <p:sp>
        <p:nvSpPr>
          <p:cNvPr id="132" name="Google Shape;132;p15"/>
          <p:cNvSpPr/>
          <p:nvPr/>
        </p:nvSpPr>
        <p:spPr>
          <a:xfrm rot="-5400000">
            <a:off x="-539875" y="3388986"/>
            <a:ext cx="2349600" cy="575400"/>
          </a:xfrm>
          <a:prstGeom prst="roundRect">
            <a:avLst>
              <a:gd fmla="val 16667" name="adj"/>
            </a:avLst>
          </a:prstGeom>
          <a:solidFill>
            <a:srgbClr val="61753B"/>
          </a:solid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Common Types of Cutaneous Leishmaniasis</a:t>
            </a:r>
            <a:endParaRPr b="1">
              <a:solidFill>
                <a:srgbClr val="FFFFFF"/>
              </a:solidFill>
              <a:latin typeface="Cabin"/>
              <a:ea typeface="Cabin"/>
              <a:cs typeface="Cabin"/>
              <a:sym typeface="Cabin"/>
            </a:endParaRPr>
          </a:p>
          <a:p>
            <a:pPr indent="0" lvl="0" marL="0" rtl="0" algn="ctr">
              <a:spcBef>
                <a:spcPts val="0"/>
              </a:spcBef>
              <a:spcAft>
                <a:spcPts val="0"/>
              </a:spcAft>
              <a:buNone/>
            </a:pPr>
            <a:r>
              <a:t/>
            </a:r>
            <a:endParaRPr b="1">
              <a:solidFill>
                <a:srgbClr val="61753B"/>
              </a:solidFill>
              <a:latin typeface="Cabin"/>
              <a:ea typeface="Cabin"/>
              <a:cs typeface="Cabin"/>
              <a:sym typeface="Cabin"/>
            </a:endParaRPr>
          </a:p>
          <a:p>
            <a:pPr indent="0" lvl="0" marL="0" rtl="0" algn="ctr">
              <a:spcBef>
                <a:spcPts val="0"/>
              </a:spcBef>
              <a:spcAft>
                <a:spcPts val="0"/>
              </a:spcAft>
              <a:buNone/>
            </a:pPr>
            <a:r>
              <a:t/>
            </a:r>
            <a:endParaRPr b="1">
              <a:solidFill>
                <a:srgbClr val="FFFFFF"/>
              </a:solidFill>
              <a:latin typeface="Cabin"/>
              <a:ea typeface="Cabin"/>
              <a:cs typeface="Cabin"/>
              <a:sym typeface="Cabin"/>
            </a:endParaRPr>
          </a:p>
        </p:txBody>
      </p:sp>
      <p:sp>
        <p:nvSpPr>
          <p:cNvPr id="133" name="Google Shape;133;p15"/>
          <p:cNvSpPr/>
          <p:nvPr/>
        </p:nvSpPr>
        <p:spPr>
          <a:xfrm>
            <a:off x="1766108" y="4040195"/>
            <a:ext cx="1441200" cy="569700"/>
          </a:xfrm>
          <a:prstGeom prst="roundRect">
            <a:avLst>
              <a:gd fmla="val 16667" name="adj"/>
            </a:avLst>
          </a:prstGeom>
          <a:solidFill>
            <a:srgbClr val="C0C58F">
              <a:alpha val="5363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rPr b="1" lang="en-GB">
                <a:solidFill>
                  <a:srgbClr val="61753B"/>
                </a:solidFill>
                <a:latin typeface="Cabin"/>
                <a:ea typeface="Cabin"/>
                <a:cs typeface="Cabin"/>
                <a:sym typeface="Cabin"/>
              </a:rPr>
              <a:t>Leishmania Tropica</a:t>
            </a:r>
            <a:endParaRPr b="1">
              <a:solidFill>
                <a:srgbClr val="61753B"/>
              </a:solidFill>
              <a:latin typeface="Cabin"/>
              <a:ea typeface="Cabin"/>
              <a:cs typeface="Cabin"/>
              <a:sym typeface="Cabin"/>
            </a:endParaRPr>
          </a:p>
        </p:txBody>
      </p:sp>
      <p:sp>
        <p:nvSpPr>
          <p:cNvPr id="135" name="Google Shape;135;p15"/>
          <p:cNvSpPr/>
          <p:nvPr/>
        </p:nvSpPr>
        <p:spPr>
          <a:xfrm>
            <a:off x="3882313" y="3773038"/>
            <a:ext cx="3360000" cy="1119600"/>
          </a:xfrm>
          <a:prstGeom prst="roundRect">
            <a:avLst>
              <a:gd fmla="val 16667" name="adj"/>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Anthroponotic</a:t>
            </a:r>
            <a:r>
              <a:rPr lang="en-GB" sz="12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(human to human) </a:t>
            </a:r>
            <a:r>
              <a:rPr lang="en-GB" sz="1200">
                <a:solidFill>
                  <a:schemeClr val="dk1"/>
                </a:solidFill>
                <a:latin typeface="Cabin"/>
                <a:ea typeface="Cabin"/>
                <a:cs typeface="Cabin"/>
                <a:sym typeface="Cabin"/>
              </a:rPr>
              <a:t>cutaneous leishmaniasis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Dry type lesions</a:t>
            </a:r>
            <a:r>
              <a:rPr lang="en-GB" sz="1200">
                <a:solidFill>
                  <a:schemeClr val="dk1"/>
                </a:solidFill>
                <a:latin typeface="Cabin"/>
                <a:ea typeface="Cabin"/>
                <a:cs typeface="Cabin"/>
                <a:sym typeface="Cabin"/>
              </a:rPr>
              <a:t> with minimal ulceration</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In some cases the ulcer remains dry and </a:t>
            </a:r>
            <a:r>
              <a:rPr b="1" lang="en-GB" sz="1200">
                <a:solidFill>
                  <a:schemeClr val="dk1"/>
                </a:solidFill>
                <a:latin typeface="Cabin"/>
                <a:ea typeface="Cabin"/>
                <a:cs typeface="Cabin"/>
                <a:sym typeface="Cabin"/>
              </a:rPr>
              <a:t>heals readily</a:t>
            </a:r>
            <a:endParaRPr b="1" sz="1200"/>
          </a:p>
        </p:txBody>
      </p:sp>
      <p:cxnSp>
        <p:nvCxnSpPr>
          <p:cNvPr id="136" name="Google Shape;136;p15"/>
          <p:cNvCxnSpPr/>
          <p:nvPr/>
        </p:nvCxnSpPr>
        <p:spPr>
          <a:xfrm flipH="1" rot="10800000">
            <a:off x="3207300" y="4363082"/>
            <a:ext cx="675000" cy="1500"/>
          </a:xfrm>
          <a:prstGeom prst="straightConnector1">
            <a:avLst/>
          </a:prstGeom>
          <a:noFill/>
          <a:ln cap="flat" cmpd="sng" w="9525">
            <a:solidFill>
              <a:srgbClr val="61753B"/>
            </a:solidFill>
            <a:prstDash val="dashDot"/>
            <a:round/>
            <a:headEnd len="med" w="med" type="none"/>
            <a:tailEnd len="med" w="med" type="none"/>
          </a:ln>
        </p:spPr>
      </p:cxnSp>
      <p:pic>
        <p:nvPicPr>
          <p:cNvPr id="137" name="Google Shape;137;p15"/>
          <p:cNvPicPr preferRelativeResize="0"/>
          <p:nvPr/>
        </p:nvPicPr>
        <p:blipFill>
          <a:blip r:embed="rId3">
            <a:alphaModFix/>
          </a:blip>
          <a:stretch>
            <a:fillRect/>
          </a:stretch>
        </p:blipFill>
        <p:spPr>
          <a:xfrm>
            <a:off x="3257110" y="4096621"/>
            <a:ext cx="575400" cy="472466"/>
          </a:xfrm>
          <a:prstGeom prst="rect">
            <a:avLst/>
          </a:prstGeom>
          <a:noFill/>
          <a:ln>
            <a:noFill/>
          </a:ln>
        </p:spPr>
      </p:pic>
      <p:pic>
        <p:nvPicPr>
          <p:cNvPr id="138" name="Google Shape;138;p15"/>
          <p:cNvPicPr preferRelativeResize="0"/>
          <p:nvPr/>
        </p:nvPicPr>
        <p:blipFill>
          <a:blip r:embed="rId4">
            <a:alphaModFix/>
          </a:blip>
          <a:stretch>
            <a:fillRect/>
          </a:stretch>
        </p:blipFill>
        <p:spPr>
          <a:xfrm>
            <a:off x="3239845" y="2650677"/>
            <a:ext cx="575400" cy="472450"/>
          </a:xfrm>
          <a:prstGeom prst="rect">
            <a:avLst/>
          </a:prstGeom>
          <a:noFill/>
          <a:ln>
            <a:noFill/>
          </a:ln>
        </p:spPr>
      </p:pic>
      <p:sp>
        <p:nvSpPr>
          <p:cNvPr id="139" name="Google Shape;139;p15"/>
          <p:cNvSpPr txBox="1"/>
          <p:nvPr/>
        </p:nvSpPr>
        <p:spPr>
          <a:xfrm>
            <a:off x="320999" y="5139481"/>
            <a:ext cx="6512100" cy="78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Oriental sore (most common) classical  self-limited ulcer</a:t>
            </a:r>
            <a:r>
              <a:rPr baseline="30000" lang="en-GB" sz="1200">
                <a:solidFill>
                  <a:srgbClr val="CC0000"/>
                </a:solidFill>
                <a:latin typeface="Cabin"/>
                <a:ea typeface="Cabin"/>
                <a:cs typeface="Cabin"/>
                <a:sym typeface="Cabin"/>
              </a:rPr>
              <a:t>1</a:t>
            </a:r>
            <a:endParaRPr sz="13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This starts as a </a:t>
            </a:r>
            <a:r>
              <a:rPr b="1" lang="en-GB" sz="1300">
                <a:solidFill>
                  <a:srgbClr val="CC0000"/>
                </a:solidFill>
                <a:latin typeface="Cabin"/>
                <a:ea typeface="Cabin"/>
                <a:cs typeface="Cabin"/>
                <a:sym typeface="Cabin"/>
              </a:rPr>
              <a:t>painless papule</a:t>
            </a:r>
            <a:r>
              <a:rPr lang="en-GB" sz="1300">
                <a:solidFill>
                  <a:srgbClr val="CC0000"/>
                </a:solidFill>
                <a:latin typeface="Cabin"/>
                <a:ea typeface="Cabin"/>
                <a:cs typeface="Cabin"/>
                <a:sym typeface="Cabin"/>
              </a:rPr>
              <a:t> </a:t>
            </a:r>
            <a:r>
              <a:rPr lang="en-GB" sz="1300">
                <a:latin typeface="Cabin"/>
                <a:ea typeface="Cabin"/>
                <a:cs typeface="Cabin"/>
                <a:sym typeface="Cabin"/>
              </a:rPr>
              <a:t>on exposed parts of the body, generally the </a:t>
            </a:r>
            <a:r>
              <a:rPr b="1" lang="en-GB" sz="1300">
                <a:solidFill>
                  <a:srgbClr val="CC0000"/>
                </a:solidFill>
                <a:latin typeface="Cabin"/>
                <a:ea typeface="Cabin"/>
                <a:cs typeface="Cabin"/>
                <a:sym typeface="Cabin"/>
              </a:rPr>
              <a:t>face</a:t>
            </a:r>
            <a:endParaRPr b="1" sz="13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The lesion ulcerates after a few months producing an ulcer with an </a:t>
            </a:r>
            <a:r>
              <a:rPr b="1" lang="en-GB" sz="1300">
                <a:solidFill>
                  <a:srgbClr val="CC0000"/>
                </a:solidFill>
                <a:latin typeface="Cabin"/>
                <a:ea typeface="Cabin"/>
                <a:cs typeface="Cabin"/>
                <a:sym typeface="Cabin"/>
              </a:rPr>
              <a:t>indurated</a:t>
            </a:r>
            <a:r>
              <a:rPr lang="en-GB" sz="1300">
                <a:latin typeface="Cabin"/>
                <a:ea typeface="Cabin"/>
                <a:cs typeface="Cabin"/>
                <a:sym typeface="Cabin"/>
              </a:rPr>
              <a:t> margin</a:t>
            </a:r>
            <a:endParaRPr sz="1300">
              <a:latin typeface="Cabin"/>
              <a:ea typeface="Cabin"/>
              <a:cs typeface="Cabin"/>
              <a:sym typeface="Cabin"/>
            </a:endParaRPr>
          </a:p>
        </p:txBody>
      </p:sp>
      <p:graphicFrame>
        <p:nvGraphicFramePr>
          <p:cNvPr id="140" name="Google Shape;140;p15"/>
          <p:cNvGraphicFramePr/>
          <p:nvPr/>
        </p:nvGraphicFramePr>
        <p:xfrm>
          <a:off x="437127" y="6181454"/>
          <a:ext cx="3000000" cy="3000000"/>
        </p:xfrm>
        <a:graphic>
          <a:graphicData uri="http://schemas.openxmlformats.org/drawingml/2006/table">
            <a:tbl>
              <a:tblPr>
                <a:noFill/>
                <a:tableStyleId>{E2AC331C-EB5B-4511-B57D-F3F6A29AB4E8}</a:tableStyleId>
              </a:tblPr>
              <a:tblGrid>
                <a:gridCol w="3382525"/>
                <a:gridCol w="3365375"/>
              </a:tblGrid>
              <a:tr h="462775">
                <a:tc gridSpan="2">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Uncommon Types of Cutaneous Leishmaniasis </a:t>
                      </a:r>
                      <a:r>
                        <a:rPr b="1" lang="en-GB" sz="1000">
                          <a:solidFill>
                            <a:srgbClr val="999999"/>
                          </a:solidFill>
                          <a:latin typeface="Cabin"/>
                          <a:ea typeface="Cabin"/>
                          <a:cs typeface="Cabin"/>
                          <a:sym typeface="Cabin"/>
                        </a:rPr>
                        <a:t>(Dr Mona told us to skip it)</a:t>
                      </a:r>
                      <a:endParaRPr b="1" sz="1000">
                        <a:solidFill>
                          <a:srgbClr val="999999"/>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61753B"/>
                    </a:solidFill>
                  </a:tcPr>
                </a:tc>
                <a:tc hMerge="1"/>
              </a:tr>
              <a:tr h="642500">
                <a:tc>
                  <a:txBody>
                    <a:bodyPr/>
                    <a:lstStyle/>
                    <a:p>
                      <a:pPr indent="0" lvl="0" marL="0" rtl="0" algn="ctr">
                        <a:spcBef>
                          <a:spcPts val="0"/>
                        </a:spcBef>
                        <a:spcAft>
                          <a:spcPts val="0"/>
                        </a:spcAft>
                        <a:buClr>
                          <a:schemeClr val="dk1"/>
                        </a:buClr>
                        <a:buSzPts val="1100"/>
                        <a:buFont typeface="Arial"/>
                        <a:buNone/>
                      </a:pPr>
                      <a:r>
                        <a:rPr b="1" lang="en-GB" sz="1200">
                          <a:solidFill>
                            <a:srgbClr val="61753B"/>
                          </a:solidFill>
                          <a:latin typeface="Cabin"/>
                          <a:ea typeface="Cabin"/>
                          <a:cs typeface="Cabin"/>
                          <a:sym typeface="Cabin"/>
                        </a:rPr>
                        <a:t>Diffuse cutaneous leishmaniasis (DCL)</a:t>
                      </a:r>
                      <a:endParaRPr b="1" sz="1200">
                        <a:solidFill>
                          <a:srgbClr val="61753B"/>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61753B"/>
                          </a:solidFill>
                          <a:latin typeface="Cabin"/>
                          <a:ea typeface="Cabin"/>
                          <a:cs typeface="Cabin"/>
                          <a:sym typeface="Cabin"/>
                        </a:rPr>
                        <a:t>Leishmaniasis recidiva </a:t>
                      </a:r>
                      <a:endParaRPr b="1" sz="1200">
                        <a:solidFill>
                          <a:srgbClr val="61753B"/>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GB" sz="1200">
                          <a:solidFill>
                            <a:srgbClr val="61753B"/>
                          </a:solidFill>
                          <a:latin typeface="Cabin"/>
                          <a:ea typeface="Cabin"/>
                          <a:cs typeface="Cabin"/>
                          <a:sym typeface="Cabin"/>
                        </a:rPr>
                        <a:t>(lupoid leishmaniasis)</a:t>
                      </a:r>
                      <a:endParaRPr b="1" sz="1200">
                        <a:solidFill>
                          <a:srgbClr val="61753B"/>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0C58F">
                        <a:alpha val="53630"/>
                      </a:srgbClr>
                    </a:solidFill>
                  </a:tcPr>
                </a:tc>
              </a:tr>
              <a:tr h="2372400">
                <a:tc>
                  <a:txBody>
                    <a:bodyPr/>
                    <a:lstStyle/>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Caused by</a:t>
                      </a:r>
                      <a:r>
                        <a:rPr lang="en-GB" sz="1200">
                          <a:solidFill>
                            <a:schemeClr val="dk1"/>
                          </a:solidFill>
                          <a:latin typeface="Cabin"/>
                          <a:ea typeface="Cabin"/>
                          <a:cs typeface="Cabin"/>
                          <a:sym typeface="Cabin"/>
                        </a:rPr>
                        <a:t> L. aethiopica</a:t>
                      </a:r>
                      <a:endParaRPr sz="1200">
                        <a:solidFill>
                          <a:schemeClr val="dk1"/>
                        </a:solidFill>
                        <a:latin typeface="Cabin"/>
                        <a:ea typeface="Cabin"/>
                        <a:cs typeface="Cabin"/>
                        <a:sym typeface="Cabin"/>
                      </a:endParaRPr>
                    </a:p>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diffuse nodular non-ulcerating lesions</a:t>
                      </a:r>
                      <a:endParaRPr sz="1200">
                        <a:solidFill>
                          <a:schemeClr val="dk1"/>
                        </a:solidFill>
                        <a:latin typeface="Cabin"/>
                        <a:ea typeface="Cabin"/>
                        <a:cs typeface="Cabin"/>
                        <a:sym typeface="Cabin"/>
                      </a:endParaRPr>
                    </a:p>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seen in a part of Africa</a:t>
                      </a:r>
                      <a:endParaRPr sz="1200">
                        <a:solidFill>
                          <a:schemeClr val="dk1"/>
                        </a:solidFill>
                        <a:latin typeface="Cabin"/>
                        <a:ea typeface="Cabin"/>
                        <a:cs typeface="Cabin"/>
                        <a:sym typeface="Cabin"/>
                      </a:endParaRPr>
                    </a:p>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people with low immunity to Leishmania antigens</a:t>
                      </a:r>
                      <a:endParaRPr sz="1200">
                        <a:solidFill>
                          <a:schemeClr val="dk1"/>
                        </a:solidFill>
                        <a:latin typeface="Cabin"/>
                        <a:ea typeface="Cabin"/>
                        <a:cs typeface="Cabin"/>
                        <a:sym typeface="Cabin"/>
                      </a:endParaRPr>
                    </a:p>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consists of nodules and a thickening of the skin, generally without any ulceration it needs numerous parasite</a:t>
                      </a:r>
                      <a:endParaRPr sz="1200">
                        <a:solidFill>
                          <a:schemeClr val="dk1"/>
                        </a:solidFill>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chemeClr val="dk1"/>
                        </a:solidFill>
                        <a:latin typeface="Cabin"/>
                        <a:ea typeface="Cabin"/>
                        <a:cs typeface="Cabin"/>
                        <a:sym typeface="Cabin"/>
                      </a:endParaRPr>
                    </a:p>
                    <a:p>
                      <a:pPr indent="0" lvl="0" marL="0" rtl="0" algn="l">
                        <a:lnSpc>
                          <a:spcPct val="115000"/>
                        </a:lnSpc>
                        <a:spcBef>
                          <a:spcPts val="0"/>
                        </a:spcBef>
                        <a:spcAft>
                          <a:spcPts val="0"/>
                        </a:spcAft>
                        <a:buNone/>
                      </a:pPr>
                      <a:r>
                        <a:t/>
                      </a:r>
                      <a:endParaRPr sz="1200">
                        <a:solidFill>
                          <a:schemeClr val="dk1"/>
                        </a:solidFill>
                        <a:latin typeface="Cabin"/>
                        <a:ea typeface="Cabin"/>
                        <a:cs typeface="Cabin"/>
                        <a:sym typeface="Cabin"/>
                      </a:endParaRPr>
                    </a:p>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Severe immunological reaction to leishmania antigen leading to persistent dry skin lesion &amp; few parasites</a:t>
                      </a:r>
                      <a:endParaRPr sz="1200">
                        <a:solidFill>
                          <a:schemeClr val="dk1"/>
                        </a:solidFill>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pic>
        <p:nvPicPr>
          <p:cNvPr id="141" name="Google Shape;141;p15"/>
          <p:cNvPicPr preferRelativeResize="0"/>
          <p:nvPr/>
        </p:nvPicPr>
        <p:blipFill>
          <a:blip r:embed="rId5">
            <a:alphaModFix/>
          </a:blip>
          <a:stretch>
            <a:fillRect/>
          </a:stretch>
        </p:blipFill>
        <p:spPr>
          <a:xfrm>
            <a:off x="2879198" y="8951825"/>
            <a:ext cx="839376" cy="584500"/>
          </a:xfrm>
          <a:prstGeom prst="rect">
            <a:avLst/>
          </a:prstGeom>
          <a:noFill/>
          <a:ln cap="flat" cmpd="sng" w="9525">
            <a:solidFill>
              <a:srgbClr val="CCCCCC"/>
            </a:solidFill>
            <a:prstDash val="solid"/>
            <a:round/>
            <a:headEnd len="sm" w="sm" type="none"/>
            <a:tailEnd len="sm" w="sm" type="none"/>
          </a:ln>
        </p:spPr>
      </p:pic>
      <p:pic>
        <p:nvPicPr>
          <p:cNvPr id="142" name="Google Shape;142;p15"/>
          <p:cNvPicPr preferRelativeResize="0"/>
          <p:nvPr/>
        </p:nvPicPr>
        <p:blipFill>
          <a:blip r:embed="rId6">
            <a:alphaModFix/>
          </a:blip>
          <a:stretch>
            <a:fillRect/>
          </a:stretch>
        </p:blipFill>
        <p:spPr>
          <a:xfrm>
            <a:off x="4997996" y="8842483"/>
            <a:ext cx="938700" cy="645900"/>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16"/>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48" name="Google Shape;148;p16"/>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3</a:t>
            </a:r>
            <a:endParaRPr>
              <a:latin typeface="Cabin"/>
              <a:ea typeface="Cabin"/>
              <a:cs typeface="Cabin"/>
              <a:sym typeface="Cabin"/>
            </a:endParaRPr>
          </a:p>
        </p:txBody>
      </p:sp>
      <p:sp>
        <p:nvSpPr>
          <p:cNvPr id="150" name="Google Shape;150;p16"/>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Leishmaniasis</a:t>
            </a:r>
            <a:endParaRPr b="1" sz="3500">
              <a:solidFill>
                <a:srgbClr val="61753B"/>
              </a:solidFill>
              <a:latin typeface="Cabin"/>
              <a:ea typeface="Cabin"/>
              <a:cs typeface="Cabin"/>
              <a:sym typeface="Cabin"/>
            </a:endParaRPr>
          </a:p>
        </p:txBody>
      </p:sp>
      <p:pic>
        <p:nvPicPr>
          <p:cNvPr id="151" name="Google Shape;151;p16"/>
          <p:cNvPicPr preferRelativeResize="0"/>
          <p:nvPr/>
        </p:nvPicPr>
        <p:blipFill>
          <a:blip r:embed="rId3">
            <a:alphaModFix/>
          </a:blip>
          <a:stretch>
            <a:fillRect/>
          </a:stretch>
        </p:blipFill>
        <p:spPr>
          <a:xfrm>
            <a:off x="5215100" y="3375863"/>
            <a:ext cx="1591526" cy="1618901"/>
          </a:xfrm>
          <a:prstGeom prst="rect">
            <a:avLst/>
          </a:prstGeom>
          <a:noFill/>
          <a:ln cap="flat" cmpd="sng" w="9525">
            <a:solidFill>
              <a:srgbClr val="989C68"/>
            </a:solidFill>
            <a:prstDash val="solid"/>
            <a:round/>
            <a:headEnd len="sm" w="sm" type="none"/>
            <a:tailEnd len="sm" w="sm" type="none"/>
          </a:ln>
        </p:spPr>
      </p:pic>
      <p:sp>
        <p:nvSpPr>
          <p:cNvPr id="152" name="Google Shape;152;p16"/>
          <p:cNvSpPr txBox="1"/>
          <p:nvPr/>
        </p:nvSpPr>
        <p:spPr>
          <a:xfrm>
            <a:off x="273225" y="1020975"/>
            <a:ext cx="44298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61753B"/>
                </a:solidFill>
                <a:latin typeface="Cabin"/>
                <a:ea typeface="Cabin"/>
                <a:cs typeface="Cabin"/>
                <a:sym typeface="Cabin"/>
              </a:rPr>
              <a:t>2. </a:t>
            </a:r>
            <a:r>
              <a:rPr b="1" lang="en-GB" sz="2000">
                <a:solidFill>
                  <a:srgbClr val="61753B"/>
                </a:solidFill>
                <a:latin typeface="Cabin"/>
                <a:ea typeface="Cabin"/>
                <a:cs typeface="Cabin"/>
                <a:sym typeface="Cabin"/>
              </a:rPr>
              <a:t>Mucocutaneous leishmaniasis </a:t>
            </a:r>
            <a:endParaRPr b="1" sz="2000">
              <a:solidFill>
                <a:srgbClr val="61753B"/>
              </a:solidFill>
              <a:latin typeface="Cabin"/>
              <a:ea typeface="Cabin"/>
              <a:cs typeface="Cabin"/>
              <a:sym typeface="Cabin"/>
            </a:endParaRPr>
          </a:p>
          <a:p>
            <a:pPr indent="0" lvl="0" marL="914400" rtl="0" algn="l">
              <a:spcBef>
                <a:spcPts val="0"/>
              </a:spcBef>
              <a:spcAft>
                <a:spcPts val="0"/>
              </a:spcAft>
              <a:buNone/>
            </a:pPr>
            <a:r>
              <a:t/>
            </a:r>
            <a:endParaRPr b="1" sz="2000">
              <a:solidFill>
                <a:srgbClr val="61753B"/>
              </a:solidFill>
              <a:latin typeface="Cabin"/>
              <a:ea typeface="Cabin"/>
              <a:cs typeface="Cabin"/>
              <a:sym typeface="Cabin"/>
            </a:endParaRPr>
          </a:p>
        </p:txBody>
      </p:sp>
      <p:sp>
        <p:nvSpPr>
          <p:cNvPr id="153" name="Google Shape;153;p16"/>
          <p:cNvSpPr txBox="1"/>
          <p:nvPr/>
        </p:nvSpPr>
        <p:spPr>
          <a:xfrm>
            <a:off x="0" y="1580275"/>
            <a:ext cx="6959700" cy="1366500"/>
          </a:xfrm>
          <a:prstGeom prst="rect">
            <a:avLst/>
          </a:prstGeom>
          <a:noFill/>
          <a:ln>
            <a:noFill/>
          </a:ln>
        </p:spPr>
        <p:txBody>
          <a:bodyPr anchorCtr="0" anchor="t" bIns="91425" lIns="91425" spcFirstLastPara="1" rIns="91425" wrap="square" tIns="91425">
            <a:noAutofit/>
          </a:bodyPr>
          <a:lstStyle/>
          <a:p>
            <a:pPr indent="-304800" lvl="1" marL="9144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A rare form of the disease is caused by the cutaneous form of the parasite and can occur several months after skin ulcers heal.</a:t>
            </a:r>
            <a:endParaRPr sz="600">
              <a:solidFill>
                <a:srgbClr val="3C78D8"/>
              </a:solidFill>
              <a:latin typeface="Cabin"/>
              <a:ea typeface="Cabin"/>
              <a:cs typeface="Cabin"/>
              <a:sym typeface="Cabin"/>
            </a:endParaRPr>
          </a:p>
          <a:p>
            <a:pPr indent="0" lvl="0" marL="914400" rtl="0" algn="l">
              <a:spcBef>
                <a:spcPts val="0"/>
              </a:spcBef>
              <a:spcAft>
                <a:spcPts val="0"/>
              </a:spcAft>
              <a:buNone/>
            </a:pPr>
            <a:r>
              <a:t/>
            </a:r>
            <a:endParaRPr sz="600">
              <a:solidFill>
                <a:srgbClr val="3C78D8"/>
              </a:solidFill>
              <a:latin typeface="Cabin"/>
              <a:ea typeface="Cabin"/>
              <a:cs typeface="Cabin"/>
              <a:sym typeface="Cabin"/>
            </a:endParaRPr>
          </a:p>
          <a:p>
            <a:pPr indent="-304800" lvl="1" marL="9144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With this type of leishmaniasis, the parasites spread to your nose, throat, and mouth. This can lead to partial or complete destruction of the mucous membranes in those areas.</a:t>
            </a:r>
            <a:endParaRPr sz="600">
              <a:solidFill>
                <a:srgbClr val="3C78D8"/>
              </a:solidFill>
              <a:latin typeface="Cabin"/>
              <a:ea typeface="Cabin"/>
              <a:cs typeface="Cabin"/>
              <a:sym typeface="Cabin"/>
            </a:endParaRPr>
          </a:p>
          <a:p>
            <a:pPr indent="0" lvl="0" marL="914400" rtl="0" algn="l">
              <a:spcBef>
                <a:spcPts val="0"/>
              </a:spcBef>
              <a:spcAft>
                <a:spcPts val="0"/>
              </a:spcAft>
              <a:buNone/>
            </a:pPr>
            <a:r>
              <a:t/>
            </a:r>
            <a:endParaRPr sz="600">
              <a:solidFill>
                <a:srgbClr val="3C78D8"/>
              </a:solidFill>
              <a:latin typeface="Cabin"/>
              <a:ea typeface="Cabin"/>
              <a:cs typeface="Cabin"/>
              <a:sym typeface="Cabin"/>
            </a:endParaRPr>
          </a:p>
          <a:p>
            <a:pPr indent="-304800" lvl="1" marL="9144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Although it's usually considered a subset of cutaneous leishmaniasis, it’s more serious. It doesn’t heal on its own and always requires treatment.</a:t>
            </a:r>
            <a:endParaRPr sz="1200">
              <a:solidFill>
                <a:srgbClr val="3C78D8"/>
              </a:solidFill>
              <a:latin typeface="Cabin"/>
              <a:ea typeface="Cabin"/>
              <a:cs typeface="Cabin"/>
              <a:sym typeface="Cabin"/>
            </a:endParaRPr>
          </a:p>
          <a:p>
            <a:pPr indent="0" lvl="0" marL="914400" rtl="0" algn="l">
              <a:spcBef>
                <a:spcPts val="0"/>
              </a:spcBef>
              <a:spcAft>
                <a:spcPts val="0"/>
              </a:spcAft>
              <a:buNone/>
            </a:pPr>
            <a:r>
              <a:t/>
            </a:r>
            <a:endParaRPr b="1" sz="2000">
              <a:solidFill>
                <a:srgbClr val="61753B"/>
              </a:solidFill>
              <a:latin typeface="Cabin"/>
              <a:ea typeface="Cabin"/>
              <a:cs typeface="Cabin"/>
              <a:sym typeface="Cabin"/>
            </a:endParaRPr>
          </a:p>
        </p:txBody>
      </p:sp>
      <p:grpSp>
        <p:nvGrpSpPr>
          <p:cNvPr id="154" name="Google Shape;154;p16"/>
          <p:cNvGrpSpPr/>
          <p:nvPr/>
        </p:nvGrpSpPr>
        <p:grpSpPr>
          <a:xfrm>
            <a:off x="579133" y="3005361"/>
            <a:ext cx="498531" cy="703351"/>
            <a:chOff x="4630955" y="3996981"/>
            <a:chExt cx="914400" cy="1828787"/>
          </a:xfrm>
        </p:grpSpPr>
        <p:sp>
          <p:nvSpPr>
            <p:cNvPr id="155" name="Google Shape;155;p16"/>
            <p:cNvSpPr/>
            <p:nvPr/>
          </p:nvSpPr>
          <p:spPr>
            <a:xfrm>
              <a:off x="4630955" y="3996981"/>
              <a:ext cx="914400" cy="914400"/>
            </a:xfrm>
            <a:prstGeom prst="rtTriangle">
              <a:avLst/>
            </a:prstGeom>
            <a:solidFill>
              <a:srgbClr val="6175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56" name="Google Shape;156;p16"/>
            <p:cNvSpPr/>
            <p:nvPr/>
          </p:nvSpPr>
          <p:spPr>
            <a:xfrm rot="5400000">
              <a:off x="4630955" y="4911368"/>
              <a:ext cx="914400" cy="914400"/>
            </a:xfrm>
            <a:prstGeom prst="rtTriangle">
              <a:avLst/>
            </a:prstGeom>
            <a:solidFill>
              <a:srgbClr val="C0C58F">
                <a:alpha val="53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157" name="Google Shape;157;p16"/>
          <p:cNvGrpSpPr/>
          <p:nvPr/>
        </p:nvGrpSpPr>
        <p:grpSpPr>
          <a:xfrm>
            <a:off x="579135" y="4459805"/>
            <a:ext cx="498531" cy="703360"/>
            <a:chOff x="4630955" y="3996960"/>
            <a:chExt cx="914400" cy="1828808"/>
          </a:xfrm>
        </p:grpSpPr>
        <p:sp>
          <p:nvSpPr>
            <p:cNvPr id="158" name="Google Shape;158;p16"/>
            <p:cNvSpPr/>
            <p:nvPr/>
          </p:nvSpPr>
          <p:spPr>
            <a:xfrm>
              <a:off x="4630955" y="3996960"/>
              <a:ext cx="914400" cy="914400"/>
            </a:xfrm>
            <a:prstGeom prst="rtTriangle">
              <a:avLst/>
            </a:prstGeom>
            <a:solidFill>
              <a:srgbClr val="61753B"/>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rgbClr val="000000"/>
                </a:solidFill>
                <a:latin typeface="Arial"/>
                <a:ea typeface="Arial"/>
                <a:cs typeface="Arial"/>
                <a:sym typeface="Arial"/>
              </a:endParaRPr>
            </a:p>
          </p:txBody>
        </p:sp>
        <p:sp>
          <p:nvSpPr>
            <p:cNvPr id="159" name="Google Shape;159;p16"/>
            <p:cNvSpPr/>
            <p:nvPr/>
          </p:nvSpPr>
          <p:spPr>
            <a:xfrm rot="5400000">
              <a:off x="4630955" y="4911368"/>
              <a:ext cx="914400" cy="914400"/>
            </a:xfrm>
            <a:prstGeom prst="rtTriangle">
              <a:avLst/>
            </a:prstGeom>
            <a:solidFill>
              <a:srgbClr val="C0C58F">
                <a:alpha val="53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grpSp>
        <p:nvGrpSpPr>
          <p:cNvPr id="160" name="Google Shape;160;p16"/>
          <p:cNvGrpSpPr/>
          <p:nvPr/>
        </p:nvGrpSpPr>
        <p:grpSpPr>
          <a:xfrm>
            <a:off x="579133" y="3732593"/>
            <a:ext cx="498531" cy="703351"/>
            <a:chOff x="4630955" y="3996981"/>
            <a:chExt cx="914400" cy="1828787"/>
          </a:xfrm>
        </p:grpSpPr>
        <p:sp>
          <p:nvSpPr>
            <p:cNvPr id="161" name="Google Shape;161;p16"/>
            <p:cNvSpPr/>
            <p:nvPr/>
          </p:nvSpPr>
          <p:spPr>
            <a:xfrm>
              <a:off x="4630955" y="3996981"/>
              <a:ext cx="914400" cy="914400"/>
            </a:xfrm>
            <a:prstGeom prst="rtTriangle">
              <a:avLst/>
            </a:prstGeom>
            <a:solidFill>
              <a:srgbClr val="6175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62" name="Google Shape;162;p16"/>
            <p:cNvSpPr/>
            <p:nvPr/>
          </p:nvSpPr>
          <p:spPr>
            <a:xfrm rot="5400000">
              <a:off x="4630955" y="4911368"/>
              <a:ext cx="914400" cy="914400"/>
            </a:xfrm>
            <a:prstGeom prst="rtTriangle">
              <a:avLst/>
            </a:prstGeom>
            <a:solidFill>
              <a:srgbClr val="C0C58F">
                <a:alpha val="53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sp>
        <p:nvSpPr>
          <p:cNvPr id="163" name="Google Shape;163;p16"/>
          <p:cNvSpPr txBox="1"/>
          <p:nvPr/>
        </p:nvSpPr>
        <p:spPr>
          <a:xfrm>
            <a:off x="1104475" y="4591525"/>
            <a:ext cx="3099000" cy="627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1753B"/>
              </a:buClr>
              <a:buSzPts val="1100"/>
              <a:buFont typeface="Exo"/>
              <a:buChar char="●"/>
            </a:pPr>
            <a:r>
              <a:rPr b="1" lang="en-GB" sz="1200">
                <a:solidFill>
                  <a:schemeClr val="dk1"/>
                </a:solidFill>
                <a:latin typeface="Cabin"/>
                <a:ea typeface="Cabin"/>
                <a:cs typeface="Cabin"/>
                <a:sym typeface="Cabin"/>
              </a:rPr>
              <a:t>Secondary infection is very common with destruction of the nasal </a:t>
            </a:r>
            <a:r>
              <a:rPr b="1" lang="en-GB" sz="1200">
                <a:solidFill>
                  <a:srgbClr val="CC0000"/>
                </a:solidFill>
                <a:latin typeface="Cabin"/>
                <a:ea typeface="Cabin"/>
                <a:cs typeface="Cabin"/>
                <a:sym typeface="Cabin"/>
              </a:rPr>
              <a:t>cartilage</a:t>
            </a:r>
            <a:r>
              <a:rPr b="1" lang="en-GB" sz="1200">
                <a:solidFill>
                  <a:schemeClr val="dk1"/>
                </a:solidFill>
                <a:latin typeface="Cabin"/>
                <a:ea typeface="Cabin"/>
                <a:cs typeface="Cabin"/>
                <a:sym typeface="Cabin"/>
              </a:rPr>
              <a:t> and the </a:t>
            </a:r>
            <a:r>
              <a:rPr b="1" lang="en-GB" sz="1200">
                <a:solidFill>
                  <a:srgbClr val="CC0000"/>
                </a:solidFill>
                <a:latin typeface="Cabin"/>
                <a:ea typeface="Cabin"/>
                <a:cs typeface="Cabin"/>
                <a:sym typeface="Cabin"/>
              </a:rPr>
              <a:t>facial bone</a:t>
            </a:r>
            <a:endParaRPr b="1" sz="1100">
              <a:solidFill>
                <a:srgbClr val="6FA8DC"/>
              </a:solidFill>
              <a:latin typeface="Exo"/>
              <a:ea typeface="Exo"/>
              <a:cs typeface="Exo"/>
              <a:sym typeface="Exo"/>
            </a:endParaRPr>
          </a:p>
        </p:txBody>
      </p:sp>
      <p:sp>
        <p:nvSpPr>
          <p:cNvPr id="164" name="Google Shape;164;p16"/>
          <p:cNvSpPr txBox="1"/>
          <p:nvPr/>
        </p:nvSpPr>
        <p:spPr>
          <a:xfrm>
            <a:off x="1104475" y="3151407"/>
            <a:ext cx="2864700" cy="627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1753B"/>
              </a:buClr>
              <a:buSzPts val="1100"/>
              <a:buFont typeface="Exo"/>
              <a:buChar char="●"/>
            </a:pPr>
            <a:r>
              <a:rPr b="1" lang="en-GB" sz="1200">
                <a:solidFill>
                  <a:schemeClr val="dk1"/>
                </a:solidFill>
                <a:latin typeface="Cabin"/>
                <a:ea typeface="Cabin"/>
                <a:cs typeface="Cabin"/>
                <a:sym typeface="Cabin"/>
              </a:rPr>
              <a:t>starts as a pustular swelling in the </a:t>
            </a:r>
            <a:r>
              <a:rPr b="1" lang="en-GB" sz="1200">
                <a:solidFill>
                  <a:srgbClr val="CC0000"/>
                </a:solidFill>
                <a:latin typeface="Cabin"/>
                <a:ea typeface="Cabin"/>
                <a:cs typeface="Cabin"/>
                <a:sym typeface="Cabin"/>
              </a:rPr>
              <a:t>mouth or on the nostrils</a:t>
            </a:r>
            <a:endParaRPr b="1" sz="1100">
              <a:solidFill>
                <a:srgbClr val="CC0000"/>
              </a:solidFill>
              <a:latin typeface="Exo"/>
              <a:ea typeface="Exo"/>
              <a:cs typeface="Exo"/>
              <a:sym typeface="Exo"/>
            </a:endParaRPr>
          </a:p>
        </p:txBody>
      </p:sp>
      <p:sp>
        <p:nvSpPr>
          <p:cNvPr id="165" name="Google Shape;165;p16"/>
          <p:cNvSpPr txBox="1"/>
          <p:nvPr/>
        </p:nvSpPr>
        <p:spPr>
          <a:xfrm>
            <a:off x="1104475" y="3641725"/>
            <a:ext cx="3099000" cy="11250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Clr>
                <a:srgbClr val="61753B"/>
              </a:buClr>
              <a:buSzPts val="1100"/>
              <a:buFont typeface="Exo"/>
              <a:buChar char="●"/>
            </a:pPr>
            <a:r>
              <a:rPr b="1" lang="en-GB" sz="1200">
                <a:solidFill>
                  <a:schemeClr val="dk1"/>
                </a:solidFill>
                <a:latin typeface="Cabin"/>
                <a:ea typeface="Cabin"/>
                <a:cs typeface="Cabin"/>
                <a:sym typeface="Cabin"/>
              </a:rPr>
              <a:t>may become ulcerative after many months and then extend into the naso-pharyngeal mucous membrane</a:t>
            </a:r>
            <a:endParaRPr b="1" sz="1100">
              <a:solidFill>
                <a:srgbClr val="666666"/>
              </a:solidFill>
              <a:latin typeface="Exo"/>
              <a:ea typeface="Exo"/>
              <a:cs typeface="Exo"/>
              <a:sym typeface="Exo"/>
            </a:endParaRPr>
          </a:p>
        </p:txBody>
      </p:sp>
      <p:cxnSp>
        <p:nvCxnSpPr>
          <p:cNvPr id="166" name="Google Shape;166;p16"/>
          <p:cNvCxnSpPr/>
          <p:nvPr/>
        </p:nvCxnSpPr>
        <p:spPr>
          <a:xfrm>
            <a:off x="521750" y="5423838"/>
            <a:ext cx="6439200" cy="0"/>
          </a:xfrm>
          <a:prstGeom prst="straightConnector1">
            <a:avLst/>
          </a:prstGeom>
          <a:noFill/>
          <a:ln cap="flat" cmpd="sng" w="28575">
            <a:solidFill>
              <a:srgbClr val="61753B"/>
            </a:solidFill>
            <a:prstDash val="solid"/>
            <a:round/>
            <a:headEnd len="med" w="med" type="oval"/>
            <a:tailEnd len="med" w="med" type="oval"/>
          </a:ln>
        </p:spPr>
      </p:cxnSp>
      <p:sp>
        <p:nvSpPr>
          <p:cNvPr id="167" name="Google Shape;167;p16"/>
          <p:cNvSpPr txBox="1"/>
          <p:nvPr/>
        </p:nvSpPr>
        <p:spPr>
          <a:xfrm>
            <a:off x="269000" y="5623738"/>
            <a:ext cx="44298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61753B"/>
                </a:solidFill>
                <a:latin typeface="Cabin"/>
                <a:ea typeface="Cabin"/>
                <a:cs typeface="Cabin"/>
                <a:sym typeface="Cabin"/>
              </a:rPr>
              <a:t>3</a:t>
            </a:r>
            <a:r>
              <a:rPr b="1" lang="en-GB" sz="2000">
                <a:solidFill>
                  <a:srgbClr val="61753B"/>
                </a:solidFill>
                <a:latin typeface="Cabin"/>
                <a:ea typeface="Cabin"/>
                <a:cs typeface="Cabin"/>
                <a:sym typeface="Cabin"/>
              </a:rPr>
              <a:t>. </a:t>
            </a:r>
            <a:r>
              <a:rPr b="1" lang="en-GB" sz="2000">
                <a:solidFill>
                  <a:srgbClr val="61753B"/>
                </a:solidFill>
                <a:latin typeface="Cabin"/>
                <a:ea typeface="Cabin"/>
                <a:cs typeface="Cabin"/>
                <a:sym typeface="Cabin"/>
              </a:rPr>
              <a:t>Visceral leishmaniasis</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a:p>
            <a:pPr indent="0" lvl="0" marL="914400" rtl="0" algn="l">
              <a:spcBef>
                <a:spcPts val="0"/>
              </a:spcBef>
              <a:spcAft>
                <a:spcPts val="0"/>
              </a:spcAft>
              <a:buNone/>
            </a:pPr>
            <a:r>
              <a:t/>
            </a:r>
            <a:endParaRPr b="1" sz="2000">
              <a:solidFill>
                <a:srgbClr val="61753B"/>
              </a:solidFill>
              <a:latin typeface="Cabin"/>
              <a:ea typeface="Cabin"/>
              <a:cs typeface="Cabin"/>
              <a:sym typeface="Cabin"/>
            </a:endParaRPr>
          </a:p>
        </p:txBody>
      </p:sp>
      <p:sp>
        <p:nvSpPr>
          <p:cNvPr id="168" name="Google Shape;168;p16"/>
          <p:cNvSpPr txBox="1"/>
          <p:nvPr/>
        </p:nvSpPr>
        <p:spPr>
          <a:xfrm>
            <a:off x="-110425" y="6198900"/>
            <a:ext cx="5920800" cy="3000000"/>
          </a:xfrm>
          <a:prstGeom prst="rect">
            <a:avLst/>
          </a:prstGeom>
          <a:noFill/>
          <a:ln>
            <a:noFill/>
          </a:ln>
        </p:spPr>
        <p:txBody>
          <a:bodyPr anchorCtr="0" anchor="t" bIns="91425" lIns="91425" spcFirstLastPara="1" rIns="91425" wrap="square" tIns="91425">
            <a:noAutofit/>
          </a:bodyPr>
          <a:lstStyle/>
          <a:p>
            <a:pPr indent="-301625" lvl="1" marL="914400" rtl="0" algn="l">
              <a:spcBef>
                <a:spcPts val="0"/>
              </a:spcBef>
              <a:spcAft>
                <a:spcPts val="0"/>
              </a:spcAft>
              <a:buClr>
                <a:schemeClr val="dk1"/>
              </a:buClr>
              <a:buSzPts val="1150"/>
              <a:buFont typeface="Cabin"/>
              <a:buChar char="○"/>
            </a:pPr>
            <a:r>
              <a:rPr lang="en-GB" sz="1150">
                <a:latin typeface="Cabin"/>
                <a:ea typeface="Cabin"/>
                <a:cs typeface="Cabin"/>
                <a:sym typeface="Cabin"/>
              </a:rPr>
              <a:t>Is the most serious form, and is potentially fatal if untreated, there are geographical variations.</a:t>
            </a:r>
            <a:endParaRPr sz="1150">
              <a:latin typeface="Cabin"/>
              <a:ea typeface="Cabin"/>
              <a:cs typeface="Cabin"/>
              <a:sym typeface="Cabin"/>
            </a:endParaRPr>
          </a:p>
          <a:p>
            <a:pPr indent="0" lvl="0" marL="914400" rtl="0" algn="l">
              <a:spcBef>
                <a:spcPts val="0"/>
              </a:spcBef>
              <a:spcAft>
                <a:spcPts val="0"/>
              </a:spcAft>
              <a:buNone/>
            </a:pPr>
            <a:r>
              <a:t/>
            </a:r>
            <a:endParaRPr sz="1150">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The diseases is called </a:t>
            </a:r>
            <a:r>
              <a:rPr b="1" lang="en-GB" sz="1150">
                <a:solidFill>
                  <a:srgbClr val="CC0000"/>
                </a:solidFill>
                <a:latin typeface="Cabin"/>
                <a:ea typeface="Cabin"/>
                <a:cs typeface="Cabin"/>
                <a:sym typeface="Cabin"/>
              </a:rPr>
              <a:t>kala-azar</a:t>
            </a:r>
            <a:endParaRPr b="1" sz="1150">
              <a:solidFill>
                <a:srgbClr val="CC0000"/>
              </a:solidFill>
              <a:latin typeface="Cabin"/>
              <a:ea typeface="Cabin"/>
              <a:cs typeface="Cabin"/>
              <a:sym typeface="Cabin"/>
            </a:endParaRPr>
          </a:p>
          <a:p>
            <a:pPr indent="0" lvl="0" marL="914400" rtl="0" algn="l">
              <a:spcBef>
                <a:spcPts val="0"/>
              </a:spcBef>
              <a:spcAft>
                <a:spcPts val="0"/>
              </a:spcAft>
              <a:buNone/>
            </a:pPr>
            <a:r>
              <a:t/>
            </a:r>
            <a:endParaRPr b="1" sz="1150">
              <a:solidFill>
                <a:srgbClr val="CC0000"/>
              </a:solidFill>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b="1" lang="en-GB" sz="1150">
                <a:solidFill>
                  <a:srgbClr val="CC0000"/>
                </a:solidFill>
                <a:latin typeface="Cabin"/>
                <a:ea typeface="Cabin"/>
                <a:cs typeface="Cabin"/>
                <a:sym typeface="Cabin"/>
              </a:rPr>
              <a:t>1) Leishmania infantum mainly affect children</a:t>
            </a:r>
            <a:endParaRPr b="1" sz="1150">
              <a:solidFill>
                <a:srgbClr val="CC0000"/>
              </a:solidFill>
              <a:latin typeface="Cabin"/>
              <a:ea typeface="Cabin"/>
              <a:cs typeface="Cabin"/>
              <a:sym typeface="Cabin"/>
            </a:endParaRPr>
          </a:p>
          <a:p>
            <a:pPr indent="0" lvl="0" marL="914400" rtl="0" algn="l">
              <a:spcBef>
                <a:spcPts val="0"/>
              </a:spcBef>
              <a:spcAft>
                <a:spcPts val="0"/>
              </a:spcAft>
              <a:buNone/>
            </a:pPr>
            <a:r>
              <a:rPr b="1" lang="en-GB" sz="1150">
                <a:solidFill>
                  <a:srgbClr val="CC0000"/>
                </a:solidFill>
                <a:latin typeface="Cabin"/>
                <a:ea typeface="Cabin"/>
                <a:cs typeface="Cabin"/>
                <a:sym typeface="Cabin"/>
              </a:rPr>
              <a:t>2) Leishmania donovani mainly affects adult</a:t>
            </a:r>
            <a:endParaRPr b="1" sz="1150">
              <a:solidFill>
                <a:srgbClr val="CC0000"/>
              </a:solidFill>
              <a:latin typeface="Cabin"/>
              <a:ea typeface="Cabin"/>
              <a:cs typeface="Cabin"/>
              <a:sym typeface="Cabin"/>
            </a:endParaRPr>
          </a:p>
          <a:p>
            <a:pPr indent="0" lvl="0" marL="914400" rtl="0" algn="l">
              <a:spcBef>
                <a:spcPts val="0"/>
              </a:spcBef>
              <a:spcAft>
                <a:spcPts val="0"/>
              </a:spcAft>
              <a:buNone/>
            </a:pPr>
            <a:r>
              <a:t/>
            </a:r>
            <a:endParaRPr b="1" sz="1150">
              <a:solidFill>
                <a:srgbClr val="CC0000"/>
              </a:solidFill>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The incubation period is usually 4-10 months.</a:t>
            </a:r>
            <a:endParaRPr sz="1150">
              <a:solidFill>
                <a:schemeClr val="dk1"/>
              </a:solidFill>
              <a:latin typeface="Cabin"/>
              <a:ea typeface="Cabin"/>
              <a:cs typeface="Cabin"/>
              <a:sym typeface="Cabin"/>
            </a:endParaRPr>
          </a:p>
          <a:p>
            <a:pPr indent="0" lvl="0" marL="914400" rtl="0" algn="l">
              <a:spcBef>
                <a:spcPts val="0"/>
              </a:spcBef>
              <a:spcAft>
                <a:spcPts val="0"/>
              </a:spcAft>
              <a:buNone/>
            </a:pPr>
            <a:r>
              <a:t/>
            </a:r>
            <a:endParaRPr sz="1150">
              <a:solidFill>
                <a:schemeClr val="dk1"/>
              </a:solidFill>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The early symptoms are generally </a:t>
            </a:r>
            <a:r>
              <a:rPr b="1" lang="en-GB" sz="1150">
                <a:solidFill>
                  <a:schemeClr val="dk1"/>
                </a:solidFill>
                <a:latin typeface="Cabin"/>
                <a:ea typeface="Cabin"/>
                <a:cs typeface="Cabin"/>
                <a:sym typeface="Cabin"/>
              </a:rPr>
              <a:t>low-grade fever, malaise, sweating and anemia</a:t>
            </a:r>
            <a:endParaRPr b="1" sz="1150">
              <a:solidFill>
                <a:schemeClr val="dk1"/>
              </a:solidFill>
              <a:latin typeface="Cabin"/>
              <a:ea typeface="Cabin"/>
              <a:cs typeface="Cabin"/>
              <a:sym typeface="Cabin"/>
            </a:endParaRPr>
          </a:p>
          <a:p>
            <a:pPr indent="0" lvl="0" marL="914400" rtl="0" algn="l">
              <a:spcBef>
                <a:spcPts val="0"/>
              </a:spcBef>
              <a:spcAft>
                <a:spcPts val="0"/>
              </a:spcAft>
              <a:buNone/>
            </a:pPr>
            <a:r>
              <a:t/>
            </a:r>
            <a:endParaRPr sz="1150">
              <a:solidFill>
                <a:schemeClr val="dk1"/>
              </a:solidFill>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lang="en-GB" sz="1150">
                <a:solidFill>
                  <a:schemeClr val="dk1"/>
                </a:solidFill>
                <a:latin typeface="Cabin"/>
                <a:ea typeface="Cabin"/>
                <a:cs typeface="Cabin"/>
                <a:sym typeface="Cabin"/>
              </a:rPr>
              <a:t> In later stages, the </a:t>
            </a:r>
            <a:r>
              <a:rPr lang="en-GB" sz="1150">
                <a:solidFill>
                  <a:srgbClr val="CC0000"/>
                </a:solidFill>
                <a:latin typeface="Cabin"/>
                <a:ea typeface="Cabin"/>
                <a:cs typeface="Cabin"/>
                <a:sym typeface="Cabin"/>
              </a:rPr>
              <a:t>fever becomes </a:t>
            </a:r>
            <a:r>
              <a:rPr b="1" lang="en-GB" sz="1150">
                <a:solidFill>
                  <a:srgbClr val="CC0000"/>
                </a:solidFill>
                <a:latin typeface="Cabin"/>
                <a:ea typeface="Cabin"/>
                <a:cs typeface="Cabin"/>
                <a:sym typeface="Cabin"/>
              </a:rPr>
              <a:t>intermittent</a:t>
            </a:r>
            <a:r>
              <a:rPr lang="en-GB" sz="1150">
                <a:solidFill>
                  <a:schemeClr val="dk1"/>
                </a:solidFill>
                <a:latin typeface="Cabin"/>
                <a:ea typeface="Cabin"/>
                <a:cs typeface="Cabin"/>
                <a:sym typeface="Cabin"/>
              </a:rPr>
              <a:t> and then </a:t>
            </a:r>
            <a:r>
              <a:rPr lang="en-GB" sz="1150">
                <a:solidFill>
                  <a:srgbClr val="CC0000"/>
                </a:solidFill>
                <a:latin typeface="Cabin"/>
                <a:ea typeface="Cabin"/>
                <a:cs typeface="Cabin"/>
                <a:sym typeface="Cabin"/>
              </a:rPr>
              <a:t>liver enlargement, spleen enlargement or </a:t>
            </a:r>
            <a:r>
              <a:rPr b="1" lang="en-GB" sz="1150">
                <a:solidFill>
                  <a:srgbClr val="CC0000"/>
                </a:solidFill>
                <a:latin typeface="Cabin"/>
                <a:ea typeface="Cabin"/>
                <a:cs typeface="Cabin"/>
                <a:sym typeface="Cabin"/>
              </a:rPr>
              <a:t>hepatosplenomegaly</a:t>
            </a:r>
            <a:r>
              <a:rPr lang="en-GB" sz="1150">
                <a:solidFill>
                  <a:schemeClr val="dk1"/>
                </a:solidFill>
                <a:latin typeface="Cabin"/>
                <a:ea typeface="Cabin"/>
                <a:cs typeface="Cabin"/>
                <a:sym typeface="Cabin"/>
              </a:rPr>
              <a:t> because of the hyperplasia of the lymphoid-macrophage system and bone marrow.</a:t>
            </a:r>
            <a:endParaRPr sz="1150">
              <a:solidFill>
                <a:schemeClr val="dk1"/>
              </a:solidFill>
              <a:latin typeface="Cabin"/>
              <a:ea typeface="Cabin"/>
              <a:cs typeface="Cabin"/>
              <a:sym typeface="Cabin"/>
            </a:endParaRPr>
          </a:p>
          <a:p>
            <a:pPr indent="0" lvl="0" marL="914400" rtl="0" algn="l">
              <a:spcBef>
                <a:spcPts val="0"/>
              </a:spcBef>
              <a:spcAft>
                <a:spcPts val="0"/>
              </a:spcAft>
              <a:buNone/>
            </a:pPr>
            <a:r>
              <a:t/>
            </a:r>
            <a:endParaRPr sz="1150">
              <a:solidFill>
                <a:schemeClr val="dk1"/>
              </a:solidFill>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b="1" lang="en-GB" sz="1150">
                <a:latin typeface="Cabin"/>
                <a:ea typeface="Cabin"/>
                <a:cs typeface="Cabin"/>
                <a:sym typeface="Cabin"/>
              </a:rPr>
              <a:t>Untreated diseases can be fatal</a:t>
            </a:r>
            <a:endParaRPr b="1" sz="1150">
              <a:latin typeface="Cabin"/>
              <a:ea typeface="Cabin"/>
              <a:cs typeface="Cabin"/>
              <a:sym typeface="Cabin"/>
            </a:endParaRPr>
          </a:p>
          <a:p>
            <a:pPr indent="0" lvl="0" marL="914400" rtl="0" algn="l">
              <a:spcBef>
                <a:spcPts val="0"/>
              </a:spcBef>
              <a:spcAft>
                <a:spcPts val="0"/>
              </a:spcAft>
              <a:buNone/>
            </a:pPr>
            <a:r>
              <a:t/>
            </a:r>
            <a:endParaRPr b="1" sz="1150">
              <a:latin typeface="Cabin"/>
              <a:ea typeface="Cabin"/>
              <a:cs typeface="Cabin"/>
              <a:sym typeface="Cabin"/>
            </a:endParaRPr>
          </a:p>
          <a:p>
            <a:pPr indent="-301625" lvl="1" marL="914400" rtl="0" algn="l">
              <a:spcBef>
                <a:spcPts val="0"/>
              </a:spcBef>
              <a:spcAft>
                <a:spcPts val="0"/>
              </a:spcAft>
              <a:buClr>
                <a:schemeClr val="dk1"/>
              </a:buClr>
              <a:buSzPts val="1150"/>
              <a:buFont typeface="Cabin"/>
              <a:buChar char="○"/>
            </a:pPr>
            <a:r>
              <a:rPr lang="en-GB" sz="1150">
                <a:latin typeface="Cabin"/>
                <a:ea typeface="Cabin"/>
                <a:cs typeface="Cabin"/>
                <a:sym typeface="Cabin"/>
              </a:rPr>
              <a:t>After recovery it might produce a condition called post kala-azar dermal leishmaniasis (</a:t>
            </a:r>
            <a:r>
              <a:rPr lang="en-GB" sz="1150">
                <a:solidFill>
                  <a:schemeClr val="dk1"/>
                </a:solidFill>
                <a:latin typeface="Cabin"/>
                <a:ea typeface="Cabin"/>
                <a:cs typeface="Cabin"/>
                <a:sym typeface="Cabin"/>
              </a:rPr>
              <a:t>PKDL</a:t>
            </a:r>
            <a:r>
              <a:rPr lang="en-GB" sz="1150">
                <a:latin typeface="Cabin"/>
                <a:ea typeface="Cabin"/>
                <a:cs typeface="Cabin"/>
                <a:sym typeface="Cabin"/>
              </a:rPr>
              <a:t>)</a:t>
            </a:r>
            <a:endParaRPr sz="1150">
              <a:latin typeface="Cabin"/>
              <a:ea typeface="Cabin"/>
              <a:cs typeface="Cabin"/>
              <a:sym typeface="Cabin"/>
            </a:endParaRPr>
          </a:p>
          <a:p>
            <a:pPr indent="0" lvl="0" marL="914400" rtl="0" algn="l">
              <a:spcBef>
                <a:spcPts val="0"/>
              </a:spcBef>
              <a:spcAft>
                <a:spcPts val="0"/>
              </a:spcAft>
              <a:buNone/>
            </a:pPr>
            <a:r>
              <a:t/>
            </a:r>
            <a:endParaRPr sz="1100">
              <a:solidFill>
                <a:schemeClr val="dk1"/>
              </a:solidFill>
              <a:latin typeface="Cabin"/>
              <a:ea typeface="Cabin"/>
              <a:cs typeface="Cabin"/>
              <a:sym typeface="Cabin"/>
            </a:endParaRPr>
          </a:p>
          <a:p>
            <a:pPr indent="0" lvl="0" marL="914400" rtl="0" algn="l">
              <a:spcBef>
                <a:spcPts val="0"/>
              </a:spcBef>
              <a:spcAft>
                <a:spcPts val="0"/>
              </a:spcAft>
              <a:buNone/>
            </a:pPr>
            <a:r>
              <a:t/>
            </a:r>
            <a:endParaRPr b="1" sz="1100">
              <a:solidFill>
                <a:srgbClr val="CC0000"/>
              </a:solidFill>
              <a:latin typeface="Cabin"/>
              <a:ea typeface="Cabin"/>
              <a:cs typeface="Cabin"/>
              <a:sym typeface="Cabin"/>
            </a:endParaRPr>
          </a:p>
        </p:txBody>
      </p:sp>
      <p:pic>
        <p:nvPicPr>
          <p:cNvPr id="169" name="Google Shape;169;p16"/>
          <p:cNvPicPr preferRelativeResize="0"/>
          <p:nvPr/>
        </p:nvPicPr>
        <p:blipFill>
          <a:blip r:embed="rId4">
            <a:alphaModFix/>
          </a:blip>
          <a:stretch>
            <a:fillRect/>
          </a:stretch>
        </p:blipFill>
        <p:spPr>
          <a:xfrm>
            <a:off x="6147872" y="6581600"/>
            <a:ext cx="1015875" cy="1618900"/>
          </a:xfrm>
          <a:prstGeom prst="rect">
            <a:avLst/>
          </a:prstGeom>
          <a:noFill/>
          <a:ln cap="flat" cmpd="sng" w="9525">
            <a:solidFill>
              <a:srgbClr val="989C68"/>
            </a:solidFill>
            <a:prstDash val="solid"/>
            <a:round/>
            <a:headEnd len="sm" w="sm" type="none"/>
            <a:tailEnd len="sm" w="sm" type="none"/>
          </a:ln>
        </p:spPr>
      </p:pic>
      <p:pic>
        <p:nvPicPr>
          <p:cNvPr id="170" name="Google Shape;170;p16"/>
          <p:cNvPicPr preferRelativeResize="0"/>
          <p:nvPr/>
        </p:nvPicPr>
        <p:blipFill rotWithShape="1">
          <a:blip r:embed="rId5">
            <a:alphaModFix/>
          </a:blip>
          <a:srcRect b="17959" l="42254" r="20000" t="49230"/>
          <a:stretch/>
        </p:blipFill>
        <p:spPr>
          <a:xfrm>
            <a:off x="6085775" y="8625750"/>
            <a:ext cx="1133322" cy="975601"/>
          </a:xfrm>
          <a:prstGeom prst="rect">
            <a:avLst/>
          </a:prstGeom>
          <a:noFill/>
          <a:ln cap="flat" cmpd="sng" w="9525">
            <a:solidFill>
              <a:srgbClr val="989C68"/>
            </a:solidFill>
            <a:prstDash val="solid"/>
            <a:round/>
            <a:headEnd len="sm" w="sm" type="none"/>
            <a:tailEnd len="sm" w="sm" type="none"/>
          </a:ln>
        </p:spPr>
      </p:pic>
      <p:sp>
        <p:nvSpPr>
          <p:cNvPr id="171" name="Google Shape;171;p16"/>
          <p:cNvSpPr txBox="1"/>
          <p:nvPr/>
        </p:nvSpPr>
        <p:spPr>
          <a:xfrm>
            <a:off x="6466775" y="9601350"/>
            <a:ext cx="6537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999999"/>
                </a:solidFill>
                <a:latin typeface="Cabin"/>
                <a:ea typeface="Cabin"/>
                <a:cs typeface="Cabin"/>
                <a:sym typeface="Cabin"/>
              </a:rPr>
              <a:t>PKDL</a:t>
            </a:r>
            <a:endParaRPr sz="900">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7"/>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77" name="Google Shape;177;p17"/>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4</a:t>
            </a:r>
            <a:endParaRPr>
              <a:latin typeface="Cabin"/>
              <a:ea typeface="Cabin"/>
              <a:cs typeface="Cabin"/>
              <a:sym typeface="Cabin"/>
            </a:endParaRPr>
          </a:p>
        </p:txBody>
      </p:sp>
      <p:sp>
        <p:nvSpPr>
          <p:cNvPr id="179" name="Google Shape;179;p17"/>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Leishmaniasis</a:t>
            </a:r>
            <a:endParaRPr b="1" sz="3500">
              <a:solidFill>
                <a:srgbClr val="61753B"/>
              </a:solidFill>
              <a:latin typeface="Cabin"/>
              <a:ea typeface="Cabin"/>
              <a:cs typeface="Cabin"/>
              <a:sym typeface="Cabin"/>
            </a:endParaRPr>
          </a:p>
        </p:txBody>
      </p:sp>
      <p:sp>
        <p:nvSpPr>
          <p:cNvPr id="180" name="Google Shape;180;p17"/>
          <p:cNvSpPr txBox="1"/>
          <p:nvPr/>
        </p:nvSpPr>
        <p:spPr>
          <a:xfrm>
            <a:off x="197100" y="963163"/>
            <a:ext cx="44298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61753B"/>
                </a:solidFill>
                <a:latin typeface="Cabin"/>
                <a:ea typeface="Cabin"/>
                <a:cs typeface="Cabin"/>
                <a:sym typeface="Cabin"/>
              </a:rPr>
              <a:t>3. Visceral leishmaniasis cont’</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a:p>
            <a:pPr indent="0" lvl="0" marL="914400" rtl="0" algn="l">
              <a:spcBef>
                <a:spcPts val="0"/>
              </a:spcBef>
              <a:spcAft>
                <a:spcPts val="0"/>
              </a:spcAft>
              <a:buNone/>
            </a:pPr>
            <a:r>
              <a:t/>
            </a:r>
            <a:endParaRPr b="1" sz="2000">
              <a:solidFill>
                <a:srgbClr val="61753B"/>
              </a:solidFill>
              <a:latin typeface="Cabin"/>
              <a:ea typeface="Cabin"/>
              <a:cs typeface="Cabin"/>
              <a:sym typeface="Cabin"/>
            </a:endParaRPr>
          </a:p>
        </p:txBody>
      </p:sp>
      <p:cxnSp>
        <p:nvCxnSpPr>
          <p:cNvPr id="181" name="Google Shape;181;p17"/>
          <p:cNvCxnSpPr/>
          <p:nvPr/>
        </p:nvCxnSpPr>
        <p:spPr>
          <a:xfrm flipH="1" rot="10800000">
            <a:off x="628899" y="3040747"/>
            <a:ext cx="6373200" cy="44100"/>
          </a:xfrm>
          <a:prstGeom prst="straightConnector1">
            <a:avLst/>
          </a:prstGeom>
          <a:noFill/>
          <a:ln cap="flat" cmpd="sng" w="57150">
            <a:solidFill>
              <a:srgbClr val="EFEFEF"/>
            </a:solidFill>
            <a:prstDash val="solid"/>
            <a:miter lim="800000"/>
            <a:headEnd len="sm" w="sm" type="oval"/>
            <a:tailEnd len="sm" w="sm" type="oval"/>
          </a:ln>
        </p:spPr>
      </p:cxnSp>
      <p:grpSp>
        <p:nvGrpSpPr>
          <p:cNvPr id="182" name="Google Shape;182;p17"/>
          <p:cNvGrpSpPr/>
          <p:nvPr/>
        </p:nvGrpSpPr>
        <p:grpSpPr>
          <a:xfrm>
            <a:off x="930403" y="2820211"/>
            <a:ext cx="397418" cy="716037"/>
            <a:chOff x="1234621" y="3594272"/>
            <a:chExt cx="648000" cy="1133328"/>
          </a:xfrm>
        </p:grpSpPr>
        <p:cxnSp>
          <p:nvCxnSpPr>
            <p:cNvPr id="183" name="Google Shape;183;p17"/>
            <p:cNvCxnSpPr/>
            <p:nvPr/>
          </p:nvCxnSpPr>
          <p:spPr>
            <a:xfrm rot="10800000">
              <a:off x="1558657" y="3946700"/>
              <a:ext cx="0" cy="780900"/>
            </a:xfrm>
            <a:prstGeom prst="straightConnector1">
              <a:avLst/>
            </a:prstGeom>
            <a:noFill/>
            <a:ln cap="flat" cmpd="sng" w="28575">
              <a:solidFill>
                <a:srgbClr val="61753B"/>
              </a:solidFill>
              <a:prstDash val="solid"/>
              <a:miter lim="800000"/>
              <a:headEnd len="sm" w="sm" type="oval"/>
              <a:tailEnd len="med" w="med" type="oval"/>
            </a:ln>
          </p:spPr>
        </p:cxnSp>
        <p:sp>
          <p:nvSpPr>
            <p:cNvPr id="184" name="Google Shape;184;p17"/>
            <p:cNvSpPr/>
            <p:nvPr/>
          </p:nvSpPr>
          <p:spPr>
            <a:xfrm>
              <a:off x="1234621" y="3594272"/>
              <a:ext cx="648000" cy="648000"/>
            </a:xfrm>
            <a:prstGeom prst="ellipse">
              <a:avLst/>
            </a:prstGeom>
            <a:solidFill>
              <a:srgbClr val="FFFFFF"/>
            </a:solidFill>
            <a:ln cap="flat" cmpd="sng" w="28575">
              <a:solidFill>
                <a:srgbClr val="61753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85" name="Google Shape;185;p17"/>
          <p:cNvGrpSpPr/>
          <p:nvPr/>
        </p:nvGrpSpPr>
        <p:grpSpPr>
          <a:xfrm>
            <a:off x="1804044" y="2524741"/>
            <a:ext cx="397418" cy="700720"/>
            <a:chOff x="4137552" y="3133187"/>
            <a:chExt cx="648000" cy="1109085"/>
          </a:xfrm>
        </p:grpSpPr>
        <p:cxnSp>
          <p:nvCxnSpPr>
            <p:cNvPr id="186" name="Google Shape;186;p17"/>
            <p:cNvCxnSpPr/>
            <p:nvPr/>
          </p:nvCxnSpPr>
          <p:spPr>
            <a:xfrm rot="10800000">
              <a:off x="4461588" y="3133187"/>
              <a:ext cx="0" cy="780900"/>
            </a:xfrm>
            <a:prstGeom prst="straightConnector1">
              <a:avLst/>
            </a:prstGeom>
            <a:noFill/>
            <a:ln cap="flat" cmpd="sng" w="19050">
              <a:solidFill>
                <a:srgbClr val="989C68"/>
              </a:solidFill>
              <a:prstDash val="solid"/>
              <a:miter lim="800000"/>
              <a:headEnd len="sm" w="sm" type="oval"/>
              <a:tailEnd len="sm" w="sm" type="oval"/>
            </a:ln>
          </p:spPr>
        </p:cxnSp>
        <p:sp>
          <p:nvSpPr>
            <p:cNvPr id="187" name="Google Shape;187;p17"/>
            <p:cNvSpPr/>
            <p:nvPr/>
          </p:nvSpPr>
          <p:spPr>
            <a:xfrm>
              <a:off x="4137552" y="3594272"/>
              <a:ext cx="648000" cy="648000"/>
            </a:xfrm>
            <a:prstGeom prst="ellipse">
              <a:avLst/>
            </a:prstGeom>
            <a:solidFill>
              <a:srgbClr val="FFFFFF"/>
            </a:solidFill>
            <a:ln cap="flat" cmpd="sng" w="19050">
              <a:solidFill>
                <a:srgbClr val="989C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88" name="Google Shape;188;p17"/>
          <p:cNvGrpSpPr/>
          <p:nvPr/>
        </p:nvGrpSpPr>
        <p:grpSpPr>
          <a:xfrm>
            <a:off x="2800353" y="2820901"/>
            <a:ext cx="397418" cy="714654"/>
            <a:chOff x="5757732" y="3594272"/>
            <a:chExt cx="648000" cy="1131139"/>
          </a:xfrm>
        </p:grpSpPr>
        <p:cxnSp>
          <p:nvCxnSpPr>
            <p:cNvPr id="189" name="Google Shape;189;p17"/>
            <p:cNvCxnSpPr/>
            <p:nvPr/>
          </p:nvCxnSpPr>
          <p:spPr>
            <a:xfrm rot="10800000">
              <a:off x="6082231" y="3944511"/>
              <a:ext cx="0" cy="780900"/>
            </a:xfrm>
            <a:prstGeom prst="straightConnector1">
              <a:avLst/>
            </a:prstGeom>
            <a:noFill/>
            <a:ln cap="flat" cmpd="sng" w="28575">
              <a:solidFill>
                <a:srgbClr val="B4B982"/>
              </a:solidFill>
              <a:prstDash val="solid"/>
              <a:miter lim="800000"/>
              <a:headEnd len="sm" w="sm" type="oval"/>
              <a:tailEnd len="med" w="med" type="oval"/>
            </a:ln>
          </p:spPr>
        </p:cxnSp>
        <p:sp>
          <p:nvSpPr>
            <p:cNvPr id="190" name="Google Shape;190;p17"/>
            <p:cNvSpPr/>
            <p:nvPr/>
          </p:nvSpPr>
          <p:spPr>
            <a:xfrm>
              <a:off x="5757732" y="3594272"/>
              <a:ext cx="648000" cy="648000"/>
            </a:xfrm>
            <a:prstGeom prst="ellipse">
              <a:avLst/>
            </a:prstGeom>
            <a:solidFill>
              <a:srgbClr val="FFFFFF"/>
            </a:solidFill>
            <a:ln cap="flat" cmpd="sng" w="28575">
              <a:solidFill>
                <a:srgbClr val="B4B9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91" name="Google Shape;191;p17"/>
          <p:cNvGrpSpPr/>
          <p:nvPr/>
        </p:nvGrpSpPr>
        <p:grpSpPr>
          <a:xfrm>
            <a:off x="3616771" y="2616159"/>
            <a:ext cx="397418" cy="700720"/>
            <a:chOff x="7377912" y="3133187"/>
            <a:chExt cx="648000" cy="1109085"/>
          </a:xfrm>
        </p:grpSpPr>
        <p:cxnSp>
          <p:nvCxnSpPr>
            <p:cNvPr id="192" name="Google Shape;192;p17"/>
            <p:cNvCxnSpPr/>
            <p:nvPr/>
          </p:nvCxnSpPr>
          <p:spPr>
            <a:xfrm rot="10800000">
              <a:off x="7701948" y="3133187"/>
              <a:ext cx="0" cy="780900"/>
            </a:xfrm>
            <a:prstGeom prst="straightConnector1">
              <a:avLst/>
            </a:prstGeom>
            <a:noFill/>
            <a:ln cap="flat" cmpd="sng" w="28575">
              <a:solidFill>
                <a:srgbClr val="CFD599"/>
              </a:solidFill>
              <a:prstDash val="solid"/>
              <a:miter lim="800000"/>
              <a:headEnd len="sm" w="sm" type="oval"/>
              <a:tailEnd len="sm" w="sm" type="oval"/>
            </a:ln>
          </p:spPr>
        </p:cxnSp>
        <p:sp>
          <p:nvSpPr>
            <p:cNvPr id="193" name="Google Shape;193;p17"/>
            <p:cNvSpPr/>
            <p:nvPr/>
          </p:nvSpPr>
          <p:spPr>
            <a:xfrm>
              <a:off x="7377912" y="3594272"/>
              <a:ext cx="648000" cy="648000"/>
            </a:xfrm>
            <a:prstGeom prst="ellipse">
              <a:avLst/>
            </a:prstGeom>
            <a:solidFill>
              <a:srgbClr val="FFFFFF"/>
            </a:solidFill>
            <a:ln cap="flat" cmpd="sng" w="28575">
              <a:solidFill>
                <a:srgbClr val="CFD5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94" name="Google Shape;194;p17"/>
          <p:cNvGrpSpPr/>
          <p:nvPr/>
        </p:nvGrpSpPr>
        <p:grpSpPr>
          <a:xfrm>
            <a:off x="4555951" y="2821592"/>
            <a:ext cx="397418" cy="713271"/>
            <a:chOff x="10229008" y="3594272"/>
            <a:chExt cx="648000" cy="1128950"/>
          </a:xfrm>
        </p:grpSpPr>
        <p:cxnSp>
          <p:nvCxnSpPr>
            <p:cNvPr id="195" name="Google Shape;195;p17"/>
            <p:cNvCxnSpPr/>
            <p:nvPr/>
          </p:nvCxnSpPr>
          <p:spPr>
            <a:xfrm rot="10800000">
              <a:off x="10553044" y="3942322"/>
              <a:ext cx="0" cy="780900"/>
            </a:xfrm>
            <a:prstGeom prst="straightConnector1">
              <a:avLst/>
            </a:prstGeom>
            <a:noFill/>
            <a:ln cap="flat" cmpd="sng" w="28575">
              <a:solidFill>
                <a:srgbClr val="EAF0B2"/>
              </a:solidFill>
              <a:prstDash val="solid"/>
              <a:miter lim="800000"/>
              <a:headEnd len="sm" w="sm" type="oval"/>
              <a:tailEnd len="sm" w="sm" type="oval"/>
            </a:ln>
          </p:spPr>
        </p:cxnSp>
        <p:sp>
          <p:nvSpPr>
            <p:cNvPr id="196" name="Google Shape;196;p17"/>
            <p:cNvSpPr/>
            <p:nvPr/>
          </p:nvSpPr>
          <p:spPr>
            <a:xfrm>
              <a:off x="10229008" y="3594272"/>
              <a:ext cx="648000" cy="648000"/>
            </a:xfrm>
            <a:prstGeom prst="ellipse">
              <a:avLst/>
            </a:prstGeom>
            <a:solidFill>
              <a:srgbClr val="FFFFFF"/>
            </a:solidFill>
            <a:ln cap="flat" cmpd="sng" w="28575">
              <a:solidFill>
                <a:srgbClr val="EAF0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97" name="Google Shape;197;p17"/>
          <p:cNvSpPr txBox="1"/>
          <p:nvPr/>
        </p:nvSpPr>
        <p:spPr>
          <a:xfrm>
            <a:off x="757614" y="1998900"/>
            <a:ext cx="2490300" cy="551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100">
                <a:solidFill>
                  <a:srgbClr val="CC0000"/>
                </a:solidFill>
                <a:latin typeface="Cabin"/>
                <a:ea typeface="Cabin"/>
                <a:cs typeface="Cabin"/>
                <a:sym typeface="Cabin"/>
              </a:rPr>
              <a:t>Splenomegaly, or Hepatomegaly or Hepatosplenomegaly</a:t>
            </a:r>
            <a:endParaRPr b="1" i="0" sz="1100" u="none" cap="none" strike="noStrike">
              <a:solidFill>
                <a:srgbClr val="CC0000"/>
              </a:solidFill>
              <a:latin typeface="Cabin"/>
              <a:ea typeface="Cabin"/>
              <a:cs typeface="Cabin"/>
              <a:sym typeface="Cabin"/>
            </a:endParaRPr>
          </a:p>
        </p:txBody>
      </p:sp>
      <p:sp>
        <p:nvSpPr>
          <p:cNvPr id="198" name="Google Shape;198;p17"/>
          <p:cNvSpPr txBox="1"/>
          <p:nvPr/>
        </p:nvSpPr>
        <p:spPr>
          <a:xfrm>
            <a:off x="2506056" y="3504595"/>
            <a:ext cx="985800" cy="43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Cabin"/>
                <a:ea typeface="Cabin"/>
                <a:cs typeface="Cabin"/>
                <a:sym typeface="Cabin"/>
              </a:rPr>
              <a:t>Weight loss</a:t>
            </a:r>
            <a:endParaRPr b="1" i="0" sz="1200" u="none" cap="none" strike="noStrike">
              <a:latin typeface="Cabin"/>
              <a:ea typeface="Cabin"/>
              <a:cs typeface="Cabin"/>
              <a:sym typeface="Cabin"/>
            </a:endParaRPr>
          </a:p>
        </p:txBody>
      </p:sp>
      <p:sp>
        <p:nvSpPr>
          <p:cNvPr id="199" name="Google Shape;199;p17"/>
          <p:cNvSpPr txBox="1"/>
          <p:nvPr/>
        </p:nvSpPr>
        <p:spPr>
          <a:xfrm>
            <a:off x="476325" y="3536531"/>
            <a:ext cx="1725000" cy="43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solidFill>
                  <a:srgbClr val="CC0000"/>
                </a:solidFill>
                <a:latin typeface="Cabin"/>
                <a:ea typeface="Cabin"/>
                <a:cs typeface="Cabin"/>
                <a:sym typeface="Cabin"/>
              </a:rPr>
              <a:t>Fever</a:t>
            </a:r>
            <a:r>
              <a:rPr b="1" lang="en-GB" sz="1200">
                <a:latin typeface="Cabin"/>
                <a:ea typeface="Cabin"/>
                <a:cs typeface="Cabin"/>
                <a:sym typeface="Cabin"/>
              </a:rPr>
              <a:t> </a:t>
            </a:r>
            <a:r>
              <a:rPr b="1" lang="en-GB" sz="1200">
                <a:solidFill>
                  <a:srgbClr val="3C78D8"/>
                </a:solidFill>
                <a:latin typeface="Cabin"/>
                <a:ea typeface="Cabin"/>
                <a:cs typeface="Cabin"/>
                <a:sym typeface="Cabin"/>
              </a:rPr>
              <a:t>(2 times a day)</a:t>
            </a:r>
            <a:endParaRPr b="1" i="0" sz="1200" u="none" cap="none" strike="noStrike">
              <a:solidFill>
                <a:srgbClr val="3C78D8"/>
              </a:solidFill>
              <a:latin typeface="Cabin"/>
              <a:ea typeface="Cabin"/>
              <a:cs typeface="Cabin"/>
              <a:sym typeface="Cabin"/>
            </a:endParaRPr>
          </a:p>
        </p:txBody>
      </p:sp>
      <p:sp>
        <p:nvSpPr>
          <p:cNvPr id="200" name="Google Shape;200;p17"/>
          <p:cNvSpPr txBox="1"/>
          <p:nvPr/>
        </p:nvSpPr>
        <p:spPr>
          <a:xfrm>
            <a:off x="4257413" y="3504617"/>
            <a:ext cx="985800" cy="43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solidFill>
                  <a:srgbClr val="CC0000"/>
                </a:solidFill>
                <a:latin typeface="Cabin"/>
                <a:ea typeface="Cabin"/>
                <a:cs typeface="Cabin"/>
                <a:sym typeface="Cabin"/>
              </a:rPr>
              <a:t>Epistaxis</a:t>
            </a:r>
            <a:endParaRPr b="1" i="0" sz="1200" u="none" cap="none" strike="noStrike">
              <a:solidFill>
                <a:srgbClr val="CC0000"/>
              </a:solidFill>
              <a:latin typeface="Cabin"/>
              <a:ea typeface="Cabin"/>
              <a:cs typeface="Cabin"/>
              <a:sym typeface="Cabin"/>
            </a:endParaRPr>
          </a:p>
        </p:txBody>
      </p:sp>
      <p:sp>
        <p:nvSpPr>
          <p:cNvPr id="201" name="Google Shape;201;p17"/>
          <p:cNvSpPr txBox="1"/>
          <p:nvPr/>
        </p:nvSpPr>
        <p:spPr>
          <a:xfrm>
            <a:off x="5200751" y="2236087"/>
            <a:ext cx="985800" cy="43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Cabin"/>
                <a:ea typeface="Cabin"/>
                <a:cs typeface="Cabin"/>
                <a:sym typeface="Cabin"/>
              </a:rPr>
              <a:t>Cough</a:t>
            </a:r>
            <a:endParaRPr b="1" i="0" sz="1200" u="none" cap="none" strike="noStrike">
              <a:latin typeface="Cabin"/>
              <a:ea typeface="Cabin"/>
              <a:cs typeface="Cabin"/>
              <a:sym typeface="Cabin"/>
            </a:endParaRPr>
          </a:p>
        </p:txBody>
      </p:sp>
      <p:sp>
        <p:nvSpPr>
          <p:cNvPr id="202" name="Google Shape;202;p17"/>
          <p:cNvSpPr txBox="1"/>
          <p:nvPr/>
        </p:nvSpPr>
        <p:spPr>
          <a:xfrm>
            <a:off x="3355259" y="2184467"/>
            <a:ext cx="985800" cy="43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Cabin"/>
                <a:ea typeface="Cabin"/>
                <a:cs typeface="Cabin"/>
                <a:sym typeface="Cabin"/>
              </a:rPr>
              <a:t>Anaemia</a:t>
            </a:r>
            <a:endParaRPr b="1" i="0" sz="1200" u="none" cap="none" strike="noStrike">
              <a:latin typeface="Cabin"/>
              <a:ea typeface="Cabin"/>
              <a:cs typeface="Cabin"/>
              <a:sym typeface="Cabin"/>
            </a:endParaRPr>
          </a:p>
        </p:txBody>
      </p:sp>
      <p:grpSp>
        <p:nvGrpSpPr>
          <p:cNvPr id="203" name="Google Shape;203;p17"/>
          <p:cNvGrpSpPr/>
          <p:nvPr/>
        </p:nvGrpSpPr>
        <p:grpSpPr>
          <a:xfrm>
            <a:off x="5495048" y="2712383"/>
            <a:ext cx="397418" cy="700720"/>
            <a:chOff x="7377912" y="3133187"/>
            <a:chExt cx="648000" cy="1109085"/>
          </a:xfrm>
        </p:grpSpPr>
        <p:cxnSp>
          <p:nvCxnSpPr>
            <p:cNvPr id="204" name="Google Shape;204;p17"/>
            <p:cNvCxnSpPr/>
            <p:nvPr/>
          </p:nvCxnSpPr>
          <p:spPr>
            <a:xfrm rot="10800000">
              <a:off x="7701948" y="3133187"/>
              <a:ext cx="0" cy="780900"/>
            </a:xfrm>
            <a:prstGeom prst="straightConnector1">
              <a:avLst/>
            </a:prstGeom>
            <a:noFill/>
            <a:ln cap="flat" cmpd="sng" w="28575">
              <a:solidFill>
                <a:srgbClr val="9E9E9E"/>
              </a:solidFill>
              <a:prstDash val="solid"/>
              <a:miter lim="800000"/>
              <a:headEnd len="sm" w="sm" type="oval"/>
              <a:tailEnd len="sm" w="sm" type="oval"/>
            </a:ln>
          </p:spPr>
        </p:cxnSp>
        <p:sp>
          <p:nvSpPr>
            <p:cNvPr id="205" name="Google Shape;205;p17"/>
            <p:cNvSpPr/>
            <p:nvPr/>
          </p:nvSpPr>
          <p:spPr>
            <a:xfrm>
              <a:off x="7377912" y="3594272"/>
              <a:ext cx="648000" cy="648000"/>
            </a:xfrm>
            <a:prstGeom prst="ellipse">
              <a:avLst/>
            </a:prstGeom>
            <a:solidFill>
              <a:srgbClr val="FFFFFF"/>
            </a:solidFill>
            <a:ln cap="flat" cmpd="sng" w="28575">
              <a:solidFill>
                <a:srgbClr val="9E9E9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206" name="Google Shape;206;p17"/>
          <p:cNvGrpSpPr/>
          <p:nvPr/>
        </p:nvGrpSpPr>
        <p:grpSpPr>
          <a:xfrm>
            <a:off x="6303127" y="2821592"/>
            <a:ext cx="397418" cy="713271"/>
            <a:chOff x="10229008" y="3594272"/>
            <a:chExt cx="648000" cy="1128950"/>
          </a:xfrm>
        </p:grpSpPr>
        <p:cxnSp>
          <p:nvCxnSpPr>
            <p:cNvPr id="207" name="Google Shape;207;p17"/>
            <p:cNvCxnSpPr/>
            <p:nvPr/>
          </p:nvCxnSpPr>
          <p:spPr>
            <a:xfrm rot="10800000">
              <a:off x="10553044" y="3942322"/>
              <a:ext cx="0" cy="780900"/>
            </a:xfrm>
            <a:prstGeom prst="straightConnector1">
              <a:avLst/>
            </a:prstGeom>
            <a:noFill/>
            <a:ln cap="flat" cmpd="sng" w="28575">
              <a:solidFill>
                <a:srgbClr val="C2C2C2"/>
              </a:solidFill>
              <a:prstDash val="solid"/>
              <a:miter lim="800000"/>
              <a:headEnd len="sm" w="sm" type="oval"/>
              <a:tailEnd len="sm" w="sm" type="oval"/>
            </a:ln>
          </p:spPr>
        </p:cxnSp>
        <p:sp>
          <p:nvSpPr>
            <p:cNvPr id="208" name="Google Shape;208;p17"/>
            <p:cNvSpPr/>
            <p:nvPr/>
          </p:nvSpPr>
          <p:spPr>
            <a:xfrm>
              <a:off x="10229008" y="3594272"/>
              <a:ext cx="648000" cy="648000"/>
            </a:xfrm>
            <a:prstGeom prst="ellipse">
              <a:avLst/>
            </a:prstGeom>
            <a:solidFill>
              <a:srgbClr val="FFFFFF"/>
            </a:solidFill>
            <a:ln cap="flat" cmpd="sng" w="28575">
              <a:solidFill>
                <a:srgbClr val="C2C2C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09" name="Google Shape;209;p17"/>
          <p:cNvSpPr txBox="1"/>
          <p:nvPr/>
        </p:nvSpPr>
        <p:spPr>
          <a:xfrm>
            <a:off x="6008790" y="3504593"/>
            <a:ext cx="985800" cy="43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latin typeface="Cabin"/>
                <a:ea typeface="Cabin"/>
                <a:cs typeface="Cabin"/>
                <a:sym typeface="Cabin"/>
              </a:rPr>
              <a:t>Diarrhoea</a:t>
            </a:r>
            <a:endParaRPr b="1" i="0" sz="1200" u="none" cap="none" strike="noStrike">
              <a:latin typeface="Cabin"/>
              <a:ea typeface="Cabin"/>
              <a:cs typeface="Cabin"/>
              <a:sym typeface="Cabin"/>
            </a:endParaRPr>
          </a:p>
        </p:txBody>
      </p:sp>
      <p:sp>
        <p:nvSpPr>
          <p:cNvPr id="210" name="Google Shape;210;p17"/>
          <p:cNvSpPr txBox="1"/>
          <p:nvPr/>
        </p:nvSpPr>
        <p:spPr>
          <a:xfrm>
            <a:off x="298350" y="1388463"/>
            <a:ext cx="2789400" cy="3702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Clr>
                <a:srgbClr val="61753B"/>
              </a:buClr>
              <a:buSzPts val="1800"/>
              <a:buFont typeface="Cabin"/>
              <a:buChar char="●"/>
            </a:pPr>
            <a:r>
              <a:rPr b="1" lang="en-GB" sz="1800">
                <a:solidFill>
                  <a:srgbClr val="61753B"/>
                </a:solidFill>
                <a:latin typeface="Cabin"/>
                <a:ea typeface="Cabin"/>
                <a:cs typeface="Cabin"/>
                <a:sym typeface="Cabin"/>
              </a:rPr>
              <a:t>Clinical Presentation</a:t>
            </a:r>
            <a:endParaRPr b="1" sz="1800">
              <a:solidFill>
                <a:srgbClr val="61753B"/>
              </a:solidFill>
              <a:latin typeface="Cabin"/>
              <a:ea typeface="Cabin"/>
              <a:cs typeface="Cabin"/>
              <a:sym typeface="Cabin"/>
            </a:endParaRPr>
          </a:p>
        </p:txBody>
      </p:sp>
      <p:pic>
        <p:nvPicPr>
          <p:cNvPr id="211" name="Google Shape;211;p17"/>
          <p:cNvPicPr preferRelativeResize="0"/>
          <p:nvPr/>
        </p:nvPicPr>
        <p:blipFill>
          <a:blip r:embed="rId3">
            <a:alphaModFix/>
          </a:blip>
          <a:stretch>
            <a:fillRect/>
          </a:stretch>
        </p:blipFill>
        <p:spPr>
          <a:xfrm>
            <a:off x="1887075" y="2895774"/>
            <a:ext cx="248850" cy="248850"/>
          </a:xfrm>
          <a:prstGeom prst="rect">
            <a:avLst/>
          </a:prstGeom>
          <a:noFill/>
          <a:ln>
            <a:noFill/>
          </a:ln>
        </p:spPr>
      </p:pic>
      <p:pic>
        <p:nvPicPr>
          <p:cNvPr id="212" name="Google Shape;212;p17"/>
          <p:cNvPicPr preferRelativeResize="0"/>
          <p:nvPr/>
        </p:nvPicPr>
        <p:blipFill>
          <a:blip r:embed="rId4">
            <a:alphaModFix/>
          </a:blip>
          <a:stretch>
            <a:fillRect/>
          </a:stretch>
        </p:blipFill>
        <p:spPr>
          <a:xfrm flipH="1">
            <a:off x="3704512" y="2952133"/>
            <a:ext cx="227701" cy="326775"/>
          </a:xfrm>
          <a:prstGeom prst="rect">
            <a:avLst/>
          </a:prstGeom>
          <a:noFill/>
          <a:ln>
            <a:noFill/>
          </a:ln>
        </p:spPr>
      </p:pic>
      <p:pic>
        <p:nvPicPr>
          <p:cNvPr id="213" name="Google Shape;213;p17"/>
          <p:cNvPicPr preferRelativeResize="0"/>
          <p:nvPr/>
        </p:nvPicPr>
        <p:blipFill>
          <a:blip r:embed="rId5">
            <a:alphaModFix/>
          </a:blip>
          <a:stretch>
            <a:fillRect/>
          </a:stretch>
        </p:blipFill>
        <p:spPr>
          <a:xfrm>
            <a:off x="5579922" y="3084852"/>
            <a:ext cx="227700" cy="227700"/>
          </a:xfrm>
          <a:prstGeom prst="rect">
            <a:avLst/>
          </a:prstGeom>
          <a:noFill/>
          <a:ln>
            <a:noFill/>
          </a:ln>
        </p:spPr>
      </p:pic>
      <p:pic>
        <p:nvPicPr>
          <p:cNvPr id="214" name="Google Shape;214;p17"/>
          <p:cNvPicPr preferRelativeResize="0"/>
          <p:nvPr/>
        </p:nvPicPr>
        <p:blipFill>
          <a:blip r:embed="rId6">
            <a:alphaModFix/>
          </a:blip>
          <a:stretch>
            <a:fillRect/>
          </a:stretch>
        </p:blipFill>
        <p:spPr>
          <a:xfrm>
            <a:off x="990225" y="2881288"/>
            <a:ext cx="277800" cy="277800"/>
          </a:xfrm>
          <a:prstGeom prst="rect">
            <a:avLst/>
          </a:prstGeom>
          <a:noFill/>
          <a:ln>
            <a:noFill/>
          </a:ln>
        </p:spPr>
      </p:pic>
      <p:pic>
        <p:nvPicPr>
          <p:cNvPr id="215" name="Google Shape;215;p17"/>
          <p:cNvPicPr preferRelativeResize="0"/>
          <p:nvPr/>
        </p:nvPicPr>
        <p:blipFill>
          <a:blip r:embed="rId7">
            <a:alphaModFix/>
          </a:blip>
          <a:stretch>
            <a:fillRect/>
          </a:stretch>
        </p:blipFill>
        <p:spPr>
          <a:xfrm>
            <a:off x="6339100" y="2857599"/>
            <a:ext cx="325201" cy="325199"/>
          </a:xfrm>
          <a:prstGeom prst="rect">
            <a:avLst/>
          </a:prstGeom>
          <a:noFill/>
          <a:ln>
            <a:noFill/>
          </a:ln>
        </p:spPr>
      </p:pic>
      <p:pic>
        <p:nvPicPr>
          <p:cNvPr id="216" name="Google Shape;216;p17"/>
          <p:cNvPicPr preferRelativeResize="0"/>
          <p:nvPr/>
        </p:nvPicPr>
        <p:blipFill>
          <a:blip r:embed="rId8">
            <a:alphaModFix/>
          </a:blip>
          <a:stretch>
            <a:fillRect/>
          </a:stretch>
        </p:blipFill>
        <p:spPr>
          <a:xfrm flipH="1">
            <a:off x="2874513" y="2916425"/>
            <a:ext cx="248850" cy="221763"/>
          </a:xfrm>
          <a:prstGeom prst="rect">
            <a:avLst/>
          </a:prstGeom>
          <a:noFill/>
          <a:ln>
            <a:noFill/>
          </a:ln>
        </p:spPr>
      </p:pic>
      <p:pic>
        <p:nvPicPr>
          <p:cNvPr id="217" name="Google Shape;217;p17"/>
          <p:cNvPicPr preferRelativeResize="0"/>
          <p:nvPr/>
        </p:nvPicPr>
        <p:blipFill>
          <a:blip r:embed="rId9">
            <a:alphaModFix/>
          </a:blip>
          <a:stretch>
            <a:fillRect/>
          </a:stretch>
        </p:blipFill>
        <p:spPr>
          <a:xfrm>
            <a:off x="4626019" y="2902886"/>
            <a:ext cx="248850" cy="248858"/>
          </a:xfrm>
          <a:prstGeom prst="rect">
            <a:avLst/>
          </a:prstGeom>
          <a:noFill/>
          <a:ln>
            <a:noFill/>
          </a:ln>
        </p:spPr>
      </p:pic>
      <p:cxnSp>
        <p:nvCxnSpPr>
          <p:cNvPr id="218" name="Google Shape;218;p17"/>
          <p:cNvCxnSpPr/>
          <p:nvPr/>
        </p:nvCxnSpPr>
        <p:spPr>
          <a:xfrm>
            <a:off x="521750" y="4052238"/>
            <a:ext cx="6439200" cy="0"/>
          </a:xfrm>
          <a:prstGeom prst="straightConnector1">
            <a:avLst/>
          </a:prstGeom>
          <a:noFill/>
          <a:ln cap="flat" cmpd="sng" w="28575">
            <a:solidFill>
              <a:srgbClr val="61753B"/>
            </a:solidFill>
            <a:prstDash val="solid"/>
            <a:round/>
            <a:headEnd len="med" w="med" type="oval"/>
            <a:tailEnd len="med" w="med" type="oval"/>
          </a:ln>
        </p:spPr>
      </p:cxnSp>
      <p:graphicFrame>
        <p:nvGraphicFramePr>
          <p:cNvPr id="219" name="Google Shape;219;p17"/>
          <p:cNvGraphicFramePr/>
          <p:nvPr/>
        </p:nvGraphicFramePr>
        <p:xfrm>
          <a:off x="335763" y="4711413"/>
          <a:ext cx="3000000" cy="3000000"/>
        </p:xfrm>
        <a:graphic>
          <a:graphicData uri="http://schemas.openxmlformats.org/drawingml/2006/table">
            <a:tbl>
              <a:tblPr>
                <a:noFill/>
                <a:tableStyleId>{E2AC331C-EB5B-4511-B57D-F3F6A29AB4E8}</a:tableStyleId>
              </a:tblPr>
              <a:tblGrid>
                <a:gridCol w="3519150"/>
                <a:gridCol w="3519150"/>
              </a:tblGrid>
              <a:tr h="341675">
                <a:tc gridSpan="2">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Cutaneous &amp; Mucocutaneous Leishmaniasis</a:t>
                      </a:r>
                      <a:endParaRPr b="1">
                        <a:solidFill>
                          <a:srgbClr val="FFFFFF"/>
                        </a:solidFill>
                        <a:latin typeface="Cabin"/>
                        <a:ea typeface="Cabin"/>
                        <a:cs typeface="Cabin"/>
                        <a:sym typeface="Cabin"/>
                      </a:endParaRPr>
                    </a:p>
                  </a:txBody>
                  <a:tcPr marT="91425" marB="91425" marR="91425" marL="91425">
                    <a:solidFill>
                      <a:srgbClr val="61753B"/>
                    </a:solidFill>
                  </a:tcPr>
                </a:tc>
                <a:tc hMerge="1"/>
              </a:tr>
              <a:tr h="341675">
                <a:tc>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Diagnosis</a:t>
                      </a:r>
                      <a:endParaRPr b="1">
                        <a:solidFill>
                          <a:srgbClr val="61753B"/>
                        </a:solidFill>
                        <a:latin typeface="Cabin"/>
                        <a:ea typeface="Cabin"/>
                        <a:cs typeface="Cabin"/>
                        <a:sym typeface="Cabin"/>
                      </a:endParaRPr>
                    </a:p>
                  </a:txBody>
                  <a:tcPr marT="91425" marB="91425" marR="91425" marL="91425">
                    <a:lnB cap="flat" cmpd="sng" w="9525">
                      <a:solidFill>
                        <a:srgbClr val="CCCCCC"/>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Treatment </a:t>
                      </a:r>
                      <a:r>
                        <a:rPr b="1" lang="en-GB" sz="1100">
                          <a:solidFill>
                            <a:srgbClr val="999999"/>
                          </a:solidFill>
                          <a:latin typeface="Cabin"/>
                          <a:ea typeface="Cabin"/>
                          <a:cs typeface="Cabin"/>
                          <a:sym typeface="Cabin"/>
                        </a:rPr>
                        <a:t>(Dr mona told us to skip it )</a:t>
                      </a:r>
                      <a:endParaRPr b="1" sz="1100">
                        <a:solidFill>
                          <a:srgbClr val="999999"/>
                        </a:solidFill>
                        <a:latin typeface="Cabin"/>
                        <a:ea typeface="Cabin"/>
                        <a:cs typeface="Cabin"/>
                        <a:sym typeface="Cabin"/>
                      </a:endParaRPr>
                    </a:p>
                  </a:txBody>
                  <a:tcPr marT="91425" marB="91425" marR="91425" marL="91425">
                    <a:lnB cap="flat" cmpd="sng" w="9525">
                      <a:solidFill>
                        <a:srgbClr val="CCCCCC"/>
                      </a:solidFill>
                      <a:prstDash val="solid"/>
                      <a:round/>
                      <a:headEnd len="sm" w="sm" type="none"/>
                      <a:tailEnd len="sm" w="sm" type="none"/>
                    </a:lnB>
                    <a:solidFill>
                      <a:srgbClr val="C0C58F">
                        <a:alpha val="53630"/>
                      </a:srgbClr>
                    </a:solidFill>
                  </a:tcPr>
                </a:tc>
              </a:tr>
              <a:tr h="4250850">
                <a:tc>
                  <a:txBody>
                    <a:bodyPr/>
                    <a:lstStyle/>
                    <a:p>
                      <a:pPr indent="0" lvl="0" marL="0" rtl="0" algn="l">
                        <a:spcBef>
                          <a:spcPts val="0"/>
                        </a:spcBef>
                        <a:spcAft>
                          <a:spcPts val="0"/>
                        </a:spcAft>
                        <a:buNone/>
                      </a:pPr>
                      <a:r>
                        <a:rPr lang="en-GB" sz="1300">
                          <a:latin typeface="Cabin"/>
                          <a:ea typeface="Cabin"/>
                          <a:cs typeface="Cabin"/>
                          <a:sym typeface="Cabin"/>
                        </a:rPr>
                        <a:t>- The parasite can be isolated from the </a:t>
                      </a:r>
                      <a:r>
                        <a:rPr b="1" lang="en-GB" sz="1300">
                          <a:solidFill>
                            <a:srgbClr val="CC0000"/>
                          </a:solidFill>
                          <a:latin typeface="Cabin"/>
                          <a:ea typeface="Cabin"/>
                          <a:cs typeface="Cabin"/>
                          <a:sym typeface="Cabin"/>
                        </a:rPr>
                        <a:t>margin</a:t>
                      </a:r>
                      <a:r>
                        <a:rPr lang="en-GB" sz="1300">
                          <a:latin typeface="Cabin"/>
                          <a:ea typeface="Cabin"/>
                          <a:cs typeface="Cabin"/>
                          <a:sym typeface="Cabin"/>
                        </a:rPr>
                        <a:t> of the ulcer.</a:t>
                      </a:r>
                      <a:endParaRPr sz="1300">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rPr lang="en-GB" sz="1300">
                          <a:solidFill>
                            <a:srgbClr val="3C78D8"/>
                          </a:solidFill>
                          <a:latin typeface="Cabin"/>
                          <a:ea typeface="Cabin"/>
                          <a:cs typeface="Cabin"/>
                          <a:sym typeface="Cabin"/>
                        </a:rPr>
                        <a:t>- A diagnostic skin test, known as </a:t>
                      </a:r>
                      <a:r>
                        <a:rPr b="1" lang="en-GB" sz="1300">
                          <a:solidFill>
                            <a:srgbClr val="3C78D8"/>
                          </a:solidFill>
                          <a:latin typeface="Cabin"/>
                          <a:ea typeface="Cabin"/>
                          <a:cs typeface="Cabin"/>
                          <a:sym typeface="Cabin"/>
                        </a:rPr>
                        <a:t>Leishmanin test (Montenego test)</a:t>
                      </a:r>
                      <a:r>
                        <a:rPr lang="en-GB" sz="1300">
                          <a:solidFill>
                            <a:srgbClr val="3C78D8"/>
                          </a:solidFill>
                          <a:latin typeface="Cabin"/>
                          <a:ea typeface="Cabin"/>
                          <a:cs typeface="Cabin"/>
                          <a:sym typeface="Cabin"/>
                        </a:rPr>
                        <a:t>, is useful</a:t>
                      </a:r>
                      <a:endParaRPr sz="1300">
                        <a:solidFill>
                          <a:srgbClr val="3C78D8"/>
                        </a:solidFill>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 </a:t>
                      </a:r>
                      <a:r>
                        <a:rPr b="1" lang="en-GB" sz="1300">
                          <a:latin typeface="Cabin"/>
                          <a:ea typeface="Cabin"/>
                          <a:cs typeface="Cabin"/>
                          <a:sym typeface="Cabin"/>
                        </a:rPr>
                        <a:t>Smear: </a:t>
                      </a:r>
                      <a:r>
                        <a:rPr b="1" lang="en-GB" sz="1300">
                          <a:solidFill>
                            <a:srgbClr val="CC0000"/>
                          </a:solidFill>
                          <a:latin typeface="Cabin"/>
                          <a:ea typeface="Cabin"/>
                          <a:cs typeface="Cabin"/>
                          <a:sym typeface="Cabin"/>
                        </a:rPr>
                        <a:t>Giemsa stain - microscopy for</a:t>
                      </a:r>
                      <a:r>
                        <a:rPr lang="en-GB" sz="1300">
                          <a:latin typeface="Cabin"/>
                          <a:ea typeface="Cabin"/>
                          <a:cs typeface="Cabin"/>
                          <a:sym typeface="Cabin"/>
                        </a:rPr>
                        <a:t> </a:t>
                      </a:r>
                      <a:r>
                        <a:rPr b="1" lang="en-GB" sz="1300">
                          <a:solidFill>
                            <a:srgbClr val="CC0000"/>
                          </a:solidFill>
                          <a:latin typeface="Cabin"/>
                          <a:ea typeface="Cabin"/>
                          <a:cs typeface="Cabin"/>
                          <a:sym typeface="Cabin"/>
                        </a:rPr>
                        <a:t>LD</a:t>
                      </a:r>
                      <a:endParaRPr b="1" baseline="30000" sz="1300">
                        <a:solidFill>
                          <a:srgbClr val="CC0000"/>
                        </a:solidFill>
                        <a:latin typeface="Cabin"/>
                        <a:ea typeface="Cabin"/>
                        <a:cs typeface="Cabin"/>
                        <a:sym typeface="Cabin"/>
                      </a:endParaRPr>
                    </a:p>
                    <a:p>
                      <a:pPr indent="0" lvl="0" marL="0" rtl="0" algn="l">
                        <a:spcBef>
                          <a:spcPts val="0"/>
                        </a:spcBef>
                        <a:spcAft>
                          <a:spcPts val="0"/>
                        </a:spcAft>
                        <a:buNone/>
                      </a:pPr>
                      <a:r>
                        <a:rPr b="1" lang="en-GB" sz="1300">
                          <a:solidFill>
                            <a:srgbClr val="CC0000"/>
                          </a:solidFill>
                          <a:latin typeface="Cabin"/>
                          <a:ea typeface="Cabin"/>
                          <a:cs typeface="Cabin"/>
                          <a:sym typeface="Cabin"/>
                        </a:rPr>
                        <a:t> bodies (Leishman-Donovan bodies, amastigotes) in tissue macrophages</a:t>
                      </a:r>
                      <a:endParaRPr b="1" sz="1300">
                        <a:solidFill>
                          <a:srgbClr val="CC0000"/>
                        </a:solidFill>
                        <a:latin typeface="Cabin"/>
                        <a:ea typeface="Cabin"/>
                        <a:cs typeface="Cabin"/>
                        <a:sym typeface="Cabin"/>
                      </a:endParaRPr>
                    </a:p>
                    <a:p>
                      <a:pPr indent="0" lvl="0" marL="0" rtl="0" algn="l">
                        <a:spcBef>
                          <a:spcPts val="0"/>
                        </a:spcBef>
                        <a:spcAft>
                          <a:spcPts val="0"/>
                        </a:spcAft>
                        <a:buNone/>
                      </a:pPr>
                      <a:r>
                        <a:t/>
                      </a:r>
                      <a:endParaRPr b="1" sz="1300">
                        <a:solidFill>
                          <a:srgbClr val="CC0000"/>
                        </a:solidFill>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 Skin Biopsy: microscopy from </a:t>
                      </a:r>
                      <a:r>
                        <a:rPr b="1" lang="en-GB" sz="1300">
                          <a:latin typeface="Cabin"/>
                          <a:ea typeface="Cabin"/>
                          <a:cs typeface="Cabin"/>
                          <a:sym typeface="Cabin"/>
                        </a:rPr>
                        <a:t>LD bodies</a:t>
                      </a:r>
                      <a:r>
                        <a:rPr lang="en-GB" sz="1300">
                          <a:latin typeface="Cabin"/>
                          <a:ea typeface="Cabin"/>
                          <a:cs typeface="Cabin"/>
                          <a:sym typeface="Cabin"/>
                        </a:rPr>
                        <a:t> or culture in </a:t>
                      </a:r>
                      <a:r>
                        <a:rPr b="1" lang="en-GB" sz="1300">
                          <a:solidFill>
                            <a:srgbClr val="CC0000"/>
                          </a:solidFill>
                          <a:latin typeface="Cabin"/>
                          <a:ea typeface="Cabin"/>
                          <a:cs typeface="Cabin"/>
                          <a:sym typeface="Cabin"/>
                        </a:rPr>
                        <a:t>NNN medium</a:t>
                      </a:r>
                      <a:r>
                        <a:rPr baseline="30000" lang="en-GB" sz="1300">
                          <a:latin typeface="Cabin"/>
                          <a:ea typeface="Cabin"/>
                          <a:cs typeface="Cabin"/>
                          <a:sym typeface="Cabin"/>
                        </a:rPr>
                        <a:t> </a:t>
                      </a:r>
                      <a:r>
                        <a:rPr lang="en-GB" sz="1300">
                          <a:latin typeface="Cabin"/>
                          <a:ea typeface="Cabin"/>
                          <a:cs typeface="Cabin"/>
                          <a:sym typeface="Cabin"/>
                        </a:rPr>
                        <a:t>for </a:t>
                      </a:r>
                      <a:r>
                        <a:rPr b="1" lang="en-GB" sz="1300">
                          <a:solidFill>
                            <a:srgbClr val="CC0000"/>
                          </a:solidFill>
                          <a:latin typeface="Cabin"/>
                          <a:ea typeface="Cabin"/>
                          <a:cs typeface="Cabin"/>
                          <a:sym typeface="Cabin"/>
                        </a:rPr>
                        <a:t>promastigotes</a:t>
                      </a:r>
                      <a:r>
                        <a:rPr lang="en-GB" sz="1300">
                          <a:latin typeface="Cabin"/>
                          <a:ea typeface="Cabin"/>
                          <a:cs typeface="Cabin"/>
                          <a:sym typeface="Cabin"/>
                        </a:rPr>
                        <a:t>.</a:t>
                      </a:r>
                      <a:endParaRPr sz="1300">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a:t>
                      </a:r>
                      <a:r>
                        <a:rPr b="1" lang="en-GB" sz="1300">
                          <a:latin typeface="Cabin"/>
                          <a:ea typeface="Cabin"/>
                          <a:cs typeface="Cabin"/>
                          <a:sym typeface="Cabin"/>
                        </a:rPr>
                        <a:t> Polymerase chain reaction (PCR) </a:t>
                      </a:r>
                      <a:r>
                        <a:rPr lang="en-GB" sz="1300">
                          <a:latin typeface="Cabin"/>
                          <a:ea typeface="Cabin"/>
                          <a:cs typeface="Cabin"/>
                          <a:sym typeface="Cabin"/>
                        </a:rPr>
                        <a:t>tests are available for the detection of Leishmania DNA</a:t>
                      </a:r>
                      <a:endParaRPr sz="1300">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GB">
                          <a:solidFill>
                            <a:srgbClr val="C27BA0"/>
                          </a:solidFill>
                        </a:rPr>
                        <a:t>- </a:t>
                      </a:r>
                      <a:r>
                        <a:rPr b="1" lang="en-GB" sz="1300">
                          <a:solidFill>
                            <a:srgbClr val="C27BA0"/>
                          </a:solidFill>
                          <a:latin typeface="Cabin"/>
                          <a:ea typeface="Cabin"/>
                          <a:cs typeface="Cabin"/>
                          <a:sym typeface="Cabin"/>
                        </a:rPr>
                        <a:t>No treatment</a:t>
                      </a:r>
                      <a:r>
                        <a:rPr lang="en-GB" sz="1300">
                          <a:solidFill>
                            <a:srgbClr val="C27BA0"/>
                          </a:solidFill>
                          <a:latin typeface="Cabin"/>
                          <a:ea typeface="Cabin"/>
                          <a:cs typeface="Cabin"/>
                          <a:sym typeface="Cabin"/>
                        </a:rPr>
                        <a:t> - self-healing lesions</a:t>
                      </a:r>
                      <a:endParaRPr sz="400">
                        <a:solidFill>
                          <a:srgbClr val="C27BA0"/>
                        </a:solidFill>
                        <a:latin typeface="Cabin"/>
                        <a:ea typeface="Cabin"/>
                        <a:cs typeface="Cabin"/>
                        <a:sym typeface="Cabin"/>
                      </a:endParaRPr>
                    </a:p>
                    <a:p>
                      <a:pPr indent="0" lvl="0" marL="0" rtl="0" algn="l">
                        <a:spcBef>
                          <a:spcPts val="0"/>
                        </a:spcBef>
                        <a:spcAft>
                          <a:spcPts val="0"/>
                        </a:spcAft>
                        <a:buNone/>
                      </a:pPr>
                      <a:r>
                        <a:t/>
                      </a:r>
                      <a:endParaRPr sz="4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 </a:t>
                      </a:r>
                      <a:r>
                        <a:rPr b="1" lang="en-GB" sz="1300">
                          <a:solidFill>
                            <a:srgbClr val="C27BA0"/>
                          </a:solidFill>
                          <a:latin typeface="Cabin"/>
                          <a:ea typeface="Cabin"/>
                          <a:cs typeface="Cabin"/>
                          <a:sym typeface="Cabin"/>
                        </a:rPr>
                        <a:t>Medical</a:t>
                      </a:r>
                      <a:r>
                        <a:rPr lang="en-GB" sz="1300">
                          <a:solidFill>
                            <a:srgbClr val="C27BA0"/>
                          </a:solidFill>
                          <a:latin typeface="Cabin"/>
                          <a:ea typeface="Cabin"/>
                          <a:cs typeface="Cabin"/>
                          <a:sym typeface="Cabin"/>
                        </a:rPr>
                        <a:t>:</a:t>
                      </a:r>
                      <a:endParaRPr sz="13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    -</a:t>
                      </a:r>
                      <a:r>
                        <a:rPr b="1" lang="en-GB" sz="1300">
                          <a:solidFill>
                            <a:srgbClr val="C27BA0"/>
                          </a:solidFill>
                          <a:latin typeface="Cabin"/>
                          <a:ea typeface="Cabin"/>
                          <a:cs typeface="Cabin"/>
                          <a:sym typeface="Cabin"/>
                        </a:rPr>
                        <a:t> Pentavalent antimony (Pentostam)</a:t>
                      </a:r>
                      <a:endParaRPr b="1" sz="1300">
                        <a:solidFill>
                          <a:srgbClr val="C27BA0"/>
                        </a:solidFill>
                        <a:latin typeface="Cabin"/>
                        <a:ea typeface="Cabin"/>
                        <a:cs typeface="Cabin"/>
                        <a:sym typeface="Cabin"/>
                      </a:endParaRPr>
                    </a:p>
                    <a:p>
                      <a:pPr indent="0" lvl="0" marL="0" rtl="0" algn="l">
                        <a:spcBef>
                          <a:spcPts val="0"/>
                        </a:spcBef>
                        <a:spcAft>
                          <a:spcPts val="0"/>
                        </a:spcAft>
                        <a:buNone/>
                      </a:pPr>
                      <a:r>
                        <a:rPr b="1" lang="en-GB" sz="1300">
                          <a:solidFill>
                            <a:srgbClr val="C27BA0"/>
                          </a:solidFill>
                          <a:latin typeface="Cabin"/>
                          <a:ea typeface="Cabin"/>
                          <a:cs typeface="Cabin"/>
                          <a:sym typeface="Cabin"/>
                        </a:rPr>
                        <a:t>    </a:t>
                      </a:r>
                      <a:r>
                        <a:rPr lang="en-GB" sz="1300">
                          <a:solidFill>
                            <a:srgbClr val="C27BA0"/>
                          </a:solidFill>
                          <a:latin typeface="Cabin"/>
                          <a:ea typeface="Cabin"/>
                          <a:cs typeface="Cabin"/>
                          <a:sym typeface="Cabin"/>
                        </a:rPr>
                        <a:t>- Antifungal drugs</a:t>
                      </a:r>
                      <a:endParaRPr sz="13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    - +/- Antibiotics for secondary bacterial     infection.</a:t>
                      </a:r>
                      <a:endParaRPr sz="400">
                        <a:solidFill>
                          <a:srgbClr val="C27BA0"/>
                        </a:solidFill>
                        <a:latin typeface="Cabin"/>
                        <a:ea typeface="Cabin"/>
                        <a:cs typeface="Cabin"/>
                        <a:sym typeface="Cabin"/>
                      </a:endParaRPr>
                    </a:p>
                    <a:p>
                      <a:pPr indent="0" lvl="0" marL="0" rtl="0" algn="l">
                        <a:spcBef>
                          <a:spcPts val="0"/>
                        </a:spcBef>
                        <a:spcAft>
                          <a:spcPts val="0"/>
                        </a:spcAft>
                        <a:buNone/>
                      </a:pPr>
                      <a:r>
                        <a:t/>
                      </a:r>
                      <a:endParaRPr sz="400">
                        <a:solidFill>
                          <a:srgbClr val="C27BA0"/>
                        </a:solidFill>
                        <a:latin typeface="Cabin"/>
                        <a:ea typeface="Cabin"/>
                        <a:cs typeface="Cabin"/>
                        <a:sym typeface="Cabin"/>
                      </a:endParaRPr>
                    </a:p>
                    <a:p>
                      <a:pPr indent="0" lvl="0" marL="0" rtl="0" algn="l">
                        <a:spcBef>
                          <a:spcPts val="0"/>
                        </a:spcBef>
                        <a:spcAft>
                          <a:spcPts val="0"/>
                        </a:spcAft>
                        <a:buNone/>
                      </a:pPr>
                      <a:r>
                        <a:rPr b="1" lang="en-GB" sz="1300">
                          <a:solidFill>
                            <a:srgbClr val="C27BA0"/>
                          </a:solidFill>
                          <a:latin typeface="Cabin"/>
                          <a:ea typeface="Cabin"/>
                          <a:cs typeface="Cabin"/>
                          <a:sym typeface="Cabin"/>
                        </a:rPr>
                        <a:t>- Surgical:</a:t>
                      </a:r>
                      <a:endParaRPr sz="13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    - Cryosurgery</a:t>
                      </a:r>
                      <a:endParaRPr sz="13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    - Excision</a:t>
                      </a:r>
                      <a:endParaRPr sz="13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    - Cur</a:t>
                      </a:r>
                      <a:r>
                        <a:rPr lang="en-GB" sz="1300">
                          <a:solidFill>
                            <a:srgbClr val="C27BA0"/>
                          </a:solidFill>
                          <a:latin typeface="Cabin"/>
                          <a:ea typeface="Cabin"/>
                          <a:cs typeface="Cabin"/>
                          <a:sym typeface="Cabin"/>
                        </a:rPr>
                        <a:t>ettage</a:t>
                      </a:r>
                      <a:endParaRPr sz="400">
                        <a:solidFill>
                          <a:srgbClr val="C27BA0"/>
                        </a:solidFill>
                        <a:latin typeface="Cabin"/>
                        <a:ea typeface="Cabin"/>
                        <a:cs typeface="Cabin"/>
                        <a:sym typeface="Cabin"/>
                      </a:endParaRPr>
                    </a:p>
                    <a:p>
                      <a:pPr indent="0" lvl="0" marL="0" rtl="0" algn="l">
                        <a:spcBef>
                          <a:spcPts val="0"/>
                        </a:spcBef>
                        <a:spcAft>
                          <a:spcPts val="0"/>
                        </a:spcAft>
                        <a:buNone/>
                      </a:pPr>
                      <a:r>
                        <a:t/>
                      </a:r>
                      <a:endParaRPr sz="400">
                        <a:solidFill>
                          <a:srgbClr val="C27BA0"/>
                        </a:solidFill>
                        <a:latin typeface="Cabin"/>
                        <a:ea typeface="Cabin"/>
                        <a:cs typeface="Cabin"/>
                        <a:sym typeface="Cabin"/>
                      </a:endParaRPr>
                    </a:p>
                    <a:p>
                      <a:pPr indent="0" lvl="0" marL="0" rtl="0" algn="l">
                        <a:spcBef>
                          <a:spcPts val="0"/>
                        </a:spcBef>
                        <a:spcAft>
                          <a:spcPts val="0"/>
                        </a:spcAft>
                        <a:buNone/>
                      </a:pPr>
                      <a:r>
                        <a:rPr b="1" lang="en-GB" sz="1300">
                          <a:solidFill>
                            <a:srgbClr val="3C78D8"/>
                          </a:solidFill>
                          <a:latin typeface="Cabin"/>
                          <a:ea typeface="Cabin"/>
                          <a:cs typeface="Cabin"/>
                          <a:sym typeface="Cabin"/>
                        </a:rPr>
                        <a:t>- Cutaneous Leishmaniasis: </a:t>
                      </a:r>
                      <a:r>
                        <a:rPr lang="en-GB" sz="1300">
                          <a:solidFill>
                            <a:srgbClr val="3C78D8"/>
                          </a:solidFill>
                          <a:latin typeface="Cabin"/>
                          <a:ea typeface="Cabin"/>
                          <a:cs typeface="Cabin"/>
                          <a:sym typeface="Cabin"/>
                        </a:rPr>
                        <a:t>cutaneous ulcers often heal without treatment. However, treatment can speed healing, reduce scarring, and decrease risk of further disease. Any skin ulcers that cause disfigurement may require plastic surgery.</a:t>
                      </a:r>
                      <a:endParaRPr sz="400">
                        <a:solidFill>
                          <a:srgbClr val="3C78D8"/>
                        </a:solidFill>
                        <a:latin typeface="Cabin"/>
                        <a:ea typeface="Cabin"/>
                        <a:cs typeface="Cabin"/>
                        <a:sym typeface="Cabin"/>
                      </a:endParaRPr>
                    </a:p>
                    <a:p>
                      <a:pPr indent="0" lvl="0" marL="0" rtl="0" algn="l">
                        <a:spcBef>
                          <a:spcPts val="0"/>
                        </a:spcBef>
                        <a:spcAft>
                          <a:spcPts val="0"/>
                        </a:spcAft>
                        <a:buNone/>
                      </a:pPr>
                      <a:r>
                        <a:t/>
                      </a:r>
                      <a:endParaRPr sz="400">
                        <a:solidFill>
                          <a:srgbClr val="3C78D8"/>
                        </a:solidFill>
                        <a:latin typeface="Cabin"/>
                        <a:ea typeface="Cabin"/>
                        <a:cs typeface="Cabin"/>
                        <a:sym typeface="Cabin"/>
                      </a:endParaRPr>
                    </a:p>
                    <a:p>
                      <a:pPr indent="0" lvl="0" marL="0" rtl="0" algn="l">
                        <a:spcBef>
                          <a:spcPts val="0"/>
                        </a:spcBef>
                        <a:spcAft>
                          <a:spcPts val="0"/>
                        </a:spcAft>
                        <a:buNone/>
                      </a:pPr>
                      <a:r>
                        <a:rPr b="1" lang="en-GB" sz="1300">
                          <a:solidFill>
                            <a:srgbClr val="3C78D8"/>
                          </a:solidFill>
                          <a:latin typeface="Cabin"/>
                          <a:ea typeface="Cabin"/>
                          <a:cs typeface="Cabin"/>
                          <a:sym typeface="Cabin"/>
                        </a:rPr>
                        <a:t>- Mucocutaneous Leishmaniasis:</a:t>
                      </a:r>
                      <a:r>
                        <a:rPr lang="en-GB" sz="1300">
                          <a:solidFill>
                            <a:srgbClr val="3C78D8"/>
                          </a:solidFill>
                          <a:latin typeface="Cabin"/>
                          <a:ea typeface="Cabin"/>
                          <a:cs typeface="Cabin"/>
                          <a:sym typeface="Cabin"/>
                        </a:rPr>
                        <a:t> These lesions don’t heal naturally. They always require treatment. Liposomal amphotericin B and paramomycin can treat this.</a:t>
                      </a:r>
                      <a:endParaRPr sz="1300">
                        <a:solidFill>
                          <a:srgbClr val="C27BA0"/>
                        </a:solidFill>
                        <a:latin typeface="Cabin"/>
                        <a:ea typeface="Cabin"/>
                        <a:cs typeface="Cabin"/>
                        <a:sym typeface="Cabin"/>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220" name="Google Shape;220;p17"/>
          <p:cNvPicPr preferRelativeResize="0"/>
          <p:nvPr/>
        </p:nvPicPr>
        <p:blipFill>
          <a:blip r:embed="rId10">
            <a:alphaModFix/>
          </a:blip>
          <a:stretch>
            <a:fillRect/>
          </a:stretch>
        </p:blipFill>
        <p:spPr>
          <a:xfrm>
            <a:off x="1093050" y="8747075"/>
            <a:ext cx="899601" cy="582901"/>
          </a:xfrm>
          <a:prstGeom prst="rect">
            <a:avLst/>
          </a:prstGeom>
          <a:noFill/>
          <a:ln>
            <a:noFill/>
          </a:ln>
        </p:spPr>
      </p:pic>
      <p:pic>
        <p:nvPicPr>
          <p:cNvPr id="221" name="Google Shape;221;p17"/>
          <p:cNvPicPr preferRelativeResize="0"/>
          <p:nvPr/>
        </p:nvPicPr>
        <p:blipFill>
          <a:blip r:embed="rId11">
            <a:alphaModFix/>
          </a:blip>
          <a:stretch>
            <a:fillRect/>
          </a:stretch>
        </p:blipFill>
        <p:spPr>
          <a:xfrm>
            <a:off x="1104050" y="9311301"/>
            <a:ext cx="877576" cy="551100"/>
          </a:xfrm>
          <a:prstGeom prst="rect">
            <a:avLst/>
          </a:prstGeom>
          <a:noFill/>
          <a:ln>
            <a:noFill/>
          </a:ln>
        </p:spPr>
      </p:pic>
      <p:pic>
        <p:nvPicPr>
          <p:cNvPr id="222" name="Google Shape;222;p17"/>
          <p:cNvPicPr preferRelativeResize="0"/>
          <p:nvPr/>
        </p:nvPicPr>
        <p:blipFill>
          <a:blip r:embed="rId12">
            <a:alphaModFix/>
          </a:blip>
          <a:stretch>
            <a:fillRect/>
          </a:stretch>
        </p:blipFill>
        <p:spPr>
          <a:xfrm>
            <a:off x="2228920" y="8762975"/>
            <a:ext cx="899604" cy="551101"/>
          </a:xfrm>
          <a:prstGeom prst="rect">
            <a:avLst/>
          </a:prstGeom>
          <a:noFill/>
          <a:ln>
            <a:noFill/>
          </a:ln>
        </p:spPr>
      </p:pic>
      <p:pic>
        <p:nvPicPr>
          <p:cNvPr id="223" name="Google Shape;223;p17"/>
          <p:cNvPicPr preferRelativeResize="0"/>
          <p:nvPr/>
        </p:nvPicPr>
        <p:blipFill>
          <a:blip r:embed="rId13">
            <a:alphaModFix/>
          </a:blip>
          <a:stretch>
            <a:fillRect/>
          </a:stretch>
        </p:blipFill>
        <p:spPr>
          <a:xfrm>
            <a:off x="2228925" y="9311300"/>
            <a:ext cx="899600" cy="551101"/>
          </a:xfrm>
          <a:prstGeom prst="rect">
            <a:avLst/>
          </a:prstGeom>
          <a:noFill/>
          <a:ln>
            <a:noFill/>
          </a:ln>
        </p:spPr>
      </p:pic>
      <p:sp>
        <p:nvSpPr>
          <p:cNvPr id="224" name="Google Shape;224;p17"/>
          <p:cNvSpPr txBox="1"/>
          <p:nvPr/>
        </p:nvSpPr>
        <p:spPr>
          <a:xfrm>
            <a:off x="579132" y="4088868"/>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61753B"/>
                </a:solidFill>
                <a:latin typeface="Cabin"/>
                <a:ea typeface="Cabin"/>
                <a:cs typeface="Cabin"/>
                <a:sym typeface="Cabin"/>
              </a:rPr>
              <a:t>Lab diagnosis and treatment</a:t>
            </a:r>
            <a:endParaRPr b="1" sz="3000">
              <a:solidFill>
                <a:srgbClr val="61753B"/>
              </a:solidFill>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18"/>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30" name="Google Shape;230;p18"/>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700">
                <a:solidFill>
                  <a:srgbClr val="CC0000"/>
                </a:solidFill>
                <a:latin typeface="Cabin"/>
                <a:ea typeface="Cabin"/>
                <a:cs typeface="Cabin"/>
                <a:sym typeface="Cabin"/>
              </a:rPr>
              <a:t>1- bone </a:t>
            </a:r>
            <a:r>
              <a:rPr lang="en-GB" sz="700">
                <a:solidFill>
                  <a:srgbClr val="CC0000"/>
                </a:solidFill>
                <a:latin typeface="Cabin"/>
                <a:ea typeface="Cabin"/>
                <a:cs typeface="Cabin"/>
                <a:sym typeface="Cabin"/>
              </a:rPr>
              <a:t>marrow aspirate is the most common and number #1 in diagnosing visceral leishmaniasis, so if they asked you a question about the diagnosis and the answers were : bone marrow aspirate , splenic aspirate, lymph nodes, liver biopsy choose </a:t>
            </a:r>
            <a:r>
              <a:rPr b="1" lang="en-GB" sz="700">
                <a:solidFill>
                  <a:srgbClr val="CC0000"/>
                </a:solidFill>
                <a:latin typeface="Cabin"/>
                <a:ea typeface="Cabin"/>
                <a:cs typeface="Cabin"/>
                <a:sym typeface="Cabin"/>
              </a:rPr>
              <a:t>bone marrow aspirate </a:t>
            </a:r>
            <a:endParaRPr b="1" sz="700">
              <a:solidFill>
                <a:srgbClr val="CC0000"/>
              </a:solidFill>
              <a:latin typeface="Cabin"/>
              <a:ea typeface="Cabin"/>
              <a:cs typeface="Cabin"/>
              <a:sym typeface="Cabin"/>
            </a:endParaRPr>
          </a:p>
          <a:p>
            <a:pPr indent="0" lvl="0" marL="0" rtl="0" algn="l">
              <a:spcBef>
                <a:spcPts val="0"/>
              </a:spcBef>
              <a:spcAft>
                <a:spcPts val="0"/>
              </a:spcAft>
              <a:buNone/>
            </a:pPr>
            <a:r>
              <a:rPr lang="en-GB" sz="700">
                <a:latin typeface="Cabin"/>
                <a:ea typeface="Cabin"/>
                <a:cs typeface="Cabin"/>
                <a:sym typeface="Cabin"/>
              </a:rPr>
              <a:t>By giemsa stain</a:t>
            </a:r>
            <a:endParaRPr sz="700">
              <a:latin typeface="Cabin"/>
              <a:ea typeface="Cabin"/>
              <a:cs typeface="Cabin"/>
              <a:sym typeface="Cabin"/>
            </a:endParaRPr>
          </a:p>
        </p:txBody>
      </p:sp>
      <p:sp>
        <p:nvSpPr>
          <p:cNvPr id="231" name="Google Shape;231;p18"/>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5</a:t>
            </a:r>
            <a:endParaRPr>
              <a:latin typeface="Cabin"/>
              <a:ea typeface="Cabin"/>
              <a:cs typeface="Cabin"/>
              <a:sym typeface="Cabin"/>
            </a:endParaRPr>
          </a:p>
        </p:txBody>
      </p:sp>
      <p:sp>
        <p:nvSpPr>
          <p:cNvPr id="232" name="Google Shape;232;p18"/>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Visceral </a:t>
            </a:r>
            <a:r>
              <a:rPr b="1" lang="en-GB" sz="3500">
                <a:solidFill>
                  <a:srgbClr val="61753B"/>
                </a:solidFill>
                <a:latin typeface="Cabin"/>
                <a:ea typeface="Cabin"/>
                <a:cs typeface="Cabin"/>
                <a:sym typeface="Cabin"/>
              </a:rPr>
              <a:t>Leishmaniasis con’</a:t>
            </a:r>
            <a:endParaRPr b="1" sz="3500">
              <a:solidFill>
                <a:srgbClr val="61753B"/>
              </a:solidFill>
              <a:latin typeface="Cabin"/>
              <a:ea typeface="Cabin"/>
              <a:cs typeface="Cabin"/>
              <a:sym typeface="Cabin"/>
            </a:endParaRPr>
          </a:p>
        </p:txBody>
      </p:sp>
      <p:graphicFrame>
        <p:nvGraphicFramePr>
          <p:cNvPr id="233" name="Google Shape;233;p18"/>
          <p:cNvGraphicFramePr/>
          <p:nvPr/>
        </p:nvGraphicFramePr>
        <p:xfrm>
          <a:off x="274800" y="1040613"/>
          <a:ext cx="3000000" cy="3000000"/>
        </p:xfrm>
        <a:graphic>
          <a:graphicData uri="http://schemas.openxmlformats.org/drawingml/2006/table">
            <a:tbl>
              <a:tblPr>
                <a:noFill/>
                <a:tableStyleId>{E2AC331C-EB5B-4511-B57D-F3F6A29AB4E8}</a:tableStyleId>
              </a:tblPr>
              <a:tblGrid>
                <a:gridCol w="3579875"/>
                <a:gridCol w="3458425"/>
              </a:tblGrid>
              <a:tr h="381000">
                <a:tc gridSpan="2">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Diagnosis of visceral leishmaniasis</a:t>
                      </a:r>
                      <a:endParaRPr b="1">
                        <a:solidFill>
                          <a:srgbClr val="FFFFFF"/>
                        </a:solidFill>
                        <a:latin typeface="Cabin"/>
                        <a:ea typeface="Cabin"/>
                        <a:cs typeface="Cabin"/>
                        <a:sym typeface="Cabin"/>
                      </a:endParaRPr>
                    </a:p>
                  </a:txBody>
                  <a:tcPr marT="91425" marB="91425" marR="91425" marL="91425">
                    <a:solidFill>
                      <a:srgbClr val="61753B"/>
                    </a:solidFill>
                  </a:tcPr>
                </a:tc>
                <a:tc hMerge="1"/>
              </a:tr>
              <a:tr h="381000">
                <a:tc>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Parasitological diagnosis</a:t>
                      </a:r>
                      <a:endParaRPr b="1">
                        <a:solidFill>
                          <a:srgbClr val="61753B"/>
                        </a:solidFill>
                        <a:latin typeface="Cabin"/>
                        <a:ea typeface="Cabin"/>
                        <a:cs typeface="Cabin"/>
                        <a:sym typeface="Cabin"/>
                      </a:endParaRPr>
                    </a:p>
                  </a:txBody>
                  <a:tcPr marT="91425" marB="91425" marR="91425" marL="91425">
                    <a:solidFill>
                      <a:srgbClr val="C0C58F">
                        <a:alpha val="53630"/>
                      </a:srgbClr>
                    </a:solidFill>
                  </a:tcPr>
                </a:tc>
                <a:tc>
                  <a:txBody>
                    <a:bodyPr/>
                    <a:lstStyle/>
                    <a:p>
                      <a:pPr indent="0" lvl="0" marL="0" rtl="0" algn="ctr">
                        <a:spcBef>
                          <a:spcPts val="0"/>
                        </a:spcBef>
                        <a:spcAft>
                          <a:spcPts val="0"/>
                        </a:spcAft>
                        <a:buNone/>
                      </a:pPr>
                      <a:r>
                        <a:rPr b="1" lang="en-GB">
                          <a:solidFill>
                            <a:srgbClr val="61753B"/>
                          </a:solidFill>
                          <a:latin typeface="Cabin"/>
                          <a:ea typeface="Cabin"/>
                          <a:cs typeface="Cabin"/>
                          <a:sym typeface="Cabin"/>
                        </a:rPr>
                        <a:t>Immunological diagnosis</a:t>
                      </a:r>
                      <a:endParaRPr b="1">
                        <a:solidFill>
                          <a:srgbClr val="61753B"/>
                        </a:solidFill>
                        <a:latin typeface="Cabin"/>
                        <a:ea typeface="Cabin"/>
                        <a:cs typeface="Cabin"/>
                        <a:sym typeface="Cabin"/>
                      </a:endParaRPr>
                    </a:p>
                  </a:txBody>
                  <a:tcPr marT="91425" marB="91425" marR="91425" marL="91425">
                    <a:solidFill>
                      <a:srgbClr val="C0C58F">
                        <a:alpha val="53630"/>
                      </a:srgbClr>
                    </a:solidFill>
                  </a:tcPr>
                </a:tc>
              </a:tr>
              <a:tr h="381000">
                <a:tc>
                  <a:txBody>
                    <a:bodyPr/>
                    <a:lstStyle/>
                    <a:p>
                      <a:pPr indent="0" lvl="0" marL="0" rtl="0" algn="l">
                        <a:spcBef>
                          <a:spcPts val="0"/>
                        </a:spcBef>
                        <a:spcAft>
                          <a:spcPts val="0"/>
                        </a:spcAft>
                        <a:buNone/>
                      </a:pPr>
                      <a:r>
                        <a:rPr lang="en-GB" sz="1300">
                          <a:latin typeface="Cabin"/>
                          <a:ea typeface="Cabin"/>
                          <a:cs typeface="Cabin"/>
                          <a:sym typeface="Cabin"/>
                        </a:rPr>
                        <a:t>- </a:t>
                      </a:r>
                      <a:r>
                        <a:rPr b="1" lang="en-GB" sz="1300">
                          <a:solidFill>
                            <a:srgbClr val="CC0000"/>
                          </a:solidFill>
                          <a:latin typeface="Cabin"/>
                          <a:ea typeface="Cabin"/>
                          <a:cs typeface="Cabin"/>
                          <a:sym typeface="Cabin"/>
                        </a:rPr>
                        <a:t>Bone marrow aspirate</a:t>
                      </a:r>
                      <a:r>
                        <a:rPr lang="en-GB" sz="1300">
                          <a:solidFill>
                            <a:srgbClr val="CC0000"/>
                          </a:solidFill>
                          <a:latin typeface="Cabin"/>
                          <a:ea typeface="Cabin"/>
                          <a:cs typeface="Cabin"/>
                          <a:sym typeface="Cabin"/>
                        </a:rPr>
                        <a:t>, splenic aspirate, lymph node, liver biopsy</a:t>
                      </a:r>
                      <a:r>
                        <a:rPr baseline="30000" lang="en-GB" sz="1300">
                          <a:solidFill>
                            <a:srgbClr val="CC0000"/>
                          </a:solidFill>
                          <a:latin typeface="Cabin"/>
                          <a:ea typeface="Cabin"/>
                          <a:cs typeface="Cabin"/>
                          <a:sym typeface="Cabin"/>
                        </a:rPr>
                        <a:t>1</a:t>
                      </a:r>
                      <a:r>
                        <a:rPr lang="en-GB" sz="1300">
                          <a:latin typeface="Cabin"/>
                          <a:ea typeface="Cabin"/>
                          <a:cs typeface="Cabin"/>
                          <a:sym typeface="Cabin"/>
                        </a:rPr>
                        <a:t> using:</a:t>
                      </a:r>
                      <a:endParaRPr sz="1300">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1) </a:t>
                      </a:r>
                      <a:r>
                        <a:rPr lang="en-GB" sz="1300">
                          <a:solidFill>
                            <a:srgbClr val="CC0000"/>
                          </a:solidFill>
                          <a:latin typeface="Cabin"/>
                          <a:ea typeface="Cabin"/>
                          <a:cs typeface="Cabin"/>
                          <a:sym typeface="Cabin"/>
                        </a:rPr>
                        <a:t>microscopy</a:t>
                      </a:r>
                      <a:r>
                        <a:rPr lang="en-GB" sz="1300">
                          <a:latin typeface="Cabin"/>
                          <a:ea typeface="Cabin"/>
                          <a:cs typeface="Cabin"/>
                          <a:sym typeface="Cabin"/>
                        </a:rPr>
                        <a:t> </a:t>
                      </a:r>
                      <a:r>
                        <a:rPr lang="en-GB" sz="1300">
                          <a:solidFill>
                            <a:srgbClr val="3C78D8"/>
                          </a:solidFill>
                          <a:latin typeface="Cabin"/>
                          <a:ea typeface="Cabin"/>
                          <a:cs typeface="Cabin"/>
                          <a:sym typeface="Cabin"/>
                        </a:rPr>
                        <a:t>(LD bodies) </a:t>
                      </a:r>
                      <a:r>
                        <a:rPr lang="en-GB" sz="1300">
                          <a:solidFill>
                            <a:schemeClr val="dk1"/>
                          </a:solidFill>
                          <a:latin typeface="Cabin"/>
                          <a:ea typeface="Cabin"/>
                          <a:cs typeface="Cabin"/>
                          <a:sym typeface="Cabin"/>
                        </a:rPr>
                        <a:t>(amastigotes)</a:t>
                      </a:r>
                      <a:r>
                        <a:rPr baseline="30000" lang="en-GB" sz="1300">
                          <a:solidFill>
                            <a:schemeClr val="dk1"/>
                          </a:solidFill>
                          <a:latin typeface="Cabin"/>
                          <a:ea typeface="Cabin"/>
                          <a:cs typeface="Cabin"/>
                          <a:sym typeface="Cabin"/>
                        </a:rPr>
                        <a:t>2</a:t>
                      </a:r>
                      <a:endParaRPr baseline="30000" sz="1300">
                        <a:solidFill>
                          <a:schemeClr val="dk1"/>
                        </a:solidFill>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2) culture in </a:t>
                      </a:r>
                      <a:r>
                        <a:rPr lang="en-GB" sz="1300">
                          <a:solidFill>
                            <a:srgbClr val="CC0000"/>
                          </a:solidFill>
                          <a:latin typeface="Cabin"/>
                          <a:ea typeface="Cabin"/>
                          <a:cs typeface="Cabin"/>
                          <a:sym typeface="Cabin"/>
                        </a:rPr>
                        <a:t>NNN medium</a:t>
                      </a:r>
                      <a:r>
                        <a:rPr lang="en-GB" sz="1300">
                          <a:latin typeface="Cabin"/>
                          <a:ea typeface="Cabin"/>
                          <a:cs typeface="Cabin"/>
                          <a:sym typeface="Cabin"/>
                        </a:rPr>
                        <a:t> </a:t>
                      </a:r>
                      <a:r>
                        <a:rPr lang="en-GB" sz="1300">
                          <a:solidFill>
                            <a:srgbClr val="3C78D8"/>
                          </a:solidFill>
                          <a:latin typeface="Cabin"/>
                          <a:ea typeface="Cabin"/>
                          <a:cs typeface="Cabin"/>
                          <a:sym typeface="Cabin"/>
                        </a:rPr>
                        <a:t>(promastigotes)</a:t>
                      </a:r>
                      <a:endParaRPr sz="1300">
                        <a:solidFill>
                          <a:srgbClr val="3C78D8"/>
                        </a:solidFill>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rPr lang="en-GB" sz="1300">
                          <a:solidFill>
                            <a:srgbClr val="3C78D8"/>
                          </a:solidFill>
                          <a:latin typeface="Cabin"/>
                          <a:ea typeface="Cabin"/>
                          <a:cs typeface="Cabin"/>
                          <a:sym typeface="Cabin"/>
                        </a:rPr>
                        <a:t>- Leishmaniasis is diagnosed in the hematology laboratory by direct visualization of the amastigotes (Leishman-Donovan bodies).</a:t>
                      </a:r>
                      <a:endParaRPr sz="1300">
                        <a:solidFill>
                          <a:srgbClr val="3C78D8"/>
                        </a:solidFill>
                        <a:latin typeface="Cabin"/>
                        <a:ea typeface="Cabin"/>
                        <a:cs typeface="Cabin"/>
                        <a:sym typeface="Cabin"/>
                      </a:endParaRPr>
                    </a:p>
                    <a:p>
                      <a:pPr indent="0" lvl="0" marL="0" rtl="0" algn="l">
                        <a:spcBef>
                          <a:spcPts val="0"/>
                        </a:spcBef>
                        <a:spcAft>
                          <a:spcPts val="0"/>
                        </a:spcAft>
                        <a:buNone/>
                      </a:pPr>
                      <a:r>
                        <a:t/>
                      </a:r>
                      <a:endParaRPr sz="1300">
                        <a:solidFill>
                          <a:srgbClr val="3C78D8"/>
                        </a:solidFill>
                        <a:latin typeface="Cabin"/>
                        <a:ea typeface="Cabin"/>
                        <a:cs typeface="Cabin"/>
                        <a:sym typeface="Cabin"/>
                      </a:endParaRPr>
                    </a:p>
                    <a:p>
                      <a:pPr indent="0" lvl="0" marL="0" rtl="0" algn="l">
                        <a:spcBef>
                          <a:spcPts val="0"/>
                        </a:spcBef>
                        <a:spcAft>
                          <a:spcPts val="0"/>
                        </a:spcAft>
                        <a:buNone/>
                      </a:pPr>
                      <a:r>
                        <a:rPr lang="en-GB" sz="1300">
                          <a:solidFill>
                            <a:srgbClr val="3C78D8"/>
                          </a:solidFill>
                          <a:latin typeface="Cabin"/>
                          <a:ea typeface="Cabin"/>
                          <a:cs typeface="Cabin"/>
                          <a:sym typeface="Cabin"/>
                        </a:rPr>
                        <a:t>- Buffy-coat preparations of peripheral blood or aspirates from marrow, spleen, lymph nodes, or skin lesions should be spread on a slide to make a thin smear and stained with Leishman or Giemsa stain .</a:t>
                      </a:r>
                      <a:endParaRPr sz="1300">
                        <a:solidFill>
                          <a:srgbClr val="3C78D8"/>
                        </a:solidFill>
                        <a:latin typeface="Cabin"/>
                        <a:ea typeface="Cabin"/>
                        <a:cs typeface="Cabin"/>
                        <a:sym typeface="Cabin"/>
                      </a:endParaRPr>
                    </a:p>
                    <a:p>
                      <a:pPr indent="0" lvl="0" marL="0" rtl="0" algn="l">
                        <a:spcBef>
                          <a:spcPts val="0"/>
                        </a:spcBef>
                        <a:spcAft>
                          <a:spcPts val="0"/>
                        </a:spcAft>
                        <a:buNone/>
                      </a:pPr>
                      <a:r>
                        <a:t/>
                      </a:r>
                      <a:endParaRPr sz="1300">
                        <a:solidFill>
                          <a:srgbClr val="3C78D8"/>
                        </a:solidFill>
                        <a:latin typeface="Cabin"/>
                        <a:ea typeface="Cabin"/>
                        <a:cs typeface="Cabin"/>
                        <a:sym typeface="Cabin"/>
                      </a:endParaRPr>
                    </a:p>
                    <a:p>
                      <a:pPr indent="0" lvl="0" marL="0" rtl="0" algn="l">
                        <a:spcBef>
                          <a:spcPts val="0"/>
                        </a:spcBef>
                        <a:spcAft>
                          <a:spcPts val="0"/>
                        </a:spcAft>
                        <a:buNone/>
                      </a:pPr>
                      <a:r>
                        <a:rPr lang="en-GB" sz="1300">
                          <a:solidFill>
                            <a:srgbClr val="3C78D8"/>
                          </a:solidFill>
                          <a:latin typeface="Cabin"/>
                          <a:ea typeface="Cabin"/>
                          <a:cs typeface="Cabin"/>
                          <a:sym typeface="Cabin"/>
                        </a:rPr>
                        <a:t>- Amastigotes are seen within blood macrophage and spleen monocytes or, less commonly, in circulating neutrophils</a:t>
                      </a:r>
                      <a:r>
                        <a:rPr lang="en-GB" sz="1300">
                          <a:latin typeface="Cabin"/>
                          <a:ea typeface="Cabin"/>
                          <a:cs typeface="Cabin"/>
                          <a:sym typeface="Cabin"/>
                        </a:rPr>
                        <a:t> .</a:t>
                      </a:r>
                      <a:endParaRPr sz="1300"/>
                    </a:p>
                  </a:txBody>
                  <a:tcPr marT="91425" marB="91425" marR="91425" marL="91425"/>
                </a:tc>
                <a:tc>
                  <a:txBody>
                    <a:bodyPr/>
                    <a:lstStyle/>
                    <a:p>
                      <a:pPr indent="0" lvl="0" marL="0" rtl="0" algn="l">
                        <a:spcBef>
                          <a:spcPts val="0"/>
                        </a:spcBef>
                        <a:spcAft>
                          <a:spcPts val="0"/>
                        </a:spcAft>
                        <a:buNone/>
                      </a:pPr>
                      <a:r>
                        <a:rPr lang="en-GB" sz="1300">
                          <a:latin typeface="Cabin"/>
                          <a:ea typeface="Cabin"/>
                          <a:cs typeface="Cabin"/>
                          <a:sym typeface="Cabin"/>
                        </a:rPr>
                        <a:t>- </a:t>
                      </a:r>
                      <a:r>
                        <a:rPr b="1" lang="en-GB" sz="1300">
                          <a:latin typeface="Cabin"/>
                          <a:ea typeface="Cabin"/>
                          <a:cs typeface="Cabin"/>
                          <a:sym typeface="Cabin"/>
                        </a:rPr>
                        <a:t>Specific serologic tests: </a:t>
                      </a:r>
                      <a:r>
                        <a:rPr lang="en-GB" sz="1300">
                          <a:latin typeface="Cabin"/>
                          <a:ea typeface="Cabin"/>
                          <a:cs typeface="Cabin"/>
                          <a:sym typeface="Cabin"/>
                        </a:rPr>
                        <a:t>Direct Agglutination Test (DAT), ELISA, IFAT</a:t>
                      </a:r>
                      <a:endParaRPr sz="1300">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 Skin test</a:t>
                      </a:r>
                      <a:r>
                        <a:rPr b="1" lang="en-GB" sz="1300">
                          <a:latin typeface="Cabin"/>
                          <a:ea typeface="Cabin"/>
                          <a:cs typeface="Cabin"/>
                          <a:sym typeface="Cabin"/>
                        </a:rPr>
                        <a:t> (leishmanin test)</a:t>
                      </a:r>
                      <a:r>
                        <a:rPr lang="en-GB" sz="1300">
                          <a:latin typeface="Cabin"/>
                          <a:ea typeface="Cabin"/>
                          <a:cs typeface="Cabin"/>
                          <a:sym typeface="Cabin"/>
                        </a:rPr>
                        <a:t> for survey of populations and follow-up after treatment.</a:t>
                      </a:r>
                      <a:endParaRPr sz="1300">
                        <a:latin typeface="Cabin"/>
                        <a:ea typeface="Cabin"/>
                        <a:cs typeface="Cabin"/>
                        <a:sym typeface="Cabin"/>
                      </a:endParaRPr>
                    </a:p>
                    <a:p>
                      <a:pPr indent="0" lvl="0" marL="0" rtl="0" algn="l">
                        <a:spcBef>
                          <a:spcPts val="0"/>
                        </a:spcBef>
                        <a:spcAft>
                          <a:spcPts val="0"/>
                        </a:spcAft>
                        <a:buNone/>
                      </a:pPr>
                      <a:br>
                        <a:rPr lang="en-GB" sz="1300">
                          <a:latin typeface="Cabin"/>
                          <a:ea typeface="Cabin"/>
                          <a:cs typeface="Cabin"/>
                          <a:sym typeface="Cabin"/>
                        </a:rPr>
                      </a:br>
                      <a:r>
                        <a:rPr lang="en-GB" sz="1300">
                          <a:solidFill>
                            <a:srgbClr val="3C78D8"/>
                          </a:solidFill>
                          <a:latin typeface="Cabin"/>
                          <a:ea typeface="Cabin"/>
                          <a:cs typeface="Cabin"/>
                          <a:sym typeface="Cabin"/>
                        </a:rPr>
                        <a:t>- </a:t>
                      </a:r>
                      <a:r>
                        <a:rPr b="1" lang="en-GB" sz="1300">
                          <a:solidFill>
                            <a:srgbClr val="3C78D8"/>
                          </a:solidFill>
                          <a:latin typeface="Cabin"/>
                          <a:ea typeface="Cabin"/>
                          <a:cs typeface="Cabin"/>
                          <a:sym typeface="Cabin"/>
                        </a:rPr>
                        <a:t>Polymerase chain reaction </a:t>
                      </a:r>
                      <a:r>
                        <a:rPr lang="en-GB" sz="1300">
                          <a:solidFill>
                            <a:srgbClr val="3C78D8"/>
                          </a:solidFill>
                          <a:latin typeface="Cabin"/>
                          <a:ea typeface="Cabin"/>
                          <a:cs typeface="Cabin"/>
                          <a:sym typeface="Cabin"/>
                        </a:rPr>
                        <a:t>(PCR) tests are available for the detection of Leishmania</a:t>
                      </a:r>
                      <a:r>
                        <a:rPr i="1" lang="en-GB" sz="1300">
                          <a:solidFill>
                            <a:srgbClr val="3C78D8"/>
                          </a:solidFill>
                          <a:latin typeface="Cabin"/>
                          <a:ea typeface="Cabin"/>
                          <a:cs typeface="Cabin"/>
                          <a:sym typeface="Cabin"/>
                        </a:rPr>
                        <a:t> </a:t>
                      </a:r>
                      <a:r>
                        <a:rPr lang="en-GB" sz="1300">
                          <a:solidFill>
                            <a:srgbClr val="3C78D8"/>
                          </a:solidFill>
                          <a:latin typeface="Cabin"/>
                          <a:ea typeface="Cabin"/>
                          <a:cs typeface="Cabin"/>
                          <a:sym typeface="Cabin"/>
                        </a:rPr>
                        <a:t>DNA</a:t>
                      </a:r>
                      <a:endParaRPr sz="1300">
                        <a:solidFill>
                          <a:srgbClr val="3C78D8"/>
                        </a:solidFill>
                        <a:latin typeface="Cabin"/>
                        <a:ea typeface="Cabin"/>
                        <a:cs typeface="Cabin"/>
                        <a:sym typeface="Cabin"/>
                      </a:endParaRPr>
                    </a:p>
                    <a:p>
                      <a:pPr indent="0" lvl="0" marL="0" rtl="0" algn="l">
                        <a:spcBef>
                          <a:spcPts val="0"/>
                        </a:spcBef>
                        <a:spcAft>
                          <a:spcPts val="0"/>
                        </a:spcAft>
                        <a:buNone/>
                      </a:pPr>
                      <a:r>
                        <a:t/>
                      </a:r>
                      <a:endParaRPr>
                        <a:solidFill>
                          <a:srgbClr val="3C78D8"/>
                        </a:solidFill>
                        <a:latin typeface="Cabin"/>
                        <a:ea typeface="Cabin"/>
                        <a:cs typeface="Cabin"/>
                        <a:sym typeface="Cabin"/>
                      </a:endParaRPr>
                    </a:p>
                    <a:p>
                      <a:pPr indent="0" lvl="0" marL="0" rtl="0" algn="l">
                        <a:spcBef>
                          <a:spcPts val="0"/>
                        </a:spcBef>
                        <a:spcAft>
                          <a:spcPts val="0"/>
                        </a:spcAft>
                        <a:buNone/>
                      </a:pPr>
                      <a:r>
                        <a:t/>
                      </a:r>
                      <a:endParaRPr/>
                    </a:p>
                  </a:txBody>
                  <a:tcPr marT="91425" marB="91425" marR="91425" marL="91425"/>
                </a:tc>
              </a:tr>
              <a:tr h="348350">
                <a:tc gridSpan="2">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Treatment </a:t>
                      </a:r>
                      <a:r>
                        <a:rPr b="1" lang="en-GB" sz="1100">
                          <a:solidFill>
                            <a:srgbClr val="999999"/>
                          </a:solidFill>
                          <a:latin typeface="Cabin"/>
                          <a:ea typeface="Cabin"/>
                          <a:cs typeface="Cabin"/>
                          <a:sym typeface="Cabin"/>
                        </a:rPr>
                        <a:t>( Dr mona told us to skip it )</a:t>
                      </a:r>
                      <a:endParaRPr b="1" sz="1100">
                        <a:solidFill>
                          <a:srgbClr val="999999"/>
                        </a:solidFill>
                        <a:latin typeface="Cabin"/>
                        <a:ea typeface="Cabin"/>
                        <a:cs typeface="Cabin"/>
                        <a:sym typeface="Cabin"/>
                      </a:endParaRPr>
                    </a:p>
                  </a:txBody>
                  <a:tcPr marT="91425" marB="91425" marR="91425" marL="91425">
                    <a:solidFill>
                      <a:srgbClr val="61753B"/>
                    </a:solidFill>
                  </a:tcPr>
                </a:tc>
                <a:tc hMerge="1"/>
              </a:tr>
              <a:tr h="381000">
                <a:tc gridSpan="2">
                  <a:txBody>
                    <a:bodyPr/>
                    <a:lstStyle/>
                    <a:p>
                      <a:pPr indent="0" lvl="0" marL="0" rtl="0" algn="l">
                        <a:spcBef>
                          <a:spcPts val="0"/>
                        </a:spcBef>
                        <a:spcAft>
                          <a:spcPts val="0"/>
                        </a:spcAft>
                        <a:buClr>
                          <a:schemeClr val="dk1"/>
                        </a:buClr>
                        <a:buSzPts val="1100"/>
                        <a:buFont typeface="Arial"/>
                        <a:buNone/>
                      </a:pPr>
                      <a:r>
                        <a:rPr lang="en-GB" sz="1300">
                          <a:solidFill>
                            <a:srgbClr val="3C78D8"/>
                          </a:solidFill>
                          <a:latin typeface="Cabin"/>
                          <a:ea typeface="Cabin"/>
                          <a:cs typeface="Cabin"/>
                          <a:sym typeface="Cabin"/>
                        </a:rPr>
                        <a:t>Visceral disease always requires treatment. </a:t>
                      </a:r>
                      <a:r>
                        <a:rPr lang="en-GB" sz="1300">
                          <a:solidFill>
                            <a:srgbClr val="C27BA0"/>
                          </a:solidFill>
                          <a:latin typeface="Cabin"/>
                          <a:ea typeface="Cabin"/>
                          <a:cs typeface="Cabin"/>
                          <a:sym typeface="Cabin"/>
                        </a:rPr>
                        <a:t>Recommended treatment varies in different endemic areas:</a:t>
                      </a:r>
                      <a:endParaRPr sz="1300">
                        <a:solidFill>
                          <a:srgbClr val="C27BA0"/>
                        </a:solidFill>
                        <a:latin typeface="Cabin"/>
                        <a:ea typeface="Cabin"/>
                        <a:cs typeface="Cabin"/>
                        <a:sym typeface="Cabin"/>
                      </a:endParaRPr>
                    </a:p>
                    <a:p>
                      <a:pPr indent="-304800" lvl="0" marL="457200" rtl="0" algn="l">
                        <a:spcBef>
                          <a:spcPts val="0"/>
                        </a:spcBef>
                        <a:spcAft>
                          <a:spcPts val="0"/>
                        </a:spcAft>
                        <a:buClr>
                          <a:srgbClr val="C27BA0"/>
                        </a:buClr>
                        <a:buSzPts val="1200"/>
                        <a:buFont typeface="Cabin"/>
                        <a:buChar char="-"/>
                      </a:pPr>
                      <a:r>
                        <a:rPr lang="en-GB" sz="1200">
                          <a:solidFill>
                            <a:srgbClr val="C27BA0"/>
                          </a:solidFill>
                          <a:latin typeface="Cabin"/>
                          <a:ea typeface="Cabin"/>
                          <a:cs typeface="Cabin"/>
                          <a:sym typeface="Cabin"/>
                        </a:rPr>
                        <a:t>Pentavalent antimony - sodium stibogluconate (Pentostam)</a:t>
                      </a:r>
                      <a:endParaRPr sz="1200">
                        <a:solidFill>
                          <a:srgbClr val="C27BA0"/>
                        </a:solidFill>
                        <a:latin typeface="Cabin"/>
                        <a:ea typeface="Cabin"/>
                        <a:cs typeface="Cabin"/>
                        <a:sym typeface="Cabin"/>
                      </a:endParaRPr>
                    </a:p>
                    <a:p>
                      <a:pPr indent="-304800" lvl="0" marL="457200" rtl="0" algn="l">
                        <a:spcBef>
                          <a:spcPts val="0"/>
                        </a:spcBef>
                        <a:spcAft>
                          <a:spcPts val="0"/>
                        </a:spcAft>
                        <a:buClr>
                          <a:srgbClr val="C27BA0"/>
                        </a:buClr>
                        <a:buSzPts val="1200"/>
                        <a:buFont typeface="Cabin"/>
                        <a:buChar char="-"/>
                      </a:pPr>
                      <a:r>
                        <a:rPr lang="en-GB" sz="1200">
                          <a:solidFill>
                            <a:srgbClr val="C27BA0"/>
                          </a:solidFill>
                          <a:latin typeface="Cabin"/>
                          <a:ea typeface="Cabin"/>
                          <a:cs typeface="Cabin"/>
                          <a:sym typeface="Cabin"/>
                        </a:rPr>
                        <a:t>Amphotericin B</a:t>
                      </a:r>
                      <a:endParaRPr sz="1200">
                        <a:solidFill>
                          <a:srgbClr val="C27BA0"/>
                        </a:solidFill>
                        <a:latin typeface="Cabin"/>
                        <a:ea typeface="Cabin"/>
                        <a:cs typeface="Cabin"/>
                        <a:sym typeface="Cabin"/>
                      </a:endParaRPr>
                    </a:p>
                    <a:p>
                      <a:pPr indent="-304800" lvl="0" marL="4572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Paromomycin</a:t>
                      </a:r>
                      <a:endParaRPr sz="1200">
                        <a:solidFill>
                          <a:srgbClr val="3C78D8"/>
                        </a:solidFill>
                        <a:latin typeface="Cabin"/>
                        <a:ea typeface="Cabin"/>
                        <a:cs typeface="Cabin"/>
                        <a:sym typeface="Cabin"/>
                      </a:endParaRPr>
                    </a:p>
                    <a:p>
                      <a:pPr indent="-304800" lvl="0" marL="457200" rtl="0" algn="l">
                        <a:spcBef>
                          <a:spcPts val="0"/>
                        </a:spcBef>
                        <a:spcAft>
                          <a:spcPts val="0"/>
                        </a:spcAft>
                        <a:buClr>
                          <a:srgbClr val="3C78D8"/>
                        </a:buClr>
                        <a:buSzPts val="1200"/>
                        <a:buFont typeface="Cabin"/>
                        <a:buChar char="-"/>
                      </a:pPr>
                      <a:r>
                        <a:rPr lang="en-GB" sz="1200">
                          <a:solidFill>
                            <a:srgbClr val="3C78D8"/>
                          </a:solidFill>
                          <a:latin typeface="Cabin"/>
                          <a:ea typeface="Cabin"/>
                          <a:cs typeface="Cabin"/>
                          <a:sym typeface="Cabin"/>
                        </a:rPr>
                        <a:t>Miltefosin (Impavido)</a:t>
                      </a:r>
                      <a:endParaRPr sz="1200">
                        <a:latin typeface="Cabin"/>
                        <a:ea typeface="Cabin"/>
                        <a:cs typeface="Cabin"/>
                        <a:sym typeface="Cabin"/>
                      </a:endParaRPr>
                    </a:p>
                  </a:txBody>
                  <a:tcPr marT="91425" marB="91425" marR="91425" marL="91425"/>
                </a:tc>
                <a:tc hMerge="1"/>
              </a:tr>
              <a:tr h="381000">
                <a:tc gridSpan="2">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Treatment of Complications </a:t>
                      </a:r>
                      <a:r>
                        <a:rPr b="1" lang="en-GB" sz="1100">
                          <a:solidFill>
                            <a:srgbClr val="999999"/>
                          </a:solidFill>
                          <a:latin typeface="Cabin"/>
                          <a:ea typeface="Cabin"/>
                          <a:cs typeface="Cabin"/>
                          <a:sym typeface="Cabin"/>
                        </a:rPr>
                        <a:t>( Dr mona told us to skip it )</a:t>
                      </a:r>
                      <a:endParaRPr b="1">
                        <a:solidFill>
                          <a:srgbClr val="FFFFFF"/>
                        </a:solidFill>
                        <a:latin typeface="Cabin"/>
                        <a:ea typeface="Cabin"/>
                        <a:cs typeface="Cabin"/>
                        <a:sym typeface="Cabin"/>
                      </a:endParaRPr>
                    </a:p>
                  </a:txBody>
                  <a:tcPr marT="91425" marB="91425" marR="91425" marL="91425">
                    <a:solidFill>
                      <a:srgbClr val="61753B"/>
                    </a:solidFill>
                  </a:tcPr>
                </a:tc>
                <a:tc hMerge="1"/>
              </a:tr>
              <a:tr h="381000">
                <a:tc gridSpan="2">
                  <a:txBody>
                    <a:bodyPr/>
                    <a:lstStyle/>
                    <a:p>
                      <a:pPr indent="0" lvl="0" marL="0" rtl="0" algn="l">
                        <a:spcBef>
                          <a:spcPts val="0"/>
                        </a:spcBef>
                        <a:spcAft>
                          <a:spcPts val="0"/>
                        </a:spcAft>
                        <a:buNone/>
                      </a:pPr>
                      <a:r>
                        <a:rPr lang="en-GB" sz="1300">
                          <a:solidFill>
                            <a:srgbClr val="C27BA0"/>
                          </a:solidFill>
                          <a:latin typeface="Cabin"/>
                          <a:ea typeface="Cabin"/>
                          <a:cs typeface="Cabin"/>
                          <a:sym typeface="Cabin"/>
                        </a:rPr>
                        <a:t>Anemia, Bleeding, Infections, etc.</a:t>
                      </a:r>
                      <a:endParaRPr sz="1300">
                        <a:solidFill>
                          <a:srgbClr val="C27BA0"/>
                        </a:solidFill>
                        <a:latin typeface="Cabin"/>
                        <a:ea typeface="Cabin"/>
                        <a:cs typeface="Cabin"/>
                        <a:sym typeface="Cabin"/>
                      </a:endParaRPr>
                    </a:p>
                  </a:txBody>
                  <a:tcPr marT="91425" marB="91425" marR="91425" marL="91425"/>
                </a:tc>
                <a:tc hMerge="1"/>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19"/>
          <p:cNvSpPr txBox="1"/>
          <p:nvPr/>
        </p:nvSpPr>
        <p:spPr>
          <a:xfrm>
            <a:off x="4142850" y="2964000"/>
            <a:ext cx="2915100" cy="3432600"/>
          </a:xfrm>
          <a:prstGeom prst="rect">
            <a:avLst/>
          </a:prstGeom>
          <a:noFill/>
          <a:ln cap="flat" cmpd="sng" w="9525">
            <a:solidFill>
              <a:srgbClr val="61753B"/>
            </a:solidFill>
            <a:prstDash val="lgDash"/>
            <a:round/>
            <a:headEnd len="sm" w="sm" type="none"/>
            <a:tailEnd len="sm" w="sm" type="none"/>
          </a:ln>
        </p:spPr>
        <p:txBody>
          <a:bodyPr anchorCtr="0" anchor="t" bIns="121950" lIns="121950" spcFirstLastPara="1" rIns="121950" wrap="square" tIns="121950">
            <a:noAutofit/>
          </a:bodyPr>
          <a:lstStyle/>
          <a:p>
            <a:pPr indent="-304800" lvl="0" marL="457200" rtl="0" algn="l">
              <a:spcBef>
                <a:spcPts val="0"/>
              </a:spcBef>
              <a:spcAft>
                <a:spcPts val="0"/>
              </a:spcAft>
              <a:buSzPts val="1200"/>
              <a:buFont typeface="Cabin"/>
              <a:buChar char="●"/>
            </a:pPr>
            <a:r>
              <a:rPr lang="en-GB" sz="1200">
                <a:latin typeface="Cabin"/>
                <a:ea typeface="Cabin"/>
                <a:cs typeface="Cabin"/>
                <a:sym typeface="Cabin"/>
              </a:rPr>
              <a:t>Known as</a:t>
            </a:r>
            <a:r>
              <a:rPr b="1" lang="en-GB" sz="1200">
                <a:latin typeface="Cabin"/>
                <a:ea typeface="Cabin"/>
                <a:cs typeface="Cabin"/>
                <a:sym typeface="Cabin"/>
              </a:rPr>
              <a:t> </a:t>
            </a:r>
            <a:r>
              <a:rPr b="1" lang="en-GB" sz="1200">
                <a:solidFill>
                  <a:srgbClr val="CC0000"/>
                </a:solidFill>
                <a:latin typeface="Cabin"/>
                <a:ea typeface="Cabin"/>
                <a:cs typeface="Cabin"/>
                <a:sym typeface="Cabin"/>
              </a:rPr>
              <a:t>Chaga’s disease.</a:t>
            </a:r>
            <a:endParaRPr b="1" sz="600">
              <a:solidFill>
                <a:srgbClr val="CC0000"/>
              </a:solidFill>
              <a:latin typeface="Cabin"/>
              <a:ea typeface="Cabin"/>
              <a:cs typeface="Cabin"/>
              <a:sym typeface="Cabin"/>
            </a:endParaRPr>
          </a:p>
          <a:p>
            <a:pPr indent="0" lvl="0" marL="457200" rtl="0" algn="l">
              <a:spcBef>
                <a:spcPts val="0"/>
              </a:spcBef>
              <a:spcAft>
                <a:spcPts val="0"/>
              </a:spcAft>
              <a:buNone/>
            </a:pPr>
            <a:r>
              <a:t/>
            </a:r>
            <a:endParaRPr b="1" sz="600">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Caused by </a:t>
            </a:r>
            <a:r>
              <a:rPr b="1" lang="en-GB" sz="1200">
                <a:solidFill>
                  <a:srgbClr val="CC0000"/>
                </a:solidFill>
                <a:latin typeface="Cabin"/>
                <a:ea typeface="Cabin"/>
                <a:cs typeface="Cabin"/>
                <a:sym typeface="Cabin"/>
              </a:rPr>
              <a:t>Trypanosoma cruzi </a:t>
            </a:r>
            <a:r>
              <a:rPr lang="en-GB" sz="1200">
                <a:latin typeface="Cabin"/>
                <a:ea typeface="Cabin"/>
                <a:cs typeface="Cabin"/>
                <a:sym typeface="Cabin"/>
              </a:rPr>
              <a:t>parasites in </a:t>
            </a:r>
            <a:r>
              <a:rPr b="1" lang="en-GB" sz="1200">
                <a:latin typeface="Cabin"/>
                <a:ea typeface="Cabin"/>
                <a:cs typeface="Cabin"/>
                <a:sym typeface="Cabin"/>
              </a:rPr>
              <a:t>Latin America</a:t>
            </a:r>
            <a:endParaRPr b="1" sz="600">
              <a:latin typeface="Cabin"/>
              <a:ea typeface="Cabin"/>
              <a:cs typeface="Cabin"/>
              <a:sym typeface="Cabin"/>
            </a:endParaRPr>
          </a:p>
          <a:p>
            <a:pPr indent="0" lvl="0" marL="457200" rtl="0" algn="l">
              <a:spcBef>
                <a:spcPts val="0"/>
              </a:spcBef>
              <a:spcAft>
                <a:spcPts val="0"/>
              </a:spcAft>
              <a:buNone/>
            </a:pPr>
            <a:r>
              <a:t/>
            </a:r>
            <a:endParaRPr b="1" sz="6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transmitted by the</a:t>
            </a:r>
            <a:r>
              <a:rPr lang="en-GB" sz="1200">
                <a:solidFill>
                  <a:srgbClr val="CC0000"/>
                </a:solidFill>
                <a:latin typeface="Cabin"/>
                <a:ea typeface="Cabin"/>
                <a:cs typeface="Cabin"/>
                <a:sym typeface="Cabin"/>
              </a:rPr>
              <a:t> </a:t>
            </a:r>
            <a:r>
              <a:rPr b="1" lang="en-GB" sz="1200">
                <a:solidFill>
                  <a:srgbClr val="CC0000"/>
                </a:solidFill>
                <a:latin typeface="Cabin"/>
                <a:ea typeface="Cabin"/>
                <a:cs typeface="Cabin"/>
                <a:sym typeface="Cabin"/>
              </a:rPr>
              <a:t>'kissing’ bugs</a:t>
            </a:r>
            <a:r>
              <a:rPr b="1" baseline="30000" lang="en-GB" sz="1200">
                <a:solidFill>
                  <a:srgbClr val="CC0000"/>
                </a:solidFill>
                <a:latin typeface="Cabin"/>
                <a:ea typeface="Cabin"/>
                <a:cs typeface="Cabin"/>
                <a:sym typeface="Cabin"/>
              </a:rPr>
              <a:t>2</a:t>
            </a:r>
            <a:r>
              <a:rPr b="1" lang="en-GB" sz="1200">
                <a:solidFill>
                  <a:srgbClr val="CC0000"/>
                </a:solidFill>
                <a:latin typeface="Cabin"/>
                <a:ea typeface="Cabin"/>
                <a:cs typeface="Cabin"/>
                <a:sym typeface="Cabin"/>
              </a:rPr>
              <a:t>.</a:t>
            </a:r>
            <a:endParaRPr b="1" sz="600">
              <a:solidFill>
                <a:srgbClr val="CC0000"/>
              </a:solidFill>
              <a:latin typeface="Cabin"/>
              <a:ea typeface="Cabin"/>
              <a:cs typeface="Cabin"/>
              <a:sym typeface="Cabin"/>
            </a:endParaRPr>
          </a:p>
          <a:p>
            <a:pPr indent="0" lvl="0" marL="457200" rtl="0" algn="l">
              <a:spcBef>
                <a:spcPts val="0"/>
              </a:spcBef>
              <a:spcAft>
                <a:spcPts val="0"/>
              </a:spcAft>
              <a:buNone/>
            </a:pPr>
            <a:r>
              <a:t/>
            </a:r>
            <a:endParaRPr b="1" sz="600">
              <a:solidFill>
                <a:srgbClr val="CC0000"/>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Chaga’s disease in Central and South America</a:t>
            </a:r>
            <a:endParaRPr sz="1200">
              <a:solidFill>
                <a:schemeClr val="dk1"/>
              </a:solidFill>
              <a:latin typeface="Cabin"/>
              <a:ea typeface="Cabin"/>
              <a:cs typeface="Cabin"/>
              <a:sym typeface="Cabin"/>
            </a:endParaRPr>
          </a:p>
          <a:p>
            <a:pPr indent="0" lvl="0" marL="457200" rtl="0" algn="l">
              <a:spcBef>
                <a:spcPts val="0"/>
              </a:spcBef>
              <a:spcAft>
                <a:spcPts val="0"/>
              </a:spcAft>
              <a:buNone/>
            </a:pPr>
            <a:r>
              <a:t/>
            </a:r>
            <a:endParaRPr sz="1200">
              <a:latin typeface="Cabin"/>
              <a:ea typeface="Cabin"/>
              <a:cs typeface="Cabin"/>
              <a:sym typeface="Cabin"/>
            </a:endParaRPr>
          </a:p>
        </p:txBody>
      </p:sp>
      <p:sp>
        <p:nvSpPr>
          <p:cNvPr id="239" name="Google Shape;239;p19"/>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40" name="Google Shape;240;p19"/>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 unicellular parasitic flagellate protozoa, causing blood and tissue infections. </a:t>
            </a:r>
            <a:endParaRPr sz="1000">
              <a:solidFill>
                <a:srgbClr val="6AA84F"/>
              </a:solidFill>
              <a:latin typeface="Cabin"/>
              <a:ea typeface="Cabin"/>
              <a:cs typeface="Cabin"/>
              <a:sym typeface="Cabin"/>
            </a:endParaRPr>
          </a:p>
          <a:p>
            <a:pPr indent="0" lvl="0" marL="0" rtl="0" algn="l">
              <a:spcBef>
                <a:spcPts val="0"/>
              </a:spcBef>
              <a:spcAft>
                <a:spcPts val="0"/>
              </a:spcAft>
              <a:buNone/>
            </a:pPr>
            <a:r>
              <a:rPr lang="en-GB" sz="1000">
                <a:solidFill>
                  <a:srgbClr val="6AA84F"/>
                </a:solidFill>
                <a:latin typeface="Cabin"/>
                <a:ea typeface="Cabin"/>
                <a:cs typeface="Cabin"/>
                <a:sym typeface="Cabin"/>
              </a:rPr>
              <a:t>2-</a:t>
            </a:r>
            <a:r>
              <a:rPr lang="en-GB" sz="1000">
                <a:solidFill>
                  <a:srgbClr val="B7B7B7"/>
                </a:solidFill>
                <a:latin typeface="Cabin"/>
                <a:ea typeface="Cabin"/>
                <a:cs typeface="Cabin"/>
                <a:sym typeface="Cabin"/>
              </a:rPr>
              <a:t>Triatominae(family: Reduviid) </a:t>
            </a:r>
            <a:r>
              <a:rPr lang="en-GB" sz="1000">
                <a:solidFill>
                  <a:srgbClr val="6AA84F"/>
                </a:solidFill>
                <a:latin typeface="Cabin"/>
                <a:ea typeface="Cabin"/>
                <a:cs typeface="Cabin"/>
                <a:sym typeface="Cabin"/>
              </a:rPr>
              <a:t>(kissing bug) bites and defecates around mouth or eyes; Fecal transmission into bite site.</a:t>
            </a:r>
            <a:endParaRPr sz="1000">
              <a:solidFill>
                <a:srgbClr val="6AA84F"/>
              </a:solidFill>
              <a:latin typeface="Cabin"/>
              <a:ea typeface="Cabin"/>
              <a:cs typeface="Cabin"/>
              <a:sym typeface="Cabin"/>
            </a:endParaRPr>
          </a:p>
        </p:txBody>
      </p:sp>
      <p:sp>
        <p:nvSpPr>
          <p:cNvPr id="241" name="Google Shape;241;p19"/>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6</a:t>
            </a:r>
            <a:endParaRPr>
              <a:latin typeface="Cabin"/>
              <a:ea typeface="Cabin"/>
              <a:cs typeface="Cabin"/>
              <a:sym typeface="Cabin"/>
            </a:endParaRPr>
          </a:p>
        </p:txBody>
      </p:sp>
      <p:sp>
        <p:nvSpPr>
          <p:cNvPr id="242" name="Google Shape;242;p19"/>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Trypanosomiasis</a:t>
            </a:r>
            <a:endParaRPr b="1" sz="3500">
              <a:solidFill>
                <a:srgbClr val="61753B"/>
              </a:solidFill>
              <a:latin typeface="Cabin"/>
              <a:ea typeface="Cabin"/>
              <a:cs typeface="Cabin"/>
              <a:sym typeface="Cabin"/>
            </a:endParaRPr>
          </a:p>
        </p:txBody>
      </p:sp>
      <p:sp>
        <p:nvSpPr>
          <p:cNvPr id="243" name="Google Shape;243;p19"/>
          <p:cNvSpPr txBox="1"/>
          <p:nvPr/>
        </p:nvSpPr>
        <p:spPr>
          <a:xfrm>
            <a:off x="274800" y="1016850"/>
            <a:ext cx="7038300" cy="1501800"/>
          </a:xfrm>
          <a:prstGeom prst="rect">
            <a:avLst/>
          </a:prstGeom>
          <a:noFill/>
          <a:ln>
            <a:noFill/>
          </a:ln>
        </p:spPr>
        <p:txBody>
          <a:bodyPr anchorCtr="0" anchor="t" bIns="91425" lIns="180000" spcFirstLastPara="1" rIns="91425" wrap="square" tIns="91425">
            <a:noAutofit/>
          </a:bodyPr>
          <a:lstStyle/>
          <a:p>
            <a:pPr indent="52999" lvl="0" marL="89999" rtl="0" algn="l">
              <a:lnSpc>
                <a:spcPct val="100000"/>
              </a:lnSpc>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Introduction</a:t>
            </a:r>
            <a:endParaRPr b="1" sz="600">
              <a:solidFill>
                <a:srgbClr val="61753B"/>
              </a:solidFill>
              <a:latin typeface="Cabin"/>
              <a:ea typeface="Cabin"/>
              <a:cs typeface="Cabin"/>
              <a:sym typeface="Cabin"/>
            </a:endParaRPr>
          </a:p>
          <a:p>
            <a:pPr indent="0" lvl="0" marL="457200" rtl="0" algn="l">
              <a:lnSpc>
                <a:spcPct val="100000"/>
              </a:lnSpc>
              <a:spcBef>
                <a:spcPts val="0"/>
              </a:spcBef>
              <a:spcAft>
                <a:spcPts val="0"/>
              </a:spcAft>
              <a:buNone/>
            </a:pPr>
            <a:r>
              <a:t/>
            </a:r>
            <a:endParaRPr b="1" sz="600">
              <a:solidFill>
                <a:srgbClr val="61753B"/>
              </a:solidFill>
              <a:latin typeface="Cabin"/>
              <a:ea typeface="Cabin"/>
              <a:cs typeface="Cabin"/>
              <a:sym typeface="Cabin"/>
            </a:endParaRPr>
          </a:p>
          <a:p>
            <a:pPr indent="0" lvl="0" marL="457200" rtl="0" algn="l">
              <a:lnSpc>
                <a:spcPct val="100000"/>
              </a:lnSpc>
              <a:spcBef>
                <a:spcPts val="0"/>
              </a:spcBef>
              <a:spcAft>
                <a:spcPts val="0"/>
              </a:spcAft>
              <a:buNone/>
            </a:pPr>
            <a:r>
              <a:t/>
            </a:r>
            <a:endParaRPr b="1" sz="600">
              <a:solidFill>
                <a:srgbClr val="61753B"/>
              </a:solidFill>
              <a:latin typeface="Cabin"/>
              <a:ea typeface="Cabin"/>
              <a:cs typeface="Cabin"/>
              <a:sym typeface="Cabin"/>
            </a:endParaRPr>
          </a:p>
          <a:p>
            <a:pPr indent="-311150" lvl="0" marL="4572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There are 4 stages of hemaflagellates : </a:t>
            </a:r>
            <a:r>
              <a:rPr b="1" lang="en-GB" sz="1300">
                <a:solidFill>
                  <a:srgbClr val="CC0000"/>
                </a:solidFill>
                <a:latin typeface="Cabin"/>
                <a:ea typeface="Cabin"/>
                <a:cs typeface="Cabin"/>
                <a:sym typeface="Cabin"/>
              </a:rPr>
              <a:t>Trypomastigote,</a:t>
            </a:r>
            <a:r>
              <a:rPr lang="en-GB" sz="1300">
                <a:solidFill>
                  <a:schemeClr val="dk1"/>
                </a:solidFill>
                <a:latin typeface="Cabin"/>
                <a:ea typeface="Cabin"/>
                <a:cs typeface="Cabin"/>
                <a:sym typeface="Cabin"/>
              </a:rPr>
              <a:t> Epimastigote, Promastigote and </a:t>
            </a:r>
            <a:r>
              <a:rPr b="1" lang="en-GB" sz="1300">
                <a:solidFill>
                  <a:srgbClr val="CC0000"/>
                </a:solidFill>
                <a:latin typeface="Cabin"/>
                <a:ea typeface="Cabin"/>
                <a:cs typeface="Cabin"/>
                <a:sym typeface="Cabin"/>
              </a:rPr>
              <a:t>Amastigote</a:t>
            </a:r>
            <a:endParaRPr b="1" sz="6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t/>
            </a:r>
            <a:endParaRPr b="1" sz="600">
              <a:solidFill>
                <a:srgbClr val="CC0000"/>
              </a:solidFill>
              <a:latin typeface="Cabin"/>
              <a:ea typeface="Cabin"/>
              <a:cs typeface="Cabin"/>
              <a:sym typeface="Cabin"/>
            </a:endParaRPr>
          </a:p>
          <a:p>
            <a:pPr indent="-311150" lvl="0" marL="4572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There are two types of trypanosomiasis</a:t>
            </a:r>
            <a:r>
              <a:rPr baseline="30000" lang="en-GB" sz="1300">
                <a:solidFill>
                  <a:schemeClr val="dk1"/>
                </a:solidFill>
                <a:latin typeface="Cabin"/>
                <a:ea typeface="Cabin"/>
                <a:cs typeface="Cabin"/>
                <a:sym typeface="Cabin"/>
              </a:rPr>
              <a:t>1</a:t>
            </a:r>
            <a:r>
              <a:rPr lang="en-GB" sz="1300">
                <a:solidFill>
                  <a:schemeClr val="dk1"/>
                </a:solidFill>
                <a:latin typeface="Cabin"/>
                <a:ea typeface="Cabin"/>
                <a:cs typeface="Cabin"/>
                <a:sym typeface="Cabin"/>
              </a:rPr>
              <a:t> that affect humans divided </a:t>
            </a:r>
            <a:r>
              <a:rPr b="1" lang="en-GB" sz="1300">
                <a:solidFill>
                  <a:schemeClr val="dk1"/>
                </a:solidFill>
                <a:latin typeface="Cabin"/>
                <a:ea typeface="Cabin"/>
                <a:cs typeface="Cabin"/>
                <a:sym typeface="Cabin"/>
              </a:rPr>
              <a:t>based on their geographical location:</a:t>
            </a:r>
            <a:endParaRPr b="1" sz="1300">
              <a:solidFill>
                <a:srgbClr val="CC0000"/>
              </a:solidFill>
              <a:latin typeface="Cabin"/>
              <a:ea typeface="Cabin"/>
              <a:cs typeface="Cabin"/>
              <a:sym typeface="Cabin"/>
            </a:endParaRPr>
          </a:p>
        </p:txBody>
      </p:sp>
      <p:sp>
        <p:nvSpPr>
          <p:cNvPr id="244" name="Google Shape;244;p19"/>
          <p:cNvSpPr txBox="1"/>
          <p:nvPr/>
        </p:nvSpPr>
        <p:spPr>
          <a:xfrm>
            <a:off x="579125" y="2964000"/>
            <a:ext cx="2851800" cy="3432600"/>
          </a:xfrm>
          <a:prstGeom prst="rect">
            <a:avLst/>
          </a:prstGeom>
          <a:noFill/>
          <a:ln cap="flat" cmpd="sng" w="9525">
            <a:solidFill>
              <a:srgbClr val="61753B"/>
            </a:solidFill>
            <a:prstDash val="lgDash"/>
            <a:round/>
            <a:headEnd len="sm" w="sm" type="none"/>
            <a:tailEnd len="sm" w="sm" type="none"/>
          </a:ln>
        </p:spPr>
        <p:txBody>
          <a:bodyPr anchorCtr="0" anchor="t" bIns="121950" lIns="121950" spcFirstLastPara="1" rIns="121950" wrap="square" tIns="121950">
            <a:noAutofit/>
          </a:bodyPr>
          <a:lstStyle/>
          <a:p>
            <a:pPr indent="-304800" lvl="0" marL="457200" rtl="0" algn="l">
              <a:lnSpc>
                <a:spcPct val="100000"/>
              </a:lnSpc>
              <a:spcBef>
                <a:spcPts val="0"/>
              </a:spcBef>
              <a:spcAft>
                <a:spcPts val="0"/>
              </a:spcAft>
              <a:buSzPts val="1200"/>
              <a:buFont typeface="Cabin"/>
              <a:buChar char="●"/>
            </a:pPr>
            <a:r>
              <a:rPr lang="en-GB" sz="1200">
                <a:latin typeface="Cabin"/>
                <a:ea typeface="Cabin"/>
                <a:cs typeface="Cabin"/>
                <a:sym typeface="Cabin"/>
              </a:rPr>
              <a:t>Known as </a:t>
            </a:r>
            <a:r>
              <a:rPr b="1" lang="en-GB" sz="1200">
                <a:solidFill>
                  <a:srgbClr val="CC0000"/>
                </a:solidFill>
                <a:latin typeface="Cabin"/>
                <a:ea typeface="Cabin"/>
                <a:cs typeface="Cabin"/>
                <a:sym typeface="Cabin"/>
              </a:rPr>
              <a:t>African sleeping sickness.</a:t>
            </a:r>
            <a:endParaRPr b="1" sz="600">
              <a:solidFill>
                <a:srgbClr val="CC0000"/>
              </a:solidFill>
              <a:latin typeface="Cabin"/>
              <a:ea typeface="Cabin"/>
              <a:cs typeface="Cabin"/>
              <a:sym typeface="Cabin"/>
            </a:endParaRPr>
          </a:p>
          <a:p>
            <a:pPr indent="0" lvl="0" marL="457200" rtl="0" algn="l">
              <a:lnSpc>
                <a:spcPct val="100000"/>
              </a:lnSpc>
              <a:spcBef>
                <a:spcPts val="0"/>
              </a:spcBef>
              <a:spcAft>
                <a:spcPts val="0"/>
              </a:spcAft>
              <a:buNone/>
            </a:pPr>
            <a:r>
              <a:t/>
            </a:r>
            <a:endParaRPr b="1" sz="600">
              <a:solidFill>
                <a:srgbClr val="CC0000"/>
              </a:solidFill>
              <a:latin typeface="Cabin"/>
              <a:ea typeface="Cabin"/>
              <a:cs typeface="Cabin"/>
              <a:sym typeface="Cabin"/>
            </a:endParaRPr>
          </a:p>
          <a:p>
            <a:pPr indent="-304800" lvl="0" marL="457200" rtl="0" algn="l">
              <a:lnSpc>
                <a:spcPct val="100000"/>
              </a:lnSpc>
              <a:spcBef>
                <a:spcPts val="0"/>
              </a:spcBef>
              <a:spcAft>
                <a:spcPts val="0"/>
              </a:spcAft>
              <a:buSzPts val="1200"/>
              <a:buFont typeface="Cabin"/>
              <a:buChar char="●"/>
            </a:pPr>
            <a:r>
              <a:rPr lang="en-GB" sz="1200">
                <a:latin typeface="Cabin"/>
                <a:ea typeface="Cabin"/>
                <a:cs typeface="Cabin"/>
                <a:sym typeface="Cabin"/>
              </a:rPr>
              <a:t>Caused by </a:t>
            </a:r>
            <a:r>
              <a:rPr b="1" lang="en-GB" sz="1200">
                <a:solidFill>
                  <a:srgbClr val="CC0000"/>
                </a:solidFill>
                <a:latin typeface="Cabin"/>
                <a:ea typeface="Cabin"/>
                <a:cs typeface="Cabin"/>
                <a:sym typeface="Cabin"/>
              </a:rPr>
              <a:t>Trypanosoma brucei</a:t>
            </a:r>
            <a:r>
              <a:rPr lang="en-GB" sz="1200">
                <a:latin typeface="Cabin"/>
                <a:ea typeface="Cabin"/>
                <a:cs typeface="Cabin"/>
                <a:sym typeface="Cabin"/>
              </a:rPr>
              <a:t> parasites in </a:t>
            </a:r>
            <a:r>
              <a:rPr b="1" lang="en-GB" sz="1200">
                <a:latin typeface="Cabin"/>
                <a:ea typeface="Cabin"/>
                <a:cs typeface="Cabin"/>
                <a:sym typeface="Cabin"/>
              </a:rPr>
              <a:t>Africa</a:t>
            </a:r>
            <a:endParaRPr b="1" sz="600">
              <a:latin typeface="Cabin"/>
              <a:ea typeface="Cabin"/>
              <a:cs typeface="Cabin"/>
              <a:sym typeface="Cabin"/>
            </a:endParaRPr>
          </a:p>
          <a:p>
            <a:pPr indent="0" lvl="0" marL="457200" rtl="0" algn="l">
              <a:lnSpc>
                <a:spcPct val="100000"/>
              </a:lnSpc>
              <a:spcBef>
                <a:spcPts val="0"/>
              </a:spcBef>
              <a:spcAft>
                <a:spcPts val="0"/>
              </a:spcAft>
              <a:buNone/>
            </a:pPr>
            <a:r>
              <a:t/>
            </a:r>
            <a:endParaRPr sz="600">
              <a:latin typeface="Cabin"/>
              <a:ea typeface="Cabin"/>
              <a:cs typeface="Cabin"/>
              <a:sym typeface="Cabin"/>
            </a:endParaRPr>
          </a:p>
          <a:p>
            <a:pPr indent="-304800" lvl="0" marL="457200" rtl="0" algn="l">
              <a:lnSpc>
                <a:spcPct val="100000"/>
              </a:lnSpc>
              <a:spcBef>
                <a:spcPts val="0"/>
              </a:spcBef>
              <a:spcAft>
                <a:spcPts val="0"/>
              </a:spcAft>
              <a:buSzPts val="1200"/>
              <a:buFont typeface="Cabin"/>
              <a:buChar char="●"/>
            </a:pPr>
            <a:r>
              <a:rPr lang="en-GB" sz="1200">
                <a:latin typeface="Cabin"/>
                <a:ea typeface="Cabin"/>
                <a:cs typeface="Cabin"/>
                <a:sym typeface="Cabin"/>
              </a:rPr>
              <a:t>transmitted by the</a:t>
            </a:r>
            <a:r>
              <a:rPr lang="en-GB" sz="1200">
                <a:solidFill>
                  <a:srgbClr val="CC0000"/>
                </a:solidFill>
                <a:latin typeface="Cabin"/>
                <a:ea typeface="Cabin"/>
                <a:cs typeface="Cabin"/>
                <a:sym typeface="Cabin"/>
              </a:rPr>
              <a:t> </a:t>
            </a:r>
            <a:r>
              <a:rPr b="1" lang="en-GB" sz="1200">
                <a:solidFill>
                  <a:srgbClr val="CC0000"/>
                </a:solidFill>
                <a:latin typeface="Cabin"/>
                <a:ea typeface="Cabin"/>
                <a:cs typeface="Cabin"/>
                <a:sym typeface="Cabin"/>
              </a:rPr>
              <a:t>tsetse fly (intermediate host).</a:t>
            </a:r>
            <a:endParaRPr b="1" sz="600">
              <a:solidFill>
                <a:srgbClr val="CC0000"/>
              </a:solidFill>
              <a:latin typeface="Cabin"/>
              <a:ea typeface="Cabin"/>
              <a:cs typeface="Cabin"/>
              <a:sym typeface="Cabin"/>
            </a:endParaRPr>
          </a:p>
          <a:p>
            <a:pPr indent="0" lvl="0" marL="457200" rtl="0" algn="l">
              <a:lnSpc>
                <a:spcPct val="100000"/>
              </a:lnSpc>
              <a:spcBef>
                <a:spcPts val="0"/>
              </a:spcBef>
              <a:spcAft>
                <a:spcPts val="0"/>
              </a:spcAft>
              <a:buNone/>
            </a:pPr>
            <a:r>
              <a:t/>
            </a:r>
            <a:endParaRPr b="1" sz="600">
              <a:solidFill>
                <a:srgbClr val="CC0000"/>
              </a:solidFill>
              <a:latin typeface="Cabin"/>
              <a:ea typeface="Cabin"/>
              <a:cs typeface="Cabin"/>
              <a:sym typeface="Cabin"/>
            </a:endParaRPr>
          </a:p>
          <a:p>
            <a:pPr indent="-304800" lvl="0" marL="457200" marR="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Trypanosoma brucei rhodesiense: </a:t>
            </a:r>
            <a:endParaRPr sz="1200">
              <a:solidFill>
                <a:schemeClr val="dk1"/>
              </a:solidFill>
              <a:latin typeface="Cabin"/>
              <a:ea typeface="Cabin"/>
              <a:cs typeface="Cabin"/>
              <a:sym typeface="Cabin"/>
            </a:endParaRPr>
          </a:p>
          <a:p>
            <a:pPr indent="-304800" lvl="0" marL="457200" marR="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East Africa, wild and domestic</a:t>
            </a:r>
            <a:endParaRPr sz="1200">
              <a:solidFill>
                <a:schemeClr val="dk1"/>
              </a:solidFill>
              <a:latin typeface="Cabin"/>
              <a:ea typeface="Cabin"/>
              <a:cs typeface="Cabin"/>
              <a:sym typeface="Cabin"/>
            </a:endParaRPr>
          </a:p>
          <a:p>
            <a:pPr indent="0" lvl="0" marL="457200" marR="0" rtl="0" algn="l">
              <a:lnSpc>
                <a:spcPct val="100000"/>
              </a:lnSpc>
              <a:spcBef>
                <a:spcPts val="0"/>
              </a:spcBef>
              <a:spcAft>
                <a:spcPts val="0"/>
              </a:spcAft>
              <a:buNone/>
            </a:pPr>
            <a:r>
              <a:rPr lang="en-GB" sz="1200">
                <a:solidFill>
                  <a:schemeClr val="dk1"/>
                </a:solidFill>
                <a:latin typeface="Cabin"/>
                <a:ea typeface="Cabin"/>
                <a:cs typeface="Cabin"/>
                <a:sym typeface="Cabin"/>
              </a:rPr>
              <a:t>animal reservoirs</a:t>
            </a:r>
            <a:endParaRPr sz="600">
              <a:solidFill>
                <a:schemeClr val="dk1"/>
              </a:solidFill>
              <a:latin typeface="Cabin"/>
              <a:ea typeface="Cabin"/>
              <a:cs typeface="Cabin"/>
              <a:sym typeface="Cabin"/>
            </a:endParaRPr>
          </a:p>
          <a:p>
            <a:pPr indent="0" lvl="0" marL="457200" marR="0" rtl="0" algn="l">
              <a:lnSpc>
                <a:spcPct val="100000"/>
              </a:lnSpc>
              <a:spcBef>
                <a:spcPts val="0"/>
              </a:spcBef>
              <a:spcAft>
                <a:spcPts val="0"/>
              </a:spcAft>
              <a:buNone/>
            </a:pPr>
            <a:r>
              <a:t/>
            </a:r>
            <a:endParaRPr sz="600">
              <a:solidFill>
                <a:schemeClr val="dk1"/>
              </a:solidFill>
              <a:latin typeface="Cabin"/>
              <a:ea typeface="Cabin"/>
              <a:cs typeface="Cabin"/>
              <a:sym typeface="Cabin"/>
            </a:endParaRPr>
          </a:p>
          <a:p>
            <a:pPr indent="-304800" lvl="0" marL="45720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Trypanosoma brucei gambiense:</a:t>
            </a:r>
            <a:endParaRPr sz="1200">
              <a:solidFill>
                <a:schemeClr val="dk1"/>
              </a:solidFill>
              <a:latin typeface="Cabin"/>
              <a:ea typeface="Cabin"/>
              <a:cs typeface="Cabin"/>
              <a:sym typeface="Cabin"/>
            </a:endParaRPr>
          </a:p>
          <a:p>
            <a:pPr indent="-266700" lvl="0" marL="450000" marR="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West and Central Africa, mainly human infection</a:t>
            </a:r>
            <a:endParaRPr sz="600">
              <a:solidFill>
                <a:schemeClr val="dk1"/>
              </a:solidFill>
              <a:latin typeface="Cabin"/>
              <a:ea typeface="Cabin"/>
              <a:cs typeface="Cabin"/>
              <a:sym typeface="Cabin"/>
            </a:endParaRPr>
          </a:p>
          <a:p>
            <a:pPr indent="0" lvl="0" marL="914400" marR="0" rtl="0" algn="l">
              <a:lnSpc>
                <a:spcPct val="100000"/>
              </a:lnSpc>
              <a:spcBef>
                <a:spcPts val="0"/>
              </a:spcBef>
              <a:spcAft>
                <a:spcPts val="0"/>
              </a:spcAft>
              <a:buNone/>
            </a:pPr>
            <a:r>
              <a:t/>
            </a:r>
            <a:endParaRPr sz="600">
              <a:solidFill>
                <a:schemeClr val="dk1"/>
              </a:solidFill>
              <a:latin typeface="Cabin"/>
              <a:ea typeface="Cabin"/>
              <a:cs typeface="Cabin"/>
              <a:sym typeface="Cabin"/>
            </a:endParaRPr>
          </a:p>
          <a:p>
            <a:pPr indent="-304800" lvl="0" marL="457200" marR="0" rtl="0" algn="l">
              <a:lnSpc>
                <a:spcPct val="100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Development of the disease is </a:t>
            </a:r>
            <a:endParaRPr sz="1200">
              <a:solidFill>
                <a:schemeClr val="dk1"/>
              </a:solidFill>
              <a:latin typeface="Cabin"/>
              <a:ea typeface="Cabin"/>
              <a:cs typeface="Cabin"/>
              <a:sym typeface="Cabin"/>
            </a:endParaRPr>
          </a:p>
          <a:p>
            <a:pPr indent="0" lvl="0" marL="457200" marR="0" rtl="0" algn="l">
              <a:lnSpc>
                <a:spcPct val="100000"/>
              </a:lnSpc>
              <a:spcBef>
                <a:spcPts val="0"/>
              </a:spcBef>
              <a:spcAft>
                <a:spcPts val="0"/>
              </a:spcAft>
              <a:buNone/>
            </a:pPr>
            <a:r>
              <a:rPr lang="en-GB" sz="1200">
                <a:solidFill>
                  <a:schemeClr val="dk1"/>
                </a:solidFill>
                <a:latin typeface="Cabin"/>
                <a:ea typeface="Cabin"/>
                <a:cs typeface="Cabin"/>
                <a:sym typeface="Cabin"/>
              </a:rPr>
              <a:t>more rapid in Trypanosoma brucei rhodesiense</a:t>
            </a:r>
            <a:endParaRPr sz="1200">
              <a:solidFill>
                <a:schemeClr val="dk1"/>
              </a:solidFill>
              <a:latin typeface="Cabin"/>
              <a:ea typeface="Cabin"/>
              <a:cs typeface="Cabin"/>
              <a:sym typeface="Cabin"/>
            </a:endParaRPr>
          </a:p>
        </p:txBody>
      </p:sp>
      <p:sp>
        <p:nvSpPr>
          <p:cNvPr id="245" name="Google Shape;245;p19"/>
          <p:cNvSpPr/>
          <p:nvPr/>
        </p:nvSpPr>
        <p:spPr>
          <a:xfrm>
            <a:off x="747575" y="2686950"/>
            <a:ext cx="2514900" cy="327900"/>
          </a:xfrm>
          <a:prstGeom prst="rect">
            <a:avLst/>
          </a:prstGeom>
          <a:solidFill>
            <a:srgbClr val="C0C58F"/>
          </a:solidFill>
          <a:ln cap="flat" cmpd="sng" w="19050">
            <a:solidFill>
              <a:srgbClr val="C0C58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en-GB" sz="1300">
                <a:solidFill>
                  <a:srgbClr val="61753B"/>
                </a:solidFill>
                <a:latin typeface="Cabin"/>
                <a:ea typeface="Cabin"/>
                <a:cs typeface="Cabin"/>
                <a:sym typeface="Cabin"/>
              </a:rPr>
              <a:t>African trypanosomiasi</a:t>
            </a:r>
            <a:r>
              <a:rPr lang="en-GB">
                <a:solidFill>
                  <a:srgbClr val="61753B"/>
                </a:solidFill>
                <a:latin typeface="Cabin"/>
                <a:ea typeface="Cabin"/>
                <a:cs typeface="Cabin"/>
                <a:sym typeface="Cabin"/>
              </a:rPr>
              <a:t>s</a:t>
            </a:r>
            <a:endParaRPr>
              <a:solidFill>
                <a:srgbClr val="61753B"/>
              </a:solidFill>
              <a:latin typeface="Cabin"/>
              <a:ea typeface="Cabin"/>
              <a:cs typeface="Cabin"/>
              <a:sym typeface="Cabin"/>
            </a:endParaRPr>
          </a:p>
        </p:txBody>
      </p:sp>
      <p:sp>
        <p:nvSpPr>
          <p:cNvPr id="246" name="Google Shape;246;p19"/>
          <p:cNvSpPr/>
          <p:nvPr/>
        </p:nvSpPr>
        <p:spPr>
          <a:xfrm>
            <a:off x="4311300" y="2686950"/>
            <a:ext cx="2514900" cy="327900"/>
          </a:xfrm>
          <a:prstGeom prst="rect">
            <a:avLst/>
          </a:prstGeom>
          <a:solidFill>
            <a:srgbClr val="C0C58F"/>
          </a:solidFill>
          <a:ln cap="flat" cmpd="sng" w="19050">
            <a:solidFill>
              <a:srgbClr val="C0C58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en-GB" sz="1300">
                <a:solidFill>
                  <a:srgbClr val="61753B"/>
                </a:solidFill>
                <a:latin typeface="Cabin"/>
                <a:ea typeface="Cabin"/>
                <a:cs typeface="Cabin"/>
                <a:sym typeface="Cabin"/>
              </a:rPr>
              <a:t>American trypanosomias</a:t>
            </a:r>
            <a:r>
              <a:rPr b="1" lang="en-GB">
                <a:solidFill>
                  <a:srgbClr val="61753B"/>
                </a:solidFill>
                <a:latin typeface="PT Sans Narrow"/>
                <a:ea typeface="PT Sans Narrow"/>
                <a:cs typeface="PT Sans Narrow"/>
                <a:sym typeface="PT Sans Narrow"/>
              </a:rPr>
              <a:t>is</a:t>
            </a:r>
            <a:endParaRPr b="1" sz="1200">
              <a:solidFill>
                <a:srgbClr val="CC0000"/>
              </a:solidFill>
              <a:latin typeface="Cabin"/>
              <a:ea typeface="Cabin"/>
              <a:cs typeface="Cabin"/>
              <a:sym typeface="Cabin"/>
            </a:endParaRPr>
          </a:p>
        </p:txBody>
      </p:sp>
      <p:pic>
        <p:nvPicPr>
          <p:cNvPr id="247" name="Google Shape;247;p19"/>
          <p:cNvPicPr preferRelativeResize="0"/>
          <p:nvPr/>
        </p:nvPicPr>
        <p:blipFill rotWithShape="1">
          <a:blip r:embed="rId3">
            <a:alphaModFix/>
          </a:blip>
          <a:srcRect b="0" l="0" r="0" t="27033"/>
          <a:stretch/>
        </p:blipFill>
        <p:spPr>
          <a:xfrm>
            <a:off x="5671900" y="963175"/>
            <a:ext cx="1386050" cy="521075"/>
          </a:xfrm>
          <a:prstGeom prst="rect">
            <a:avLst/>
          </a:prstGeom>
          <a:noFill/>
          <a:ln cap="flat" cmpd="sng" w="9525">
            <a:solidFill>
              <a:srgbClr val="61753B"/>
            </a:solidFill>
            <a:prstDash val="solid"/>
            <a:round/>
            <a:headEnd len="sm" w="sm" type="none"/>
            <a:tailEnd len="sm" w="sm" type="none"/>
          </a:ln>
        </p:spPr>
      </p:pic>
      <p:sp>
        <p:nvSpPr>
          <p:cNvPr id="248" name="Google Shape;248;p19"/>
          <p:cNvSpPr txBox="1"/>
          <p:nvPr/>
        </p:nvSpPr>
        <p:spPr>
          <a:xfrm>
            <a:off x="1224725" y="6846450"/>
            <a:ext cx="4780500" cy="467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000">
                <a:solidFill>
                  <a:srgbClr val="61753B"/>
                </a:solidFill>
                <a:latin typeface="Cabin"/>
                <a:ea typeface="Cabin"/>
                <a:cs typeface="Cabin"/>
                <a:sym typeface="Cabin"/>
              </a:rPr>
              <a:t>African Trypanosomiasis</a:t>
            </a:r>
            <a:endParaRPr b="1" sz="3000">
              <a:solidFill>
                <a:srgbClr val="61753B"/>
              </a:solidFill>
              <a:latin typeface="Cabin"/>
              <a:ea typeface="Cabin"/>
              <a:cs typeface="Cabin"/>
              <a:sym typeface="Cabin"/>
            </a:endParaRPr>
          </a:p>
        </p:txBody>
      </p:sp>
      <p:sp>
        <p:nvSpPr>
          <p:cNvPr id="249" name="Google Shape;249;p19"/>
          <p:cNvSpPr txBox="1"/>
          <p:nvPr/>
        </p:nvSpPr>
        <p:spPr>
          <a:xfrm>
            <a:off x="275600" y="7237650"/>
            <a:ext cx="7038300" cy="23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61753B"/>
                </a:solidFill>
                <a:latin typeface="Cabin"/>
                <a:ea typeface="Cabin"/>
                <a:cs typeface="Cabin"/>
                <a:sym typeface="Cabin"/>
              </a:rPr>
              <a:t>What is African sleeping sickness?</a:t>
            </a:r>
            <a:endParaRPr b="1" sz="600">
              <a:solidFill>
                <a:srgbClr val="61753B"/>
              </a:solidFill>
              <a:latin typeface="Cabin"/>
              <a:ea typeface="Cabin"/>
              <a:cs typeface="Cabin"/>
              <a:sym typeface="Cabin"/>
            </a:endParaRPr>
          </a:p>
          <a:p>
            <a:pPr indent="0" lvl="0" marL="0" rtl="0" algn="l">
              <a:lnSpc>
                <a:spcPct val="150000"/>
              </a:lnSpc>
              <a:spcBef>
                <a:spcPts val="0"/>
              </a:spcBef>
              <a:spcAft>
                <a:spcPts val="0"/>
              </a:spcAft>
              <a:buNone/>
            </a:pPr>
            <a:r>
              <a:t/>
            </a:r>
            <a:endParaRPr b="1" sz="600">
              <a:solidFill>
                <a:srgbClr val="61753B"/>
              </a:solidFill>
              <a:latin typeface="Cabin"/>
              <a:ea typeface="Cabin"/>
              <a:cs typeface="Cabin"/>
              <a:sym typeface="Cabin"/>
            </a:endParaRPr>
          </a:p>
          <a:p>
            <a:pPr indent="-307975" lvl="0" marL="457200" rtl="0" algn="l">
              <a:lnSpc>
                <a:spcPct val="150000"/>
              </a:lnSpc>
              <a:spcBef>
                <a:spcPts val="0"/>
              </a:spcBef>
              <a:spcAft>
                <a:spcPts val="0"/>
              </a:spcAft>
              <a:buSzPts val="1250"/>
              <a:buFont typeface="Cabin"/>
              <a:buChar char="●"/>
            </a:pPr>
            <a:r>
              <a:rPr b="1" lang="en-GB" sz="1250">
                <a:solidFill>
                  <a:srgbClr val="CC0000"/>
                </a:solidFill>
                <a:latin typeface="Cabin"/>
                <a:ea typeface="Cabin"/>
                <a:cs typeface="Cabin"/>
                <a:sym typeface="Cabin"/>
              </a:rPr>
              <a:t>African trypanosomiasis</a:t>
            </a:r>
            <a:r>
              <a:rPr lang="en-GB" sz="1250">
                <a:latin typeface="Cabin"/>
                <a:ea typeface="Cabin"/>
                <a:cs typeface="Cabin"/>
                <a:sym typeface="Cabin"/>
              </a:rPr>
              <a:t> is a parasitic disease </a:t>
            </a:r>
            <a:r>
              <a:rPr b="1" lang="en-GB" sz="1250">
                <a:solidFill>
                  <a:srgbClr val="CC0000"/>
                </a:solidFill>
                <a:latin typeface="Cabin"/>
                <a:ea typeface="Cabin"/>
                <a:cs typeface="Cabin"/>
                <a:sym typeface="Cabin"/>
              </a:rPr>
              <a:t>transmitted by the tsetse fly. </a:t>
            </a:r>
            <a:endParaRPr b="1" sz="600">
              <a:solidFill>
                <a:srgbClr val="CC0000"/>
              </a:solidFill>
              <a:latin typeface="Cabin"/>
              <a:ea typeface="Cabin"/>
              <a:cs typeface="Cabin"/>
              <a:sym typeface="Cabin"/>
            </a:endParaRPr>
          </a:p>
          <a:p>
            <a:pPr indent="-307975" lvl="0" marL="457200" rtl="0" algn="l">
              <a:lnSpc>
                <a:spcPct val="150000"/>
              </a:lnSpc>
              <a:spcBef>
                <a:spcPts val="0"/>
              </a:spcBef>
              <a:spcAft>
                <a:spcPts val="0"/>
              </a:spcAft>
              <a:buSzPts val="1250"/>
              <a:buFont typeface="Cabin"/>
              <a:buChar char="●"/>
            </a:pPr>
            <a:r>
              <a:rPr lang="en-GB" sz="1250">
                <a:latin typeface="Cabin"/>
                <a:ea typeface="Cabin"/>
                <a:cs typeface="Cabin"/>
                <a:sym typeface="Cabin"/>
              </a:rPr>
              <a:t>It gets its nickname</a:t>
            </a:r>
            <a:r>
              <a:rPr b="1" lang="en-GB" sz="1250">
                <a:solidFill>
                  <a:srgbClr val="CC0000"/>
                </a:solidFill>
                <a:latin typeface="Cabin"/>
                <a:ea typeface="Cabin"/>
                <a:cs typeface="Cabin"/>
                <a:sym typeface="Cabin"/>
              </a:rPr>
              <a:t> ‘sleeping sickness</a:t>
            </a:r>
            <a:r>
              <a:rPr lang="en-GB" sz="1250">
                <a:latin typeface="Cabin"/>
                <a:ea typeface="Cabin"/>
                <a:cs typeface="Cabin"/>
                <a:sym typeface="Cabin"/>
              </a:rPr>
              <a:t>’ because symptoms can include a </a:t>
            </a:r>
            <a:r>
              <a:rPr b="1" lang="en-GB" sz="1250">
                <a:latin typeface="Cabin"/>
                <a:ea typeface="Cabin"/>
                <a:cs typeface="Cabin"/>
                <a:sym typeface="Cabin"/>
              </a:rPr>
              <a:t>disturbed sleep pattern</a:t>
            </a:r>
            <a:endParaRPr b="1" sz="1250">
              <a:latin typeface="Cabin"/>
              <a:ea typeface="Cabin"/>
              <a:cs typeface="Cabin"/>
              <a:sym typeface="Cabin"/>
            </a:endParaRPr>
          </a:p>
          <a:p>
            <a:pPr indent="-307975" lvl="0" marL="457200" rtl="0" algn="l">
              <a:lnSpc>
                <a:spcPct val="150000"/>
              </a:lnSpc>
              <a:spcBef>
                <a:spcPts val="0"/>
              </a:spcBef>
              <a:spcAft>
                <a:spcPts val="0"/>
              </a:spcAft>
              <a:buClr>
                <a:srgbClr val="CC0000"/>
              </a:buClr>
              <a:buSzPts val="1250"/>
              <a:buFont typeface="Cabin"/>
              <a:buChar char="●"/>
            </a:pPr>
            <a:r>
              <a:rPr b="1" lang="en-GB" sz="1250">
                <a:solidFill>
                  <a:srgbClr val="CC0000"/>
                </a:solidFill>
                <a:latin typeface="Cabin"/>
                <a:ea typeface="Cabin"/>
                <a:cs typeface="Cabin"/>
                <a:sym typeface="Cabin"/>
              </a:rPr>
              <a:t>Infection occurs through the bite of infected tsetse flies (intermediate host).</a:t>
            </a:r>
            <a:endParaRPr b="1" sz="1250">
              <a:solidFill>
                <a:srgbClr val="CC0000"/>
              </a:solidFill>
              <a:latin typeface="Cabin"/>
              <a:ea typeface="Cabin"/>
              <a:cs typeface="Cabin"/>
              <a:sym typeface="Cabin"/>
            </a:endParaRPr>
          </a:p>
          <a:p>
            <a:pPr indent="-307975" lvl="0" marL="457200" rtl="0" algn="l">
              <a:lnSpc>
                <a:spcPct val="150000"/>
              </a:lnSpc>
              <a:spcBef>
                <a:spcPts val="0"/>
              </a:spcBef>
              <a:spcAft>
                <a:spcPts val="0"/>
              </a:spcAft>
              <a:buSzPts val="1250"/>
              <a:buFont typeface="Cabin"/>
              <a:buChar char="●"/>
            </a:pPr>
            <a:r>
              <a:rPr b="1" lang="en-GB" sz="1250">
                <a:latin typeface="Cabin"/>
                <a:ea typeface="Cabin"/>
                <a:cs typeface="Cabin"/>
                <a:sym typeface="Cabin"/>
              </a:rPr>
              <a:t>Humans, domestic cattle and wild animals are the main reservoir host for Trypanosoma (definitive host).</a:t>
            </a:r>
            <a:endParaRPr b="1" sz="1250">
              <a:latin typeface="Cabin"/>
              <a:ea typeface="Cabin"/>
              <a:cs typeface="Cabin"/>
              <a:sym typeface="Cabin"/>
            </a:endParaRPr>
          </a:p>
          <a:p>
            <a:pPr indent="-307975" lvl="0" marL="457200" rtl="0" algn="l">
              <a:lnSpc>
                <a:spcPct val="150000"/>
              </a:lnSpc>
              <a:spcBef>
                <a:spcPts val="0"/>
              </a:spcBef>
              <a:spcAft>
                <a:spcPts val="0"/>
              </a:spcAft>
              <a:buSzPts val="1250"/>
              <a:buFont typeface="Cabin"/>
              <a:buChar char="●"/>
            </a:pPr>
            <a:r>
              <a:rPr lang="en-GB" sz="1250">
                <a:latin typeface="Cabin"/>
                <a:ea typeface="Cabin"/>
                <a:cs typeface="Cabin"/>
                <a:sym typeface="Cabin"/>
              </a:rPr>
              <a:t>T. gambiense causes a chronic illness.</a:t>
            </a:r>
            <a:endParaRPr sz="1250">
              <a:latin typeface="Cabin"/>
              <a:ea typeface="Cabin"/>
              <a:cs typeface="Cabin"/>
              <a:sym typeface="Cabin"/>
            </a:endParaRPr>
          </a:p>
          <a:p>
            <a:pPr indent="-307975" lvl="0" marL="457200" rtl="0" algn="l">
              <a:lnSpc>
                <a:spcPct val="150000"/>
              </a:lnSpc>
              <a:spcBef>
                <a:spcPts val="0"/>
              </a:spcBef>
              <a:spcAft>
                <a:spcPts val="0"/>
              </a:spcAft>
              <a:buSzPts val="1250"/>
              <a:buFont typeface="Cabin"/>
              <a:buChar char="●"/>
            </a:pPr>
            <a:r>
              <a:rPr lang="en-GB" sz="1250">
                <a:latin typeface="Cabin"/>
                <a:ea typeface="Cabin"/>
                <a:cs typeface="Cabin"/>
                <a:sym typeface="Cabin"/>
              </a:rPr>
              <a:t>T. rhodesiense causes a more acute illness &amp; more rapid in developing the disease.</a:t>
            </a:r>
            <a:endParaRPr sz="1250">
              <a:latin typeface="Cabin"/>
              <a:ea typeface="Cabin"/>
              <a:cs typeface="Cabin"/>
              <a:sym typeface="Cabin"/>
            </a:endParaRPr>
          </a:p>
          <a:p>
            <a:pPr indent="0" lvl="0" marL="0" rtl="0" algn="l">
              <a:spcBef>
                <a:spcPts val="0"/>
              </a:spcBef>
              <a:spcAft>
                <a:spcPts val="0"/>
              </a:spcAft>
              <a:buNone/>
            </a:pPr>
            <a:r>
              <a:t/>
            </a:r>
            <a:endParaRPr b="1" sz="1300">
              <a:solidFill>
                <a:srgbClr val="61753B"/>
              </a:solidFill>
              <a:latin typeface="Cabin"/>
              <a:ea typeface="Cabin"/>
              <a:cs typeface="Cabin"/>
              <a:sym typeface="Cabin"/>
            </a:endParaRPr>
          </a:p>
        </p:txBody>
      </p:sp>
      <p:cxnSp>
        <p:nvCxnSpPr>
          <p:cNvPr id="250" name="Google Shape;250;p19"/>
          <p:cNvCxnSpPr/>
          <p:nvPr/>
        </p:nvCxnSpPr>
        <p:spPr>
          <a:xfrm>
            <a:off x="574675" y="6651875"/>
            <a:ext cx="6439200" cy="0"/>
          </a:xfrm>
          <a:prstGeom prst="straightConnector1">
            <a:avLst/>
          </a:prstGeom>
          <a:noFill/>
          <a:ln cap="flat" cmpd="sng" w="28575">
            <a:solidFill>
              <a:srgbClr val="61753B"/>
            </a:solidFill>
            <a:prstDash val="solid"/>
            <a:round/>
            <a:headEnd len="med" w="med" type="oval"/>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graphicFrame>
        <p:nvGraphicFramePr>
          <p:cNvPr id="255" name="Google Shape;255;p20"/>
          <p:cNvGraphicFramePr/>
          <p:nvPr/>
        </p:nvGraphicFramePr>
        <p:xfrm>
          <a:off x="309950" y="4901479"/>
          <a:ext cx="3000000" cy="3000000"/>
        </p:xfrm>
        <a:graphic>
          <a:graphicData uri="http://schemas.openxmlformats.org/drawingml/2006/table">
            <a:tbl>
              <a:tblPr>
                <a:noFill/>
                <a:tableStyleId>{E2AC331C-EB5B-4511-B57D-F3F6A29AB4E8}</a:tableStyleId>
              </a:tblPr>
              <a:tblGrid>
                <a:gridCol w="1916800"/>
                <a:gridCol w="2240500"/>
                <a:gridCol w="2812325"/>
              </a:tblGrid>
              <a:tr h="213325">
                <a:tc gridSpan="3">
                  <a:txBody>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Pathology and clinical picture, Has 3 stages:</a:t>
                      </a:r>
                      <a:endParaRPr b="1" sz="2000">
                        <a:solidFill>
                          <a:srgbClr val="FFFFFF"/>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61753B"/>
                    </a:solidFill>
                  </a:tcPr>
                </a:tc>
                <a:tc hMerge="1"/>
                <a:tc hMerge="1"/>
              </a:tr>
              <a:tr h="542300">
                <a:tc>
                  <a:txBody>
                    <a:bodyPr/>
                    <a:lstStyle/>
                    <a:p>
                      <a:pPr indent="0" lvl="0" marL="0" rtl="0" algn="ctr">
                        <a:spcBef>
                          <a:spcPts val="0"/>
                        </a:spcBef>
                        <a:spcAft>
                          <a:spcPts val="0"/>
                        </a:spcAft>
                        <a:buNone/>
                      </a:pPr>
                      <a:r>
                        <a:rPr b="1" lang="en-GB" sz="1300">
                          <a:solidFill>
                            <a:srgbClr val="61753B"/>
                          </a:solidFill>
                          <a:latin typeface="Cabin"/>
                          <a:ea typeface="Cabin"/>
                          <a:cs typeface="Cabin"/>
                          <a:sym typeface="Cabin"/>
                        </a:rPr>
                        <a:t>Skin stage</a:t>
                      </a:r>
                      <a:endParaRPr b="1" sz="1300">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b="1" lang="en-GB" sz="1300">
                          <a:solidFill>
                            <a:schemeClr val="lt1"/>
                          </a:solidFill>
                          <a:latin typeface="Cabin"/>
                          <a:ea typeface="Cabin"/>
                          <a:cs typeface="Cabin"/>
                          <a:sym typeface="Cabin"/>
                        </a:rPr>
                        <a:t> </a:t>
                      </a:r>
                      <a:r>
                        <a:rPr b="1" lang="en-GB" sz="1300">
                          <a:solidFill>
                            <a:srgbClr val="C27BA0"/>
                          </a:solidFill>
                          <a:latin typeface="Cabin"/>
                          <a:ea typeface="Cabin"/>
                          <a:cs typeface="Cabin"/>
                          <a:sym typeface="Cabin"/>
                        </a:rPr>
                        <a:t>Systemic</a:t>
                      </a:r>
                      <a:r>
                        <a:rPr b="1" lang="en-GB" sz="1300">
                          <a:solidFill>
                            <a:schemeClr val="lt1"/>
                          </a:solidFill>
                          <a:latin typeface="Cabin"/>
                          <a:ea typeface="Cabin"/>
                          <a:cs typeface="Cabin"/>
                          <a:sym typeface="Cabin"/>
                        </a:rPr>
                        <a:t> </a:t>
                      </a:r>
                      <a:r>
                        <a:rPr b="1" lang="en-GB" sz="1300">
                          <a:solidFill>
                            <a:srgbClr val="61753B"/>
                          </a:solidFill>
                          <a:latin typeface="Cabin"/>
                          <a:ea typeface="Cabin"/>
                          <a:cs typeface="Cabin"/>
                          <a:sym typeface="Cabin"/>
                        </a:rPr>
                        <a:t>Haemato-lymphatic stage</a:t>
                      </a:r>
                      <a:endParaRPr b="1" sz="1300">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c>
                  <a:txBody>
                    <a:bodyPr/>
                    <a:lstStyle/>
                    <a:p>
                      <a:pPr indent="0" lvl="0" marL="0" rtl="0" algn="ctr">
                        <a:spcBef>
                          <a:spcPts val="0"/>
                        </a:spcBef>
                        <a:spcAft>
                          <a:spcPts val="0"/>
                        </a:spcAft>
                        <a:buNone/>
                      </a:pPr>
                      <a:r>
                        <a:rPr b="1" lang="en-GB" sz="1300">
                          <a:solidFill>
                            <a:srgbClr val="61753B"/>
                          </a:solidFill>
                          <a:latin typeface="Cabin"/>
                          <a:ea typeface="Cabin"/>
                          <a:cs typeface="Cabin"/>
                          <a:sym typeface="Cabin"/>
                        </a:rPr>
                        <a:t>Central nervous system (CNS) stage</a:t>
                      </a:r>
                      <a:endParaRPr b="1" sz="1300">
                        <a:solidFill>
                          <a:srgbClr val="61753B"/>
                        </a:solidFill>
                        <a:latin typeface="Cabin"/>
                        <a:ea typeface="Cabin"/>
                        <a:cs typeface="Cabin"/>
                        <a:sym typeface="Cabin"/>
                      </a:endParaRPr>
                    </a:p>
                  </a:txBody>
                  <a:tcPr marT="91425" marB="91425" marR="91425" marL="91425" anchor="ctr">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C0C58F">
                        <a:alpha val="53630"/>
                      </a:srgbClr>
                    </a:solidFill>
                  </a:tcPr>
                </a:tc>
              </a:tr>
              <a:tr h="2072900">
                <a:tc>
                  <a:txBody>
                    <a:bodyPr/>
                    <a:lstStyle/>
                    <a:p>
                      <a:pPr indent="0" lvl="0" marL="0" rtl="0" algn="l">
                        <a:lnSpc>
                          <a:spcPct val="115000"/>
                        </a:lnSpc>
                        <a:spcBef>
                          <a:spcPts val="0"/>
                        </a:spcBef>
                        <a:spcAft>
                          <a:spcPts val="0"/>
                        </a:spcAft>
                        <a:buNone/>
                      </a:pPr>
                      <a:r>
                        <a:rPr lang="en-GB" sz="1200">
                          <a:solidFill>
                            <a:schemeClr val="dk1"/>
                          </a:solidFill>
                          <a:latin typeface="Cabin"/>
                          <a:ea typeface="Cabin"/>
                          <a:cs typeface="Cabin"/>
                          <a:sym typeface="Cabin"/>
                        </a:rPr>
                        <a:t>A primary reaction occurs at the site of inoculation of trypomastigotes, </a:t>
                      </a:r>
                      <a:r>
                        <a:rPr b="1" lang="en-GB" sz="1200">
                          <a:solidFill>
                            <a:srgbClr val="CC0000"/>
                          </a:solidFill>
                          <a:latin typeface="Cabin"/>
                          <a:ea typeface="Cabin"/>
                          <a:cs typeface="Cabin"/>
                          <a:sym typeface="Cabin"/>
                        </a:rPr>
                        <a:t>chancre</a:t>
                      </a:r>
                      <a:r>
                        <a:rPr lang="en-GB" sz="1200">
                          <a:solidFill>
                            <a:schemeClr val="dk1"/>
                          </a:solidFill>
                          <a:latin typeface="Cabin"/>
                          <a:ea typeface="Cabin"/>
                          <a:cs typeface="Cabin"/>
                          <a:sym typeface="Cabin"/>
                        </a:rPr>
                        <a:t> which resolve in 2-3 weeks.</a:t>
                      </a:r>
                      <a:endParaRPr sz="1150">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200">
                          <a:solidFill>
                            <a:srgbClr val="CC0000"/>
                          </a:solidFill>
                          <a:latin typeface="Cabin"/>
                          <a:ea typeface="Cabin"/>
                          <a:cs typeface="Cabin"/>
                          <a:sym typeface="Cabin"/>
                        </a:rPr>
                        <a:t>intermittent feve</a:t>
                      </a:r>
                      <a:r>
                        <a:rPr lang="en-GB" sz="1200">
                          <a:solidFill>
                            <a:srgbClr val="CC0000"/>
                          </a:solidFill>
                          <a:latin typeface="Cabin"/>
                          <a:ea typeface="Cabin"/>
                          <a:cs typeface="Cabin"/>
                          <a:sym typeface="Cabin"/>
                        </a:rPr>
                        <a:t>r</a:t>
                      </a:r>
                      <a:r>
                        <a:rPr lang="en-GB" sz="1200">
                          <a:latin typeface="Cabin"/>
                          <a:ea typeface="Cabin"/>
                          <a:cs typeface="Cabin"/>
                          <a:sym typeface="Cabin"/>
                        </a:rPr>
                        <a:t>, headache &amp; generalized lymphadenopathy mainly in the </a:t>
                      </a:r>
                      <a:r>
                        <a:rPr b="1" lang="en-GB" sz="1200">
                          <a:latin typeface="Cabin"/>
                          <a:ea typeface="Cabin"/>
                          <a:cs typeface="Cabin"/>
                          <a:sym typeface="Cabin"/>
                        </a:rPr>
                        <a:t>cervical &amp; sub-occipital region</a:t>
                      </a:r>
                      <a:r>
                        <a:rPr lang="en-GB" sz="1200">
                          <a:latin typeface="Cabin"/>
                          <a:ea typeface="Cabin"/>
                          <a:cs typeface="Cabin"/>
                          <a:sym typeface="Cabin"/>
                        </a:rPr>
                        <a:t> </a:t>
                      </a:r>
                      <a:r>
                        <a:rPr lang="en-GB" sz="1200">
                          <a:solidFill>
                            <a:srgbClr val="CC0000"/>
                          </a:solidFill>
                          <a:latin typeface="Cabin"/>
                          <a:ea typeface="Cabin"/>
                          <a:cs typeface="Cabin"/>
                          <a:sym typeface="Cabin"/>
                        </a:rPr>
                        <a:t>(</a:t>
                      </a:r>
                      <a:r>
                        <a:rPr b="1" lang="en-GB" sz="1200">
                          <a:solidFill>
                            <a:srgbClr val="CC0000"/>
                          </a:solidFill>
                          <a:latin typeface="Cabin"/>
                          <a:ea typeface="Cabin"/>
                          <a:cs typeface="Cabin"/>
                          <a:sym typeface="Cabin"/>
                        </a:rPr>
                        <a:t>Winterbottom’ sign</a:t>
                      </a:r>
                      <a:r>
                        <a:rPr lang="en-GB" sz="1200">
                          <a:solidFill>
                            <a:srgbClr val="CC0000"/>
                          </a:solidFill>
                          <a:latin typeface="Cabin"/>
                          <a:ea typeface="Cabin"/>
                          <a:cs typeface="Cabin"/>
                          <a:sym typeface="Cabin"/>
                        </a:rPr>
                        <a:t>)</a:t>
                      </a:r>
                      <a:r>
                        <a:rPr baseline="30000" lang="en-GB" sz="1300">
                          <a:solidFill>
                            <a:schemeClr val="dk1"/>
                          </a:solidFill>
                          <a:latin typeface="Cabin"/>
                          <a:ea typeface="Cabin"/>
                          <a:cs typeface="Cabin"/>
                          <a:sym typeface="Cabin"/>
                        </a:rPr>
                        <a:t>2</a:t>
                      </a:r>
                      <a:r>
                        <a:rPr lang="en-GB" sz="1200">
                          <a:latin typeface="Cabin"/>
                          <a:ea typeface="Cabin"/>
                          <a:cs typeface="Cabin"/>
                          <a:sym typeface="Cabin"/>
                        </a:rPr>
                        <a:t>, anemia.</a:t>
                      </a:r>
                      <a:endParaRPr baseline="30000" sz="1150">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a:txBody>
                    <a:bodyPr/>
                    <a:lstStyle/>
                    <a:p>
                      <a:pPr indent="0" lvl="0" marL="0" rtl="0" algn="l">
                        <a:spcBef>
                          <a:spcPts val="0"/>
                        </a:spcBef>
                        <a:spcAft>
                          <a:spcPts val="0"/>
                        </a:spcAft>
                        <a:buNone/>
                      </a:pPr>
                      <a:r>
                        <a:rPr lang="en-GB" sz="1150">
                          <a:latin typeface="Cabin"/>
                          <a:ea typeface="Cabin"/>
                          <a:cs typeface="Cabin"/>
                          <a:sym typeface="Cabin"/>
                        </a:rPr>
                        <a:t>This stage begins when the </a:t>
                      </a:r>
                      <a:r>
                        <a:rPr b="1" lang="en-GB" sz="1150">
                          <a:latin typeface="Cabin"/>
                          <a:ea typeface="Cabin"/>
                          <a:cs typeface="Cabin"/>
                          <a:sym typeface="Cabin"/>
                        </a:rPr>
                        <a:t>trypanosome </a:t>
                      </a:r>
                      <a:r>
                        <a:rPr lang="en-GB" sz="1150">
                          <a:latin typeface="Cabin"/>
                          <a:ea typeface="Cabin"/>
                          <a:cs typeface="Cabin"/>
                          <a:sym typeface="Cabin"/>
                        </a:rPr>
                        <a:t>parasites cross from the</a:t>
                      </a:r>
                      <a:r>
                        <a:rPr b="1" lang="en-GB" sz="1150">
                          <a:latin typeface="Cabin"/>
                          <a:ea typeface="Cabin"/>
                          <a:cs typeface="Cabin"/>
                          <a:sym typeface="Cabin"/>
                        </a:rPr>
                        <a:t> blood- brain barrier </a:t>
                      </a:r>
                      <a:r>
                        <a:rPr lang="en-GB" sz="1150">
                          <a:latin typeface="Cabin"/>
                          <a:ea typeface="Cabin"/>
                          <a:cs typeface="Cabin"/>
                          <a:sym typeface="Cabin"/>
                        </a:rPr>
                        <a:t>into the </a:t>
                      </a:r>
                      <a:r>
                        <a:rPr b="1" lang="en-GB" sz="1150">
                          <a:latin typeface="Cabin"/>
                          <a:ea typeface="Cabin"/>
                          <a:cs typeface="Cabin"/>
                          <a:sym typeface="Cabin"/>
                        </a:rPr>
                        <a:t>spinal fluid</a:t>
                      </a:r>
                      <a:r>
                        <a:rPr lang="en-GB" sz="1150">
                          <a:latin typeface="Cabin"/>
                          <a:ea typeface="Cabin"/>
                          <a:cs typeface="Cabin"/>
                          <a:sym typeface="Cabin"/>
                        </a:rPr>
                        <a:t>, infecting the CNS including  the brain, result in change in </a:t>
                      </a:r>
                      <a:r>
                        <a:rPr b="1" lang="en-GB" sz="1150">
                          <a:latin typeface="Cabin"/>
                          <a:ea typeface="Cabin"/>
                          <a:cs typeface="Cabin"/>
                          <a:sym typeface="Cabin"/>
                        </a:rPr>
                        <a:t>behavior, confusion, poor coordination difficulties with speech and disturbance of sleep </a:t>
                      </a:r>
                      <a:r>
                        <a:rPr b="1" lang="en-GB" sz="1150">
                          <a:solidFill>
                            <a:srgbClr val="C27BA0"/>
                          </a:solidFill>
                          <a:latin typeface="Cabin"/>
                          <a:ea typeface="Cabin"/>
                          <a:cs typeface="Cabin"/>
                          <a:sym typeface="Cabin"/>
                        </a:rPr>
                        <a:t>(sleeping during day and insomnia at night.)</a:t>
                      </a:r>
                      <a:r>
                        <a:rPr lang="en-GB" sz="1150">
                          <a:latin typeface="Cabin"/>
                          <a:ea typeface="Cabin"/>
                          <a:cs typeface="Cabin"/>
                          <a:sym typeface="Cabin"/>
                        </a:rPr>
                        <a:t> &amp; </a:t>
                      </a:r>
                      <a:r>
                        <a:rPr lang="en-GB" sz="1150">
                          <a:solidFill>
                            <a:srgbClr val="3C78D8"/>
                          </a:solidFill>
                          <a:latin typeface="Cabin"/>
                          <a:ea typeface="Cabin"/>
                          <a:cs typeface="Cabin"/>
                          <a:sym typeface="Cabin"/>
                        </a:rPr>
                        <a:t>(Meningoencephalitis)</a:t>
                      </a:r>
                      <a:endParaRPr sz="1150">
                        <a:solidFill>
                          <a:srgbClr val="3C78D8"/>
                        </a:solidFill>
                        <a:latin typeface="Cabin"/>
                        <a:ea typeface="Cabin"/>
                        <a:cs typeface="Cabin"/>
                        <a:sym typeface="Cabin"/>
                      </a:endParaRPr>
                    </a:p>
                    <a:p>
                      <a:pPr indent="0" lvl="0" marL="0" rtl="0" algn="l">
                        <a:spcBef>
                          <a:spcPts val="0"/>
                        </a:spcBef>
                        <a:spcAft>
                          <a:spcPts val="0"/>
                        </a:spcAft>
                        <a:buNone/>
                      </a:pPr>
                      <a:r>
                        <a:rPr lang="en-GB" sz="1150">
                          <a:latin typeface="Cabin"/>
                          <a:ea typeface="Cabin"/>
                          <a:cs typeface="Cabin"/>
                          <a:sym typeface="Cabin"/>
                        </a:rPr>
                        <a:t>In a typical case, there is daytime sleeping, psychological changes, tremors, convulsions and finally coma. </a:t>
                      </a:r>
                      <a:r>
                        <a:rPr b="1" lang="en-GB" sz="1150">
                          <a:latin typeface="Cabin"/>
                          <a:ea typeface="Cabin"/>
                          <a:cs typeface="Cabin"/>
                          <a:sym typeface="Cabin"/>
                        </a:rPr>
                        <a:t>without treatment, the disease is invariably fatal.</a:t>
                      </a:r>
                      <a:endParaRPr b="1" sz="1150">
                        <a:solidFill>
                          <a:srgbClr val="C27BA0"/>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r>
              <a:tr h="356950">
                <a:tc gridSpan="3">
                  <a:txBody>
                    <a:bodyPr/>
                    <a:lstStyle/>
                    <a:p>
                      <a:pPr indent="0" lvl="0" marL="0" rtl="0" algn="ctr">
                        <a:spcBef>
                          <a:spcPts val="0"/>
                        </a:spcBef>
                        <a:spcAft>
                          <a:spcPts val="0"/>
                        </a:spcAft>
                        <a:buNone/>
                      </a:pPr>
                      <a:r>
                        <a:rPr b="1" lang="en-GB" sz="2000">
                          <a:solidFill>
                            <a:schemeClr val="lt1"/>
                          </a:solidFill>
                          <a:latin typeface="Cabin"/>
                          <a:ea typeface="Cabin"/>
                          <a:cs typeface="Cabin"/>
                          <a:sym typeface="Cabin"/>
                        </a:rPr>
                        <a:t>Diagnosis</a:t>
                      </a:r>
                      <a:endParaRPr sz="1200">
                        <a:solidFill>
                          <a:schemeClr val="dk1"/>
                        </a:solidFill>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solidFill>
                      <a:srgbClr val="61753B"/>
                    </a:solidFill>
                  </a:tcPr>
                </a:tc>
                <a:tc hMerge="1"/>
                <a:tc hMerge="1"/>
              </a:tr>
              <a:tr h="778725">
                <a:tc gridSpan="3">
                  <a:txBody>
                    <a:bodyPr/>
                    <a:lstStyle/>
                    <a:p>
                      <a:pPr indent="-304800" lvl="0" marL="457200" rtl="0" algn="l">
                        <a:spcBef>
                          <a:spcPts val="0"/>
                        </a:spcBef>
                        <a:spcAft>
                          <a:spcPts val="0"/>
                        </a:spcAft>
                        <a:buSzPts val="1200"/>
                        <a:buFont typeface="Cabin"/>
                        <a:buAutoNum type="arabicPeriod"/>
                      </a:pPr>
                      <a:r>
                        <a:rPr lang="en-GB" sz="1200">
                          <a:latin typeface="Cabin"/>
                          <a:ea typeface="Cabin"/>
                          <a:cs typeface="Cabin"/>
                          <a:sym typeface="Cabin"/>
                        </a:rPr>
                        <a:t>Diagnosis relies on recognition of the </a:t>
                      </a:r>
                      <a:r>
                        <a:rPr b="1" lang="en-GB" sz="1200">
                          <a:solidFill>
                            <a:srgbClr val="CC0000"/>
                          </a:solidFill>
                          <a:latin typeface="Cabin"/>
                          <a:ea typeface="Cabin"/>
                          <a:cs typeface="Cabin"/>
                          <a:sym typeface="Cabin"/>
                        </a:rPr>
                        <a:t>trypomastigote in peripheral blood </a:t>
                      </a:r>
                      <a:r>
                        <a:rPr b="1" lang="en-GB" sz="1200">
                          <a:solidFill>
                            <a:srgbClr val="6AA84F"/>
                          </a:solidFill>
                          <a:latin typeface="Cabin"/>
                          <a:ea typeface="Cabin"/>
                          <a:cs typeface="Cabin"/>
                          <a:sym typeface="Cabin"/>
                        </a:rPr>
                        <a:t>&amp; CSF </a:t>
                      </a:r>
                      <a:r>
                        <a:rPr lang="en-GB" sz="1200">
                          <a:latin typeface="Cabin"/>
                          <a:ea typeface="Cabin"/>
                          <a:cs typeface="Cabin"/>
                          <a:sym typeface="Cabin"/>
                        </a:rPr>
                        <a:t>during fever, sternal bone marrow,lymph node aspirates and CSF. Motile organisms may be visible in the </a:t>
                      </a:r>
                      <a:r>
                        <a:rPr b="1" lang="en-GB" sz="1200">
                          <a:latin typeface="Cabin"/>
                          <a:ea typeface="Cabin"/>
                          <a:cs typeface="Cabin"/>
                          <a:sym typeface="Cabin"/>
                        </a:rPr>
                        <a:t>buffy coat.</a:t>
                      </a:r>
                      <a:endParaRPr b="1" sz="600">
                        <a:latin typeface="Cabin"/>
                        <a:ea typeface="Cabin"/>
                        <a:cs typeface="Cabin"/>
                        <a:sym typeface="Cabin"/>
                      </a:endParaRPr>
                    </a:p>
                    <a:p>
                      <a:pPr indent="0" lvl="0" marL="457200" rtl="0" algn="l">
                        <a:spcBef>
                          <a:spcPts val="0"/>
                        </a:spcBef>
                        <a:spcAft>
                          <a:spcPts val="0"/>
                        </a:spcAft>
                        <a:buNone/>
                      </a:pPr>
                      <a:r>
                        <a:t/>
                      </a:r>
                      <a:endParaRPr b="1" sz="600">
                        <a:latin typeface="Cabin"/>
                        <a:ea typeface="Cabin"/>
                        <a:cs typeface="Cabin"/>
                        <a:sym typeface="Cabin"/>
                      </a:endParaRPr>
                    </a:p>
                    <a:p>
                      <a:pPr indent="-304800" lvl="0" marL="457200" rtl="0" algn="l">
                        <a:spcBef>
                          <a:spcPts val="0"/>
                        </a:spcBef>
                        <a:spcAft>
                          <a:spcPts val="0"/>
                        </a:spcAft>
                        <a:buSzPts val="1200"/>
                        <a:buFont typeface="Cabin"/>
                        <a:buAutoNum type="arabicPeriod"/>
                      </a:pPr>
                      <a:r>
                        <a:rPr b="1" lang="en-GB" sz="1200">
                          <a:latin typeface="Cabin"/>
                          <a:ea typeface="Cabin"/>
                          <a:cs typeface="Cabin"/>
                          <a:sym typeface="Cabin"/>
                        </a:rPr>
                        <a:t>Serological</a:t>
                      </a:r>
                      <a:r>
                        <a:rPr lang="en-GB" sz="1200">
                          <a:latin typeface="Cabin"/>
                          <a:ea typeface="Cabin"/>
                          <a:cs typeface="Cabin"/>
                          <a:sym typeface="Cabin"/>
                        </a:rPr>
                        <a:t> testing is also common as IF and ELIZA.</a:t>
                      </a:r>
                      <a:endParaRPr b="1" sz="2000">
                        <a:latin typeface="Cabin"/>
                        <a:ea typeface="Cabin"/>
                        <a:cs typeface="Cabin"/>
                        <a:sym typeface="Cabin"/>
                      </a:endParaRPr>
                    </a:p>
                  </a:txBody>
                  <a:tcPr marT="91425" marB="91425" marR="91425" marL="91425">
                    <a:lnL cap="flat" cmpd="sng" w="9525">
                      <a:solidFill>
                        <a:srgbClr val="61753B"/>
                      </a:solidFill>
                      <a:prstDash val="solid"/>
                      <a:round/>
                      <a:headEnd len="sm" w="sm" type="none"/>
                      <a:tailEnd len="sm" w="sm" type="none"/>
                    </a:lnL>
                    <a:lnR cap="flat" cmpd="sng" w="9525">
                      <a:solidFill>
                        <a:srgbClr val="61753B"/>
                      </a:solidFill>
                      <a:prstDash val="solid"/>
                      <a:round/>
                      <a:headEnd len="sm" w="sm" type="none"/>
                      <a:tailEnd len="sm" w="sm" type="none"/>
                    </a:lnR>
                    <a:lnT cap="flat" cmpd="sng" w="9525">
                      <a:solidFill>
                        <a:srgbClr val="61753B"/>
                      </a:solidFill>
                      <a:prstDash val="solid"/>
                      <a:round/>
                      <a:headEnd len="sm" w="sm" type="none"/>
                      <a:tailEnd len="sm" w="sm" type="none"/>
                    </a:lnT>
                    <a:lnB cap="flat" cmpd="sng" w="9525">
                      <a:solidFill>
                        <a:srgbClr val="61753B"/>
                      </a:solidFill>
                      <a:prstDash val="solid"/>
                      <a:round/>
                      <a:headEnd len="sm" w="sm" type="none"/>
                      <a:tailEnd len="sm" w="sm" type="none"/>
                    </a:lnB>
                  </a:tcPr>
                </a:tc>
                <a:tc hMerge="1"/>
                <a:tc hMerge="1"/>
              </a:tr>
            </a:tbl>
          </a:graphicData>
        </a:graphic>
      </p:graphicFrame>
      <p:sp>
        <p:nvSpPr>
          <p:cNvPr id="256" name="Google Shape;256;p20"/>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57" name="Google Shape;257;p20"/>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7</a:t>
            </a:r>
            <a:endParaRPr>
              <a:latin typeface="Cabin"/>
              <a:ea typeface="Cabin"/>
              <a:cs typeface="Cabin"/>
              <a:sym typeface="Cabin"/>
            </a:endParaRPr>
          </a:p>
        </p:txBody>
      </p:sp>
      <p:sp>
        <p:nvSpPr>
          <p:cNvPr id="258" name="Google Shape;258;p20"/>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African trypanosomiasis </a:t>
            </a:r>
            <a:r>
              <a:rPr b="1" lang="en-GB" sz="2500">
                <a:solidFill>
                  <a:srgbClr val="61753B"/>
                </a:solidFill>
                <a:latin typeface="Cabin"/>
                <a:ea typeface="Cabin"/>
                <a:cs typeface="Cabin"/>
                <a:sym typeface="Cabin"/>
              </a:rPr>
              <a:t>cont’</a:t>
            </a:r>
            <a:endParaRPr b="1" sz="2500">
              <a:solidFill>
                <a:srgbClr val="61753B"/>
              </a:solidFill>
              <a:latin typeface="Cabin"/>
              <a:ea typeface="Cabin"/>
              <a:cs typeface="Cabin"/>
              <a:sym typeface="Cabin"/>
            </a:endParaRPr>
          </a:p>
        </p:txBody>
      </p:sp>
      <p:sp>
        <p:nvSpPr>
          <p:cNvPr id="259" name="Google Shape;259;p20"/>
          <p:cNvSpPr txBox="1"/>
          <p:nvPr/>
        </p:nvSpPr>
        <p:spPr>
          <a:xfrm>
            <a:off x="323700" y="2585713"/>
            <a:ext cx="2006400" cy="582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p:txBody>
      </p:sp>
      <p:pic>
        <p:nvPicPr>
          <p:cNvPr id="260" name="Google Shape;260;p20"/>
          <p:cNvPicPr preferRelativeResize="0"/>
          <p:nvPr/>
        </p:nvPicPr>
        <p:blipFill rotWithShape="1">
          <a:blip r:embed="rId3">
            <a:alphaModFix/>
          </a:blip>
          <a:srcRect b="-5710" l="0" r="0" t="5710"/>
          <a:stretch/>
        </p:blipFill>
        <p:spPr>
          <a:xfrm>
            <a:off x="5442712" y="3131523"/>
            <a:ext cx="1794816" cy="1563600"/>
          </a:xfrm>
          <a:prstGeom prst="rect">
            <a:avLst/>
          </a:prstGeom>
          <a:noFill/>
          <a:ln cap="flat" cmpd="sng" w="9525">
            <a:solidFill>
              <a:srgbClr val="61753B"/>
            </a:solidFill>
            <a:prstDash val="solid"/>
            <a:round/>
            <a:headEnd len="sm" w="sm" type="none"/>
            <a:tailEnd len="sm" w="sm" type="none"/>
          </a:ln>
        </p:spPr>
      </p:pic>
      <p:pic>
        <p:nvPicPr>
          <p:cNvPr id="261" name="Google Shape;261;p20"/>
          <p:cNvPicPr preferRelativeResize="0"/>
          <p:nvPr/>
        </p:nvPicPr>
        <p:blipFill>
          <a:blip r:embed="rId4">
            <a:alphaModFix/>
          </a:blip>
          <a:stretch>
            <a:fillRect/>
          </a:stretch>
        </p:blipFill>
        <p:spPr>
          <a:xfrm>
            <a:off x="675703" y="7419946"/>
            <a:ext cx="983645" cy="582900"/>
          </a:xfrm>
          <a:prstGeom prst="rect">
            <a:avLst/>
          </a:prstGeom>
          <a:noFill/>
          <a:ln>
            <a:noFill/>
          </a:ln>
        </p:spPr>
      </p:pic>
      <p:pic>
        <p:nvPicPr>
          <p:cNvPr id="262" name="Google Shape;262;p20"/>
          <p:cNvPicPr preferRelativeResize="0"/>
          <p:nvPr/>
        </p:nvPicPr>
        <p:blipFill>
          <a:blip r:embed="rId5">
            <a:alphaModFix/>
          </a:blip>
          <a:stretch>
            <a:fillRect/>
          </a:stretch>
        </p:blipFill>
        <p:spPr>
          <a:xfrm>
            <a:off x="2907775" y="7419952"/>
            <a:ext cx="998699" cy="582900"/>
          </a:xfrm>
          <a:prstGeom prst="rect">
            <a:avLst/>
          </a:prstGeom>
          <a:noFill/>
          <a:ln>
            <a:noFill/>
          </a:ln>
        </p:spPr>
      </p:pic>
      <p:cxnSp>
        <p:nvCxnSpPr>
          <p:cNvPr id="263" name="Google Shape;263;p20"/>
          <p:cNvCxnSpPr/>
          <p:nvPr/>
        </p:nvCxnSpPr>
        <p:spPr>
          <a:xfrm flipH="1" rot="10800000">
            <a:off x="3353133" y="7451149"/>
            <a:ext cx="108000" cy="241200"/>
          </a:xfrm>
          <a:prstGeom prst="straightConnector1">
            <a:avLst/>
          </a:prstGeom>
          <a:noFill/>
          <a:ln cap="flat" cmpd="sng" w="9525">
            <a:solidFill>
              <a:srgbClr val="CC0000"/>
            </a:solidFill>
            <a:prstDash val="solid"/>
            <a:round/>
            <a:headEnd len="med" w="med" type="triangle"/>
            <a:tailEnd len="med" w="med" type="none"/>
          </a:ln>
        </p:spPr>
      </p:cxnSp>
      <p:pic>
        <p:nvPicPr>
          <p:cNvPr id="264" name="Google Shape;264;p20"/>
          <p:cNvPicPr preferRelativeResize="0"/>
          <p:nvPr/>
        </p:nvPicPr>
        <p:blipFill>
          <a:blip r:embed="rId6">
            <a:alphaModFix/>
          </a:blip>
          <a:stretch>
            <a:fillRect/>
          </a:stretch>
        </p:blipFill>
        <p:spPr>
          <a:xfrm>
            <a:off x="6075375" y="9382125"/>
            <a:ext cx="491826" cy="361950"/>
          </a:xfrm>
          <a:prstGeom prst="rect">
            <a:avLst/>
          </a:prstGeom>
          <a:noFill/>
          <a:ln>
            <a:noFill/>
          </a:ln>
        </p:spPr>
      </p:pic>
      <p:pic>
        <p:nvPicPr>
          <p:cNvPr id="265" name="Google Shape;265;p20"/>
          <p:cNvPicPr preferRelativeResize="0"/>
          <p:nvPr/>
        </p:nvPicPr>
        <p:blipFill>
          <a:blip r:embed="rId7">
            <a:alphaModFix/>
          </a:blip>
          <a:stretch>
            <a:fillRect/>
          </a:stretch>
        </p:blipFill>
        <p:spPr>
          <a:xfrm>
            <a:off x="6567200" y="9382125"/>
            <a:ext cx="491825" cy="361950"/>
          </a:xfrm>
          <a:prstGeom prst="rect">
            <a:avLst/>
          </a:prstGeom>
          <a:noFill/>
          <a:ln>
            <a:noFill/>
          </a:ln>
        </p:spPr>
      </p:pic>
      <p:sp>
        <p:nvSpPr>
          <p:cNvPr id="266" name="Google Shape;266;p20"/>
          <p:cNvSpPr txBox="1"/>
          <p:nvPr/>
        </p:nvSpPr>
        <p:spPr>
          <a:xfrm>
            <a:off x="-5218849" y="10647463"/>
            <a:ext cx="2457900" cy="66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“trypanosoma”</a:t>
            </a:r>
            <a:endParaRPr sz="1200">
              <a:latin typeface="Cabin"/>
              <a:ea typeface="Cabin"/>
              <a:cs typeface="Cabin"/>
              <a:sym typeface="Cabin"/>
            </a:endParaRPr>
          </a:p>
        </p:txBody>
      </p:sp>
      <p:sp>
        <p:nvSpPr>
          <p:cNvPr id="267" name="Google Shape;267;p20"/>
          <p:cNvSpPr/>
          <p:nvPr/>
        </p:nvSpPr>
        <p:spPr>
          <a:xfrm>
            <a:off x="3166350" y="3022325"/>
            <a:ext cx="2156400" cy="17514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Once in the bloodstream the </a:t>
            </a:r>
            <a:r>
              <a:rPr b="1" lang="en-GB" sz="1200">
                <a:solidFill>
                  <a:srgbClr val="CC0000"/>
                </a:solidFill>
                <a:latin typeface="Cabin"/>
                <a:ea typeface="Cabin"/>
                <a:cs typeface="Cabin"/>
                <a:sym typeface="Cabin"/>
              </a:rPr>
              <a:t>trypomastigotes </a:t>
            </a:r>
            <a:r>
              <a:rPr b="1" lang="en-GB" sz="1200">
                <a:solidFill>
                  <a:srgbClr val="CC0000"/>
                </a:solidFill>
                <a:latin typeface="Cabin"/>
                <a:ea typeface="Cabin"/>
                <a:cs typeface="Cabin"/>
                <a:sym typeface="Cabin"/>
              </a:rPr>
              <a:t>multiply in the blood , lymph or</a:t>
            </a:r>
            <a:r>
              <a:rPr lang="en-GB" sz="12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spinal fluid</a:t>
            </a:r>
            <a:r>
              <a:rPr baseline="30000" lang="en-GB" sz="1300">
                <a:solidFill>
                  <a:srgbClr val="CC0000"/>
                </a:solidFill>
                <a:latin typeface="Cabin"/>
                <a:ea typeface="Cabin"/>
                <a:cs typeface="Cabin"/>
                <a:sym typeface="Cabin"/>
              </a:rPr>
              <a:t>1</a:t>
            </a:r>
            <a:r>
              <a:rPr b="1" lang="en-GB" sz="1200">
                <a:solidFill>
                  <a:srgbClr val="CC0000"/>
                </a:solidFill>
                <a:latin typeface="Cabin"/>
                <a:ea typeface="Cabin"/>
                <a:cs typeface="Cabin"/>
                <a:sym typeface="Cabin"/>
              </a:rPr>
              <a:t>.</a:t>
            </a:r>
            <a:endParaRPr b="1" sz="1100">
              <a:solidFill>
                <a:srgbClr val="CC0000"/>
              </a:solidFill>
              <a:latin typeface="Cabin"/>
              <a:ea typeface="Cabin"/>
              <a:cs typeface="Cabin"/>
              <a:sym typeface="Cabin"/>
            </a:endParaRPr>
          </a:p>
        </p:txBody>
      </p:sp>
      <p:sp>
        <p:nvSpPr>
          <p:cNvPr id="268" name="Google Shape;268;p20"/>
          <p:cNvSpPr/>
          <p:nvPr/>
        </p:nvSpPr>
        <p:spPr>
          <a:xfrm>
            <a:off x="388625" y="3062225"/>
            <a:ext cx="2370300" cy="16716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50">
                <a:solidFill>
                  <a:schemeClr val="dk1"/>
                </a:solidFill>
                <a:latin typeface="Cabin"/>
                <a:ea typeface="Cabin"/>
                <a:cs typeface="Cabin"/>
                <a:sym typeface="Cabin"/>
              </a:rPr>
              <a:t>The trypanosome parasite is first introduced into the mammalian host as </a:t>
            </a:r>
            <a:r>
              <a:rPr b="1" lang="en-GB" sz="1150">
                <a:solidFill>
                  <a:srgbClr val="CC0000"/>
                </a:solidFill>
                <a:latin typeface="Cabin"/>
                <a:ea typeface="Cabin"/>
                <a:cs typeface="Cabin"/>
                <a:sym typeface="Cabin"/>
              </a:rPr>
              <a:t>trypomastigotes (Infective stage </a:t>
            </a:r>
            <a:r>
              <a:rPr b="1" lang="en-GB" sz="1150">
                <a:solidFill>
                  <a:srgbClr val="6AA84F"/>
                </a:solidFill>
                <a:latin typeface="Cabin"/>
                <a:ea typeface="Cabin"/>
                <a:cs typeface="Cabin"/>
                <a:sym typeface="Cabin"/>
              </a:rPr>
              <a:t>&amp; Diagnostic stage)</a:t>
            </a:r>
            <a:r>
              <a:rPr b="1" lang="en-GB" sz="1150">
                <a:solidFill>
                  <a:srgbClr val="CC0000"/>
                </a:solidFill>
                <a:latin typeface="Cabin"/>
                <a:ea typeface="Cabin"/>
                <a:cs typeface="Cabin"/>
                <a:sym typeface="Cabin"/>
              </a:rPr>
              <a:t> </a:t>
            </a:r>
            <a:r>
              <a:rPr lang="en-GB" sz="1150">
                <a:solidFill>
                  <a:schemeClr val="dk1"/>
                </a:solidFill>
                <a:latin typeface="Cabin"/>
                <a:ea typeface="Cabin"/>
                <a:cs typeface="Cabin"/>
                <a:sym typeface="Cabin"/>
              </a:rPr>
              <a:t>when a</a:t>
            </a:r>
            <a:r>
              <a:rPr b="1" lang="en-GB" sz="1150">
                <a:solidFill>
                  <a:schemeClr val="dk1"/>
                </a:solidFill>
                <a:latin typeface="Cabin"/>
                <a:ea typeface="Cabin"/>
                <a:cs typeface="Cabin"/>
                <a:sym typeface="Cabin"/>
              </a:rPr>
              <a:t> tsetse fly</a:t>
            </a:r>
            <a:endParaRPr b="1" sz="115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150">
                <a:solidFill>
                  <a:schemeClr val="dk1"/>
                </a:solidFill>
                <a:latin typeface="Cabin"/>
                <a:ea typeface="Cabin"/>
                <a:cs typeface="Cabin"/>
                <a:sym typeface="Cabin"/>
              </a:rPr>
              <a:t>takes a blood meal and secretes parasite-filled </a:t>
            </a:r>
            <a:r>
              <a:rPr b="1" lang="en-GB" sz="1150">
                <a:solidFill>
                  <a:schemeClr val="dk1"/>
                </a:solidFill>
                <a:latin typeface="Cabin"/>
                <a:ea typeface="Cabin"/>
                <a:cs typeface="Cabin"/>
                <a:sym typeface="Cabin"/>
              </a:rPr>
              <a:t>saliva </a:t>
            </a:r>
            <a:r>
              <a:rPr lang="en-GB" sz="1150">
                <a:solidFill>
                  <a:schemeClr val="dk1"/>
                </a:solidFill>
                <a:latin typeface="Cabin"/>
                <a:ea typeface="Cabin"/>
                <a:cs typeface="Cabin"/>
                <a:sym typeface="Cabin"/>
              </a:rPr>
              <a:t>into the host’s skin</a:t>
            </a:r>
            <a:r>
              <a:rPr lang="en-GB" sz="1200">
                <a:solidFill>
                  <a:schemeClr val="dk1"/>
                </a:solidFill>
                <a:latin typeface="Cabin"/>
                <a:ea typeface="Cabin"/>
                <a:cs typeface="Cabin"/>
                <a:sym typeface="Cabin"/>
              </a:rPr>
              <a:t> </a:t>
            </a:r>
            <a:endParaRPr sz="1100">
              <a:solidFill>
                <a:srgbClr val="404040"/>
              </a:solidFill>
              <a:latin typeface="Cabin"/>
              <a:ea typeface="Cabin"/>
              <a:cs typeface="Cabin"/>
              <a:sym typeface="Cabin"/>
            </a:endParaRPr>
          </a:p>
        </p:txBody>
      </p:sp>
      <p:sp>
        <p:nvSpPr>
          <p:cNvPr id="269" name="Google Shape;269;p20"/>
          <p:cNvSpPr/>
          <p:nvPr/>
        </p:nvSpPr>
        <p:spPr>
          <a:xfrm>
            <a:off x="2807388" y="3772775"/>
            <a:ext cx="3105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0"/>
          <p:cNvSpPr txBox="1"/>
          <p:nvPr/>
        </p:nvSpPr>
        <p:spPr>
          <a:xfrm>
            <a:off x="323700" y="833125"/>
            <a:ext cx="3516900" cy="416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Transmission</a:t>
            </a:r>
            <a:endParaRPr b="1" sz="2000">
              <a:solidFill>
                <a:srgbClr val="61753B"/>
              </a:solidFill>
              <a:latin typeface="Cabin"/>
              <a:ea typeface="Cabin"/>
              <a:cs typeface="Cabin"/>
              <a:sym typeface="Cabin"/>
            </a:endParaRPr>
          </a:p>
          <a:p>
            <a:pPr indent="0" lvl="0" marL="45720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t/>
            </a:r>
            <a:endParaRPr b="1" sz="2000">
              <a:solidFill>
                <a:srgbClr val="61753B"/>
              </a:solidFill>
              <a:latin typeface="Cabin"/>
              <a:ea typeface="Cabin"/>
              <a:cs typeface="Cabin"/>
              <a:sym typeface="Cabin"/>
            </a:endParaRPr>
          </a:p>
        </p:txBody>
      </p:sp>
      <p:sp>
        <p:nvSpPr>
          <p:cNvPr id="271" name="Google Shape;271;p20"/>
          <p:cNvSpPr/>
          <p:nvPr/>
        </p:nvSpPr>
        <p:spPr>
          <a:xfrm>
            <a:off x="63" y="10026475"/>
            <a:ext cx="7589400" cy="672000"/>
          </a:xfrm>
          <a:prstGeom prst="rect">
            <a:avLst/>
          </a:prstGeom>
          <a:noFill/>
          <a:ln cap="flat" cmpd="sng" w="9525">
            <a:solidFill>
              <a:srgbClr val="B4B98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 targeting the CNS.</a:t>
            </a:r>
            <a:endParaRPr sz="1000">
              <a:solidFill>
                <a:srgbClr val="6AA84F"/>
              </a:solidFill>
              <a:latin typeface="Cabin"/>
              <a:ea typeface="Cabin"/>
              <a:cs typeface="Cabin"/>
              <a:sym typeface="Cabin"/>
            </a:endParaRPr>
          </a:p>
          <a:p>
            <a:pPr indent="0" lvl="0" marL="0" rtl="0" algn="l">
              <a:spcBef>
                <a:spcPts val="0"/>
              </a:spcBef>
              <a:spcAft>
                <a:spcPts val="0"/>
              </a:spcAft>
              <a:buNone/>
            </a:pPr>
            <a:r>
              <a:rPr lang="en-GB" sz="1000">
                <a:solidFill>
                  <a:srgbClr val="6AA84F"/>
                </a:solidFill>
                <a:latin typeface="Cabin"/>
                <a:ea typeface="Cabin"/>
                <a:cs typeface="Cabin"/>
                <a:sym typeface="Cabin"/>
              </a:rPr>
              <a:t>2- lymph node </a:t>
            </a:r>
            <a:r>
              <a:rPr lang="en-GB" sz="1000">
                <a:solidFill>
                  <a:srgbClr val="6AA84F"/>
                </a:solidFill>
                <a:latin typeface="Cabin"/>
                <a:ea typeface="Cabin"/>
                <a:cs typeface="Cabin"/>
                <a:sym typeface="Cabin"/>
              </a:rPr>
              <a:t>enlargement</a:t>
            </a:r>
            <a:r>
              <a:rPr lang="en-GB" sz="1000">
                <a:solidFill>
                  <a:srgbClr val="6AA84F"/>
                </a:solidFill>
                <a:latin typeface="Cabin"/>
                <a:ea typeface="Cabin"/>
                <a:cs typeface="Cabin"/>
                <a:sym typeface="Cabin"/>
              </a:rPr>
              <a:t> due to the accumulation of the parasite. </a:t>
            </a:r>
            <a:endParaRPr sz="1000">
              <a:solidFill>
                <a:srgbClr val="6AA84F"/>
              </a:solidFill>
              <a:latin typeface="Cabin"/>
              <a:ea typeface="Cabin"/>
              <a:cs typeface="Cabin"/>
              <a:sym typeface="Cabin"/>
            </a:endParaRPr>
          </a:p>
        </p:txBody>
      </p:sp>
      <p:sp>
        <p:nvSpPr>
          <p:cNvPr id="272" name="Google Shape;272;p20"/>
          <p:cNvSpPr/>
          <p:nvPr/>
        </p:nvSpPr>
        <p:spPr>
          <a:xfrm>
            <a:off x="392600" y="1413800"/>
            <a:ext cx="2092200" cy="1156800"/>
          </a:xfrm>
          <a:prstGeom prst="rect">
            <a:avLst/>
          </a:prstGeom>
          <a:solidFill>
            <a:srgbClr val="FFFFFF"/>
          </a:solidFill>
          <a:ln cap="flat" cmpd="sng" w="9525">
            <a:solidFill>
              <a:srgbClr val="61753B"/>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1150">
                <a:solidFill>
                  <a:srgbClr val="CC0000"/>
                </a:solidFill>
                <a:latin typeface="Cabin"/>
                <a:ea typeface="Cabin"/>
                <a:cs typeface="Cabin"/>
                <a:sym typeface="Cabin"/>
              </a:rPr>
              <a:t>Trypanosoma are transmitted from human to human through the bite of the tsetse fly which is only found in rural parts of Africa.</a:t>
            </a:r>
            <a:endParaRPr sz="1150"/>
          </a:p>
        </p:txBody>
      </p:sp>
      <p:sp>
        <p:nvSpPr>
          <p:cNvPr id="273" name="Google Shape;273;p20"/>
          <p:cNvSpPr/>
          <p:nvPr/>
        </p:nvSpPr>
        <p:spPr>
          <a:xfrm>
            <a:off x="2729550" y="1413799"/>
            <a:ext cx="2092200" cy="1156800"/>
          </a:xfrm>
          <a:prstGeom prst="rect">
            <a:avLst/>
          </a:prstGeom>
          <a:solidFill>
            <a:srgbClr val="FFFFFF"/>
          </a:solidFill>
          <a:ln cap="flat" cmpd="sng" w="9525">
            <a:solidFill>
              <a:srgbClr val="61753B"/>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150">
                <a:solidFill>
                  <a:schemeClr val="dk1"/>
                </a:solidFill>
                <a:latin typeface="Cabin"/>
                <a:ea typeface="Cabin"/>
                <a:cs typeface="Cabin"/>
                <a:sym typeface="Cabin"/>
              </a:rPr>
              <a:t>Transmitted from mother to child as the parasite can </a:t>
            </a:r>
            <a:r>
              <a:rPr b="1" lang="en-GB" sz="1150">
                <a:solidFill>
                  <a:schemeClr val="dk1"/>
                </a:solidFill>
                <a:latin typeface="Cabin"/>
                <a:ea typeface="Cabin"/>
                <a:cs typeface="Cabin"/>
                <a:sym typeface="Cabin"/>
              </a:rPr>
              <a:t>cross </a:t>
            </a:r>
            <a:r>
              <a:rPr lang="en-GB" sz="1150">
                <a:solidFill>
                  <a:schemeClr val="dk1"/>
                </a:solidFill>
                <a:latin typeface="Cabin"/>
                <a:ea typeface="Cabin"/>
                <a:cs typeface="Cabin"/>
                <a:sym typeface="Cabin"/>
              </a:rPr>
              <a:t>the placenta in the blood and  infect the baby while it is still in the womb (uterus)</a:t>
            </a:r>
            <a:endParaRPr sz="1150"/>
          </a:p>
        </p:txBody>
      </p:sp>
      <p:sp>
        <p:nvSpPr>
          <p:cNvPr id="274" name="Google Shape;274;p20"/>
          <p:cNvSpPr/>
          <p:nvPr/>
        </p:nvSpPr>
        <p:spPr>
          <a:xfrm>
            <a:off x="5066500" y="1413799"/>
            <a:ext cx="2092200" cy="1156800"/>
          </a:xfrm>
          <a:prstGeom prst="rect">
            <a:avLst/>
          </a:prstGeom>
          <a:solidFill>
            <a:srgbClr val="FFFFFF"/>
          </a:solidFill>
          <a:ln cap="flat" cmpd="sng" w="9525">
            <a:solidFill>
              <a:srgbClr val="61753B"/>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Contaminated needles can also contribute to the spread of trypanosomes, but this is rare.</a:t>
            </a:r>
            <a:endParaRPr sz="1200">
              <a:solidFill>
                <a:schemeClr val="dk1"/>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21"/>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80" name="Google Shape;280;p21"/>
          <p:cNvSpPr/>
          <p:nvPr/>
        </p:nvSpPr>
        <p:spPr>
          <a:xfrm>
            <a:off x="63" y="10026475"/>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8</a:t>
            </a:r>
            <a:endParaRPr>
              <a:latin typeface="Cabin"/>
              <a:ea typeface="Cabin"/>
              <a:cs typeface="Cabin"/>
              <a:sym typeface="Cabin"/>
            </a:endParaRPr>
          </a:p>
        </p:txBody>
      </p:sp>
      <p:sp>
        <p:nvSpPr>
          <p:cNvPr id="282" name="Google Shape;282;p21"/>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American Trypanosomiasis</a:t>
            </a:r>
            <a:endParaRPr b="1" sz="3500">
              <a:solidFill>
                <a:srgbClr val="61753B"/>
              </a:solidFill>
              <a:latin typeface="Cabin"/>
              <a:ea typeface="Cabin"/>
              <a:cs typeface="Cabin"/>
              <a:sym typeface="Cabin"/>
            </a:endParaRPr>
          </a:p>
        </p:txBody>
      </p:sp>
      <p:sp>
        <p:nvSpPr>
          <p:cNvPr id="283" name="Google Shape;283;p21"/>
          <p:cNvSpPr txBox="1"/>
          <p:nvPr/>
        </p:nvSpPr>
        <p:spPr>
          <a:xfrm>
            <a:off x="567150" y="1806300"/>
            <a:ext cx="1521000" cy="8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txBox="1"/>
          <p:nvPr/>
        </p:nvSpPr>
        <p:spPr>
          <a:xfrm>
            <a:off x="270825" y="982575"/>
            <a:ext cx="6951900" cy="2772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General information</a:t>
            </a:r>
            <a:endParaRPr b="1" sz="1200">
              <a:solidFill>
                <a:srgbClr val="61753B"/>
              </a:solidFill>
              <a:latin typeface="Cabin"/>
              <a:ea typeface="Cabin"/>
              <a:cs typeface="Cabin"/>
              <a:sym typeface="Cabin"/>
            </a:endParaRPr>
          </a:p>
          <a:p>
            <a:pPr indent="0" lvl="0" marL="457200" rtl="0" algn="l">
              <a:spcBef>
                <a:spcPts val="0"/>
              </a:spcBef>
              <a:spcAft>
                <a:spcPts val="0"/>
              </a:spcAft>
              <a:buNone/>
            </a:pPr>
            <a:r>
              <a:t/>
            </a:r>
            <a:endParaRPr b="1" sz="1200">
              <a:solidFill>
                <a:srgbClr val="61753B"/>
              </a:solidFill>
              <a:latin typeface="Cabin"/>
              <a:ea typeface="Cabin"/>
              <a:cs typeface="Cabin"/>
              <a:sym typeface="Cabin"/>
            </a:endParaRPr>
          </a:p>
          <a:p>
            <a:pPr indent="0" lvl="0" marL="457200" rtl="0" algn="l">
              <a:spcBef>
                <a:spcPts val="0"/>
              </a:spcBef>
              <a:spcAft>
                <a:spcPts val="0"/>
              </a:spcAft>
              <a:buNone/>
            </a:pPr>
            <a:r>
              <a:rPr b="1" lang="en-GB" sz="1200">
                <a:latin typeface="Cabin"/>
                <a:ea typeface="Cabin"/>
                <a:cs typeface="Cabin"/>
                <a:sym typeface="Cabin"/>
              </a:rPr>
              <a:t>Chaga’s disease</a:t>
            </a:r>
            <a:r>
              <a:rPr lang="en-GB" sz="1200">
                <a:latin typeface="Cabin"/>
                <a:ea typeface="Cabin"/>
                <a:cs typeface="Cabin"/>
                <a:sym typeface="Cabin"/>
              </a:rPr>
              <a:t> : is a tropical parasitic disease caused by the</a:t>
            </a:r>
            <a:r>
              <a:rPr b="1" lang="en-GB" sz="1200">
                <a:latin typeface="Cabin"/>
                <a:ea typeface="Cabin"/>
                <a:cs typeface="Cabin"/>
                <a:sym typeface="Cabin"/>
              </a:rPr>
              <a:t> </a:t>
            </a:r>
            <a:r>
              <a:rPr b="1" lang="en-GB" sz="1200">
                <a:solidFill>
                  <a:srgbClr val="CC0000"/>
                </a:solidFill>
                <a:latin typeface="Cabin"/>
                <a:ea typeface="Cabin"/>
                <a:cs typeface="Cabin"/>
                <a:sym typeface="Cabin"/>
              </a:rPr>
              <a:t>Trypanosoma cruzi</a:t>
            </a:r>
            <a:r>
              <a:rPr lang="en-GB" sz="1200">
                <a:latin typeface="Cabin"/>
                <a:ea typeface="Cabin"/>
                <a:cs typeface="Cabin"/>
                <a:sym typeface="Cabin"/>
              </a:rPr>
              <a:t>. It is spread mostly by insects known as</a:t>
            </a:r>
            <a:r>
              <a:rPr b="1" lang="en-GB" sz="1200">
                <a:solidFill>
                  <a:srgbClr val="CC0000"/>
                </a:solidFill>
                <a:latin typeface="Cabin"/>
                <a:ea typeface="Cabin"/>
                <a:cs typeface="Cabin"/>
                <a:sym typeface="Cabin"/>
              </a:rPr>
              <a:t> kissing bugs </a:t>
            </a:r>
            <a:r>
              <a:rPr b="1" lang="en-GB" sz="1200">
                <a:solidFill>
                  <a:srgbClr val="3C78D8"/>
                </a:solidFill>
                <a:latin typeface="Cabin"/>
                <a:ea typeface="Cabin"/>
                <a:cs typeface="Cabin"/>
                <a:sym typeface="Cabin"/>
              </a:rPr>
              <a:t>(Reduviid (Triatomine) bug)</a:t>
            </a:r>
            <a:r>
              <a:rPr lang="en-GB" sz="1200">
                <a:latin typeface="Cabin"/>
                <a:ea typeface="Cabin"/>
                <a:cs typeface="Cabin"/>
                <a:sym typeface="Cabin"/>
              </a:rPr>
              <a:t>. </a:t>
            </a:r>
            <a:r>
              <a:rPr b="1" lang="en-GB" sz="1200">
                <a:latin typeface="Cabin"/>
                <a:ea typeface="Cabin"/>
                <a:cs typeface="Cabin"/>
                <a:sym typeface="Cabin"/>
              </a:rPr>
              <a:t>The human disease occurs in two stages</a:t>
            </a:r>
            <a:r>
              <a:rPr lang="en-GB" sz="1200">
                <a:latin typeface="Cabin"/>
                <a:ea typeface="Cabin"/>
                <a:cs typeface="Cabin"/>
                <a:sym typeface="Cabin"/>
              </a:rPr>
              <a:t>: </a:t>
            </a:r>
            <a:r>
              <a:rPr b="1" lang="en-GB" sz="1200">
                <a:solidFill>
                  <a:srgbClr val="CC0000"/>
                </a:solidFill>
                <a:latin typeface="Cabin"/>
                <a:ea typeface="Cabin"/>
                <a:cs typeface="Cabin"/>
                <a:sym typeface="Cabin"/>
              </a:rPr>
              <a:t>an acute stage and chronic stage</a:t>
            </a:r>
            <a:endParaRPr b="1" sz="1200">
              <a:solidFill>
                <a:srgbClr val="CC0000"/>
              </a:solidFill>
              <a:latin typeface="Cabin"/>
              <a:ea typeface="Cabin"/>
              <a:cs typeface="Cabin"/>
              <a:sym typeface="Cabin"/>
            </a:endParaRPr>
          </a:p>
          <a:p>
            <a:pPr indent="0" lvl="0" marL="1371600" rtl="0" algn="l">
              <a:spcBef>
                <a:spcPts val="0"/>
              </a:spcBef>
              <a:spcAft>
                <a:spcPts val="0"/>
              </a:spcAft>
              <a:buNone/>
            </a:pPr>
            <a:r>
              <a:t/>
            </a:r>
            <a:endParaRPr b="1" sz="1200">
              <a:solidFill>
                <a:srgbClr val="CC0000"/>
              </a:solidFill>
              <a:latin typeface="Cabin"/>
              <a:ea typeface="Cabin"/>
              <a:cs typeface="Cabin"/>
              <a:sym typeface="Cabin"/>
            </a:endParaRPr>
          </a:p>
        </p:txBody>
      </p:sp>
      <p:sp>
        <p:nvSpPr>
          <p:cNvPr id="285" name="Google Shape;285;p21"/>
          <p:cNvSpPr txBox="1"/>
          <p:nvPr/>
        </p:nvSpPr>
        <p:spPr>
          <a:xfrm>
            <a:off x="327375" y="2447525"/>
            <a:ext cx="4189800" cy="1737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Life cycle</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a:solidFill>
                <a:srgbClr val="61753B"/>
              </a:solidFill>
              <a:latin typeface="Cabin"/>
              <a:ea typeface="Cabin"/>
              <a:cs typeface="Cabin"/>
              <a:sym typeface="Cabin"/>
            </a:endParaRPr>
          </a:p>
          <a:p>
            <a:pPr indent="-311150" lvl="0" marL="457200" rtl="0" algn="l">
              <a:spcBef>
                <a:spcPts val="0"/>
              </a:spcBef>
              <a:spcAft>
                <a:spcPts val="0"/>
              </a:spcAft>
              <a:buClr>
                <a:srgbClr val="6AA84F"/>
              </a:buClr>
              <a:buSzPts val="1300"/>
              <a:buFont typeface="Cabin"/>
              <a:buChar char="●"/>
            </a:pPr>
            <a:r>
              <a:rPr b="1" lang="en-GB" sz="1300">
                <a:solidFill>
                  <a:srgbClr val="6AA84F"/>
                </a:solidFill>
                <a:latin typeface="Cabin"/>
                <a:ea typeface="Cabin"/>
                <a:cs typeface="Cabin"/>
                <a:sym typeface="Cabin"/>
              </a:rPr>
              <a:t>C-shape Trypomastigotes </a:t>
            </a:r>
            <a:endParaRPr b="1" sz="1300">
              <a:solidFill>
                <a:srgbClr val="6AA84F"/>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Trypomastigotes in blood</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Amastigotes in the muscle (tissue)</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6AA84F"/>
              </a:buClr>
              <a:buSzPts val="1300"/>
              <a:buFont typeface="Cabin"/>
              <a:buChar char="●"/>
            </a:pPr>
            <a:r>
              <a:rPr b="1" lang="en-GB" sz="1300">
                <a:solidFill>
                  <a:srgbClr val="6AA84F"/>
                </a:solidFill>
                <a:latin typeface="Cabin"/>
                <a:ea typeface="Cabin"/>
                <a:cs typeface="Cabin"/>
                <a:sym typeface="Cabin"/>
              </a:rPr>
              <a:t>Infective &amp; Diagnostic stages: Trypomastigotes</a:t>
            </a:r>
            <a:endParaRPr b="1" sz="1300">
              <a:solidFill>
                <a:srgbClr val="6AA84F"/>
              </a:solidFill>
              <a:latin typeface="Cabin"/>
              <a:ea typeface="Cabin"/>
              <a:cs typeface="Cabin"/>
              <a:sym typeface="Cabin"/>
            </a:endParaRPr>
          </a:p>
          <a:p>
            <a:pPr indent="0" lvl="0" marL="457200" rtl="0" algn="l">
              <a:spcBef>
                <a:spcPts val="0"/>
              </a:spcBef>
              <a:spcAft>
                <a:spcPts val="0"/>
              </a:spcAft>
              <a:buNone/>
            </a:pPr>
            <a:r>
              <a:t/>
            </a:r>
            <a:endParaRPr b="1" sz="1300">
              <a:latin typeface="Cabin"/>
              <a:ea typeface="Cabin"/>
              <a:cs typeface="Cabin"/>
              <a:sym typeface="Cabin"/>
            </a:endParaRPr>
          </a:p>
        </p:txBody>
      </p:sp>
      <p:pic>
        <p:nvPicPr>
          <p:cNvPr id="286" name="Google Shape;286;p21"/>
          <p:cNvPicPr preferRelativeResize="0"/>
          <p:nvPr/>
        </p:nvPicPr>
        <p:blipFill>
          <a:blip r:embed="rId3">
            <a:alphaModFix/>
          </a:blip>
          <a:stretch>
            <a:fillRect/>
          </a:stretch>
        </p:blipFill>
        <p:spPr>
          <a:xfrm>
            <a:off x="4310725" y="2324500"/>
            <a:ext cx="2855449" cy="1738025"/>
          </a:xfrm>
          <a:prstGeom prst="rect">
            <a:avLst/>
          </a:prstGeom>
          <a:noFill/>
          <a:ln>
            <a:noFill/>
          </a:ln>
        </p:spPr>
      </p:pic>
      <p:sp>
        <p:nvSpPr>
          <p:cNvPr id="287" name="Google Shape;287;p21"/>
          <p:cNvSpPr/>
          <p:nvPr/>
        </p:nvSpPr>
        <p:spPr>
          <a:xfrm>
            <a:off x="2854688" y="5021850"/>
            <a:ext cx="1982400" cy="16143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50">
                <a:solidFill>
                  <a:schemeClr val="dk1"/>
                </a:solidFill>
                <a:latin typeface="Cabin"/>
                <a:ea typeface="Cabin"/>
                <a:cs typeface="Cabin"/>
                <a:sym typeface="Cabin"/>
              </a:rPr>
              <a:t>after that parasites (trypomastigote) enter the blood stream and find there way, mainly on the </a:t>
            </a:r>
            <a:r>
              <a:rPr b="1" lang="en-GB" sz="1150">
                <a:solidFill>
                  <a:schemeClr val="dk1"/>
                </a:solidFill>
                <a:latin typeface="Cabin"/>
                <a:ea typeface="Cabin"/>
                <a:cs typeface="Cabin"/>
                <a:sym typeface="Cabin"/>
              </a:rPr>
              <a:t>face near the eyelids</a:t>
            </a:r>
            <a:r>
              <a:rPr lang="en-GB" sz="1150">
                <a:solidFill>
                  <a:schemeClr val="dk1"/>
                </a:solidFill>
                <a:latin typeface="Cabin"/>
                <a:ea typeface="Cabin"/>
                <a:cs typeface="Cabin"/>
                <a:sym typeface="Cabin"/>
              </a:rPr>
              <a:t>, it produces a swelling of the eye and temporal region with conjunctivitis </a:t>
            </a:r>
            <a:r>
              <a:rPr b="1" lang="en-GB" sz="1150">
                <a:solidFill>
                  <a:srgbClr val="CC0000"/>
                </a:solidFill>
                <a:latin typeface="Cabin"/>
                <a:ea typeface="Cabin"/>
                <a:cs typeface="Cabin"/>
                <a:sym typeface="Cabin"/>
              </a:rPr>
              <a:t>(Romanas sign)</a:t>
            </a:r>
            <a:endParaRPr b="1" sz="1150">
              <a:solidFill>
                <a:srgbClr val="CC0000"/>
              </a:solidFill>
              <a:latin typeface="Cabin"/>
              <a:ea typeface="Cabin"/>
              <a:cs typeface="Cabin"/>
              <a:sym typeface="Cabin"/>
            </a:endParaRPr>
          </a:p>
        </p:txBody>
      </p:sp>
      <p:sp>
        <p:nvSpPr>
          <p:cNvPr id="288" name="Google Shape;288;p21"/>
          <p:cNvSpPr/>
          <p:nvPr/>
        </p:nvSpPr>
        <p:spPr>
          <a:xfrm>
            <a:off x="516113" y="5021850"/>
            <a:ext cx="1982400" cy="16143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50">
                <a:solidFill>
                  <a:schemeClr val="dk1"/>
                </a:solidFill>
                <a:latin typeface="Cabin"/>
                <a:ea typeface="Cabin"/>
                <a:cs typeface="Cabin"/>
                <a:sym typeface="Cabin"/>
              </a:rPr>
              <a:t>The parasites produce focal lymphangitis and oedema at the site of parasites entry </a:t>
            </a:r>
            <a:r>
              <a:rPr lang="en-GB" sz="1150">
                <a:solidFill>
                  <a:srgbClr val="CC0000"/>
                </a:solidFill>
                <a:latin typeface="Cabin"/>
                <a:ea typeface="Cabin"/>
                <a:cs typeface="Cabin"/>
                <a:sym typeface="Cabin"/>
              </a:rPr>
              <a:t>(</a:t>
            </a:r>
            <a:r>
              <a:rPr b="1" lang="en-GB" sz="1150">
                <a:solidFill>
                  <a:srgbClr val="CC0000"/>
                </a:solidFill>
                <a:latin typeface="Cabin"/>
                <a:ea typeface="Cabin"/>
                <a:cs typeface="Cabin"/>
                <a:sym typeface="Cabin"/>
              </a:rPr>
              <a:t>chagoma</a:t>
            </a:r>
            <a:r>
              <a:rPr lang="en-GB" sz="1150">
                <a:solidFill>
                  <a:srgbClr val="CC0000"/>
                </a:solidFill>
                <a:latin typeface="Cabin"/>
                <a:ea typeface="Cabin"/>
                <a:cs typeface="Cabin"/>
                <a:sym typeface="Cabin"/>
              </a:rPr>
              <a:t>)</a:t>
            </a:r>
            <a:endParaRPr sz="1100">
              <a:solidFill>
                <a:srgbClr val="CC0000"/>
              </a:solidFill>
              <a:latin typeface="Cabin"/>
              <a:ea typeface="Cabin"/>
              <a:cs typeface="Cabin"/>
              <a:sym typeface="Cabin"/>
            </a:endParaRPr>
          </a:p>
        </p:txBody>
      </p:sp>
      <p:sp>
        <p:nvSpPr>
          <p:cNvPr id="289" name="Google Shape;289;p21"/>
          <p:cNvSpPr/>
          <p:nvPr/>
        </p:nvSpPr>
        <p:spPr>
          <a:xfrm>
            <a:off x="2525546" y="563865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
          <p:cNvSpPr/>
          <p:nvPr/>
        </p:nvSpPr>
        <p:spPr>
          <a:xfrm>
            <a:off x="5216863" y="5021850"/>
            <a:ext cx="1982400" cy="16143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100">
                <a:latin typeface="Cabin"/>
                <a:ea typeface="Cabin"/>
                <a:cs typeface="Cabin"/>
                <a:sym typeface="Cabin"/>
              </a:rPr>
              <a:t>and also find their way mainly the </a:t>
            </a:r>
            <a:r>
              <a:rPr b="1" lang="en-GB" sz="1100">
                <a:latin typeface="Cabin"/>
                <a:ea typeface="Cabin"/>
                <a:cs typeface="Cabin"/>
                <a:sym typeface="Cabin"/>
              </a:rPr>
              <a:t>cardiac muscles</a:t>
            </a:r>
            <a:r>
              <a:rPr lang="en-GB" sz="1100">
                <a:latin typeface="Cabin"/>
                <a:ea typeface="Cabin"/>
                <a:cs typeface="Cabin"/>
                <a:sym typeface="Cabin"/>
              </a:rPr>
              <a:t> cells . The most constant feature of the cardiac disease is </a:t>
            </a:r>
            <a:r>
              <a:rPr b="1" lang="en-GB" sz="1100">
                <a:solidFill>
                  <a:srgbClr val="CC0000"/>
                </a:solidFill>
                <a:latin typeface="Cabin"/>
                <a:ea typeface="Cabin"/>
                <a:cs typeface="Cabin"/>
                <a:sym typeface="Cabin"/>
              </a:rPr>
              <a:t>cardiomyopathy</a:t>
            </a:r>
            <a:r>
              <a:rPr lang="en-GB" sz="1100">
                <a:latin typeface="Cabin"/>
                <a:ea typeface="Cabin"/>
                <a:cs typeface="Cabin"/>
                <a:sym typeface="Cabin"/>
              </a:rPr>
              <a:t>, in severe cases can lead to partial or complete heart block which may lead to cardiac failure.</a:t>
            </a:r>
            <a:endParaRPr sz="1100">
              <a:latin typeface="Cabin"/>
              <a:ea typeface="Cabin"/>
              <a:cs typeface="Cabin"/>
              <a:sym typeface="Cabin"/>
            </a:endParaRPr>
          </a:p>
        </p:txBody>
      </p:sp>
      <p:sp>
        <p:nvSpPr>
          <p:cNvPr id="291" name="Google Shape;291;p21"/>
          <p:cNvSpPr/>
          <p:nvPr/>
        </p:nvSpPr>
        <p:spPr>
          <a:xfrm>
            <a:off x="4887746" y="5638659"/>
            <a:ext cx="302100" cy="250500"/>
          </a:xfrm>
          <a:prstGeom prst="rightArrow">
            <a:avLst>
              <a:gd fmla="val 50000" name="adj1"/>
              <a:gd fmla="val 5000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1"/>
          <p:cNvSpPr txBox="1"/>
          <p:nvPr/>
        </p:nvSpPr>
        <p:spPr>
          <a:xfrm>
            <a:off x="383313" y="4428850"/>
            <a:ext cx="3000000" cy="46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Pathogenesis</a:t>
            </a:r>
            <a:endParaRPr/>
          </a:p>
        </p:txBody>
      </p:sp>
      <p:pic>
        <p:nvPicPr>
          <p:cNvPr id="293" name="Google Shape;293;p21"/>
          <p:cNvPicPr preferRelativeResize="0"/>
          <p:nvPr/>
        </p:nvPicPr>
        <p:blipFill>
          <a:blip r:embed="rId4">
            <a:alphaModFix/>
          </a:blip>
          <a:stretch>
            <a:fillRect/>
          </a:stretch>
        </p:blipFill>
        <p:spPr>
          <a:xfrm>
            <a:off x="516125" y="8249975"/>
            <a:ext cx="1765100" cy="1151100"/>
          </a:xfrm>
          <a:prstGeom prst="rect">
            <a:avLst/>
          </a:prstGeom>
          <a:noFill/>
          <a:ln>
            <a:noFill/>
          </a:ln>
        </p:spPr>
      </p:pic>
      <p:pic>
        <p:nvPicPr>
          <p:cNvPr id="294" name="Google Shape;294;p21"/>
          <p:cNvPicPr preferRelativeResize="0"/>
          <p:nvPr/>
        </p:nvPicPr>
        <p:blipFill>
          <a:blip r:embed="rId5">
            <a:alphaModFix/>
          </a:blip>
          <a:stretch>
            <a:fillRect/>
          </a:stretch>
        </p:blipFill>
        <p:spPr>
          <a:xfrm>
            <a:off x="2655500" y="8377306"/>
            <a:ext cx="1487400" cy="991800"/>
          </a:xfrm>
          <a:prstGeom prst="rect">
            <a:avLst/>
          </a:prstGeom>
          <a:noFill/>
          <a:ln>
            <a:noFill/>
          </a:ln>
        </p:spPr>
      </p:pic>
      <p:pic>
        <p:nvPicPr>
          <p:cNvPr descr="chagas.gif" id="295" name="Google Shape;295;p21"/>
          <p:cNvPicPr preferRelativeResize="0"/>
          <p:nvPr/>
        </p:nvPicPr>
        <p:blipFill rotWithShape="1">
          <a:blip r:embed="rId6">
            <a:alphaModFix/>
          </a:blip>
          <a:srcRect b="0" l="0" r="0" t="0"/>
          <a:stretch/>
        </p:blipFill>
        <p:spPr>
          <a:xfrm>
            <a:off x="4421888" y="8118400"/>
            <a:ext cx="1233822" cy="1263000"/>
          </a:xfrm>
          <a:prstGeom prst="rect">
            <a:avLst/>
          </a:prstGeom>
          <a:noFill/>
          <a:ln>
            <a:noFill/>
          </a:ln>
        </p:spPr>
      </p:pic>
      <p:sp>
        <p:nvSpPr>
          <p:cNvPr id="296" name="Google Shape;296;p21"/>
          <p:cNvSpPr/>
          <p:nvPr/>
        </p:nvSpPr>
        <p:spPr>
          <a:xfrm>
            <a:off x="2591138" y="7018913"/>
            <a:ext cx="2509500" cy="975600"/>
          </a:xfrm>
          <a:prstGeom prst="roundRect">
            <a:avLst>
              <a:gd fmla="val 16667" name="adj"/>
            </a:avLst>
          </a:prstGeom>
          <a:noFill/>
          <a:ln cap="flat" cmpd="sng" w="19050">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50">
                <a:solidFill>
                  <a:srgbClr val="CC0000"/>
                </a:solidFill>
                <a:latin typeface="Cabin"/>
                <a:ea typeface="Cabin"/>
                <a:cs typeface="Cabin"/>
                <a:sym typeface="Cabin"/>
              </a:rPr>
              <a:t>NOTE: Parasite when free in blood stream in form (Trypomastigote), but in the tissue it become in form of (Amastigote).</a:t>
            </a:r>
            <a:endParaRPr b="1" sz="1150">
              <a:solidFill>
                <a:srgbClr val="CC0000"/>
              </a:solidFill>
              <a:latin typeface="Cabin"/>
              <a:ea typeface="Cabin"/>
              <a:cs typeface="Cabin"/>
              <a:sym typeface="Cabin"/>
            </a:endParaRPr>
          </a:p>
        </p:txBody>
      </p:sp>
      <p:sp>
        <p:nvSpPr>
          <p:cNvPr id="297" name="Google Shape;297;p21"/>
          <p:cNvSpPr txBox="1"/>
          <p:nvPr/>
        </p:nvSpPr>
        <p:spPr>
          <a:xfrm>
            <a:off x="654816" y="9369092"/>
            <a:ext cx="1487700" cy="41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solidFill>
                  <a:srgbClr val="999999"/>
                </a:solidFill>
                <a:latin typeface="Cabin"/>
                <a:ea typeface="Cabin"/>
                <a:cs typeface="Cabin"/>
                <a:sym typeface="Cabin"/>
              </a:rPr>
              <a:t>Romana’s sign</a:t>
            </a:r>
            <a:endParaRPr sz="700">
              <a:solidFill>
                <a:srgbClr val="999999"/>
              </a:solidFill>
              <a:latin typeface="Cabin"/>
              <a:ea typeface="Cabin"/>
              <a:cs typeface="Cabin"/>
              <a:sym typeface="Cabin"/>
            </a:endParaRPr>
          </a:p>
        </p:txBody>
      </p:sp>
      <p:sp>
        <p:nvSpPr>
          <p:cNvPr id="298" name="Google Shape;298;p21"/>
          <p:cNvSpPr txBox="1"/>
          <p:nvPr/>
        </p:nvSpPr>
        <p:spPr>
          <a:xfrm>
            <a:off x="2648850" y="9505275"/>
            <a:ext cx="1521000" cy="49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700">
                <a:solidFill>
                  <a:srgbClr val="999999"/>
                </a:solidFill>
                <a:latin typeface="Cabin"/>
                <a:ea typeface="Cabin"/>
                <a:cs typeface="Cabin"/>
                <a:sym typeface="Cabin"/>
              </a:rPr>
              <a:t>T. cruzi causes cutaneous stage (chagoma)</a:t>
            </a:r>
            <a:endParaRPr sz="700">
              <a:solidFill>
                <a:srgbClr val="999999"/>
              </a:solidFill>
              <a:latin typeface="Cabin"/>
              <a:ea typeface="Cabin"/>
              <a:cs typeface="Cabin"/>
              <a:sym typeface="Cabin"/>
            </a:endParaRPr>
          </a:p>
        </p:txBody>
      </p:sp>
      <p:pic>
        <p:nvPicPr>
          <p:cNvPr id="299" name="Google Shape;299;p21"/>
          <p:cNvPicPr preferRelativeResize="0"/>
          <p:nvPr/>
        </p:nvPicPr>
        <p:blipFill rotWithShape="1">
          <a:blip r:embed="rId7">
            <a:alphaModFix/>
          </a:blip>
          <a:srcRect b="0" l="0" r="0" t="0"/>
          <a:stretch/>
        </p:blipFill>
        <p:spPr>
          <a:xfrm>
            <a:off x="5934700" y="8222952"/>
            <a:ext cx="1125524" cy="1053900"/>
          </a:xfrm>
          <a:prstGeom prst="rect">
            <a:avLst/>
          </a:prstGeom>
          <a:noFill/>
          <a:ln>
            <a:noFill/>
          </a:ln>
        </p:spPr>
      </p:pic>
      <p:sp>
        <p:nvSpPr>
          <p:cNvPr id="300" name="Google Shape;300;p21"/>
          <p:cNvSpPr txBox="1"/>
          <p:nvPr/>
        </p:nvSpPr>
        <p:spPr>
          <a:xfrm>
            <a:off x="5992113" y="9379300"/>
            <a:ext cx="1010700" cy="7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999999"/>
                </a:solidFill>
                <a:latin typeface="Cabin"/>
                <a:ea typeface="Cabin"/>
                <a:cs typeface="Cabin"/>
                <a:sym typeface="Cabin"/>
              </a:rPr>
              <a:t>kissing bug</a:t>
            </a:r>
            <a:endParaRPr sz="800">
              <a:solidFill>
                <a:srgbClr val="999999"/>
              </a:solidFill>
              <a:latin typeface="Cabin"/>
              <a:ea typeface="Cabin"/>
              <a:cs typeface="Cabin"/>
              <a:sym typeface="Cabin"/>
            </a:endParaRPr>
          </a:p>
        </p:txBody>
      </p:sp>
      <p:sp>
        <p:nvSpPr>
          <p:cNvPr id="301" name="Google Shape;301;p21"/>
          <p:cNvSpPr txBox="1"/>
          <p:nvPr/>
        </p:nvSpPr>
        <p:spPr>
          <a:xfrm>
            <a:off x="4421800" y="9276850"/>
            <a:ext cx="1233900" cy="151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999999"/>
                </a:solidFill>
                <a:latin typeface="Cabin"/>
                <a:ea typeface="Cabin"/>
                <a:cs typeface="Cabin"/>
                <a:sym typeface="Cabin"/>
              </a:rPr>
              <a:t>Heart damage due to American trypanosomiasis</a:t>
            </a:r>
            <a:endParaRPr sz="800">
              <a:solidFill>
                <a:srgbClr val="999999"/>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