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10698475" cx="7589525"/>
  <p:notesSz cx="6858000" cy="9144000"/>
  <p:embeddedFontLst>
    <p:embeddedFont>
      <p:font typeface="Sniglet"/>
      <p:regular r:id="rId14"/>
    </p:embeddedFont>
    <p:embeddedFont>
      <p:font typeface="Cabin SemiBold"/>
      <p:regular r:id="rId15"/>
      <p:bold r:id="rId16"/>
      <p:italic r:id="rId17"/>
      <p:boldItalic r:id="rId18"/>
    </p:embeddedFont>
    <p:embeddedFont>
      <p:font typeface="Cabin"/>
      <p:regular r:id="rId19"/>
      <p:bold r:id="rId20"/>
      <p:italic r:id="rId21"/>
      <p:boldItalic r:id="rId22"/>
    </p:embeddedFont>
    <p:embeddedFont>
      <p:font typeface="Ex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6366D2C-7F0B-4629-9196-770799471746}">
  <a:tblStyle styleId="{96366D2C-7F0B-4629-9196-77079947174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bold.fntdata"/><Relationship Id="rId22" Type="http://schemas.openxmlformats.org/officeDocument/2006/relationships/font" Target="fonts/Cabin-boldItalic.fntdata"/><Relationship Id="rId21" Type="http://schemas.openxmlformats.org/officeDocument/2006/relationships/font" Target="fonts/Cabin-italic.fntdata"/><Relationship Id="rId24" Type="http://schemas.openxmlformats.org/officeDocument/2006/relationships/font" Target="fonts/Exo-bold.fntdata"/><Relationship Id="rId23" Type="http://schemas.openxmlformats.org/officeDocument/2006/relationships/font" Target="fonts/Ex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xo-boldItalic.fntdata"/><Relationship Id="rId25" Type="http://schemas.openxmlformats.org/officeDocument/2006/relationships/font" Target="fonts/Ex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CabinSemiBold-regular.fntdata"/><Relationship Id="rId14" Type="http://schemas.openxmlformats.org/officeDocument/2006/relationships/font" Target="fonts/Sniglet-regular.fntdata"/><Relationship Id="rId17" Type="http://schemas.openxmlformats.org/officeDocument/2006/relationships/font" Target="fonts/CabinSemiBold-italic.fntdata"/><Relationship Id="rId16" Type="http://schemas.openxmlformats.org/officeDocument/2006/relationships/font" Target="fonts/CabinSemiBold-bold.fntdata"/><Relationship Id="rId19" Type="http://schemas.openxmlformats.org/officeDocument/2006/relationships/font" Target="fonts/Cabin-regular.fntdata"/><Relationship Id="rId18" Type="http://schemas.openxmlformats.org/officeDocument/2006/relationships/font" Target="fonts/Cabin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596732435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5967324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5b5a45d21_2_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5b5a45d21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5b5a45d21_2_4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5b5a45d21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bf878a293_0_1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bf878a29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bf878a293_0_5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6bf878a29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6bf878a293_0_6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bf878a29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hyperlink" Target="https://docs.google.com/presentation/d/1q7emMSn5NwGI41Y0cfy2jfMnyyBmTAoBcHL1iTKJQLI/edit#slide=id.p" TargetMode="External"/><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5.jpg"/><Relationship Id="rId7" Type="http://schemas.openxmlformats.org/officeDocument/2006/relationships/image" Target="../media/image16.jp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53" name="Shape 53"/>
        <p:cNvGrpSpPr/>
        <p:nvPr/>
      </p:nvGrpSpPr>
      <p:grpSpPr>
        <a:xfrm>
          <a:off x="0" y="0"/>
          <a:ext cx="0" cy="0"/>
          <a:chOff x="0" y="0"/>
          <a:chExt cx="0" cy="0"/>
        </a:xfrm>
      </p:grpSpPr>
      <p:sp>
        <p:nvSpPr>
          <p:cNvPr id="54" name="Google Shape;54;p13"/>
          <p:cNvSpPr/>
          <p:nvPr/>
        </p:nvSpPr>
        <p:spPr>
          <a:xfrm>
            <a:off x="394575" y="0"/>
            <a:ext cx="509100" cy="106986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rot="-388141">
            <a:off x="-121059" y="-352184"/>
            <a:ext cx="1702388" cy="2145988"/>
          </a:xfrm>
          <a:prstGeom prst="rect">
            <a:avLst/>
          </a:prstGeom>
          <a:noFill/>
          <a:ln>
            <a:noFill/>
          </a:ln>
          <a:effectLst>
            <a:outerShdw blurRad="57150" rotWithShape="0" algn="bl" dir="5400000" dist="19050">
              <a:srgbClr val="999999">
                <a:alpha val="50000"/>
              </a:srgbClr>
            </a:outerShdw>
          </a:effectLst>
        </p:spPr>
      </p:pic>
      <p:pic>
        <p:nvPicPr>
          <p:cNvPr id="56" name="Google Shape;56;p13"/>
          <p:cNvPicPr preferRelativeResize="0"/>
          <p:nvPr/>
        </p:nvPicPr>
        <p:blipFill>
          <a:blip r:embed="rId4">
            <a:alphaModFix/>
          </a:blip>
          <a:stretch>
            <a:fillRect/>
          </a:stretch>
        </p:blipFill>
        <p:spPr>
          <a:xfrm rot="-388141">
            <a:off x="-139552" y="963309"/>
            <a:ext cx="1702388" cy="2145988"/>
          </a:xfrm>
          <a:prstGeom prst="rect">
            <a:avLst/>
          </a:prstGeom>
          <a:noFill/>
          <a:ln>
            <a:noFill/>
          </a:ln>
          <a:effectLst>
            <a:outerShdw blurRad="57150" rotWithShape="0" algn="bl" dir="5400000" dist="19050">
              <a:srgbClr val="999999">
                <a:alpha val="50000"/>
              </a:srgbClr>
            </a:outerShdw>
          </a:effectLst>
        </p:spPr>
      </p:pic>
      <p:pic>
        <p:nvPicPr>
          <p:cNvPr id="57" name="Google Shape;57;p13"/>
          <p:cNvPicPr preferRelativeResize="0"/>
          <p:nvPr/>
        </p:nvPicPr>
        <p:blipFill>
          <a:blip r:embed="rId4">
            <a:alphaModFix/>
          </a:blip>
          <a:stretch>
            <a:fillRect/>
          </a:stretch>
        </p:blipFill>
        <p:spPr>
          <a:xfrm rot="-388141">
            <a:off x="-156691" y="2294938"/>
            <a:ext cx="1702388" cy="2145988"/>
          </a:xfrm>
          <a:prstGeom prst="rect">
            <a:avLst/>
          </a:prstGeom>
          <a:noFill/>
          <a:ln>
            <a:noFill/>
          </a:ln>
          <a:effectLst>
            <a:outerShdw blurRad="57150" rotWithShape="0" algn="bl" dir="5400000" dist="19050">
              <a:srgbClr val="999999">
                <a:alpha val="50000"/>
              </a:srgbClr>
            </a:outerShdw>
          </a:effectLst>
        </p:spPr>
      </p:pic>
      <p:pic>
        <p:nvPicPr>
          <p:cNvPr id="58" name="Google Shape;58;p13"/>
          <p:cNvPicPr preferRelativeResize="0"/>
          <p:nvPr/>
        </p:nvPicPr>
        <p:blipFill>
          <a:blip r:embed="rId4">
            <a:alphaModFix/>
          </a:blip>
          <a:stretch>
            <a:fillRect/>
          </a:stretch>
        </p:blipFill>
        <p:spPr>
          <a:xfrm rot="-388141">
            <a:off x="-175184" y="3610431"/>
            <a:ext cx="1702388" cy="2145988"/>
          </a:xfrm>
          <a:prstGeom prst="rect">
            <a:avLst/>
          </a:prstGeom>
          <a:noFill/>
          <a:ln>
            <a:noFill/>
          </a:ln>
          <a:effectLst>
            <a:outerShdw blurRad="57150" rotWithShape="0" algn="bl" dir="5400000" dist="19050">
              <a:srgbClr val="999999">
                <a:alpha val="50000"/>
              </a:srgbClr>
            </a:outerShdw>
          </a:effectLst>
        </p:spPr>
      </p:pic>
      <p:pic>
        <p:nvPicPr>
          <p:cNvPr id="59" name="Google Shape;59;p13"/>
          <p:cNvPicPr preferRelativeResize="0"/>
          <p:nvPr/>
        </p:nvPicPr>
        <p:blipFill>
          <a:blip r:embed="rId4">
            <a:alphaModFix/>
          </a:blip>
          <a:stretch>
            <a:fillRect/>
          </a:stretch>
        </p:blipFill>
        <p:spPr>
          <a:xfrm rot="-388141">
            <a:off x="-189792" y="4941774"/>
            <a:ext cx="1702388" cy="2145988"/>
          </a:xfrm>
          <a:prstGeom prst="rect">
            <a:avLst/>
          </a:prstGeom>
          <a:noFill/>
          <a:ln>
            <a:noFill/>
          </a:ln>
          <a:effectLst>
            <a:outerShdw blurRad="57150" rotWithShape="0" algn="bl" dir="5400000" dist="19050">
              <a:srgbClr val="999999">
                <a:alpha val="50000"/>
              </a:srgbClr>
            </a:outerShdw>
          </a:effectLst>
        </p:spPr>
      </p:pic>
      <p:pic>
        <p:nvPicPr>
          <p:cNvPr id="60" name="Google Shape;60;p13"/>
          <p:cNvPicPr preferRelativeResize="0"/>
          <p:nvPr/>
        </p:nvPicPr>
        <p:blipFill>
          <a:blip r:embed="rId4">
            <a:alphaModFix/>
          </a:blip>
          <a:stretch>
            <a:fillRect/>
          </a:stretch>
        </p:blipFill>
        <p:spPr>
          <a:xfrm rot="-388141">
            <a:off x="-208285" y="6257266"/>
            <a:ext cx="1702388" cy="2145988"/>
          </a:xfrm>
          <a:prstGeom prst="rect">
            <a:avLst/>
          </a:prstGeom>
          <a:noFill/>
          <a:ln>
            <a:noFill/>
          </a:ln>
          <a:effectLst>
            <a:outerShdw blurRad="57150" rotWithShape="0" algn="bl" dir="5400000" dist="19050">
              <a:srgbClr val="999999">
                <a:alpha val="50000"/>
              </a:srgbClr>
            </a:outerShdw>
          </a:effectLst>
        </p:spPr>
      </p:pic>
      <p:pic>
        <p:nvPicPr>
          <p:cNvPr id="61" name="Google Shape;61;p13"/>
          <p:cNvPicPr preferRelativeResize="0"/>
          <p:nvPr/>
        </p:nvPicPr>
        <p:blipFill>
          <a:blip r:embed="rId4">
            <a:alphaModFix/>
          </a:blip>
          <a:stretch>
            <a:fillRect/>
          </a:stretch>
        </p:blipFill>
        <p:spPr>
          <a:xfrm rot="-388141">
            <a:off x="-227910" y="7589178"/>
            <a:ext cx="1702388" cy="2145988"/>
          </a:xfrm>
          <a:prstGeom prst="rect">
            <a:avLst/>
          </a:prstGeom>
          <a:noFill/>
          <a:ln>
            <a:noFill/>
          </a:ln>
          <a:effectLst>
            <a:outerShdw blurRad="57150" rotWithShape="0" algn="bl" dir="5400000" dist="19050">
              <a:srgbClr val="999999">
                <a:alpha val="50000"/>
              </a:srgbClr>
            </a:outerShdw>
          </a:effectLst>
        </p:spPr>
      </p:pic>
      <p:pic>
        <p:nvPicPr>
          <p:cNvPr id="62" name="Google Shape;62;p13"/>
          <p:cNvPicPr preferRelativeResize="0"/>
          <p:nvPr/>
        </p:nvPicPr>
        <p:blipFill>
          <a:blip r:embed="rId4">
            <a:alphaModFix/>
          </a:blip>
          <a:stretch>
            <a:fillRect/>
          </a:stretch>
        </p:blipFill>
        <p:spPr>
          <a:xfrm rot="-388141">
            <a:off x="-246403" y="8904671"/>
            <a:ext cx="1702388" cy="2145988"/>
          </a:xfrm>
          <a:prstGeom prst="rect">
            <a:avLst/>
          </a:prstGeom>
          <a:noFill/>
          <a:ln>
            <a:noFill/>
          </a:ln>
          <a:effectLst>
            <a:outerShdw blurRad="57150" rotWithShape="0" algn="bl" dir="5400000" dist="19050">
              <a:srgbClr val="999999">
                <a:alpha val="50000"/>
              </a:srgbClr>
            </a:outerShdw>
          </a:effectLst>
        </p:spPr>
      </p:pic>
      <p:sp>
        <p:nvSpPr>
          <p:cNvPr id="63" name="Google Shape;63;p13"/>
          <p:cNvSpPr txBox="1"/>
          <p:nvPr/>
        </p:nvSpPr>
        <p:spPr>
          <a:xfrm>
            <a:off x="1485575" y="3201438"/>
            <a:ext cx="5205600" cy="195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61753B"/>
                </a:solidFill>
                <a:latin typeface="Calibri"/>
                <a:ea typeface="Calibri"/>
                <a:cs typeface="Calibri"/>
                <a:sym typeface="Calibri"/>
              </a:rPr>
              <a:t>Viral Gastroenteritis</a:t>
            </a:r>
            <a:endParaRPr b="1" sz="4800">
              <a:solidFill>
                <a:srgbClr val="61753B"/>
              </a:solidFill>
              <a:latin typeface="Calibri"/>
              <a:ea typeface="Calibri"/>
              <a:cs typeface="Calibri"/>
              <a:sym typeface="Calibri"/>
            </a:endParaRPr>
          </a:p>
        </p:txBody>
      </p:sp>
      <p:pic>
        <p:nvPicPr>
          <p:cNvPr id="64" name="Google Shape;64;p13"/>
          <p:cNvPicPr preferRelativeResize="0"/>
          <p:nvPr/>
        </p:nvPicPr>
        <p:blipFill rotWithShape="1">
          <a:blip r:embed="rId5">
            <a:alphaModFix/>
          </a:blip>
          <a:srcRect b="8839" l="11500" r="19137" t="28687"/>
          <a:stretch/>
        </p:blipFill>
        <p:spPr>
          <a:xfrm>
            <a:off x="5301576" y="-12"/>
            <a:ext cx="1151943" cy="692100"/>
          </a:xfrm>
          <a:prstGeom prst="rect">
            <a:avLst/>
          </a:prstGeom>
          <a:noFill/>
          <a:ln>
            <a:noFill/>
          </a:ln>
        </p:spPr>
      </p:pic>
      <p:pic>
        <p:nvPicPr>
          <p:cNvPr id="65" name="Google Shape;65;p13"/>
          <p:cNvPicPr preferRelativeResize="0"/>
          <p:nvPr/>
        </p:nvPicPr>
        <p:blipFill>
          <a:blip r:embed="rId6">
            <a:alphaModFix/>
          </a:blip>
          <a:stretch>
            <a:fillRect/>
          </a:stretch>
        </p:blipFill>
        <p:spPr>
          <a:xfrm>
            <a:off x="6749825" y="0"/>
            <a:ext cx="839703" cy="1058450"/>
          </a:xfrm>
          <a:prstGeom prst="rect">
            <a:avLst/>
          </a:prstGeom>
          <a:noFill/>
          <a:ln>
            <a:noFill/>
          </a:ln>
        </p:spPr>
      </p:pic>
      <p:sp>
        <p:nvSpPr>
          <p:cNvPr id="66" name="Google Shape;66;p13"/>
          <p:cNvSpPr/>
          <p:nvPr/>
        </p:nvSpPr>
        <p:spPr>
          <a:xfrm>
            <a:off x="1578425" y="6266325"/>
            <a:ext cx="5504100" cy="574800"/>
          </a:xfrm>
          <a:prstGeom prst="roundRect">
            <a:avLst>
              <a:gd fmla="val 16667" name="adj"/>
            </a:avLst>
          </a:prstGeom>
          <a:solidFill>
            <a:srgbClr val="C0C58F">
              <a:alpha val="53630"/>
            </a:srgbClr>
          </a:solidFill>
          <a:ln>
            <a:noFill/>
          </a:ln>
        </p:spPr>
        <p:txBody>
          <a:bodyPr anchorCtr="0" anchor="ctr" bIns="121950" lIns="121950" spcFirstLastPara="1" rIns="121950" wrap="square" tIns="121950">
            <a:noAutofit/>
          </a:bodyPr>
          <a:lstStyle/>
          <a:p>
            <a:pPr indent="0" lvl="0" marL="0" rtl="0" algn="l">
              <a:spcBef>
                <a:spcPts val="0"/>
              </a:spcBef>
              <a:spcAft>
                <a:spcPts val="0"/>
              </a:spcAft>
              <a:buNone/>
            </a:pPr>
            <a:r>
              <a:rPr b="1" lang="en-GB" sz="3100">
                <a:solidFill>
                  <a:srgbClr val="61753B"/>
                </a:solidFill>
                <a:latin typeface="Cabin"/>
                <a:ea typeface="Cabin"/>
                <a:cs typeface="Cabin"/>
                <a:sym typeface="Cabin"/>
              </a:rPr>
              <a:t>Lecture objectives:</a:t>
            </a:r>
            <a:endParaRPr sz="1900">
              <a:solidFill>
                <a:srgbClr val="61753B"/>
              </a:solidFill>
              <a:latin typeface="Cabin"/>
              <a:ea typeface="Cabin"/>
              <a:cs typeface="Cabin"/>
              <a:sym typeface="Cabin"/>
            </a:endParaRPr>
          </a:p>
        </p:txBody>
      </p:sp>
      <p:sp>
        <p:nvSpPr>
          <p:cNvPr id="67" name="Google Shape;67;p13"/>
          <p:cNvSpPr txBox="1"/>
          <p:nvPr/>
        </p:nvSpPr>
        <p:spPr>
          <a:xfrm>
            <a:off x="1578425" y="7020575"/>
            <a:ext cx="5504100" cy="1293300"/>
          </a:xfrm>
          <a:prstGeom prst="rect">
            <a:avLst/>
          </a:prstGeom>
          <a:noFill/>
          <a:ln cap="flat" cmpd="sng" w="9525">
            <a:solidFill>
              <a:srgbClr val="B4B982"/>
            </a:solidFill>
            <a:prstDash val="lgDash"/>
            <a:round/>
            <a:headEnd len="sm" w="sm" type="none"/>
            <a:tailEnd len="sm" w="sm" type="none"/>
          </a:ln>
        </p:spPr>
        <p:txBody>
          <a:bodyPr anchorCtr="0" anchor="t" bIns="121950" lIns="121950" spcFirstLastPara="1" rIns="121950" wrap="square" tIns="121950">
            <a:noAutofit/>
          </a:bodyPr>
          <a:lstStyle/>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Definition of viral gastroenteritis.</a:t>
            </a:r>
            <a:endParaRPr sz="12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Viral etiology of GE (Structures)</a:t>
            </a:r>
            <a:endParaRPr sz="1200">
              <a:solidFill>
                <a:srgbClr val="274E13"/>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Epidemiology.</a:t>
            </a:r>
            <a:endParaRPr sz="12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Clinical Features.</a:t>
            </a:r>
            <a:endParaRPr sz="1200">
              <a:solidFill>
                <a:srgbClr val="274E13"/>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Lab diagnosis.</a:t>
            </a:r>
            <a:endParaRPr sz="1200">
              <a:solidFill>
                <a:srgbClr val="274E13"/>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Treatment &amp; Prevention (Vaccine).</a:t>
            </a:r>
            <a:endParaRPr sz="1200">
              <a:solidFill>
                <a:srgbClr val="274E13"/>
              </a:solidFill>
              <a:latin typeface="Cabin"/>
              <a:ea typeface="Cabin"/>
              <a:cs typeface="Cabin"/>
              <a:sym typeface="Cabin"/>
            </a:endParaRPr>
          </a:p>
          <a:p>
            <a:pPr indent="0" lvl="0" marL="0" rtl="0" algn="l">
              <a:lnSpc>
                <a:spcPct val="100000"/>
              </a:lnSpc>
              <a:spcBef>
                <a:spcPts val="0"/>
              </a:spcBef>
              <a:spcAft>
                <a:spcPts val="0"/>
              </a:spcAft>
              <a:buNone/>
            </a:pPr>
            <a:r>
              <a:t/>
            </a:r>
            <a:endParaRPr sz="1200">
              <a:solidFill>
                <a:srgbClr val="274E13"/>
              </a:solidFill>
              <a:latin typeface="Cabin"/>
              <a:ea typeface="Cabin"/>
              <a:cs typeface="Cabin"/>
              <a:sym typeface="Cabin"/>
            </a:endParaRPr>
          </a:p>
        </p:txBody>
      </p:sp>
      <p:sp>
        <p:nvSpPr>
          <p:cNvPr id="68" name="Google Shape;68;p13"/>
          <p:cNvSpPr/>
          <p:nvPr/>
        </p:nvSpPr>
        <p:spPr>
          <a:xfrm>
            <a:off x="1561750" y="8623100"/>
            <a:ext cx="5504100" cy="1204200"/>
          </a:xfrm>
          <a:prstGeom prst="roundRect">
            <a:avLst>
              <a:gd fmla="val 16667" name="adj"/>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69" name="Google Shape;69;p13"/>
          <p:cNvSpPr/>
          <p:nvPr/>
        </p:nvSpPr>
        <p:spPr>
          <a:xfrm>
            <a:off x="1890497" y="9035592"/>
            <a:ext cx="168000" cy="160500"/>
          </a:xfrm>
          <a:prstGeom prst="ellipse">
            <a:avLst/>
          </a:prstGeom>
          <a:solidFill>
            <a:srgbClr val="CC0000"/>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1890497" y="9270017"/>
            <a:ext cx="168000" cy="160500"/>
          </a:xfrm>
          <a:prstGeom prst="ellipse">
            <a:avLst/>
          </a:prstGeom>
          <a:solidFill>
            <a:srgbClr val="6AA84F"/>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1887434" y="9504442"/>
            <a:ext cx="168000" cy="160500"/>
          </a:xfrm>
          <a:prstGeom prst="ellipse">
            <a:avLst/>
          </a:prstGeom>
          <a:solidFill>
            <a:srgbClr val="999999"/>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txBox="1"/>
          <p:nvPr/>
        </p:nvSpPr>
        <p:spPr>
          <a:xfrm>
            <a:off x="2160834" y="8973854"/>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Cabin"/>
                <a:ea typeface="Cabin"/>
                <a:cs typeface="Cabin"/>
                <a:sym typeface="Cabin"/>
              </a:rPr>
              <a:t>Important</a:t>
            </a:r>
            <a:endParaRPr>
              <a:solidFill>
                <a:srgbClr val="CC0000"/>
              </a:solidFill>
              <a:latin typeface="Cabin"/>
              <a:ea typeface="Cabin"/>
              <a:cs typeface="Cabin"/>
              <a:sym typeface="Cabin"/>
            </a:endParaRPr>
          </a:p>
        </p:txBody>
      </p:sp>
      <p:sp>
        <p:nvSpPr>
          <p:cNvPr id="73" name="Google Shape;73;p13"/>
          <p:cNvSpPr txBox="1"/>
          <p:nvPr/>
        </p:nvSpPr>
        <p:spPr>
          <a:xfrm>
            <a:off x="2160821" y="9229550"/>
            <a:ext cx="15798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6AA84F"/>
                </a:solidFill>
                <a:latin typeface="Cabin"/>
                <a:ea typeface="Cabin"/>
                <a:cs typeface="Cabin"/>
                <a:sym typeface="Cabin"/>
              </a:rPr>
              <a:t>Doctors’ note</a:t>
            </a:r>
            <a:endParaRPr>
              <a:solidFill>
                <a:srgbClr val="6AA84F"/>
              </a:solidFill>
              <a:latin typeface="Cabin"/>
              <a:ea typeface="Cabin"/>
              <a:cs typeface="Cabin"/>
              <a:sym typeface="Cabin"/>
            </a:endParaRPr>
          </a:p>
        </p:txBody>
      </p:sp>
      <p:sp>
        <p:nvSpPr>
          <p:cNvPr id="74" name="Google Shape;74;p13"/>
          <p:cNvSpPr txBox="1"/>
          <p:nvPr/>
        </p:nvSpPr>
        <p:spPr>
          <a:xfrm>
            <a:off x="2234634" y="9485242"/>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latin typeface="Cabin"/>
                <a:ea typeface="Cabin"/>
                <a:cs typeface="Cabin"/>
                <a:sym typeface="Cabin"/>
              </a:rPr>
              <a:t>Extra</a:t>
            </a:r>
            <a:endParaRPr>
              <a:solidFill>
                <a:srgbClr val="999999"/>
              </a:solidFill>
              <a:latin typeface="Cabin"/>
              <a:ea typeface="Cabin"/>
              <a:cs typeface="Cabin"/>
              <a:sym typeface="Cabin"/>
            </a:endParaRPr>
          </a:p>
        </p:txBody>
      </p:sp>
      <p:sp>
        <p:nvSpPr>
          <p:cNvPr id="75" name="Google Shape;75;p13"/>
          <p:cNvSpPr/>
          <p:nvPr/>
        </p:nvSpPr>
        <p:spPr>
          <a:xfrm>
            <a:off x="4004384" y="9144942"/>
            <a:ext cx="168000" cy="160500"/>
          </a:xfrm>
          <a:prstGeom prst="ellipse">
            <a:avLst/>
          </a:prstGeom>
          <a:solidFill>
            <a:srgbClr val="C27BA0"/>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76" name="Google Shape;76;p13"/>
          <p:cNvSpPr/>
          <p:nvPr/>
        </p:nvSpPr>
        <p:spPr>
          <a:xfrm>
            <a:off x="4004384" y="9409654"/>
            <a:ext cx="168000" cy="160500"/>
          </a:xfrm>
          <a:prstGeom prst="ellipse">
            <a:avLst/>
          </a:prstGeom>
          <a:solidFill>
            <a:srgbClr val="3C78D8"/>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txBox="1"/>
          <p:nvPr/>
        </p:nvSpPr>
        <p:spPr>
          <a:xfrm>
            <a:off x="1719200" y="8623100"/>
            <a:ext cx="11520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0000"/>
                </a:solidFill>
                <a:latin typeface="Cabin"/>
                <a:ea typeface="Cabin"/>
                <a:cs typeface="Cabin"/>
                <a:sym typeface="Cabin"/>
              </a:rPr>
              <a:t>Color index:    </a:t>
            </a:r>
            <a:endParaRPr b="1">
              <a:solidFill>
                <a:srgbClr val="434343"/>
              </a:solidFill>
              <a:latin typeface="Cabin"/>
              <a:ea typeface="Cabin"/>
              <a:cs typeface="Cabin"/>
              <a:sym typeface="Cabin"/>
            </a:endParaRPr>
          </a:p>
        </p:txBody>
      </p:sp>
      <p:sp>
        <p:nvSpPr>
          <p:cNvPr id="78" name="Google Shape;78;p13"/>
          <p:cNvSpPr txBox="1"/>
          <p:nvPr/>
        </p:nvSpPr>
        <p:spPr>
          <a:xfrm>
            <a:off x="4065938" y="9024200"/>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000000"/>
                </a:solidFill>
                <a:latin typeface="Cabin"/>
                <a:ea typeface="Cabin"/>
                <a:cs typeface="Cabin"/>
                <a:sym typeface="Cabin"/>
              </a:rPr>
              <a:t>  </a:t>
            </a:r>
            <a:r>
              <a:rPr lang="en-GB">
                <a:solidFill>
                  <a:srgbClr val="C27BA0"/>
                </a:solidFill>
                <a:latin typeface="Cabin"/>
                <a:ea typeface="Cabin"/>
                <a:cs typeface="Cabin"/>
                <a:sym typeface="Cabin"/>
              </a:rPr>
              <a:t>Found in Girls’ slides</a:t>
            </a:r>
            <a:r>
              <a:rPr lang="en-GB">
                <a:solidFill>
                  <a:srgbClr val="000000"/>
                </a:solidFill>
                <a:latin typeface="Cabin"/>
                <a:ea typeface="Cabin"/>
                <a:cs typeface="Cabin"/>
                <a:sym typeface="Cabin"/>
              </a:rPr>
              <a:t> </a:t>
            </a:r>
            <a:endParaRPr>
              <a:solidFill>
                <a:srgbClr val="000000"/>
              </a:solidFill>
              <a:latin typeface="Cabin"/>
              <a:ea typeface="Cabin"/>
              <a:cs typeface="Cabin"/>
              <a:sym typeface="Cabin"/>
            </a:endParaRPr>
          </a:p>
        </p:txBody>
      </p:sp>
      <p:sp>
        <p:nvSpPr>
          <p:cNvPr id="79" name="Google Shape;79;p13"/>
          <p:cNvSpPr txBox="1"/>
          <p:nvPr/>
        </p:nvSpPr>
        <p:spPr>
          <a:xfrm>
            <a:off x="4170475" y="9288888"/>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3C78D8"/>
                </a:solidFill>
                <a:latin typeface="Cabin"/>
                <a:ea typeface="Cabin"/>
                <a:cs typeface="Cabin"/>
                <a:sym typeface="Cabin"/>
              </a:rPr>
              <a:t>Found in Boys’ slides</a:t>
            </a:r>
            <a:endParaRPr>
              <a:solidFill>
                <a:srgbClr val="3C78D8"/>
              </a:solidFill>
              <a:latin typeface="Cabin"/>
              <a:ea typeface="Cabin"/>
              <a:cs typeface="Cabin"/>
              <a:sym typeface="Cabin"/>
            </a:endParaRPr>
          </a:p>
        </p:txBody>
      </p:sp>
      <p:sp>
        <p:nvSpPr>
          <p:cNvPr id="80" name="Google Shape;80;p13"/>
          <p:cNvSpPr txBox="1"/>
          <p:nvPr/>
        </p:nvSpPr>
        <p:spPr>
          <a:xfrm>
            <a:off x="2355875" y="10090025"/>
            <a:ext cx="3077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CCCCCC"/>
                </a:solidFill>
                <a:uFill>
                  <a:noFill/>
                </a:uFill>
                <a:latin typeface="Cabin"/>
                <a:ea typeface="Cabin"/>
                <a:cs typeface="Cabin"/>
                <a:sym typeface="Cabin"/>
                <a:hlinkClick r:id="rId7"/>
              </a:rPr>
              <a:t>EDITING FILE</a:t>
            </a:r>
            <a:endParaRPr b="1" sz="1800">
              <a:solidFill>
                <a:srgbClr val="CCCCCC"/>
              </a:solidFill>
              <a:latin typeface="Cabin"/>
              <a:ea typeface="Cabin"/>
              <a:cs typeface="Cabin"/>
              <a:sym typeface="Cabin"/>
            </a:endParaRPr>
          </a:p>
        </p:txBody>
      </p:sp>
      <p:pic>
        <p:nvPicPr>
          <p:cNvPr id="81" name="Google Shape;81;p13"/>
          <p:cNvPicPr preferRelativeResize="0"/>
          <p:nvPr/>
        </p:nvPicPr>
        <p:blipFill>
          <a:blip r:embed="rId8">
            <a:alphaModFix/>
          </a:blip>
          <a:stretch>
            <a:fillRect/>
          </a:stretch>
        </p:blipFill>
        <p:spPr>
          <a:xfrm>
            <a:off x="4441825" y="23050"/>
            <a:ext cx="777825" cy="77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4"/>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87" name="Google Shape;87;p14"/>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88" name="Google Shape;88;p14"/>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Cabin"/>
                <a:ea typeface="Cabin"/>
                <a:cs typeface="Cabin"/>
                <a:sym typeface="Cabin"/>
              </a:rPr>
              <a:t>1- Adenovirus has 51 serotypes but </a:t>
            </a:r>
            <a:r>
              <a:rPr b="1" lang="en-GB" sz="800">
                <a:solidFill>
                  <a:srgbClr val="6AA84F"/>
                </a:solidFill>
                <a:latin typeface="Cabin"/>
                <a:ea typeface="Cabin"/>
                <a:cs typeface="Cabin"/>
                <a:sym typeface="Cabin"/>
              </a:rPr>
              <a:t>only serotype 40 and 41 </a:t>
            </a:r>
            <a:r>
              <a:rPr lang="en-GB" sz="800">
                <a:solidFill>
                  <a:srgbClr val="6AA84F"/>
                </a:solidFill>
                <a:latin typeface="Cabin"/>
                <a:ea typeface="Cabin"/>
                <a:cs typeface="Cabin"/>
                <a:sym typeface="Cabin"/>
              </a:rPr>
              <a:t>can cause gastroenteritis (also called group F).</a:t>
            </a:r>
            <a:endParaRPr sz="800">
              <a:solidFill>
                <a:srgbClr val="6AA84F"/>
              </a:solidFill>
              <a:latin typeface="Cabin"/>
              <a:ea typeface="Cabin"/>
              <a:cs typeface="Cabin"/>
              <a:sym typeface="Cabin"/>
            </a:endParaRPr>
          </a:p>
          <a:p>
            <a:pPr indent="0" lvl="0" marL="0" rtl="0" algn="l">
              <a:spcBef>
                <a:spcPts val="0"/>
              </a:spcBef>
              <a:spcAft>
                <a:spcPts val="0"/>
              </a:spcAft>
              <a:buNone/>
            </a:pPr>
            <a:r>
              <a:rPr lang="en-GB" sz="800">
                <a:solidFill>
                  <a:srgbClr val="999999"/>
                </a:solidFill>
                <a:latin typeface="Cabin"/>
                <a:ea typeface="Cabin"/>
                <a:cs typeface="Cabin"/>
                <a:sym typeface="Cabin"/>
              </a:rPr>
              <a:t>2- Endemic: A disease that exists </a:t>
            </a:r>
            <a:r>
              <a:rPr b="1" lang="en-GB" sz="800">
                <a:solidFill>
                  <a:srgbClr val="999999"/>
                </a:solidFill>
                <a:latin typeface="Cabin"/>
                <a:ea typeface="Cabin"/>
                <a:cs typeface="Cabin"/>
                <a:sym typeface="Cabin"/>
              </a:rPr>
              <a:t>permanently</a:t>
            </a:r>
            <a:r>
              <a:rPr lang="en-GB" sz="800">
                <a:solidFill>
                  <a:srgbClr val="999999"/>
                </a:solidFill>
                <a:latin typeface="Cabin"/>
                <a:ea typeface="Cabin"/>
                <a:cs typeface="Cabin"/>
                <a:sym typeface="Cabin"/>
              </a:rPr>
              <a:t> in a particular region or population. e.g. Malaria is a constant worry in parts of Africa.</a:t>
            </a:r>
            <a:endParaRPr sz="800">
              <a:solidFill>
                <a:srgbClr val="999999"/>
              </a:solidFill>
              <a:latin typeface="Cabin"/>
              <a:ea typeface="Cabin"/>
              <a:cs typeface="Cabin"/>
              <a:sym typeface="Cabin"/>
            </a:endParaRPr>
          </a:p>
          <a:p>
            <a:pPr indent="0" lvl="0" marL="0" rtl="0" algn="l">
              <a:spcBef>
                <a:spcPts val="0"/>
              </a:spcBef>
              <a:spcAft>
                <a:spcPts val="0"/>
              </a:spcAft>
              <a:buNone/>
            </a:pPr>
            <a:r>
              <a:rPr lang="en-GB" sz="800">
                <a:solidFill>
                  <a:srgbClr val="999999"/>
                </a:solidFill>
                <a:latin typeface="Cabin"/>
                <a:ea typeface="Cabin"/>
                <a:cs typeface="Cabin"/>
                <a:sym typeface="Cabin"/>
              </a:rPr>
              <a:t>     Epidemic: An </a:t>
            </a:r>
            <a:r>
              <a:rPr b="1" lang="en-GB" sz="800">
                <a:solidFill>
                  <a:srgbClr val="999999"/>
                </a:solidFill>
                <a:latin typeface="Cabin"/>
                <a:ea typeface="Cabin"/>
                <a:cs typeface="Cabin"/>
                <a:sym typeface="Cabin"/>
              </a:rPr>
              <a:t>outbreak</a:t>
            </a:r>
            <a:r>
              <a:rPr lang="en-GB" sz="800">
                <a:solidFill>
                  <a:srgbClr val="999999"/>
                </a:solidFill>
                <a:latin typeface="Cabin"/>
                <a:ea typeface="Cabin"/>
                <a:cs typeface="Cabin"/>
                <a:sym typeface="Cabin"/>
              </a:rPr>
              <a:t> of disease that attacks many peoples at about the same time and may spread through one or several </a:t>
            </a:r>
            <a:r>
              <a:rPr lang="en-GB" sz="800">
                <a:solidFill>
                  <a:srgbClr val="999999"/>
                </a:solidFill>
                <a:latin typeface="Cabin"/>
                <a:ea typeface="Cabin"/>
                <a:cs typeface="Cabin"/>
                <a:sym typeface="Cabin"/>
              </a:rPr>
              <a:t>communities</a:t>
            </a:r>
            <a:r>
              <a:rPr lang="en-GB" sz="800">
                <a:solidFill>
                  <a:srgbClr val="999999"/>
                </a:solidFill>
                <a:latin typeface="Cabin"/>
                <a:ea typeface="Cabin"/>
                <a:cs typeface="Cabin"/>
                <a:sym typeface="Cabin"/>
              </a:rPr>
              <a:t>.</a:t>
            </a:r>
            <a:endParaRPr sz="800">
              <a:solidFill>
                <a:srgbClr val="999999"/>
              </a:solidFill>
              <a:latin typeface="Cabin"/>
              <a:ea typeface="Cabin"/>
              <a:cs typeface="Cabin"/>
              <a:sym typeface="Cabin"/>
            </a:endParaRPr>
          </a:p>
          <a:p>
            <a:pPr indent="0" lvl="0" marL="0" rtl="0" algn="l">
              <a:spcBef>
                <a:spcPts val="0"/>
              </a:spcBef>
              <a:spcAft>
                <a:spcPts val="0"/>
              </a:spcAft>
              <a:buNone/>
            </a:pPr>
            <a:r>
              <a:rPr lang="en-GB" sz="800">
                <a:solidFill>
                  <a:srgbClr val="6AA84F"/>
                </a:solidFill>
                <a:latin typeface="Cabin"/>
                <a:ea typeface="Cabin"/>
                <a:cs typeface="Cabin"/>
                <a:sym typeface="Cabin"/>
              </a:rPr>
              <a:t>3- A type of GE </a:t>
            </a:r>
            <a:r>
              <a:rPr lang="en-GB" sz="800">
                <a:solidFill>
                  <a:srgbClr val="6AA84F"/>
                </a:solidFill>
                <a:latin typeface="Cabin"/>
                <a:ea typeface="Cabin"/>
                <a:cs typeface="Cabin"/>
                <a:sym typeface="Cabin"/>
              </a:rPr>
              <a:t>caused by </a:t>
            </a:r>
            <a:r>
              <a:rPr lang="en-GB" sz="800">
                <a:solidFill>
                  <a:srgbClr val="6AA84F"/>
                </a:solidFill>
                <a:highlight>
                  <a:srgbClr val="FFFFFF"/>
                </a:highlight>
                <a:latin typeface="Cabin"/>
                <a:ea typeface="Cabin"/>
                <a:cs typeface="Cabin"/>
                <a:sym typeface="Cabin"/>
              </a:rPr>
              <a:t>calicivirus.</a:t>
            </a:r>
            <a:endParaRPr sz="800">
              <a:solidFill>
                <a:srgbClr val="6AA84F"/>
              </a:solidFill>
              <a:highlight>
                <a:srgbClr val="FFFFFF"/>
              </a:highlight>
              <a:latin typeface="Cabin"/>
              <a:ea typeface="Cabin"/>
              <a:cs typeface="Cabin"/>
              <a:sym typeface="Cabin"/>
            </a:endParaRPr>
          </a:p>
        </p:txBody>
      </p:sp>
      <p:sp>
        <p:nvSpPr>
          <p:cNvPr id="89" name="Google Shape;89;p14"/>
          <p:cNvSpPr txBox="1"/>
          <p:nvPr/>
        </p:nvSpPr>
        <p:spPr>
          <a:xfrm>
            <a:off x="897007" y="307855"/>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Gastroenteritis</a:t>
            </a:r>
            <a:endParaRPr b="1" sz="3500">
              <a:solidFill>
                <a:srgbClr val="61753B"/>
              </a:solidFill>
              <a:latin typeface="Cabin"/>
              <a:ea typeface="Cabin"/>
              <a:cs typeface="Cabin"/>
              <a:sym typeface="Cabin"/>
            </a:endParaRPr>
          </a:p>
        </p:txBody>
      </p:sp>
      <p:sp>
        <p:nvSpPr>
          <p:cNvPr id="90" name="Google Shape;90;p14"/>
          <p:cNvSpPr txBox="1"/>
          <p:nvPr/>
        </p:nvSpPr>
        <p:spPr>
          <a:xfrm>
            <a:off x="291857" y="6072956"/>
            <a:ext cx="27723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725001" y="5332986"/>
            <a:ext cx="2849100" cy="471000"/>
          </a:xfrm>
          <a:prstGeom prst="rect">
            <a:avLst/>
          </a:prstGeom>
          <a:noFill/>
          <a:ln cap="flat" cmpd="sng" w="19050">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100">
              <a:solidFill>
                <a:srgbClr val="353744"/>
              </a:solidFill>
              <a:latin typeface="Exo"/>
              <a:ea typeface="Exo"/>
              <a:cs typeface="Exo"/>
              <a:sym typeface="Exo"/>
            </a:endParaRPr>
          </a:p>
        </p:txBody>
      </p:sp>
      <p:sp>
        <p:nvSpPr>
          <p:cNvPr id="92" name="Google Shape;92;p14"/>
          <p:cNvSpPr txBox="1"/>
          <p:nvPr/>
        </p:nvSpPr>
        <p:spPr>
          <a:xfrm>
            <a:off x="648768" y="5285152"/>
            <a:ext cx="28491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Cabin"/>
                <a:ea typeface="Cabin"/>
                <a:cs typeface="Cabin"/>
                <a:sym typeface="Cabin"/>
              </a:rPr>
              <a:t>Rotavirus</a:t>
            </a:r>
            <a:r>
              <a:rPr lang="en-GB" sz="1200">
                <a:solidFill>
                  <a:schemeClr val="dk1"/>
                </a:solidFill>
                <a:latin typeface="Cabin"/>
                <a:ea typeface="Cabin"/>
                <a:cs typeface="Cabin"/>
                <a:sym typeface="Cabin"/>
              </a:rPr>
              <a:t>.</a:t>
            </a:r>
            <a:r>
              <a:rPr lang="en-GB" sz="1100">
                <a:solidFill>
                  <a:schemeClr val="dk1"/>
                </a:solidFill>
                <a:latin typeface="Cabin"/>
                <a:ea typeface="Cabin"/>
                <a:cs typeface="Cabin"/>
                <a:sym typeface="Cabin"/>
              </a:rPr>
              <a:t> (Most common &amp; can cause severe infection in children)</a:t>
            </a:r>
            <a:endParaRPr sz="1100">
              <a:latin typeface="Cabin"/>
              <a:ea typeface="Cabin"/>
              <a:cs typeface="Cabin"/>
              <a:sym typeface="Cabin"/>
            </a:endParaRPr>
          </a:p>
        </p:txBody>
      </p:sp>
      <p:sp>
        <p:nvSpPr>
          <p:cNvPr id="93" name="Google Shape;93;p14"/>
          <p:cNvSpPr/>
          <p:nvPr/>
        </p:nvSpPr>
        <p:spPr>
          <a:xfrm>
            <a:off x="291864" y="6054016"/>
            <a:ext cx="2772300" cy="377700"/>
          </a:xfrm>
          <a:prstGeom prst="rect">
            <a:avLst/>
          </a:prstGeom>
          <a:noFill/>
          <a:ln cap="flat" cmpd="sng" w="19050">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100">
              <a:solidFill>
                <a:srgbClr val="353744"/>
              </a:solidFill>
              <a:latin typeface="Exo"/>
              <a:ea typeface="Exo"/>
              <a:cs typeface="Exo"/>
              <a:sym typeface="Exo"/>
            </a:endParaRPr>
          </a:p>
        </p:txBody>
      </p:sp>
      <p:sp>
        <p:nvSpPr>
          <p:cNvPr id="94" name="Google Shape;94;p14"/>
          <p:cNvSpPr txBox="1"/>
          <p:nvPr/>
        </p:nvSpPr>
        <p:spPr>
          <a:xfrm>
            <a:off x="344081" y="6052076"/>
            <a:ext cx="27723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Cabin"/>
                <a:ea typeface="Cabin"/>
                <a:cs typeface="Cabin"/>
                <a:sym typeface="Cabin"/>
              </a:rPr>
              <a:t>Caliciviruses </a:t>
            </a:r>
            <a:r>
              <a:rPr lang="en-GB" sz="1200">
                <a:solidFill>
                  <a:schemeClr val="dk1"/>
                </a:solidFill>
                <a:latin typeface="Cabin"/>
                <a:ea typeface="Cabin"/>
                <a:cs typeface="Cabin"/>
                <a:sym typeface="Cabin"/>
              </a:rPr>
              <a:t>(Norovirus/ </a:t>
            </a:r>
            <a:r>
              <a:rPr lang="en-GB" sz="1200">
                <a:solidFill>
                  <a:schemeClr val="dk1"/>
                </a:solidFill>
                <a:latin typeface="Cabin"/>
                <a:ea typeface="Cabin"/>
                <a:cs typeface="Cabin"/>
                <a:sym typeface="Cabin"/>
              </a:rPr>
              <a:t>norwalk virus</a:t>
            </a:r>
            <a:r>
              <a:rPr lang="en-GB" sz="1200">
                <a:solidFill>
                  <a:schemeClr val="dk1"/>
                </a:solidFill>
                <a:latin typeface="Cabin"/>
                <a:ea typeface="Cabin"/>
                <a:cs typeface="Cabin"/>
                <a:sym typeface="Cabin"/>
              </a:rPr>
              <a:t>)</a:t>
            </a:r>
            <a:endParaRPr sz="1000">
              <a:latin typeface="Cabin"/>
              <a:ea typeface="Cabin"/>
              <a:cs typeface="Cabin"/>
              <a:sym typeface="Cabin"/>
            </a:endParaRPr>
          </a:p>
        </p:txBody>
      </p:sp>
      <p:sp>
        <p:nvSpPr>
          <p:cNvPr id="95" name="Google Shape;95;p14"/>
          <p:cNvSpPr txBox="1"/>
          <p:nvPr/>
        </p:nvSpPr>
        <p:spPr>
          <a:xfrm flipH="1">
            <a:off x="4525218" y="6070460"/>
            <a:ext cx="27723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txBox="1"/>
          <p:nvPr/>
        </p:nvSpPr>
        <p:spPr>
          <a:xfrm flipH="1">
            <a:off x="2106513" y="6651491"/>
            <a:ext cx="33762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flipH="1">
            <a:off x="4036677" y="5333020"/>
            <a:ext cx="2849100" cy="471000"/>
          </a:xfrm>
          <a:prstGeom prst="rect">
            <a:avLst/>
          </a:prstGeom>
          <a:noFill/>
          <a:ln cap="flat" cmpd="sng" w="19050">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100">
              <a:solidFill>
                <a:srgbClr val="353744"/>
              </a:solidFill>
              <a:latin typeface="Exo"/>
              <a:ea typeface="Exo"/>
              <a:cs typeface="Exo"/>
              <a:sym typeface="Exo"/>
            </a:endParaRPr>
          </a:p>
        </p:txBody>
      </p:sp>
      <p:sp>
        <p:nvSpPr>
          <p:cNvPr id="98" name="Google Shape;98;p14"/>
          <p:cNvSpPr txBox="1"/>
          <p:nvPr/>
        </p:nvSpPr>
        <p:spPr>
          <a:xfrm flipH="1">
            <a:off x="4036674" y="5379669"/>
            <a:ext cx="2849100" cy="37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Cabin"/>
                <a:ea typeface="Cabin"/>
                <a:cs typeface="Cabin"/>
                <a:sym typeface="Cabin"/>
              </a:rPr>
              <a:t>Adenovirus</a:t>
            </a:r>
            <a:r>
              <a:rPr b="1" lang="en-GB" sz="12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serotype</a:t>
            </a:r>
            <a:r>
              <a:rPr b="1" lang="en-GB" sz="1200">
                <a:solidFill>
                  <a:srgbClr val="CC0000"/>
                </a:solidFill>
                <a:latin typeface="Cabin"/>
                <a:ea typeface="Cabin"/>
                <a:cs typeface="Cabin"/>
                <a:sym typeface="Cabin"/>
              </a:rPr>
              <a:t> 40 &amp; 41</a:t>
            </a:r>
            <a:r>
              <a:rPr lang="en-GB" sz="1200">
                <a:solidFill>
                  <a:schemeClr val="dk1"/>
                </a:solidFill>
                <a:latin typeface="Cabin"/>
                <a:ea typeface="Cabin"/>
                <a:cs typeface="Cabin"/>
                <a:sym typeface="Cabin"/>
              </a:rPr>
              <a:t>.</a:t>
            </a:r>
            <a:r>
              <a:rPr baseline="30000" lang="en-GB" sz="1200">
                <a:solidFill>
                  <a:schemeClr val="dk1"/>
                </a:solidFill>
                <a:latin typeface="Cabin"/>
                <a:ea typeface="Cabin"/>
                <a:cs typeface="Cabin"/>
                <a:sym typeface="Cabin"/>
              </a:rPr>
              <a:t>1</a:t>
            </a:r>
            <a:endParaRPr baseline="30000" sz="1000">
              <a:latin typeface="Cabin"/>
              <a:ea typeface="Cabin"/>
              <a:cs typeface="Cabin"/>
              <a:sym typeface="Cabin"/>
            </a:endParaRPr>
          </a:p>
        </p:txBody>
      </p:sp>
      <p:sp>
        <p:nvSpPr>
          <p:cNvPr id="99" name="Google Shape;99;p14"/>
          <p:cNvSpPr txBox="1"/>
          <p:nvPr/>
        </p:nvSpPr>
        <p:spPr>
          <a:xfrm flipH="1">
            <a:off x="4525260" y="6056551"/>
            <a:ext cx="2772300" cy="377700"/>
          </a:xfrm>
          <a:prstGeom prst="rect">
            <a:avLst/>
          </a:prstGeom>
          <a:noFill/>
          <a:ln cap="flat" cmpd="sng" w="19050">
            <a:solidFill>
              <a:srgbClr val="61753B"/>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Cabin"/>
              <a:ea typeface="Cabin"/>
              <a:cs typeface="Cabin"/>
              <a:sym typeface="Cabin"/>
            </a:endParaRPr>
          </a:p>
        </p:txBody>
      </p:sp>
      <p:sp>
        <p:nvSpPr>
          <p:cNvPr id="100" name="Google Shape;100;p14"/>
          <p:cNvSpPr/>
          <p:nvPr/>
        </p:nvSpPr>
        <p:spPr>
          <a:xfrm flipH="1">
            <a:off x="2106473" y="6651479"/>
            <a:ext cx="3376200" cy="377700"/>
          </a:xfrm>
          <a:prstGeom prst="rect">
            <a:avLst/>
          </a:prstGeom>
          <a:noFill/>
          <a:ln cap="flat" cmpd="sng" w="19050">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100">
              <a:solidFill>
                <a:srgbClr val="353744"/>
              </a:solidFill>
              <a:latin typeface="Exo"/>
              <a:ea typeface="Exo"/>
              <a:cs typeface="Exo"/>
              <a:sym typeface="Exo"/>
            </a:endParaRPr>
          </a:p>
        </p:txBody>
      </p:sp>
      <p:sp>
        <p:nvSpPr>
          <p:cNvPr id="101" name="Google Shape;101;p14"/>
          <p:cNvSpPr txBox="1"/>
          <p:nvPr/>
        </p:nvSpPr>
        <p:spPr>
          <a:xfrm flipH="1">
            <a:off x="2182671" y="6646570"/>
            <a:ext cx="33762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Cabin"/>
                <a:ea typeface="Cabin"/>
                <a:cs typeface="Cabin"/>
                <a:sym typeface="Cabin"/>
              </a:rPr>
              <a:t>Others: Coronavirus, Torovirus, and Enterovirus.</a:t>
            </a:r>
            <a:endParaRPr sz="1200">
              <a:latin typeface="Cabin"/>
              <a:ea typeface="Cabin"/>
              <a:cs typeface="Cabin"/>
              <a:sym typeface="Cabin"/>
            </a:endParaRPr>
          </a:p>
        </p:txBody>
      </p:sp>
      <p:sp>
        <p:nvSpPr>
          <p:cNvPr id="102" name="Google Shape;102;p14"/>
          <p:cNvSpPr txBox="1"/>
          <p:nvPr/>
        </p:nvSpPr>
        <p:spPr>
          <a:xfrm>
            <a:off x="4477240" y="6070497"/>
            <a:ext cx="2772300" cy="37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Cabin"/>
                <a:ea typeface="Cabin"/>
                <a:cs typeface="Cabin"/>
                <a:sym typeface="Cabin"/>
              </a:rPr>
              <a:t>Astrovirus.</a:t>
            </a:r>
            <a:endParaRPr b="1" sz="1000">
              <a:latin typeface="Cabin"/>
              <a:ea typeface="Cabin"/>
              <a:cs typeface="Cabin"/>
              <a:sym typeface="Cabin"/>
            </a:endParaRPr>
          </a:p>
        </p:txBody>
      </p:sp>
      <p:sp>
        <p:nvSpPr>
          <p:cNvPr id="103" name="Google Shape;103;p14"/>
          <p:cNvSpPr/>
          <p:nvPr/>
        </p:nvSpPr>
        <p:spPr>
          <a:xfrm>
            <a:off x="3254550" y="5933831"/>
            <a:ext cx="1080300" cy="582900"/>
          </a:xfrm>
          <a:prstGeom prst="roundRect">
            <a:avLst>
              <a:gd fmla="val 20716" name="adj"/>
            </a:avLst>
          </a:prstGeom>
          <a:solidFill>
            <a:srgbClr val="61753B">
              <a:alpha val="84310"/>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nvSpPr>
        <p:spPr>
          <a:xfrm>
            <a:off x="3254550" y="5933961"/>
            <a:ext cx="1080300" cy="58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000">
                <a:solidFill>
                  <a:srgbClr val="FFFFFF"/>
                </a:solidFill>
                <a:latin typeface="Cabin"/>
                <a:ea typeface="Cabin"/>
                <a:cs typeface="Cabin"/>
                <a:sym typeface="Cabin"/>
              </a:rPr>
              <a:t>Etiology</a:t>
            </a:r>
            <a:endParaRPr>
              <a:solidFill>
                <a:srgbClr val="FFFFFF"/>
              </a:solidFill>
            </a:endParaRPr>
          </a:p>
        </p:txBody>
      </p:sp>
      <p:sp>
        <p:nvSpPr>
          <p:cNvPr id="105" name="Google Shape;105;p14"/>
          <p:cNvSpPr txBox="1"/>
          <p:nvPr/>
        </p:nvSpPr>
        <p:spPr>
          <a:xfrm>
            <a:off x="2029237" y="7378804"/>
            <a:ext cx="3545700" cy="52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000">
                <a:solidFill>
                  <a:srgbClr val="61753B"/>
                </a:solidFill>
                <a:latin typeface="Cabin"/>
                <a:ea typeface="Cabin"/>
                <a:cs typeface="Cabin"/>
                <a:sym typeface="Cabin"/>
              </a:rPr>
              <a:t>Clinical Features</a:t>
            </a:r>
            <a:endParaRPr b="1" sz="2000">
              <a:solidFill>
                <a:srgbClr val="61753B"/>
              </a:solidFill>
              <a:latin typeface="Cabin"/>
              <a:ea typeface="Cabin"/>
              <a:cs typeface="Cabin"/>
              <a:sym typeface="Cabin"/>
            </a:endParaRPr>
          </a:p>
        </p:txBody>
      </p:sp>
      <p:sp>
        <p:nvSpPr>
          <p:cNvPr id="106" name="Google Shape;106;p14"/>
          <p:cNvSpPr txBox="1"/>
          <p:nvPr/>
        </p:nvSpPr>
        <p:spPr>
          <a:xfrm>
            <a:off x="5692992" y="8271638"/>
            <a:ext cx="1599300" cy="1193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Dehydration </a:t>
            </a:r>
            <a:r>
              <a:rPr lang="en-GB" sz="1200">
                <a:solidFill>
                  <a:schemeClr val="dk1"/>
                </a:solidFill>
                <a:latin typeface="Cabin"/>
                <a:ea typeface="Cabin"/>
                <a:cs typeface="Cabin"/>
                <a:sym typeface="Cabin"/>
              </a:rPr>
              <a:t>with decreased Na+ is a </a:t>
            </a:r>
            <a:r>
              <a:rPr b="1" lang="en-GB" sz="1200">
                <a:solidFill>
                  <a:srgbClr val="CC0000"/>
                </a:solidFill>
                <a:latin typeface="Cabin"/>
                <a:ea typeface="Cabin"/>
                <a:cs typeface="Cabin"/>
                <a:sym typeface="Cabin"/>
              </a:rPr>
              <a:t>Life threatening</a:t>
            </a:r>
            <a:endParaRPr b="1" sz="1200">
              <a:solidFill>
                <a:srgbClr val="CC0000"/>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condition caused by diarrhea and vomiting.</a:t>
            </a:r>
            <a:endParaRPr>
              <a:solidFill>
                <a:srgbClr val="666666"/>
              </a:solidFill>
              <a:latin typeface="Exo"/>
              <a:ea typeface="Exo"/>
              <a:cs typeface="Exo"/>
              <a:sym typeface="Exo"/>
            </a:endParaRPr>
          </a:p>
        </p:txBody>
      </p:sp>
      <p:sp>
        <p:nvSpPr>
          <p:cNvPr id="107" name="Google Shape;107;p14"/>
          <p:cNvSpPr txBox="1"/>
          <p:nvPr/>
        </p:nvSpPr>
        <p:spPr>
          <a:xfrm>
            <a:off x="1999941" y="8271625"/>
            <a:ext cx="1762500" cy="1193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Symptoms: </a:t>
            </a:r>
            <a:r>
              <a:rPr b="1" lang="en-GB" sz="1200">
                <a:solidFill>
                  <a:srgbClr val="CC0000"/>
                </a:solidFill>
                <a:latin typeface="Cabin"/>
                <a:ea typeface="Cabin"/>
                <a:cs typeface="Cabin"/>
                <a:sym typeface="Cabin"/>
              </a:rPr>
              <a:t>NON BLOODY diarrhea (watery)</a:t>
            </a:r>
            <a:r>
              <a:rPr lang="en-GB" sz="1200">
                <a:solidFill>
                  <a:schemeClr val="dk1"/>
                </a:solidFill>
                <a:latin typeface="Cabin"/>
                <a:ea typeface="Cabin"/>
                <a:cs typeface="Cabin"/>
                <a:sym typeface="Cabin"/>
              </a:rPr>
              <a:t>, vomiting, fever, and</a:t>
            </a:r>
            <a:endParaRPr sz="1200">
              <a:solidFill>
                <a:schemeClr val="dk1"/>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abdominal cramps.</a:t>
            </a:r>
            <a:endParaRPr>
              <a:solidFill>
                <a:srgbClr val="666666"/>
              </a:solidFill>
              <a:latin typeface="Exo"/>
              <a:ea typeface="Exo"/>
              <a:cs typeface="Exo"/>
              <a:sym typeface="Exo"/>
            </a:endParaRPr>
          </a:p>
        </p:txBody>
      </p:sp>
      <p:sp>
        <p:nvSpPr>
          <p:cNvPr id="108" name="Google Shape;108;p14"/>
          <p:cNvSpPr txBox="1"/>
          <p:nvPr/>
        </p:nvSpPr>
        <p:spPr>
          <a:xfrm>
            <a:off x="259600" y="8271626"/>
            <a:ext cx="1599300" cy="1193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Incubation period: short (1-2 days in Rotavirus)</a:t>
            </a:r>
            <a:endParaRPr sz="1200">
              <a:solidFill>
                <a:schemeClr val="dk1"/>
              </a:solidFill>
              <a:latin typeface="Cabin"/>
              <a:ea typeface="Cabin"/>
              <a:cs typeface="Cabin"/>
              <a:sym typeface="Cabin"/>
            </a:endParaRPr>
          </a:p>
        </p:txBody>
      </p:sp>
      <p:sp>
        <p:nvSpPr>
          <p:cNvPr id="109" name="Google Shape;109;p14"/>
          <p:cNvSpPr txBox="1"/>
          <p:nvPr/>
        </p:nvSpPr>
        <p:spPr>
          <a:xfrm>
            <a:off x="3903579" y="8271637"/>
            <a:ext cx="1659600" cy="11934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Winter vomiting disease</a:t>
            </a:r>
            <a:r>
              <a:rPr baseline="30000" lang="en-GB" sz="1200">
                <a:solidFill>
                  <a:schemeClr val="dk1"/>
                </a:solidFill>
                <a:latin typeface="Cabin"/>
                <a:ea typeface="Cabin"/>
                <a:cs typeface="Cabin"/>
                <a:sym typeface="Cabin"/>
              </a:rPr>
              <a:t>3</a:t>
            </a:r>
            <a:r>
              <a:rPr lang="en-GB" sz="1200">
                <a:solidFill>
                  <a:schemeClr val="dk1"/>
                </a:solidFill>
                <a:latin typeface="Cabin"/>
                <a:ea typeface="Cabin"/>
                <a:cs typeface="Cabin"/>
                <a:sym typeface="Cabin"/>
              </a:rPr>
              <a:t>:</a:t>
            </a:r>
            <a:endParaRPr b="1" sz="1200">
              <a:solidFill>
                <a:srgbClr val="CC0000"/>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Vomiting more than diarrhea (caused by calicivirus)</a:t>
            </a:r>
            <a:endParaRPr baseline="30000">
              <a:solidFill>
                <a:srgbClr val="666666"/>
              </a:solidFill>
              <a:latin typeface="Exo"/>
              <a:ea typeface="Exo"/>
              <a:cs typeface="Exo"/>
              <a:sym typeface="Exo"/>
            </a:endParaRPr>
          </a:p>
        </p:txBody>
      </p:sp>
      <p:cxnSp>
        <p:nvCxnSpPr>
          <p:cNvPr id="110" name="Google Shape;110;p14"/>
          <p:cNvCxnSpPr>
            <a:stCxn id="105" idx="2"/>
            <a:endCxn id="106" idx="0"/>
          </p:cNvCxnSpPr>
          <p:nvPr/>
        </p:nvCxnSpPr>
        <p:spPr>
          <a:xfrm flipH="1" rot="-5400000">
            <a:off x="4963987" y="6742804"/>
            <a:ext cx="366900" cy="2690700"/>
          </a:xfrm>
          <a:prstGeom prst="bentConnector3">
            <a:avLst>
              <a:gd fmla="val 50005" name="adj1"/>
            </a:avLst>
          </a:prstGeom>
          <a:noFill/>
          <a:ln cap="flat" cmpd="sng" w="9525">
            <a:solidFill>
              <a:srgbClr val="61753B"/>
            </a:solidFill>
            <a:prstDash val="solid"/>
            <a:round/>
            <a:headEnd len="sm" w="sm" type="none"/>
            <a:tailEnd len="sm" w="sm" type="none"/>
          </a:ln>
        </p:spPr>
      </p:cxnSp>
      <p:cxnSp>
        <p:nvCxnSpPr>
          <p:cNvPr id="111" name="Google Shape;111;p14"/>
          <p:cNvCxnSpPr>
            <a:stCxn id="105" idx="2"/>
            <a:endCxn id="107" idx="0"/>
          </p:cNvCxnSpPr>
          <p:nvPr/>
        </p:nvCxnSpPr>
        <p:spPr>
          <a:xfrm rot="5400000">
            <a:off x="3158137" y="7627654"/>
            <a:ext cx="366900" cy="921000"/>
          </a:xfrm>
          <a:prstGeom prst="bentConnector3">
            <a:avLst>
              <a:gd fmla="val 50003" name="adj1"/>
            </a:avLst>
          </a:prstGeom>
          <a:noFill/>
          <a:ln cap="flat" cmpd="sng" w="9525">
            <a:solidFill>
              <a:srgbClr val="61753B"/>
            </a:solidFill>
            <a:prstDash val="solid"/>
            <a:round/>
            <a:headEnd len="sm" w="sm" type="none"/>
            <a:tailEnd len="sm" w="sm" type="none"/>
          </a:ln>
        </p:spPr>
      </p:cxnSp>
      <p:cxnSp>
        <p:nvCxnSpPr>
          <p:cNvPr id="112" name="Google Shape;112;p14"/>
          <p:cNvCxnSpPr>
            <a:stCxn id="105" idx="2"/>
            <a:endCxn id="108" idx="0"/>
          </p:cNvCxnSpPr>
          <p:nvPr/>
        </p:nvCxnSpPr>
        <p:spPr>
          <a:xfrm rot="5400000">
            <a:off x="2247187" y="6716704"/>
            <a:ext cx="366900" cy="2742900"/>
          </a:xfrm>
          <a:prstGeom prst="bentConnector3">
            <a:avLst>
              <a:gd fmla="val 50003" name="adj1"/>
            </a:avLst>
          </a:prstGeom>
          <a:noFill/>
          <a:ln cap="flat" cmpd="sng" w="9525">
            <a:solidFill>
              <a:srgbClr val="61753B"/>
            </a:solidFill>
            <a:prstDash val="solid"/>
            <a:round/>
            <a:headEnd len="sm" w="sm" type="none"/>
            <a:tailEnd len="sm" w="sm" type="none"/>
          </a:ln>
        </p:spPr>
      </p:cxnSp>
      <p:cxnSp>
        <p:nvCxnSpPr>
          <p:cNvPr id="113" name="Google Shape;113;p14"/>
          <p:cNvCxnSpPr>
            <a:stCxn id="105" idx="2"/>
            <a:endCxn id="109" idx="0"/>
          </p:cNvCxnSpPr>
          <p:nvPr/>
        </p:nvCxnSpPr>
        <p:spPr>
          <a:xfrm flipH="1" rot="-5400000">
            <a:off x="4084237" y="7622554"/>
            <a:ext cx="366900" cy="931200"/>
          </a:xfrm>
          <a:prstGeom prst="bentConnector3">
            <a:avLst>
              <a:gd fmla="val 50005" name="adj1"/>
            </a:avLst>
          </a:prstGeom>
          <a:noFill/>
          <a:ln cap="flat" cmpd="sng" w="9525">
            <a:solidFill>
              <a:srgbClr val="61753B"/>
            </a:solidFill>
            <a:prstDash val="solid"/>
            <a:round/>
            <a:headEnd len="sm" w="sm" type="none"/>
            <a:tailEnd len="sm" w="sm" type="none"/>
          </a:ln>
        </p:spPr>
      </p:cxnSp>
      <p:sp>
        <p:nvSpPr>
          <p:cNvPr id="114" name="Google Shape;114;p14"/>
          <p:cNvSpPr txBox="1"/>
          <p:nvPr/>
        </p:nvSpPr>
        <p:spPr>
          <a:xfrm>
            <a:off x="0" y="954400"/>
            <a:ext cx="7297500" cy="2811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Definition</a:t>
            </a:r>
            <a:endParaRPr b="1" sz="2000">
              <a:solidFill>
                <a:srgbClr val="61753B"/>
              </a:solidFill>
              <a:latin typeface="Cabin"/>
              <a:ea typeface="Cabin"/>
              <a:cs typeface="Cabin"/>
              <a:sym typeface="Cabin"/>
            </a:endParaRPr>
          </a:p>
          <a:p>
            <a:pPr indent="0" lvl="0" marL="457200" rtl="0" algn="l">
              <a:lnSpc>
                <a:spcPct val="100000"/>
              </a:lnSpc>
              <a:spcBef>
                <a:spcPts val="0"/>
              </a:spcBef>
              <a:spcAft>
                <a:spcPts val="0"/>
              </a:spcAft>
              <a:buNone/>
            </a:pPr>
            <a:r>
              <a:rPr lang="en-GB" sz="1200">
                <a:solidFill>
                  <a:schemeClr val="dk1"/>
                </a:solidFill>
                <a:latin typeface="Cabin"/>
                <a:ea typeface="Cabin"/>
                <a:cs typeface="Cabin"/>
                <a:sym typeface="Cabin"/>
              </a:rPr>
              <a:t>It is an inflammation of the gastrointestinal tract which involves both stomach and small intestine leading to acute diarrhea and vomiting.</a:t>
            </a:r>
            <a:endParaRPr sz="1200">
              <a:solidFill>
                <a:schemeClr val="dk1"/>
              </a:solidFill>
              <a:latin typeface="Cabin"/>
              <a:ea typeface="Cabin"/>
              <a:cs typeface="Cabin"/>
              <a:sym typeface="Cabin"/>
            </a:endParaRPr>
          </a:p>
          <a:p>
            <a:pPr indent="0" lvl="0" marL="457200" rtl="0" algn="l">
              <a:lnSpc>
                <a:spcPct val="100000"/>
              </a:lnSpc>
              <a:spcBef>
                <a:spcPts val="0"/>
              </a:spcBef>
              <a:spcAft>
                <a:spcPts val="0"/>
              </a:spcAft>
              <a:buNone/>
            </a:pPr>
            <a:r>
              <a:t/>
            </a:r>
            <a:endParaRPr sz="1200">
              <a:solidFill>
                <a:schemeClr val="dk1"/>
              </a:solidFill>
              <a:latin typeface="Cabin"/>
              <a:ea typeface="Cabin"/>
              <a:cs typeface="Cabin"/>
              <a:sym typeface="Cabin"/>
            </a:endParaRPr>
          </a:p>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Causes: </a:t>
            </a:r>
            <a:endParaRPr b="1" sz="2000">
              <a:solidFill>
                <a:srgbClr val="61753B"/>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  </a:t>
            </a:r>
            <a:r>
              <a:rPr lang="en-GB" sz="1200">
                <a:solidFill>
                  <a:schemeClr val="dk1"/>
                </a:solidFill>
                <a:latin typeface="Cabin"/>
                <a:ea typeface="Cabin"/>
                <a:cs typeface="Cabin"/>
                <a:sym typeface="Cabin"/>
              </a:rPr>
              <a:t>Infectious</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  </a:t>
            </a:r>
            <a:r>
              <a:rPr lang="en-GB" sz="1200">
                <a:solidFill>
                  <a:schemeClr val="dk1"/>
                </a:solidFill>
                <a:latin typeface="Cabin"/>
                <a:ea typeface="Cabin"/>
                <a:cs typeface="Cabin"/>
                <a:sym typeface="Cabin"/>
              </a:rPr>
              <a:t>Non-infectious: </a:t>
            </a:r>
            <a:r>
              <a:rPr lang="en-GB" sz="1200">
                <a:solidFill>
                  <a:srgbClr val="6AA84F"/>
                </a:solidFill>
                <a:latin typeface="Cabin"/>
                <a:ea typeface="Cabin"/>
                <a:cs typeface="Cabin"/>
                <a:sym typeface="Cabin"/>
              </a:rPr>
              <a:t>chemicals, toxins, allergy, &amp; side effects of antibiotics.</a:t>
            </a:r>
            <a:endParaRPr sz="1200">
              <a:solidFill>
                <a:schemeClr val="dk1"/>
              </a:solidFill>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Epidemiology</a:t>
            </a:r>
            <a:endParaRPr sz="2000">
              <a:solidFill>
                <a:srgbClr val="61753B"/>
              </a:solidFill>
              <a:latin typeface="Cabin"/>
              <a:ea typeface="Cabin"/>
              <a:cs typeface="Cabin"/>
              <a:sym typeface="Cabin"/>
            </a:endParaRPr>
          </a:p>
          <a:p>
            <a:pPr indent="0" lvl="0" marL="0" rtl="0" algn="l">
              <a:spcBef>
                <a:spcPts val="0"/>
              </a:spcBef>
              <a:spcAft>
                <a:spcPts val="0"/>
              </a:spcAft>
              <a:buNone/>
            </a:pPr>
            <a:r>
              <a:t/>
            </a:r>
            <a:endParaRPr sz="600">
              <a:solidFill>
                <a:srgbClr val="61753B"/>
              </a:solidFill>
              <a:latin typeface="Cabin"/>
              <a:ea typeface="Cabin"/>
              <a:cs typeface="Cabin"/>
              <a:sym typeface="Cabin"/>
            </a:endParaRPr>
          </a:p>
          <a:p>
            <a:pPr indent="0" lvl="0" marL="457200" rtl="0" algn="l">
              <a:lnSpc>
                <a:spcPct val="100000"/>
              </a:lnSpc>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Worldwide; in </a:t>
            </a:r>
            <a:r>
              <a:rPr b="1" lang="en-GB" sz="1200">
                <a:solidFill>
                  <a:schemeClr val="dk1"/>
                </a:solidFill>
                <a:latin typeface="Cabin"/>
                <a:ea typeface="Cabin"/>
                <a:cs typeface="Cabin"/>
                <a:sym typeface="Cabin"/>
              </a:rPr>
              <a:t>poor hygiene, overcrowding, and poverty</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Mainly infants &amp; young children &gt; older children.</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Transmit by </a:t>
            </a:r>
            <a:r>
              <a:rPr b="1" lang="en-GB" sz="1200">
                <a:solidFill>
                  <a:srgbClr val="CC0000"/>
                </a:solidFill>
                <a:latin typeface="Cabin"/>
                <a:ea typeface="Cabin"/>
                <a:cs typeface="Cabin"/>
                <a:sym typeface="Cabin"/>
              </a:rPr>
              <a:t>faecal-oral route.</a:t>
            </a:r>
            <a:endParaRPr b="1" sz="1200">
              <a:solidFill>
                <a:srgbClr val="CC0000"/>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Peaks in </a:t>
            </a:r>
            <a:r>
              <a:rPr b="1" lang="en-GB" sz="1200">
                <a:solidFill>
                  <a:srgbClr val="CC0000"/>
                </a:solidFill>
                <a:latin typeface="Cabin"/>
                <a:ea typeface="Cabin"/>
                <a:cs typeface="Cabin"/>
                <a:sym typeface="Cabin"/>
              </a:rPr>
              <a:t>winter months.</a:t>
            </a:r>
            <a:endParaRPr b="1" sz="1200">
              <a:solidFill>
                <a:srgbClr val="CC0000"/>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Endemic</a:t>
            </a:r>
            <a:r>
              <a:rPr baseline="30000" lang="en-GB" sz="1200">
                <a:solidFill>
                  <a:srgbClr val="CC0000"/>
                </a:solidFill>
                <a:latin typeface="Cabin"/>
                <a:ea typeface="Cabin"/>
                <a:cs typeface="Cabin"/>
                <a:sym typeface="Cabin"/>
              </a:rPr>
              <a:t>2</a:t>
            </a:r>
            <a:r>
              <a:rPr lang="en-GB" sz="1200">
                <a:solidFill>
                  <a:srgbClr val="CC0000"/>
                </a:solidFill>
                <a:latin typeface="Cabin"/>
                <a:ea typeface="Cabin"/>
                <a:cs typeface="Cabin"/>
                <a:sym typeface="Cabin"/>
              </a:rPr>
              <a:t> infection: group A Rotavirus &amp; Adenovirus 40 &amp; 41 </a:t>
            </a:r>
            <a:r>
              <a:rPr lang="en-GB" sz="900">
                <a:solidFill>
                  <a:srgbClr val="6AA84F"/>
                </a:solidFill>
                <a:latin typeface="Cabin"/>
                <a:ea typeface="Cabin"/>
                <a:cs typeface="Cabin"/>
                <a:sym typeface="Cabin"/>
              </a:rPr>
              <a:t>in children.</a:t>
            </a:r>
            <a:endParaRPr sz="900">
              <a:solidFill>
                <a:srgbClr val="6AA84F"/>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Epidemic</a:t>
            </a:r>
            <a:r>
              <a:rPr baseline="30000" lang="en-GB" sz="1200">
                <a:solidFill>
                  <a:srgbClr val="CC0000"/>
                </a:solidFill>
                <a:latin typeface="Cabin"/>
                <a:ea typeface="Cabin"/>
                <a:cs typeface="Cabin"/>
                <a:sym typeface="Cabin"/>
              </a:rPr>
              <a:t>2 </a:t>
            </a:r>
            <a:r>
              <a:rPr lang="en-GB" sz="1200">
                <a:solidFill>
                  <a:srgbClr val="CC0000"/>
                </a:solidFill>
                <a:latin typeface="Cabin"/>
                <a:ea typeface="Cabin"/>
                <a:cs typeface="Cabin"/>
                <a:sym typeface="Cabin"/>
              </a:rPr>
              <a:t>infection: Norovirus (from Caliciviruses)</a:t>
            </a:r>
            <a:r>
              <a:rPr lang="en-GB" sz="1200">
                <a:solidFill>
                  <a:srgbClr val="6AA84F"/>
                </a:solidFill>
                <a:latin typeface="Cabin"/>
                <a:ea typeface="Cabin"/>
                <a:cs typeface="Cabin"/>
                <a:sym typeface="Cabin"/>
              </a:rPr>
              <a:t> </a:t>
            </a:r>
            <a:r>
              <a:rPr lang="en-GB" sz="900">
                <a:solidFill>
                  <a:srgbClr val="6AA84F"/>
                </a:solidFill>
                <a:latin typeface="Cabin"/>
                <a:ea typeface="Cabin"/>
                <a:cs typeface="Cabin"/>
                <a:sym typeface="Cabin"/>
              </a:rPr>
              <a:t>in Adults. </a:t>
            </a:r>
            <a:endParaRPr sz="900">
              <a:solidFill>
                <a:srgbClr val="6AA84F"/>
              </a:solidFill>
              <a:latin typeface="Cabin"/>
              <a:ea typeface="Cabin"/>
              <a:cs typeface="Cabin"/>
              <a:sym typeface="Cabin"/>
            </a:endParaRPr>
          </a:p>
          <a:p>
            <a:pPr indent="0" lvl="0" marL="457200" rtl="0" algn="l">
              <a:spcBef>
                <a:spcPts val="0"/>
              </a:spcBef>
              <a:spcAft>
                <a:spcPts val="0"/>
              </a:spcAft>
              <a:buNone/>
            </a:pPr>
            <a:r>
              <a:rPr lang="en-GB" sz="900">
                <a:solidFill>
                  <a:srgbClr val="6AA84F"/>
                </a:solidFill>
                <a:latin typeface="Cabin"/>
                <a:ea typeface="Cabin"/>
                <a:cs typeface="Cabin"/>
                <a:sym typeface="Cabin"/>
              </a:rPr>
              <a:t>   The most common cause of non-bacterial outbreak of GE. </a:t>
            </a:r>
            <a:endParaRPr sz="900">
              <a:solidFill>
                <a:srgbClr val="6AA84F"/>
              </a:solidFill>
              <a:latin typeface="Cabin"/>
              <a:ea typeface="Cabin"/>
              <a:cs typeface="Cabin"/>
              <a:sym typeface="Cabin"/>
            </a:endParaRPr>
          </a:p>
          <a:p>
            <a:pPr indent="0" lvl="0" marL="45720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300">
                <a:solidFill>
                  <a:schemeClr val="dk1"/>
                </a:solidFill>
                <a:latin typeface="Cabin"/>
                <a:ea typeface="Cabin"/>
                <a:cs typeface="Cabin"/>
                <a:sym typeface="Cabin"/>
              </a:rPr>
              <a:t>	</a:t>
            </a:r>
            <a:endParaRPr sz="1300">
              <a:solidFill>
                <a:schemeClr val="dk1"/>
              </a:solidFill>
              <a:latin typeface="Cabin"/>
              <a:ea typeface="Cabin"/>
              <a:cs typeface="Cabin"/>
              <a:sym typeface="Cabin"/>
            </a:endParaRPr>
          </a:p>
        </p:txBody>
      </p:sp>
      <p:pic>
        <p:nvPicPr>
          <p:cNvPr id="115" name="Google Shape;115;p14"/>
          <p:cNvPicPr preferRelativeResize="0"/>
          <p:nvPr/>
        </p:nvPicPr>
        <p:blipFill>
          <a:blip r:embed="rId3">
            <a:alphaModFix/>
          </a:blip>
          <a:stretch>
            <a:fillRect/>
          </a:stretch>
        </p:blipFill>
        <p:spPr>
          <a:xfrm>
            <a:off x="5065183" y="2850168"/>
            <a:ext cx="2327528" cy="975596"/>
          </a:xfrm>
          <a:prstGeom prst="rect">
            <a:avLst/>
          </a:prstGeom>
          <a:noFill/>
          <a:ln>
            <a:noFill/>
          </a:ln>
        </p:spPr>
      </p:pic>
      <p:sp>
        <p:nvSpPr>
          <p:cNvPr id="116" name="Google Shape;116;p14"/>
          <p:cNvSpPr txBox="1"/>
          <p:nvPr/>
        </p:nvSpPr>
        <p:spPr>
          <a:xfrm flipH="1">
            <a:off x="5065254" y="2851500"/>
            <a:ext cx="2327400" cy="1758900"/>
          </a:xfrm>
          <a:prstGeom prst="rect">
            <a:avLst/>
          </a:prstGeom>
          <a:noFill/>
          <a:ln cap="flat" cmpd="sng" w="9525">
            <a:solidFill>
              <a:srgbClr val="274E1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900">
              <a:latin typeface="Cabin"/>
              <a:ea typeface="Cabin"/>
              <a:cs typeface="Cabin"/>
              <a:sym typeface="Cabin"/>
            </a:endParaRPr>
          </a:p>
          <a:p>
            <a:pPr indent="0" lvl="0" marL="0" rtl="0" algn="ctr">
              <a:spcBef>
                <a:spcPts val="0"/>
              </a:spcBef>
              <a:spcAft>
                <a:spcPts val="0"/>
              </a:spcAft>
              <a:buNone/>
            </a:pPr>
            <a:r>
              <a:t/>
            </a:r>
            <a:endParaRPr sz="900">
              <a:latin typeface="Cabin"/>
              <a:ea typeface="Cabin"/>
              <a:cs typeface="Cabin"/>
              <a:sym typeface="Cabin"/>
            </a:endParaRPr>
          </a:p>
          <a:p>
            <a:pPr indent="0" lvl="0" marL="0" rtl="0" algn="ctr">
              <a:spcBef>
                <a:spcPts val="0"/>
              </a:spcBef>
              <a:spcAft>
                <a:spcPts val="0"/>
              </a:spcAft>
              <a:buNone/>
            </a:pPr>
            <a:r>
              <a:t/>
            </a:r>
            <a:endParaRPr sz="900">
              <a:latin typeface="Cabin"/>
              <a:ea typeface="Cabin"/>
              <a:cs typeface="Cabin"/>
              <a:sym typeface="Cabin"/>
            </a:endParaRPr>
          </a:p>
          <a:p>
            <a:pPr indent="0" lvl="0" marL="0" rtl="0" algn="ctr">
              <a:spcBef>
                <a:spcPts val="0"/>
              </a:spcBef>
              <a:spcAft>
                <a:spcPts val="0"/>
              </a:spcAft>
              <a:buNone/>
            </a:pPr>
            <a:r>
              <a:t/>
            </a:r>
            <a:endParaRPr sz="900">
              <a:latin typeface="Cabin"/>
              <a:ea typeface="Cabin"/>
              <a:cs typeface="Cabin"/>
              <a:sym typeface="Cabin"/>
            </a:endParaRPr>
          </a:p>
          <a:p>
            <a:pPr indent="0" lvl="0" marL="0" rtl="0" algn="ctr">
              <a:spcBef>
                <a:spcPts val="0"/>
              </a:spcBef>
              <a:spcAft>
                <a:spcPts val="0"/>
              </a:spcAft>
              <a:buNone/>
            </a:pPr>
            <a:r>
              <a:t/>
            </a:r>
            <a:endParaRPr sz="900">
              <a:latin typeface="Cabin"/>
              <a:ea typeface="Cabin"/>
              <a:cs typeface="Cabin"/>
              <a:sym typeface="Cabin"/>
            </a:endParaRPr>
          </a:p>
          <a:p>
            <a:pPr indent="0" lvl="0" marL="0" rtl="0" algn="ctr">
              <a:spcBef>
                <a:spcPts val="0"/>
              </a:spcBef>
              <a:spcAft>
                <a:spcPts val="0"/>
              </a:spcAft>
              <a:buNone/>
            </a:pPr>
            <a:r>
              <a:t/>
            </a:r>
            <a:endParaRPr sz="900">
              <a:latin typeface="Cabin"/>
              <a:ea typeface="Cabin"/>
              <a:cs typeface="Cabin"/>
              <a:sym typeface="Cabin"/>
            </a:endParaRPr>
          </a:p>
          <a:p>
            <a:pPr indent="0" lvl="0" marL="0" rtl="0" algn="ctr">
              <a:spcBef>
                <a:spcPts val="0"/>
              </a:spcBef>
              <a:spcAft>
                <a:spcPts val="0"/>
              </a:spcAft>
              <a:buNone/>
            </a:pPr>
            <a:r>
              <a:t/>
            </a:r>
            <a:endParaRPr sz="900">
              <a:latin typeface="Cabin"/>
              <a:ea typeface="Cabin"/>
              <a:cs typeface="Cabin"/>
              <a:sym typeface="Cabin"/>
            </a:endParaRPr>
          </a:p>
          <a:p>
            <a:pPr indent="0" lvl="0" marL="0" rtl="0" algn="ctr">
              <a:spcBef>
                <a:spcPts val="0"/>
              </a:spcBef>
              <a:spcAft>
                <a:spcPts val="0"/>
              </a:spcAft>
              <a:buNone/>
            </a:pPr>
            <a:r>
              <a:rPr lang="en-GB" sz="900">
                <a:latin typeface="Cabin"/>
                <a:ea typeface="Cabin"/>
                <a:cs typeface="Cabin"/>
                <a:sym typeface="Cabin"/>
              </a:rPr>
              <a:t>Etiologic agents in severe diarrheal illnesses requiring hygiene and rehydration of infants &amp; young children. </a:t>
            </a:r>
            <a:r>
              <a:rPr lang="en-GB" sz="900">
                <a:solidFill>
                  <a:srgbClr val="93C47D"/>
                </a:solidFill>
                <a:latin typeface="Cabin"/>
                <a:ea typeface="Cabin"/>
                <a:cs typeface="Cabin"/>
                <a:sym typeface="Cabin"/>
              </a:rPr>
              <a:t>(we can see that rotavirus is the most common in both developing and developed </a:t>
            </a:r>
            <a:r>
              <a:rPr lang="en-GB" sz="900">
                <a:solidFill>
                  <a:srgbClr val="93C47D"/>
                </a:solidFill>
                <a:latin typeface="Cabin"/>
                <a:ea typeface="Cabin"/>
                <a:cs typeface="Cabin"/>
                <a:sym typeface="Cabin"/>
              </a:rPr>
              <a:t>countries</a:t>
            </a:r>
            <a:r>
              <a:rPr lang="en-GB" sz="900">
                <a:solidFill>
                  <a:srgbClr val="93C47D"/>
                </a:solidFill>
                <a:latin typeface="Cabin"/>
                <a:ea typeface="Cabin"/>
                <a:cs typeface="Cabin"/>
                <a:sym typeface="Cabin"/>
              </a:rPr>
              <a:t>.)</a:t>
            </a:r>
            <a:endParaRPr sz="900">
              <a:solidFill>
                <a:srgbClr val="93C47D"/>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5"/>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22" name="Google Shape;122;p15"/>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a:t>
            </a:r>
            <a:endParaRPr>
              <a:latin typeface="Cabin"/>
              <a:ea typeface="Cabin"/>
              <a:cs typeface="Cabin"/>
              <a:sym typeface="Cabin"/>
            </a:endParaRPr>
          </a:p>
        </p:txBody>
      </p:sp>
      <p:sp>
        <p:nvSpPr>
          <p:cNvPr id="123" name="Google Shape;123;p15"/>
          <p:cNvSpPr/>
          <p:nvPr/>
        </p:nvSpPr>
        <p:spPr>
          <a:xfrm>
            <a:off x="0" y="10067875"/>
            <a:ext cx="7589400" cy="6306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800">
                <a:solidFill>
                  <a:srgbClr val="6AA84F"/>
                </a:solidFill>
                <a:latin typeface="Cabin"/>
                <a:ea typeface="Cabin"/>
                <a:cs typeface="Cabin"/>
                <a:sym typeface="Cabin"/>
              </a:rPr>
              <a:t>1- ALL </a:t>
            </a:r>
            <a:r>
              <a:rPr b="1" lang="en-GB" sz="800">
                <a:solidFill>
                  <a:srgbClr val="6AA84F"/>
                </a:solidFill>
                <a:latin typeface="Cabin"/>
                <a:ea typeface="Cabin"/>
                <a:cs typeface="Cabin"/>
                <a:sym typeface="Cabin"/>
              </a:rPr>
              <a:t>viruses are non-enveloped, thus they are more stable in the harsh environment, and stomach acidity.</a:t>
            </a:r>
            <a:endParaRPr sz="800">
              <a:solidFill>
                <a:srgbClr val="6AA84F"/>
              </a:solidFill>
              <a:latin typeface="Cabin"/>
              <a:ea typeface="Cabin"/>
              <a:cs typeface="Cabin"/>
              <a:sym typeface="Cabin"/>
            </a:endParaRPr>
          </a:p>
          <a:p>
            <a:pPr indent="0" lvl="0" marL="0" rtl="0" algn="l">
              <a:spcBef>
                <a:spcPts val="0"/>
              </a:spcBef>
              <a:spcAft>
                <a:spcPts val="0"/>
              </a:spcAft>
              <a:buNone/>
            </a:pPr>
            <a:r>
              <a:rPr lang="en-GB" sz="800">
                <a:solidFill>
                  <a:srgbClr val="999999"/>
                </a:solidFill>
                <a:latin typeface="Cabin"/>
                <a:ea typeface="Cabin"/>
                <a:cs typeface="Cabin"/>
                <a:sym typeface="Cabin"/>
              </a:rPr>
              <a:t>2</a:t>
            </a:r>
            <a:r>
              <a:rPr lang="en-GB" sz="800">
                <a:solidFill>
                  <a:srgbClr val="999999"/>
                </a:solidFill>
                <a:latin typeface="Cabin"/>
                <a:ea typeface="Cabin"/>
                <a:cs typeface="Cabin"/>
                <a:sym typeface="Cabin"/>
              </a:rPr>
              <a:t>- Glycoproteins which cause red blood cells to agglutinate(clump together forming aggregates). This process is called hemagglutination.  </a:t>
            </a:r>
            <a:endParaRPr sz="800">
              <a:solidFill>
                <a:srgbClr val="61753B"/>
              </a:solidFill>
              <a:latin typeface="Cabin"/>
              <a:ea typeface="Cabin"/>
              <a:cs typeface="Cabin"/>
              <a:sym typeface="Cabin"/>
            </a:endParaRPr>
          </a:p>
          <a:p>
            <a:pPr indent="0" lvl="0" marL="0" rtl="0" algn="l">
              <a:spcBef>
                <a:spcPts val="0"/>
              </a:spcBef>
              <a:spcAft>
                <a:spcPts val="0"/>
              </a:spcAft>
              <a:buNone/>
            </a:pPr>
            <a:r>
              <a:rPr lang="en-GB" sz="800">
                <a:solidFill>
                  <a:srgbClr val="6AA84F"/>
                </a:solidFill>
                <a:latin typeface="Cabin"/>
                <a:ea typeface="Cabin"/>
                <a:cs typeface="Cabin"/>
                <a:sym typeface="Cabin"/>
              </a:rPr>
              <a:t>4- transcribe mRNA from the 11 segmented dsRNA (it’s own genome)     5- Major complication &amp; the cause of death. </a:t>
            </a:r>
            <a:endParaRPr sz="800">
              <a:solidFill>
                <a:srgbClr val="6AA84F"/>
              </a:solidFill>
              <a:latin typeface="Cabin"/>
              <a:ea typeface="Cabin"/>
              <a:cs typeface="Cabin"/>
              <a:sym typeface="Cabin"/>
            </a:endParaRPr>
          </a:p>
          <a:p>
            <a:pPr indent="0" lvl="0" marL="0" rtl="0" algn="l">
              <a:spcBef>
                <a:spcPts val="0"/>
              </a:spcBef>
              <a:spcAft>
                <a:spcPts val="0"/>
              </a:spcAft>
              <a:buNone/>
            </a:pPr>
            <a:r>
              <a:rPr lang="en-GB" sz="800">
                <a:solidFill>
                  <a:srgbClr val="6AA84F"/>
                </a:solidFill>
                <a:latin typeface="Cabin"/>
                <a:ea typeface="Cabin"/>
                <a:cs typeface="Cabin"/>
                <a:sym typeface="Cabin"/>
              </a:rPr>
              <a:t>6- However, they are source of infection to other susceptible patients (neonates &amp; childrens)    7- Sample collected in the first few days of illness →  higher number of viruses. </a:t>
            </a:r>
            <a:endParaRPr sz="800">
              <a:solidFill>
                <a:srgbClr val="6AA84F"/>
              </a:solidFill>
              <a:latin typeface="Cabin"/>
              <a:ea typeface="Cabin"/>
              <a:cs typeface="Cabin"/>
              <a:sym typeface="Cabin"/>
            </a:endParaRPr>
          </a:p>
        </p:txBody>
      </p:sp>
      <p:sp>
        <p:nvSpPr>
          <p:cNvPr id="124" name="Google Shape;124;p15"/>
          <p:cNvSpPr txBox="1"/>
          <p:nvPr/>
        </p:nvSpPr>
        <p:spPr>
          <a:xfrm>
            <a:off x="758932" y="2592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Viral Gastroenteritis</a:t>
            </a:r>
            <a:endParaRPr b="1" sz="3500">
              <a:solidFill>
                <a:srgbClr val="61753B"/>
              </a:solidFill>
              <a:latin typeface="Cabin"/>
              <a:ea typeface="Cabin"/>
              <a:cs typeface="Cabin"/>
              <a:sym typeface="Cabin"/>
            </a:endParaRPr>
          </a:p>
        </p:txBody>
      </p:sp>
      <p:graphicFrame>
        <p:nvGraphicFramePr>
          <p:cNvPr id="125" name="Google Shape;125;p15"/>
          <p:cNvGraphicFramePr/>
          <p:nvPr/>
        </p:nvGraphicFramePr>
        <p:xfrm>
          <a:off x="275550" y="787611"/>
          <a:ext cx="3000000" cy="3000000"/>
        </p:xfrm>
        <a:graphic>
          <a:graphicData uri="http://schemas.openxmlformats.org/drawingml/2006/table">
            <a:tbl>
              <a:tblPr>
                <a:noFill/>
                <a:tableStyleId>{96366D2C-7F0B-4629-9196-770799471746}</a:tableStyleId>
              </a:tblPr>
              <a:tblGrid>
                <a:gridCol w="1303025"/>
                <a:gridCol w="3072000"/>
                <a:gridCol w="2663275"/>
              </a:tblGrid>
              <a:tr h="270850">
                <a:tc>
                  <a:txBody>
                    <a:bodyPr/>
                    <a:lstStyle/>
                    <a:p>
                      <a:pPr indent="0" lvl="0" marL="0" rtl="0" algn="ctr">
                        <a:spcBef>
                          <a:spcPts val="0"/>
                        </a:spcBef>
                        <a:spcAft>
                          <a:spcPts val="0"/>
                        </a:spcAft>
                        <a:buNone/>
                      </a:pPr>
                      <a:r>
                        <a:rPr b="1" lang="en-GB">
                          <a:solidFill>
                            <a:schemeClr val="lt1"/>
                          </a:solidFill>
                          <a:latin typeface="Cabin"/>
                          <a:ea typeface="Cabin"/>
                          <a:cs typeface="Cabin"/>
                          <a:sym typeface="Cabin"/>
                        </a:rPr>
                        <a:t>Virus</a:t>
                      </a:r>
                      <a:endParaRPr b="1">
                        <a:solidFill>
                          <a:schemeClr val="lt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a:txBody>
                    <a:bodyPr/>
                    <a:lstStyle/>
                    <a:p>
                      <a:pPr indent="0" lvl="0" marL="0" rtl="0" algn="ctr">
                        <a:spcBef>
                          <a:spcPts val="0"/>
                        </a:spcBef>
                        <a:spcAft>
                          <a:spcPts val="0"/>
                        </a:spcAft>
                        <a:buNone/>
                      </a:pPr>
                      <a:r>
                        <a:rPr b="1" lang="en-GB">
                          <a:solidFill>
                            <a:schemeClr val="lt1"/>
                          </a:solidFill>
                          <a:latin typeface="Cabin"/>
                          <a:ea typeface="Cabin"/>
                          <a:cs typeface="Cabin"/>
                          <a:sym typeface="Cabin"/>
                        </a:rPr>
                        <a:t>Rotavirus</a:t>
                      </a:r>
                      <a:endParaRPr b="1">
                        <a:solidFill>
                          <a:schemeClr val="lt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a:txBody>
                    <a:bodyPr/>
                    <a:lstStyle/>
                    <a:p>
                      <a:pPr indent="0" lvl="0" marL="0" rtl="0" algn="ctr">
                        <a:spcBef>
                          <a:spcPts val="0"/>
                        </a:spcBef>
                        <a:spcAft>
                          <a:spcPts val="0"/>
                        </a:spcAft>
                        <a:buClr>
                          <a:schemeClr val="dk1"/>
                        </a:buClr>
                        <a:buSzPts val="1100"/>
                        <a:buFont typeface="Arial"/>
                        <a:buNone/>
                      </a:pPr>
                      <a:r>
                        <a:rPr b="1" lang="en-GB">
                          <a:solidFill>
                            <a:schemeClr val="lt1"/>
                          </a:solidFill>
                          <a:latin typeface="Cabin"/>
                          <a:ea typeface="Cabin"/>
                          <a:cs typeface="Cabin"/>
                          <a:sym typeface="Cabin"/>
                        </a:rPr>
                        <a:t>Enteric Adenoviruses</a:t>
                      </a:r>
                      <a:endParaRPr b="1">
                        <a:solidFill>
                          <a:schemeClr val="lt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r>
              <a:tr h="27085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Family</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150" u="sng">
                          <a:latin typeface="Cabin"/>
                          <a:ea typeface="Cabin"/>
                          <a:cs typeface="Cabin"/>
                          <a:sym typeface="Cabin"/>
                        </a:rPr>
                        <a:t>Reo</a:t>
                      </a:r>
                      <a:r>
                        <a:rPr lang="en-GB" sz="1150">
                          <a:latin typeface="Cabin"/>
                          <a:ea typeface="Cabin"/>
                          <a:cs typeface="Cabin"/>
                          <a:sym typeface="Cabin"/>
                        </a:rPr>
                        <a:t>viridae (</a:t>
                      </a:r>
                      <a:r>
                        <a:rPr lang="en-GB" sz="1150" u="sng">
                          <a:latin typeface="Cabin"/>
                          <a:ea typeface="Cabin"/>
                          <a:cs typeface="Cabin"/>
                          <a:sym typeface="Cabin"/>
                        </a:rPr>
                        <a:t>R</a:t>
                      </a:r>
                      <a:r>
                        <a:rPr lang="en-GB" sz="1150">
                          <a:latin typeface="Cabin"/>
                          <a:ea typeface="Cabin"/>
                          <a:cs typeface="Cabin"/>
                          <a:sym typeface="Cabin"/>
                        </a:rPr>
                        <a:t>espiratory </a:t>
                      </a:r>
                      <a:r>
                        <a:rPr lang="en-GB" sz="1150" u="sng">
                          <a:latin typeface="Cabin"/>
                          <a:ea typeface="Cabin"/>
                          <a:cs typeface="Cabin"/>
                          <a:sym typeface="Cabin"/>
                        </a:rPr>
                        <a:t>E</a:t>
                      </a:r>
                      <a:r>
                        <a:rPr lang="en-GB" sz="1150">
                          <a:latin typeface="Cabin"/>
                          <a:ea typeface="Cabin"/>
                          <a:cs typeface="Cabin"/>
                          <a:sym typeface="Cabin"/>
                        </a:rPr>
                        <a:t>nteric </a:t>
                      </a:r>
                      <a:r>
                        <a:rPr lang="en-GB" sz="1150" u="sng">
                          <a:latin typeface="Cabin"/>
                          <a:ea typeface="Cabin"/>
                          <a:cs typeface="Cabin"/>
                          <a:sym typeface="Cabin"/>
                        </a:rPr>
                        <a:t>O</a:t>
                      </a:r>
                      <a:r>
                        <a:rPr lang="en-GB" sz="1150">
                          <a:latin typeface="Cabin"/>
                          <a:ea typeface="Cabin"/>
                          <a:cs typeface="Cabin"/>
                          <a:sym typeface="Cabin"/>
                        </a:rPr>
                        <a:t>rphan)</a:t>
                      </a:r>
                      <a:endParaRPr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150">
                          <a:latin typeface="Cabin"/>
                          <a:ea typeface="Cabin"/>
                          <a:cs typeface="Cabin"/>
                          <a:sym typeface="Cabin"/>
                        </a:rPr>
                        <a:t>Adenoviridae.</a:t>
                      </a:r>
                      <a:endParaRPr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757350">
                <a:tc>
                  <a:txBody>
                    <a:bodyPr/>
                    <a:lstStyle/>
                    <a:p>
                      <a:pPr indent="0" lvl="0" marL="0" rtl="0" algn="ctr">
                        <a:spcBef>
                          <a:spcPts val="0"/>
                        </a:spcBef>
                        <a:spcAft>
                          <a:spcPts val="0"/>
                        </a:spcAft>
                        <a:buClr>
                          <a:schemeClr val="dk1"/>
                        </a:buClr>
                        <a:buSzPts val="1100"/>
                        <a:buFont typeface="Arial"/>
                        <a:buNone/>
                      </a:pPr>
                      <a:r>
                        <a:rPr b="1" lang="en-GB">
                          <a:solidFill>
                            <a:srgbClr val="61753B"/>
                          </a:solidFill>
                          <a:latin typeface="Cabin"/>
                          <a:ea typeface="Cabin"/>
                          <a:cs typeface="Cabin"/>
                          <a:sym typeface="Cabin"/>
                        </a:rPr>
                        <a:t>Description</a:t>
                      </a:r>
                      <a:r>
                        <a:rPr b="1" baseline="30000" lang="en-GB">
                          <a:solidFill>
                            <a:srgbClr val="61753B"/>
                          </a:solidFill>
                          <a:latin typeface="Cabin"/>
                          <a:ea typeface="Cabin"/>
                          <a:cs typeface="Cabin"/>
                          <a:sym typeface="Cabin"/>
                        </a:rPr>
                        <a:t>1</a:t>
                      </a:r>
                      <a:endParaRPr b="1" sz="8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150">
                          <a:solidFill>
                            <a:srgbClr val="CC0000"/>
                          </a:solidFill>
                          <a:latin typeface="Cabin"/>
                          <a:ea typeface="Cabin"/>
                          <a:cs typeface="Cabin"/>
                          <a:sym typeface="Cabin"/>
                        </a:rPr>
                        <a:t>-</a:t>
                      </a:r>
                      <a:r>
                        <a:rPr lang="en-GB" sz="1150">
                          <a:latin typeface="Cabin"/>
                          <a:ea typeface="Cabin"/>
                          <a:cs typeface="Cabin"/>
                          <a:sym typeface="Cabin"/>
                        </a:rPr>
                        <a:t> </a:t>
                      </a:r>
                      <a:r>
                        <a:rPr b="1" lang="en-GB" sz="1250">
                          <a:solidFill>
                            <a:srgbClr val="CC0000"/>
                          </a:solidFill>
                          <a:latin typeface="Cabin"/>
                          <a:ea typeface="Cabin"/>
                          <a:cs typeface="Cabin"/>
                          <a:sym typeface="Cabin"/>
                        </a:rPr>
                        <a:t>Non-enveloped.</a:t>
                      </a:r>
                      <a:endParaRPr b="1" sz="125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rgbClr val="CC0000"/>
                          </a:solidFill>
                          <a:latin typeface="Cabin"/>
                          <a:ea typeface="Cabin"/>
                          <a:cs typeface="Cabin"/>
                          <a:sym typeface="Cabin"/>
                        </a:rPr>
                        <a:t>-</a:t>
                      </a:r>
                      <a:r>
                        <a:rPr b="1" lang="en-GB" sz="1150">
                          <a:solidFill>
                            <a:srgbClr val="CC0000"/>
                          </a:solidFill>
                          <a:latin typeface="Cabin"/>
                          <a:ea typeface="Cabin"/>
                          <a:cs typeface="Cabin"/>
                          <a:sym typeface="Cabin"/>
                        </a:rPr>
                        <a:t> 11 segments </a:t>
                      </a:r>
                      <a:r>
                        <a:rPr b="1" lang="en-GB" sz="1250">
                          <a:solidFill>
                            <a:srgbClr val="CC0000"/>
                          </a:solidFill>
                          <a:latin typeface="Cabin"/>
                          <a:ea typeface="Cabin"/>
                          <a:cs typeface="Cabin"/>
                          <a:sym typeface="Cabin"/>
                        </a:rPr>
                        <a:t>ds-RNA.</a:t>
                      </a:r>
                      <a:endParaRPr b="1" sz="125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 Double-layered icosahedral capsid.</a:t>
                      </a:r>
                      <a:endParaRPr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- 70 nm.</a:t>
                      </a:r>
                      <a:endParaRPr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rgbClr val="CC0000"/>
                          </a:solidFill>
                          <a:latin typeface="Cabin"/>
                          <a:ea typeface="Cabin"/>
                          <a:cs typeface="Cabin"/>
                          <a:sym typeface="Cabin"/>
                        </a:rPr>
                        <a:t>- </a:t>
                      </a:r>
                      <a:r>
                        <a:rPr b="1" lang="en-GB" sz="1250">
                          <a:solidFill>
                            <a:srgbClr val="CC0000"/>
                          </a:solidFill>
                          <a:latin typeface="Cabin"/>
                          <a:ea typeface="Cabin"/>
                          <a:cs typeface="Cabin"/>
                          <a:sym typeface="Cabin"/>
                        </a:rPr>
                        <a:t>RNA-dependent RNA polymerase</a:t>
                      </a:r>
                      <a:r>
                        <a:rPr b="1" baseline="30000" lang="en-GB" sz="1250">
                          <a:solidFill>
                            <a:srgbClr val="CC0000"/>
                          </a:solidFill>
                          <a:latin typeface="Cabin"/>
                          <a:ea typeface="Cabin"/>
                          <a:cs typeface="Cabin"/>
                          <a:sym typeface="Cabin"/>
                        </a:rPr>
                        <a:t>4</a:t>
                      </a:r>
                      <a:r>
                        <a:rPr b="1" lang="en-GB" sz="1250">
                          <a:solidFill>
                            <a:srgbClr val="CC0000"/>
                          </a:solidFill>
                          <a:latin typeface="Cabin"/>
                          <a:ea typeface="Cabin"/>
                          <a:cs typeface="Cabin"/>
                          <a:sym typeface="Cabin"/>
                        </a:rPr>
                        <a:t>.</a:t>
                      </a:r>
                      <a:endParaRPr b="1" sz="1250">
                        <a:solidFill>
                          <a:srgbClr val="CC0000"/>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250">
                          <a:solidFill>
                            <a:srgbClr val="CC0000"/>
                          </a:solidFill>
                          <a:latin typeface="Cabin"/>
                          <a:ea typeface="Cabin"/>
                          <a:cs typeface="Cabin"/>
                          <a:sym typeface="Cabin"/>
                        </a:rPr>
                        <a:t>-</a:t>
                      </a:r>
                      <a:r>
                        <a:rPr b="1" lang="en-GB" sz="1250">
                          <a:latin typeface="Cabin"/>
                          <a:ea typeface="Cabin"/>
                          <a:cs typeface="Cabin"/>
                          <a:sym typeface="Cabin"/>
                        </a:rPr>
                        <a:t> </a:t>
                      </a:r>
                      <a:r>
                        <a:rPr b="1" lang="en-GB" sz="1250">
                          <a:solidFill>
                            <a:srgbClr val="CC0000"/>
                          </a:solidFill>
                          <a:latin typeface="Cabin"/>
                          <a:ea typeface="Cabin"/>
                          <a:cs typeface="Cabin"/>
                          <a:sym typeface="Cabin"/>
                        </a:rPr>
                        <a:t>Non-enveloped.</a:t>
                      </a:r>
                      <a:endParaRPr b="1" sz="125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rgbClr val="CC0000"/>
                          </a:solidFill>
                          <a:latin typeface="Cabin"/>
                          <a:ea typeface="Cabin"/>
                          <a:cs typeface="Cabin"/>
                          <a:sym typeface="Cabin"/>
                        </a:rPr>
                        <a:t>-</a:t>
                      </a:r>
                      <a:r>
                        <a:rPr lang="en-GB" sz="1150">
                          <a:latin typeface="Cabin"/>
                          <a:ea typeface="Cabin"/>
                          <a:cs typeface="Cabin"/>
                          <a:sym typeface="Cabin"/>
                        </a:rPr>
                        <a:t> </a:t>
                      </a:r>
                      <a:r>
                        <a:rPr b="1" lang="en-GB" sz="1250">
                          <a:solidFill>
                            <a:srgbClr val="CC0000"/>
                          </a:solidFill>
                          <a:latin typeface="Cabin"/>
                          <a:ea typeface="Cabin"/>
                          <a:cs typeface="Cabin"/>
                          <a:sym typeface="Cabin"/>
                        </a:rPr>
                        <a:t>ds-DNA.</a:t>
                      </a:r>
                      <a:endParaRPr b="1" sz="125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250">
                          <a:latin typeface="Cabin"/>
                          <a:ea typeface="Cabin"/>
                          <a:cs typeface="Cabin"/>
                          <a:sym typeface="Cabin"/>
                        </a:rPr>
                        <a:t>- </a:t>
                      </a:r>
                      <a:r>
                        <a:rPr lang="en-GB" sz="1150">
                          <a:latin typeface="Cabin"/>
                          <a:ea typeface="Cabin"/>
                          <a:cs typeface="Cabin"/>
                          <a:sym typeface="Cabin"/>
                        </a:rPr>
                        <a:t>Icosahedral capsid. </a:t>
                      </a:r>
                      <a:endParaRPr b="1" sz="1150">
                        <a:solidFill>
                          <a:srgbClr val="CC0000"/>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415475">
                <a:tc>
                  <a:txBody>
                    <a:bodyPr/>
                    <a:lstStyle/>
                    <a:p>
                      <a:pPr indent="0" lvl="0" marL="0" rtl="0" algn="ctr">
                        <a:spcBef>
                          <a:spcPts val="0"/>
                        </a:spcBef>
                        <a:spcAft>
                          <a:spcPts val="0"/>
                        </a:spcAft>
                        <a:buClr>
                          <a:schemeClr val="dk1"/>
                        </a:buClr>
                        <a:buSzPts val="1100"/>
                        <a:buFont typeface="Arial"/>
                        <a:buNone/>
                      </a:pPr>
                      <a:r>
                        <a:rPr b="1" lang="en-GB">
                          <a:solidFill>
                            <a:srgbClr val="61753B"/>
                          </a:solidFill>
                          <a:latin typeface="Cabin"/>
                          <a:ea typeface="Cabin"/>
                          <a:cs typeface="Cabin"/>
                          <a:sym typeface="Cabin"/>
                        </a:rPr>
                        <a:t>Morphological</a:t>
                      </a:r>
                      <a:endParaRPr b="1">
                        <a:solidFill>
                          <a:srgbClr val="61753B"/>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en-GB">
                          <a:solidFill>
                            <a:srgbClr val="61753B"/>
                          </a:solidFill>
                          <a:latin typeface="Cabin"/>
                          <a:ea typeface="Cabin"/>
                          <a:cs typeface="Cabin"/>
                          <a:sym typeface="Cabin"/>
                        </a:rPr>
                        <a:t>Features</a:t>
                      </a:r>
                      <a:endParaRPr baseline="300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Double-shelled with wheel-like structure.</a:t>
                      </a:r>
                      <a:endParaRPr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150">
                          <a:latin typeface="Cabin"/>
                          <a:ea typeface="Cabin"/>
                          <a:cs typeface="Cabin"/>
                          <a:sym typeface="Cabin"/>
                        </a:rPr>
                        <a:t>Classical icosahedral capsid with fibers.</a:t>
                      </a:r>
                      <a:endParaRPr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5995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Epidemiology</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150">
                          <a:solidFill>
                            <a:srgbClr val="CC0000"/>
                          </a:solidFill>
                          <a:latin typeface="Cabin"/>
                          <a:ea typeface="Cabin"/>
                          <a:cs typeface="Cabin"/>
                          <a:sym typeface="Cabin"/>
                        </a:rPr>
                        <a:t>-</a:t>
                      </a:r>
                      <a:r>
                        <a:rPr lang="en-GB" sz="1150">
                          <a:latin typeface="Cabin"/>
                          <a:ea typeface="Cabin"/>
                          <a:cs typeface="Cabin"/>
                          <a:sym typeface="Cabin"/>
                        </a:rPr>
                        <a:t> </a:t>
                      </a:r>
                      <a:r>
                        <a:rPr b="1" lang="en-GB" sz="1150">
                          <a:solidFill>
                            <a:srgbClr val="CC0000"/>
                          </a:solidFill>
                          <a:latin typeface="Cabin"/>
                          <a:ea typeface="Cabin"/>
                          <a:cs typeface="Cabin"/>
                          <a:sym typeface="Cabin"/>
                        </a:rPr>
                        <a:t>Most common cause of gastroenteritis</a:t>
                      </a:r>
                      <a:endParaRPr b="1" sz="115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 Affect all age groups but </a:t>
                      </a:r>
                      <a:r>
                        <a:rPr b="1" lang="en-GB" sz="1150">
                          <a:solidFill>
                            <a:srgbClr val="CC0000"/>
                          </a:solidFill>
                          <a:latin typeface="Cabin"/>
                          <a:ea typeface="Cabin"/>
                          <a:cs typeface="Cabin"/>
                          <a:sym typeface="Cabin"/>
                        </a:rPr>
                        <a:t>mainly infants</a:t>
                      </a:r>
                      <a:endParaRPr b="1" sz="115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150">
                          <a:solidFill>
                            <a:srgbClr val="CC0000"/>
                          </a:solidFill>
                          <a:latin typeface="Cabin"/>
                          <a:ea typeface="Cabin"/>
                          <a:cs typeface="Cabin"/>
                          <a:sym typeface="Cabin"/>
                        </a:rPr>
                        <a:t>  6-24 months</a:t>
                      </a:r>
                      <a:r>
                        <a:rPr lang="en-GB" sz="1150">
                          <a:latin typeface="Cabin"/>
                          <a:ea typeface="Cabin"/>
                          <a:cs typeface="Cabin"/>
                          <a:sym typeface="Cabin"/>
                        </a:rPr>
                        <a:t>.(Symptomatic infection)</a:t>
                      </a:r>
                      <a:endParaRPr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 Endemic</a:t>
                      </a:r>
                      <a:endParaRPr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spcBef>
                          <a:spcPts val="0"/>
                        </a:spcBef>
                        <a:spcAft>
                          <a:spcPts val="0"/>
                        </a:spcAft>
                        <a:buNone/>
                      </a:pPr>
                      <a:r>
                        <a:rPr lang="en-GB" sz="1150">
                          <a:solidFill>
                            <a:srgbClr val="6AA84F"/>
                          </a:solidFill>
                          <a:latin typeface="Cabin"/>
                          <a:ea typeface="Cabin"/>
                          <a:cs typeface="Cabin"/>
                          <a:sym typeface="Cabin"/>
                        </a:rPr>
                        <a:t>The 2nd most common cause of gastroenteritis</a:t>
                      </a:r>
                      <a:endParaRPr sz="1150">
                        <a:solidFill>
                          <a:srgbClr val="6AA84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105320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Classification</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spcBef>
                          <a:spcPts val="0"/>
                        </a:spcBef>
                        <a:spcAft>
                          <a:spcPts val="0"/>
                        </a:spcAft>
                        <a:buClr>
                          <a:schemeClr val="dk1"/>
                        </a:buClr>
                        <a:buSzPts val="1100"/>
                        <a:buFont typeface="Arial"/>
                        <a:buNone/>
                      </a:pPr>
                      <a:r>
                        <a:rPr lang="en-GB" sz="1150">
                          <a:latin typeface="Cabin"/>
                          <a:ea typeface="Cabin"/>
                          <a:cs typeface="Cabin"/>
                          <a:sym typeface="Cabin"/>
                        </a:rPr>
                        <a:t>Has </a:t>
                      </a:r>
                      <a:r>
                        <a:rPr lang="en-GB" sz="1150">
                          <a:latin typeface="Cabin"/>
                          <a:ea typeface="Cabin"/>
                          <a:cs typeface="Cabin"/>
                          <a:sym typeface="Cabin"/>
                        </a:rPr>
                        <a:t>7 groups (A-G).</a:t>
                      </a:r>
                      <a:endParaRPr sz="1150">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en-GB" sz="1150">
                          <a:latin typeface="Cabin"/>
                          <a:ea typeface="Cabin"/>
                          <a:cs typeface="Cabin"/>
                          <a:sym typeface="Cabin"/>
                        </a:rPr>
                        <a:t>Most common: </a:t>
                      </a:r>
                      <a:r>
                        <a:rPr b="1" lang="en-GB" sz="1150">
                          <a:solidFill>
                            <a:srgbClr val="CC0000"/>
                          </a:solidFill>
                          <a:latin typeface="Cabin"/>
                          <a:ea typeface="Cabin"/>
                          <a:cs typeface="Cabin"/>
                          <a:sym typeface="Cabin"/>
                        </a:rPr>
                        <a:t>group A</a:t>
                      </a:r>
                      <a:r>
                        <a:rPr b="1" lang="en-GB" sz="1150">
                          <a:latin typeface="Cabin"/>
                          <a:ea typeface="Cabin"/>
                          <a:cs typeface="Cabin"/>
                          <a:sym typeface="Cabin"/>
                        </a:rPr>
                        <a:t>.</a:t>
                      </a:r>
                      <a:endParaRPr b="1"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050">
                          <a:solidFill>
                            <a:srgbClr val="3C78D8"/>
                          </a:solidFill>
                          <a:latin typeface="Cabin"/>
                          <a:ea typeface="Cabin"/>
                          <a:cs typeface="Cabin"/>
                          <a:sym typeface="Cabin"/>
                        </a:rPr>
                        <a:t>Adenovirus has </a:t>
                      </a:r>
                      <a:r>
                        <a:rPr lang="en-GB" sz="1050">
                          <a:solidFill>
                            <a:srgbClr val="3C78D8"/>
                          </a:solidFill>
                          <a:latin typeface="Cabin"/>
                          <a:ea typeface="Cabin"/>
                          <a:cs typeface="Cabin"/>
                          <a:sym typeface="Cabin"/>
                        </a:rPr>
                        <a:t>6 subgenera (A-F)</a:t>
                      </a:r>
                      <a:r>
                        <a:rPr lang="en-GB" sz="1050">
                          <a:latin typeface="Cabin"/>
                          <a:ea typeface="Cabin"/>
                          <a:cs typeface="Cabin"/>
                          <a:sym typeface="Cabin"/>
                        </a:rPr>
                        <a:t> </a:t>
                      </a:r>
                      <a:r>
                        <a:rPr lang="en-GB" sz="1050">
                          <a:solidFill>
                            <a:srgbClr val="C27BA0"/>
                          </a:solidFill>
                          <a:latin typeface="Cabin"/>
                          <a:ea typeface="Cabin"/>
                          <a:cs typeface="Cabin"/>
                          <a:sym typeface="Cabin"/>
                        </a:rPr>
                        <a:t>(7 subgenera (A-g))</a:t>
                      </a:r>
                      <a:r>
                        <a:rPr lang="en-GB" sz="1050">
                          <a:solidFill>
                            <a:srgbClr val="999999"/>
                          </a:solidFill>
                          <a:latin typeface="Cabin"/>
                          <a:ea typeface="Cabin"/>
                          <a:cs typeface="Cabin"/>
                          <a:sym typeface="Cabin"/>
                        </a:rPr>
                        <a:t>which is composed of </a:t>
                      </a:r>
                      <a:r>
                        <a:rPr lang="en-GB" sz="1050">
                          <a:solidFill>
                            <a:srgbClr val="3C78D8"/>
                          </a:solidFill>
                          <a:latin typeface="Cabin"/>
                          <a:ea typeface="Cabin"/>
                          <a:cs typeface="Cabin"/>
                          <a:sym typeface="Cabin"/>
                        </a:rPr>
                        <a:t>51 </a:t>
                      </a:r>
                      <a:r>
                        <a:rPr lang="en-GB" sz="1050">
                          <a:solidFill>
                            <a:srgbClr val="C27BA0"/>
                          </a:solidFill>
                          <a:latin typeface="Cabin"/>
                          <a:ea typeface="Cabin"/>
                          <a:cs typeface="Cabin"/>
                          <a:sym typeface="Cabin"/>
                        </a:rPr>
                        <a:t>(&gt;50)</a:t>
                      </a:r>
                      <a:r>
                        <a:rPr lang="en-GB" sz="1050">
                          <a:solidFill>
                            <a:srgbClr val="3C78D8"/>
                          </a:solidFill>
                          <a:latin typeface="Cabin"/>
                          <a:ea typeface="Cabin"/>
                          <a:cs typeface="Cabin"/>
                          <a:sym typeface="Cabin"/>
                        </a:rPr>
                        <a:t> </a:t>
                      </a:r>
                      <a:r>
                        <a:rPr lang="en-GB" sz="1050">
                          <a:latin typeface="Cabin"/>
                          <a:ea typeface="Cabin"/>
                          <a:cs typeface="Cabin"/>
                          <a:sym typeface="Cabin"/>
                        </a:rPr>
                        <a:t>serotypes, </a:t>
                      </a:r>
                      <a:r>
                        <a:rPr lang="en-GB" sz="1050">
                          <a:solidFill>
                            <a:srgbClr val="999999"/>
                          </a:solidFill>
                          <a:latin typeface="Cabin"/>
                          <a:ea typeface="Cabin"/>
                          <a:cs typeface="Cabin"/>
                          <a:sym typeface="Cabin"/>
                        </a:rPr>
                        <a:t>but only enteric adenoviruses causes </a:t>
                      </a:r>
                      <a:r>
                        <a:rPr lang="en-GB" sz="1050">
                          <a:latin typeface="Cabin"/>
                          <a:ea typeface="Cabin"/>
                          <a:cs typeface="Cabin"/>
                          <a:sym typeface="Cabin"/>
                        </a:rPr>
                        <a:t>gastroenteritis.</a:t>
                      </a:r>
                      <a:endParaRPr sz="10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 Grow in cell culture.</a:t>
                      </a:r>
                      <a:endParaRPr sz="10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250">
                          <a:solidFill>
                            <a:srgbClr val="CC0000"/>
                          </a:solidFill>
                          <a:latin typeface="Cabin"/>
                          <a:ea typeface="Cabin"/>
                          <a:cs typeface="Cabin"/>
                          <a:sym typeface="Cabin"/>
                        </a:rPr>
                        <a:t>Enteric Adenoviruses:</a:t>
                      </a:r>
                      <a:endParaRPr b="1" sz="125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 </a:t>
                      </a:r>
                      <a:r>
                        <a:rPr b="1" lang="en-GB" sz="1150">
                          <a:solidFill>
                            <a:srgbClr val="CC0000"/>
                          </a:solidFill>
                          <a:latin typeface="Cabin"/>
                          <a:ea typeface="Cabin"/>
                          <a:cs typeface="Cabin"/>
                          <a:sym typeface="Cabin"/>
                        </a:rPr>
                        <a:t>S</a:t>
                      </a:r>
                      <a:r>
                        <a:rPr b="1" lang="en-GB" sz="1150">
                          <a:solidFill>
                            <a:srgbClr val="CC0000"/>
                          </a:solidFill>
                          <a:latin typeface="Cabin"/>
                          <a:ea typeface="Cabin"/>
                          <a:cs typeface="Cabin"/>
                          <a:sym typeface="Cabin"/>
                        </a:rPr>
                        <a:t>ubgenus F, 40 &amp; 41 serotype.</a:t>
                      </a:r>
                      <a:endParaRPr b="1" sz="115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 Fastidious</a:t>
                      </a:r>
                      <a:endParaRPr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885050">
                <a:tc>
                  <a:txBody>
                    <a:bodyPr/>
                    <a:lstStyle/>
                    <a:p>
                      <a:pPr indent="0" lvl="0" marL="0" rtl="0" algn="ctr">
                        <a:spcBef>
                          <a:spcPts val="0"/>
                        </a:spcBef>
                        <a:spcAft>
                          <a:spcPts val="0"/>
                        </a:spcAft>
                        <a:buClr>
                          <a:schemeClr val="dk1"/>
                        </a:buClr>
                        <a:buSzPts val="1100"/>
                        <a:buFont typeface="Arial"/>
                        <a:buNone/>
                      </a:pPr>
                      <a:r>
                        <a:rPr b="1" lang="en-GB">
                          <a:solidFill>
                            <a:srgbClr val="61753B"/>
                          </a:solidFill>
                          <a:latin typeface="Cabin"/>
                          <a:ea typeface="Cabin"/>
                          <a:cs typeface="Cabin"/>
                          <a:sym typeface="Cabin"/>
                        </a:rPr>
                        <a:t>Special</a:t>
                      </a:r>
                      <a:endParaRPr b="1">
                        <a:solidFill>
                          <a:srgbClr val="61753B"/>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en-GB">
                          <a:solidFill>
                            <a:srgbClr val="61753B"/>
                          </a:solidFill>
                          <a:latin typeface="Cabin"/>
                          <a:ea typeface="Cabin"/>
                          <a:cs typeface="Cabin"/>
                          <a:sym typeface="Cabin"/>
                        </a:rPr>
                        <a:t>informations</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Outcomes vary:</a:t>
                      </a:r>
                      <a:endParaRPr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- 1⁄2 of all GE cases requires admission.</a:t>
                      </a:r>
                      <a:endParaRPr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 Developed countries have low mortality.</a:t>
                      </a:r>
                      <a:endParaRPr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 Developing countries have significant     mortality.</a:t>
                      </a:r>
                      <a:endParaRPr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latin typeface="Cabin"/>
                          <a:ea typeface="Cabin"/>
                          <a:cs typeface="Cabin"/>
                          <a:sym typeface="Cabin"/>
                        </a:rPr>
                        <a:t>- Deaths are reported</a:t>
                      </a:r>
                      <a:endParaRPr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150">
                          <a:solidFill>
                            <a:srgbClr val="CC0000"/>
                          </a:solidFill>
                          <a:latin typeface="Cabin"/>
                          <a:ea typeface="Cabin"/>
                          <a:cs typeface="Cabin"/>
                          <a:sym typeface="Cabin"/>
                        </a:rPr>
                        <a:t>- The </a:t>
                      </a:r>
                      <a:r>
                        <a:rPr b="1" lang="en-GB" sz="1150" u="sng">
                          <a:solidFill>
                            <a:srgbClr val="CC0000"/>
                          </a:solidFill>
                          <a:latin typeface="Cabin"/>
                          <a:ea typeface="Cabin"/>
                          <a:cs typeface="Cabin"/>
                          <a:sym typeface="Cabin"/>
                        </a:rPr>
                        <a:t>only</a:t>
                      </a:r>
                      <a:r>
                        <a:rPr b="1" lang="en-GB" sz="1150">
                          <a:solidFill>
                            <a:srgbClr val="CC0000"/>
                          </a:solidFill>
                          <a:latin typeface="Cabin"/>
                          <a:ea typeface="Cabin"/>
                          <a:cs typeface="Cabin"/>
                          <a:sym typeface="Cabin"/>
                        </a:rPr>
                        <a:t> virus with fiber protruding from each of the vertices of the capsid.</a:t>
                      </a:r>
                      <a:endParaRPr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150">
                          <a:latin typeface="Cabin"/>
                          <a:ea typeface="Cabin"/>
                          <a:cs typeface="Cabin"/>
                          <a:sym typeface="Cabin"/>
                        </a:rPr>
                        <a:t>- Fibers for:</a:t>
                      </a:r>
                      <a:endParaRPr b="1"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150">
                          <a:latin typeface="Cabin"/>
                          <a:ea typeface="Cabin"/>
                          <a:cs typeface="Cabin"/>
                          <a:sym typeface="Cabin"/>
                        </a:rPr>
                        <a:t>1- Attachment,</a:t>
                      </a:r>
                      <a:endParaRPr b="1"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150">
                          <a:latin typeface="Cabin"/>
                          <a:ea typeface="Cabin"/>
                          <a:cs typeface="Cabin"/>
                          <a:sym typeface="Cabin"/>
                        </a:rPr>
                        <a:t>2- </a:t>
                      </a:r>
                      <a:r>
                        <a:rPr b="1" lang="en-GB" sz="1150">
                          <a:solidFill>
                            <a:srgbClr val="3C78D8"/>
                          </a:solidFill>
                          <a:latin typeface="Cabin"/>
                          <a:ea typeface="Cabin"/>
                          <a:cs typeface="Cabin"/>
                          <a:sym typeface="Cabin"/>
                        </a:rPr>
                        <a:t>Hemagglutinin</a:t>
                      </a:r>
                      <a:r>
                        <a:rPr b="1" baseline="30000" lang="en-GB" sz="1150">
                          <a:solidFill>
                            <a:srgbClr val="3C78D8"/>
                          </a:solidFill>
                          <a:latin typeface="Cabin"/>
                          <a:ea typeface="Cabin"/>
                          <a:cs typeface="Cabin"/>
                          <a:sym typeface="Cabin"/>
                        </a:rPr>
                        <a:t>2</a:t>
                      </a:r>
                      <a:endParaRPr b="1" baseline="30000" sz="1150">
                        <a:solidFill>
                          <a:srgbClr val="3C78D8"/>
                        </a:solidFill>
                        <a:latin typeface="Cabin"/>
                        <a:ea typeface="Cabin"/>
                        <a:cs typeface="Cabin"/>
                        <a:sym typeface="Cabin"/>
                      </a:endParaRPr>
                    </a:p>
                    <a:p>
                      <a:pPr indent="0" lvl="0" marL="0" rtl="0" algn="l">
                        <a:spcBef>
                          <a:spcPts val="0"/>
                        </a:spcBef>
                        <a:spcAft>
                          <a:spcPts val="0"/>
                        </a:spcAft>
                        <a:buNone/>
                      </a:pPr>
                      <a:r>
                        <a:rPr b="1" lang="en-GB" sz="1150">
                          <a:latin typeface="Cabin"/>
                          <a:ea typeface="Cabin"/>
                          <a:cs typeface="Cabin"/>
                          <a:sym typeface="Cabin"/>
                        </a:rPr>
                        <a:t>3- Type-specific Ag.</a:t>
                      </a:r>
                      <a:endParaRPr b="1"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1572575">
                <a:tc>
                  <a:txBody>
                    <a:bodyPr/>
                    <a:lstStyle/>
                    <a:p>
                      <a:pPr indent="0" lvl="0" marL="0" rtl="0" algn="ctr">
                        <a:spcBef>
                          <a:spcPts val="0"/>
                        </a:spcBef>
                        <a:spcAft>
                          <a:spcPts val="0"/>
                        </a:spcAft>
                        <a:buClr>
                          <a:schemeClr val="dk1"/>
                        </a:buClr>
                        <a:buSzPts val="1100"/>
                        <a:buFont typeface="Arial"/>
                        <a:buNone/>
                      </a:pPr>
                      <a:r>
                        <a:rPr b="1" lang="en-GB">
                          <a:solidFill>
                            <a:srgbClr val="61753B"/>
                          </a:solidFill>
                          <a:latin typeface="Cabin"/>
                          <a:ea typeface="Cabin"/>
                          <a:cs typeface="Cabin"/>
                          <a:sym typeface="Cabin"/>
                        </a:rPr>
                        <a:t>Clinical Features </a:t>
                      </a:r>
                      <a:r>
                        <a:rPr b="1" lang="en-GB">
                          <a:solidFill>
                            <a:srgbClr val="61753B"/>
                          </a:solidFill>
                          <a:highlight>
                            <a:srgbClr val="FFE599"/>
                          </a:highlight>
                          <a:latin typeface="Cabin"/>
                          <a:ea typeface="Cabin"/>
                          <a:cs typeface="Cabin"/>
                          <a:sym typeface="Cabin"/>
                        </a:rPr>
                        <a:t>     </a:t>
                      </a:r>
                      <a:endParaRPr b="1">
                        <a:solidFill>
                          <a:srgbClr val="61753B"/>
                        </a:solidFill>
                        <a:highlight>
                          <a:srgbClr val="FFE599"/>
                        </a:highlight>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150">
                          <a:solidFill>
                            <a:schemeClr val="dk1"/>
                          </a:solidFill>
                          <a:latin typeface="Cabin"/>
                          <a:ea typeface="Cabin"/>
                          <a:cs typeface="Cabin"/>
                          <a:sym typeface="Cabin"/>
                        </a:rPr>
                        <a:t>- </a:t>
                      </a:r>
                      <a:r>
                        <a:rPr lang="en-GB" sz="1150">
                          <a:latin typeface="Cabin"/>
                          <a:ea typeface="Cabin"/>
                          <a:cs typeface="Cabin"/>
                          <a:sym typeface="Cabin"/>
                        </a:rPr>
                        <a:t>Most common cause o</a:t>
                      </a:r>
                      <a:r>
                        <a:rPr lang="en-GB" sz="1150">
                          <a:solidFill>
                            <a:schemeClr val="dk1"/>
                          </a:solidFill>
                          <a:latin typeface="Cabin"/>
                          <a:ea typeface="Cabin"/>
                          <a:cs typeface="Cabin"/>
                          <a:sym typeface="Cabin"/>
                        </a:rPr>
                        <a:t>f gastroenteritis in infants (Infantile GE) &amp; young children (GE)</a:t>
                      </a:r>
                      <a:endParaRPr sz="11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chemeClr val="dk1"/>
                          </a:solidFill>
                          <a:latin typeface="Cabin"/>
                          <a:ea typeface="Cabin"/>
                          <a:cs typeface="Cabin"/>
                          <a:sym typeface="Cabin"/>
                        </a:rPr>
                        <a:t>- IP= 1-2 days.</a:t>
                      </a:r>
                      <a:endParaRPr sz="11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rgbClr val="CC0000"/>
                          </a:solidFill>
                          <a:latin typeface="Cabin"/>
                          <a:ea typeface="Cabin"/>
                          <a:cs typeface="Cabin"/>
                          <a:sym typeface="Cabin"/>
                        </a:rPr>
                        <a:t>-</a:t>
                      </a:r>
                      <a:r>
                        <a:rPr lang="en-GB" sz="1150">
                          <a:solidFill>
                            <a:schemeClr val="dk1"/>
                          </a:solidFill>
                          <a:latin typeface="Cabin"/>
                          <a:ea typeface="Cabin"/>
                          <a:cs typeface="Cabin"/>
                          <a:sym typeface="Cabin"/>
                        </a:rPr>
                        <a:t> </a:t>
                      </a:r>
                      <a:r>
                        <a:rPr b="1" lang="en-GB" sz="1150">
                          <a:solidFill>
                            <a:srgbClr val="CC0000"/>
                          </a:solidFill>
                          <a:latin typeface="Cabin"/>
                          <a:ea typeface="Cabin"/>
                          <a:cs typeface="Cabin"/>
                          <a:sym typeface="Cabin"/>
                        </a:rPr>
                        <a:t>Watery, non-bloody diarrhea with vomiting &amp;  fever.</a:t>
                      </a:r>
                      <a:endParaRPr b="1" sz="115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rgbClr val="CC0000"/>
                          </a:solidFill>
                          <a:latin typeface="Cabin"/>
                          <a:ea typeface="Cabin"/>
                          <a:cs typeface="Cabin"/>
                          <a:sym typeface="Cabin"/>
                        </a:rPr>
                        <a:t>- </a:t>
                      </a:r>
                      <a:r>
                        <a:rPr b="1" lang="en-GB" sz="1150">
                          <a:solidFill>
                            <a:srgbClr val="CC0000"/>
                          </a:solidFill>
                          <a:latin typeface="Cabin"/>
                          <a:ea typeface="Cabin"/>
                          <a:cs typeface="Cabin"/>
                          <a:sym typeface="Cabin"/>
                        </a:rPr>
                        <a:t>Dehydration</a:t>
                      </a:r>
                      <a:r>
                        <a:rPr b="1" baseline="30000" lang="en-GB" sz="1250">
                          <a:solidFill>
                            <a:srgbClr val="CC0000"/>
                          </a:solidFill>
                          <a:latin typeface="Cabin"/>
                          <a:ea typeface="Cabin"/>
                          <a:cs typeface="Cabin"/>
                          <a:sym typeface="Cabin"/>
                        </a:rPr>
                        <a:t>5</a:t>
                      </a:r>
                      <a:r>
                        <a:rPr b="1" lang="en-GB" sz="1150">
                          <a:solidFill>
                            <a:srgbClr val="CC0000"/>
                          </a:solidFill>
                          <a:latin typeface="Cabin"/>
                          <a:ea typeface="Cabin"/>
                          <a:cs typeface="Cabin"/>
                          <a:sym typeface="Cabin"/>
                        </a:rPr>
                        <a:t>.</a:t>
                      </a:r>
                      <a:endParaRPr b="1" sz="115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150">
                          <a:solidFill>
                            <a:schemeClr val="dk1"/>
                          </a:solidFill>
                          <a:latin typeface="Cabin"/>
                          <a:ea typeface="Cabin"/>
                          <a:cs typeface="Cabin"/>
                          <a:sym typeface="Cabin"/>
                        </a:rPr>
                        <a:t>Intestinal infection:</a:t>
                      </a:r>
                      <a:endParaRPr b="1" sz="11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chemeClr val="dk1"/>
                          </a:solidFill>
                          <a:latin typeface="Cabin"/>
                          <a:ea typeface="Cabin"/>
                          <a:cs typeface="Cabin"/>
                          <a:sym typeface="Cabin"/>
                        </a:rPr>
                        <a:t>- GE in infants &amp; young children.</a:t>
                      </a:r>
                      <a:endParaRPr sz="11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chemeClr val="dk1"/>
                          </a:solidFill>
                          <a:latin typeface="Cabin"/>
                          <a:ea typeface="Cabin"/>
                          <a:cs typeface="Cabin"/>
                          <a:sym typeface="Cabin"/>
                        </a:rPr>
                        <a:t>- Asymptomatic in older children &amp; adults</a:t>
                      </a:r>
                      <a:r>
                        <a:rPr b="1" baseline="30000" lang="en-GB" sz="1250">
                          <a:latin typeface="Cabin"/>
                          <a:ea typeface="Cabin"/>
                          <a:cs typeface="Cabin"/>
                          <a:sym typeface="Cabin"/>
                        </a:rPr>
                        <a:t>6</a:t>
                      </a:r>
                      <a:r>
                        <a:rPr lang="en-GB" sz="1150">
                          <a:latin typeface="Cabin"/>
                          <a:ea typeface="Cabin"/>
                          <a:cs typeface="Cabin"/>
                          <a:sym typeface="Cabin"/>
                        </a:rPr>
                        <a:t>.</a:t>
                      </a:r>
                      <a:endParaRPr sz="11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chemeClr val="dk1"/>
                          </a:solidFill>
                          <a:latin typeface="Cabin"/>
                          <a:ea typeface="Cabin"/>
                          <a:cs typeface="Cabin"/>
                          <a:sym typeface="Cabin"/>
                        </a:rPr>
                        <a:t>- </a:t>
                      </a:r>
                      <a:r>
                        <a:rPr lang="en-GB" sz="1150" u="sng">
                          <a:solidFill>
                            <a:schemeClr val="dk1"/>
                          </a:solidFill>
                          <a:latin typeface="Cabin"/>
                          <a:ea typeface="Cabin"/>
                          <a:cs typeface="Cabin"/>
                          <a:sym typeface="Cabin"/>
                        </a:rPr>
                        <a:t>Chronic</a:t>
                      </a:r>
                      <a:r>
                        <a:rPr lang="en-GB" sz="1150">
                          <a:solidFill>
                            <a:schemeClr val="dk1"/>
                          </a:solidFill>
                          <a:latin typeface="Cabin"/>
                          <a:ea typeface="Cabin"/>
                          <a:cs typeface="Cabin"/>
                          <a:sym typeface="Cabin"/>
                        </a:rPr>
                        <a:t> diarrhea in low immune hosts.</a:t>
                      </a:r>
                      <a:endParaRPr sz="11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150">
                          <a:solidFill>
                            <a:schemeClr val="dk1"/>
                          </a:solidFill>
                          <a:latin typeface="Cabin"/>
                          <a:ea typeface="Cabin"/>
                          <a:cs typeface="Cabin"/>
                          <a:sym typeface="Cabin"/>
                        </a:rPr>
                        <a:t>Extra-intestinal infection:</a:t>
                      </a:r>
                      <a:endParaRPr b="1" sz="11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chemeClr val="dk1"/>
                          </a:solidFill>
                          <a:latin typeface="Cabin"/>
                          <a:ea typeface="Cabin"/>
                          <a:cs typeface="Cabin"/>
                          <a:sym typeface="Cabin"/>
                        </a:rPr>
                        <a:t>- Encephalitis in small number of cases.</a:t>
                      </a:r>
                      <a:endParaRPr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150">
                          <a:solidFill>
                            <a:schemeClr val="dk1"/>
                          </a:solidFill>
                          <a:latin typeface="Cabin"/>
                          <a:ea typeface="Cabin"/>
                          <a:cs typeface="Cabin"/>
                          <a:sym typeface="Cabin"/>
                        </a:rPr>
                        <a:t>In comparison to Rotavirus:</a:t>
                      </a:r>
                      <a:endParaRPr sz="11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chemeClr val="dk1"/>
                          </a:solidFill>
                          <a:latin typeface="Cabin"/>
                          <a:ea typeface="Cabin"/>
                          <a:cs typeface="Cabin"/>
                          <a:sym typeface="Cabin"/>
                        </a:rPr>
                        <a:t>- Longer IP.</a:t>
                      </a:r>
                      <a:endParaRPr sz="11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chemeClr val="dk1"/>
                          </a:solidFill>
                          <a:latin typeface="Cabin"/>
                          <a:ea typeface="Cabin"/>
                          <a:cs typeface="Cabin"/>
                          <a:sym typeface="Cabin"/>
                        </a:rPr>
                        <a:t>- Less severe.</a:t>
                      </a:r>
                      <a:endParaRPr sz="11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50">
                          <a:solidFill>
                            <a:schemeClr val="dk1"/>
                          </a:solidFill>
                          <a:latin typeface="Cabin"/>
                          <a:ea typeface="Cabin"/>
                          <a:cs typeface="Cabin"/>
                          <a:sym typeface="Cabin"/>
                        </a:rPr>
                        <a:t>- Prolonged illness.</a:t>
                      </a:r>
                      <a:endParaRPr sz="115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5995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Diagnosis: </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150">
                          <a:solidFill>
                            <a:schemeClr val="dk1"/>
                          </a:solidFill>
                          <a:latin typeface="Cabin"/>
                          <a:ea typeface="Cabin"/>
                          <a:cs typeface="Cabin"/>
                          <a:sym typeface="Cabin"/>
                        </a:rPr>
                        <a:t>Immunoassay: </a:t>
                      </a:r>
                      <a:r>
                        <a:rPr lang="en-GB" sz="1000">
                          <a:solidFill>
                            <a:schemeClr val="dk1"/>
                          </a:solidFill>
                          <a:latin typeface="Cabin"/>
                          <a:ea typeface="Cabin"/>
                          <a:cs typeface="Cabin"/>
                          <a:sym typeface="Cabin"/>
                        </a:rPr>
                        <a:t>(Most used)</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150">
                          <a:solidFill>
                            <a:srgbClr val="CC0000"/>
                          </a:solidFill>
                          <a:latin typeface="Cabin"/>
                          <a:ea typeface="Cabin"/>
                          <a:cs typeface="Cabin"/>
                          <a:sym typeface="Cabin"/>
                        </a:rPr>
                        <a:t>Viral Ag in stool</a:t>
                      </a:r>
                      <a:r>
                        <a:rPr b="1" baseline="30000" lang="en-GB" sz="1250">
                          <a:solidFill>
                            <a:srgbClr val="CC0000"/>
                          </a:solidFill>
                          <a:latin typeface="Cabin"/>
                          <a:ea typeface="Cabin"/>
                          <a:cs typeface="Cabin"/>
                          <a:sym typeface="Cabin"/>
                        </a:rPr>
                        <a:t>7</a:t>
                      </a:r>
                      <a:r>
                        <a:rPr lang="en-GB" sz="1150">
                          <a:solidFill>
                            <a:srgbClr val="CC0000"/>
                          </a:solidFill>
                          <a:latin typeface="Cabin"/>
                          <a:ea typeface="Cabin"/>
                          <a:cs typeface="Cabin"/>
                          <a:sym typeface="Cabin"/>
                        </a:rPr>
                        <a:t> samples by ELISA &amp; Immunochromatography</a:t>
                      </a:r>
                      <a:r>
                        <a:rPr lang="en-GB" sz="1150">
                          <a:solidFill>
                            <a:schemeClr val="dk1"/>
                          </a:solidFill>
                          <a:latin typeface="Cabin"/>
                          <a:ea typeface="Cabin"/>
                          <a:cs typeface="Cabin"/>
                          <a:sym typeface="Cabin"/>
                        </a:rPr>
                        <a:t> &amp; latex agglutination. </a:t>
                      </a:r>
                      <a:endParaRPr sz="115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Others: EM, Gel electrophoresis, RT-PCR &amp; Cell culture</a:t>
                      </a:r>
                      <a:endParaRPr sz="1000">
                        <a:solidFill>
                          <a:schemeClr val="dk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150">
                          <a:solidFill>
                            <a:srgbClr val="CC0000"/>
                          </a:solidFill>
                          <a:latin typeface="Cabin"/>
                          <a:ea typeface="Cabin"/>
                          <a:cs typeface="Cabin"/>
                          <a:sym typeface="Cabin"/>
                        </a:rPr>
                        <a:t>Viral Ag in stool samples by ELISA &amp; Immunochromatography</a:t>
                      </a:r>
                      <a:endParaRPr sz="1150">
                        <a:solidFill>
                          <a:srgbClr val="CC0000"/>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6"/>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31" name="Google Shape;131;p16"/>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3</a:t>
            </a:r>
            <a:endParaRPr>
              <a:latin typeface="Cabin"/>
              <a:ea typeface="Cabin"/>
              <a:cs typeface="Cabin"/>
              <a:sym typeface="Cabin"/>
            </a:endParaRPr>
          </a:p>
        </p:txBody>
      </p:sp>
      <p:sp>
        <p:nvSpPr>
          <p:cNvPr id="132" name="Google Shape;132;p16"/>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a:solidFill>
                  <a:srgbClr val="6AA84F"/>
                </a:solidFill>
                <a:highlight>
                  <a:srgbClr val="FFFFFF"/>
                </a:highlight>
                <a:latin typeface="Cabin"/>
                <a:ea typeface="Cabin"/>
                <a:cs typeface="Cabin"/>
                <a:sym typeface="Cabin"/>
              </a:rPr>
              <a:t>1- acts directly as a viral mRNA, because it has a base sequence similar to mRNA. </a:t>
            </a:r>
            <a:endParaRPr sz="800">
              <a:solidFill>
                <a:srgbClr val="6AA84F"/>
              </a:solidFill>
              <a:latin typeface="Cabin"/>
              <a:ea typeface="Cabin"/>
              <a:cs typeface="Cabin"/>
              <a:sym typeface="Cabin"/>
            </a:endParaRPr>
          </a:p>
        </p:txBody>
      </p:sp>
      <p:sp>
        <p:nvSpPr>
          <p:cNvPr id="133" name="Google Shape;133;p16"/>
          <p:cNvSpPr txBox="1"/>
          <p:nvPr/>
        </p:nvSpPr>
        <p:spPr>
          <a:xfrm>
            <a:off x="758107"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Viral Gastroenteritis</a:t>
            </a:r>
            <a:endParaRPr b="1" sz="3500">
              <a:solidFill>
                <a:srgbClr val="61753B"/>
              </a:solidFill>
              <a:latin typeface="Cabin"/>
              <a:ea typeface="Cabin"/>
              <a:cs typeface="Cabin"/>
              <a:sym typeface="Cabin"/>
            </a:endParaRPr>
          </a:p>
        </p:txBody>
      </p:sp>
      <p:cxnSp>
        <p:nvCxnSpPr>
          <p:cNvPr id="134" name="Google Shape;134;p16"/>
          <p:cNvCxnSpPr/>
          <p:nvPr/>
        </p:nvCxnSpPr>
        <p:spPr>
          <a:xfrm>
            <a:off x="274800" y="852875"/>
            <a:ext cx="7038300" cy="0"/>
          </a:xfrm>
          <a:prstGeom prst="straightConnector1">
            <a:avLst/>
          </a:prstGeom>
          <a:noFill/>
          <a:ln cap="flat" cmpd="sng" w="9525">
            <a:solidFill>
              <a:srgbClr val="595959"/>
            </a:solidFill>
            <a:prstDash val="solid"/>
            <a:round/>
            <a:headEnd len="med" w="med" type="none"/>
            <a:tailEnd len="med" w="med" type="none"/>
          </a:ln>
        </p:spPr>
      </p:cxnSp>
      <p:graphicFrame>
        <p:nvGraphicFramePr>
          <p:cNvPr id="135" name="Google Shape;135;p16"/>
          <p:cNvGraphicFramePr/>
          <p:nvPr/>
        </p:nvGraphicFramePr>
        <p:xfrm>
          <a:off x="274800" y="852866"/>
          <a:ext cx="3000000" cy="3000000"/>
        </p:xfrm>
        <a:graphic>
          <a:graphicData uri="http://schemas.openxmlformats.org/drawingml/2006/table">
            <a:tbl>
              <a:tblPr>
                <a:noFill/>
                <a:tableStyleId>{96366D2C-7F0B-4629-9196-770799471746}</a:tableStyleId>
              </a:tblPr>
              <a:tblGrid>
                <a:gridCol w="1626125"/>
                <a:gridCol w="2712975"/>
                <a:gridCol w="2699200"/>
              </a:tblGrid>
              <a:tr h="350475">
                <a:tc>
                  <a:txBody>
                    <a:bodyPr/>
                    <a:lstStyle/>
                    <a:p>
                      <a:pPr indent="0" lvl="0" marL="0" rtl="0" algn="ctr">
                        <a:spcBef>
                          <a:spcPts val="0"/>
                        </a:spcBef>
                        <a:spcAft>
                          <a:spcPts val="0"/>
                        </a:spcAft>
                        <a:buNone/>
                      </a:pPr>
                      <a:r>
                        <a:rPr b="1" lang="en-GB">
                          <a:solidFill>
                            <a:schemeClr val="lt1"/>
                          </a:solidFill>
                          <a:latin typeface="Cabin"/>
                          <a:ea typeface="Cabin"/>
                          <a:cs typeface="Cabin"/>
                          <a:sym typeface="Cabin"/>
                        </a:rPr>
                        <a:t>Virus</a:t>
                      </a:r>
                      <a:endParaRPr b="1">
                        <a:solidFill>
                          <a:schemeClr val="lt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a:txBody>
                    <a:bodyPr/>
                    <a:lstStyle/>
                    <a:p>
                      <a:pPr indent="0" lvl="0" marL="0" rtl="0" algn="ctr">
                        <a:spcBef>
                          <a:spcPts val="0"/>
                        </a:spcBef>
                        <a:spcAft>
                          <a:spcPts val="0"/>
                        </a:spcAft>
                        <a:buClr>
                          <a:schemeClr val="dk1"/>
                        </a:buClr>
                        <a:buSzPts val="1100"/>
                        <a:buFont typeface="Arial"/>
                        <a:buNone/>
                      </a:pPr>
                      <a:r>
                        <a:rPr b="1" lang="en-GB">
                          <a:solidFill>
                            <a:schemeClr val="lt1"/>
                          </a:solidFill>
                          <a:latin typeface="Cabin"/>
                          <a:ea typeface="Cabin"/>
                          <a:cs typeface="Cabin"/>
                          <a:sym typeface="Cabin"/>
                        </a:rPr>
                        <a:t>Caliciviruses</a:t>
                      </a:r>
                      <a:endParaRPr b="1">
                        <a:solidFill>
                          <a:schemeClr val="lt1"/>
                        </a:solidFill>
                        <a:latin typeface="Cabin"/>
                        <a:ea typeface="Cabin"/>
                        <a:cs typeface="Cabin"/>
                        <a:sym typeface="Cabin"/>
                      </a:endParaRPr>
                    </a:p>
                    <a:p>
                      <a:pPr indent="0" lvl="0" marL="0" rtl="0" algn="ctr">
                        <a:spcBef>
                          <a:spcPts val="0"/>
                        </a:spcBef>
                        <a:spcAft>
                          <a:spcPts val="0"/>
                        </a:spcAft>
                        <a:buNone/>
                      </a:pPr>
                      <a:r>
                        <a:rPr b="1" lang="en-GB">
                          <a:solidFill>
                            <a:schemeClr val="lt1"/>
                          </a:solidFill>
                          <a:latin typeface="Cabin"/>
                          <a:ea typeface="Cabin"/>
                          <a:cs typeface="Cabin"/>
                          <a:sym typeface="Cabin"/>
                        </a:rPr>
                        <a:t>(Norovirus)</a:t>
                      </a:r>
                      <a:endParaRPr b="1">
                        <a:solidFill>
                          <a:schemeClr val="lt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a:txBody>
                    <a:bodyPr/>
                    <a:lstStyle/>
                    <a:p>
                      <a:pPr indent="0" lvl="0" marL="0" rtl="0" algn="ctr">
                        <a:spcBef>
                          <a:spcPts val="0"/>
                        </a:spcBef>
                        <a:spcAft>
                          <a:spcPts val="0"/>
                        </a:spcAft>
                        <a:buClr>
                          <a:schemeClr val="dk1"/>
                        </a:buClr>
                        <a:buSzPts val="1100"/>
                        <a:buFont typeface="Arial"/>
                        <a:buNone/>
                      </a:pPr>
                      <a:r>
                        <a:rPr b="1" lang="en-GB">
                          <a:solidFill>
                            <a:schemeClr val="lt1"/>
                          </a:solidFill>
                          <a:latin typeface="Cabin"/>
                          <a:ea typeface="Cabin"/>
                          <a:cs typeface="Cabin"/>
                          <a:sym typeface="Cabin"/>
                        </a:rPr>
                        <a:t>Astroviruses</a:t>
                      </a:r>
                      <a:endParaRPr b="1">
                        <a:solidFill>
                          <a:schemeClr val="lt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r>
              <a:tr h="2284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Family</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Caliciviridae (Calyx=cup).</a:t>
                      </a:r>
                      <a:endParaRPr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bin"/>
                          <a:ea typeface="Cabin"/>
                          <a:cs typeface="Cabin"/>
                          <a:sym typeface="Cabin"/>
                        </a:rPr>
                        <a:t>Astroviridae (astro=a star).</a:t>
                      </a:r>
                      <a:endParaRPr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48905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Description</a:t>
                      </a:r>
                      <a:endParaRPr b="1" baseline="30000">
                        <a:solidFill>
                          <a:srgbClr val="61753B"/>
                        </a:solidFill>
                        <a:latin typeface="Cabin"/>
                        <a:ea typeface="Cabin"/>
                        <a:cs typeface="Cabin"/>
                        <a:sym typeface="Cabin"/>
                      </a:endParaRPr>
                    </a:p>
                    <a:p>
                      <a:pPr indent="0" lvl="0" marL="0" rtl="0" algn="ctr">
                        <a:spcBef>
                          <a:spcPts val="0"/>
                        </a:spcBef>
                        <a:spcAft>
                          <a:spcPts val="0"/>
                        </a:spcAft>
                        <a:buNone/>
                      </a:pPr>
                      <a:r>
                        <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 </a:t>
                      </a:r>
                      <a:r>
                        <a:rPr b="1" lang="en-GB" sz="1200">
                          <a:solidFill>
                            <a:srgbClr val="CC0000"/>
                          </a:solidFill>
                          <a:latin typeface="Cabin"/>
                          <a:ea typeface="Cabin"/>
                          <a:cs typeface="Cabin"/>
                          <a:sym typeface="Cabin"/>
                        </a:rPr>
                        <a:t>Non-enveloped.</a:t>
                      </a:r>
                      <a:endParaRPr b="1" sz="12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 </a:t>
                      </a:r>
                      <a:r>
                        <a:rPr b="1" lang="en-GB" sz="1200">
                          <a:solidFill>
                            <a:srgbClr val="CC0000"/>
                          </a:solidFill>
                          <a:latin typeface="Cabin"/>
                          <a:ea typeface="Cabin"/>
                          <a:cs typeface="Cabin"/>
                          <a:sym typeface="Cabin"/>
                        </a:rPr>
                        <a:t>ss-RNA</a:t>
                      </a:r>
                      <a:r>
                        <a:rPr lang="en-GB" sz="1200">
                          <a:solidFill>
                            <a:srgbClr val="CC0000"/>
                          </a:solidFill>
                          <a:latin typeface="Cabin"/>
                          <a:ea typeface="Cabin"/>
                          <a:cs typeface="Cabin"/>
                          <a:sym typeface="Cabin"/>
                        </a:rPr>
                        <a:t> with +ve polarity</a:t>
                      </a:r>
                      <a:r>
                        <a:rPr b="1" baseline="30000" lang="en-GB">
                          <a:solidFill>
                            <a:srgbClr val="CC0000"/>
                          </a:solidFill>
                          <a:latin typeface="Cabin"/>
                          <a:ea typeface="Cabin"/>
                          <a:cs typeface="Cabin"/>
                          <a:sym typeface="Cabin"/>
                        </a:rPr>
                        <a:t>1</a:t>
                      </a:r>
                      <a:r>
                        <a:rPr lang="en-GB" sz="1200">
                          <a:latin typeface="Cabin"/>
                          <a:ea typeface="Cabin"/>
                          <a:cs typeface="Cabin"/>
                          <a:sym typeface="Cabin"/>
                        </a:rPr>
                        <a:t> </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 Icosahedral capsid.</a:t>
                      </a:r>
                      <a:endParaRPr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Non-enveloped.</a:t>
                      </a:r>
                      <a:endParaRPr b="1" sz="1200">
                        <a:solidFill>
                          <a:srgbClr val="CC0000"/>
                        </a:solidFill>
                        <a:latin typeface="Cabin"/>
                        <a:ea typeface="Cabin"/>
                        <a:cs typeface="Cabin"/>
                        <a:sym typeface="Cabin"/>
                      </a:endParaRPr>
                    </a:p>
                    <a:p>
                      <a:pPr indent="0" lvl="0" marL="0" rtl="0" algn="l">
                        <a:spcBef>
                          <a:spcPts val="0"/>
                        </a:spcBef>
                        <a:spcAft>
                          <a:spcPts val="0"/>
                        </a:spcAft>
                        <a:buNone/>
                      </a:pPr>
                      <a:r>
                        <a:rPr lang="en-GB" sz="1200">
                          <a:solidFill>
                            <a:srgbClr val="CC0000"/>
                          </a:solidFill>
                          <a:latin typeface="Cabin"/>
                          <a:ea typeface="Cabin"/>
                          <a:cs typeface="Cabin"/>
                          <a:sym typeface="Cabin"/>
                        </a:rPr>
                        <a:t>- </a:t>
                      </a:r>
                      <a:r>
                        <a:rPr b="1" lang="en-GB" sz="1200">
                          <a:solidFill>
                            <a:srgbClr val="CC0000"/>
                          </a:solidFill>
                          <a:latin typeface="Cabin"/>
                          <a:ea typeface="Cabin"/>
                          <a:cs typeface="Cabin"/>
                          <a:sym typeface="Cabin"/>
                        </a:rPr>
                        <a:t>ss-RNA</a:t>
                      </a:r>
                      <a:r>
                        <a:rPr lang="en-GB" sz="1200">
                          <a:solidFill>
                            <a:srgbClr val="CC0000"/>
                          </a:solidFill>
                          <a:latin typeface="Cabin"/>
                          <a:ea typeface="Cabin"/>
                          <a:cs typeface="Cabin"/>
                          <a:sym typeface="Cabin"/>
                        </a:rPr>
                        <a:t> with +ve polarity.</a:t>
                      </a:r>
                      <a:endParaRPr sz="1200">
                        <a:solidFill>
                          <a:srgbClr val="CC0000"/>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Icosahedral capsid</a:t>
                      </a:r>
                      <a:endParaRPr sz="1200">
                        <a:solidFill>
                          <a:schemeClr val="dk1"/>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3504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Morphological</a:t>
                      </a:r>
                      <a:endParaRPr b="1">
                        <a:solidFill>
                          <a:srgbClr val="61753B"/>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en-GB">
                          <a:solidFill>
                            <a:srgbClr val="61753B"/>
                          </a:solidFill>
                          <a:latin typeface="Cabin"/>
                          <a:ea typeface="Cabin"/>
                          <a:cs typeface="Cabin"/>
                          <a:sym typeface="Cabin"/>
                        </a:rPr>
                        <a:t>Features</a:t>
                      </a:r>
                      <a:r>
                        <a:rPr b="1" baseline="30000" lang="en-GB">
                          <a:solidFill>
                            <a:srgbClr val="61753B"/>
                          </a:solidFill>
                          <a:latin typeface="Cabin"/>
                          <a:ea typeface="Cabin"/>
                          <a:cs typeface="Cabin"/>
                          <a:sym typeface="Cabin"/>
                        </a:rPr>
                        <a:t>1</a:t>
                      </a:r>
                      <a:endParaRPr baseline="300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Cup-like depression on its surface.</a:t>
                      </a:r>
                      <a:endParaRPr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bin"/>
                          <a:ea typeface="Cabin"/>
                          <a:cs typeface="Cabin"/>
                          <a:sym typeface="Cabin"/>
                        </a:rPr>
                        <a:t>5 or 6-pointed star on its surface.</a:t>
                      </a:r>
                      <a:endParaRPr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78105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Epidemiology</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 </a:t>
                      </a:r>
                      <a:r>
                        <a:rPr b="1" lang="en-GB" sz="1200">
                          <a:solidFill>
                            <a:srgbClr val="CC0000"/>
                          </a:solidFill>
                          <a:latin typeface="Cabin"/>
                          <a:ea typeface="Cabin"/>
                          <a:cs typeface="Cabin"/>
                          <a:sym typeface="Cabin"/>
                        </a:rPr>
                        <a:t>Faecal-oral (water, shellfish).</a:t>
                      </a:r>
                      <a:endParaRPr b="1" sz="12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 All age groups.</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 </a:t>
                      </a:r>
                      <a:r>
                        <a:rPr b="1" lang="en-GB" sz="1200">
                          <a:solidFill>
                            <a:srgbClr val="CC0000"/>
                          </a:solidFill>
                          <a:latin typeface="Cabin"/>
                          <a:ea typeface="Cabin"/>
                          <a:cs typeface="Cabin"/>
                          <a:sym typeface="Cabin"/>
                        </a:rPr>
                        <a:t>Outbreaks</a:t>
                      </a:r>
                      <a:r>
                        <a:rPr lang="en-GB" sz="1200">
                          <a:latin typeface="Cabin"/>
                          <a:ea typeface="Cabin"/>
                          <a:cs typeface="Cabin"/>
                          <a:sym typeface="Cabin"/>
                        </a:rPr>
                        <a:t> of GE in schools, camps &amp; cruises.</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 All age group</a:t>
                      </a:r>
                      <a:endParaRPr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Cabin"/>
                          <a:ea typeface="Cabin"/>
                          <a:cs typeface="Cabin"/>
                          <a:sym typeface="Cabin"/>
                        </a:rPr>
                        <a:t>-</a:t>
                      </a:r>
                      <a:endParaRPr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57820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Classification</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b="1" lang="en-GB" sz="1200">
                          <a:latin typeface="Cabin"/>
                          <a:ea typeface="Cabin"/>
                          <a:cs typeface="Cabin"/>
                          <a:sym typeface="Cabin"/>
                        </a:rPr>
                        <a:t>Two morphologic types:</a:t>
                      </a:r>
                      <a:endParaRPr b="1"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1- Typical </a:t>
                      </a:r>
                      <a:r>
                        <a:rPr lang="en-GB" sz="1200">
                          <a:latin typeface="Cabin"/>
                          <a:ea typeface="Cabin"/>
                          <a:cs typeface="Cabin"/>
                          <a:sym typeface="Cabin"/>
                        </a:rPr>
                        <a:t>Caliciviruses (</a:t>
                      </a:r>
                      <a:r>
                        <a:rPr b="1" lang="en-GB" sz="1200">
                          <a:solidFill>
                            <a:srgbClr val="CC0000"/>
                          </a:solidFill>
                          <a:latin typeface="Cabin"/>
                          <a:ea typeface="Cabin"/>
                          <a:cs typeface="Cabin"/>
                          <a:sym typeface="Cabin"/>
                        </a:rPr>
                        <a:t>Sapovirus</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2- Small round </a:t>
                      </a:r>
                      <a:r>
                        <a:rPr lang="en-GB" sz="1200">
                          <a:latin typeface="Cabin"/>
                          <a:ea typeface="Cabin"/>
                          <a:cs typeface="Cabin"/>
                          <a:sym typeface="Cabin"/>
                        </a:rPr>
                        <a:t>structured viruses</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a:t>
                      </a:r>
                      <a:r>
                        <a:rPr b="1" lang="en-GB" sz="1200">
                          <a:solidFill>
                            <a:srgbClr val="CC0000"/>
                          </a:solidFill>
                          <a:latin typeface="Cabin"/>
                          <a:ea typeface="Cabin"/>
                          <a:cs typeface="Cabin"/>
                          <a:sym typeface="Cabin"/>
                        </a:rPr>
                        <a:t>Norovirus</a:t>
                      </a:r>
                      <a:r>
                        <a:rPr lang="en-GB" sz="1200">
                          <a:latin typeface="Cabin"/>
                          <a:ea typeface="Cabin"/>
                          <a:cs typeface="Cabin"/>
                          <a:sym typeface="Cabin"/>
                        </a:rPr>
                        <a:t>).</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8 serotyp</a:t>
                      </a:r>
                      <a:r>
                        <a:rPr lang="en-GB" sz="1200">
                          <a:latin typeface="Cabin"/>
                          <a:ea typeface="Cabin"/>
                          <a:cs typeface="Cabin"/>
                          <a:sym typeface="Cabin"/>
                        </a:rPr>
                        <a:t>es.</a:t>
                      </a:r>
                      <a:endParaRPr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317200">
                <a:tc>
                  <a:txBody>
                    <a:bodyPr/>
                    <a:lstStyle/>
                    <a:p>
                      <a:pPr indent="0" lvl="0" marL="0" rtl="0" algn="ctr">
                        <a:spcBef>
                          <a:spcPts val="0"/>
                        </a:spcBef>
                        <a:spcAft>
                          <a:spcPts val="0"/>
                        </a:spcAft>
                        <a:buClr>
                          <a:schemeClr val="dk1"/>
                        </a:buClr>
                        <a:buSzPts val="1100"/>
                        <a:buFont typeface="Arial"/>
                        <a:buNone/>
                      </a:pPr>
                      <a:r>
                        <a:rPr b="1" lang="en-GB">
                          <a:solidFill>
                            <a:srgbClr val="61753B"/>
                          </a:solidFill>
                          <a:latin typeface="Cabin"/>
                          <a:ea typeface="Cabin"/>
                          <a:cs typeface="Cabin"/>
                          <a:sym typeface="Cabin"/>
                        </a:rPr>
                        <a:t>Clinical Features     </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Children: vomiting (projectile)</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Adults: diarrhea</a:t>
                      </a:r>
                      <a:r>
                        <a:rPr lang="en-GB" sz="1200">
                          <a:solidFill>
                            <a:schemeClr val="dk1"/>
                          </a:solidFill>
                          <a:latin typeface="Sniglet"/>
                          <a:ea typeface="Sniglet"/>
                          <a:cs typeface="Sniglet"/>
                          <a:sym typeface="Sniglet"/>
                        </a:rPr>
                        <a:t>.</a:t>
                      </a:r>
                      <a:endParaRPr sz="1200">
                        <a:latin typeface="Sniglet"/>
                        <a:ea typeface="Sniglet"/>
                        <a:cs typeface="Sniglet"/>
                        <a:sym typeface="Sniglet"/>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bin"/>
                          <a:ea typeface="Cabin"/>
                          <a:cs typeface="Cabin"/>
                          <a:sym typeface="Cabin"/>
                        </a:rPr>
                        <a:t>- Mild GE</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Outbreak of diarrhea </a:t>
                      </a:r>
                      <a:r>
                        <a:rPr lang="en-GB" sz="1200">
                          <a:solidFill>
                            <a:srgbClr val="999999"/>
                          </a:solidFill>
                          <a:latin typeface="Cabin"/>
                          <a:ea typeface="Cabin"/>
                          <a:cs typeface="Cabin"/>
                          <a:sym typeface="Cabin"/>
                        </a:rPr>
                        <a:t>in children</a:t>
                      </a:r>
                      <a:r>
                        <a:rPr lang="en-GB" sz="1200">
                          <a:latin typeface="Cabin"/>
                          <a:ea typeface="Cabin"/>
                          <a:cs typeface="Cabin"/>
                          <a:sym typeface="Cabin"/>
                        </a:rPr>
                        <a:t> &lt;5 yr.</a:t>
                      </a:r>
                      <a:endParaRPr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4225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Diagnosis</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solidFill>
                            <a:srgbClr val="CC0000"/>
                          </a:solidFill>
                          <a:latin typeface="Cabin"/>
                          <a:ea typeface="Cabin"/>
                          <a:cs typeface="Cabin"/>
                          <a:sym typeface="Cabin"/>
                        </a:rPr>
                        <a:t>Viral Ag in stool samples by ELISA </a:t>
                      </a:r>
                      <a:r>
                        <a:rPr lang="en-GB" sz="1200">
                          <a:solidFill>
                            <a:srgbClr val="6AA84F"/>
                          </a:solidFill>
                          <a:latin typeface="Cabin"/>
                          <a:ea typeface="Cabin"/>
                          <a:cs typeface="Cabin"/>
                          <a:sym typeface="Cabin"/>
                        </a:rPr>
                        <a:t>&amp; Immunochromatography</a:t>
                      </a:r>
                      <a:endParaRPr sz="1200">
                        <a:solidFill>
                          <a:srgbClr val="6AA84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CC0000"/>
                          </a:solidFill>
                          <a:latin typeface="Cabin"/>
                          <a:ea typeface="Cabin"/>
                          <a:cs typeface="Cabin"/>
                          <a:sym typeface="Cabin"/>
                        </a:rPr>
                        <a:t>Viral Ag in stool samples by ELISA </a:t>
                      </a:r>
                      <a:r>
                        <a:rPr lang="en-GB" sz="1200">
                          <a:solidFill>
                            <a:srgbClr val="6AA84F"/>
                          </a:solidFill>
                          <a:latin typeface="Cabin"/>
                          <a:ea typeface="Cabin"/>
                          <a:cs typeface="Cabin"/>
                          <a:sym typeface="Cabin"/>
                        </a:rPr>
                        <a:t>&amp; </a:t>
                      </a:r>
                      <a:r>
                        <a:rPr lang="en-GB" sz="1200">
                          <a:solidFill>
                            <a:srgbClr val="6AA84F"/>
                          </a:solidFill>
                          <a:latin typeface="Cabin"/>
                          <a:ea typeface="Cabin"/>
                          <a:cs typeface="Cabin"/>
                          <a:sym typeface="Cabin"/>
                        </a:rPr>
                        <a:t>Immunochromatography</a:t>
                      </a:r>
                      <a:endParaRPr sz="1200">
                        <a:solidFill>
                          <a:srgbClr val="6AA84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bl>
          </a:graphicData>
        </a:graphic>
      </p:graphicFrame>
      <p:pic>
        <p:nvPicPr>
          <p:cNvPr descr="Image result for astroviruses" id="136" name="Google Shape;136;p16"/>
          <p:cNvPicPr preferRelativeResize="0"/>
          <p:nvPr/>
        </p:nvPicPr>
        <p:blipFill>
          <a:blip r:embed="rId3">
            <a:alphaModFix/>
          </a:blip>
          <a:stretch>
            <a:fillRect/>
          </a:stretch>
        </p:blipFill>
        <p:spPr>
          <a:xfrm>
            <a:off x="4484838" y="8187450"/>
            <a:ext cx="1845175" cy="1250100"/>
          </a:xfrm>
          <a:prstGeom prst="rect">
            <a:avLst/>
          </a:prstGeom>
          <a:noFill/>
          <a:ln>
            <a:noFill/>
          </a:ln>
        </p:spPr>
      </p:pic>
      <p:pic>
        <p:nvPicPr>
          <p:cNvPr id="137" name="Google Shape;137;p16"/>
          <p:cNvPicPr preferRelativeResize="0"/>
          <p:nvPr/>
        </p:nvPicPr>
        <p:blipFill>
          <a:blip r:embed="rId4">
            <a:alphaModFix/>
          </a:blip>
          <a:stretch>
            <a:fillRect/>
          </a:stretch>
        </p:blipFill>
        <p:spPr>
          <a:xfrm>
            <a:off x="1290838" y="6573450"/>
            <a:ext cx="1845175" cy="1250100"/>
          </a:xfrm>
          <a:prstGeom prst="rect">
            <a:avLst/>
          </a:prstGeom>
          <a:noFill/>
          <a:ln>
            <a:noFill/>
          </a:ln>
        </p:spPr>
      </p:pic>
      <p:pic>
        <p:nvPicPr>
          <p:cNvPr descr="Image result for calicivirus structure norovirus" id="138" name="Google Shape;138;p16"/>
          <p:cNvPicPr preferRelativeResize="0"/>
          <p:nvPr/>
        </p:nvPicPr>
        <p:blipFill>
          <a:blip r:embed="rId5">
            <a:alphaModFix/>
          </a:blip>
          <a:stretch>
            <a:fillRect/>
          </a:stretch>
        </p:blipFill>
        <p:spPr>
          <a:xfrm>
            <a:off x="1290838" y="8143463"/>
            <a:ext cx="1845166" cy="1250100"/>
          </a:xfrm>
          <a:prstGeom prst="rect">
            <a:avLst/>
          </a:prstGeom>
          <a:noFill/>
          <a:ln>
            <a:noFill/>
          </a:ln>
        </p:spPr>
      </p:pic>
      <p:pic>
        <p:nvPicPr>
          <p:cNvPr descr="Related image" id="139" name="Google Shape;139;p16"/>
          <p:cNvPicPr preferRelativeResize="0"/>
          <p:nvPr/>
        </p:nvPicPr>
        <p:blipFill>
          <a:blip r:embed="rId6">
            <a:alphaModFix/>
          </a:blip>
          <a:stretch>
            <a:fillRect/>
          </a:stretch>
        </p:blipFill>
        <p:spPr>
          <a:xfrm>
            <a:off x="4484838" y="6585226"/>
            <a:ext cx="1845175" cy="1250100"/>
          </a:xfrm>
          <a:prstGeom prst="rect">
            <a:avLst/>
          </a:prstGeom>
          <a:noFill/>
          <a:ln>
            <a:noFill/>
          </a:ln>
        </p:spPr>
      </p:pic>
      <p:sp>
        <p:nvSpPr>
          <p:cNvPr id="140" name="Google Shape;140;p16"/>
          <p:cNvSpPr txBox="1"/>
          <p:nvPr/>
        </p:nvSpPr>
        <p:spPr>
          <a:xfrm>
            <a:off x="1182334" y="7823550"/>
            <a:ext cx="2062200" cy="2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Cabin"/>
                <a:ea typeface="Cabin"/>
                <a:cs typeface="Cabin"/>
                <a:sym typeface="Cabin"/>
              </a:rPr>
              <a:t>Rotavirus</a:t>
            </a:r>
            <a:endParaRPr b="1" sz="1000">
              <a:solidFill>
                <a:srgbClr val="999999"/>
              </a:solidFill>
              <a:latin typeface="Cabin"/>
              <a:ea typeface="Cabin"/>
              <a:cs typeface="Cabin"/>
              <a:sym typeface="Cabin"/>
            </a:endParaRPr>
          </a:p>
        </p:txBody>
      </p:sp>
      <p:sp>
        <p:nvSpPr>
          <p:cNvPr id="141" name="Google Shape;141;p16"/>
          <p:cNvSpPr txBox="1"/>
          <p:nvPr/>
        </p:nvSpPr>
        <p:spPr>
          <a:xfrm>
            <a:off x="3755175" y="7800180"/>
            <a:ext cx="3304500" cy="2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Cabin"/>
                <a:ea typeface="Cabin"/>
                <a:cs typeface="Cabin"/>
                <a:sym typeface="Cabin"/>
              </a:rPr>
              <a:t>Enteric Adenoviruses</a:t>
            </a:r>
            <a:endParaRPr b="1" sz="1000">
              <a:solidFill>
                <a:srgbClr val="999999"/>
              </a:solidFill>
              <a:latin typeface="Cabin"/>
              <a:ea typeface="Cabin"/>
              <a:cs typeface="Cabin"/>
              <a:sym typeface="Cabin"/>
            </a:endParaRPr>
          </a:p>
        </p:txBody>
      </p:sp>
      <p:sp>
        <p:nvSpPr>
          <p:cNvPr id="142" name="Google Shape;142;p16"/>
          <p:cNvSpPr txBox="1"/>
          <p:nvPr/>
        </p:nvSpPr>
        <p:spPr>
          <a:xfrm>
            <a:off x="638825" y="9370600"/>
            <a:ext cx="3000000" cy="2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Cabin"/>
                <a:ea typeface="Cabin"/>
                <a:cs typeface="Cabin"/>
                <a:sym typeface="Cabin"/>
              </a:rPr>
              <a:t>Caliciviruses </a:t>
            </a:r>
            <a:r>
              <a:rPr b="1" lang="en-GB" sz="1000">
                <a:solidFill>
                  <a:srgbClr val="999999"/>
                </a:solidFill>
                <a:latin typeface="Cabin"/>
                <a:ea typeface="Cabin"/>
                <a:cs typeface="Cabin"/>
                <a:sym typeface="Cabin"/>
              </a:rPr>
              <a:t>(Norovirus)</a:t>
            </a:r>
            <a:endParaRPr sz="1000">
              <a:solidFill>
                <a:srgbClr val="999999"/>
              </a:solidFill>
            </a:endParaRPr>
          </a:p>
        </p:txBody>
      </p:sp>
      <p:sp>
        <p:nvSpPr>
          <p:cNvPr id="143" name="Google Shape;143;p16"/>
          <p:cNvSpPr txBox="1"/>
          <p:nvPr/>
        </p:nvSpPr>
        <p:spPr>
          <a:xfrm>
            <a:off x="3907275" y="9446788"/>
            <a:ext cx="3000000" cy="2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Cabin"/>
                <a:ea typeface="Cabin"/>
                <a:cs typeface="Cabin"/>
                <a:sym typeface="Cabin"/>
              </a:rPr>
              <a:t>Astroviruses</a:t>
            </a:r>
            <a:endParaRPr b="1" sz="1000">
              <a:solidFill>
                <a:srgbClr val="999999"/>
              </a:solidFill>
              <a:latin typeface="Cabin"/>
              <a:ea typeface="Cabin"/>
              <a:cs typeface="Cabin"/>
              <a:sym typeface="Cabin"/>
            </a:endParaRPr>
          </a:p>
        </p:txBody>
      </p:sp>
      <p:pic>
        <p:nvPicPr>
          <p:cNvPr descr="Image result for khaleesi" id="144" name="Google Shape;144;p16"/>
          <p:cNvPicPr preferRelativeResize="0"/>
          <p:nvPr/>
        </p:nvPicPr>
        <p:blipFill>
          <a:blip r:embed="rId7">
            <a:alphaModFix/>
          </a:blip>
          <a:stretch>
            <a:fillRect/>
          </a:stretch>
        </p:blipFill>
        <p:spPr>
          <a:xfrm>
            <a:off x="1905960" y="1459850"/>
            <a:ext cx="78375" cy="58800"/>
          </a:xfrm>
          <a:prstGeom prst="rect">
            <a:avLst/>
          </a:prstGeom>
          <a:noFill/>
          <a:ln>
            <a:noFill/>
          </a:ln>
        </p:spPr>
      </p:pic>
      <p:pic>
        <p:nvPicPr>
          <p:cNvPr id="145" name="Google Shape;145;p16"/>
          <p:cNvPicPr preferRelativeResize="0"/>
          <p:nvPr/>
        </p:nvPicPr>
        <p:blipFill rotWithShape="1">
          <a:blip r:embed="rId8">
            <a:alphaModFix/>
          </a:blip>
          <a:srcRect b="3493" l="0" r="0" t="0"/>
          <a:stretch/>
        </p:blipFill>
        <p:spPr>
          <a:xfrm>
            <a:off x="4484850" y="6585225"/>
            <a:ext cx="495300" cy="445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7"/>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51" name="Google Shape;151;p17"/>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4</a:t>
            </a:r>
            <a:endParaRPr>
              <a:latin typeface="Cabin"/>
              <a:ea typeface="Cabin"/>
              <a:cs typeface="Cabin"/>
              <a:sym typeface="Cabin"/>
            </a:endParaRPr>
          </a:p>
        </p:txBody>
      </p:sp>
      <p:sp>
        <p:nvSpPr>
          <p:cNvPr id="152" name="Google Shape;152;p17"/>
          <p:cNvSpPr/>
          <p:nvPr/>
        </p:nvSpPr>
        <p:spPr>
          <a:xfrm>
            <a:off x="0" y="9932425"/>
            <a:ext cx="7589400" cy="7662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900">
                <a:solidFill>
                  <a:srgbClr val="6AA84F"/>
                </a:solidFill>
                <a:latin typeface="Cabin"/>
                <a:ea typeface="Cabin"/>
                <a:cs typeface="Cabin"/>
                <a:sym typeface="Cabin"/>
              </a:rPr>
              <a:t>1- It’s for Rotavirus, but Dr. Abdulkarim says it applies for all 4 viruses.</a:t>
            </a:r>
            <a:endParaRPr sz="9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AA84F"/>
                </a:solidFill>
                <a:latin typeface="Cabin"/>
                <a:ea typeface="Cabin"/>
                <a:cs typeface="Cabin"/>
                <a:sym typeface="Cabin"/>
              </a:rPr>
              <a:t>2- The ability of EM to catch all viruses from a single examination. </a:t>
            </a:r>
            <a:endParaRPr sz="9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AA84F"/>
                </a:solidFill>
                <a:latin typeface="Cabin"/>
                <a:ea typeface="Cabin"/>
                <a:cs typeface="Cabin"/>
                <a:sym typeface="Cabin"/>
              </a:rPr>
              <a:t>3- The major method to diagnose, due to the high sensitivity and specificity. </a:t>
            </a:r>
            <a:endParaRPr sz="900">
              <a:solidFill>
                <a:srgbClr val="6AA84F"/>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4- Not used anymore due to its adverse effects, now a days Rotarix and RotaTeq are used. </a:t>
            </a:r>
            <a:endParaRPr sz="900">
              <a:solidFill>
                <a:srgbClr val="6AA84F"/>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5- </a:t>
            </a:r>
            <a:r>
              <a:rPr lang="en-GB" sz="900">
                <a:solidFill>
                  <a:srgbClr val="6AA84F"/>
                </a:solidFill>
                <a:latin typeface="Cabin"/>
                <a:ea typeface="Cabin"/>
                <a:cs typeface="Cabin"/>
                <a:sym typeface="Cabin"/>
              </a:rPr>
              <a:t>Oral or IV rehydration. </a:t>
            </a:r>
            <a:endParaRPr sz="900">
              <a:solidFill>
                <a:srgbClr val="6AA84F"/>
              </a:solidFill>
              <a:latin typeface="Cabin"/>
              <a:ea typeface="Cabin"/>
              <a:cs typeface="Cabin"/>
              <a:sym typeface="Cabin"/>
            </a:endParaRPr>
          </a:p>
        </p:txBody>
      </p:sp>
      <p:sp>
        <p:nvSpPr>
          <p:cNvPr id="153" name="Google Shape;153;p17"/>
          <p:cNvSpPr txBox="1"/>
          <p:nvPr/>
        </p:nvSpPr>
        <p:spPr>
          <a:xfrm>
            <a:off x="758107"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Viral Gastroenteritis</a:t>
            </a:r>
            <a:endParaRPr b="1" sz="3500">
              <a:solidFill>
                <a:srgbClr val="61753B"/>
              </a:solidFill>
              <a:latin typeface="Cabin"/>
              <a:ea typeface="Cabin"/>
              <a:cs typeface="Cabin"/>
              <a:sym typeface="Cabin"/>
            </a:endParaRPr>
          </a:p>
        </p:txBody>
      </p:sp>
      <p:sp>
        <p:nvSpPr>
          <p:cNvPr id="154" name="Google Shape;154;p17"/>
          <p:cNvSpPr txBox="1"/>
          <p:nvPr/>
        </p:nvSpPr>
        <p:spPr>
          <a:xfrm>
            <a:off x="243336" y="8340341"/>
            <a:ext cx="6916200" cy="672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Treatment:</a:t>
            </a:r>
            <a:endParaRPr b="1" sz="2000">
              <a:solidFill>
                <a:srgbClr val="61753B"/>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 ○</a:t>
            </a:r>
            <a:r>
              <a:rPr lang="en-GB" sz="9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Self-limiting, treated by </a:t>
            </a:r>
            <a:r>
              <a:rPr b="1" lang="en-GB" sz="1300">
                <a:solidFill>
                  <a:srgbClr val="CC0000"/>
                </a:solidFill>
                <a:latin typeface="Cabin"/>
                <a:ea typeface="Cabin"/>
                <a:cs typeface="Cabin"/>
                <a:sym typeface="Cabin"/>
              </a:rPr>
              <a:t>rehydration</a:t>
            </a:r>
            <a:r>
              <a:rPr baseline="30000" lang="en-GB" sz="1300">
                <a:solidFill>
                  <a:srgbClr val="CC0000"/>
                </a:solidFill>
                <a:latin typeface="Cabin"/>
                <a:ea typeface="Cabin"/>
                <a:cs typeface="Cabin"/>
                <a:sym typeface="Cabin"/>
              </a:rPr>
              <a:t>5</a:t>
            </a:r>
            <a:r>
              <a:rPr lang="en-GB" sz="1300">
                <a:solidFill>
                  <a:schemeClr val="dk1"/>
                </a:solidFill>
                <a:latin typeface="Cabin"/>
                <a:ea typeface="Cabin"/>
                <a:cs typeface="Cabin"/>
                <a:sym typeface="Cabin"/>
              </a:rPr>
              <a:t>,</a:t>
            </a:r>
            <a:r>
              <a:rPr b="1" lang="en-GB" sz="1300">
                <a:solidFill>
                  <a:srgbClr val="CC0000"/>
                </a:solidFill>
                <a:latin typeface="Cabin"/>
                <a:ea typeface="Cabin"/>
                <a:cs typeface="Cabin"/>
                <a:sym typeface="Cabin"/>
              </a:rPr>
              <a:t> </a:t>
            </a:r>
            <a:r>
              <a:rPr lang="en-GB" sz="1300">
                <a:solidFill>
                  <a:schemeClr val="dk1"/>
                </a:solidFill>
                <a:latin typeface="Cabin"/>
                <a:ea typeface="Cabin"/>
                <a:cs typeface="Cabin"/>
                <a:sym typeface="Cabin"/>
              </a:rPr>
              <a:t>and supportive treatment.</a:t>
            </a:r>
            <a:endParaRPr>
              <a:solidFill>
                <a:schemeClr val="dk1"/>
              </a:solidFill>
              <a:latin typeface="Cabin"/>
              <a:ea typeface="Cabin"/>
              <a:cs typeface="Cabin"/>
              <a:sym typeface="Cabin"/>
            </a:endParaRPr>
          </a:p>
          <a:p>
            <a:pPr indent="0" lvl="0" marL="914400" rtl="0" algn="l">
              <a:spcBef>
                <a:spcPts val="0"/>
              </a:spcBef>
              <a:spcAft>
                <a:spcPts val="0"/>
              </a:spcAft>
              <a:buNone/>
            </a:pPr>
            <a:r>
              <a:t/>
            </a:r>
            <a:endParaRPr sz="1300">
              <a:solidFill>
                <a:schemeClr val="dk1"/>
              </a:solidFill>
              <a:latin typeface="Cabin"/>
              <a:ea typeface="Cabin"/>
              <a:cs typeface="Cabin"/>
              <a:sym typeface="Cabin"/>
            </a:endParaRPr>
          </a:p>
          <a:p>
            <a:pPr indent="0" lvl="0" marL="457200" rtl="0" algn="l">
              <a:spcBef>
                <a:spcPts val="0"/>
              </a:spcBef>
              <a:spcAft>
                <a:spcPts val="0"/>
              </a:spcAft>
              <a:buNone/>
            </a:pPr>
            <a:r>
              <a:t/>
            </a:r>
            <a:endParaRPr sz="1300">
              <a:solidFill>
                <a:schemeClr val="dk1"/>
              </a:solidFill>
              <a:latin typeface="Cabin"/>
              <a:ea typeface="Cabin"/>
              <a:cs typeface="Cabin"/>
              <a:sym typeface="Cabin"/>
            </a:endParaRPr>
          </a:p>
          <a:p>
            <a:pPr indent="0" lvl="0" marL="457200" rtl="0" algn="l">
              <a:spcBef>
                <a:spcPts val="0"/>
              </a:spcBef>
              <a:spcAft>
                <a:spcPts val="0"/>
              </a:spcAft>
              <a:buNone/>
            </a:pPr>
            <a:r>
              <a:t/>
            </a:r>
            <a:endParaRPr sz="2000">
              <a:solidFill>
                <a:srgbClr val="61753B"/>
              </a:solidFill>
              <a:latin typeface="Cabin"/>
              <a:ea typeface="Cabin"/>
              <a:cs typeface="Cabin"/>
              <a:sym typeface="Cabin"/>
            </a:endParaRPr>
          </a:p>
        </p:txBody>
      </p:sp>
      <p:pic>
        <p:nvPicPr>
          <p:cNvPr id="155" name="Google Shape;155;p17"/>
          <p:cNvPicPr preferRelativeResize="0"/>
          <p:nvPr/>
        </p:nvPicPr>
        <p:blipFill>
          <a:blip r:embed="rId3">
            <a:alphaModFix/>
          </a:blip>
          <a:stretch>
            <a:fillRect/>
          </a:stretch>
        </p:blipFill>
        <p:spPr>
          <a:xfrm>
            <a:off x="471007" y="7767452"/>
            <a:ext cx="209815" cy="209839"/>
          </a:xfrm>
          <a:prstGeom prst="rect">
            <a:avLst/>
          </a:prstGeom>
          <a:noFill/>
          <a:ln>
            <a:noFill/>
          </a:ln>
        </p:spPr>
      </p:pic>
      <p:pic>
        <p:nvPicPr>
          <p:cNvPr id="156" name="Google Shape;156;p17"/>
          <p:cNvPicPr preferRelativeResize="0"/>
          <p:nvPr/>
        </p:nvPicPr>
        <p:blipFill>
          <a:blip r:embed="rId4">
            <a:alphaModFix/>
          </a:blip>
          <a:stretch>
            <a:fillRect/>
          </a:stretch>
        </p:blipFill>
        <p:spPr>
          <a:xfrm>
            <a:off x="470790" y="7467328"/>
            <a:ext cx="210246" cy="210262"/>
          </a:xfrm>
          <a:prstGeom prst="rect">
            <a:avLst/>
          </a:prstGeom>
          <a:noFill/>
          <a:ln>
            <a:noFill/>
          </a:ln>
        </p:spPr>
      </p:pic>
      <p:sp>
        <p:nvSpPr>
          <p:cNvPr id="157" name="Google Shape;157;p17"/>
          <p:cNvSpPr txBox="1"/>
          <p:nvPr/>
        </p:nvSpPr>
        <p:spPr>
          <a:xfrm>
            <a:off x="335850" y="1205500"/>
            <a:ext cx="3947700" cy="1470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Pathogenesis:</a:t>
            </a:r>
            <a:r>
              <a:rPr b="1" baseline="30000" lang="en-GB" sz="2000">
                <a:solidFill>
                  <a:srgbClr val="61753B"/>
                </a:solidFill>
                <a:latin typeface="Cabin"/>
                <a:ea typeface="Cabin"/>
                <a:cs typeface="Cabin"/>
                <a:sym typeface="Cabin"/>
              </a:rPr>
              <a:t>1 </a:t>
            </a:r>
            <a:endParaRPr b="1" baseline="30000" sz="2000">
              <a:solidFill>
                <a:srgbClr val="61753B"/>
              </a:solidFill>
              <a:latin typeface="Cabin"/>
              <a:ea typeface="Cabin"/>
              <a:cs typeface="Cabin"/>
              <a:sym typeface="Cabin"/>
            </a:endParaRPr>
          </a:p>
          <a:p>
            <a:pPr indent="0" lvl="0" marL="0" rtl="0" algn="l">
              <a:spcBef>
                <a:spcPts val="0"/>
              </a:spcBef>
              <a:spcAft>
                <a:spcPts val="0"/>
              </a:spcAft>
              <a:buNone/>
            </a:pPr>
            <a:r>
              <a:rPr lang="en-GB" sz="1200">
                <a:solidFill>
                  <a:srgbClr val="999999"/>
                </a:solidFill>
                <a:latin typeface="Cabin"/>
                <a:ea typeface="Cabin"/>
                <a:cs typeface="Cabin"/>
                <a:sym typeface="Cabin"/>
              </a:rPr>
              <a:t>Rotavirus infects villus cells of the proximal small intestine. The virus replicates intracellularly and eventually causes lysis in host cell. Cell destruction results in a significant decrease in intestinal surface area and consequently absorption from the intestinal lumen, thus causing watery diarrhea.</a:t>
            </a:r>
            <a:endParaRPr sz="1200">
              <a:solidFill>
                <a:srgbClr val="999999"/>
              </a:solidFill>
              <a:latin typeface="Cabin"/>
              <a:ea typeface="Cabin"/>
              <a:cs typeface="Cabin"/>
              <a:sym typeface="Cabin"/>
            </a:endParaRPr>
          </a:p>
        </p:txBody>
      </p:sp>
      <p:pic>
        <p:nvPicPr>
          <p:cNvPr descr="Fig-30" id="158" name="Google Shape;158;p17"/>
          <p:cNvPicPr preferRelativeResize="0"/>
          <p:nvPr/>
        </p:nvPicPr>
        <p:blipFill rotWithShape="1">
          <a:blip r:embed="rId5">
            <a:alphaModFix/>
          </a:blip>
          <a:srcRect b="0" l="0" r="0" t="0"/>
          <a:stretch/>
        </p:blipFill>
        <p:spPr>
          <a:xfrm>
            <a:off x="4310694" y="975600"/>
            <a:ext cx="3030457" cy="1805451"/>
          </a:xfrm>
          <a:prstGeom prst="rect">
            <a:avLst/>
          </a:prstGeom>
          <a:noFill/>
          <a:ln cap="flat" cmpd="sng" w="9525">
            <a:solidFill>
              <a:srgbClr val="61753B"/>
            </a:solidFill>
            <a:prstDash val="solid"/>
            <a:round/>
            <a:headEnd len="sm" w="sm" type="none"/>
            <a:tailEnd len="sm" w="sm" type="none"/>
          </a:ln>
        </p:spPr>
      </p:pic>
      <p:sp>
        <p:nvSpPr>
          <p:cNvPr id="159" name="Google Shape;159;p17"/>
          <p:cNvSpPr/>
          <p:nvPr/>
        </p:nvSpPr>
        <p:spPr>
          <a:xfrm>
            <a:off x="4283550" y="975601"/>
            <a:ext cx="748800" cy="245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5058313" y="975601"/>
            <a:ext cx="1018800" cy="245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p:nvPr/>
        </p:nvSpPr>
        <p:spPr>
          <a:xfrm>
            <a:off x="6124396" y="977478"/>
            <a:ext cx="1018800" cy="245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6070080" y="2390690"/>
            <a:ext cx="1136400" cy="357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txBox="1"/>
          <p:nvPr/>
        </p:nvSpPr>
        <p:spPr>
          <a:xfrm>
            <a:off x="2533425" y="3387675"/>
            <a:ext cx="2421000" cy="525900"/>
          </a:xfrm>
          <a:prstGeom prst="rect">
            <a:avLst/>
          </a:prstGeom>
          <a:solidFill>
            <a:srgbClr val="6175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chemeClr val="lt1"/>
                </a:solidFill>
                <a:latin typeface="Cabin"/>
                <a:ea typeface="Cabin"/>
                <a:cs typeface="Cabin"/>
                <a:sym typeface="Cabin"/>
              </a:rPr>
              <a:t>Lab Diagnosis</a:t>
            </a:r>
            <a:endParaRPr b="1" sz="2400">
              <a:solidFill>
                <a:srgbClr val="595959"/>
              </a:solidFill>
              <a:latin typeface="Cabin"/>
              <a:ea typeface="Cabin"/>
              <a:cs typeface="Cabin"/>
              <a:sym typeface="Cabin"/>
            </a:endParaRPr>
          </a:p>
        </p:txBody>
      </p:sp>
      <p:sp>
        <p:nvSpPr>
          <p:cNvPr id="164" name="Google Shape;164;p17"/>
          <p:cNvSpPr txBox="1"/>
          <p:nvPr/>
        </p:nvSpPr>
        <p:spPr>
          <a:xfrm>
            <a:off x="3137175" y="4163022"/>
            <a:ext cx="1213500" cy="15822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dk1"/>
                </a:solidFill>
                <a:latin typeface="Cabin"/>
                <a:ea typeface="Cabin"/>
                <a:cs typeface="Cabin"/>
                <a:sym typeface="Cabin"/>
              </a:rPr>
              <a:t>Latex agglutination,gel electrophoresis, and RT-PCR</a:t>
            </a:r>
            <a:r>
              <a:rPr b="1" baseline="30000" lang="en-GB" sz="1100">
                <a:solidFill>
                  <a:schemeClr val="dk1"/>
                </a:solidFill>
                <a:latin typeface="Cabin"/>
                <a:ea typeface="Cabin"/>
                <a:cs typeface="Cabin"/>
                <a:sym typeface="Cabin"/>
              </a:rPr>
              <a:t>2</a:t>
            </a:r>
            <a:r>
              <a:rPr lang="en-GB" sz="1100">
                <a:solidFill>
                  <a:schemeClr val="dk1"/>
                </a:solidFill>
                <a:latin typeface="Cabin"/>
                <a:ea typeface="Cabin"/>
                <a:cs typeface="Cabin"/>
                <a:sym typeface="Cabin"/>
              </a:rPr>
              <a:t>; Secondary tests for Rotavirus.</a:t>
            </a:r>
            <a:endParaRPr>
              <a:solidFill>
                <a:srgbClr val="666666"/>
              </a:solidFill>
              <a:latin typeface="Exo"/>
              <a:ea typeface="Exo"/>
              <a:cs typeface="Exo"/>
              <a:sym typeface="Exo"/>
            </a:endParaRPr>
          </a:p>
        </p:txBody>
      </p:sp>
      <p:sp>
        <p:nvSpPr>
          <p:cNvPr id="165" name="Google Shape;165;p17"/>
          <p:cNvSpPr txBox="1"/>
          <p:nvPr/>
        </p:nvSpPr>
        <p:spPr>
          <a:xfrm>
            <a:off x="1692675" y="4163022"/>
            <a:ext cx="1337400" cy="15822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Cabin"/>
                <a:ea typeface="Cabin"/>
                <a:cs typeface="Cabin"/>
                <a:sym typeface="Cabin"/>
              </a:rPr>
              <a:t>Electron microscopy</a:t>
            </a:r>
            <a:r>
              <a:rPr b="1" baseline="30000" lang="en-GB" sz="1200">
                <a:solidFill>
                  <a:schemeClr val="dk1"/>
                </a:solidFill>
                <a:latin typeface="Cabin"/>
                <a:ea typeface="Cabin"/>
                <a:cs typeface="Cabin"/>
                <a:sym typeface="Cabin"/>
              </a:rPr>
              <a:t>2</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0" lvl="0" marL="0" rtl="0" algn="ctr">
              <a:spcBef>
                <a:spcPts val="0"/>
              </a:spcBef>
              <a:spcAft>
                <a:spcPts val="0"/>
              </a:spcAft>
              <a:buNone/>
            </a:pPr>
            <a:r>
              <a:rPr lang="en-GB" sz="1200">
                <a:solidFill>
                  <a:schemeClr val="dk1"/>
                </a:solidFill>
                <a:latin typeface="Cabin"/>
                <a:ea typeface="Cabin"/>
                <a:cs typeface="Cabin"/>
                <a:sym typeface="Cabin"/>
              </a:rPr>
              <a:t>-</a:t>
            </a:r>
            <a:r>
              <a:rPr lang="en-GB" sz="1200">
                <a:solidFill>
                  <a:schemeClr val="dk1"/>
                </a:solidFill>
                <a:latin typeface="Cabin"/>
                <a:ea typeface="Cabin"/>
                <a:cs typeface="Cabin"/>
                <a:sym typeface="Cabin"/>
              </a:rPr>
              <a:t>Catch all tech </a:t>
            </a:r>
            <a:endParaRPr sz="1200">
              <a:solidFill>
                <a:schemeClr val="dk1"/>
              </a:solidFill>
              <a:latin typeface="Cabin"/>
              <a:ea typeface="Cabin"/>
              <a:cs typeface="Cabin"/>
              <a:sym typeface="Cabin"/>
            </a:endParaRPr>
          </a:p>
          <a:p>
            <a:pPr indent="0" lvl="0" marL="0" rtl="0" algn="ctr">
              <a:spcBef>
                <a:spcPts val="0"/>
              </a:spcBef>
              <a:spcAft>
                <a:spcPts val="0"/>
              </a:spcAft>
              <a:buNone/>
            </a:pPr>
            <a:r>
              <a:rPr lang="en-GB" sz="1200">
                <a:solidFill>
                  <a:schemeClr val="dk1"/>
                </a:solidFill>
                <a:latin typeface="Cabin"/>
                <a:ea typeface="Cabin"/>
                <a:cs typeface="Cabin"/>
                <a:sym typeface="Cabin"/>
              </a:rPr>
              <a:t>-not </a:t>
            </a:r>
            <a:r>
              <a:rPr lang="en-GB" sz="1200">
                <a:solidFill>
                  <a:schemeClr val="dk1"/>
                </a:solidFill>
                <a:latin typeface="Cabin"/>
                <a:ea typeface="Cabin"/>
                <a:cs typeface="Cabin"/>
                <a:sym typeface="Cabin"/>
              </a:rPr>
              <a:t>used (</a:t>
            </a:r>
            <a:r>
              <a:rPr lang="en-GB" sz="1200">
                <a:solidFill>
                  <a:schemeClr val="dk1"/>
                </a:solidFill>
                <a:latin typeface="Cabin"/>
                <a:ea typeface="Cabin"/>
                <a:cs typeface="Cabin"/>
                <a:sym typeface="Cabin"/>
              </a:rPr>
              <a:t>expensive</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0" lvl="0" marL="0" marR="0" rtl="0" algn="ctr">
              <a:lnSpc>
                <a:spcPct val="100000"/>
              </a:lnSpc>
              <a:spcBef>
                <a:spcPts val="0"/>
              </a:spcBef>
              <a:spcAft>
                <a:spcPts val="0"/>
              </a:spcAft>
              <a:buNone/>
            </a:pPr>
            <a:r>
              <a:t/>
            </a:r>
            <a:endParaRPr>
              <a:solidFill>
                <a:srgbClr val="666666"/>
              </a:solidFill>
              <a:latin typeface="Exo"/>
              <a:ea typeface="Exo"/>
              <a:cs typeface="Exo"/>
              <a:sym typeface="Exo"/>
            </a:endParaRPr>
          </a:p>
        </p:txBody>
      </p:sp>
      <p:sp>
        <p:nvSpPr>
          <p:cNvPr id="166" name="Google Shape;166;p17"/>
          <p:cNvSpPr txBox="1"/>
          <p:nvPr/>
        </p:nvSpPr>
        <p:spPr>
          <a:xfrm>
            <a:off x="372025" y="4163025"/>
            <a:ext cx="1213500" cy="15822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Cabin"/>
                <a:ea typeface="Cabin"/>
                <a:cs typeface="Cabin"/>
                <a:sym typeface="Cabin"/>
              </a:rPr>
              <a:t>Cell culture</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0" lvl="0" marL="0" rtl="0" algn="ctr">
              <a:spcBef>
                <a:spcPts val="0"/>
              </a:spcBef>
              <a:spcAft>
                <a:spcPts val="0"/>
              </a:spcAft>
              <a:buNone/>
            </a:pPr>
            <a:r>
              <a:t/>
            </a:r>
            <a:endParaRPr sz="600">
              <a:solidFill>
                <a:schemeClr val="dk1"/>
              </a:solidFill>
              <a:latin typeface="Cabin"/>
              <a:ea typeface="Cabin"/>
              <a:cs typeface="Cabin"/>
              <a:sym typeface="Cabin"/>
            </a:endParaRPr>
          </a:p>
          <a:p>
            <a:pPr indent="0" lvl="0" marL="0" rtl="0" algn="ctr">
              <a:spcBef>
                <a:spcPts val="0"/>
              </a:spcBef>
              <a:spcAft>
                <a:spcPts val="0"/>
              </a:spcAft>
              <a:buNone/>
            </a:pPr>
            <a:r>
              <a:rPr lang="en-GB" sz="1200">
                <a:solidFill>
                  <a:schemeClr val="dk1"/>
                </a:solidFill>
                <a:latin typeface="Cabin"/>
                <a:ea typeface="Cabin"/>
                <a:cs typeface="Cabin"/>
                <a:sym typeface="Cabin"/>
              </a:rPr>
              <a:t>Fastidious </a:t>
            </a:r>
            <a:r>
              <a:rPr lang="en-GB" sz="900"/>
              <a:t>➝</a:t>
            </a:r>
            <a:r>
              <a:rPr lang="en-GB" sz="900">
                <a:solidFill>
                  <a:schemeClr val="dk1"/>
                </a:solidFill>
                <a:latin typeface="Cabin"/>
                <a:ea typeface="Cabin"/>
                <a:cs typeface="Cabin"/>
                <a:sym typeface="Cabin"/>
              </a:rPr>
              <a:t> </a:t>
            </a:r>
            <a:endParaRPr sz="900">
              <a:solidFill>
                <a:schemeClr val="dk1"/>
              </a:solidFill>
              <a:latin typeface="Cabin"/>
              <a:ea typeface="Cabin"/>
              <a:cs typeface="Cabin"/>
              <a:sym typeface="Cabin"/>
            </a:endParaRPr>
          </a:p>
          <a:p>
            <a:pPr indent="0" lvl="0" marL="0" rtl="0" algn="ctr">
              <a:spcBef>
                <a:spcPts val="0"/>
              </a:spcBef>
              <a:spcAft>
                <a:spcPts val="0"/>
              </a:spcAft>
              <a:buNone/>
            </a:pPr>
            <a:r>
              <a:rPr lang="en-GB" sz="1200">
                <a:solidFill>
                  <a:schemeClr val="dk1"/>
                </a:solidFill>
                <a:latin typeface="Cabin"/>
                <a:ea typeface="Cabin"/>
                <a:cs typeface="Cabin"/>
                <a:sym typeface="Cabin"/>
              </a:rPr>
              <a:t>Growing poorly </a:t>
            </a:r>
            <a:r>
              <a:rPr lang="en-GB" sz="900">
                <a:solidFill>
                  <a:schemeClr val="dk1"/>
                </a:solidFill>
              </a:rPr>
              <a:t>➝</a:t>
            </a:r>
            <a:r>
              <a:rPr lang="en-GB" sz="1100">
                <a:solidFill>
                  <a:schemeClr val="dk1"/>
                </a:solidFill>
              </a:rPr>
              <a:t> not used</a:t>
            </a:r>
            <a:endParaRPr sz="1200">
              <a:solidFill>
                <a:schemeClr val="dk1"/>
              </a:solidFill>
              <a:latin typeface="Cabin"/>
              <a:ea typeface="Cabin"/>
              <a:cs typeface="Cabin"/>
              <a:sym typeface="Cabin"/>
            </a:endParaRPr>
          </a:p>
        </p:txBody>
      </p:sp>
      <p:sp>
        <p:nvSpPr>
          <p:cNvPr id="167" name="Google Shape;167;p17"/>
          <p:cNvSpPr txBox="1"/>
          <p:nvPr/>
        </p:nvSpPr>
        <p:spPr>
          <a:xfrm>
            <a:off x="4506750" y="4163026"/>
            <a:ext cx="1213500" cy="15822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CC0000"/>
                </a:solidFill>
                <a:latin typeface="Cabin"/>
                <a:ea typeface="Cabin"/>
                <a:cs typeface="Cabin"/>
                <a:sym typeface="Cabin"/>
              </a:rPr>
              <a:t>Immunochromatography:</a:t>
            </a:r>
            <a:endParaRPr b="1" sz="1200">
              <a:solidFill>
                <a:srgbClr val="CC0000"/>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t/>
            </a:r>
            <a:endParaRPr b="1" sz="600">
              <a:solidFill>
                <a:srgbClr val="CC0000"/>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for detection of viral Ag in stool samples.</a:t>
            </a:r>
            <a:endParaRPr sz="1200">
              <a:solidFill>
                <a:srgbClr val="CC0000"/>
              </a:solidFill>
              <a:latin typeface="Cabin"/>
              <a:ea typeface="Cabin"/>
              <a:cs typeface="Cabin"/>
              <a:sym typeface="Cabin"/>
            </a:endParaRPr>
          </a:p>
          <a:p>
            <a:pPr indent="0" lvl="0" marL="0" marR="0" rtl="0" algn="ctr">
              <a:lnSpc>
                <a:spcPct val="100000"/>
              </a:lnSpc>
              <a:spcBef>
                <a:spcPts val="0"/>
              </a:spcBef>
              <a:spcAft>
                <a:spcPts val="0"/>
              </a:spcAft>
              <a:buNone/>
            </a:pPr>
            <a:r>
              <a:t/>
            </a:r>
            <a:endParaRPr>
              <a:solidFill>
                <a:srgbClr val="666666"/>
              </a:solidFill>
              <a:latin typeface="Exo"/>
              <a:ea typeface="Exo"/>
              <a:cs typeface="Exo"/>
              <a:sym typeface="Exo"/>
            </a:endParaRPr>
          </a:p>
        </p:txBody>
      </p:sp>
      <p:sp>
        <p:nvSpPr>
          <p:cNvPr id="168" name="Google Shape;168;p17"/>
          <p:cNvSpPr txBox="1"/>
          <p:nvPr/>
        </p:nvSpPr>
        <p:spPr>
          <a:xfrm>
            <a:off x="5863100" y="4163022"/>
            <a:ext cx="1213500" cy="15822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CC0000"/>
                </a:solidFill>
                <a:latin typeface="Cabin"/>
                <a:ea typeface="Cabin"/>
                <a:cs typeface="Cabin"/>
                <a:sym typeface="Cabin"/>
              </a:rPr>
              <a:t>ELISA</a:t>
            </a:r>
            <a:r>
              <a:rPr b="1" baseline="30000" lang="en-GB" sz="1200">
                <a:solidFill>
                  <a:srgbClr val="CC0000"/>
                </a:solidFill>
                <a:latin typeface="Cabin"/>
                <a:ea typeface="Cabin"/>
                <a:cs typeface="Cabin"/>
                <a:sym typeface="Cabin"/>
              </a:rPr>
              <a:t>3</a:t>
            </a:r>
            <a:r>
              <a:rPr b="1" lang="en-GB" sz="1200">
                <a:solidFill>
                  <a:srgbClr val="CC0000"/>
                </a:solidFill>
                <a:latin typeface="Cabin"/>
                <a:ea typeface="Cabin"/>
                <a:cs typeface="Cabin"/>
                <a:sym typeface="Cabin"/>
              </a:rPr>
              <a:t>:</a:t>
            </a:r>
            <a:endParaRPr b="1" sz="1200">
              <a:solidFill>
                <a:srgbClr val="CC0000"/>
              </a:solidFill>
              <a:latin typeface="Cabin"/>
              <a:ea typeface="Cabin"/>
              <a:cs typeface="Cabin"/>
              <a:sym typeface="Cabin"/>
            </a:endParaRPr>
          </a:p>
          <a:p>
            <a:pPr indent="0" lvl="0" marL="0" rtl="0" algn="ctr">
              <a:spcBef>
                <a:spcPts val="0"/>
              </a:spcBef>
              <a:spcAft>
                <a:spcPts val="0"/>
              </a:spcAft>
              <a:buNone/>
            </a:pPr>
            <a:r>
              <a:t/>
            </a:r>
            <a:endParaRPr b="1" sz="600">
              <a:solidFill>
                <a:srgbClr val="CC0000"/>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for detection of viral Ag in stool samples.</a:t>
            </a:r>
            <a:endParaRPr sz="1200">
              <a:solidFill>
                <a:schemeClr val="dk1"/>
              </a:solidFill>
              <a:latin typeface="Cabin"/>
              <a:ea typeface="Cabin"/>
              <a:cs typeface="Cabin"/>
              <a:sym typeface="Cabin"/>
            </a:endParaRPr>
          </a:p>
          <a:p>
            <a:pPr indent="0" lvl="0" marL="0" marR="0" rtl="0" algn="ctr">
              <a:lnSpc>
                <a:spcPct val="100000"/>
              </a:lnSpc>
              <a:spcBef>
                <a:spcPts val="0"/>
              </a:spcBef>
              <a:spcAft>
                <a:spcPts val="0"/>
              </a:spcAft>
              <a:buNone/>
            </a:pPr>
            <a:r>
              <a:t/>
            </a:r>
            <a:endParaRPr>
              <a:solidFill>
                <a:srgbClr val="666666"/>
              </a:solidFill>
              <a:latin typeface="Exo"/>
              <a:ea typeface="Exo"/>
              <a:cs typeface="Exo"/>
              <a:sym typeface="Exo"/>
            </a:endParaRPr>
          </a:p>
        </p:txBody>
      </p:sp>
      <p:cxnSp>
        <p:nvCxnSpPr>
          <p:cNvPr id="169" name="Google Shape;169;p17"/>
          <p:cNvCxnSpPr>
            <a:stCxn id="163" idx="2"/>
            <a:endCxn id="164" idx="0"/>
          </p:cNvCxnSpPr>
          <p:nvPr/>
        </p:nvCxnSpPr>
        <p:spPr>
          <a:xfrm flipH="1" rot="-5400000">
            <a:off x="3619575" y="4037925"/>
            <a:ext cx="249300" cy="600"/>
          </a:xfrm>
          <a:prstGeom prst="bentConnector3">
            <a:avLst>
              <a:gd fmla="val 50029" name="adj1"/>
            </a:avLst>
          </a:prstGeom>
          <a:noFill/>
          <a:ln cap="flat" cmpd="sng" w="9525">
            <a:solidFill>
              <a:srgbClr val="61753B"/>
            </a:solidFill>
            <a:prstDash val="solid"/>
            <a:round/>
            <a:headEnd len="sm" w="sm" type="none"/>
            <a:tailEnd len="sm" w="sm" type="none"/>
          </a:ln>
        </p:spPr>
      </p:cxnSp>
      <p:cxnSp>
        <p:nvCxnSpPr>
          <p:cNvPr id="170" name="Google Shape;170;p17"/>
          <p:cNvCxnSpPr>
            <a:stCxn id="163" idx="2"/>
            <a:endCxn id="165" idx="0"/>
          </p:cNvCxnSpPr>
          <p:nvPr/>
        </p:nvCxnSpPr>
        <p:spPr>
          <a:xfrm rot="5400000">
            <a:off x="2927925" y="3346875"/>
            <a:ext cx="249300" cy="1382700"/>
          </a:xfrm>
          <a:prstGeom prst="bentConnector3">
            <a:avLst>
              <a:gd fmla="val 50029" name="adj1"/>
            </a:avLst>
          </a:prstGeom>
          <a:noFill/>
          <a:ln cap="flat" cmpd="sng" w="9525">
            <a:solidFill>
              <a:srgbClr val="61753B"/>
            </a:solidFill>
            <a:prstDash val="solid"/>
            <a:round/>
            <a:headEnd len="sm" w="sm" type="none"/>
            <a:tailEnd len="sm" w="sm" type="none"/>
          </a:ln>
        </p:spPr>
      </p:cxnSp>
      <p:cxnSp>
        <p:nvCxnSpPr>
          <p:cNvPr id="171" name="Google Shape;171;p17"/>
          <p:cNvCxnSpPr>
            <a:stCxn id="163" idx="2"/>
            <a:endCxn id="167" idx="0"/>
          </p:cNvCxnSpPr>
          <p:nvPr/>
        </p:nvCxnSpPr>
        <p:spPr>
          <a:xfrm flipH="1" rot="-5400000">
            <a:off x="4303875" y="3353625"/>
            <a:ext cx="249600" cy="1369500"/>
          </a:xfrm>
          <a:prstGeom prst="bentConnector3">
            <a:avLst>
              <a:gd fmla="val 49970" name="adj1"/>
            </a:avLst>
          </a:prstGeom>
          <a:noFill/>
          <a:ln cap="flat" cmpd="sng" w="9525">
            <a:solidFill>
              <a:srgbClr val="61753B"/>
            </a:solidFill>
            <a:prstDash val="solid"/>
            <a:round/>
            <a:headEnd len="sm" w="sm" type="none"/>
            <a:tailEnd len="sm" w="sm" type="none"/>
          </a:ln>
        </p:spPr>
      </p:cxnSp>
      <p:cxnSp>
        <p:nvCxnSpPr>
          <p:cNvPr id="172" name="Google Shape;172;p17"/>
          <p:cNvCxnSpPr>
            <a:stCxn id="163" idx="2"/>
            <a:endCxn id="166" idx="0"/>
          </p:cNvCxnSpPr>
          <p:nvPr/>
        </p:nvCxnSpPr>
        <p:spPr>
          <a:xfrm rot="5400000">
            <a:off x="2236725" y="2655675"/>
            <a:ext cx="249300" cy="2765100"/>
          </a:xfrm>
          <a:prstGeom prst="bentConnector3">
            <a:avLst>
              <a:gd fmla="val 50030" name="adj1"/>
            </a:avLst>
          </a:prstGeom>
          <a:noFill/>
          <a:ln cap="flat" cmpd="sng" w="9525">
            <a:solidFill>
              <a:srgbClr val="61753B"/>
            </a:solidFill>
            <a:prstDash val="solid"/>
            <a:round/>
            <a:headEnd len="sm" w="sm" type="none"/>
            <a:tailEnd len="sm" w="sm" type="none"/>
          </a:ln>
        </p:spPr>
      </p:cxnSp>
      <p:cxnSp>
        <p:nvCxnSpPr>
          <p:cNvPr id="173" name="Google Shape;173;p17"/>
          <p:cNvCxnSpPr>
            <a:stCxn id="163" idx="2"/>
            <a:endCxn id="168" idx="0"/>
          </p:cNvCxnSpPr>
          <p:nvPr/>
        </p:nvCxnSpPr>
        <p:spPr>
          <a:xfrm flipH="1" rot="-5400000">
            <a:off x="4982175" y="2675325"/>
            <a:ext cx="249300" cy="2725800"/>
          </a:xfrm>
          <a:prstGeom prst="bentConnector3">
            <a:avLst>
              <a:gd fmla="val 50029" name="adj1"/>
            </a:avLst>
          </a:prstGeom>
          <a:noFill/>
          <a:ln cap="flat" cmpd="sng" w="9525">
            <a:solidFill>
              <a:srgbClr val="61753B"/>
            </a:solidFill>
            <a:prstDash val="solid"/>
            <a:round/>
            <a:headEnd len="sm" w="sm" type="none"/>
            <a:tailEnd len="sm" w="sm" type="none"/>
          </a:ln>
        </p:spPr>
      </p:cxnSp>
      <p:sp>
        <p:nvSpPr>
          <p:cNvPr id="174" name="Google Shape;174;p17"/>
          <p:cNvSpPr txBox="1"/>
          <p:nvPr/>
        </p:nvSpPr>
        <p:spPr>
          <a:xfrm>
            <a:off x="232686" y="6187441"/>
            <a:ext cx="7912200" cy="1986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Complications:</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61753B"/>
              </a:solidFill>
              <a:latin typeface="Cabin"/>
              <a:ea typeface="Cabin"/>
              <a:cs typeface="Cabin"/>
              <a:sym typeface="Cabin"/>
            </a:endParaRPr>
          </a:p>
          <a:p>
            <a:pPr indent="0" lvl="0" marL="457200" rtl="0" algn="l">
              <a:spcBef>
                <a:spcPts val="0"/>
              </a:spcBef>
              <a:spcAft>
                <a:spcPts val="0"/>
              </a:spcAft>
              <a:buNone/>
            </a:pPr>
            <a:r>
              <a:rPr lang="en-GB" sz="1200">
                <a:solidFill>
                  <a:srgbClr val="6AA84F"/>
                </a:solidFill>
                <a:latin typeface="Cabin"/>
                <a:ea typeface="Cabin"/>
                <a:cs typeface="Cabin"/>
                <a:sym typeface="Cabin"/>
              </a:rPr>
              <a:t>Dehydration with decreased Na</a:t>
            </a:r>
            <a:r>
              <a:rPr baseline="30000" lang="en-GB" sz="1200">
                <a:solidFill>
                  <a:srgbClr val="6AA84F"/>
                </a:solidFill>
                <a:latin typeface="Cabin"/>
                <a:ea typeface="Cabin"/>
                <a:cs typeface="Cabin"/>
                <a:sym typeface="Cabin"/>
              </a:rPr>
              <a:t>+</a:t>
            </a:r>
            <a:r>
              <a:rPr lang="en-GB" sz="1200">
                <a:solidFill>
                  <a:srgbClr val="6AA84F"/>
                </a:solidFill>
                <a:latin typeface="Cabin"/>
                <a:ea typeface="Cabin"/>
                <a:cs typeface="Cabin"/>
                <a:sym typeface="Cabin"/>
              </a:rPr>
              <a:t>(life threatening)</a:t>
            </a:r>
            <a:endParaRPr sz="1200">
              <a:solidFill>
                <a:srgbClr val="6AA84F"/>
              </a:solidFill>
              <a:latin typeface="Cabin"/>
              <a:ea typeface="Cabin"/>
              <a:cs typeface="Cabin"/>
              <a:sym typeface="Cabin"/>
            </a:endParaRPr>
          </a:p>
          <a:p>
            <a:pPr indent="0" lvl="0" marL="457200" rtl="0" algn="l">
              <a:spcBef>
                <a:spcPts val="0"/>
              </a:spcBef>
              <a:spcAft>
                <a:spcPts val="0"/>
              </a:spcAft>
              <a:buNone/>
            </a:pPr>
            <a:r>
              <a:t/>
            </a:r>
            <a:endParaRPr sz="1200">
              <a:solidFill>
                <a:srgbClr val="6AA84F"/>
              </a:solidFill>
              <a:latin typeface="Cabin"/>
              <a:ea typeface="Cabin"/>
              <a:cs typeface="Cabin"/>
              <a:sym typeface="Cabin"/>
            </a:endParaRPr>
          </a:p>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Prevention</a:t>
            </a:r>
            <a:r>
              <a:rPr lang="en-GB" sz="2000">
                <a:solidFill>
                  <a:srgbClr val="61753B"/>
                </a:solidFill>
                <a:latin typeface="Cabin"/>
                <a:ea typeface="Cabin"/>
                <a:cs typeface="Cabin"/>
                <a:sym typeface="Cabin"/>
              </a:rPr>
              <a:t>:</a:t>
            </a:r>
            <a:endParaRPr sz="2000">
              <a:solidFill>
                <a:srgbClr val="61753B"/>
              </a:solidFill>
              <a:latin typeface="Cabin"/>
              <a:ea typeface="Cabin"/>
              <a:cs typeface="Cabin"/>
              <a:sym typeface="Cabin"/>
            </a:endParaRPr>
          </a:p>
          <a:p>
            <a:pPr indent="0" lvl="0" marL="0" rtl="0" algn="l">
              <a:spcBef>
                <a:spcPts val="0"/>
              </a:spcBef>
              <a:spcAft>
                <a:spcPts val="0"/>
              </a:spcAft>
              <a:buNone/>
            </a:pPr>
            <a:r>
              <a:t/>
            </a:r>
            <a:endParaRPr sz="600">
              <a:solidFill>
                <a:srgbClr val="61753B"/>
              </a:solidFill>
              <a:latin typeface="Cabin"/>
              <a:ea typeface="Cabin"/>
              <a:cs typeface="Cabin"/>
              <a:sym typeface="Cabin"/>
            </a:endParaRPr>
          </a:p>
          <a:p>
            <a:pPr indent="0" lvl="0" marL="457200" rtl="0" algn="l">
              <a:spcBef>
                <a:spcPts val="0"/>
              </a:spcBef>
              <a:spcAft>
                <a:spcPts val="0"/>
              </a:spcAft>
              <a:buNone/>
            </a:pPr>
            <a:r>
              <a:rPr lang="en-GB" sz="12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Sanitation &amp; hygiene measures.</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sz="400">
              <a:solidFill>
                <a:schemeClr val="dk1"/>
              </a:solidFill>
              <a:latin typeface="Cabin"/>
              <a:ea typeface="Cabin"/>
              <a:cs typeface="Cabin"/>
              <a:sym typeface="Cabin"/>
            </a:endParaRPr>
          </a:p>
          <a:p>
            <a:pPr indent="0" lvl="0" marL="457200" rtl="0" algn="l">
              <a:spcBef>
                <a:spcPts val="0"/>
              </a:spcBef>
              <a:spcAft>
                <a:spcPts val="0"/>
              </a:spcAft>
              <a:buNone/>
            </a:pPr>
            <a:r>
              <a:rPr lang="en-GB" sz="9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No vaccines </a:t>
            </a:r>
            <a:r>
              <a:rPr b="1" lang="en-GB" sz="1300">
                <a:solidFill>
                  <a:srgbClr val="CC0000"/>
                </a:solidFill>
                <a:latin typeface="Cabin"/>
                <a:ea typeface="Cabin"/>
                <a:cs typeface="Cabin"/>
                <a:sym typeface="Cabin"/>
              </a:rPr>
              <a:t>except for Rotavirus</a:t>
            </a:r>
            <a:r>
              <a:rPr lang="en-GB" sz="1300">
                <a:solidFill>
                  <a:schemeClr val="dk1"/>
                </a:solidFill>
                <a:latin typeface="Cabin"/>
                <a:ea typeface="Cabin"/>
                <a:cs typeface="Cabin"/>
                <a:sym typeface="Cabin"/>
              </a:rPr>
              <a:t>: </a:t>
            </a:r>
            <a:r>
              <a:rPr b="1" lang="en-GB" sz="1300">
                <a:solidFill>
                  <a:schemeClr val="dk1"/>
                </a:solidFill>
                <a:latin typeface="Cabin"/>
                <a:ea typeface="Cabin"/>
                <a:cs typeface="Cabin"/>
                <a:sym typeface="Cabin"/>
              </a:rPr>
              <a:t>live attenuated vaccine, oral</a:t>
            </a:r>
            <a:r>
              <a:rPr lang="en-GB" sz="1300">
                <a:solidFill>
                  <a:schemeClr val="dk1"/>
                </a:solidFill>
                <a:latin typeface="Cabin"/>
                <a:ea typeface="Cabin"/>
                <a:cs typeface="Cabin"/>
                <a:sym typeface="Cabin"/>
              </a:rPr>
              <a:t>; Rotarix, </a:t>
            </a:r>
            <a:endParaRPr sz="1300">
              <a:solidFill>
                <a:schemeClr val="dk1"/>
              </a:solidFill>
              <a:latin typeface="Cabin"/>
              <a:ea typeface="Cabin"/>
              <a:cs typeface="Cabin"/>
              <a:sym typeface="Cabin"/>
            </a:endParaRPr>
          </a:p>
          <a:p>
            <a:pPr indent="0" lvl="0" marL="457200" rtl="0" algn="l">
              <a:spcBef>
                <a:spcPts val="0"/>
              </a:spcBef>
              <a:spcAft>
                <a:spcPts val="0"/>
              </a:spcAft>
              <a:buNone/>
            </a:pPr>
            <a:r>
              <a:rPr lang="en-GB" sz="1300">
                <a:solidFill>
                  <a:schemeClr val="dk1"/>
                </a:solidFill>
                <a:latin typeface="Cabin"/>
                <a:ea typeface="Cabin"/>
                <a:cs typeface="Cabin"/>
                <a:sym typeface="Cabin"/>
              </a:rPr>
              <a:t>  </a:t>
            </a:r>
            <a:r>
              <a:rPr b="1" lang="en-GB" sz="1300">
                <a:solidFill>
                  <a:srgbClr val="CC0000"/>
                </a:solidFill>
                <a:latin typeface="Cabin"/>
                <a:ea typeface="Cabin"/>
                <a:cs typeface="Cabin"/>
                <a:sym typeface="Cabin"/>
              </a:rPr>
              <a:t>RotaTeq </a:t>
            </a:r>
            <a:r>
              <a:rPr lang="en-GB" sz="1300">
                <a:solidFill>
                  <a:schemeClr val="dk1"/>
                </a:solidFill>
                <a:latin typeface="Cabin"/>
                <a:ea typeface="Cabin"/>
                <a:cs typeface="Cabin"/>
                <a:sym typeface="Cabin"/>
              </a:rPr>
              <a:t>&amp;</a:t>
            </a:r>
            <a:r>
              <a:rPr b="1" lang="en-GB" sz="1300">
                <a:solidFill>
                  <a:srgbClr val="CC0000"/>
                </a:solidFill>
                <a:latin typeface="Cabin"/>
                <a:ea typeface="Cabin"/>
                <a:cs typeface="Cabin"/>
                <a:sym typeface="Cabin"/>
              </a:rPr>
              <a:t> </a:t>
            </a:r>
            <a:r>
              <a:rPr lang="en-GB" sz="1300">
                <a:solidFill>
                  <a:srgbClr val="3C78D8"/>
                </a:solidFill>
                <a:latin typeface="Cabin"/>
                <a:ea typeface="Cabin"/>
                <a:cs typeface="Cabin"/>
                <a:sym typeface="Cabin"/>
              </a:rPr>
              <a:t>Rotashield (withdrawn)</a:t>
            </a:r>
            <a:r>
              <a:rPr baseline="30000" lang="en-GB" sz="1300">
                <a:solidFill>
                  <a:srgbClr val="3C78D8"/>
                </a:solidFill>
                <a:latin typeface="Cabin"/>
                <a:ea typeface="Cabin"/>
                <a:cs typeface="Cabin"/>
                <a:sym typeface="Cabin"/>
              </a:rPr>
              <a:t>4</a:t>
            </a:r>
            <a:endParaRPr baseline="30000" sz="1200">
              <a:solidFill>
                <a:srgbClr val="3C78D8"/>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18"/>
          <p:cNvSpPr txBox="1"/>
          <p:nvPr/>
        </p:nvSpPr>
        <p:spPr>
          <a:xfrm>
            <a:off x="71900" y="-53050"/>
            <a:ext cx="1306200" cy="5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Quiz:</a:t>
            </a:r>
            <a:endParaRPr b="1" sz="3600">
              <a:solidFill>
                <a:srgbClr val="61753B"/>
              </a:solidFill>
              <a:latin typeface="Calibri"/>
              <a:ea typeface="Calibri"/>
              <a:cs typeface="Calibri"/>
              <a:sym typeface="Calibri"/>
            </a:endParaRPr>
          </a:p>
        </p:txBody>
      </p:sp>
      <p:grpSp>
        <p:nvGrpSpPr>
          <p:cNvPr id="180" name="Google Shape;180;p18"/>
          <p:cNvGrpSpPr/>
          <p:nvPr/>
        </p:nvGrpSpPr>
        <p:grpSpPr>
          <a:xfrm>
            <a:off x="141450" y="8"/>
            <a:ext cx="7448079" cy="10586367"/>
            <a:chOff x="141450" y="8"/>
            <a:chExt cx="7448079" cy="10586367"/>
          </a:xfrm>
        </p:grpSpPr>
        <p:sp>
          <p:nvSpPr>
            <p:cNvPr id="181" name="Google Shape;181;p18"/>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82" name="Google Shape;182;p18"/>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5</a:t>
              </a:r>
              <a:endParaRPr>
                <a:latin typeface="Cabin"/>
                <a:ea typeface="Cabin"/>
                <a:cs typeface="Cabin"/>
                <a:sym typeface="Cabin"/>
              </a:endParaRPr>
            </a:p>
          </p:txBody>
        </p:sp>
        <p:sp>
          <p:nvSpPr>
            <p:cNvPr id="183" name="Google Shape;183;p18"/>
            <p:cNvSpPr txBox="1"/>
            <p:nvPr/>
          </p:nvSpPr>
          <p:spPr>
            <a:xfrm>
              <a:off x="141450" y="630475"/>
              <a:ext cx="6384600" cy="7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MCQ:</a:t>
              </a:r>
              <a:endParaRPr b="1" sz="2400">
                <a:solidFill>
                  <a:srgbClr val="61753B"/>
                </a:solidFill>
                <a:latin typeface="Calibri"/>
                <a:ea typeface="Calibri"/>
                <a:cs typeface="Calibri"/>
                <a:sym typeface="Calibri"/>
              </a:endParaRPr>
            </a:p>
          </p:txBody>
        </p:sp>
        <p:sp>
          <p:nvSpPr>
            <p:cNvPr id="184" name="Google Shape;184;p18"/>
            <p:cNvSpPr/>
            <p:nvPr/>
          </p:nvSpPr>
          <p:spPr>
            <a:xfrm>
              <a:off x="259900" y="6588275"/>
              <a:ext cx="7041000" cy="39981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61753B"/>
                  </a:solidFill>
                </a:rPr>
                <a:t>CASE: </a:t>
              </a:r>
              <a:r>
                <a:rPr b="1" lang="en-GB" sz="1200">
                  <a:solidFill>
                    <a:srgbClr val="61753B"/>
                  </a:solidFill>
                </a:rPr>
                <a:t>In the month of january, a 2-year-old girl is brought to her pediatrician by her parents because of a 3-day history of watery, nonbloody diarrhea, nausea, vomiting, and abdominal pain. Physical examination reveals the child is slightly tachycardic, with sunken eyes and poor skin turgor.</a:t>
              </a:r>
              <a:endParaRPr b="1" sz="1200">
                <a:solidFill>
                  <a:srgbClr val="61753B"/>
                </a:solidFill>
              </a:endParaRPr>
            </a:p>
            <a:p>
              <a:pPr indent="0" lvl="0" marL="0" rtl="0" algn="l">
                <a:spcBef>
                  <a:spcPts val="0"/>
                </a:spcBef>
                <a:spcAft>
                  <a:spcPts val="0"/>
                </a:spcAft>
                <a:buNone/>
              </a:pPr>
              <a:r>
                <a:t/>
              </a:r>
              <a:endParaRPr b="1" sz="1000">
                <a:solidFill>
                  <a:srgbClr val="61753B"/>
                </a:solidFill>
              </a:endParaRPr>
            </a:p>
            <a:p>
              <a:pPr indent="0" lvl="0" marL="0" rtl="0" algn="l">
                <a:spcBef>
                  <a:spcPts val="0"/>
                </a:spcBef>
                <a:spcAft>
                  <a:spcPts val="0"/>
                </a:spcAft>
                <a:buClr>
                  <a:schemeClr val="dk1"/>
                </a:buClr>
                <a:buSzPts val="1100"/>
                <a:buFont typeface="Arial"/>
                <a:buNone/>
              </a:pPr>
              <a:r>
                <a:rPr b="1" lang="en-GB" sz="1000">
                  <a:solidFill>
                    <a:schemeClr val="dk1"/>
                  </a:solidFill>
                </a:rPr>
                <a:t>Q1:What’s the most likely diagnosis?</a:t>
              </a:r>
              <a:endParaRPr b="1" sz="1000">
                <a:solidFill>
                  <a:schemeClr val="dk1"/>
                </a:solidFill>
              </a:endParaRPr>
            </a:p>
            <a:p>
              <a:pPr indent="0" lvl="0" marL="0" rtl="0" algn="l">
                <a:spcBef>
                  <a:spcPts val="0"/>
                </a:spcBef>
                <a:spcAft>
                  <a:spcPts val="0"/>
                </a:spcAft>
                <a:buNone/>
              </a:pPr>
              <a:r>
                <a:rPr lang="en-GB" sz="700">
                  <a:solidFill>
                    <a:srgbClr val="B7B7B7"/>
                  </a:solidFill>
                </a:rPr>
                <a:t>A: Viral gastroenteritis </a:t>
              </a:r>
              <a:endParaRPr sz="700">
                <a:solidFill>
                  <a:srgbClr val="B7B7B7"/>
                </a:solidFill>
              </a:endParaRPr>
            </a:p>
            <a:p>
              <a:pPr indent="0" lvl="0" marL="0" rtl="0" algn="l">
                <a:spcBef>
                  <a:spcPts val="0"/>
                </a:spcBef>
                <a:spcAft>
                  <a:spcPts val="0"/>
                </a:spcAft>
                <a:buClr>
                  <a:schemeClr val="dk1"/>
                </a:buClr>
                <a:buSzPts val="1100"/>
                <a:buFont typeface="Arial"/>
                <a:buNone/>
              </a:pPr>
              <a:r>
                <a:t/>
              </a:r>
              <a:endParaRPr sz="700">
                <a:solidFill>
                  <a:srgbClr val="B7B7B7"/>
                </a:solidFill>
              </a:endParaRPr>
            </a:p>
            <a:p>
              <a:pPr indent="0" lvl="0" marL="0" rtl="0" algn="l">
                <a:spcBef>
                  <a:spcPts val="0"/>
                </a:spcBef>
                <a:spcAft>
                  <a:spcPts val="0"/>
                </a:spcAft>
                <a:buNone/>
              </a:pPr>
              <a:r>
                <a:rPr b="1" lang="en-GB" sz="1000"/>
                <a:t>Q2:What are the most likely causative organisms?</a:t>
              </a:r>
              <a:endParaRPr b="1" sz="1000"/>
            </a:p>
            <a:p>
              <a:pPr indent="0" lvl="0" marL="0" rtl="0" algn="l">
                <a:spcBef>
                  <a:spcPts val="0"/>
                </a:spcBef>
                <a:spcAft>
                  <a:spcPts val="0"/>
                </a:spcAft>
                <a:buNone/>
              </a:pPr>
              <a:r>
                <a:rPr lang="en-GB" sz="700">
                  <a:solidFill>
                    <a:srgbClr val="B7B7B7"/>
                  </a:solidFill>
                </a:rPr>
                <a:t>A: </a:t>
              </a:r>
              <a:r>
                <a:rPr lang="en-GB" sz="700">
                  <a:solidFill>
                    <a:srgbClr val="B7B7B7"/>
                  </a:solidFill>
                </a:rPr>
                <a:t>– Rotavirus. – Adenovirus serotype 40, &amp; 41. – Caliciviruses (Norovirus). – Astrovirus.</a:t>
              </a:r>
              <a:endParaRPr sz="700">
                <a:solidFill>
                  <a:srgbClr val="B7B7B7"/>
                </a:solidFill>
              </a:endParaRPr>
            </a:p>
            <a:p>
              <a:pPr indent="0" lvl="0" marL="0" rtl="0" algn="l">
                <a:spcBef>
                  <a:spcPts val="0"/>
                </a:spcBef>
                <a:spcAft>
                  <a:spcPts val="0"/>
                </a:spcAft>
                <a:buNone/>
              </a:pPr>
              <a:r>
                <a:t/>
              </a:r>
              <a:endParaRPr sz="700">
                <a:solidFill>
                  <a:srgbClr val="B7B7B7"/>
                </a:solidFill>
              </a:endParaRPr>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Q3: Describe each organism you mentioned above</a:t>
              </a:r>
              <a:r>
                <a:rPr b="1" lang="en-GB" sz="1000">
                  <a:solidFill>
                    <a:schemeClr val="dk1"/>
                  </a:solidFill>
                </a:rPr>
                <a:t>?</a:t>
              </a:r>
              <a:endParaRPr b="1" sz="1000">
                <a:solidFill>
                  <a:schemeClr val="dk1"/>
                </a:solidFill>
              </a:endParaRPr>
            </a:p>
            <a:p>
              <a:pPr indent="0" lvl="0" marL="0" rtl="0" algn="l">
                <a:spcBef>
                  <a:spcPts val="0"/>
                </a:spcBef>
                <a:spcAft>
                  <a:spcPts val="0"/>
                </a:spcAft>
                <a:buClr>
                  <a:schemeClr val="dk1"/>
                </a:buClr>
                <a:buSzPts val="1100"/>
                <a:buFont typeface="Arial"/>
                <a:buNone/>
              </a:pPr>
              <a:r>
                <a:rPr lang="en-GB" sz="700">
                  <a:solidFill>
                    <a:srgbClr val="B7B7B7"/>
                  </a:solidFill>
                </a:rPr>
                <a:t>A: </a:t>
              </a:r>
              <a:endParaRPr sz="700">
                <a:solidFill>
                  <a:srgbClr val="B7B7B7"/>
                </a:solidFill>
              </a:endParaRPr>
            </a:p>
            <a:p>
              <a:pPr indent="0" lvl="0" marL="0" rtl="0" algn="l">
                <a:spcBef>
                  <a:spcPts val="0"/>
                </a:spcBef>
                <a:spcAft>
                  <a:spcPts val="0"/>
                </a:spcAft>
                <a:buClr>
                  <a:schemeClr val="dk1"/>
                </a:buClr>
                <a:buSzPts val="1100"/>
                <a:buFont typeface="Arial"/>
                <a:buNone/>
              </a:pPr>
              <a:r>
                <a:rPr lang="en-GB" sz="700">
                  <a:solidFill>
                    <a:srgbClr val="B7B7B7"/>
                  </a:solidFill>
                </a:rPr>
                <a:t>Rotavirus: dsRNA, non-enveloped </a:t>
              </a:r>
              <a:endParaRPr sz="700">
                <a:solidFill>
                  <a:srgbClr val="B7B7B7"/>
                </a:solidFill>
              </a:endParaRPr>
            </a:p>
            <a:p>
              <a:pPr indent="0" lvl="0" marL="0" rtl="0" algn="l">
                <a:spcBef>
                  <a:spcPts val="0"/>
                </a:spcBef>
                <a:spcAft>
                  <a:spcPts val="0"/>
                </a:spcAft>
                <a:buClr>
                  <a:schemeClr val="dk1"/>
                </a:buClr>
                <a:buSzPts val="1100"/>
                <a:buFont typeface="Arial"/>
                <a:buNone/>
              </a:pPr>
              <a:r>
                <a:rPr lang="en-GB" sz="700">
                  <a:solidFill>
                    <a:srgbClr val="B7B7B7"/>
                  </a:solidFill>
                </a:rPr>
                <a:t>Adenovirus serotype 40, &amp; 41: dsDNA, non-enveloped</a:t>
              </a:r>
              <a:endParaRPr sz="700">
                <a:solidFill>
                  <a:srgbClr val="B7B7B7"/>
                </a:solidFill>
              </a:endParaRPr>
            </a:p>
            <a:p>
              <a:pPr indent="0" lvl="0" marL="0" rtl="0" algn="l">
                <a:spcBef>
                  <a:spcPts val="0"/>
                </a:spcBef>
                <a:spcAft>
                  <a:spcPts val="0"/>
                </a:spcAft>
                <a:buClr>
                  <a:schemeClr val="dk1"/>
                </a:buClr>
                <a:buSzPts val="1100"/>
                <a:buFont typeface="Arial"/>
                <a:buNone/>
              </a:pPr>
              <a:r>
                <a:rPr lang="en-GB" sz="700">
                  <a:solidFill>
                    <a:srgbClr val="B7B7B7"/>
                  </a:solidFill>
                </a:rPr>
                <a:t>Caliciviruses: ssRNA, non-enveloped</a:t>
              </a:r>
              <a:endParaRPr sz="700">
                <a:solidFill>
                  <a:srgbClr val="B7B7B7"/>
                </a:solidFill>
              </a:endParaRPr>
            </a:p>
            <a:p>
              <a:pPr indent="0" lvl="0" marL="0" rtl="0" algn="l">
                <a:spcBef>
                  <a:spcPts val="0"/>
                </a:spcBef>
                <a:spcAft>
                  <a:spcPts val="0"/>
                </a:spcAft>
                <a:buClr>
                  <a:schemeClr val="dk1"/>
                </a:buClr>
                <a:buSzPts val="1100"/>
                <a:buFont typeface="Arial"/>
                <a:buNone/>
              </a:pPr>
              <a:r>
                <a:rPr lang="en-GB" sz="700">
                  <a:solidFill>
                    <a:srgbClr val="B7B7B7"/>
                  </a:solidFill>
                </a:rPr>
                <a:t>Astrovirus: ssRNA, non-enveloped</a:t>
              </a:r>
              <a:endParaRPr sz="700">
                <a:solidFill>
                  <a:srgbClr val="B7B7B7"/>
                </a:solidFill>
              </a:endParaRPr>
            </a:p>
            <a:p>
              <a:pPr indent="0" lvl="0" marL="0" rtl="0" algn="l">
                <a:spcBef>
                  <a:spcPts val="0"/>
                </a:spcBef>
                <a:spcAft>
                  <a:spcPts val="0"/>
                </a:spcAft>
                <a:buClr>
                  <a:schemeClr val="dk1"/>
                </a:buClr>
                <a:buSzPts val="1100"/>
                <a:buFont typeface="Arial"/>
                <a:buNone/>
              </a:pPr>
              <a:r>
                <a:t/>
              </a:r>
              <a:endParaRPr sz="700">
                <a:solidFill>
                  <a:srgbClr val="B7B7B7"/>
                </a:solidFill>
              </a:endParaRPr>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Q4:</a:t>
              </a:r>
              <a:r>
                <a:rPr b="1" lang="en-GB" sz="1000">
                  <a:solidFill>
                    <a:schemeClr val="dk1"/>
                  </a:solidFill>
                </a:rPr>
                <a:t> How are they transmitted(Route of transmission)</a:t>
              </a:r>
              <a:r>
                <a:rPr b="1" lang="en-GB" sz="1000">
                  <a:solidFill>
                    <a:schemeClr val="dk1"/>
                  </a:solidFill>
                </a:rPr>
                <a:t>?</a:t>
              </a:r>
              <a:endParaRPr b="1" sz="1000">
                <a:solidFill>
                  <a:schemeClr val="dk1"/>
                </a:solidFill>
              </a:endParaRPr>
            </a:p>
            <a:p>
              <a:pPr indent="0" lvl="0" marL="0" rtl="0" algn="l">
                <a:spcBef>
                  <a:spcPts val="0"/>
                </a:spcBef>
                <a:spcAft>
                  <a:spcPts val="0"/>
                </a:spcAft>
                <a:buClr>
                  <a:schemeClr val="dk1"/>
                </a:buClr>
                <a:buSzPts val="1100"/>
                <a:buFont typeface="Arial"/>
                <a:buNone/>
              </a:pPr>
              <a:r>
                <a:rPr lang="en-GB" sz="700">
                  <a:solidFill>
                    <a:srgbClr val="B7B7B7"/>
                  </a:solidFill>
                </a:rPr>
                <a:t>A: </a:t>
              </a:r>
              <a:r>
                <a:rPr lang="en-GB" sz="700">
                  <a:solidFill>
                    <a:srgbClr val="B7B7B7"/>
                  </a:solidFill>
                </a:rPr>
                <a:t>Faecal-oral route</a:t>
              </a:r>
              <a:endParaRPr b="1" sz="1000"/>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Q5:</a:t>
              </a:r>
              <a:r>
                <a:rPr b="1" lang="en-GB" sz="1000">
                  <a:solidFill>
                    <a:schemeClr val="dk1"/>
                  </a:solidFill>
                </a:rPr>
                <a:t> How do we diagnose these organisms</a:t>
              </a:r>
              <a:r>
                <a:rPr b="1" lang="en-GB" sz="1000">
                  <a:solidFill>
                    <a:schemeClr val="dk1"/>
                  </a:solidFill>
                </a:rPr>
                <a:t>?</a:t>
              </a:r>
              <a:endParaRPr b="1" sz="1000">
                <a:solidFill>
                  <a:schemeClr val="dk1"/>
                </a:solidFill>
              </a:endParaRPr>
            </a:p>
            <a:p>
              <a:pPr indent="0" lvl="0" marL="0" rtl="0" algn="l">
                <a:spcBef>
                  <a:spcPts val="0"/>
                </a:spcBef>
                <a:spcAft>
                  <a:spcPts val="0"/>
                </a:spcAft>
                <a:buClr>
                  <a:schemeClr val="dk1"/>
                </a:buClr>
                <a:buSzPts val="1100"/>
                <a:buFont typeface="Arial"/>
                <a:buNone/>
              </a:pPr>
              <a:r>
                <a:rPr lang="en-GB" sz="700">
                  <a:solidFill>
                    <a:srgbClr val="B7B7B7"/>
                  </a:solidFill>
                </a:rPr>
                <a:t>A: </a:t>
              </a:r>
              <a:r>
                <a:rPr lang="en-GB" sz="700">
                  <a:solidFill>
                    <a:srgbClr val="B7B7B7"/>
                  </a:solidFill>
                </a:rPr>
                <a:t>ELISA / Immunochromatography for detection of viral Ag in stool samples.</a:t>
              </a:r>
              <a:endParaRPr sz="700">
                <a:solidFill>
                  <a:srgbClr val="B7B7B7"/>
                </a:solidFill>
              </a:endParaRPr>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Q6:</a:t>
              </a:r>
              <a:r>
                <a:rPr b="1" lang="en-GB" sz="1000">
                  <a:solidFill>
                    <a:schemeClr val="dk1"/>
                  </a:solidFill>
                </a:rPr>
                <a:t> How can we prevent this disease</a:t>
              </a:r>
              <a:r>
                <a:rPr b="1" lang="en-GB" sz="1000">
                  <a:solidFill>
                    <a:schemeClr val="dk1"/>
                  </a:solidFill>
                </a:rPr>
                <a:t>?</a:t>
              </a:r>
              <a:endParaRPr b="1" sz="1000">
                <a:solidFill>
                  <a:schemeClr val="dk1"/>
                </a:solidFill>
              </a:endParaRPr>
            </a:p>
            <a:p>
              <a:pPr indent="0" lvl="0" marL="0" rtl="0" algn="l">
                <a:spcBef>
                  <a:spcPts val="0"/>
                </a:spcBef>
                <a:spcAft>
                  <a:spcPts val="0"/>
                </a:spcAft>
                <a:buNone/>
              </a:pPr>
              <a:r>
                <a:rPr lang="en-GB" sz="700">
                  <a:solidFill>
                    <a:srgbClr val="B7B7B7"/>
                  </a:solidFill>
                </a:rPr>
                <a:t>A: We can only prevent rotavirus by vaccines like Rotarix, RotaTeq.</a:t>
              </a:r>
              <a:endParaRPr b="1" sz="1000"/>
            </a:p>
            <a:p>
              <a:pPr indent="0" lvl="0" marL="0" rtl="0" algn="l">
                <a:spcBef>
                  <a:spcPts val="0"/>
                </a:spcBef>
                <a:spcAft>
                  <a:spcPts val="0"/>
                </a:spcAft>
                <a:buNone/>
              </a:pPr>
              <a:r>
                <a:t/>
              </a:r>
              <a:endParaRPr sz="700">
                <a:solidFill>
                  <a:srgbClr val="B7B7B7"/>
                </a:solidFill>
              </a:endParaRPr>
            </a:p>
          </p:txBody>
        </p:sp>
        <p:sp>
          <p:nvSpPr>
            <p:cNvPr id="185" name="Google Shape;185;p18"/>
            <p:cNvSpPr txBox="1"/>
            <p:nvPr/>
          </p:nvSpPr>
          <p:spPr>
            <a:xfrm>
              <a:off x="242075" y="6120863"/>
              <a:ext cx="63846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SAQ:</a:t>
              </a:r>
              <a:endParaRPr b="1" sz="2400">
                <a:solidFill>
                  <a:srgbClr val="61753B"/>
                </a:solidFill>
                <a:latin typeface="Calibri"/>
                <a:ea typeface="Calibri"/>
                <a:cs typeface="Calibri"/>
                <a:sym typeface="Calibri"/>
              </a:endParaRPr>
            </a:p>
          </p:txBody>
        </p:sp>
        <p:sp>
          <p:nvSpPr>
            <p:cNvPr id="186" name="Google Shape;186;p18"/>
            <p:cNvSpPr/>
            <p:nvPr/>
          </p:nvSpPr>
          <p:spPr>
            <a:xfrm>
              <a:off x="242075" y="1154325"/>
              <a:ext cx="7041000" cy="50604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850">
                  <a:solidFill>
                    <a:srgbClr val="61753B"/>
                  </a:solidFill>
                </a:rPr>
                <a:t>Q1:Which of the following describes rotavirus?</a:t>
              </a:r>
              <a:endParaRPr b="1" sz="850">
                <a:solidFill>
                  <a:srgbClr val="61753B"/>
                </a:solidFill>
              </a:endParaRPr>
            </a:p>
            <a:p>
              <a:pPr indent="0" lvl="0" marL="0" rtl="0" algn="l">
                <a:spcBef>
                  <a:spcPts val="0"/>
                </a:spcBef>
                <a:spcAft>
                  <a:spcPts val="0"/>
                </a:spcAft>
                <a:buNone/>
              </a:pPr>
              <a:r>
                <a:rPr lang="en-GB" sz="850"/>
                <a:t>A- Non-</a:t>
              </a:r>
              <a:r>
                <a:rPr lang="en-GB" sz="850"/>
                <a:t>enveloped</a:t>
              </a:r>
              <a:r>
                <a:rPr lang="en-GB" sz="850"/>
                <a:t>, ds-RNA</a:t>
              </a:r>
              <a:endParaRPr sz="850"/>
            </a:p>
            <a:p>
              <a:pPr indent="0" lvl="0" marL="0" rtl="0" algn="l">
                <a:spcBef>
                  <a:spcPts val="0"/>
                </a:spcBef>
                <a:spcAft>
                  <a:spcPts val="0"/>
                </a:spcAft>
                <a:buNone/>
              </a:pPr>
              <a:r>
                <a:rPr lang="en-GB" sz="850"/>
                <a:t>B-</a:t>
              </a:r>
              <a:r>
                <a:rPr lang="en-GB" sz="850">
                  <a:solidFill>
                    <a:schemeClr val="dk1"/>
                  </a:solidFill>
                </a:rPr>
                <a:t> Non-enveloped, ds-DNA</a:t>
              </a:r>
              <a:endParaRPr sz="850">
                <a:solidFill>
                  <a:schemeClr val="dk1"/>
                </a:solidFill>
              </a:endParaRPr>
            </a:p>
            <a:p>
              <a:pPr indent="0" lvl="0" marL="0" rtl="0" algn="l">
                <a:spcBef>
                  <a:spcPts val="0"/>
                </a:spcBef>
                <a:spcAft>
                  <a:spcPts val="0"/>
                </a:spcAft>
                <a:buNone/>
              </a:pPr>
              <a:r>
                <a:rPr lang="en-GB" sz="850"/>
                <a:t>C-</a:t>
              </a:r>
              <a:r>
                <a:rPr lang="en-GB" sz="850">
                  <a:solidFill>
                    <a:schemeClr val="dk1"/>
                  </a:solidFill>
                </a:rPr>
                <a:t> Non-enveloped, ss-RNA</a:t>
              </a:r>
              <a:endParaRPr sz="850"/>
            </a:p>
            <a:p>
              <a:pPr indent="0" lvl="0" marL="0" rtl="0" algn="l">
                <a:spcBef>
                  <a:spcPts val="0"/>
                </a:spcBef>
                <a:spcAft>
                  <a:spcPts val="0"/>
                </a:spcAft>
                <a:buNone/>
              </a:pPr>
              <a:r>
                <a:rPr lang="en-GB" sz="850"/>
                <a:t>D- </a:t>
              </a:r>
              <a:r>
                <a:rPr lang="en-GB" sz="850">
                  <a:solidFill>
                    <a:schemeClr val="dk1"/>
                  </a:solidFill>
                </a:rPr>
                <a:t>None of the above.</a:t>
              </a:r>
              <a:endParaRPr sz="850"/>
            </a:p>
            <a:p>
              <a:pPr indent="0" lvl="0" marL="0" rtl="0" algn="l">
                <a:spcBef>
                  <a:spcPts val="0"/>
                </a:spcBef>
                <a:spcAft>
                  <a:spcPts val="0"/>
                </a:spcAft>
                <a:buNone/>
              </a:pPr>
              <a:r>
                <a:t/>
              </a:r>
              <a:endParaRPr sz="850"/>
            </a:p>
            <a:p>
              <a:pPr indent="0" lvl="0" marL="0" rtl="0" algn="l">
                <a:spcBef>
                  <a:spcPts val="0"/>
                </a:spcBef>
                <a:spcAft>
                  <a:spcPts val="0"/>
                </a:spcAft>
                <a:buNone/>
              </a:pPr>
              <a:r>
                <a:rPr b="1" lang="en-GB" sz="850">
                  <a:solidFill>
                    <a:srgbClr val="61753B"/>
                  </a:solidFill>
                </a:rPr>
                <a:t>Q2:Which of the following is true regarding </a:t>
              </a:r>
              <a:r>
                <a:rPr b="1" lang="en-GB" sz="850">
                  <a:solidFill>
                    <a:srgbClr val="61753B"/>
                  </a:solidFill>
                </a:rPr>
                <a:t>Gastroenteritis caused by Calicivirus(Norovirus)?</a:t>
              </a:r>
              <a:r>
                <a:rPr b="1" lang="en-GB" sz="850">
                  <a:solidFill>
                    <a:srgbClr val="61753B"/>
                  </a:solidFill>
                </a:rPr>
                <a:t> </a:t>
              </a:r>
              <a:endParaRPr b="1" sz="850">
                <a:solidFill>
                  <a:srgbClr val="61753B"/>
                </a:solidFill>
              </a:endParaRPr>
            </a:p>
            <a:p>
              <a:pPr indent="0" lvl="0" marL="0" rtl="0" algn="l">
                <a:spcBef>
                  <a:spcPts val="0"/>
                </a:spcBef>
                <a:spcAft>
                  <a:spcPts val="0"/>
                </a:spcAft>
                <a:buClr>
                  <a:schemeClr val="dk1"/>
                </a:buClr>
                <a:buSzPts val="1100"/>
                <a:buFont typeface="Arial"/>
                <a:buNone/>
              </a:pPr>
              <a:r>
                <a:rPr lang="en-GB" sz="850">
                  <a:solidFill>
                    <a:schemeClr val="dk1"/>
                  </a:solidFill>
                </a:rPr>
                <a:t>A- Can be prevented by vaccines.</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B- Children usually </a:t>
              </a:r>
              <a:r>
                <a:rPr lang="en-GB" sz="850">
                  <a:solidFill>
                    <a:schemeClr val="dk1"/>
                  </a:solidFill>
                </a:rPr>
                <a:t>experience diarrhea more than vomiting</a:t>
              </a:r>
              <a:r>
                <a:rPr lang="en-GB" sz="850">
                  <a:solidFill>
                    <a:schemeClr val="dk1"/>
                  </a:solidFill>
                </a:rPr>
                <a:t> </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C- </a:t>
              </a:r>
              <a:r>
                <a:rPr lang="en-GB" sz="850">
                  <a:solidFill>
                    <a:schemeClr val="dk1"/>
                  </a:solidFill>
                </a:rPr>
                <a:t>Children usually experience vomiting more than diarrhea</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D- Affects children only</a:t>
              </a:r>
              <a:endParaRPr sz="850"/>
            </a:p>
            <a:p>
              <a:pPr indent="0" lvl="0" marL="0" rtl="0" algn="l">
                <a:spcBef>
                  <a:spcPts val="0"/>
                </a:spcBef>
                <a:spcAft>
                  <a:spcPts val="0"/>
                </a:spcAft>
                <a:buNone/>
              </a:pPr>
              <a:r>
                <a:t/>
              </a:r>
              <a:endParaRPr sz="850"/>
            </a:p>
            <a:p>
              <a:pPr indent="0" lvl="0" marL="0" rtl="0" algn="l">
                <a:spcBef>
                  <a:spcPts val="0"/>
                </a:spcBef>
                <a:spcAft>
                  <a:spcPts val="0"/>
                </a:spcAft>
                <a:buNone/>
              </a:pPr>
              <a:r>
                <a:rPr b="1" lang="en-GB" sz="850">
                  <a:solidFill>
                    <a:srgbClr val="61753B"/>
                  </a:solidFill>
                </a:rPr>
                <a:t>Q3:Which of the following viruses can be prevented by vaccines?</a:t>
              </a:r>
              <a:endParaRPr b="1" sz="850">
                <a:solidFill>
                  <a:srgbClr val="61753B"/>
                </a:solidFill>
              </a:endParaRPr>
            </a:p>
            <a:p>
              <a:pPr indent="0" lvl="0" marL="0" rtl="0" algn="l">
                <a:spcBef>
                  <a:spcPts val="0"/>
                </a:spcBef>
                <a:spcAft>
                  <a:spcPts val="0"/>
                </a:spcAft>
                <a:buClr>
                  <a:schemeClr val="dk1"/>
                </a:buClr>
                <a:buSzPts val="1100"/>
                <a:buFont typeface="Arial"/>
                <a:buNone/>
              </a:pPr>
              <a:r>
                <a:rPr lang="en-GB" sz="850">
                  <a:solidFill>
                    <a:schemeClr val="dk1"/>
                  </a:solidFill>
                </a:rPr>
                <a:t>A- Rotavirus.</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B- </a:t>
              </a:r>
              <a:r>
                <a:rPr lang="en-GB" sz="850">
                  <a:solidFill>
                    <a:schemeClr val="dk1"/>
                  </a:solidFill>
                </a:rPr>
                <a:t>Adenovirus</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C- </a:t>
              </a:r>
              <a:r>
                <a:rPr lang="en-GB" sz="850">
                  <a:solidFill>
                    <a:schemeClr val="dk1"/>
                  </a:solidFill>
                </a:rPr>
                <a:t>Caliciviruses</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D- </a:t>
              </a:r>
              <a:r>
                <a:rPr lang="en-GB" sz="850">
                  <a:solidFill>
                    <a:schemeClr val="dk1"/>
                  </a:solidFill>
                </a:rPr>
                <a:t>Astrovirus</a:t>
              </a:r>
              <a:endParaRPr sz="850"/>
            </a:p>
            <a:p>
              <a:pPr indent="0" lvl="0" marL="0" rtl="0" algn="l">
                <a:spcBef>
                  <a:spcPts val="0"/>
                </a:spcBef>
                <a:spcAft>
                  <a:spcPts val="0"/>
                </a:spcAft>
                <a:buNone/>
              </a:pPr>
              <a:r>
                <a:t/>
              </a:r>
              <a:endParaRPr sz="850"/>
            </a:p>
            <a:p>
              <a:pPr indent="0" lvl="0" marL="0" rtl="0" algn="l">
                <a:spcBef>
                  <a:spcPts val="0"/>
                </a:spcBef>
                <a:spcAft>
                  <a:spcPts val="0"/>
                </a:spcAft>
                <a:buNone/>
              </a:pPr>
              <a:r>
                <a:rPr b="1" lang="en-GB" sz="850">
                  <a:solidFill>
                    <a:srgbClr val="61753B"/>
                  </a:solidFill>
                </a:rPr>
                <a:t>Q4:</a:t>
              </a:r>
              <a:r>
                <a:rPr b="1" lang="en-GB" sz="850">
                  <a:solidFill>
                    <a:srgbClr val="61753B"/>
                  </a:solidFill>
                </a:rPr>
                <a:t>A 14 month old child is brought to the pediatrician with a case of diarrhea which his mother describes as “explosive”, loose, and watery. She hasn’t noticed any blood in the stools. Prior to yesterday’s onset of diarrhea, the baby had been vomiting for 2 or 3 days. Some tests showed that the causative agent is non-enveloped, dsDNA. Which of the following is most likely the causative agent?</a:t>
              </a:r>
              <a:endParaRPr b="1" sz="850">
                <a:solidFill>
                  <a:srgbClr val="61753B"/>
                </a:solidFill>
              </a:endParaRPr>
            </a:p>
            <a:p>
              <a:pPr indent="0" lvl="0" marL="0" rtl="0" algn="l">
                <a:spcBef>
                  <a:spcPts val="0"/>
                </a:spcBef>
                <a:spcAft>
                  <a:spcPts val="0"/>
                </a:spcAft>
                <a:buClr>
                  <a:schemeClr val="dk1"/>
                </a:buClr>
                <a:buSzPts val="1100"/>
                <a:buFont typeface="Arial"/>
                <a:buNone/>
              </a:pPr>
              <a:r>
                <a:rPr lang="en-GB" sz="850">
                  <a:solidFill>
                    <a:schemeClr val="dk1"/>
                  </a:solidFill>
                </a:rPr>
                <a:t>A- Rotavirus.</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B- Adenovirus</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C- Caliciviruses</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D- Astrovirus</a:t>
              </a:r>
              <a:endParaRPr sz="850">
                <a:solidFill>
                  <a:schemeClr val="dk1"/>
                </a:solidFill>
              </a:endParaRPr>
            </a:p>
            <a:p>
              <a:pPr indent="0" lvl="0" marL="0" rtl="0" algn="l">
                <a:spcBef>
                  <a:spcPts val="0"/>
                </a:spcBef>
                <a:spcAft>
                  <a:spcPts val="0"/>
                </a:spcAft>
                <a:buNone/>
              </a:pPr>
              <a:r>
                <a:t/>
              </a:r>
              <a:endParaRPr sz="850"/>
            </a:p>
            <a:p>
              <a:pPr indent="0" lvl="0" marL="0" rtl="0" algn="l">
                <a:spcBef>
                  <a:spcPts val="0"/>
                </a:spcBef>
                <a:spcAft>
                  <a:spcPts val="0"/>
                </a:spcAft>
                <a:buNone/>
              </a:pPr>
              <a:r>
                <a:rPr b="1" lang="en-GB" sz="850">
                  <a:solidFill>
                    <a:srgbClr val="61753B"/>
                  </a:solidFill>
                </a:rPr>
                <a:t>Q5:</a:t>
              </a:r>
              <a:r>
                <a:rPr b="1" lang="en-GB" sz="850">
                  <a:solidFill>
                    <a:srgbClr val="61753B"/>
                  </a:solidFill>
                </a:rPr>
                <a:t>What</a:t>
              </a:r>
              <a:r>
                <a:rPr b="1" lang="en-GB" sz="850">
                  <a:solidFill>
                    <a:srgbClr val="61753B"/>
                  </a:solidFill>
                </a:rPr>
                <a:t> type of vaccine is used for Rotavirus?</a:t>
              </a:r>
              <a:endParaRPr b="1" sz="850">
                <a:solidFill>
                  <a:srgbClr val="61753B"/>
                </a:solidFill>
              </a:endParaRPr>
            </a:p>
            <a:p>
              <a:pPr indent="0" lvl="0" marL="0" rtl="0" algn="l">
                <a:spcBef>
                  <a:spcPts val="0"/>
                </a:spcBef>
                <a:spcAft>
                  <a:spcPts val="0"/>
                </a:spcAft>
                <a:buClr>
                  <a:schemeClr val="dk1"/>
                </a:buClr>
                <a:buSzPts val="1100"/>
                <a:buFont typeface="Arial"/>
                <a:buNone/>
              </a:pPr>
              <a:r>
                <a:rPr lang="en-GB" sz="850">
                  <a:solidFill>
                    <a:schemeClr val="dk1"/>
                  </a:solidFill>
                </a:rPr>
                <a:t>A- Live attenuated vaccine, IV</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B- Inactivated killed antigen, oral</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C- L</a:t>
              </a:r>
              <a:r>
                <a:rPr lang="en-GB" sz="850">
                  <a:solidFill>
                    <a:schemeClr val="dk1"/>
                  </a:solidFill>
                </a:rPr>
                <a:t>ive attenuated vaccine, oral</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D- Purified antigen, IV</a:t>
              </a:r>
              <a:endParaRPr sz="850">
                <a:solidFill>
                  <a:schemeClr val="dk1"/>
                </a:solidFill>
              </a:endParaRPr>
            </a:p>
            <a:p>
              <a:pPr indent="0" lvl="0" marL="0" rtl="0" algn="l">
                <a:spcBef>
                  <a:spcPts val="0"/>
                </a:spcBef>
                <a:spcAft>
                  <a:spcPts val="0"/>
                </a:spcAft>
                <a:buClr>
                  <a:schemeClr val="dk1"/>
                </a:buClr>
                <a:buSzPts val="1100"/>
                <a:buFont typeface="Arial"/>
                <a:buNone/>
              </a:pPr>
              <a:r>
                <a:t/>
              </a:r>
              <a:endParaRPr sz="850">
                <a:solidFill>
                  <a:schemeClr val="dk1"/>
                </a:solidFill>
              </a:endParaRPr>
            </a:p>
            <a:p>
              <a:pPr indent="0" lvl="0" marL="0" rtl="0" algn="l">
                <a:spcBef>
                  <a:spcPts val="0"/>
                </a:spcBef>
                <a:spcAft>
                  <a:spcPts val="0"/>
                </a:spcAft>
                <a:buClr>
                  <a:schemeClr val="dk1"/>
                </a:buClr>
                <a:buSzPts val="1100"/>
                <a:buFont typeface="Arial"/>
                <a:buNone/>
              </a:pPr>
              <a:r>
                <a:rPr b="1" lang="en-GB" sz="850">
                  <a:solidFill>
                    <a:srgbClr val="61753B"/>
                  </a:solidFill>
                </a:rPr>
                <a:t>Q6: When suspecting viral gastroenteritis in children, what type of sample is used for immunoassay, and for the detection of what? </a:t>
              </a:r>
              <a:endParaRPr b="1" sz="850">
                <a:solidFill>
                  <a:srgbClr val="61753B"/>
                </a:solidFill>
              </a:endParaRPr>
            </a:p>
            <a:p>
              <a:pPr indent="0" lvl="0" marL="0" rtl="0" algn="l">
                <a:spcBef>
                  <a:spcPts val="0"/>
                </a:spcBef>
                <a:spcAft>
                  <a:spcPts val="0"/>
                </a:spcAft>
                <a:buClr>
                  <a:schemeClr val="dk1"/>
                </a:buClr>
                <a:buSzPts val="1100"/>
                <a:buFont typeface="Arial"/>
                <a:buNone/>
              </a:pPr>
              <a:r>
                <a:rPr lang="en-GB" sz="850">
                  <a:solidFill>
                    <a:schemeClr val="dk1"/>
                  </a:solidFill>
                </a:rPr>
                <a:t>A- Stool sample, viral antibodies</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B- Blood sample, viral antibodies</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C- Stool sample, viral antigen</a:t>
              </a:r>
              <a:endParaRPr sz="850">
                <a:solidFill>
                  <a:schemeClr val="dk1"/>
                </a:solidFill>
              </a:endParaRPr>
            </a:p>
            <a:p>
              <a:pPr indent="0" lvl="0" marL="0" rtl="0" algn="l">
                <a:spcBef>
                  <a:spcPts val="0"/>
                </a:spcBef>
                <a:spcAft>
                  <a:spcPts val="0"/>
                </a:spcAft>
                <a:buClr>
                  <a:schemeClr val="dk1"/>
                </a:buClr>
                <a:buSzPts val="1100"/>
                <a:buFont typeface="Arial"/>
                <a:buNone/>
              </a:pPr>
              <a:r>
                <a:rPr lang="en-GB" sz="850">
                  <a:solidFill>
                    <a:schemeClr val="dk1"/>
                  </a:solidFill>
                </a:rPr>
                <a:t>D- Blood sample, viral antigen</a:t>
              </a:r>
              <a:endParaRPr sz="850">
                <a:solidFill>
                  <a:schemeClr val="dk1"/>
                </a:solidFill>
              </a:endParaRPr>
            </a:p>
          </p:txBody>
        </p:sp>
        <p:sp>
          <p:nvSpPr>
            <p:cNvPr id="187" name="Google Shape;187;p18"/>
            <p:cNvSpPr/>
            <p:nvPr/>
          </p:nvSpPr>
          <p:spPr>
            <a:xfrm>
              <a:off x="3945125" y="659013"/>
              <a:ext cx="3149100" cy="379500"/>
            </a:xfrm>
            <a:prstGeom prst="rect">
              <a:avLst/>
            </a:prstGeom>
            <a:noFill/>
            <a:ln cap="flat" cmpd="sng" w="9525">
              <a:solidFill>
                <a:srgbClr val="B4B98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D9D9D9"/>
                  </a:solidFill>
                </a:rPr>
                <a:t>Q1:A, Q2:C, Q3:A, Q4:B, Q5:C Q6:C</a:t>
              </a:r>
              <a:endParaRPr sz="1200">
                <a:solidFill>
                  <a:srgbClr val="D9D9D9"/>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91" name="Shape 191"/>
        <p:cNvGrpSpPr/>
        <p:nvPr/>
      </p:nvGrpSpPr>
      <p:grpSpPr>
        <a:xfrm>
          <a:off x="0" y="0"/>
          <a:ext cx="0" cy="0"/>
          <a:chOff x="0" y="0"/>
          <a:chExt cx="0" cy="0"/>
        </a:xfrm>
      </p:grpSpPr>
      <p:sp>
        <p:nvSpPr>
          <p:cNvPr id="192" name="Google Shape;192;p19"/>
          <p:cNvSpPr txBox="1"/>
          <p:nvPr/>
        </p:nvSpPr>
        <p:spPr>
          <a:xfrm>
            <a:off x="241550" y="247050"/>
            <a:ext cx="63846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Members board:</a:t>
            </a:r>
            <a:endParaRPr b="1" sz="3600">
              <a:solidFill>
                <a:srgbClr val="61753B"/>
              </a:solidFill>
              <a:latin typeface="Calibri"/>
              <a:ea typeface="Calibri"/>
              <a:cs typeface="Calibri"/>
              <a:sym typeface="Calibri"/>
            </a:endParaRPr>
          </a:p>
        </p:txBody>
      </p:sp>
      <p:sp>
        <p:nvSpPr>
          <p:cNvPr id="193" name="Google Shape;193;p19"/>
          <p:cNvSpPr/>
          <p:nvPr/>
        </p:nvSpPr>
        <p:spPr>
          <a:xfrm rot="5400000">
            <a:off x="3554200" y="6223225"/>
            <a:ext cx="509100" cy="75789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19"/>
          <p:cNvPicPr preferRelativeResize="0"/>
          <p:nvPr/>
        </p:nvPicPr>
        <p:blipFill>
          <a:blip r:embed="rId3">
            <a:alphaModFix/>
          </a:blip>
          <a:stretch>
            <a:fillRect/>
          </a:stretch>
        </p:blipFill>
        <p:spPr>
          <a:xfrm rot="5011859">
            <a:off x="6026196" y="9020690"/>
            <a:ext cx="1702388" cy="2145988"/>
          </a:xfrm>
          <a:prstGeom prst="rect">
            <a:avLst/>
          </a:prstGeom>
          <a:noFill/>
          <a:ln>
            <a:noFill/>
          </a:ln>
          <a:effectLst>
            <a:outerShdw blurRad="57150" rotWithShape="0" algn="bl" dir="5400000" dist="19050">
              <a:srgbClr val="999999">
                <a:alpha val="50000"/>
              </a:srgbClr>
            </a:outerShdw>
          </a:effectLst>
        </p:spPr>
      </p:pic>
      <p:pic>
        <p:nvPicPr>
          <p:cNvPr id="195" name="Google Shape;195;p19"/>
          <p:cNvPicPr preferRelativeResize="0"/>
          <p:nvPr/>
        </p:nvPicPr>
        <p:blipFill>
          <a:blip r:embed="rId4">
            <a:alphaModFix/>
          </a:blip>
          <a:stretch>
            <a:fillRect/>
          </a:stretch>
        </p:blipFill>
        <p:spPr>
          <a:xfrm rot="5011859">
            <a:off x="4710703" y="9002197"/>
            <a:ext cx="1702388" cy="2145988"/>
          </a:xfrm>
          <a:prstGeom prst="rect">
            <a:avLst/>
          </a:prstGeom>
          <a:noFill/>
          <a:ln>
            <a:noFill/>
          </a:ln>
          <a:effectLst>
            <a:outerShdw blurRad="57150" rotWithShape="0" algn="bl" dir="5400000" dist="19050">
              <a:srgbClr val="999999">
                <a:alpha val="50000"/>
              </a:srgbClr>
            </a:outerShdw>
          </a:effectLst>
        </p:spPr>
      </p:pic>
      <p:pic>
        <p:nvPicPr>
          <p:cNvPr id="196" name="Google Shape;196;p19"/>
          <p:cNvPicPr preferRelativeResize="0"/>
          <p:nvPr/>
        </p:nvPicPr>
        <p:blipFill>
          <a:blip r:embed="rId4">
            <a:alphaModFix/>
          </a:blip>
          <a:stretch>
            <a:fillRect/>
          </a:stretch>
        </p:blipFill>
        <p:spPr>
          <a:xfrm rot="5011859">
            <a:off x="3379074" y="8985059"/>
            <a:ext cx="1702388" cy="2145988"/>
          </a:xfrm>
          <a:prstGeom prst="rect">
            <a:avLst/>
          </a:prstGeom>
          <a:noFill/>
          <a:ln>
            <a:noFill/>
          </a:ln>
          <a:effectLst>
            <a:outerShdw blurRad="57150" rotWithShape="0" algn="bl" dir="5400000" dist="19050">
              <a:srgbClr val="999999">
                <a:alpha val="50000"/>
              </a:srgbClr>
            </a:outerShdw>
          </a:effectLst>
        </p:spPr>
      </p:pic>
      <p:pic>
        <p:nvPicPr>
          <p:cNvPr id="197" name="Google Shape;197;p19"/>
          <p:cNvPicPr preferRelativeResize="0"/>
          <p:nvPr/>
        </p:nvPicPr>
        <p:blipFill>
          <a:blip r:embed="rId4">
            <a:alphaModFix/>
          </a:blip>
          <a:stretch>
            <a:fillRect/>
          </a:stretch>
        </p:blipFill>
        <p:spPr>
          <a:xfrm rot="5011859">
            <a:off x="2063581" y="8966565"/>
            <a:ext cx="1702388" cy="2145988"/>
          </a:xfrm>
          <a:prstGeom prst="rect">
            <a:avLst/>
          </a:prstGeom>
          <a:noFill/>
          <a:ln>
            <a:noFill/>
          </a:ln>
          <a:effectLst>
            <a:outerShdw blurRad="57150" rotWithShape="0" algn="bl" dir="5400000" dist="19050">
              <a:srgbClr val="999999">
                <a:alpha val="50000"/>
              </a:srgbClr>
            </a:outerShdw>
          </a:effectLst>
        </p:spPr>
      </p:pic>
      <p:pic>
        <p:nvPicPr>
          <p:cNvPr id="198" name="Google Shape;198;p19"/>
          <p:cNvPicPr preferRelativeResize="0"/>
          <p:nvPr/>
        </p:nvPicPr>
        <p:blipFill>
          <a:blip r:embed="rId4">
            <a:alphaModFix/>
          </a:blip>
          <a:stretch>
            <a:fillRect/>
          </a:stretch>
        </p:blipFill>
        <p:spPr>
          <a:xfrm rot="5011859">
            <a:off x="732238" y="8951957"/>
            <a:ext cx="1702388" cy="2145988"/>
          </a:xfrm>
          <a:prstGeom prst="rect">
            <a:avLst/>
          </a:prstGeom>
          <a:noFill/>
          <a:ln>
            <a:noFill/>
          </a:ln>
          <a:effectLst>
            <a:outerShdw blurRad="57150" rotWithShape="0" algn="bl" dir="5400000" dist="19050">
              <a:srgbClr val="999999">
                <a:alpha val="50000"/>
              </a:srgbClr>
            </a:outerShdw>
          </a:effectLst>
        </p:spPr>
      </p:pic>
      <p:pic>
        <p:nvPicPr>
          <p:cNvPr id="199" name="Google Shape;199;p19"/>
          <p:cNvPicPr preferRelativeResize="0"/>
          <p:nvPr/>
        </p:nvPicPr>
        <p:blipFill rotWithShape="1">
          <a:blip r:embed="rId4">
            <a:alphaModFix/>
          </a:blip>
          <a:srcRect b="39265" l="0" r="0" t="0"/>
          <a:stretch/>
        </p:blipFill>
        <p:spPr>
          <a:xfrm rot="5011860">
            <a:off x="-163415" y="9319542"/>
            <a:ext cx="1702381" cy="1303367"/>
          </a:xfrm>
          <a:prstGeom prst="rect">
            <a:avLst/>
          </a:prstGeom>
          <a:noFill/>
          <a:ln>
            <a:noFill/>
          </a:ln>
          <a:effectLst>
            <a:outerShdw blurRad="57150" rotWithShape="0" algn="bl" dir="5400000" dist="19050">
              <a:srgbClr val="999999">
                <a:alpha val="50000"/>
              </a:srgbClr>
            </a:outerShdw>
          </a:effectLst>
        </p:spPr>
      </p:pic>
      <p:sp>
        <p:nvSpPr>
          <p:cNvPr id="200" name="Google Shape;200;p19"/>
          <p:cNvSpPr txBox="1"/>
          <p:nvPr/>
        </p:nvSpPr>
        <p:spPr>
          <a:xfrm>
            <a:off x="298888" y="1243725"/>
            <a:ext cx="7019700" cy="2487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Leaders:</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201" name="Google Shape;201;p19"/>
          <p:cNvSpPr txBox="1"/>
          <p:nvPr/>
        </p:nvSpPr>
        <p:spPr>
          <a:xfrm>
            <a:off x="298900" y="52436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This lecture was done by:</a:t>
            </a:r>
            <a:endParaRPr b="1" sz="2400">
              <a:solidFill>
                <a:srgbClr val="61753B"/>
              </a:solidFill>
              <a:latin typeface="Calibri"/>
              <a:ea typeface="Calibri"/>
              <a:cs typeface="Calibri"/>
              <a:sym typeface="Calibri"/>
            </a:endParaRPr>
          </a:p>
        </p:txBody>
      </p:sp>
      <p:sp>
        <p:nvSpPr>
          <p:cNvPr id="202" name="Google Shape;202;p19"/>
          <p:cNvSpPr txBox="1"/>
          <p:nvPr/>
        </p:nvSpPr>
        <p:spPr>
          <a:xfrm>
            <a:off x="298906" y="3378925"/>
            <a:ext cx="6470700" cy="155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sub-leader:</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sp>
        <p:nvSpPr>
          <p:cNvPr id="203" name="Google Shape;203;p19"/>
          <p:cNvSpPr txBox="1"/>
          <p:nvPr/>
        </p:nvSpPr>
        <p:spPr>
          <a:xfrm>
            <a:off x="797975" y="5800875"/>
            <a:ext cx="51537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000">
                <a:solidFill>
                  <a:schemeClr val="dk1"/>
                </a:solidFill>
                <a:latin typeface="Cabin"/>
                <a:ea typeface="Cabin"/>
                <a:cs typeface="Cabin"/>
                <a:sym typeface="Cabin"/>
              </a:rPr>
              <a:t>A</a:t>
            </a:r>
            <a:r>
              <a:rPr b="1" lang="en-GB" sz="2000">
                <a:solidFill>
                  <a:schemeClr val="dk1"/>
                </a:solidFill>
                <a:latin typeface="Cabin"/>
                <a:ea typeface="Cabin"/>
                <a:cs typeface="Cabin"/>
                <a:sym typeface="Cabin"/>
              </a:rPr>
              <a:t>lwaleed Alzunaidi</a:t>
            </a:r>
            <a:endParaRPr b="1" sz="2000">
              <a:latin typeface="Cabin"/>
              <a:ea typeface="Cabin"/>
              <a:cs typeface="Cabin"/>
              <a:sym typeface="Cabin"/>
            </a:endParaRPr>
          </a:p>
        </p:txBody>
      </p:sp>
      <p:grpSp>
        <p:nvGrpSpPr>
          <p:cNvPr id="204" name="Google Shape;204;p19"/>
          <p:cNvGrpSpPr/>
          <p:nvPr/>
        </p:nvGrpSpPr>
        <p:grpSpPr>
          <a:xfrm>
            <a:off x="488008" y="6791880"/>
            <a:ext cx="309959" cy="328695"/>
            <a:chOff x="-6690625" y="3631325"/>
            <a:chExt cx="307225" cy="292225"/>
          </a:xfrm>
        </p:grpSpPr>
        <p:sp>
          <p:nvSpPr>
            <p:cNvPr id="205" name="Google Shape;205;p19"/>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19"/>
          <p:cNvGrpSpPr/>
          <p:nvPr/>
        </p:nvGrpSpPr>
        <p:grpSpPr>
          <a:xfrm>
            <a:off x="477531" y="2016501"/>
            <a:ext cx="330928" cy="336226"/>
            <a:chOff x="-56407800" y="1902600"/>
            <a:chExt cx="326875" cy="318125"/>
          </a:xfrm>
        </p:grpSpPr>
        <p:sp>
          <p:nvSpPr>
            <p:cNvPr id="211" name="Google Shape;211;p19"/>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9"/>
          <p:cNvGrpSpPr/>
          <p:nvPr/>
        </p:nvGrpSpPr>
        <p:grpSpPr>
          <a:xfrm>
            <a:off x="4045237" y="2017289"/>
            <a:ext cx="322171" cy="334667"/>
            <a:chOff x="-55225575" y="1903275"/>
            <a:chExt cx="318225" cy="316650"/>
          </a:xfrm>
        </p:grpSpPr>
        <p:sp>
          <p:nvSpPr>
            <p:cNvPr id="215" name="Google Shape;215;p19"/>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19"/>
          <p:cNvGrpSpPr/>
          <p:nvPr/>
        </p:nvGrpSpPr>
        <p:grpSpPr>
          <a:xfrm>
            <a:off x="481483" y="4193428"/>
            <a:ext cx="322998" cy="346532"/>
            <a:chOff x="-64406125" y="3362225"/>
            <a:chExt cx="318225" cy="314800"/>
          </a:xfrm>
        </p:grpSpPr>
        <p:sp>
          <p:nvSpPr>
            <p:cNvPr id="221" name="Google Shape;221;p19"/>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19"/>
          <p:cNvSpPr/>
          <p:nvPr/>
        </p:nvSpPr>
        <p:spPr>
          <a:xfrm>
            <a:off x="525660" y="591842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24" name="Google Shape;224;p19"/>
          <p:cNvSpPr txBox="1"/>
          <p:nvPr/>
        </p:nvSpPr>
        <p:spPr>
          <a:xfrm>
            <a:off x="819100" y="6721050"/>
            <a:ext cx="6822300" cy="23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takers:</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SzPts val="2000"/>
              <a:buFont typeface="Cabin SemiBold"/>
              <a:buChar char="-"/>
            </a:pPr>
            <a:r>
              <a:rPr lang="en-GB" sz="2000">
                <a:latin typeface="Cabin SemiBold"/>
                <a:ea typeface="Cabin SemiBold"/>
                <a:cs typeface="Cabin SemiBold"/>
                <a:sym typeface="Cabin SemiBold"/>
              </a:rPr>
              <a:t>Badr Alqarni</a:t>
            </a:r>
            <a:endParaRPr sz="2000">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Razan AlRabah</a:t>
            </a:r>
            <a:endParaRPr sz="2000">
              <a:latin typeface="Cabin SemiBold"/>
              <a:ea typeface="Cabin SemiBold"/>
              <a:cs typeface="Cabin SemiBold"/>
              <a:sym typeface="Cabin SemiBold"/>
            </a:endParaRPr>
          </a:p>
        </p:txBody>
      </p:sp>
      <p:sp>
        <p:nvSpPr>
          <p:cNvPr id="225" name="Google Shape;225;p19"/>
          <p:cNvSpPr txBox="1"/>
          <p:nvPr/>
        </p:nvSpPr>
        <p:spPr>
          <a:xfrm>
            <a:off x="797975" y="6174075"/>
            <a:ext cx="51537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000">
                <a:solidFill>
                  <a:schemeClr val="dk1"/>
                </a:solidFill>
                <a:latin typeface="Cabin"/>
                <a:ea typeface="Cabin"/>
                <a:cs typeface="Cabin"/>
                <a:sym typeface="Cabin"/>
              </a:rPr>
              <a:t>Naif Alhoseini</a:t>
            </a:r>
            <a:endParaRPr b="1" sz="2000">
              <a:solidFill>
                <a:schemeClr val="dk1"/>
              </a:solidFill>
              <a:latin typeface="Cabin"/>
              <a:ea typeface="Cabin"/>
              <a:cs typeface="Cabin"/>
              <a:sym typeface="Cabin"/>
            </a:endParaRPr>
          </a:p>
          <a:p>
            <a:pPr indent="0" lvl="0" marL="0" rtl="0" algn="l">
              <a:spcBef>
                <a:spcPts val="0"/>
              </a:spcBef>
              <a:spcAft>
                <a:spcPts val="0"/>
              </a:spcAft>
              <a:buNone/>
            </a:pPr>
            <a:r>
              <a:t/>
            </a:r>
            <a:endParaRPr b="1" sz="2000">
              <a:latin typeface="Cabin"/>
              <a:ea typeface="Cabin"/>
              <a:cs typeface="Cabin"/>
              <a:sym typeface="Cabin"/>
            </a:endParaRPr>
          </a:p>
          <a:p>
            <a:pPr indent="0" lvl="0" marL="0" rtl="0" algn="l">
              <a:spcBef>
                <a:spcPts val="0"/>
              </a:spcBef>
              <a:spcAft>
                <a:spcPts val="0"/>
              </a:spcAft>
              <a:buNone/>
            </a:pPr>
            <a:r>
              <a:t/>
            </a:r>
            <a:endParaRPr b="1" sz="2000">
              <a:latin typeface="Cabin"/>
              <a:ea typeface="Cabin"/>
              <a:cs typeface="Cabin"/>
              <a:sym typeface="Cabin"/>
            </a:endParaRPr>
          </a:p>
        </p:txBody>
      </p:sp>
      <p:sp>
        <p:nvSpPr>
          <p:cNvPr id="226" name="Google Shape;226;p19"/>
          <p:cNvSpPr/>
          <p:nvPr/>
        </p:nvSpPr>
        <p:spPr>
          <a:xfrm>
            <a:off x="525660" y="629162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