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698475" cx="7589525"/>
  <p:notesSz cx="6858000" cy="9144000"/>
  <p:embeddedFontLst>
    <p:embeddedFont>
      <p:font typeface="Cabin SemiBold"/>
      <p:regular r:id="rId17"/>
      <p:bold r:id="rId18"/>
      <p:italic r:id="rId19"/>
      <p:boldItalic r:id="rId20"/>
    </p:embeddedFont>
    <p:embeddedFont>
      <p:font typeface="Cabin"/>
      <p:regular r:id="rId21"/>
      <p:bold r:id="rId22"/>
      <p:italic r:id="rId23"/>
      <p:boldItalic r:id="rId24"/>
    </p:embeddedFont>
    <p:embeddedFont>
      <p:font typeface="Ex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2C70432-4D22-436F-883F-72BAC36C21DF}">
  <a:tblStyle styleId="{32C70432-4D22-436F-883F-72BAC36C21D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SemiBold-boldItalic.fntdata"/><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xo-bold.fntdata"/><Relationship Id="rId25" Type="http://schemas.openxmlformats.org/officeDocument/2006/relationships/font" Target="fonts/Exo-regular.fntdata"/><Relationship Id="rId28" Type="http://schemas.openxmlformats.org/officeDocument/2006/relationships/font" Target="fonts/Exo-boldItalic.fntdata"/><Relationship Id="rId27"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binSemiBold-regular.fntdata"/><Relationship Id="rId16" Type="http://schemas.openxmlformats.org/officeDocument/2006/relationships/slide" Target="slides/slide10.xml"/><Relationship Id="rId19" Type="http://schemas.openxmlformats.org/officeDocument/2006/relationships/font" Target="fonts/CabinSemiBold-italic.fntdata"/><Relationship Id="rId18" Type="http://schemas.openxmlformats.org/officeDocument/2006/relationships/font" Target="fonts/Cabin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588d81f66_0_26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588d81f66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619c2981afc2c98_2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619c2981afc2c98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619c2981afc2c98_3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619c2981afc2c98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619c2981afc2c98_3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19c2981afc2c98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619c2981afc2c98_4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619c2981afc2c98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5a84f1cd9_1_2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5a84f1cd9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59410eb87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59410eb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75a84f1cd9_0_13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75a84f1cd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59697232d_1_1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59697232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9.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6.png"/><Relationship Id="rId13" Type="http://schemas.openxmlformats.org/officeDocument/2006/relationships/image" Target="../media/image14.jp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jpg"/><Relationship Id="rId9"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285750" y="2758375"/>
            <a:ext cx="6313800" cy="195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solidFill>
                  <a:srgbClr val="61753B"/>
                </a:solidFill>
                <a:latin typeface="Cabin"/>
                <a:ea typeface="Cabin"/>
                <a:cs typeface="Cabin"/>
                <a:sym typeface="Cabin"/>
              </a:rPr>
              <a:t>Helicobacter Pylor</a:t>
            </a:r>
            <a:r>
              <a:rPr b="1" lang="en-GB" sz="4500">
                <a:solidFill>
                  <a:srgbClr val="61753B"/>
                </a:solidFill>
                <a:latin typeface="Cabin"/>
                <a:ea typeface="Cabin"/>
                <a:cs typeface="Cabin"/>
                <a:sym typeface="Cabin"/>
              </a:rPr>
              <a:t>i</a:t>
            </a:r>
            <a:endParaRPr b="1" sz="4500">
              <a:solidFill>
                <a:srgbClr val="61753B"/>
              </a:solidFill>
              <a:latin typeface="Cabin"/>
              <a:ea typeface="Cabin"/>
              <a:cs typeface="Cabin"/>
              <a:sym typeface="Cabin"/>
            </a:endParaRPr>
          </a:p>
          <a:p>
            <a:pPr indent="0" lvl="0" marL="0" rtl="0" algn="ctr">
              <a:spcBef>
                <a:spcPts val="0"/>
              </a:spcBef>
              <a:spcAft>
                <a:spcPts val="0"/>
              </a:spcAft>
              <a:buNone/>
            </a:pPr>
            <a:r>
              <a:rPr lang="en-GB" sz="1000">
                <a:solidFill>
                  <a:srgbClr val="61753B"/>
                </a:solidFill>
                <a:latin typeface="Cabin"/>
                <a:ea typeface="Cabin"/>
                <a:cs typeface="Cabin"/>
                <a:sym typeface="Cabin"/>
              </a:rPr>
              <a:t>(We highly recommend reading the Dr notes at the end as they contain some highly imp info not in the main lec)</a:t>
            </a:r>
            <a:r>
              <a:rPr b="1" lang="en-GB" sz="4500">
                <a:solidFill>
                  <a:srgbClr val="61753B"/>
                </a:solidFill>
                <a:latin typeface="Cabin"/>
                <a:ea typeface="Cabin"/>
                <a:cs typeface="Cabin"/>
                <a:sym typeface="Cabin"/>
              </a:rPr>
              <a:t> </a:t>
            </a:r>
            <a:endParaRPr b="1" sz="4500">
              <a:solidFill>
                <a:srgbClr val="61753B"/>
              </a:solidFill>
              <a:latin typeface="Cabin"/>
              <a:ea typeface="Cabin"/>
              <a:cs typeface="Cabin"/>
              <a:sym typeface="Cabin"/>
            </a:endParaRPr>
          </a:p>
        </p:txBody>
      </p:sp>
      <p:pic>
        <p:nvPicPr>
          <p:cNvPr id="64" name="Google Shape;64;p13"/>
          <p:cNvPicPr preferRelativeResize="0"/>
          <p:nvPr/>
        </p:nvPicPr>
        <p:blipFill rotWithShape="1">
          <a:blip r:embed="rId5">
            <a:alphaModFix/>
          </a:blip>
          <a:srcRect b="8839" l="11500" r="19137" t="28687"/>
          <a:stretch/>
        </p:blipFill>
        <p:spPr>
          <a:xfrm>
            <a:off x="5453976" y="-12"/>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p:nvPr/>
        </p:nvSpPr>
        <p:spPr>
          <a:xfrm>
            <a:off x="1475700" y="5270838"/>
            <a:ext cx="57624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r>
              <a:rPr b="1" lang="en-GB" sz="3100">
                <a:solidFill>
                  <a:srgbClr val="61753B"/>
                </a:solidFill>
                <a:latin typeface="Cabin"/>
                <a:ea typeface="Cabin"/>
                <a:cs typeface="Cabin"/>
                <a:sym typeface="Cabin"/>
              </a:rPr>
              <a:t>:</a:t>
            </a:r>
            <a:endParaRPr sz="1900">
              <a:solidFill>
                <a:srgbClr val="61753B"/>
              </a:solidFill>
              <a:latin typeface="Cabin"/>
              <a:ea typeface="Cabin"/>
              <a:cs typeface="Cabin"/>
              <a:sym typeface="Cabin"/>
            </a:endParaRPr>
          </a:p>
        </p:txBody>
      </p:sp>
      <p:sp>
        <p:nvSpPr>
          <p:cNvPr id="67" name="Google Shape;67;p13"/>
          <p:cNvSpPr txBox="1"/>
          <p:nvPr/>
        </p:nvSpPr>
        <p:spPr>
          <a:xfrm>
            <a:off x="1475700" y="5907800"/>
            <a:ext cx="5762400" cy="2330400"/>
          </a:xfrm>
          <a:prstGeom prst="rect">
            <a:avLst/>
          </a:prstGeom>
          <a:noFill/>
          <a:ln cap="flat" cmpd="sng" w="9525">
            <a:solidFill>
              <a:srgbClr val="B4B982"/>
            </a:solidFill>
            <a:prstDash val="lgDash"/>
            <a:round/>
            <a:headEnd len="sm" w="sm" type="none"/>
            <a:tailEnd len="sm" w="sm" type="none"/>
          </a:ln>
        </p:spPr>
        <p:txBody>
          <a:bodyPr anchorCtr="0" anchor="ctr" bIns="121950" lIns="121950" spcFirstLastPara="1" rIns="121950" wrap="square" tIns="121950">
            <a:noAutofit/>
          </a:bodyPr>
          <a:lstStyle/>
          <a:p>
            <a:pPr indent="0" lvl="0" marL="457200" rtl="0" algn="l">
              <a:lnSpc>
                <a:spcPct val="150000"/>
              </a:lnSpc>
              <a:spcBef>
                <a:spcPts val="0"/>
              </a:spcBef>
              <a:spcAft>
                <a:spcPts val="0"/>
              </a:spcAft>
              <a:buNone/>
            </a:pPr>
            <a:r>
              <a:rPr lang="en-GB">
                <a:latin typeface="Cabin"/>
                <a:ea typeface="Cabin"/>
                <a:cs typeface="Cabin"/>
                <a:sym typeface="Cabin"/>
              </a:rPr>
              <a:t> </a:t>
            </a:r>
            <a:endParaRPr>
              <a:latin typeface="Cabin"/>
              <a:ea typeface="Cabin"/>
              <a:cs typeface="Cabin"/>
              <a:sym typeface="Cabin"/>
            </a:endParaRPr>
          </a:p>
        </p:txBody>
      </p:sp>
      <p:sp>
        <p:nvSpPr>
          <p:cNvPr id="68" name="Google Shape;68;p13"/>
          <p:cNvSpPr/>
          <p:nvPr/>
        </p:nvSpPr>
        <p:spPr>
          <a:xfrm>
            <a:off x="1392450" y="8885825"/>
            <a:ext cx="59289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9" name="Google Shape;69;p13"/>
          <p:cNvSpPr/>
          <p:nvPr/>
        </p:nvSpPr>
        <p:spPr>
          <a:xfrm>
            <a:off x="1887547" y="9298317"/>
            <a:ext cx="168000" cy="160500"/>
          </a:xfrm>
          <a:prstGeom prst="ellipse">
            <a:avLst/>
          </a:prstGeom>
          <a:solidFill>
            <a:srgbClr val="CC000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887547" y="9532742"/>
            <a:ext cx="168000" cy="160500"/>
          </a:xfrm>
          <a:prstGeom prst="ellipse">
            <a:avLst/>
          </a:prstGeom>
          <a:solidFill>
            <a:srgbClr val="6AA84F"/>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884484" y="9767167"/>
            <a:ext cx="168000" cy="160500"/>
          </a:xfrm>
          <a:prstGeom prst="ellipse">
            <a:avLst/>
          </a:prstGeom>
          <a:solidFill>
            <a:srgbClr val="999999"/>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2157884" y="9236579"/>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73" name="Google Shape;73;p13"/>
          <p:cNvSpPr txBox="1"/>
          <p:nvPr/>
        </p:nvSpPr>
        <p:spPr>
          <a:xfrm>
            <a:off x="2157871" y="9492275"/>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Cabin"/>
                <a:ea typeface="Cabin"/>
                <a:cs typeface="Cabin"/>
                <a:sym typeface="Cabin"/>
              </a:rPr>
              <a:t>Doctors’ note</a:t>
            </a:r>
            <a:endParaRPr>
              <a:solidFill>
                <a:srgbClr val="6AA84F"/>
              </a:solidFill>
              <a:latin typeface="Cabin"/>
              <a:ea typeface="Cabin"/>
              <a:cs typeface="Cabin"/>
              <a:sym typeface="Cabin"/>
            </a:endParaRPr>
          </a:p>
        </p:txBody>
      </p:sp>
      <p:sp>
        <p:nvSpPr>
          <p:cNvPr id="74" name="Google Shape;74;p13"/>
          <p:cNvSpPr txBox="1"/>
          <p:nvPr/>
        </p:nvSpPr>
        <p:spPr>
          <a:xfrm>
            <a:off x="2231684" y="9747967"/>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75" name="Google Shape;75;p13"/>
          <p:cNvSpPr/>
          <p:nvPr/>
        </p:nvSpPr>
        <p:spPr>
          <a:xfrm>
            <a:off x="4001434" y="9407667"/>
            <a:ext cx="168000" cy="160500"/>
          </a:xfrm>
          <a:prstGeom prst="ellipse">
            <a:avLst/>
          </a:prstGeom>
          <a:solidFill>
            <a:srgbClr val="C27BA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76" name="Google Shape;76;p13"/>
          <p:cNvSpPr/>
          <p:nvPr/>
        </p:nvSpPr>
        <p:spPr>
          <a:xfrm>
            <a:off x="4001434" y="9672379"/>
            <a:ext cx="168000" cy="160500"/>
          </a:xfrm>
          <a:prstGeom prst="ellipse">
            <a:avLst/>
          </a:prstGeom>
          <a:solidFill>
            <a:srgbClr val="3C78D8"/>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txBox="1"/>
          <p:nvPr/>
        </p:nvSpPr>
        <p:spPr>
          <a:xfrm>
            <a:off x="1716250" y="8885825"/>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78" name="Google Shape;78;p13"/>
          <p:cNvSpPr txBox="1"/>
          <p:nvPr/>
        </p:nvSpPr>
        <p:spPr>
          <a:xfrm>
            <a:off x="4062988" y="9286925"/>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79" name="Google Shape;79;p13"/>
          <p:cNvSpPr txBox="1"/>
          <p:nvPr/>
        </p:nvSpPr>
        <p:spPr>
          <a:xfrm>
            <a:off x="4167525" y="9551613"/>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80" name="Google Shape;80;p13"/>
          <p:cNvSpPr txBox="1"/>
          <p:nvPr/>
        </p:nvSpPr>
        <p:spPr>
          <a:xfrm>
            <a:off x="2355875" y="101619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sp>
        <p:nvSpPr>
          <p:cNvPr id="81" name="Google Shape;81;p13"/>
          <p:cNvSpPr txBox="1"/>
          <p:nvPr/>
        </p:nvSpPr>
        <p:spPr>
          <a:xfrm>
            <a:off x="1475700" y="5890650"/>
            <a:ext cx="5762400" cy="24414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define peptic ulcer disease and assess its distribution among  patients.</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briefly indicate the signs and symptoms.</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know impact of the discovery of H.pylori on the change of  diagnosis and </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management of peptic ulcer.</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understand the various gastric and duodenal diseases caused  by H.pylori.</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learn laboratory characteristics of H. pylori and its identification and diagnosis.</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know the pathophysiology of H.pylori inside the stomach and duodenum. </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learn the prevention methods used for H.pylori infection.</a:t>
            </a:r>
            <a:endParaRPr sz="6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explore and learn the epidemiology and transmission ways of the disease.</a:t>
            </a:r>
            <a:endParaRPr sz="1200">
              <a:solidFill>
                <a:schemeClr val="dk1"/>
              </a:solidFill>
              <a:latin typeface="Cabin"/>
              <a:ea typeface="Cabin"/>
              <a:cs typeface="Cabin"/>
              <a:sym typeface="Cabin"/>
            </a:endParaRPr>
          </a:p>
          <a:p>
            <a:pPr indent="-304800" lvl="0" marL="457200" rtl="0" algn="l">
              <a:lnSpc>
                <a:spcPct val="100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To know the management and treatment regiments used for eradication of H.pylori.</a:t>
            </a:r>
            <a:endParaRPr sz="1200"/>
          </a:p>
        </p:txBody>
      </p:sp>
      <p:pic>
        <p:nvPicPr>
          <p:cNvPr id="82" name="Google Shape;82;p13"/>
          <p:cNvPicPr preferRelativeResize="0"/>
          <p:nvPr/>
        </p:nvPicPr>
        <p:blipFill>
          <a:blip r:embed="rId8">
            <a:alphaModFix/>
          </a:blip>
          <a:stretch>
            <a:fillRect/>
          </a:stretch>
        </p:blipFill>
        <p:spPr>
          <a:xfrm>
            <a:off x="4741600" y="12413"/>
            <a:ext cx="667274" cy="667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72" name="Shape 272"/>
        <p:cNvGrpSpPr/>
        <p:nvPr/>
      </p:nvGrpSpPr>
      <p:grpSpPr>
        <a:xfrm>
          <a:off x="0" y="0"/>
          <a:ext cx="0" cy="0"/>
          <a:chOff x="0" y="0"/>
          <a:chExt cx="0" cy="0"/>
        </a:xfrm>
      </p:grpSpPr>
      <p:sp>
        <p:nvSpPr>
          <p:cNvPr id="273" name="Google Shape;273;p22"/>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274" name="Google Shape;274;p22"/>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22"/>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276" name="Google Shape;276;p22"/>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277" name="Google Shape;277;p22"/>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278" name="Google Shape;278;p22"/>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279" name="Google Shape;279;p22"/>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280" name="Google Shape;280;p22"/>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281" name="Google Shape;281;p22"/>
          <p:cNvSpPr txBox="1"/>
          <p:nvPr/>
        </p:nvSpPr>
        <p:spPr>
          <a:xfrm>
            <a:off x="298888" y="1243725"/>
            <a:ext cx="7019700" cy="2487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82" name="Google Shape;282;p22"/>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283" name="Google Shape;283;p22"/>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284" name="Google Shape;284;p22"/>
          <p:cNvSpPr txBox="1"/>
          <p:nvPr/>
        </p:nvSpPr>
        <p:spPr>
          <a:xfrm>
            <a:off x="857000" y="5962600"/>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Noura Almazrou</a:t>
            </a:r>
            <a:endParaRPr b="1" sz="2000">
              <a:latin typeface="Cabin"/>
              <a:ea typeface="Cabin"/>
              <a:cs typeface="Cabin"/>
              <a:sym typeface="Cabin"/>
            </a:endParaRPr>
          </a:p>
        </p:txBody>
      </p:sp>
      <p:grpSp>
        <p:nvGrpSpPr>
          <p:cNvPr id="285" name="Google Shape;285;p22"/>
          <p:cNvGrpSpPr/>
          <p:nvPr/>
        </p:nvGrpSpPr>
        <p:grpSpPr>
          <a:xfrm>
            <a:off x="488008" y="6791880"/>
            <a:ext cx="309959" cy="328695"/>
            <a:chOff x="-6690625" y="3631325"/>
            <a:chExt cx="307225" cy="292225"/>
          </a:xfrm>
        </p:grpSpPr>
        <p:sp>
          <p:nvSpPr>
            <p:cNvPr id="286" name="Google Shape;286;p22"/>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22"/>
          <p:cNvGrpSpPr/>
          <p:nvPr/>
        </p:nvGrpSpPr>
        <p:grpSpPr>
          <a:xfrm>
            <a:off x="477531" y="2016501"/>
            <a:ext cx="330928" cy="336226"/>
            <a:chOff x="-56407800" y="1902600"/>
            <a:chExt cx="326875" cy="318125"/>
          </a:xfrm>
        </p:grpSpPr>
        <p:sp>
          <p:nvSpPr>
            <p:cNvPr id="292" name="Google Shape;292;p22"/>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22"/>
          <p:cNvGrpSpPr/>
          <p:nvPr/>
        </p:nvGrpSpPr>
        <p:grpSpPr>
          <a:xfrm>
            <a:off x="4069171" y="2017289"/>
            <a:ext cx="322171" cy="334667"/>
            <a:chOff x="-55225575" y="1903275"/>
            <a:chExt cx="318225" cy="316650"/>
          </a:xfrm>
        </p:grpSpPr>
        <p:sp>
          <p:nvSpPr>
            <p:cNvPr id="296" name="Google Shape;296;p22"/>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2"/>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2"/>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2"/>
          <p:cNvGrpSpPr/>
          <p:nvPr/>
        </p:nvGrpSpPr>
        <p:grpSpPr>
          <a:xfrm>
            <a:off x="481496" y="4149058"/>
            <a:ext cx="322998" cy="346532"/>
            <a:chOff x="-64406125" y="3362225"/>
            <a:chExt cx="318225" cy="314800"/>
          </a:xfrm>
        </p:grpSpPr>
        <p:sp>
          <p:nvSpPr>
            <p:cNvPr id="302" name="Google Shape;302;p22"/>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2"/>
          <p:cNvSpPr/>
          <p:nvPr/>
        </p:nvSpPr>
        <p:spPr>
          <a:xfrm>
            <a:off x="487998" y="60981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5" name="Google Shape;305;p22"/>
          <p:cNvSpPr txBox="1"/>
          <p:nvPr/>
        </p:nvSpPr>
        <p:spPr>
          <a:xfrm>
            <a:off x="819100" y="67210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Badr alqarni</a:t>
            </a:r>
            <a:endParaRPr sz="2000">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Leena alnassar</a:t>
            </a:r>
            <a:endParaRPr sz="2000">
              <a:latin typeface="Cabin SemiBold"/>
              <a:ea typeface="Cabin SemiBold"/>
              <a:cs typeface="Cabin SemiBold"/>
              <a:sym typeface="Cab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nvSpPr>
        <p:spPr>
          <a:xfrm>
            <a:off x="57913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p:txBody>
      </p:sp>
      <p:sp>
        <p:nvSpPr>
          <p:cNvPr id="88" name="Google Shape;88;p14"/>
          <p:cNvSpPr/>
          <p:nvPr/>
        </p:nvSpPr>
        <p:spPr>
          <a:xfrm rot="10800000">
            <a:off x="6650829" y="-4"/>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89" name="Google Shape;89;p1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pic>
        <p:nvPicPr>
          <p:cNvPr id="90" name="Google Shape;90;p14"/>
          <p:cNvPicPr preferRelativeResize="0"/>
          <p:nvPr/>
        </p:nvPicPr>
        <p:blipFill>
          <a:blip r:embed="rId3">
            <a:alphaModFix/>
          </a:blip>
          <a:stretch>
            <a:fillRect/>
          </a:stretch>
        </p:blipFill>
        <p:spPr>
          <a:xfrm>
            <a:off x="5669480" y="269980"/>
            <a:ext cx="659326" cy="659326"/>
          </a:xfrm>
          <a:prstGeom prst="rect">
            <a:avLst/>
          </a:prstGeom>
          <a:noFill/>
          <a:ln>
            <a:noFill/>
          </a:ln>
        </p:spPr>
      </p:pic>
      <p:grpSp>
        <p:nvGrpSpPr>
          <p:cNvPr id="91" name="Google Shape;91;p14"/>
          <p:cNvGrpSpPr/>
          <p:nvPr/>
        </p:nvGrpSpPr>
        <p:grpSpPr>
          <a:xfrm>
            <a:off x="172748" y="3790529"/>
            <a:ext cx="7244038" cy="4366099"/>
            <a:chOff x="-7888403" y="5349249"/>
            <a:chExt cx="7244038" cy="3029699"/>
          </a:xfrm>
        </p:grpSpPr>
        <p:grpSp>
          <p:nvGrpSpPr>
            <p:cNvPr id="92" name="Google Shape;92;p14"/>
            <p:cNvGrpSpPr/>
            <p:nvPr/>
          </p:nvGrpSpPr>
          <p:grpSpPr>
            <a:xfrm>
              <a:off x="-5823762" y="5349249"/>
              <a:ext cx="5179398" cy="3029699"/>
              <a:chOff x="-798231" y="4247864"/>
              <a:chExt cx="3982620" cy="3456982"/>
            </a:xfrm>
          </p:grpSpPr>
          <p:sp>
            <p:nvSpPr>
              <p:cNvPr id="93" name="Google Shape;93;p14"/>
              <p:cNvSpPr/>
              <p:nvPr/>
            </p:nvSpPr>
            <p:spPr>
              <a:xfrm>
                <a:off x="-798231" y="4247864"/>
                <a:ext cx="2403300" cy="460800"/>
              </a:xfrm>
              <a:prstGeom prst="rect">
                <a:avLst/>
              </a:prstGeom>
              <a:solidFill>
                <a:srgbClr val="C0C58F"/>
              </a:solid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b="1" lang="en-GB">
                    <a:solidFill>
                      <a:srgbClr val="61753B"/>
                    </a:solidFill>
                    <a:latin typeface="Cabin"/>
                    <a:ea typeface="Cabin"/>
                    <a:cs typeface="Cabin"/>
                    <a:sym typeface="Cabin"/>
                  </a:rPr>
                  <a:t>Epidemiology</a:t>
                </a:r>
                <a:endParaRPr b="1">
                  <a:solidFill>
                    <a:srgbClr val="61753B"/>
                  </a:solidFill>
                  <a:latin typeface="Cabin"/>
                  <a:ea typeface="Cabin"/>
                  <a:cs typeface="Cabin"/>
                  <a:sym typeface="Cabin"/>
                </a:endParaRPr>
              </a:p>
            </p:txBody>
          </p:sp>
          <p:cxnSp>
            <p:nvCxnSpPr>
              <p:cNvPr id="94" name="Google Shape;94;p14"/>
              <p:cNvCxnSpPr>
                <a:stCxn id="93" idx="2"/>
                <a:endCxn id="95" idx="1"/>
              </p:cNvCxnSpPr>
              <p:nvPr/>
            </p:nvCxnSpPr>
            <p:spPr>
              <a:xfrm flipH="1" rot="-5400000">
                <a:off x="316269" y="4795814"/>
                <a:ext cx="434700" cy="260400"/>
              </a:xfrm>
              <a:prstGeom prst="bentConnector2">
                <a:avLst/>
              </a:prstGeom>
              <a:noFill/>
              <a:ln cap="flat" cmpd="sng" w="19050">
                <a:solidFill>
                  <a:srgbClr val="C0C58F"/>
                </a:solidFill>
                <a:prstDash val="solid"/>
                <a:round/>
                <a:headEnd len="sm" w="sm" type="none"/>
                <a:tailEnd len="sm" w="sm" type="none"/>
              </a:ln>
            </p:spPr>
          </p:cxnSp>
          <p:sp>
            <p:nvSpPr>
              <p:cNvPr id="95" name="Google Shape;95;p14"/>
              <p:cNvSpPr/>
              <p:nvPr/>
            </p:nvSpPr>
            <p:spPr>
              <a:xfrm>
                <a:off x="663775" y="4912940"/>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Over </a:t>
                </a:r>
                <a:r>
                  <a:rPr lang="en-GB" sz="1200">
                    <a:solidFill>
                      <a:srgbClr val="CC0000"/>
                    </a:solidFill>
                    <a:latin typeface="Cabin"/>
                    <a:ea typeface="Cabin"/>
                    <a:cs typeface="Cabin"/>
                    <a:sym typeface="Cabin"/>
                  </a:rPr>
                  <a:t>80%</a:t>
                </a:r>
                <a:r>
                  <a:rPr lang="en-GB" sz="1200">
                    <a:solidFill>
                      <a:schemeClr val="dk1"/>
                    </a:solidFill>
                    <a:latin typeface="Cabin"/>
                    <a:ea typeface="Cabin"/>
                    <a:cs typeface="Cabin"/>
                    <a:sym typeface="Cabin"/>
                  </a:rPr>
                  <a:t> of individuals infected with the bacterium are </a:t>
                </a:r>
                <a:r>
                  <a:rPr lang="en-GB" sz="1200">
                    <a:solidFill>
                      <a:srgbClr val="CC0000"/>
                    </a:solidFill>
                    <a:latin typeface="Cabin"/>
                    <a:ea typeface="Cabin"/>
                    <a:cs typeface="Cabin"/>
                    <a:sym typeface="Cabin"/>
                  </a:rPr>
                  <a:t>asymptomatic.</a:t>
                </a:r>
                <a:endParaRPr sz="1200">
                  <a:latin typeface="Cabin"/>
                  <a:ea typeface="Cabin"/>
                  <a:cs typeface="Cabin"/>
                  <a:sym typeface="Cabin"/>
                </a:endParaRPr>
              </a:p>
            </p:txBody>
          </p:sp>
          <p:sp>
            <p:nvSpPr>
              <p:cNvPr id="96" name="Google Shape;96;p14"/>
              <p:cNvSpPr/>
              <p:nvPr/>
            </p:nvSpPr>
            <p:spPr>
              <a:xfrm>
                <a:off x="663776" y="5506478"/>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en-GB" sz="1200">
                    <a:latin typeface="Cabin"/>
                    <a:ea typeface="Cabin"/>
                    <a:cs typeface="Cabin"/>
                    <a:sym typeface="Cabin"/>
                  </a:rPr>
                  <a:t>Overall frequency of H pylori infection is ​declining.</a:t>
                </a:r>
                <a:endParaRPr sz="1200">
                  <a:latin typeface="Cabin"/>
                  <a:ea typeface="Cabin"/>
                  <a:cs typeface="Cabin"/>
                  <a:sym typeface="Cabin"/>
                </a:endParaRPr>
              </a:p>
            </p:txBody>
          </p:sp>
          <p:cxnSp>
            <p:nvCxnSpPr>
              <p:cNvPr id="97" name="Google Shape;97;p14"/>
              <p:cNvCxnSpPr>
                <a:stCxn id="93" idx="2"/>
                <a:endCxn id="96" idx="1"/>
              </p:cNvCxnSpPr>
              <p:nvPr/>
            </p:nvCxnSpPr>
            <p:spPr>
              <a:xfrm flipH="1" rot="-5400000">
                <a:off x="19419" y="5092664"/>
                <a:ext cx="1028400" cy="260400"/>
              </a:xfrm>
              <a:prstGeom prst="bentConnector2">
                <a:avLst/>
              </a:prstGeom>
              <a:noFill/>
              <a:ln cap="flat" cmpd="sng" w="19050">
                <a:solidFill>
                  <a:srgbClr val="C0C58F"/>
                </a:solidFill>
                <a:prstDash val="solid"/>
                <a:round/>
                <a:headEnd len="sm" w="sm" type="none"/>
                <a:tailEnd len="sm" w="sm" type="none"/>
              </a:ln>
            </p:spPr>
          </p:cxnSp>
          <p:cxnSp>
            <p:nvCxnSpPr>
              <p:cNvPr id="98" name="Google Shape;98;p14"/>
              <p:cNvCxnSpPr>
                <a:stCxn id="93" idx="2"/>
                <a:endCxn id="99" idx="1"/>
              </p:cNvCxnSpPr>
              <p:nvPr/>
            </p:nvCxnSpPr>
            <p:spPr>
              <a:xfrm flipH="1" rot="-5400000">
                <a:off x="-272181" y="5384264"/>
                <a:ext cx="1611600" cy="260400"/>
              </a:xfrm>
              <a:prstGeom prst="bentConnector2">
                <a:avLst/>
              </a:prstGeom>
              <a:noFill/>
              <a:ln cap="flat" cmpd="sng" w="19050">
                <a:solidFill>
                  <a:srgbClr val="C0C58F"/>
                </a:solidFill>
                <a:prstDash val="solid"/>
                <a:round/>
                <a:headEnd len="sm" w="sm" type="none"/>
                <a:tailEnd len="sm" w="sm" type="none"/>
              </a:ln>
            </p:spPr>
          </p:cxnSp>
          <p:sp>
            <p:nvSpPr>
              <p:cNvPr id="99" name="Google Shape;99;p14"/>
              <p:cNvSpPr/>
              <p:nvPr/>
            </p:nvSpPr>
            <p:spPr>
              <a:xfrm>
                <a:off x="663776" y="6089894"/>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en-GB" sz="1200">
                    <a:latin typeface="Cabin"/>
                    <a:ea typeface="Cabin"/>
                    <a:cs typeface="Cabin"/>
                    <a:sym typeface="Cabin"/>
                  </a:rPr>
                  <a:t>Prevalence varies greatly among countries and population groups, Infection is more prevalent in developing countries.</a:t>
                </a:r>
                <a:endParaRPr sz="1200">
                  <a:latin typeface="Cabin"/>
                  <a:ea typeface="Cabin"/>
                  <a:cs typeface="Cabin"/>
                  <a:sym typeface="Cabin"/>
                </a:endParaRPr>
              </a:p>
            </p:txBody>
          </p:sp>
          <p:sp>
            <p:nvSpPr>
              <p:cNvPr id="100" name="Google Shape;100;p14"/>
              <p:cNvSpPr/>
              <p:nvPr/>
            </p:nvSpPr>
            <p:spPr>
              <a:xfrm>
                <a:off x="663776" y="6668246"/>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latin typeface="Cabin"/>
                    <a:ea typeface="Cabin"/>
                    <a:cs typeface="Cabin"/>
                    <a:sym typeface="Cabin"/>
                  </a:rPr>
                  <a:t>The route of transmission is unknown, although it is known individuals typically become infected in childhood.</a:t>
                </a:r>
                <a:endParaRPr sz="1200">
                  <a:latin typeface="Cabin"/>
                  <a:ea typeface="Cabin"/>
                  <a:cs typeface="Cabin"/>
                  <a:sym typeface="Cabin"/>
                </a:endParaRPr>
              </a:p>
            </p:txBody>
          </p:sp>
          <p:cxnSp>
            <p:nvCxnSpPr>
              <p:cNvPr id="101" name="Google Shape;101;p14"/>
              <p:cNvCxnSpPr>
                <a:stCxn id="93" idx="2"/>
                <a:endCxn id="100" idx="1"/>
              </p:cNvCxnSpPr>
              <p:nvPr/>
            </p:nvCxnSpPr>
            <p:spPr>
              <a:xfrm flipH="1" rot="-5400000">
                <a:off x="-561381" y="5673464"/>
                <a:ext cx="2190000" cy="260400"/>
              </a:xfrm>
              <a:prstGeom prst="bentConnector2">
                <a:avLst/>
              </a:prstGeom>
              <a:noFill/>
              <a:ln cap="flat" cmpd="sng" w="19050">
                <a:solidFill>
                  <a:srgbClr val="C0C58F"/>
                </a:solidFill>
                <a:prstDash val="solid"/>
                <a:round/>
                <a:headEnd len="sm" w="sm" type="none"/>
                <a:tailEnd len="sm" w="sm" type="none"/>
              </a:ln>
            </p:spPr>
          </p:cxnSp>
          <p:cxnSp>
            <p:nvCxnSpPr>
              <p:cNvPr id="102" name="Google Shape;102;p14"/>
              <p:cNvCxnSpPr>
                <a:stCxn id="93" idx="2"/>
                <a:endCxn id="103" idx="1"/>
              </p:cNvCxnSpPr>
              <p:nvPr/>
            </p:nvCxnSpPr>
            <p:spPr>
              <a:xfrm flipH="1" rot="-5400000">
                <a:off x="-849231" y="5961314"/>
                <a:ext cx="2765700" cy="260400"/>
              </a:xfrm>
              <a:prstGeom prst="bentConnector2">
                <a:avLst/>
              </a:prstGeom>
              <a:noFill/>
              <a:ln cap="flat" cmpd="sng" w="19050">
                <a:solidFill>
                  <a:srgbClr val="C0C58F"/>
                </a:solidFill>
                <a:prstDash val="solid"/>
                <a:round/>
                <a:headEnd len="sm" w="sm" type="none"/>
                <a:tailEnd len="sm" w="sm" type="none"/>
              </a:ln>
            </p:spPr>
          </p:cxnSp>
          <p:sp>
            <p:nvSpPr>
              <p:cNvPr id="103" name="Google Shape;103;p14"/>
              <p:cNvSpPr/>
              <p:nvPr/>
            </p:nvSpPr>
            <p:spPr>
              <a:xfrm>
                <a:off x="663789" y="7244046"/>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Higher hygiene standards and widespread use of antibiotics behind lower rate of infection in the west.</a:t>
                </a:r>
                <a:endParaRPr sz="1200">
                  <a:latin typeface="Cabin"/>
                  <a:ea typeface="Cabin"/>
                  <a:cs typeface="Cabin"/>
                  <a:sym typeface="Cabin"/>
                </a:endParaRPr>
              </a:p>
            </p:txBody>
          </p:sp>
        </p:grpSp>
        <p:grpSp>
          <p:nvGrpSpPr>
            <p:cNvPr id="104" name="Google Shape;104;p14"/>
            <p:cNvGrpSpPr/>
            <p:nvPr/>
          </p:nvGrpSpPr>
          <p:grpSpPr>
            <a:xfrm flipH="1">
              <a:off x="-7888403" y="5753094"/>
              <a:ext cx="3627387" cy="2625854"/>
              <a:chOff x="548902" y="4708664"/>
              <a:chExt cx="2789225" cy="2996182"/>
            </a:xfrm>
          </p:grpSpPr>
          <p:cxnSp>
            <p:nvCxnSpPr>
              <p:cNvPr id="105" name="Google Shape;105;p14"/>
              <p:cNvCxnSpPr>
                <a:stCxn id="93" idx="2"/>
                <a:endCxn id="106" idx="1"/>
              </p:cNvCxnSpPr>
              <p:nvPr/>
            </p:nvCxnSpPr>
            <p:spPr>
              <a:xfrm flipH="1" rot="-5400000">
                <a:off x="465802" y="4791764"/>
                <a:ext cx="434700" cy="268500"/>
              </a:xfrm>
              <a:prstGeom prst="bentConnector2">
                <a:avLst/>
              </a:prstGeom>
              <a:noFill/>
              <a:ln cap="flat" cmpd="sng" w="19050">
                <a:solidFill>
                  <a:srgbClr val="C0C58F"/>
                </a:solidFill>
                <a:prstDash val="solid"/>
                <a:round/>
                <a:headEnd len="sm" w="sm" type="none"/>
                <a:tailEnd len="sm" w="sm" type="none"/>
              </a:ln>
            </p:spPr>
          </p:cxnSp>
          <p:sp>
            <p:nvSpPr>
              <p:cNvPr id="106" name="Google Shape;106;p14"/>
              <p:cNvSpPr/>
              <p:nvPr/>
            </p:nvSpPr>
            <p:spPr>
              <a:xfrm>
                <a:off x="817512" y="4912940"/>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en-GB" sz="1200">
                    <a:latin typeface="Cabin"/>
                    <a:ea typeface="Cabin"/>
                    <a:cs typeface="Cabin"/>
                    <a:sym typeface="Cabin"/>
                  </a:rPr>
                  <a:t>Around </a:t>
                </a:r>
                <a:r>
                  <a:rPr lang="en-GB" sz="1200">
                    <a:latin typeface="Cabin"/>
                    <a:ea typeface="Cabin"/>
                    <a:cs typeface="Cabin"/>
                    <a:sym typeface="Cabin"/>
                  </a:rPr>
                  <a:t>50% of the world's population harbor H. pylori </a:t>
                </a:r>
                <a:endParaRPr sz="1200">
                  <a:latin typeface="Cabin"/>
                  <a:ea typeface="Cabin"/>
                  <a:cs typeface="Cabin"/>
                  <a:sym typeface="Cabin"/>
                </a:endParaRPr>
              </a:p>
            </p:txBody>
          </p:sp>
          <p:sp>
            <p:nvSpPr>
              <p:cNvPr id="107" name="Google Shape;107;p14"/>
              <p:cNvSpPr/>
              <p:nvPr/>
            </p:nvSpPr>
            <p:spPr>
              <a:xfrm>
                <a:off x="817514" y="5506478"/>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en-GB" sz="1200">
                    <a:latin typeface="Cabin"/>
                    <a:ea typeface="Cabin"/>
                    <a:cs typeface="Cabin"/>
                    <a:sym typeface="Cabin"/>
                  </a:rPr>
                  <a:t>Third world has more rate of infection.</a:t>
                </a:r>
                <a:endParaRPr sz="1200">
                  <a:latin typeface="Cabin"/>
                  <a:ea typeface="Cabin"/>
                  <a:cs typeface="Cabin"/>
                  <a:sym typeface="Cabin"/>
                </a:endParaRPr>
              </a:p>
            </p:txBody>
          </p:sp>
          <p:cxnSp>
            <p:nvCxnSpPr>
              <p:cNvPr id="108" name="Google Shape;108;p14"/>
              <p:cNvCxnSpPr>
                <a:stCxn id="93" idx="2"/>
                <a:endCxn id="107" idx="1"/>
              </p:cNvCxnSpPr>
              <p:nvPr/>
            </p:nvCxnSpPr>
            <p:spPr>
              <a:xfrm flipH="1" rot="-5400000">
                <a:off x="168952" y="5088614"/>
                <a:ext cx="1028400" cy="268500"/>
              </a:xfrm>
              <a:prstGeom prst="bentConnector2">
                <a:avLst/>
              </a:prstGeom>
              <a:noFill/>
              <a:ln cap="flat" cmpd="sng" w="19050">
                <a:solidFill>
                  <a:srgbClr val="C0C58F"/>
                </a:solidFill>
                <a:prstDash val="solid"/>
                <a:round/>
                <a:headEnd len="sm" w="sm" type="none"/>
                <a:tailEnd len="sm" w="sm" type="none"/>
              </a:ln>
            </p:spPr>
          </p:cxnSp>
          <p:cxnSp>
            <p:nvCxnSpPr>
              <p:cNvPr id="109" name="Google Shape;109;p14"/>
              <p:cNvCxnSpPr>
                <a:stCxn id="93" idx="2"/>
                <a:endCxn id="110" idx="1"/>
              </p:cNvCxnSpPr>
              <p:nvPr/>
            </p:nvCxnSpPr>
            <p:spPr>
              <a:xfrm flipH="1" rot="-5400000">
                <a:off x="-122648" y="5380214"/>
                <a:ext cx="1611600" cy="268500"/>
              </a:xfrm>
              <a:prstGeom prst="bentConnector2">
                <a:avLst/>
              </a:prstGeom>
              <a:noFill/>
              <a:ln cap="flat" cmpd="sng" w="19050">
                <a:solidFill>
                  <a:srgbClr val="C0C58F"/>
                </a:solidFill>
                <a:prstDash val="solid"/>
                <a:round/>
                <a:headEnd len="sm" w="sm" type="none"/>
                <a:tailEnd len="sm" w="sm" type="none"/>
              </a:ln>
            </p:spPr>
          </p:cxnSp>
          <p:sp>
            <p:nvSpPr>
              <p:cNvPr id="110" name="Google Shape;110;p14"/>
              <p:cNvSpPr/>
              <p:nvPr/>
            </p:nvSpPr>
            <p:spPr>
              <a:xfrm>
                <a:off x="817514" y="6089894"/>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lnSpc>
                    <a:spcPct val="100000"/>
                  </a:lnSpc>
                  <a:spcBef>
                    <a:spcPts val="0"/>
                  </a:spcBef>
                  <a:spcAft>
                    <a:spcPts val="0"/>
                  </a:spcAft>
                  <a:buNone/>
                </a:pPr>
                <a:r>
                  <a:rPr lang="en-GB" sz="1200">
                    <a:latin typeface="Cabin"/>
                    <a:ea typeface="Cabin"/>
                    <a:cs typeface="Cabin"/>
                    <a:sym typeface="Cabin"/>
                  </a:rPr>
                  <a:t>Infections are usually acquired at childhood.</a:t>
                </a:r>
                <a:endParaRPr sz="1200">
                  <a:latin typeface="Cabin"/>
                  <a:ea typeface="Cabin"/>
                  <a:cs typeface="Cabin"/>
                  <a:sym typeface="Cabin"/>
                </a:endParaRPr>
              </a:p>
            </p:txBody>
          </p:sp>
          <p:sp>
            <p:nvSpPr>
              <p:cNvPr id="111" name="Google Shape;111;p14"/>
              <p:cNvSpPr/>
              <p:nvPr/>
            </p:nvSpPr>
            <p:spPr>
              <a:xfrm>
                <a:off x="817514" y="6668246"/>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rtl="0" algn="ctr">
                  <a:spcBef>
                    <a:spcPts val="0"/>
                  </a:spcBef>
                  <a:spcAft>
                    <a:spcPts val="0"/>
                  </a:spcAft>
                  <a:buNone/>
                </a:pPr>
                <a:r>
                  <a:rPr lang="en-GB" sz="1200">
                    <a:latin typeface="Cabin"/>
                    <a:ea typeface="Cabin"/>
                    <a:cs typeface="Cabin"/>
                    <a:sym typeface="Cabin"/>
                  </a:rPr>
                  <a:t>Poor sanitary conditions contribute to high rates.</a:t>
                </a:r>
                <a:endParaRPr sz="1200">
                  <a:latin typeface="Cabin"/>
                  <a:ea typeface="Cabin"/>
                  <a:cs typeface="Cabin"/>
                  <a:sym typeface="Cabin"/>
                </a:endParaRPr>
              </a:p>
            </p:txBody>
          </p:sp>
          <p:cxnSp>
            <p:nvCxnSpPr>
              <p:cNvPr id="112" name="Google Shape;112;p14"/>
              <p:cNvCxnSpPr>
                <a:stCxn id="93" idx="2"/>
                <a:endCxn id="111" idx="1"/>
              </p:cNvCxnSpPr>
              <p:nvPr/>
            </p:nvCxnSpPr>
            <p:spPr>
              <a:xfrm flipH="1" rot="-5400000">
                <a:off x="-411848" y="5669414"/>
                <a:ext cx="2190000" cy="268500"/>
              </a:xfrm>
              <a:prstGeom prst="bentConnector2">
                <a:avLst/>
              </a:prstGeom>
              <a:noFill/>
              <a:ln cap="flat" cmpd="sng" w="19050">
                <a:solidFill>
                  <a:srgbClr val="C0C58F"/>
                </a:solidFill>
                <a:prstDash val="solid"/>
                <a:round/>
                <a:headEnd len="sm" w="sm" type="none"/>
                <a:tailEnd len="sm" w="sm" type="none"/>
              </a:ln>
            </p:spPr>
          </p:cxnSp>
          <p:cxnSp>
            <p:nvCxnSpPr>
              <p:cNvPr id="113" name="Google Shape;113;p14"/>
              <p:cNvCxnSpPr>
                <a:stCxn id="93" idx="2"/>
                <a:endCxn id="114" idx="1"/>
              </p:cNvCxnSpPr>
              <p:nvPr/>
            </p:nvCxnSpPr>
            <p:spPr>
              <a:xfrm flipH="1" rot="-5400000">
                <a:off x="-699698" y="5957264"/>
                <a:ext cx="2765700" cy="268500"/>
              </a:xfrm>
              <a:prstGeom prst="bentConnector2">
                <a:avLst/>
              </a:prstGeom>
              <a:noFill/>
              <a:ln cap="flat" cmpd="sng" w="19050">
                <a:solidFill>
                  <a:srgbClr val="C0C58F"/>
                </a:solidFill>
                <a:prstDash val="solid"/>
                <a:round/>
                <a:headEnd len="sm" w="sm" type="none"/>
                <a:tailEnd len="sm" w="sm" type="none"/>
              </a:ln>
            </p:spPr>
          </p:cxnSp>
          <p:sp>
            <p:nvSpPr>
              <p:cNvPr id="114" name="Google Shape;114;p14"/>
              <p:cNvSpPr/>
              <p:nvPr/>
            </p:nvSpPr>
            <p:spPr>
              <a:xfrm>
                <a:off x="817527" y="7244046"/>
                <a:ext cx="2520600" cy="460800"/>
              </a:xfrm>
              <a:prstGeom prst="rect">
                <a:avLst/>
              </a:prstGeom>
              <a:noFill/>
              <a:ln cap="flat" cmpd="sng" w="19050">
                <a:solidFill>
                  <a:srgbClr val="C0C58F"/>
                </a:solidFill>
                <a:prstDash val="solid"/>
                <a:round/>
                <a:headEnd len="sm" w="sm" type="none"/>
                <a:tailEnd len="sm" w="sm" type="none"/>
              </a:ln>
            </p:spPr>
            <p:txBody>
              <a:bodyPr anchorCtr="0" anchor="ctr" bIns="75600" lIns="75600" spcFirstLastPara="1" rIns="75600" wrap="square" tIns="75600">
                <a:noAutofit/>
              </a:bodyPr>
              <a:lstStyle/>
              <a:p>
                <a:pPr indent="0" lvl="0" marL="0" marR="0" rtl="0" algn="ctr">
                  <a:lnSpc>
                    <a:spcPct val="100000"/>
                  </a:lnSpc>
                  <a:spcBef>
                    <a:spcPts val="0"/>
                  </a:spcBef>
                  <a:spcAft>
                    <a:spcPts val="0"/>
                  </a:spcAft>
                  <a:buNone/>
                </a:pPr>
                <a:r>
                  <a:rPr lang="en-GB" sz="1200">
                    <a:latin typeface="Cabin"/>
                    <a:ea typeface="Cabin"/>
                    <a:cs typeface="Cabin"/>
                    <a:sym typeface="Cabin"/>
                  </a:rPr>
                  <a:t>In USA high prevalence among African-American and Hispanic population-Due to socioeconomic status</a:t>
                </a:r>
                <a:endParaRPr sz="1200">
                  <a:latin typeface="Cabin"/>
                  <a:ea typeface="Cabin"/>
                  <a:cs typeface="Cabin"/>
                  <a:sym typeface="Cabin"/>
                </a:endParaRPr>
              </a:p>
            </p:txBody>
          </p:sp>
        </p:grpSp>
      </p:grpSp>
      <p:sp>
        <p:nvSpPr>
          <p:cNvPr id="115" name="Google Shape;115;p14"/>
          <p:cNvSpPr txBox="1"/>
          <p:nvPr/>
        </p:nvSpPr>
        <p:spPr>
          <a:xfrm rot="-5400000">
            <a:off x="-315000" y="2315425"/>
            <a:ext cx="1797300" cy="435600"/>
          </a:xfrm>
          <a:prstGeom prst="rect">
            <a:avLst/>
          </a:prstGeom>
          <a:solidFill>
            <a:srgbClr val="C0C58F">
              <a:alpha val="53725"/>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61753B"/>
                </a:solidFill>
                <a:latin typeface="Cabin"/>
                <a:ea typeface="Cabin"/>
                <a:cs typeface="Cabin"/>
                <a:sym typeface="Cabin"/>
              </a:rPr>
              <a:t>General Info.</a:t>
            </a:r>
            <a:endParaRPr b="1">
              <a:solidFill>
                <a:srgbClr val="61753B"/>
              </a:solidFill>
              <a:latin typeface="Cabin"/>
              <a:ea typeface="Cabin"/>
              <a:cs typeface="Cabin"/>
              <a:sym typeface="Cabin"/>
            </a:endParaRPr>
          </a:p>
        </p:txBody>
      </p:sp>
      <p:sp>
        <p:nvSpPr>
          <p:cNvPr id="116" name="Google Shape;116;p14"/>
          <p:cNvSpPr txBox="1"/>
          <p:nvPr/>
        </p:nvSpPr>
        <p:spPr>
          <a:xfrm rot="-5400000">
            <a:off x="3824550" y="39938"/>
            <a:ext cx="383400" cy="6414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666666"/>
              </a:solidFill>
              <a:latin typeface="Cabin"/>
              <a:ea typeface="Cabin"/>
              <a:cs typeface="Cabin"/>
              <a:sym typeface="Cabin"/>
            </a:endParaRPr>
          </a:p>
        </p:txBody>
      </p:sp>
      <p:sp>
        <p:nvSpPr>
          <p:cNvPr id="117" name="Google Shape;117;p14"/>
          <p:cNvSpPr txBox="1"/>
          <p:nvPr/>
        </p:nvSpPr>
        <p:spPr>
          <a:xfrm rot="-5400000">
            <a:off x="3797989" y="-423534"/>
            <a:ext cx="434400" cy="64110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sz="800">
              <a:solidFill>
                <a:schemeClr val="dk1"/>
              </a:solidFill>
              <a:latin typeface="Cabin"/>
              <a:ea typeface="Cabin"/>
              <a:cs typeface="Cabin"/>
              <a:sym typeface="Cabin"/>
            </a:endParaRPr>
          </a:p>
        </p:txBody>
      </p:sp>
      <p:sp>
        <p:nvSpPr>
          <p:cNvPr id="118" name="Google Shape;118;p14"/>
          <p:cNvSpPr txBox="1"/>
          <p:nvPr/>
        </p:nvSpPr>
        <p:spPr>
          <a:xfrm rot="-5400000">
            <a:off x="3578300" y="-1133912"/>
            <a:ext cx="873600" cy="64110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Cabin"/>
              <a:ea typeface="Cabin"/>
              <a:cs typeface="Cabin"/>
              <a:sym typeface="Cabin"/>
            </a:endParaRPr>
          </a:p>
        </p:txBody>
      </p:sp>
      <p:sp>
        <p:nvSpPr>
          <p:cNvPr id="119" name="Google Shape;119;p14"/>
          <p:cNvSpPr txBox="1"/>
          <p:nvPr/>
        </p:nvSpPr>
        <p:spPr>
          <a:xfrm>
            <a:off x="808950" y="1657544"/>
            <a:ext cx="6396000" cy="8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300">
                <a:solidFill>
                  <a:schemeClr val="dk1"/>
                </a:solidFill>
                <a:latin typeface="Cabin"/>
                <a:ea typeface="Cabin"/>
                <a:cs typeface="Cabin"/>
                <a:sym typeface="Cabin"/>
              </a:rPr>
              <a:t>Discovered in 1983 in Perth (Australia), by Warren and Marshal. Their d</a:t>
            </a:r>
            <a:r>
              <a:rPr lang="en-GB" sz="1300">
                <a:solidFill>
                  <a:schemeClr val="dk1"/>
                </a:solidFill>
                <a:latin typeface="Cabin"/>
                <a:ea typeface="Cabin"/>
                <a:cs typeface="Cabin"/>
                <a:sym typeface="Cabin"/>
              </a:rPr>
              <a:t>iscovery revolutionised the treatment of duodenal and gastric ulcers. It earned them the Nobel Prize for Medicine in 2005.</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p:txBody>
      </p:sp>
      <p:sp>
        <p:nvSpPr>
          <p:cNvPr id="120" name="Google Shape;120;p14"/>
          <p:cNvSpPr txBox="1"/>
          <p:nvPr/>
        </p:nvSpPr>
        <p:spPr>
          <a:xfrm>
            <a:off x="801450" y="2562462"/>
            <a:ext cx="6411000" cy="4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bin"/>
                <a:ea typeface="Cabin"/>
                <a:cs typeface="Cabin"/>
                <a:sym typeface="Cabin"/>
              </a:rPr>
              <a:t>Nearly 20 species of Helicobacter are now recognised.</a:t>
            </a:r>
            <a:endParaRPr sz="1300">
              <a:solidFill>
                <a:schemeClr val="dk1"/>
              </a:solidFill>
              <a:latin typeface="Cabin"/>
              <a:ea typeface="Cabin"/>
              <a:cs typeface="Cabin"/>
              <a:sym typeface="Cabin"/>
            </a:endParaRPr>
          </a:p>
        </p:txBody>
      </p:sp>
      <p:sp>
        <p:nvSpPr>
          <p:cNvPr id="121" name="Google Shape;121;p14"/>
          <p:cNvSpPr txBox="1"/>
          <p:nvPr/>
        </p:nvSpPr>
        <p:spPr>
          <a:xfrm>
            <a:off x="816525" y="3061463"/>
            <a:ext cx="63960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bin"/>
                <a:ea typeface="Cabin"/>
                <a:cs typeface="Cabin"/>
                <a:sym typeface="Cabin"/>
              </a:rPr>
              <a:t>H. pylori are found in the human stomach.</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a:solidFill>
                <a:schemeClr val="dk1"/>
              </a:solidFill>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a:ea typeface="Cabin"/>
              <a:cs typeface="Cabin"/>
              <a:sym typeface="Cabin"/>
            </a:endParaRPr>
          </a:p>
        </p:txBody>
      </p:sp>
      <p:sp>
        <p:nvSpPr>
          <p:cNvPr id="122" name="Google Shape;122;p14"/>
          <p:cNvSpPr txBox="1"/>
          <p:nvPr/>
        </p:nvSpPr>
        <p:spPr>
          <a:xfrm rot="-5400000">
            <a:off x="3025000" y="5970775"/>
            <a:ext cx="1380900" cy="7085400"/>
          </a:xfrm>
          <a:prstGeom prst="rect">
            <a:avLst/>
          </a:prstGeom>
          <a:noFill/>
          <a:ln cap="flat" cmpd="sng" w="9525">
            <a:solidFill>
              <a:srgbClr val="C0C58F"/>
            </a:solidFill>
            <a:prstDash val="dash"/>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Cabin"/>
              <a:ea typeface="Cabin"/>
              <a:cs typeface="Cabin"/>
              <a:sym typeface="Cabin"/>
            </a:endParaRPr>
          </a:p>
        </p:txBody>
      </p:sp>
      <p:sp>
        <p:nvSpPr>
          <p:cNvPr id="123" name="Google Shape;123;p14"/>
          <p:cNvSpPr txBox="1"/>
          <p:nvPr/>
        </p:nvSpPr>
        <p:spPr>
          <a:xfrm>
            <a:off x="172746" y="8823025"/>
            <a:ext cx="70854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Cabin"/>
                <a:ea typeface="Cabin"/>
                <a:cs typeface="Cabin"/>
                <a:sym typeface="Cabin"/>
              </a:rPr>
              <a:t>H. pylori</a:t>
            </a:r>
            <a:r>
              <a:rPr lang="en-GB" sz="1300">
                <a:latin typeface="Cabin"/>
                <a:ea typeface="Cabin"/>
                <a:cs typeface="Cabin"/>
                <a:sym typeface="Cabin"/>
              </a:rPr>
              <a:t> is found closely associated with gastric mucosa, and is an independent risk factor for the development of:</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Chronic active </a:t>
            </a:r>
            <a:r>
              <a:rPr lang="en-GB" sz="1300">
                <a:solidFill>
                  <a:srgbClr val="CC0000"/>
                </a:solidFill>
                <a:latin typeface="Cabin"/>
                <a:ea typeface="Cabin"/>
                <a:cs typeface="Cabin"/>
                <a:sym typeface="Cabin"/>
              </a:rPr>
              <a:t>gastritis</a:t>
            </a:r>
            <a:r>
              <a:rPr lang="en-GB" sz="1300">
                <a:latin typeface="Cabin"/>
                <a:ea typeface="Cabin"/>
                <a:cs typeface="Cabin"/>
                <a:sym typeface="Cabin"/>
              </a:rPr>
              <a:t>.</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Gastric and duodenal ulcer (</a:t>
            </a:r>
            <a:r>
              <a:rPr lang="en-GB" sz="1300">
                <a:solidFill>
                  <a:srgbClr val="CC0000"/>
                </a:solidFill>
                <a:latin typeface="Cabin"/>
                <a:ea typeface="Cabin"/>
                <a:cs typeface="Cabin"/>
                <a:sym typeface="Cabin"/>
              </a:rPr>
              <a:t>Peptic ulcer</a:t>
            </a:r>
            <a:r>
              <a:rPr lang="en-GB" sz="1300">
                <a:latin typeface="Cabin"/>
                <a:ea typeface="Cabin"/>
                <a:cs typeface="Cabin"/>
                <a:sym typeface="Cabin"/>
              </a:rPr>
              <a:t>).</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Gastric </a:t>
            </a:r>
            <a:r>
              <a:rPr lang="en-GB" sz="1300">
                <a:solidFill>
                  <a:srgbClr val="CC0000"/>
                </a:solidFill>
                <a:latin typeface="Cabin"/>
                <a:ea typeface="Cabin"/>
                <a:cs typeface="Cabin"/>
                <a:sym typeface="Cabin"/>
              </a:rPr>
              <a:t>adenocarcinoma</a:t>
            </a:r>
            <a:r>
              <a:rPr lang="en-GB" sz="1300">
                <a:latin typeface="Cabin"/>
                <a:ea typeface="Cabin"/>
                <a:cs typeface="Cabin"/>
                <a:sym typeface="Cabin"/>
              </a:rPr>
              <a:t>.</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Gastric mucosa-associated lymphoid tissue </a:t>
            </a:r>
            <a:r>
              <a:rPr lang="en-GB" sz="1300">
                <a:solidFill>
                  <a:srgbClr val="CC0000"/>
                </a:solidFill>
                <a:latin typeface="Cabin"/>
                <a:ea typeface="Cabin"/>
                <a:cs typeface="Cabin"/>
                <a:sym typeface="Cabin"/>
              </a:rPr>
              <a:t>(MALT) lymphoma.</a:t>
            </a:r>
            <a:endParaRPr sz="1300">
              <a:solidFill>
                <a:srgbClr val="CC0000"/>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5"/>
          <p:cNvSpPr txBox="1"/>
          <p:nvPr/>
        </p:nvSpPr>
        <p:spPr>
          <a:xfrm>
            <a:off x="758907" y="19635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sp>
        <p:nvSpPr>
          <p:cNvPr id="129" name="Google Shape;129;p15"/>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0" name="Google Shape;130;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graphicFrame>
        <p:nvGraphicFramePr>
          <p:cNvPr id="131" name="Google Shape;131;p15"/>
          <p:cNvGraphicFramePr/>
          <p:nvPr/>
        </p:nvGraphicFramePr>
        <p:xfrm>
          <a:off x="251991" y="1099263"/>
          <a:ext cx="3000000" cy="3000000"/>
        </p:xfrm>
        <a:graphic>
          <a:graphicData uri="http://schemas.openxmlformats.org/drawingml/2006/table">
            <a:tbl>
              <a:tblPr>
                <a:noFill/>
                <a:tableStyleId>{32C70432-4D22-436F-883F-72BAC36C21DF}</a:tableStyleId>
              </a:tblPr>
              <a:tblGrid>
                <a:gridCol w="1778175"/>
                <a:gridCol w="1769125"/>
                <a:gridCol w="1769125"/>
                <a:gridCol w="1769125"/>
              </a:tblGrid>
              <a:tr h="532375">
                <a:tc grid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Transmission</a:t>
                      </a:r>
                      <a:r>
                        <a:rPr b="1" lang="en-GB" sz="1200">
                          <a:solidFill>
                            <a:srgbClr val="61753B"/>
                          </a:solidFill>
                          <a:latin typeface="Cabin"/>
                          <a:ea typeface="Cabin"/>
                          <a:cs typeface="Cabin"/>
                          <a:sym typeface="Cabin"/>
                        </a:rPr>
                        <a:t>  </a:t>
                      </a:r>
                      <a:endParaRPr b="1" sz="1200">
                        <a:solidFill>
                          <a:srgbClr val="61753B"/>
                        </a:solidFill>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c hMerge="1"/>
                <a:tc grid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Prevention</a:t>
                      </a:r>
                      <a:r>
                        <a:rPr b="1" lang="en-GB" sz="1200">
                          <a:solidFill>
                            <a:srgbClr val="61753B"/>
                          </a:solidFill>
                          <a:latin typeface="Cabin"/>
                          <a:ea typeface="Cabin"/>
                          <a:cs typeface="Cabin"/>
                          <a:sym typeface="Cabin"/>
                        </a:rPr>
                        <a:t> </a:t>
                      </a:r>
                      <a:endParaRPr b="1" sz="1200">
                        <a:solidFill>
                          <a:srgbClr val="61753B"/>
                        </a:solidFill>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c hMerge="1"/>
              </a:tr>
              <a:tr h="310275">
                <a:tc gridSpan="2" rowSpan="7">
                  <a:txBody>
                    <a:bodyPr/>
                    <a:lstStyle/>
                    <a:p>
                      <a:pPr indent="0" lvl="0" marL="0" rtl="0" algn="l">
                        <a:spcBef>
                          <a:spcPts val="0"/>
                        </a:spcBef>
                        <a:spcAft>
                          <a:spcPts val="0"/>
                        </a:spcAft>
                        <a:buNone/>
                      </a:pPr>
                      <a:r>
                        <a:rPr lang="en-GB" sz="1300">
                          <a:solidFill>
                            <a:schemeClr val="dk1"/>
                          </a:solidFill>
                        </a:rPr>
                        <a:t>● </a:t>
                      </a:r>
                      <a:r>
                        <a:rPr b="1" lang="en-GB" sz="1300">
                          <a:latin typeface="Cabin"/>
                          <a:ea typeface="Cabin"/>
                          <a:cs typeface="Cabin"/>
                          <a:sym typeface="Cabin"/>
                        </a:rPr>
                        <a:t>Contagious</a:t>
                      </a:r>
                      <a:r>
                        <a:rPr lang="en-GB" sz="1300">
                          <a:latin typeface="Cabin"/>
                          <a:ea typeface="Cabin"/>
                          <a:cs typeface="Cabin"/>
                          <a:sym typeface="Cabin"/>
                        </a:rPr>
                        <a:t> with an unknown route of transmission.</a:t>
                      </a:r>
                      <a:endParaRPr sz="1300">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Possible routes</a:t>
                      </a:r>
                      <a:r>
                        <a:rPr lang="en-GB" sz="1300">
                          <a:solidFill>
                            <a:schemeClr val="dk1"/>
                          </a:solidFill>
                        </a:rPr>
                        <a:t>: </a:t>
                      </a:r>
                      <a:endParaRPr sz="1300">
                        <a:solidFill>
                          <a:schemeClr val="dk1"/>
                        </a:solidFill>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Person to person </a:t>
                      </a:r>
                      <a:r>
                        <a:rPr lang="en-GB" sz="1300">
                          <a:solidFill>
                            <a:srgbClr val="CC0000"/>
                          </a:solidFill>
                          <a:latin typeface="Cabin"/>
                          <a:ea typeface="Cabin"/>
                          <a:cs typeface="Cabin"/>
                          <a:sym typeface="Cabin"/>
                        </a:rPr>
                        <a:t>(oral to oral or fecal-oral)​:</a:t>
                      </a:r>
                      <a:endParaRPr sz="1300">
                        <a:solidFill>
                          <a:srgbClr val="CC0000"/>
                        </a:solidFill>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Occurs mainly within </a:t>
                      </a:r>
                      <a:r>
                        <a:rPr b="1" lang="en-GB" sz="1300">
                          <a:latin typeface="Cabin"/>
                          <a:ea typeface="Cabin"/>
                          <a:cs typeface="Cabin"/>
                          <a:sym typeface="Cabin"/>
                        </a:rPr>
                        <a:t>families</a:t>
                      </a:r>
                      <a:r>
                        <a:rPr lang="en-GB" sz="1300">
                          <a:latin typeface="Cabin"/>
                          <a:ea typeface="Cabin"/>
                          <a:cs typeface="Cabin"/>
                          <a:sym typeface="Cabin"/>
                        </a:rPr>
                        <a:t> or </a:t>
                      </a:r>
                      <a:r>
                        <a:rPr b="1" lang="en-GB" sz="1300">
                          <a:latin typeface="Cabin"/>
                          <a:ea typeface="Cabin"/>
                          <a:cs typeface="Cabin"/>
                          <a:sym typeface="Cabin"/>
                        </a:rPr>
                        <a:t>community</a:t>
                      </a:r>
                      <a:r>
                        <a:rPr lang="en-GB" sz="1300">
                          <a:latin typeface="Cabin"/>
                          <a:ea typeface="Cabin"/>
                          <a:cs typeface="Cabin"/>
                          <a:sym typeface="Cabin"/>
                        </a:rPr>
                        <a:t>.</a:t>
                      </a:r>
                      <a:endParaRPr sz="1300">
                        <a:latin typeface="Cabin"/>
                        <a:ea typeface="Cabin"/>
                        <a:cs typeface="Cabin"/>
                        <a:sym typeface="Cabin"/>
                      </a:endParaRPr>
                    </a:p>
                    <a:p>
                      <a:pPr indent="0" lvl="0" marL="0" marR="0" rtl="0" algn="l">
                        <a:lnSpc>
                          <a:spcPct val="100000"/>
                        </a:lnSpc>
                        <a:spcBef>
                          <a:spcPts val="0"/>
                        </a:spcBef>
                        <a:spcAft>
                          <a:spcPts val="0"/>
                        </a:spcAft>
                        <a:buNone/>
                      </a:pPr>
                      <a:r>
                        <a:t/>
                      </a:r>
                      <a:endParaRPr sz="1300">
                        <a:latin typeface="Cabin"/>
                        <a:ea typeface="Cabin"/>
                        <a:cs typeface="Cabin"/>
                        <a:sym typeface="Cabin"/>
                      </a:endParaRPr>
                    </a:p>
                    <a:p>
                      <a:pPr indent="-311150" lvl="0" marL="457200" rtl="0" algn="l">
                        <a:spcBef>
                          <a:spcPts val="0"/>
                        </a:spcBef>
                        <a:spcAft>
                          <a:spcPts val="0"/>
                        </a:spcAft>
                        <a:buSzPts val="1300"/>
                        <a:buChar char="-"/>
                      </a:pPr>
                      <a:r>
                        <a:rPr b="1" lang="en-GB" sz="1300">
                          <a:solidFill>
                            <a:srgbClr val="CC0000"/>
                          </a:solidFill>
                          <a:latin typeface="Cabin"/>
                          <a:ea typeface="Cabin"/>
                          <a:cs typeface="Cabin"/>
                          <a:sym typeface="Cabin"/>
                        </a:rPr>
                        <a:t>Fecal-oral</a:t>
                      </a:r>
                      <a:r>
                        <a:rPr lang="en-GB" sz="1300">
                          <a:latin typeface="Cabin"/>
                          <a:ea typeface="Cabin"/>
                          <a:cs typeface="Cabin"/>
                          <a:sym typeface="Cabin"/>
                        </a:rPr>
                        <a:t> route of infection occurs by ingestion of contaminated food or water due poor hygiene.</a:t>
                      </a:r>
                      <a:r>
                        <a:rPr lang="en-GB" sz="1300">
                          <a:solidFill>
                            <a:schemeClr val="dk1"/>
                          </a:solidFill>
                        </a:rPr>
                        <a:t>  </a:t>
                      </a:r>
                      <a:endParaRPr sz="1300">
                        <a:solidFill>
                          <a:schemeClr val="dk1"/>
                        </a:solidFill>
                      </a:endParaRPr>
                    </a:p>
                    <a:p>
                      <a:pPr indent="0" lvl="0" marL="0" marR="0" rtl="0" algn="l">
                        <a:lnSpc>
                          <a:spcPct val="100000"/>
                        </a:lnSpc>
                        <a:spcBef>
                          <a:spcPts val="0"/>
                        </a:spcBef>
                        <a:spcAft>
                          <a:spcPts val="0"/>
                        </a:spcAft>
                        <a:buNone/>
                      </a:pPr>
                      <a:r>
                        <a:t/>
                      </a:r>
                      <a:endParaRPr sz="1300">
                        <a:latin typeface="Cabin"/>
                        <a:ea typeface="Cabin"/>
                        <a:cs typeface="Cabin"/>
                        <a:sym typeface="Cabin"/>
                      </a:endParaRPr>
                    </a:p>
                    <a:p>
                      <a:pPr indent="-311150" lvl="0" marL="457200" marR="0" rtl="0" algn="l">
                        <a:lnSpc>
                          <a:spcPct val="100000"/>
                        </a:lnSpc>
                        <a:spcBef>
                          <a:spcPts val="0"/>
                        </a:spcBef>
                        <a:spcAft>
                          <a:spcPts val="0"/>
                        </a:spcAft>
                        <a:buSzPts val="1300"/>
                        <a:buFont typeface="Cabin"/>
                        <a:buChar char="-"/>
                      </a:pPr>
                      <a:r>
                        <a:rPr lang="en-GB" sz="1300">
                          <a:latin typeface="Cabin"/>
                          <a:ea typeface="Cabin"/>
                          <a:cs typeface="Cabin"/>
                          <a:sym typeface="Cabin"/>
                        </a:rPr>
                        <a:t>Using same spoons, forks and toothbrushes and kissing children mouth to mouth increases </a:t>
                      </a:r>
                      <a:r>
                        <a:rPr b="1" lang="en-GB" sz="1300">
                          <a:solidFill>
                            <a:srgbClr val="CC0000"/>
                          </a:solidFill>
                          <a:latin typeface="Cabin"/>
                          <a:ea typeface="Cabin"/>
                          <a:cs typeface="Cabin"/>
                          <a:sym typeface="Cabin"/>
                        </a:rPr>
                        <a:t>oral-oral</a:t>
                      </a:r>
                      <a:r>
                        <a:rPr lang="en-GB" sz="1300">
                          <a:latin typeface="Cabin"/>
                          <a:ea typeface="Cabin"/>
                          <a:cs typeface="Cabin"/>
                          <a:sym typeface="Cabin"/>
                        </a:rPr>
                        <a:t> route of infection.</a:t>
                      </a:r>
                      <a:endParaRPr sz="1300">
                        <a:latin typeface="Cabin"/>
                        <a:ea typeface="Cabin"/>
                        <a:cs typeface="Cabin"/>
                        <a:sym typeface="Cabin"/>
                      </a:endParaRPr>
                    </a:p>
                    <a:p>
                      <a:pPr indent="0" lvl="0" marL="914400" marR="0" rtl="0" algn="l">
                        <a:lnSpc>
                          <a:spcPct val="100000"/>
                        </a:lnSpc>
                        <a:spcBef>
                          <a:spcPts val="0"/>
                        </a:spcBef>
                        <a:spcAft>
                          <a:spcPts val="0"/>
                        </a:spcAft>
                        <a:buNone/>
                      </a:pPr>
                      <a:r>
                        <a:t/>
                      </a:r>
                      <a:endParaRPr sz="1300">
                        <a:latin typeface="Cabin"/>
                        <a:ea typeface="Cabin"/>
                        <a:cs typeface="Cabin"/>
                        <a:sym typeface="Cabin"/>
                      </a:endParaRPr>
                    </a:p>
                    <a:p>
                      <a:pPr indent="-311150" lvl="0" marL="457200" marR="0" rtl="0" algn="l">
                        <a:lnSpc>
                          <a:spcPct val="100000"/>
                        </a:lnSpc>
                        <a:spcBef>
                          <a:spcPts val="0"/>
                        </a:spcBef>
                        <a:spcAft>
                          <a:spcPts val="0"/>
                        </a:spcAft>
                        <a:buSzPts val="1300"/>
                        <a:buFont typeface="Cabin"/>
                        <a:buChar char="-"/>
                      </a:pPr>
                      <a:r>
                        <a:rPr lang="en-GB" sz="1300">
                          <a:latin typeface="Cabin"/>
                          <a:ea typeface="Cabin"/>
                          <a:cs typeface="Cabin"/>
                          <a:sym typeface="Cabin"/>
                        </a:rPr>
                        <a:t>There is no evidence of animal-to-human transmission</a:t>
                      </a:r>
                      <a:endParaRPr sz="1300">
                        <a:latin typeface="Cabin"/>
                        <a:ea typeface="Cabin"/>
                        <a:cs typeface="Cabin"/>
                        <a:sym typeface="Cabin"/>
                      </a:endParaRPr>
                    </a:p>
                    <a:p>
                      <a:pPr indent="0" lvl="0" marL="0" marR="0" rtl="0" algn="l">
                        <a:lnSpc>
                          <a:spcPct val="100000"/>
                        </a:lnSpc>
                        <a:spcBef>
                          <a:spcPts val="0"/>
                        </a:spcBef>
                        <a:spcAft>
                          <a:spcPts val="0"/>
                        </a:spcAft>
                        <a:buNone/>
                      </a:pPr>
                      <a:r>
                        <a:t/>
                      </a:r>
                      <a:endParaRPr sz="1300">
                        <a:latin typeface="Cabin"/>
                        <a:ea typeface="Cabin"/>
                        <a:cs typeface="Cabin"/>
                        <a:sym typeface="Cabin"/>
                      </a:endParaRPr>
                    </a:p>
                    <a:p>
                      <a:pPr indent="0" lvl="0" marL="0" marR="0" rtl="0" algn="l">
                        <a:lnSpc>
                          <a:spcPct val="100000"/>
                        </a:lnSpc>
                        <a:spcBef>
                          <a:spcPts val="0"/>
                        </a:spcBef>
                        <a:spcAft>
                          <a:spcPts val="0"/>
                        </a:spcAft>
                        <a:buNone/>
                      </a:pPr>
                      <a:r>
                        <a:rPr lang="en-GB" sz="1300">
                          <a:solidFill>
                            <a:schemeClr val="dk1"/>
                          </a:solidFill>
                        </a:rPr>
                        <a:t>●  </a:t>
                      </a:r>
                      <a:r>
                        <a:rPr b="1" lang="en-GB" sz="1300">
                          <a:solidFill>
                            <a:srgbClr val="CC0000"/>
                          </a:solidFill>
                          <a:latin typeface="Cabin"/>
                          <a:ea typeface="Cabin"/>
                          <a:cs typeface="Cabin"/>
                          <a:sym typeface="Cabin"/>
                        </a:rPr>
                        <a:t>Gastric antrum</a:t>
                      </a:r>
                      <a:r>
                        <a:rPr lang="en-GB" sz="1300">
                          <a:latin typeface="Cabin"/>
                          <a:ea typeface="Cabin"/>
                          <a:cs typeface="Cabin"/>
                          <a:sym typeface="Cabin"/>
                        </a:rPr>
                        <a:t> is the most favoured site.</a:t>
                      </a:r>
                      <a:endParaRPr sz="1300">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a:p>
                      <a:pPr indent="0" lvl="0" marL="0" marR="0" rtl="0" algn="l">
                        <a:lnSpc>
                          <a:spcPct val="100000"/>
                        </a:lnSpc>
                        <a:spcBef>
                          <a:spcPts val="0"/>
                        </a:spcBef>
                        <a:spcAft>
                          <a:spcPts val="0"/>
                        </a:spcAft>
                        <a:buNone/>
                      </a:pPr>
                      <a:r>
                        <a:rPr lang="en-GB" sz="1300">
                          <a:solidFill>
                            <a:schemeClr val="dk1"/>
                          </a:solidFill>
                          <a:latin typeface="Cabin"/>
                          <a:ea typeface="Cabin"/>
                          <a:cs typeface="Cabin"/>
                          <a:sym typeface="Cabin"/>
                        </a:rPr>
                        <a:t>●  </a:t>
                      </a:r>
                      <a:r>
                        <a:rPr lang="en-GB" sz="1300">
                          <a:latin typeface="Cabin"/>
                          <a:ea typeface="Cabin"/>
                          <a:cs typeface="Cabin"/>
                          <a:sym typeface="Cabin"/>
                        </a:rPr>
                        <a:t>Present in the mucus that overlies the mucosa.</a:t>
                      </a:r>
                      <a:endParaRPr sz="1300">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7" hMerge="1"/>
                <a:tc gridSpan="2" rowSpan="7">
                  <a:txBody>
                    <a:bodyPr/>
                    <a:lstStyle/>
                    <a:p>
                      <a:pPr indent="0" lvl="0" marL="0" rtl="0" algn="l">
                        <a:spcBef>
                          <a:spcPts val="0"/>
                        </a:spcBef>
                        <a:spcAft>
                          <a:spcPts val="0"/>
                        </a:spcAft>
                        <a:buClr>
                          <a:schemeClr val="dk1"/>
                        </a:buClr>
                        <a:buSzPts val="2300"/>
                        <a:buFont typeface="Arial"/>
                        <a:buNone/>
                      </a:pPr>
                      <a:r>
                        <a:rPr lang="en-GB" sz="1300">
                          <a:solidFill>
                            <a:schemeClr val="dk1"/>
                          </a:solidFill>
                        </a:rPr>
                        <a:t>● </a:t>
                      </a:r>
                      <a:r>
                        <a:rPr b="1" lang="en-GB" sz="1300">
                          <a:solidFill>
                            <a:schemeClr val="dk1"/>
                          </a:solidFill>
                          <a:latin typeface="Cabin"/>
                          <a:ea typeface="Cabin"/>
                          <a:cs typeface="Cabin"/>
                          <a:sym typeface="Cabin"/>
                        </a:rPr>
                        <a:t>Eradication</a:t>
                      </a:r>
                      <a:r>
                        <a:rPr lang="en-GB" sz="1300">
                          <a:solidFill>
                            <a:schemeClr val="dk1"/>
                          </a:solidFill>
                          <a:latin typeface="Cabin"/>
                          <a:ea typeface="Cabin"/>
                          <a:cs typeface="Cabin"/>
                          <a:sym typeface="Cabin"/>
                        </a:rPr>
                        <a:t> of infection will:</a:t>
                      </a:r>
                      <a:endParaRPr sz="1300">
                        <a:solidFill>
                          <a:schemeClr val="dk1"/>
                        </a:solidFill>
                        <a:latin typeface="Cabin"/>
                        <a:ea typeface="Cabin"/>
                        <a:cs typeface="Cabin"/>
                        <a:sym typeface="Cabin"/>
                      </a:endParaRPr>
                    </a:p>
                    <a:p>
                      <a:pPr indent="-311150" lvl="0" marL="457200" rtl="0" algn="l">
                        <a:lnSpc>
                          <a:spcPct val="100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improve symptoms: </a:t>
                      </a:r>
                      <a:endParaRPr sz="1300">
                        <a:solidFill>
                          <a:schemeClr val="dk1"/>
                        </a:solidFill>
                        <a:latin typeface="Cabin"/>
                        <a:ea typeface="Cabin"/>
                        <a:cs typeface="Cabin"/>
                        <a:sym typeface="Cabin"/>
                      </a:endParaRPr>
                    </a:p>
                    <a:p>
                      <a:pPr indent="0" lvl="0" marL="457200" rtl="0" algn="l">
                        <a:lnSpc>
                          <a:spcPct val="100000"/>
                        </a:lnSpc>
                        <a:spcBef>
                          <a:spcPts val="0"/>
                        </a:spcBef>
                        <a:spcAft>
                          <a:spcPts val="0"/>
                        </a:spcAft>
                        <a:buNone/>
                      </a:pPr>
                      <a:r>
                        <a:rPr lang="en-GB" sz="1300">
                          <a:solidFill>
                            <a:schemeClr val="dk1"/>
                          </a:solidFill>
                          <a:latin typeface="Cabin"/>
                          <a:ea typeface="Cabin"/>
                          <a:cs typeface="Cabin"/>
                          <a:sym typeface="Cabin"/>
                        </a:rPr>
                        <a:t>e.g. (dyspepsia, gastritis,  peptic ulcer  and cancer).</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Potentially reverse progression</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None/>
                      </a:pPr>
                      <a:r>
                        <a:rPr lang="en-GB" sz="1300">
                          <a:solidFill>
                            <a:schemeClr val="dk1"/>
                          </a:solidFill>
                        </a:rPr>
                        <a:t>● </a:t>
                      </a:r>
                      <a:r>
                        <a:rPr b="1" lang="en-GB" sz="1300">
                          <a:solidFill>
                            <a:schemeClr val="dk1"/>
                          </a:solidFill>
                          <a:latin typeface="Cabin"/>
                          <a:ea typeface="Cabin"/>
                          <a:cs typeface="Cabin"/>
                          <a:sym typeface="Cabin"/>
                        </a:rPr>
                        <a:t>Vaccination</a:t>
                      </a:r>
                      <a:r>
                        <a:rPr lang="en-GB" sz="1300">
                          <a:solidFill>
                            <a:schemeClr val="dk1"/>
                          </a:solidFill>
                          <a:latin typeface="Cabin"/>
                          <a:ea typeface="Cabin"/>
                          <a:cs typeface="Cabin"/>
                          <a:sym typeface="Cabin"/>
                        </a:rPr>
                        <a:t>:</a:t>
                      </a:r>
                      <a:endParaRPr sz="1300">
                        <a:solidFill>
                          <a:schemeClr val="dk1"/>
                        </a:solidFill>
                        <a:latin typeface="Cabin"/>
                        <a:ea typeface="Cabin"/>
                        <a:cs typeface="Cabin"/>
                        <a:sym typeface="Cabin"/>
                      </a:endParaRPr>
                    </a:p>
                    <a:p>
                      <a:pPr indent="-311150" lvl="0" marL="457200" marR="0" rtl="0" algn="l">
                        <a:lnSpc>
                          <a:spcPct val="100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Promising results with newer formulations</a:t>
                      </a:r>
                      <a:endParaRPr sz="1300">
                        <a:solidFill>
                          <a:schemeClr val="dk1"/>
                        </a:solidFill>
                        <a:latin typeface="Cabin"/>
                        <a:ea typeface="Cabin"/>
                        <a:cs typeface="Cabin"/>
                        <a:sym typeface="Cabin"/>
                      </a:endParaRPr>
                    </a:p>
                    <a:p>
                      <a:pPr indent="-311150" lvl="0" marL="457200" marR="0" rtl="0" algn="l">
                        <a:lnSpc>
                          <a:spcPct val="100000"/>
                        </a:lnSpc>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No vaccine available yet</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GB" sz="1300">
                          <a:solidFill>
                            <a:schemeClr val="dk1"/>
                          </a:solidFill>
                        </a:rPr>
                        <a:t>● </a:t>
                      </a:r>
                      <a:r>
                        <a:rPr b="1" lang="en-GB" sz="1300">
                          <a:solidFill>
                            <a:schemeClr val="dk1"/>
                          </a:solidFill>
                          <a:latin typeface="Cabin"/>
                          <a:ea typeface="Cabin"/>
                          <a:cs typeface="Cabin"/>
                          <a:sym typeface="Cabin"/>
                        </a:rPr>
                        <a:t>Dietary methods</a:t>
                      </a:r>
                      <a:r>
                        <a:rPr lang="en-GB" sz="1300">
                          <a:solidFill>
                            <a:schemeClr val="dk1"/>
                          </a:solidFill>
                          <a:latin typeface="Cabin"/>
                          <a:ea typeface="Cabin"/>
                          <a:cs typeface="Cabin"/>
                          <a:sym typeface="Cabin"/>
                        </a:rPr>
                        <a:t>: </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(eating broccoli, cabbage, honey,  and drinking green tea)</a:t>
                      </a:r>
                      <a:endParaRPr sz="1300">
                        <a:solidFill>
                          <a:schemeClr val="dk1"/>
                        </a:solidFill>
                        <a:latin typeface="Cabin"/>
                        <a:ea typeface="Cabin"/>
                        <a:cs typeface="Cabin"/>
                        <a:sym typeface="Cabin"/>
                      </a:endParaRPr>
                    </a:p>
                    <a:p>
                      <a:pPr indent="0" lvl="0" marL="0" rtl="0" algn="l">
                        <a:spcBef>
                          <a:spcPts val="0"/>
                        </a:spcBef>
                        <a:spcAft>
                          <a:spcPts val="0"/>
                        </a:spcAft>
                        <a:buNone/>
                      </a:pPr>
                      <a:r>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2300"/>
                        <a:buFont typeface="Arial"/>
                        <a:buNone/>
                      </a:pPr>
                      <a:r>
                        <a:t/>
                      </a:r>
                      <a:endParaRPr sz="1300">
                        <a:solidFill>
                          <a:schemeClr val="dk1"/>
                        </a:solidFill>
                      </a:endParaRPr>
                    </a:p>
                    <a:p>
                      <a:pPr indent="0" lvl="0" marL="0" rtl="0" algn="l">
                        <a:spcBef>
                          <a:spcPts val="0"/>
                        </a:spcBef>
                        <a:spcAft>
                          <a:spcPts val="0"/>
                        </a:spcAft>
                        <a:buClr>
                          <a:schemeClr val="dk1"/>
                        </a:buClr>
                        <a:buSzPts val="2300"/>
                        <a:buFont typeface="Arial"/>
                        <a:buNone/>
                      </a:pPr>
                      <a:r>
                        <a:rPr lang="en-GB" sz="1300">
                          <a:solidFill>
                            <a:schemeClr val="dk1"/>
                          </a:solidFill>
                        </a:rPr>
                        <a:t>● </a:t>
                      </a:r>
                      <a:r>
                        <a:rPr b="1" lang="en-GB" sz="1300">
                          <a:solidFill>
                            <a:schemeClr val="dk1"/>
                          </a:solidFill>
                          <a:latin typeface="Cabin"/>
                          <a:ea typeface="Cabin"/>
                          <a:cs typeface="Cabin"/>
                          <a:sym typeface="Cabin"/>
                        </a:rPr>
                        <a:t>Proper sanitation</a:t>
                      </a:r>
                      <a:r>
                        <a:rPr lang="en-GB" sz="1300">
                          <a:solidFill>
                            <a:schemeClr val="dk1"/>
                          </a:solidFill>
                          <a:latin typeface="Cabin"/>
                          <a:ea typeface="Cabin"/>
                          <a:cs typeface="Cabin"/>
                          <a:sym typeface="Cabin"/>
                        </a:rPr>
                        <a:t> and clean sources of </a:t>
                      </a:r>
                      <a:endParaRPr sz="1300">
                        <a:solidFill>
                          <a:schemeClr val="dk1"/>
                        </a:solidFill>
                        <a:latin typeface="Cabin"/>
                        <a:ea typeface="Cabin"/>
                        <a:cs typeface="Cabin"/>
                        <a:sym typeface="Cabin"/>
                      </a:endParaRPr>
                    </a:p>
                    <a:p>
                      <a:pPr indent="0" lvl="0" marL="0" rtl="0" algn="l">
                        <a:spcBef>
                          <a:spcPts val="0"/>
                        </a:spcBef>
                        <a:spcAft>
                          <a:spcPts val="0"/>
                        </a:spcAft>
                        <a:buClr>
                          <a:schemeClr val="dk1"/>
                        </a:buClr>
                        <a:buSzPts val="2300"/>
                        <a:buFont typeface="Arial"/>
                        <a:buNone/>
                      </a:pPr>
                      <a:r>
                        <a:rPr lang="en-GB" sz="1300">
                          <a:solidFill>
                            <a:schemeClr val="dk1"/>
                          </a:solidFill>
                          <a:latin typeface="Cabin"/>
                          <a:ea typeface="Cabin"/>
                          <a:cs typeface="Cabin"/>
                          <a:sym typeface="Cabin"/>
                        </a:rPr>
                        <a:t>    drinking water.</a:t>
                      </a:r>
                      <a:endParaRPr sz="1300">
                        <a:solidFill>
                          <a:schemeClr val="dk1"/>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7" hMerge="1"/>
              </a:tr>
              <a:tr h="304100">
                <a:tc gridSpan="2" vMerge="1"/>
                <a:tc hMerge="1" vMerge="1"/>
                <a:tc gridSpan="2" vMerge="1"/>
                <a:tc hMerge="1" vMerge="1"/>
              </a:tr>
              <a:tr h="310275">
                <a:tc gridSpan="2" vMerge="1"/>
                <a:tc hMerge="1" vMerge="1"/>
                <a:tc gridSpan="2" vMerge="1"/>
                <a:tc hMerge="1" vMerge="1"/>
              </a:tr>
              <a:tr h="431925">
                <a:tc gridSpan="2" vMerge="1"/>
                <a:tc hMerge="1" vMerge="1"/>
                <a:tc gridSpan="2" vMerge="1"/>
                <a:tc hMerge="1" vMerge="1"/>
              </a:tr>
              <a:tr h="431925">
                <a:tc gridSpan="2" vMerge="1"/>
                <a:tc hMerge="1" vMerge="1"/>
                <a:tc gridSpan="2" vMerge="1"/>
                <a:tc hMerge="1" vMerge="1"/>
              </a:tr>
              <a:tr h="249475">
                <a:tc gridSpan="2" vMerge="1"/>
                <a:tc hMerge="1" vMerge="1"/>
                <a:tc gridSpan="2" vMerge="1"/>
                <a:tc hMerge="1" vMerge="1"/>
              </a:tr>
              <a:tr h="692750">
                <a:tc gridSpan="2" vMerge="1"/>
                <a:tc hMerge="1" vMerge="1"/>
                <a:tc gridSpan="2" vMerge="1"/>
                <a:tc hMerge="1" vMerge="1"/>
              </a:tr>
              <a:tr h="100000">
                <a:tc gridSpan="4">
                  <a:txBody>
                    <a:bodyPr/>
                    <a:lstStyle/>
                    <a:p>
                      <a:pPr indent="0" lvl="0" marL="0" rtl="0" algn="ctr">
                        <a:spcBef>
                          <a:spcPts val="0"/>
                        </a:spcBef>
                        <a:spcAft>
                          <a:spcPts val="0"/>
                        </a:spcAft>
                        <a:buClr>
                          <a:schemeClr val="dk1"/>
                        </a:buClr>
                        <a:buSzPts val="2300"/>
                        <a:buFont typeface="Arial"/>
                        <a:buNone/>
                      </a:pPr>
                      <a:r>
                        <a:rPr b="1" lang="en-GB">
                          <a:solidFill>
                            <a:srgbClr val="61753B"/>
                          </a:solidFill>
                          <a:latin typeface="Cabin"/>
                          <a:ea typeface="Cabin"/>
                          <a:cs typeface="Cabin"/>
                          <a:sym typeface="Cabin"/>
                        </a:rPr>
                        <a:t>The outcome of infection by H. pylori reflects an interaction between:</a:t>
                      </a:r>
                      <a:endParaRPr>
                        <a:solidFill>
                          <a:srgbClr val="61753B"/>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725"/>
                        <a:alpha val="53630"/>
                      </a:srgbClr>
                    </a:solidFill>
                  </a:tcPr>
                </a:tc>
                <a:tc hMerge="1"/>
                <a:tc hMerge="1"/>
                <a:tc hMerge="1"/>
              </a:tr>
              <a:tr h="487250">
                <a:tc gridSpan="4">
                  <a:txBody>
                    <a:bodyPr/>
                    <a:lstStyle/>
                    <a:p>
                      <a:pPr indent="0" lvl="0" marL="0" rtl="0" algn="ctr">
                        <a:spcBef>
                          <a:spcPts val="0"/>
                        </a:spcBef>
                        <a:spcAft>
                          <a:spcPts val="0"/>
                        </a:spcAft>
                        <a:buClr>
                          <a:schemeClr val="dk1"/>
                        </a:buClr>
                        <a:buSzPts val="1100"/>
                        <a:buFont typeface="Arial"/>
                        <a:buNone/>
                      </a:pPr>
                      <a:r>
                        <a:rPr lang="en-GB" sz="1300">
                          <a:solidFill>
                            <a:schemeClr val="dk1"/>
                          </a:solidFill>
                        </a:rPr>
                        <a:t>● </a:t>
                      </a:r>
                      <a:r>
                        <a:rPr lang="en-GB" sz="1300">
                          <a:solidFill>
                            <a:schemeClr val="dk1"/>
                          </a:solidFill>
                          <a:latin typeface="Cabin"/>
                          <a:ea typeface="Cabin"/>
                          <a:cs typeface="Cabin"/>
                          <a:sym typeface="Cabin"/>
                        </a:rPr>
                        <a:t>Strain virulence.  </a:t>
                      </a:r>
                      <a:r>
                        <a:rPr b="1" lang="en-GB" sz="1300">
                          <a:solidFill>
                            <a:schemeClr val="dk1"/>
                          </a:solidFill>
                        </a:rPr>
                        <a:t>● </a:t>
                      </a:r>
                      <a:r>
                        <a:rPr lang="en-GB" sz="1300">
                          <a:solidFill>
                            <a:schemeClr val="dk1"/>
                          </a:solidFill>
                          <a:latin typeface="Cabin"/>
                          <a:ea typeface="Cabin"/>
                          <a:cs typeface="Cabin"/>
                          <a:sym typeface="Cabin"/>
                        </a:rPr>
                        <a:t>Environmental factors.  </a:t>
                      </a:r>
                      <a:r>
                        <a:rPr lang="en-GB" sz="1300">
                          <a:solidFill>
                            <a:schemeClr val="dk1"/>
                          </a:solidFill>
                        </a:rPr>
                        <a:t>● </a:t>
                      </a:r>
                      <a:r>
                        <a:rPr lang="en-GB" sz="1300">
                          <a:solidFill>
                            <a:schemeClr val="dk1"/>
                          </a:solidFill>
                          <a:latin typeface="Cabin"/>
                          <a:ea typeface="Cabin"/>
                          <a:cs typeface="Cabin"/>
                          <a:sym typeface="Cabin"/>
                        </a:rPr>
                        <a:t>Host genotype</a:t>
                      </a:r>
                      <a:endParaRPr b="1" sz="1300">
                        <a:solidFill>
                          <a:srgbClr val="61753B"/>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r>
              <a:tr h="159925">
                <a:tc gridSpan="4">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Genome</a:t>
                      </a:r>
                      <a:endParaRPr b="1">
                        <a:solidFill>
                          <a:schemeClr val="dk1"/>
                        </a:solidFill>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725"/>
                        <a:alpha val="53630"/>
                      </a:srgbClr>
                    </a:solidFill>
                  </a:tcPr>
                </a:tc>
                <a:tc hMerge="1"/>
                <a:tc hMerge="1"/>
                <a:tc hMerge="1"/>
              </a:tr>
              <a:tr h="1132375">
                <a:tc gridSpan="4">
                  <a:txBody>
                    <a:bodyPr/>
                    <a:lstStyle/>
                    <a:p>
                      <a:pPr indent="0" lvl="0" marL="0" rtl="0" algn="l">
                        <a:lnSpc>
                          <a:spcPct val="115000"/>
                        </a:lnSpc>
                        <a:spcBef>
                          <a:spcPts val="0"/>
                        </a:spcBef>
                        <a:spcAft>
                          <a:spcPts val="0"/>
                        </a:spcAft>
                        <a:buNone/>
                      </a:pPr>
                      <a:r>
                        <a:rPr lang="en-GB" sz="1300">
                          <a:solidFill>
                            <a:schemeClr val="dk1"/>
                          </a:solidFill>
                        </a:rPr>
                        <a:t>● </a:t>
                      </a:r>
                      <a:r>
                        <a:rPr lang="en-GB" sz="1300">
                          <a:solidFill>
                            <a:schemeClr val="dk1"/>
                          </a:solidFill>
                          <a:latin typeface="Cabin"/>
                          <a:ea typeface="Cabin"/>
                          <a:cs typeface="Cabin"/>
                          <a:sym typeface="Cabin"/>
                        </a:rPr>
                        <a:t>H pylori consist of large diversity of strains</a:t>
                      </a:r>
                      <a:r>
                        <a:rPr b="1" lang="en-GB" sz="13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with around 1,550 genes.</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300">
                          <a:solidFill>
                            <a:schemeClr val="dk1"/>
                          </a:solidFill>
                        </a:rPr>
                        <a:t>● </a:t>
                      </a:r>
                      <a:r>
                        <a:rPr lang="en-GB" sz="1300">
                          <a:solidFill>
                            <a:schemeClr val="dk1"/>
                          </a:solidFill>
                          <a:latin typeface="Cabin"/>
                          <a:ea typeface="Cabin"/>
                          <a:cs typeface="Cabin"/>
                          <a:sym typeface="Cabin"/>
                        </a:rPr>
                        <a:t>Study of H pylori is centered on trying to understand the </a:t>
                      </a:r>
                      <a:r>
                        <a:rPr b="1" lang="en-GB" sz="1300">
                          <a:solidFill>
                            <a:schemeClr val="dk1"/>
                          </a:solidFill>
                          <a:latin typeface="Cabin"/>
                          <a:ea typeface="Cabin"/>
                          <a:cs typeface="Cabin"/>
                          <a:sym typeface="Cabin"/>
                        </a:rPr>
                        <a:t>pathogenesis of genome </a:t>
                      </a:r>
                      <a:r>
                        <a:rPr lang="en-GB" sz="1300">
                          <a:solidFill>
                            <a:schemeClr val="dk1"/>
                          </a:solidFill>
                          <a:latin typeface="Cabin"/>
                          <a:ea typeface="Cabin"/>
                          <a:cs typeface="Cabin"/>
                          <a:sym typeface="Cabin"/>
                        </a:rPr>
                        <a:t>database.</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300">
                          <a:solidFill>
                            <a:srgbClr val="CC0000"/>
                          </a:solidFill>
                        </a:rPr>
                        <a:t>●</a:t>
                      </a:r>
                      <a:r>
                        <a:rPr lang="en-GB" sz="1300">
                          <a:solidFill>
                            <a:schemeClr val="dk1"/>
                          </a:solidFill>
                        </a:rPr>
                        <a:t> </a:t>
                      </a:r>
                      <a:r>
                        <a:rPr lang="en-GB" sz="1300">
                          <a:solidFill>
                            <a:srgbClr val="CC0000"/>
                          </a:solidFill>
                          <a:latin typeface="Cabin"/>
                          <a:ea typeface="Cabin"/>
                          <a:cs typeface="Cabin"/>
                          <a:sym typeface="Cabin"/>
                        </a:rPr>
                        <a:t>H pylori contains</a:t>
                      </a:r>
                      <a:r>
                        <a:rPr lang="en-GB" sz="1300">
                          <a:solidFill>
                            <a:schemeClr val="dk1"/>
                          </a:solidFill>
                          <a:latin typeface="Cabin"/>
                          <a:ea typeface="Cabin"/>
                          <a:cs typeface="Cabin"/>
                          <a:sym typeface="Cabin"/>
                        </a:rPr>
                        <a:t> </a:t>
                      </a:r>
                      <a:r>
                        <a:rPr b="1" lang="en-GB" sz="1300">
                          <a:solidFill>
                            <a:srgbClr val="CC0000"/>
                          </a:solidFill>
                          <a:latin typeface="Cabin"/>
                          <a:ea typeface="Cabin"/>
                          <a:cs typeface="Cabin"/>
                          <a:sym typeface="Cabin"/>
                        </a:rPr>
                        <a:t>40kb-long Cag pathogenicity island (PAI) with over 40 pathogenetic genes.</a:t>
                      </a:r>
                      <a:endParaRPr b="1" sz="1300">
                        <a:solidFill>
                          <a:srgbClr val="CC0000"/>
                        </a:solidFill>
                        <a:latin typeface="Cabin"/>
                        <a:ea typeface="Cabin"/>
                        <a:cs typeface="Cabin"/>
                        <a:sym typeface="Cabin"/>
                      </a:endParaRPr>
                    </a:p>
                    <a:p>
                      <a:pPr indent="0" lvl="0" marL="0" rtl="0" algn="l">
                        <a:lnSpc>
                          <a:spcPct val="115000"/>
                        </a:lnSpc>
                        <a:spcBef>
                          <a:spcPts val="0"/>
                        </a:spcBef>
                        <a:spcAft>
                          <a:spcPts val="0"/>
                        </a:spcAft>
                        <a:buNone/>
                      </a:pPr>
                      <a:r>
                        <a:rPr lang="en-GB" sz="1300">
                          <a:solidFill>
                            <a:srgbClr val="CC0000"/>
                          </a:solidFill>
                        </a:rPr>
                        <a:t>● </a:t>
                      </a:r>
                      <a:r>
                        <a:rPr b="1" lang="en-GB" sz="1300">
                          <a:solidFill>
                            <a:srgbClr val="CC0000"/>
                          </a:solidFill>
                          <a:latin typeface="Cabin"/>
                          <a:ea typeface="Cabin"/>
                          <a:cs typeface="Cabin"/>
                          <a:sym typeface="Cabin"/>
                        </a:rPr>
                        <a:t>Asymptomatic</a:t>
                      </a:r>
                      <a:r>
                        <a:rPr lang="en-GB" sz="1300">
                          <a:solidFill>
                            <a:srgbClr val="CC0000"/>
                          </a:solidFill>
                          <a:latin typeface="Cabin"/>
                          <a:ea typeface="Cabin"/>
                          <a:cs typeface="Cabin"/>
                          <a:sym typeface="Cabin"/>
                        </a:rPr>
                        <a:t> patients carry H.pylori strains </a:t>
                      </a:r>
                      <a:r>
                        <a:rPr b="1" lang="en-GB" sz="1300">
                          <a:solidFill>
                            <a:srgbClr val="CC0000"/>
                          </a:solidFill>
                          <a:latin typeface="Cabin"/>
                          <a:ea typeface="Cabin"/>
                          <a:cs typeface="Cabin"/>
                          <a:sym typeface="Cabin"/>
                        </a:rPr>
                        <a:t>lacking</a:t>
                      </a:r>
                      <a:r>
                        <a:rPr lang="en-GB" sz="1300">
                          <a:solidFill>
                            <a:srgbClr val="CC0000"/>
                          </a:solidFill>
                          <a:latin typeface="Cabin"/>
                          <a:ea typeface="Cabin"/>
                          <a:cs typeface="Cabin"/>
                          <a:sym typeface="Cabin"/>
                        </a:rPr>
                        <a:t> the </a:t>
                      </a:r>
                      <a:r>
                        <a:rPr b="1" lang="en-GB" sz="1300">
                          <a:solidFill>
                            <a:srgbClr val="CC0000"/>
                          </a:solidFill>
                          <a:latin typeface="Cabin"/>
                          <a:ea typeface="Cabin"/>
                          <a:cs typeface="Cabin"/>
                          <a:sym typeface="Cabin"/>
                        </a:rPr>
                        <a:t>Cag</a:t>
                      </a:r>
                      <a:r>
                        <a:rPr lang="en-GB" sz="1300">
                          <a:solidFill>
                            <a:srgbClr val="CC0000"/>
                          </a:solidFill>
                          <a:latin typeface="Cabin"/>
                          <a:ea typeface="Cabin"/>
                          <a:cs typeface="Cabin"/>
                          <a:sym typeface="Cabin"/>
                        </a:rPr>
                        <a:t> pathogenicity island (PAI).</a:t>
                      </a:r>
                      <a:endParaRPr sz="1300">
                        <a:solidFill>
                          <a:srgbClr val="CC0000"/>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7" name="Google Shape;137;p16"/>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
        <p:nvSpPr>
          <p:cNvPr id="138" name="Google Shape;138;p16"/>
          <p:cNvSpPr txBox="1"/>
          <p:nvPr/>
        </p:nvSpPr>
        <p:spPr>
          <a:xfrm>
            <a:off x="1825238" y="75800"/>
            <a:ext cx="39390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grpSp>
        <p:nvGrpSpPr>
          <p:cNvPr id="139" name="Google Shape;139;p16"/>
          <p:cNvGrpSpPr/>
          <p:nvPr/>
        </p:nvGrpSpPr>
        <p:grpSpPr>
          <a:xfrm>
            <a:off x="86700" y="6004510"/>
            <a:ext cx="7416138" cy="2326800"/>
            <a:chOff x="74163" y="5585800"/>
            <a:chExt cx="7416138" cy="2326800"/>
          </a:xfrm>
        </p:grpSpPr>
        <p:sp>
          <p:nvSpPr>
            <p:cNvPr id="140" name="Google Shape;140;p16"/>
            <p:cNvSpPr/>
            <p:nvPr/>
          </p:nvSpPr>
          <p:spPr>
            <a:xfrm>
              <a:off x="74163" y="7445200"/>
              <a:ext cx="7415700" cy="467400"/>
            </a:xfrm>
            <a:prstGeom prst="roundRect">
              <a:avLst>
                <a:gd fmla="val 16667" name="adj"/>
              </a:avLst>
            </a:prstGeom>
            <a:noFill/>
            <a:ln cap="flat" cmpd="sng" w="9525">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latin typeface="Cabin"/>
                  <a:ea typeface="Cabin"/>
                  <a:cs typeface="Cabin"/>
                  <a:sym typeface="Cabin"/>
                </a:rPr>
                <a:t>H pylori induces the production of </a:t>
              </a:r>
              <a:r>
                <a:rPr b="1" lang="en-GB">
                  <a:solidFill>
                    <a:schemeClr val="dk1"/>
                  </a:solidFill>
                  <a:latin typeface="Cabin"/>
                  <a:ea typeface="Cabin"/>
                  <a:cs typeface="Cabin"/>
                  <a:sym typeface="Cabin"/>
                </a:rPr>
                <a:t>TNF-α</a:t>
              </a:r>
              <a:r>
                <a:rPr lang="en-GB">
                  <a:solidFill>
                    <a:schemeClr val="dk1"/>
                  </a:solidFill>
                  <a:latin typeface="Cabin"/>
                  <a:ea typeface="Cabin"/>
                  <a:cs typeface="Cabin"/>
                  <a:sym typeface="Cabin"/>
                </a:rPr>
                <a:t> and </a:t>
              </a:r>
              <a:r>
                <a:rPr b="1" lang="en-GB">
                  <a:solidFill>
                    <a:schemeClr val="dk1"/>
                  </a:solidFill>
                  <a:latin typeface="Cabin"/>
                  <a:ea typeface="Cabin"/>
                  <a:cs typeface="Cabin"/>
                  <a:sym typeface="Cabin"/>
                </a:rPr>
                <a:t>Interleukin 8</a:t>
              </a:r>
              <a:r>
                <a:rPr lang="en-GB">
                  <a:solidFill>
                    <a:schemeClr val="dk1"/>
                  </a:solidFill>
                  <a:latin typeface="Cabin"/>
                  <a:ea typeface="Cabin"/>
                  <a:cs typeface="Cabin"/>
                  <a:sym typeface="Cabin"/>
                </a:rPr>
                <a:t> that leads to host cells </a:t>
              </a:r>
              <a:r>
                <a:rPr b="1" lang="en-GB">
                  <a:solidFill>
                    <a:schemeClr val="dk1"/>
                  </a:solidFill>
                  <a:latin typeface="Cabin"/>
                  <a:ea typeface="Cabin"/>
                  <a:cs typeface="Cabin"/>
                  <a:sym typeface="Cabin"/>
                </a:rPr>
                <a:t>mutation</a:t>
              </a:r>
              <a:r>
                <a:rPr lang="en-GB">
                  <a:solidFill>
                    <a:schemeClr val="dk1"/>
                  </a:solidFill>
                  <a:latin typeface="Cabin"/>
                  <a:ea typeface="Cabin"/>
                  <a:cs typeface="Cabin"/>
                  <a:sym typeface="Cabin"/>
                </a:rPr>
                <a:t>.</a:t>
              </a:r>
              <a:endParaRPr>
                <a:solidFill>
                  <a:srgbClr val="6AA84F"/>
                </a:solidFill>
              </a:endParaRPr>
            </a:p>
          </p:txBody>
        </p:sp>
        <p:sp>
          <p:nvSpPr>
            <p:cNvPr id="141" name="Google Shape;141;p16"/>
            <p:cNvSpPr/>
            <p:nvPr/>
          </p:nvSpPr>
          <p:spPr>
            <a:xfrm>
              <a:off x="74175" y="6825409"/>
              <a:ext cx="7415700" cy="467400"/>
            </a:xfrm>
            <a:prstGeom prst="roundRect">
              <a:avLst>
                <a:gd fmla="val 16667" name="adj"/>
              </a:avLst>
            </a:prstGeom>
            <a:noFill/>
            <a:ln cap="flat" cmpd="sng" w="9525">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Cabin"/>
                  <a:ea typeface="Cabin"/>
                  <a:cs typeface="Cabin"/>
                  <a:sym typeface="Cabin"/>
                </a:rPr>
                <a:t>Free radical</a:t>
              </a:r>
              <a:r>
                <a:rPr lang="en-GB">
                  <a:solidFill>
                    <a:schemeClr val="dk1"/>
                  </a:solidFill>
                  <a:latin typeface="Cabin"/>
                  <a:ea typeface="Cabin"/>
                  <a:cs typeface="Cabin"/>
                  <a:sym typeface="Cabin"/>
                </a:rPr>
                <a:t> production in the gastric lining due to H pylori increases host cell </a:t>
              </a:r>
              <a:r>
                <a:rPr b="1" lang="en-GB">
                  <a:solidFill>
                    <a:schemeClr val="dk1"/>
                  </a:solidFill>
                  <a:latin typeface="Cabin"/>
                  <a:ea typeface="Cabin"/>
                  <a:cs typeface="Cabin"/>
                  <a:sym typeface="Cabin"/>
                </a:rPr>
                <a:t>mutation</a:t>
              </a:r>
              <a:r>
                <a:rPr lang="en-GB">
                  <a:solidFill>
                    <a:schemeClr val="dk1"/>
                  </a:solidFill>
                  <a:latin typeface="Cabin"/>
                  <a:ea typeface="Cabin"/>
                  <a:cs typeface="Cabin"/>
                  <a:sym typeface="Cabin"/>
                </a:rPr>
                <a:t>.</a:t>
              </a:r>
              <a:endParaRPr>
                <a:solidFill>
                  <a:srgbClr val="6AA84F"/>
                </a:solidFill>
              </a:endParaRPr>
            </a:p>
          </p:txBody>
        </p:sp>
        <p:sp>
          <p:nvSpPr>
            <p:cNvPr id="142" name="Google Shape;142;p16"/>
            <p:cNvSpPr/>
            <p:nvPr/>
          </p:nvSpPr>
          <p:spPr>
            <a:xfrm>
              <a:off x="74175" y="6205600"/>
              <a:ext cx="7415700" cy="467400"/>
            </a:xfrm>
            <a:prstGeom prst="roundRect">
              <a:avLst>
                <a:gd fmla="val 16667" name="adj"/>
              </a:avLst>
            </a:prstGeom>
            <a:noFill/>
            <a:ln cap="flat" cmpd="sng" w="9525">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Cabin"/>
                  <a:ea typeface="Cabin"/>
                  <a:cs typeface="Cabin"/>
                  <a:sym typeface="Cabin"/>
                </a:rPr>
                <a:t>Neutrophil-Activating Protein (</a:t>
              </a:r>
              <a:r>
                <a:rPr b="1" lang="en-GB">
                  <a:solidFill>
                    <a:schemeClr val="dk1"/>
                  </a:solidFill>
                  <a:latin typeface="Cabin"/>
                  <a:ea typeface="Cabin"/>
                  <a:cs typeface="Cabin"/>
                  <a:sym typeface="Cabin"/>
                </a:rPr>
                <a:t>NAP</a:t>
              </a:r>
              <a:r>
                <a:rPr lang="en-GB">
                  <a:solidFill>
                    <a:schemeClr val="dk1"/>
                  </a:solidFill>
                  <a:latin typeface="Cabin"/>
                  <a:ea typeface="Cabin"/>
                  <a:cs typeface="Cabin"/>
                  <a:sym typeface="Cabin"/>
                </a:rPr>
                <a:t>) recruits neutrophils to gastric mucosa causing </a:t>
              </a:r>
              <a:r>
                <a:rPr b="1" lang="en-GB">
                  <a:solidFill>
                    <a:schemeClr val="dk1"/>
                  </a:solidFill>
                  <a:latin typeface="Cabin"/>
                  <a:ea typeface="Cabin"/>
                  <a:cs typeface="Cabin"/>
                  <a:sym typeface="Cabin"/>
                </a:rPr>
                <a:t>inflammation</a:t>
              </a:r>
              <a:r>
                <a:rPr lang="en-GB">
                  <a:solidFill>
                    <a:schemeClr val="dk1"/>
                  </a:solidFill>
                  <a:latin typeface="Cabin"/>
                  <a:ea typeface="Cabin"/>
                  <a:cs typeface="Cabin"/>
                  <a:sym typeface="Cabin"/>
                </a:rPr>
                <a:t>.</a:t>
              </a:r>
              <a:endParaRPr/>
            </a:p>
          </p:txBody>
        </p:sp>
        <p:sp>
          <p:nvSpPr>
            <p:cNvPr id="143" name="Google Shape;143;p16"/>
            <p:cNvSpPr/>
            <p:nvPr/>
          </p:nvSpPr>
          <p:spPr>
            <a:xfrm>
              <a:off x="74175" y="5585800"/>
              <a:ext cx="7415700" cy="467400"/>
            </a:xfrm>
            <a:prstGeom prst="roundRect">
              <a:avLst>
                <a:gd fmla="val 16667" name="adj"/>
              </a:avLst>
            </a:prstGeom>
            <a:noFill/>
            <a:ln cap="flat" cmpd="sng" w="9525">
              <a:solidFill>
                <a:srgbClr val="61753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161000" y="5585815"/>
              <a:ext cx="7329300" cy="4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a:solidFill>
                    <a:srgbClr val="CC0000"/>
                  </a:solidFill>
                  <a:latin typeface="Cabin"/>
                  <a:ea typeface="Cabin"/>
                  <a:cs typeface="Cabin"/>
                  <a:sym typeface="Cabin"/>
                </a:rPr>
                <a:t>CagA protein</a:t>
              </a:r>
              <a:r>
                <a:rPr baseline="30000" lang="en-GB">
                  <a:solidFill>
                    <a:srgbClr val="CC0000"/>
                  </a:solidFill>
                  <a:latin typeface="Cabin"/>
                  <a:ea typeface="Cabin"/>
                  <a:cs typeface="Cabin"/>
                  <a:sym typeface="Cabin"/>
                </a:rPr>
                <a:t>2</a:t>
              </a:r>
              <a:r>
                <a:rPr lang="en-GB">
                  <a:solidFill>
                    <a:schemeClr val="dk1"/>
                  </a:solidFill>
                  <a:latin typeface="Cabin"/>
                  <a:ea typeface="Cabin"/>
                  <a:cs typeface="Cabin"/>
                  <a:sym typeface="Cabin"/>
                </a:rPr>
                <a:t> was found to contribute to peptic ulcer.</a:t>
              </a:r>
              <a:endParaRPr>
                <a:solidFill>
                  <a:schemeClr val="dk1"/>
                </a:solidFill>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grpSp>
      <p:sp>
        <p:nvSpPr>
          <p:cNvPr id="145" name="Google Shape;145;p16"/>
          <p:cNvSpPr txBox="1"/>
          <p:nvPr/>
        </p:nvSpPr>
        <p:spPr>
          <a:xfrm>
            <a:off x="173694" y="687932"/>
            <a:ext cx="60717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61753B"/>
                </a:solidFill>
                <a:latin typeface="Cabin"/>
                <a:ea typeface="Cabin"/>
                <a:cs typeface="Cabin"/>
                <a:sym typeface="Cabin"/>
              </a:rPr>
              <a:t>Pathogenesis: </a:t>
            </a:r>
            <a:endParaRPr b="1" sz="2000">
              <a:solidFill>
                <a:srgbClr val="61753B"/>
              </a:solidFill>
              <a:latin typeface="Cabin"/>
              <a:ea typeface="Cabin"/>
              <a:cs typeface="Cabin"/>
              <a:sym typeface="Cabin"/>
            </a:endParaRPr>
          </a:p>
          <a:p>
            <a:pPr indent="0" lvl="0" marL="0" rtl="0" algn="l">
              <a:spcBef>
                <a:spcPts val="0"/>
              </a:spcBef>
              <a:spcAft>
                <a:spcPts val="0"/>
              </a:spcAft>
              <a:buNone/>
            </a:pPr>
            <a:r>
              <a:t/>
            </a:r>
            <a:endParaRPr b="1" sz="2000">
              <a:solidFill>
                <a:srgbClr val="61753B"/>
              </a:solidFill>
              <a:latin typeface="Cabin"/>
              <a:ea typeface="Cabin"/>
              <a:cs typeface="Cabin"/>
              <a:sym typeface="Cabin"/>
            </a:endParaRPr>
          </a:p>
          <a:p>
            <a:pPr indent="0" lvl="0" marL="0" rtl="0" algn="l">
              <a:spcBef>
                <a:spcPts val="0"/>
              </a:spcBef>
              <a:spcAft>
                <a:spcPts val="0"/>
              </a:spcAft>
              <a:buNone/>
            </a:pPr>
            <a:r>
              <a:t/>
            </a:r>
            <a:endParaRPr b="1" sz="2400">
              <a:solidFill>
                <a:srgbClr val="61753B"/>
              </a:solidFill>
              <a:latin typeface="Cabin"/>
              <a:ea typeface="Cabin"/>
              <a:cs typeface="Cabin"/>
              <a:sym typeface="Cabin"/>
            </a:endParaRPr>
          </a:p>
        </p:txBody>
      </p:sp>
      <p:pic>
        <p:nvPicPr>
          <p:cNvPr id="146" name="Google Shape;146;p16"/>
          <p:cNvPicPr preferRelativeResize="0"/>
          <p:nvPr/>
        </p:nvPicPr>
        <p:blipFill rotWithShape="1">
          <a:blip r:embed="rId3">
            <a:alphaModFix/>
          </a:blip>
          <a:srcRect b="4495" l="3378" r="4054" t="4495"/>
          <a:stretch/>
        </p:blipFill>
        <p:spPr>
          <a:xfrm>
            <a:off x="4797400" y="8459200"/>
            <a:ext cx="2441100" cy="1675500"/>
          </a:xfrm>
          <a:prstGeom prst="rect">
            <a:avLst/>
          </a:prstGeom>
          <a:noFill/>
          <a:ln cap="flat" cmpd="sng" w="19050">
            <a:solidFill>
              <a:srgbClr val="C0C58F"/>
            </a:solidFill>
            <a:prstDash val="solid"/>
            <a:round/>
            <a:headEnd len="sm" w="sm" type="none"/>
            <a:tailEnd len="sm" w="sm" type="none"/>
          </a:ln>
        </p:spPr>
      </p:pic>
      <p:pic>
        <p:nvPicPr>
          <p:cNvPr id="147" name="Google Shape;147;p16"/>
          <p:cNvPicPr preferRelativeResize="0"/>
          <p:nvPr/>
        </p:nvPicPr>
        <p:blipFill rotWithShape="1">
          <a:blip r:embed="rId4">
            <a:alphaModFix/>
          </a:blip>
          <a:srcRect b="36962" l="62880" r="10326" t="6562"/>
          <a:stretch/>
        </p:blipFill>
        <p:spPr>
          <a:xfrm>
            <a:off x="2539275" y="8459275"/>
            <a:ext cx="2033475" cy="1675500"/>
          </a:xfrm>
          <a:prstGeom prst="rect">
            <a:avLst/>
          </a:prstGeom>
          <a:noFill/>
          <a:ln cap="flat" cmpd="sng" w="19050">
            <a:solidFill>
              <a:srgbClr val="C0C58F"/>
            </a:solidFill>
            <a:prstDash val="solid"/>
            <a:round/>
            <a:headEnd len="sm" w="sm" type="none"/>
            <a:tailEnd len="sm" w="sm" type="none"/>
          </a:ln>
        </p:spPr>
      </p:pic>
      <p:sp>
        <p:nvSpPr>
          <p:cNvPr id="148" name="Google Shape;148;p16"/>
          <p:cNvSpPr txBox="1"/>
          <p:nvPr/>
        </p:nvSpPr>
        <p:spPr>
          <a:xfrm>
            <a:off x="606717" y="3516445"/>
            <a:ext cx="3145200" cy="22545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p:txBody>
      </p:sp>
      <p:sp>
        <p:nvSpPr>
          <p:cNvPr id="149" name="Google Shape;149;p16"/>
          <p:cNvSpPr txBox="1"/>
          <p:nvPr/>
        </p:nvSpPr>
        <p:spPr>
          <a:xfrm>
            <a:off x="606625" y="1245260"/>
            <a:ext cx="3145200" cy="21438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000000"/>
              </a:solidFill>
              <a:latin typeface="Exo"/>
              <a:ea typeface="Exo"/>
              <a:cs typeface="Exo"/>
              <a:sym typeface="Exo"/>
            </a:endParaRPr>
          </a:p>
        </p:txBody>
      </p:sp>
      <p:sp>
        <p:nvSpPr>
          <p:cNvPr id="150" name="Google Shape;150;p16"/>
          <p:cNvSpPr txBox="1"/>
          <p:nvPr/>
        </p:nvSpPr>
        <p:spPr>
          <a:xfrm>
            <a:off x="3906608" y="3489554"/>
            <a:ext cx="3145200" cy="22545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a:p>
            <a:pPr indent="0" lvl="0" marL="0" rtl="0" algn="ctr">
              <a:spcBef>
                <a:spcPts val="0"/>
              </a:spcBef>
              <a:spcAft>
                <a:spcPts val="0"/>
              </a:spcAft>
              <a:buNone/>
            </a:pPr>
            <a:r>
              <a:t/>
            </a:r>
            <a:endParaRPr sz="1200">
              <a:solidFill>
                <a:srgbClr val="000000"/>
              </a:solidFill>
              <a:latin typeface="Exo"/>
              <a:ea typeface="Exo"/>
              <a:cs typeface="Exo"/>
              <a:sym typeface="Exo"/>
            </a:endParaRPr>
          </a:p>
        </p:txBody>
      </p:sp>
      <p:sp>
        <p:nvSpPr>
          <p:cNvPr id="151" name="Google Shape;151;p16"/>
          <p:cNvSpPr txBox="1"/>
          <p:nvPr/>
        </p:nvSpPr>
        <p:spPr>
          <a:xfrm>
            <a:off x="3906884" y="1227810"/>
            <a:ext cx="3145200" cy="2143800"/>
          </a:xfrm>
          <a:prstGeom prst="rect">
            <a:avLst/>
          </a:prstGeom>
          <a:noFill/>
          <a:ln cap="flat" cmpd="sng" w="9525">
            <a:solidFill>
              <a:srgbClr val="61753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000000"/>
              </a:solidFill>
              <a:latin typeface="Exo"/>
              <a:ea typeface="Exo"/>
              <a:cs typeface="Exo"/>
              <a:sym typeface="Exo"/>
            </a:endParaRPr>
          </a:p>
        </p:txBody>
      </p:sp>
      <p:sp>
        <p:nvSpPr>
          <p:cNvPr id="152" name="Google Shape;152;p16"/>
          <p:cNvSpPr/>
          <p:nvPr/>
        </p:nvSpPr>
        <p:spPr>
          <a:xfrm>
            <a:off x="3906876" y="3489551"/>
            <a:ext cx="1039200" cy="897300"/>
          </a:xfrm>
          <a:prstGeom prst="halfFrame">
            <a:avLst>
              <a:gd fmla="val 33333" name="adj1"/>
              <a:gd fmla="val 33333" name="adj2"/>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53" name="Google Shape;153;p16"/>
          <p:cNvSpPr/>
          <p:nvPr/>
        </p:nvSpPr>
        <p:spPr>
          <a:xfrm rot="10800000">
            <a:off x="2686577" y="2419852"/>
            <a:ext cx="1068000" cy="986400"/>
          </a:xfrm>
          <a:prstGeom prst="halfFrame">
            <a:avLst>
              <a:gd fmla="val 33333" name="adj1"/>
              <a:gd fmla="val 33333" name="adj2"/>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54" name="Google Shape;154;p16"/>
          <p:cNvSpPr/>
          <p:nvPr/>
        </p:nvSpPr>
        <p:spPr>
          <a:xfrm rot="-5400000">
            <a:off x="3931476" y="2366424"/>
            <a:ext cx="988200" cy="1037400"/>
          </a:xfrm>
          <a:prstGeom prst="halfFrame">
            <a:avLst>
              <a:gd fmla="val 33333" name="adj1"/>
              <a:gd fmla="val 33333" name="adj2"/>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55" name="Google Shape;155;p16"/>
          <p:cNvSpPr/>
          <p:nvPr/>
        </p:nvSpPr>
        <p:spPr>
          <a:xfrm rot="5400000">
            <a:off x="2786327" y="3435973"/>
            <a:ext cx="897300" cy="1039200"/>
          </a:xfrm>
          <a:prstGeom prst="halfFrame">
            <a:avLst>
              <a:gd fmla="val 33333" name="adj1"/>
              <a:gd fmla="val 33333" name="adj2"/>
            </a:avLst>
          </a:pr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56" name="Google Shape;156;p16"/>
          <p:cNvSpPr txBox="1"/>
          <p:nvPr/>
        </p:nvSpPr>
        <p:spPr>
          <a:xfrm>
            <a:off x="3906884" y="2813318"/>
            <a:ext cx="3276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Exo"/>
                <a:ea typeface="Exo"/>
                <a:cs typeface="Exo"/>
                <a:sym typeface="Exo"/>
              </a:rPr>
              <a:t>2</a:t>
            </a:r>
            <a:endParaRPr sz="1800">
              <a:solidFill>
                <a:srgbClr val="FFFFFF"/>
              </a:solidFill>
              <a:latin typeface="Exo"/>
              <a:ea typeface="Exo"/>
              <a:cs typeface="Exo"/>
              <a:sym typeface="Exo"/>
            </a:endParaRPr>
          </a:p>
        </p:txBody>
      </p:sp>
      <p:sp>
        <p:nvSpPr>
          <p:cNvPr id="157" name="Google Shape;157;p16"/>
          <p:cNvSpPr txBox="1"/>
          <p:nvPr/>
        </p:nvSpPr>
        <p:spPr>
          <a:xfrm>
            <a:off x="3392199" y="2797055"/>
            <a:ext cx="3276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Exo"/>
                <a:ea typeface="Exo"/>
                <a:cs typeface="Exo"/>
                <a:sym typeface="Exo"/>
              </a:rPr>
              <a:t>1</a:t>
            </a:r>
            <a:endParaRPr sz="1800">
              <a:solidFill>
                <a:srgbClr val="FFFFFF"/>
              </a:solidFill>
              <a:latin typeface="Exo"/>
              <a:ea typeface="Exo"/>
              <a:cs typeface="Exo"/>
              <a:sym typeface="Exo"/>
            </a:endParaRPr>
          </a:p>
        </p:txBody>
      </p:sp>
      <p:sp>
        <p:nvSpPr>
          <p:cNvPr id="158" name="Google Shape;158;p16"/>
          <p:cNvSpPr txBox="1"/>
          <p:nvPr/>
        </p:nvSpPr>
        <p:spPr>
          <a:xfrm>
            <a:off x="3906884" y="3506913"/>
            <a:ext cx="3276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Exo"/>
                <a:ea typeface="Exo"/>
                <a:cs typeface="Exo"/>
                <a:sym typeface="Exo"/>
              </a:rPr>
              <a:t>4</a:t>
            </a:r>
            <a:endParaRPr sz="1800">
              <a:solidFill>
                <a:srgbClr val="FFFFFF"/>
              </a:solidFill>
              <a:latin typeface="Exo"/>
              <a:ea typeface="Exo"/>
              <a:cs typeface="Exo"/>
              <a:sym typeface="Exo"/>
            </a:endParaRPr>
          </a:p>
        </p:txBody>
      </p:sp>
      <p:sp>
        <p:nvSpPr>
          <p:cNvPr id="159" name="Google Shape;159;p16"/>
          <p:cNvSpPr txBox="1"/>
          <p:nvPr/>
        </p:nvSpPr>
        <p:spPr>
          <a:xfrm>
            <a:off x="3426789" y="3506913"/>
            <a:ext cx="327600" cy="5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Exo"/>
                <a:ea typeface="Exo"/>
                <a:cs typeface="Exo"/>
                <a:sym typeface="Exo"/>
              </a:rPr>
              <a:t>3</a:t>
            </a:r>
            <a:endParaRPr sz="1800">
              <a:solidFill>
                <a:srgbClr val="FFFFFF"/>
              </a:solidFill>
              <a:latin typeface="Exo"/>
              <a:ea typeface="Exo"/>
              <a:cs typeface="Exo"/>
              <a:sym typeface="Exo"/>
            </a:endParaRPr>
          </a:p>
        </p:txBody>
      </p:sp>
      <p:sp>
        <p:nvSpPr>
          <p:cNvPr id="160" name="Google Shape;160;p16"/>
          <p:cNvSpPr txBox="1"/>
          <p:nvPr/>
        </p:nvSpPr>
        <p:spPr>
          <a:xfrm>
            <a:off x="958764" y="1488225"/>
            <a:ext cx="2441100" cy="39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a:latin typeface="Cabin"/>
                <a:ea typeface="Cabin"/>
                <a:cs typeface="Cabin"/>
                <a:sym typeface="Cabin"/>
              </a:rPr>
              <a:t>Colonization</a:t>
            </a:r>
            <a:r>
              <a:rPr b="1" lang="en-GB">
                <a:latin typeface="Exo"/>
                <a:ea typeface="Exo"/>
                <a:cs typeface="Exo"/>
                <a:sym typeface="Exo"/>
              </a:rPr>
              <a:t> </a:t>
            </a:r>
            <a:endParaRPr b="1" i="0" u="none" cap="none" strike="noStrike">
              <a:latin typeface="Exo"/>
              <a:ea typeface="Exo"/>
              <a:cs typeface="Exo"/>
              <a:sym typeface="Exo"/>
            </a:endParaRPr>
          </a:p>
        </p:txBody>
      </p:sp>
      <p:sp>
        <p:nvSpPr>
          <p:cNvPr id="161" name="Google Shape;161;p16"/>
          <p:cNvSpPr txBox="1"/>
          <p:nvPr/>
        </p:nvSpPr>
        <p:spPr>
          <a:xfrm>
            <a:off x="892468" y="2102215"/>
            <a:ext cx="2573700" cy="10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To colonize the stomach, H. pylori</a:t>
            </a:r>
            <a:r>
              <a:rPr lang="en-GB" sz="1300">
                <a:solidFill>
                  <a:srgbClr val="3F3F3F"/>
                </a:solidFill>
                <a:latin typeface="Cabin"/>
                <a:ea typeface="Cabin"/>
                <a:cs typeface="Cabin"/>
                <a:sym typeface="Cabin"/>
              </a:rPr>
              <a:t> </a:t>
            </a:r>
            <a:r>
              <a:rPr lang="en-GB" sz="1300">
                <a:solidFill>
                  <a:srgbClr val="CC0000"/>
                </a:solidFill>
                <a:latin typeface="Cabin"/>
                <a:ea typeface="Cabin"/>
                <a:cs typeface="Cabin"/>
                <a:sym typeface="Cabin"/>
              </a:rPr>
              <a:t>must survive acidity</a:t>
            </a:r>
            <a:r>
              <a:rPr lang="en-GB" sz="1300">
                <a:solidFill>
                  <a:srgbClr val="3F3F3F"/>
                </a:solidFill>
                <a:latin typeface="Cabin"/>
                <a:ea typeface="Cabin"/>
                <a:cs typeface="Cabin"/>
                <a:sym typeface="Cabin"/>
              </a:rPr>
              <a:t>.</a:t>
            </a:r>
            <a:endParaRPr sz="1300">
              <a:solidFill>
                <a:srgbClr val="3F3F3F"/>
              </a:solidFill>
              <a:latin typeface="Cabin"/>
              <a:ea typeface="Cabin"/>
              <a:cs typeface="Cabin"/>
              <a:sym typeface="Cabin"/>
            </a:endParaRPr>
          </a:p>
        </p:txBody>
      </p:sp>
      <p:sp>
        <p:nvSpPr>
          <p:cNvPr id="162" name="Google Shape;162;p16"/>
          <p:cNvSpPr txBox="1"/>
          <p:nvPr/>
        </p:nvSpPr>
        <p:spPr>
          <a:xfrm>
            <a:off x="4089876" y="1381513"/>
            <a:ext cx="2779200" cy="4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CC0000"/>
                </a:solidFill>
                <a:latin typeface="Cabin"/>
                <a:ea typeface="Cabin"/>
                <a:cs typeface="Cabin"/>
                <a:sym typeface="Cabin"/>
              </a:rPr>
              <a:t>Surviving the acidity (1)</a:t>
            </a:r>
            <a:endParaRPr b="1">
              <a:solidFill>
                <a:srgbClr val="CC0000"/>
              </a:solidFill>
              <a:latin typeface="Cabin"/>
              <a:ea typeface="Cabin"/>
              <a:cs typeface="Cabin"/>
              <a:sym typeface="Cabin"/>
            </a:endParaRPr>
          </a:p>
        </p:txBody>
      </p:sp>
      <p:sp>
        <p:nvSpPr>
          <p:cNvPr id="163" name="Google Shape;163;p16"/>
          <p:cNvSpPr txBox="1"/>
          <p:nvPr/>
        </p:nvSpPr>
        <p:spPr>
          <a:xfrm>
            <a:off x="4254875" y="1803804"/>
            <a:ext cx="3414300" cy="16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bin"/>
                <a:ea typeface="Cabin"/>
                <a:cs typeface="Cabin"/>
                <a:sym typeface="Cabin"/>
              </a:rPr>
              <a:t>Using</a:t>
            </a:r>
            <a:r>
              <a:rPr lang="en-GB" sz="1300">
                <a:solidFill>
                  <a:srgbClr val="3F3F3F"/>
                </a:solidFill>
                <a:latin typeface="Cabin"/>
                <a:ea typeface="Cabin"/>
                <a:cs typeface="Cabin"/>
                <a:sym typeface="Cabin"/>
              </a:rPr>
              <a:t> </a:t>
            </a:r>
            <a:r>
              <a:rPr lang="en-GB" sz="1300">
                <a:solidFill>
                  <a:srgbClr val="CC0000"/>
                </a:solidFill>
                <a:latin typeface="Cabin"/>
                <a:ea typeface="Cabin"/>
                <a:cs typeface="Cabin"/>
                <a:sym typeface="Cabin"/>
              </a:rPr>
              <a:t>flagella,</a:t>
            </a:r>
            <a:r>
              <a:rPr lang="en-GB" sz="1300">
                <a:solidFill>
                  <a:srgbClr val="3F3F3F"/>
                </a:solidFill>
                <a:latin typeface="Cabin"/>
                <a:ea typeface="Cabin"/>
                <a:cs typeface="Cabin"/>
                <a:sym typeface="Cabin"/>
              </a:rPr>
              <a:t> </a:t>
            </a:r>
            <a:r>
              <a:rPr lang="en-GB" sz="1300">
                <a:solidFill>
                  <a:schemeClr val="dk1"/>
                </a:solidFill>
                <a:latin typeface="Cabin"/>
                <a:ea typeface="Cabin"/>
                <a:cs typeface="Cabin"/>
                <a:sym typeface="Cabin"/>
              </a:rPr>
              <a:t>H pylor</a:t>
            </a:r>
            <a:r>
              <a:rPr lang="en-GB" sz="1300">
                <a:solidFill>
                  <a:srgbClr val="3F3F3F"/>
                </a:solidFill>
                <a:latin typeface="Cabin"/>
                <a:ea typeface="Cabin"/>
                <a:cs typeface="Cabin"/>
                <a:sym typeface="Cabin"/>
              </a:rPr>
              <a:t>i </a:t>
            </a:r>
            <a:r>
              <a:rPr lang="en-GB" sz="1300">
                <a:solidFill>
                  <a:srgbClr val="CC0000"/>
                </a:solidFill>
                <a:latin typeface="Cabin"/>
                <a:ea typeface="Cabin"/>
                <a:cs typeface="Cabin"/>
                <a:sym typeface="Cabin"/>
              </a:rPr>
              <a:t>moves</a:t>
            </a:r>
            <a:r>
              <a:rPr lang="en-GB" sz="1300">
                <a:solidFill>
                  <a:srgbClr val="3F3F3F"/>
                </a:solidFill>
                <a:latin typeface="Cabin"/>
                <a:ea typeface="Cabin"/>
                <a:cs typeface="Cabin"/>
                <a:sym typeface="Cabin"/>
              </a:rPr>
              <a:t> </a:t>
            </a:r>
            <a:r>
              <a:rPr lang="en-GB" sz="1300">
                <a:solidFill>
                  <a:schemeClr val="dk1"/>
                </a:solidFill>
                <a:latin typeface="Cabin"/>
                <a:ea typeface="Cabin"/>
                <a:cs typeface="Cabin"/>
                <a:sym typeface="Cabin"/>
              </a:rPr>
              <a:t>through </a:t>
            </a:r>
            <a:endParaRPr sz="1300">
              <a:solidFill>
                <a:schemeClr val="dk1"/>
              </a:solidFill>
              <a:latin typeface="Cabin"/>
              <a:ea typeface="Cabin"/>
              <a:cs typeface="Cabin"/>
              <a:sym typeface="Cabin"/>
            </a:endParaRPr>
          </a:p>
          <a:p>
            <a:pPr indent="0" lvl="0" marL="0" rtl="0" algn="l">
              <a:spcBef>
                <a:spcPts val="0"/>
              </a:spcBef>
              <a:spcAft>
                <a:spcPts val="0"/>
              </a:spcAft>
              <a:buNone/>
            </a:pPr>
            <a:r>
              <a:rPr lang="en-GB" sz="1300">
                <a:solidFill>
                  <a:schemeClr val="dk1"/>
                </a:solidFill>
                <a:latin typeface="Cabin"/>
                <a:ea typeface="Cabin"/>
                <a:cs typeface="Cabin"/>
                <a:sym typeface="Cabin"/>
              </a:rPr>
              <a:t>stomach lumen and drill into the </a:t>
            </a:r>
            <a:endParaRPr sz="1300">
              <a:solidFill>
                <a:schemeClr val="dk1"/>
              </a:solidFill>
              <a:latin typeface="Cabin"/>
              <a:ea typeface="Cabin"/>
              <a:cs typeface="Cabin"/>
              <a:sym typeface="Cabin"/>
            </a:endParaRPr>
          </a:p>
          <a:p>
            <a:pPr indent="0" lvl="0" marL="0" rtl="0" algn="l">
              <a:spcBef>
                <a:spcPts val="0"/>
              </a:spcBef>
              <a:spcAft>
                <a:spcPts val="0"/>
              </a:spcAft>
              <a:buNone/>
            </a:pPr>
            <a:r>
              <a:rPr lang="en-GB" sz="1300">
                <a:solidFill>
                  <a:schemeClr val="dk1"/>
                </a:solidFill>
                <a:latin typeface="Cabin"/>
                <a:ea typeface="Cabin"/>
                <a:cs typeface="Cabin"/>
                <a:sym typeface="Cabin"/>
              </a:rPr>
              <a:t>m</a:t>
            </a:r>
            <a:r>
              <a:rPr lang="en-GB" sz="1300">
                <a:solidFill>
                  <a:schemeClr val="dk1"/>
                </a:solidFill>
                <a:latin typeface="Cabin"/>
                <a:ea typeface="Cabin"/>
                <a:cs typeface="Cabin"/>
                <a:sym typeface="Cabin"/>
              </a:rPr>
              <a:t>ucoid lining of Stomach ➔ Produce</a:t>
            </a:r>
            <a:r>
              <a:rPr lang="en-GB" sz="1300">
                <a:solidFill>
                  <a:schemeClr val="dk1"/>
                </a:solidFill>
                <a:latin typeface="Cabin"/>
                <a:ea typeface="Cabin"/>
                <a:cs typeface="Cabin"/>
                <a:sym typeface="Cabin"/>
              </a:rPr>
              <a:t>s</a:t>
            </a:r>
            <a:r>
              <a:rPr lang="en-GB" sz="1300">
                <a:solidFill>
                  <a:srgbClr val="4F4C4A"/>
                </a:solidFill>
                <a:latin typeface="Cabin"/>
                <a:ea typeface="Cabin"/>
                <a:cs typeface="Cabin"/>
                <a:sym typeface="Cabin"/>
              </a:rPr>
              <a:t> </a:t>
            </a:r>
            <a:r>
              <a:rPr lang="en-GB" sz="1300">
                <a:solidFill>
                  <a:srgbClr val="CC0000"/>
                </a:solidFill>
                <a:latin typeface="Cabin"/>
                <a:ea typeface="Cabin"/>
                <a:cs typeface="Cabin"/>
                <a:sym typeface="Cabin"/>
              </a:rPr>
              <a:t>adhesions</a:t>
            </a:r>
            <a:r>
              <a:rPr lang="en-GB" sz="1300">
                <a:solidFill>
                  <a:srgbClr val="4F4C4A"/>
                </a:solidFill>
                <a:latin typeface="Cabin"/>
                <a:ea typeface="Cabin"/>
                <a:cs typeface="Cabin"/>
                <a:sym typeface="Cabin"/>
              </a:rPr>
              <a:t>  </a:t>
            </a:r>
            <a:r>
              <a:rPr lang="en-GB" sz="1300">
                <a:solidFill>
                  <a:srgbClr val="CC0000"/>
                </a:solidFill>
                <a:latin typeface="Cabin"/>
                <a:ea typeface="Cabin"/>
                <a:cs typeface="Cabin"/>
                <a:sym typeface="Cabin"/>
              </a:rPr>
              <a:t>(outer membrane proteins)</a:t>
            </a:r>
            <a:endParaRPr sz="1300">
              <a:solidFill>
                <a:srgbClr val="CC0000"/>
              </a:solidFill>
              <a:latin typeface="Cabin"/>
              <a:ea typeface="Cabin"/>
              <a:cs typeface="Cabin"/>
              <a:sym typeface="Cabin"/>
            </a:endParaRPr>
          </a:p>
          <a:p>
            <a:pPr indent="0" lvl="0" marL="0" rtl="0" algn="l">
              <a:spcBef>
                <a:spcPts val="0"/>
              </a:spcBef>
              <a:spcAft>
                <a:spcPts val="0"/>
              </a:spcAft>
              <a:buNone/>
            </a:pPr>
            <a:r>
              <a:rPr lang="en-GB" sz="1300">
                <a:solidFill>
                  <a:schemeClr val="dk1"/>
                </a:solidFill>
                <a:latin typeface="Cabin"/>
                <a:ea typeface="Cabin"/>
                <a:cs typeface="Cabin"/>
                <a:sym typeface="Cabin"/>
              </a:rPr>
              <a:t>that binds to the epithelial cells.</a:t>
            </a:r>
            <a:endParaRPr sz="1300">
              <a:solidFill>
                <a:schemeClr val="dk1"/>
              </a:solidFill>
              <a:latin typeface="Cabin"/>
              <a:ea typeface="Cabin"/>
              <a:cs typeface="Cabin"/>
              <a:sym typeface="Cabin"/>
            </a:endParaRPr>
          </a:p>
        </p:txBody>
      </p:sp>
      <p:sp>
        <p:nvSpPr>
          <p:cNvPr id="164" name="Google Shape;164;p16"/>
          <p:cNvSpPr txBox="1"/>
          <p:nvPr/>
        </p:nvSpPr>
        <p:spPr>
          <a:xfrm>
            <a:off x="682925" y="3944275"/>
            <a:ext cx="3145200" cy="15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CC0000"/>
                </a:solidFill>
                <a:latin typeface="Cabin"/>
                <a:ea typeface="Cabin"/>
                <a:cs typeface="Cabin"/>
                <a:sym typeface="Cabin"/>
              </a:rPr>
              <a:t>Produces large amounts of </a:t>
            </a:r>
            <a:r>
              <a:rPr b="1" lang="en-GB" sz="1300" u="sng">
                <a:solidFill>
                  <a:srgbClr val="CC0000"/>
                </a:solidFill>
                <a:latin typeface="Cabin"/>
                <a:ea typeface="Cabin"/>
                <a:cs typeface="Cabin"/>
                <a:sym typeface="Cabin"/>
              </a:rPr>
              <a:t>urease</a:t>
            </a:r>
            <a:r>
              <a:rPr lang="en-GB" sz="1300">
                <a:solidFill>
                  <a:srgbClr val="CC0000"/>
                </a:solidFill>
                <a:latin typeface="Cabin"/>
                <a:ea typeface="Cabin"/>
                <a:cs typeface="Cabin"/>
                <a:sym typeface="Cabin"/>
              </a:rPr>
              <a:t> </a:t>
            </a:r>
            <a:endParaRPr sz="1300">
              <a:solidFill>
                <a:srgbClr val="CC0000"/>
              </a:solidFill>
              <a:latin typeface="Cabin"/>
              <a:ea typeface="Cabin"/>
              <a:cs typeface="Cabin"/>
              <a:sym typeface="Cabin"/>
            </a:endParaRPr>
          </a:p>
          <a:p>
            <a:pPr indent="0" lvl="0" marL="0" rtl="0" algn="l">
              <a:spcBef>
                <a:spcPts val="0"/>
              </a:spcBef>
              <a:spcAft>
                <a:spcPts val="0"/>
              </a:spcAft>
              <a:buNone/>
            </a:pPr>
            <a:r>
              <a:rPr lang="en-GB" sz="1300">
                <a:solidFill>
                  <a:srgbClr val="CC0000"/>
                </a:solidFill>
                <a:latin typeface="Cabin"/>
                <a:ea typeface="Cabin"/>
                <a:cs typeface="Cabin"/>
                <a:sym typeface="Cabin"/>
              </a:rPr>
              <a:t>enzyme that break down urea into </a:t>
            </a:r>
            <a:endParaRPr sz="1300">
              <a:solidFill>
                <a:srgbClr val="CC0000"/>
              </a:solidFill>
              <a:latin typeface="Cabin"/>
              <a:ea typeface="Cabin"/>
              <a:cs typeface="Cabin"/>
              <a:sym typeface="Cabin"/>
            </a:endParaRPr>
          </a:p>
          <a:p>
            <a:pPr indent="0" lvl="0" marL="0" rtl="0" algn="l">
              <a:spcBef>
                <a:spcPts val="0"/>
              </a:spcBef>
              <a:spcAft>
                <a:spcPts val="0"/>
              </a:spcAft>
              <a:buNone/>
            </a:pPr>
            <a:r>
              <a:rPr lang="en-GB" sz="1300">
                <a:solidFill>
                  <a:srgbClr val="CC0000"/>
                </a:solidFill>
                <a:latin typeface="Cabin"/>
                <a:ea typeface="Cabin"/>
                <a:cs typeface="Cabin"/>
                <a:sym typeface="Cabin"/>
              </a:rPr>
              <a:t>co2 + ammonia ➔ This in-turn neutralizes gastric acid ➔ </a:t>
            </a:r>
            <a:r>
              <a:rPr b="1" lang="en-GB" sz="1300">
                <a:solidFill>
                  <a:srgbClr val="CC0000"/>
                </a:solidFill>
                <a:latin typeface="Cabin"/>
                <a:ea typeface="Cabin"/>
                <a:cs typeface="Cabin"/>
                <a:sym typeface="Cabin"/>
              </a:rPr>
              <a:t>Ammonia</a:t>
            </a:r>
            <a:r>
              <a:rPr lang="en-GB" sz="1300">
                <a:solidFill>
                  <a:srgbClr val="CC0000"/>
                </a:solidFill>
                <a:latin typeface="Cabin"/>
                <a:ea typeface="Cabin"/>
                <a:cs typeface="Cabin"/>
                <a:sym typeface="Cabin"/>
              </a:rPr>
              <a:t> is toxic to </a:t>
            </a:r>
            <a:endParaRPr sz="1300">
              <a:solidFill>
                <a:srgbClr val="CC0000"/>
              </a:solidFill>
              <a:latin typeface="Cabin"/>
              <a:ea typeface="Cabin"/>
              <a:cs typeface="Cabin"/>
              <a:sym typeface="Cabin"/>
            </a:endParaRPr>
          </a:p>
          <a:p>
            <a:pPr indent="0" lvl="0" marL="0" rtl="0" algn="l">
              <a:spcBef>
                <a:spcPts val="0"/>
              </a:spcBef>
              <a:spcAft>
                <a:spcPts val="0"/>
              </a:spcAft>
              <a:buNone/>
            </a:pPr>
            <a:r>
              <a:rPr lang="en-GB" sz="1300">
                <a:solidFill>
                  <a:srgbClr val="CC0000"/>
                </a:solidFill>
                <a:latin typeface="Cabin"/>
                <a:ea typeface="Cabin"/>
                <a:cs typeface="Cabin"/>
                <a:sym typeface="Cabin"/>
              </a:rPr>
              <a:t>epithelial cells along with </a:t>
            </a:r>
            <a:r>
              <a:rPr b="1" lang="en-GB" sz="1300">
                <a:solidFill>
                  <a:srgbClr val="CC0000"/>
                </a:solidFill>
                <a:latin typeface="Cabin"/>
                <a:ea typeface="Cabin"/>
                <a:cs typeface="Cabin"/>
                <a:sym typeface="Cabin"/>
              </a:rPr>
              <a:t>proteases</a:t>
            </a:r>
            <a:r>
              <a:rPr lang="en-GB" sz="1300">
                <a:solidFill>
                  <a:srgbClr val="CC0000"/>
                </a:solidFill>
                <a:latin typeface="Cabin"/>
                <a:ea typeface="Cabin"/>
                <a:cs typeface="Cabin"/>
                <a:sym typeface="Cabin"/>
              </a:rPr>
              <a:t>,</a:t>
            </a:r>
            <a:endParaRPr sz="1300">
              <a:solidFill>
                <a:srgbClr val="CC0000"/>
              </a:solidFill>
              <a:latin typeface="Cabin"/>
              <a:ea typeface="Cabin"/>
              <a:cs typeface="Cabin"/>
              <a:sym typeface="Cabin"/>
            </a:endParaRPr>
          </a:p>
          <a:p>
            <a:pPr indent="0" lvl="0" marL="0" rtl="0" algn="l">
              <a:spcBef>
                <a:spcPts val="0"/>
              </a:spcBef>
              <a:spcAft>
                <a:spcPts val="0"/>
              </a:spcAft>
              <a:buNone/>
            </a:pPr>
            <a:r>
              <a:rPr b="1" lang="en-GB" sz="1300">
                <a:solidFill>
                  <a:srgbClr val="CC0000"/>
                </a:solidFill>
                <a:latin typeface="Cabin"/>
                <a:ea typeface="Cabin"/>
                <a:cs typeface="Cabin"/>
                <a:sym typeface="Cabin"/>
              </a:rPr>
              <a:t>VacA</a:t>
            </a:r>
            <a:r>
              <a:rPr b="1" lang="en-GB" sz="1300">
                <a:solidFill>
                  <a:srgbClr val="CC0000"/>
                </a:solidFill>
                <a:latin typeface="Cabin"/>
                <a:ea typeface="Cabin"/>
                <a:cs typeface="Cabin"/>
                <a:sym typeface="Cabin"/>
              </a:rPr>
              <a:t> protein</a:t>
            </a:r>
            <a:r>
              <a:rPr b="1" baseline="30000" lang="en-GB" sz="1300">
                <a:solidFill>
                  <a:srgbClr val="CC0000"/>
                </a:solidFill>
                <a:latin typeface="Cabin"/>
                <a:ea typeface="Cabin"/>
                <a:cs typeface="Cabin"/>
                <a:sym typeface="Cabin"/>
              </a:rPr>
              <a:t>1</a:t>
            </a:r>
            <a:r>
              <a:rPr b="1" lang="en-GB" sz="1300">
                <a:solidFill>
                  <a:srgbClr val="CC0000"/>
                </a:solidFill>
                <a:latin typeface="Cabin"/>
                <a:ea typeface="Cabin"/>
                <a:cs typeface="Cabin"/>
                <a:sym typeface="Cabin"/>
              </a:rPr>
              <a:t>,</a:t>
            </a:r>
            <a:r>
              <a:rPr lang="en-GB" sz="1300">
                <a:solidFill>
                  <a:srgbClr val="CC0000"/>
                </a:solidFill>
                <a:latin typeface="Cabin"/>
                <a:ea typeface="Cabin"/>
                <a:cs typeface="Cabin"/>
                <a:sym typeface="Cabin"/>
              </a:rPr>
              <a:t> and</a:t>
            </a:r>
            <a:r>
              <a:rPr lang="en-GB" sz="1300">
                <a:solidFill>
                  <a:srgbClr val="CC0000"/>
                </a:solidFill>
                <a:latin typeface="Cabin"/>
                <a:ea typeface="Cabin"/>
                <a:cs typeface="Cabin"/>
                <a:sym typeface="Cabin"/>
              </a:rPr>
              <a:t> </a:t>
            </a:r>
            <a:r>
              <a:rPr b="1" lang="en-GB" sz="1300">
                <a:solidFill>
                  <a:srgbClr val="CC0000"/>
                </a:solidFill>
                <a:latin typeface="Cabin"/>
                <a:ea typeface="Cabin"/>
                <a:cs typeface="Cabin"/>
                <a:sym typeface="Cabin"/>
              </a:rPr>
              <a:t>phospholipases</a:t>
            </a:r>
            <a:r>
              <a:rPr lang="en-GB" sz="1300">
                <a:solidFill>
                  <a:srgbClr val="CC0000"/>
                </a:solidFill>
                <a:latin typeface="Cabin"/>
                <a:ea typeface="Cabin"/>
                <a:cs typeface="Cabin"/>
                <a:sym typeface="Cabin"/>
              </a:rPr>
              <a:t> </a:t>
            </a:r>
            <a:endParaRPr sz="1300">
              <a:solidFill>
                <a:srgbClr val="CC0000"/>
              </a:solidFill>
              <a:latin typeface="Cabin"/>
              <a:ea typeface="Cabin"/>
              <a:cs typeface="Cabin"/>
              <a:sym typeface="Cabin"/>
            </a:endParaRPr>
          </a:p>
        </p:txBody>
      </p:sp>
      <p:sp>
        <p:nvSpPr>
          <p:cNvPr id="165" name="Google Shape;165;p16"/>
          <p:cNvSpPr txBox="1"/>
          <p:nvPr/>
        </p:nvSpPr>
        <p:spPr>
          <a:xfrm>
            <a:off x="827038" y="3677775"/>
            <a:ext cx="2273100" cy="39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CC0000"/>
                </a:solidFill>
                <a:latin typeface="Cabin"/>
                <a:ea typeface="Cabin"/>
                <a:cs typeface="Cabin"/>
                <a:sym typeface="Cabin"/>
              </a:rPr>
              <a:t>Surviving the acidity (2)</a:t>
            </a:r>
            <a:endParaRPr b="1">
              <a:solidFill>
                <a:srgbClr val="CC0000"/>
              </a:solidFill>
              <a:latin typeface="Cabin"/>
              <a:ea typeface="Cabin"/>
              <a:cs typeface="Cabin"/>
              <a:sym typeface="Cabin"/>
            </a:endParaRPr>
          </a:p>
        </p:txBody>
      </p:sp>
      <p:sp>
        <p:nvSpPr>
          <p:cNvPr id="166" name="Google Shape;166;p16"/>
          <p:cNvSpPr txBox="1"/>
          <p:nvPr/>
        </p:nvSpPr>
        <p:spPr>
          <a:xfrm>
            <a:off x="5112007" y="3601575"/>
            <a:ext cx="8082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bin"/>
                <a:ea typeface="Cabin"/>
                <a:cs typeface="Cabin"/>
                <a:sym typeface="Cabin"/>
              </a:rPr>
              <a:t>Results</a:t>
            </a:r>
            <a:endParaRPr b="1">
              <a:solidFill>
                <a:schemeClr val="dk1"/>
              </a:solidFill>
              <a:latin typeface="Cabin"/>
              <a:ea typeface="Cabin"/>
              <a:cs typeface="Cabin"/>
              <a:sym typeface="Cabin"/>
            </a:endParaRPr>
          </a:p>
        </p:txBody>
      </p:sp>
      <p:sp>
        <p:nvSpPr>
          <p:cNvPr id="167" name="Google Shape;167;p16"/>
          <p:cNvSpPr txBox="1"/>
          <p:nvPr/>
        </p:nvSpPr>
        <p:spPr>
          <a:xfrm>
            <a:off x="4200875" y="3859900"/>
            <a:ext cx="2779200" cy="18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bin"/>
                <a:ea typeface="Cabin"/>
                <a:cs typeface="Cabin"/>
                <a:sym typeface="Cabin"/>
              </a:rPr>
              <a:t>Colonization of stomach or duodenum results in</a:t>
            </a:r>
            <a:r>
              <a:rPr lang="en-GB" sz="1300">
                <a:solidFill>
                  <a:srgbClr val="3F3F3F"/>
                </a:solidFill>
                <a:latin typeface="Cabin"/>
                <a:ea typeface="Cabin"/>
                <a:cs typeface="Cabin"/>
                <a:sym typeface="Cabin"/>
              </a:rPr>
              <a:t> </a:t>
            </a:r>
            <a:r>
              <a:rPr lang="en-GB" sz="1300">
                <a:solidFill>
                  <a:srgbClr val="CC0000"/>
                </a:solidFill>
                <a:latin typeface="Cabin"/>
                <a:ea typeface="Cabin"/>
                <a:cs typeface="Cabin"/>
                <a:sym typeface="Cabin"/>
              </a:rPr>
              <a:t>chronic gastritis</a:t>
            </a:r>
            <a:r>
              <a:rPr lang="en-GB" sz="1300">
                <a:solidFill>
                  <a:srgbClr val="3F3F3F"/>
                </a:solidFill>
                <a:latin typeface="Cabin"/>
                <a:ea typeface="Cabin"/>
                <a:cs typeface="Cabin"/>
                <a:sym typeface="Cabin"/>
              </a:rPr>
              <a:t> </a:t>
            </a:r>
            <a:r>
              <a:rPr lang="en-GB" sz="1300">
                <a:solidFill>
                  <a:schemeClr val="dk1"/>
                </a:solidFill>
                <a:latin typeface="Cabin"/>
                <a:ea typeface="Cabin"/>
                <a:cs typeface="Cabin"/>
                <a:sym typeface="Cabin"/>
              </a:rPr>
              <a:t>(inflammation of stomach lining) ➔</a:t>
            </a:r>
            <a:r>
              <a:rPr lang="en-GB" sz="1300">
                <a:solidFill>
                  <a:srgbClr val="CC0000"/>
                </a:solidFill>
                <a:latin typeface="Cabin"/>
                <a:ea typeface="Cabin"/>
                <a:cs typeface="Cabin"/>
                <a:sym typeface="Cabin"/>
              </a:rPr>
              <a:t> Inflammation stimulates more production of gastric acid.</a:t>
            </a:r>
            <a:r>
              <a:rPr lang="en-GB" sz="1300">
                <a:solidFill>
                  <a:schemeClr val="dk1"/>
                </a:solidFill>
                <a:latin typeface="Cabin"/>
                <a:ea typeface="Cabin"/>
                <a:cs typeface="Cabin"/>
                <a:sym typeface="Cabin"/>
              </a:rPr>
              <a:t>This leads to gastric and duodenal ulcers, atrophy and later cancer.</a:t>
            </a:r>
            <a:endParaRPr sz="1300">
              <a:solidFill>
                <a:schemeClr val="dk1"/>
              </a:solidFill>
              <a:latin typeface="Cabin"/>
              <a:ea typeface="Cabin"/>
              <a:cs typeface="Cabin"/>
              <a:sym typeface="Cabin"/>
            </a:endParaRPr>
          </a:p>
        </p:txBody>
      </p:sp>
      <p:pic>
        <p:nvPicPr>
          <p:cNvPr id="168" name="Google Shape;168;p16"/>
          <p:cNvPicPr preferRelativeResize="0"/>
          <p:nvPr/>
        </p:nvPicPr>
        <p:blipFill>
          <a:blip r:embed="rId5">
            <a:alphaModFix/>
          </a:blip>
          <a:stretch>
            <a:fillRect/>
          </a:stretch>
        </p:blipFill>
        <p:spPr>
          <a:xfrm>
            <a:off x="173700" y="8459200"/>
            <a:ext cx="2140925" cy="1675500"/>
          </a:xfrm>
          <a:prstGeom prst="rect">
            <a:avLst/>
          </a:prstGeom>
          <a:noFill/>
          <a:ln cap="flat" cmpd="sng" w="19050">
            <a:solidFill>
              <a:srgbClr val="C0C58F"/>
            </a:solidFill>
            <a:prstDash val="solid"/>
            <a:round/>
            <a:headEnd len="sm" w="sm" type="none"/>
            <a:tailEnd len="sm" w="sm" type="none"/>
          </a:ln>
        </p:spPr>
      </p:pic>
      <p:sp>
        <p:nvSpPr>
          <p:cNvPr id="169" name="Google Shape;169;p16"/>
          <p:cNvSpPr/>
          <p:nvPr/>
        </p:nvSpPr>
        <p:spPr>
          <a:xfrm>
            <a:off x="50" y="10210975"/>
            <a:ext cx="7589400" cy="487500"/>
          </a:xfrm>
          <a:prstGeom prst="rect">
            <a:avLst/>
          </a:prstGeom>
          <a:noFill/>
          <a:ln cap="flat" cmpd="sng" w="9525">
            <a:solidFill>
              <a:srgbClr val="61753B"/>
            </a:solidFill>
            <a:prstDash val="dot"/>
            <a:round/>
            <a:headEnd len="sm" w="sm" type="none"/>
            <a:tailEnd len="sm" w="sm" type="none"/>
          </a:ln>
        </p:spPr>
        <p:txBody>
          <a:bodyPr anchorCtr="0" anchor="ctr" bIns="91425" lIns="91425" spcFirstLastPara="1" rIns="91425" wrap="square" tIns="91425">
            <a:noAutofit/>
          </a:bodyPr>
          <a:lstStyle/>
          <a:p>
            <a:pPr indent="-279400" lvl="0" marL="457200" rtl="0" algn="l">
              <a:spcBef>
                <a:spcPts val="0"/>
              </a:spcBef>
              <a:spcAft>
                <a:spcPts val="0"/>
              </a:spcAft>
              <a:buClr>
                <a:srgbClr val="999999"/>
              </a:buClr>
              <a:buSzPts val="800"/>
              <a:buAutoNum type="arabicPeriod"/>
            </a:pPr>
            <a:r>
              <a:rPr lang="en-GB" sz="800">
                <a:solidFill>
                  <a:srgbClr val="999999"/>
                </a:solidFill>
                <a:latin typeface="Cabin"/>
                <a:ea typeface="Cabin"/>
                <a:cs typeface="Cabin"/>
                <a:sym typeface="Cabin"/>
              </a:rPr>
              <a:t>VacA</a:t>
            </a:r>
            <a:r>
              <a:rPr lang="en-GB" sz="800">
                <a:solidFill>
                  <a:srgbClr val="999999"/>
                </a:solidFill>
                <a:latin typeface="Cabin"/>
                <a:ea typeface="Cabin"/>
                <a:cs typeface="Cabin"/>
                <a:sym typeface="Cabin"/>
              </a:rPr>
              <a:t> protein : vacuolating cytotoxin A  </a:t>
            </a:r>
            <a:endParaRPr sz="800">
              <a:solidFill>
                <a:srgbClr val="999999"/>
              </a:solidFill>
              <a:latin typeface="Cabin"/>
              <a:ea typeface="Cabin"/>
              <a:cs typeface="Cabin"/>
              <a:sym typeface="Cabin"/>
            </a:endParaRPr>
          </a:p>
          <a:p>
            <a:pPr indent="-279400" lvl="0" marL="457200" rtl="0" algn="l">
              <a:spcBef>
                <a:spcPts val="0"/>
              </a:spcBef>
              <a:spcAft>
                <a:spcPts val="0"/>
              </a:spcAft>
              <a:buClr>
                <a:srgbClr val="999999"/>
              </a:buClr>
              <a:buSzPts val="800"/>
              <a:buAutoNum type="arabicPeriod"/>
            </a:pPr>
            <a:r>
              <a:rPr lang="en-GB" sz="800">
                <a:solidFill>
                  <a:srgbClr val="999999"/>
                </a:solidFill>
                <a:latin typeface="Cabin"/>
                <a:ea typeface="Cabin"/>
                <a:cs typeface="Cabin"/>
                <a:sym typeface="Cabin"/>
              </a:rPr>
              <a:t>CagA protein: Cytotoxic associated protein A</a:t>
            </a:r>
            <a:endParaRPr sz="800">
              <a:solidFill>
                <a:srgbClr val="999999"/>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7"/>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5" name="Google Shape;175;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76" name="Google Shape;176;p17"/>
          <p:cNvSpPr txBox="1"/>
          <p:nvPr/>
        </p:nvSpPr>
        <p:spPr>
          <a:xfrm>
            <a:off x="758932" y="19635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grpSp>
        <p:nvGrpSpPr>
          <p:cNvPr id="177" name="Google Shape;177;p17"/>
          <p:cNvGrpSpPr/>
          <p:nvPr/>
        </p:nvGrpSpPr>
        <p:grpSpPr>
          <a:xfrm>
            <a:off x="290761" y="1772540"/>
            <a:ext cx="751091" cy="991797"/>
            <a:chOff x="2391948" y="1635646"/>
            <a:chExt cx="805546" cy="1584088"/>
          </a:xfrm>
        </p:grpSpPr>
        <p:sp>
          <p:nvSpPr>
            <p:cNvPr id="178" name="Google Shape;178;p17"/>
            <p:cNvSpPr/>
            <p:nvPr/>
          </p:nvSpPr>
          <p:spPr>
            <a:xfrm>
              <a:off x="2391994" y="1635646"/>
              <a:ext cx="805500" cy="792000"/>
            </a:xfrm>
            <a:prstGeom prst="rect">
              <a:avLst/>
            </a:prstGeom>
            <a:solidFill>
              <a:srgbClr val="9FA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9" name="Google Shape;179;p17"/>
            <p:cNvSpPr/>
            <p:nvPr/>
          </p:nvSpPr>
          <p:spPr>
            <a:xfrm rot="10800000">
              <a:off x="2391948" y="2427734"/>
              <a:ext cx="805500" cy="792000"/>
            </a:xfrm>
            <a:prstGeom prst="triangle">
              <a:avLst>
                <a:gd fmla="val 0" name="adj"/>
              </a:avLst>
            </a:prstGeom>
            <a:solidFill>
              <a:srgbClr val="9FA5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80" name="Google Shape;180;p17"/>
          <p:cNvSpPr txBox="1"/>
          <p:nvPr/>
        </p:nvSpPr>
        <p:spPr>
          <a:xfrm>
            <a:off x="358189" y="1808200"/>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600">
                <a:solidFill>
                  <a:srgbClr val="FFFFFF"/>
                </a:solidFill>
                <a:latin typeface="Exo"/>
                <a:ea typeface="Exo"/>
                <a:cs typeface="Exo"/>
                <a:sym typeface="Exo"/>
              </a:rPr>
              <a:t>01</a:t>
            </a:r>
            <a:endParaRPr b="1" sz="2600">
              <a:solidFill>
                <a:srgbClr val="FFFFFF"/>
              </a:solidFill>
              <a:latin typeface="Exo"/>
              <a:ea typeface="Exo"/>
              <a:cs typeface="Exo"/>
              <a:sym typeface="Exo"/>
            </a:endParaRPr>
          </a:p>
        </p:txBody>
      </p:sp>
      <p:grpSp>
        <p:nvGrpSpPr>
          <p:cNvPr id="181" name="Google Shape;181;p17"/>
          <p:cNvGrpSpPr/>
          <p:nvPr/>
        </p:nvGrpSpPr>
        <p:grpSpPr>
          <a:xfrm>
            <a:off x="4154231" y="3465053"/>
            <a:ext cx="751091" cy="991797"/>
            <a:chOff x="2391948" y="1635646"/>
            <a:chExt cx="805546" cy="1584088"/>
          </a:xfrm>
        </p:grpSpPr>
        <p:sp>
          <p:nvSpPr>
            <p:cNvPr id="182" name="Google Shape;182;p17"/>
            <p:cNvSpPr/>
            <p:nvPr/>
          </p:nvSpPr>
          <p:spPr>
            <a:xfrm>
              <a:off x="2391994" y="1635646"/>
              <a:ext cx="805500" cy="792000"/>
            </a:xfrm>
            <a:prstGeom prst="rect">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3" name="Google Shape;183;p17"/>
            <p:cNvSpPr/>
            <p:nvPr/>
          </p:nvSpPr>
          <p:spPr>
            <a:xfrm rot="10800000">
              <a:off x="2391948" y="2427734"/>
              <a:ext cx="805500" cy="792000"/>
            </a:xfrm>
            <a:prstGeom prst="triangle">
              <a:avLst>
                <a:gd fmla="val 0" name="adj"/>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84" name="Google Shape;184;p17"/>
          <p:cNvSpPr txBox="1"/>
          <p:nvPr/>
        </p:nvSpPr>
        <p:spPr>
          <a:xfrm>
            <a:off x="4221663" y="3500715"/>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600">
                <a:solidFill>
                  <a:srgbClr val="FFFFFF"/>
                </a:solidFill>
                <a:latin typeface="Exo"/>
                <a:ea typeface="Exo"/>
                <a:cs typeface="Exo"/>
                <a:sym typeface="Exo"/>
              </a:rPr>
              <a:t>02</a:t>
            </a:r>
            <a:endParaRPr b="1" sz="2600">
              <a:solidFill>
                <a:srgbClr val="FFFFFF"/>
              </a:solidFill>
              <a:latin typeface="Exo"/>
              <a:ea typeface="Exo"/>
              <a:cs typeface="Exo"/>
              <a:sym typeface="Exo"/>
            </a:endParaRPr>
          </a:p>
        </p:txBody>
      </p:sp>
      <p:grpSp>
        <p:nvGrpSpPr>
          <p:cNvPr id="185" name="Google Shape;185;p17"/>
          <p:cNvGrpSpPr/>
          <p:nvPr/>
        </p:nvGrpSpPr>
        <p:grpSpPr>
          <a:xfrm>
            <a:off x="290761" y="4206831"/>
            <a:ext cx="751091" cy="991797"/>
            <a:chOff x="2391948" y="1635646"/>
            <a:chExt cx="805546" cy="1584088"/>
          </a:xfrm>
        </p:grpSpPr>
        <p:sp>
          <p:nvSpPr>
            <p:cNvPr id="186" name="Google Shape;186;p17"/>
            <p:cNvSpPr/>
            <p:nvPr/>
          </p:nvSpPr>
          <p:spPr>
            <a:xfrm>
              <a:off x="2391994" y="1635646"/>
              <a:ext cx="805500" cy="792000"/>
            </a:xfrm>
            <a:prstGeom prst="rect">
              <a:avLst/>
            </a:prstGeom>
            <a:solidFill>
              <a:srgbClr val="CDD3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7" name="Google Shape;187;p17"/>
            <p:cNvSpPr/>
            <p:nvPr/>
          </p:nvSpPr>
          <p:spPr>
            <a:xfrm rot="10800000">
              <a:off x="2391948" y="2427734"/>
              <a:ext cx="805500" cy="792000"/>
            </a:xfrm>
            <a:prstGeom prst="triangle">
              <a:avLst>
                <a:gd fmla="val 0" name="adj"/>
              </a:avLst>
            </a:prstGeom>
            <a:solidFill>
              <a:srgbClr val="CDD39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88" name="Google Shape;188;p17"/>
          <p:cNvSpPr txBox="1"/>
          <p:nvPr/>
        </p:nvSpPr>
        <p:spPr>
          <a:xfrm>
            <a:off x="358193" y="4242493"/>
            <a:ext cx="616500" cy="53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600">
                <a:solidFill>
                  <a:srgbClr val="FFFFFF"/>
                </a:solidFill>
                <a:latin typeface="Exo"/>
                <a:ea typeface="Exo"/>
                <a:cs typeface="Exo"/>
                <a:sym typeface="Exo"/>
              </a:rPr>
              <a:t>03</a:t>
            </a:r>
            <a:endParaRPr b="1" sz="2600">
              <a:solidFill>
                <a:srgbClr val="FFFFFF"/>
              </a:solidFill>
              <a:latin typeface="Exo"/>
              <a:ea typeface="Exo"/>
              <a:cs typeface="Exo"/>
              <a:sym typeface="Exo"/>
            </a:endParaRPr>
          </a:p>
        </p:txBody>
      </p:sp>
      <p:sp>
        <p:nvSpPr>
          <p:cNvPr id="189" name="Google Shape;189;p17"/>
          <p:cNvSpPr txBox="1"/>
          <p:nvPr/>
        </p:nvSpPr>
        <p:spPr>
          <a:xfrm>
            <a:off x="166350" y="1166600"/>
            <a:ext cx="32397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61753B"/>
                </a:solidFill>
                <a:latin typeface="Cabin"/>
                <a:ea typeface="Cabin"/>
                <a:cs typeface="Cabin"/>
                <a:sym typeface="Cabin"/>
              </a:rPr>
              <a:t>Laboratory Findings :</a:t>
            </a:r>
            <a:endParaRPr b="1" sz="2000">
              <a:solidFill>
                <a:srgbClr val="61753B"/>
              </a:solidFill>
              <a:latin typeface="Cabin"/>
              <a:ea typeface="Cabin"/>
              <a:cs typeface="Cabin"/>
              <a:sym typeface="Cabin"/>
            </a:endParaRPr>
          </a:p>
          <a:p>
            <a:pPr indent="0" lvl="0" marL="0" rtl="0" algn="l">
              <a:spcBef>
                <a:spcPts val="0"/>
              </a:spcBef>
              <a:spcAft>
                <a:spcPts val="0"/>
              </a:spcAft>
              <a:buNone/>
            </a:pPr>
            <a:r>
              <a:t/>
            </a:r>
            <a:endParaRPr b="1" sz="2400">
              <a:solidFill>
                <a:srgbClr val="61753B"/>
              </a:solidFill>
              <a:latin typeface="Cabin"/>
              <a:ea typeface="Cabin"/>
              <a:cs typeface="Cabin"/>
              <a:sym typeface="Cabin"/>
            </a:endParaRPr>
          </a:p>
        </p:txBody>
      </p:sp>
      <p:sp>
        <p:nvSpPr>
          <p:cNvPr id="190" name="Google Shape;190;p17"/>
          <p:cNvSpPr txBox="1"/>
          <p:nvPr/>
        </p:nvSpPr>
        <p:spPr>
          <a:xfrm>
            <a:off x="2568921" y="8600127"/>
            <a:ext cx="2799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666666"/>
                </a:solidFill>
                <a:latin typeface="Cabin"/>
                <a:ea typeface="Cabin"/>
                <a:cs typeface="Cabin"/>
                <a:sym typeface="Cabin"/>
              </a:rPr>
              <a:t>1</a:t>
            </a:r>
            <a:endParaRPr sz="600">
              <a:solidFill>
                <a:srgbClr val="666666"/>
              </a:solidFill>
              <a:latin typeface="Cabin"/>
              <a:ea typeface="Cabin"/>
              <a:cs typeface="Cabin"/>
              <a:sym typeface="Cabin"/>
            </a:endParaRPr>
          </a:p>
        </p:txBody>
      </p:sp>
      <p:graphicFrame>
        <p:nvGraphicFramePr>
          <p:cNvPr id="191" name="Google Shape;191;p17"/>
          <p:cNvGraphicFramePr/>
          <p:nvPr/>
        </p:nvGraphicFramePr>
        <p:xfrm>
          <a:off x="253738" y="6362531"/>
          <a:ext cx="3000000" cy="3000000"/>
        </p:xfrm>
        <a:graphic>
          <a:graphicData uri="http://schemas.openxmlformats.org/drawingml/2006/table">
            <a:tbl>
              <a:tblPr>
                <a:noFill/>
                <a:tableStyleId>{32C70432-4D22-436F-883F-72BAC36C21DF}</a:tableStyleId>
              </a:tblPr>
              <a:tblGrid>
                <a:gridCol w="3541025"/>
                <a:gridCol w="3541025"/>
              </a:tblGrid>
              <a:tr h="442575">
                <a:tc gridSpan="2">
                  <a:txBody>
                    <a:bodyPr/>
                    <a:lstStyle/>
                    <a:p>
                      <a:pPr indent="0" lvl="0" marL="0" rtl="0" algn="ctr">
                        <a:spcBef>
                          <a:spcPts val="0"/>
                        </a:spcBef>
                        <a:spcAft>
                          <a:spcPts val="0"/>
                        </a:spcAft>
                        <a:buNone/>
                      </a:pPr>
                      <a:r>
                        <a:rPr b="1" lang="en-GB">
                          <a:solidFill>
                            <a:schemeClr val="dk1"/>
                          </a:solidFill>
                          <a:latin typeface="Cabin"/>
                          <a:ea typeface="Cabin"/>
                          <a:cs typeface="Cabin"/>
                          <a:sym typeface="Cabin"/>
                        </a:rPr>
                        <a:t>Diagnosis </a:t>
                      </a:r>
                      <a:endParaRPr b="1">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Checking dyspeptic patients for H pylori.</a:t>
                      </a:r>
                      <a:endParaRPr sz="1200">
                        <a:solidFill>
                          <a:schemeClr val="dk1"/>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solidFill>
                  </a:tcPr>
                </a:tc>
                <a:tc hMerge="1"/>
              </a:tr>
              <a:tr h="28742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Non-invasive methods</a:t>
                      </a:r>
                      <a:endParaRPr>
                        <a:solidFill>
                          <a:srgbClr val="61753B"/>
                        </a:solidFill>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Invasive methods (most reliable) on biopsy:</a:t>
                      </a:r>
                      <a:endParaRPr>
                        <a:solidFill>
                          <a:srgbClr val="61753B"/>
                        </a:solidFill>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r>
              <a:tr h="1642975">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a:t>
                      </a:r>
                      <a:r>
                        <a:rPr b="1" lang="en-GB" sz="1200">
                          <a:solidFill>
                            <a:schemeClr val="dk1"/>
                          </a:solidFill>
                          <a:latin typeface="Cabin"/>
                          <a:ea typeface="Cabin"/>
                          <a:cs typeface="Cabin"/>
                          <a:sym typeface="Cabin"/>
                        </a:rPr>
                        <a:t> S</a:t>
                      </a:r>
                      <a:r>
                        <a:rPr b="1" lang="en-GB" sz="1200">
                          <a:solidFill>
                            <a:schemeClr val="dk1"/>
                          </a:solidFill>
                          <a:latin typeface="Cabin"/>
                          <a:ea typeface="Cabin"/>
                          <a:cs typeface="Cabin"/>
                          <a:sym typeface="Cabin"/>
                        </a:rPr>
                        <a:t>erology (Blood antibody) tests → </a:t>
                      </a:r>
                      <a:r>
                        <a:rPr lang="en-GB" sz="1200">
                          <a:solidFill>
                            <a:schemeClr val="dk1"/>
                          </a:solidFill>
                          <a:latin typeface="Cabin"/>
                          <a:ea typeface="Cabin"/>
                          <a:cs typeface="Cabin"/>
                          <a:sym typeface="Cabin"/>
                        </a:rPr>
                        <a:t>poor accuracy.</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Stool antigen test.</a:t>
                      </a:r>
                      <a:endParaRPr b="1"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Carbon urea breath test</a:t>
                      </a:r>
                      <a:r>
                        <a:rPr b="1" lang="en-GB" sz="1200">
                          <a:solidFill>
                            <a:schemeClr val="dk1"/>
                          </a:solidFill>
                          <a:latin typeface="Cabin"/>
                          <a:ea typeface="Cabin"/>
                          <a:cs typeface="Cabin"/>
                          <a:sym typeface="Cabin"/>
                        </a:rPr>
                        <a:t> (C14 or C13 ).</a:t>
                      </a:r>
                      <a:endParaRPr b="1"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a:t>
                      </a:r>
                      <a:r>
                        <a:rPr lang="en-GB" sz="1200">
                          <a:solidFill>
                            <a:schemeClr val="dk1"/>
                          </a:solidFill>
                          <a:highlight>
                            <a:srgbClr val="FFFFFF"/>
                          </a:highlight>
                          <a:latin typeface="Cabin"/>
                          <a:ea typeface="Cabin"/>
                          <a:cs typeface="Cabin"/>
                          <a:sym typeface="Cabin"/>
                        </a:rPr>
                        <a:t>A urea solution labelled with C14 isotope is given to patient. the Co2 subsequently exhaled by the patient contains the C14 isotope and this is measured.</a:t>
                      </a:r>
                      <a:endParaRPr sz="1200">
                        <a:solidFill>
                          <a:srgbClr val="CC0000"/>
                        </a:solidFill>
                        <a:highlight>
                          <a:srgbClr val="FFFFFF"/>
                        </a:highlight>
                        <a:latin typeface="Cabin"/>
                        <a:ea typeface="Cabin"/>
                        <a:cs typeface="Cabin"/>
                        <a:sym typeface="Cabin"/>
                      </a:endParaRPr>
                    </a:p>
                    <a:p>
                      <a:pPr indent="0" lvl="0" marL="0" rtl="0" algn="l">
                        <a:spcBef>
                          <a:spcPts val="0"/>
                        </a:spcBef>
                        <a:spcAft>
                          <a:spcPts val="0"/>
                        </a:spcAft>
                        <a:buNone/>
                      </a:pPr>
                      <a:r>
                        <a:rPr lang="en-GB" sz="1200">
                          <a:solidFill>
                            <a:srgbClr val="CC0000"/>
                          </a:solidFill>
                          <a:highlight>
                            <a:srgbClr val="FFFFFF"/>
                          </a:highlight>
                          <a:latin typeface="Cabin"/>
                          <a:ea typeface="Cabin"/>
                          <a:cs typeface="Cabin"/>
                          <a:sym typeface="Cabin"/>
                        </a:rPr>
                        <a:t>- A high reading indicates presence of H. Pylori</a:t>
                      </a:r>
                      <a:r>
                        <a:rPr lang="en-GB" sz="1200">
                          <a:solidFill>
                            <a:schemeClr val="dk1"/>
                          </a:solidFill>
                          <a:highlight>
                            <a:srgbClr val="FFFFFF"/>
                          </a:highlight>
                          <a:latin typeface="Cabin"/>
                          <a:ea typeface="Cabin"/>
                          <a:cs typeface="Cabin"/>
                          <a:sym typeface="Cabin"/>
                        </a:rPr>
                        <a:t>.</a:t>
                      </a:r>
                      <a:endParaRPr sz="1200">
                        <a:highlight>
                          <a:srgbClr val="FFFFFF"/>
                        </a:highlight>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Histological examination</a:t>
                      </a:r>
                      <a:r>
                        <a:rPr lang="en-GB" sz="1200">
                          <a:solidFill>
                            <a:schemeClr val="dk1"/>
                          </a:solidFill>
                          <a:latin typeface="Cabin"/>
                          <a:ea typeface="Cabin"/>
                          <a:cs typeface="Cabin"/>
                          <a:sym typeface="Cabin"/>
                        </a:rPr>
                        <a:t> of biopsy specimens of gastric/duodenal mucosa take at </a:t>
                      </a:r>
                      <a:r>
                        <a:rPr lang="en-GB" sz="1200">
                          <a:solidFill>
                            <a:srgbClr val="CC0000"/>
                          </a:solidFill>
                          <a:latin typeface="Cabin"/>
                          <a:ea typeface="Cabin"/>
                          <a:cs typeface="Cabin"/>
                          <a:sym typeface="Cabin"/>
                        </a:rPr>
                        <a:t>endoscopy</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Rapid urease test</a:t>
                      </a:r>
                      <a:endParaRPr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(CLO-test ®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based again on urease-production by the organism-&gt;NH3 production-&gt; rise in pH=&gt;change in the colour indicator of the kit</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rgbClr val="CC0000"/>
                          </a:solidFill>
                          <a:latin typeface="Cabin"/>
                          <a:ea typeface="Cabin"/>
                          <a:cs typeface="Cabin"/>
                          <a:sym typeface="Cabin"/>
                        </a:rPr>
                        <a:t>      - High sensitivity and specificity.</a:t>
                      </a:r>
                      <a:endParaRPr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      - Prompt result.</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Culturing</a:t>
                      </a:r>
                      <a:r>
                        <a:rPr lang="en-GB" sz="1200">
                          <a:solidFill>
                            <a:schemeClr val="dk1"/>
                          </a:solidFill>
                          <a:latin typeface="Cabin"/>
                          <a:ea typeface="Cabin"/>
                          <a:cs typeface="Cabin"/>
                          <a:sym typeface="Cabin"/>
                        </a:rPr>
                        <a:t> the bacteria. Used for antibiotic resistance testing, as sensitive as the histology. Requires selective agars and incubation for growth.</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Molecular methods</a:t>
                      </a:r>
                      <a:r>
                        <a:rPr lang="en-GB" sz="1200">
                          <a:solidFill>
                            <a:schemeClr val="dk1"/>
                          </a:solidFill>
                          <a:latin typeface="Cabin"/>
                          <a:ea typeface="Cabin"/>
                          <a:cs typeface="Cabin"/>
                          <a:sym typeface="Cabin"/>
                        </a:rPr>
                        <a:t> (e.g. </a:t>
                      </a:r>
                      <a:r>
                        <a:rPr lang="en-GB" sz="1200">
                          <a:latin typeface="Cabin"/>
                          <a:ea typeface="Cabin"/>
                          <a:cs typeface="Cabin"/>
                          <a:sym typeface="Cabin"/>
                        </a:rPr>
                        <a:t>PCR</a:t>
                      </a:r>
                      <a:r>
                        <a:rPr lang="en-GB" sz="1200">
                          <a:solidFill>
                            <a:schemeClr val="dk1"/>
                          </a:solidFill>
                          <a:latin typeface="Cabin"/>
                          <a:ea typeface="Cabin"/>
                          <a:cs typeface="Cabin"/>
                          <a:sym typeface="Cabin"/>
                        </a:rPr>
                        <a:t>).</a:t>
                      </a:r>
                      <a:endParaRPr sz="12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192" name="Google Shape;192;p17"/>
          <p:cNvSpPr txBox="1"/>
          <p:nvPr/>
        </p:nvSpPr>
        <p:spPr>
          <a:xfrm>
            <a:off x="1009551" y="1772550"/>
            <a:ext cx="2650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GB">
                <a:solidFill>
                  <a:srgbClr val="61753B"/>
                </a:solidFill>
                <a:latin typeface="Cabin"/>
                <a:ea typeface="Cabin"/>
                <a:cs typeface="Cabin"/>
                <a:sym typeface="Cabin"/>
              </a:rPr>
              <a:t>Morphology and characteristics</a:t>
            </a:r>
            <a:r>
              <a:rPr b="1" lang="en-GB">
                <a:solidFill>
                  <a:schemeClr val="dk2"/>
                </a:solidFill>
                <a:latin typeface="Cabin"/>
                <a:ea typeface="Cabin"/>
                <a:cs typeface="Cabin"/>
                <a:sym typeface="Cabin"/>
              </a:rPr>
              <a:t> </a:t>
            </a:r>
            <a:endParaRPr b="1">
              <a:solidFill>
                <a:schemeClr val="dk2"/>
              </a:solidFill>
              <a:latin typeface="Cabin"/>
              <a:ea typeface="Cabin"/>
              <a:cs typeface="Cabin"/>
              <a:sym typeface="Cabin"/>
            </a:endParaRPr>
          </a:p>
          <a:p>
            <a:pPr indent="0" lvl="0" marL="0" rtl="0" algn="l">
              <a:spcBef>
                <a:spcPts val="0"/>
              </a:spcBef>
              <a:spcAft>
                <a:spcPts val="0"/>
              </a:spcAft>
              <a:buNone/>
            </a:pPr>
            <a:r>
              <a:t/>
            </a:r>
            <a:endParaRPr/>
          </a:p>
        </p:txBody>
      </p:sp>
      <p:sp>
        <p:nvSpPr>
          <p:cNvPr id="193" name="Google Shape;193;p17"/>
          <p:cNvSpPr txBox="1"/>
          <p:nvPr/>
        </p:nvSpPr>
        <p:spPr>
          <a:xfrm>
            <a:off x="1041851" y="2021338"/>
            <a:ext cx="3499200" cy="14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300"/>
              <a:buFont typeface="Arial"/>
              <a:buNone/>
            </a:pPr>
            <a:r>
              <a:rPr lang="en-GB" sz="1200">
                <a:solidFill>
                  <a:schemeClr val="dk1"/>
                </a:solidFill>
              </a:rPr>
              <a:t>●</a:t>
            </a:r>
            <a:r>
              <a:rPr lang="en-GB" sz="1200">
                <a:solidFill>
                  <a:schemeClr val="dk1"/>
                </a:solidFill>
              </a:rPr>
              <a:t> </a:t>
            </a:r>
            <a:r>
              <a:rPr b="1" lang="en-GB" sz="1200">
                <a:solidFill>
                  <a:srgbClr val="CC0000"/>
                </a:solidFill>
                <a:latin typeface="Cabin"/>
                <a:ea typeface="Cabin"/>
                <a:cs typeface="Cabin"/>
                <a:sym typeface="Cabin"/>
              </a:rPr>
              <a:t>Fastidious</a:t>
            </a:r>
            <a:r>
              <a:rPr b="1" lang="en-GB" sz="1200">
                <a:solidFill>
                  <a:schemeClr val="dk1"/>
                </a:solidFill>
                <a:latin typeface="Cabin"/>
                <a:ea typeface="Cabin"/>
                <a:cs typeface="Cabin"/>
                <a:sym typeface="Cabin"/>
              </a:rPr>
              <a:t> in terms of growth requirements</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rgbClr val="CC0000"/>
                </a:solidFill>
                <a:latin typeface="Cabin"/>
                <a:ea typeface="Cabin"/>
                <a:cs typeface="Cabin"/>
                <a:sym typeface="Cabin"/>
              </a:rPr>
              <a:t>Strictly microaerophilic </a:t>
            </a:r>
            <a:endParaRPr sz="12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Will grow in environments with increased Co2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Blood agar based medium</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2300"/>
              <a:buFont typeface="Arial"/>
              <a:buNone/>
            </a:pPr>
            <a:r>
              <a:rPr b="1" lang="en-GB" sz="1200">
                <a:solidFill>
                  <a:schemeClr val="dk1"/>
                </a:solidFill>
                <a:latin typeface="Cabin"/>
                <a:ea typeface="Cabin"/>
                <a:cs typeface="Cabin"/>
                <a:sym typeface="Cabin"/>
              </a:rPr>
              <a:t>Morphology and staining:</a:t>
            </a:r>
            <a:endParaRPr b="1"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rPr>
              <a:t>● </a:t>
            </a:r>
            <a:r>
              <a:rPr lang="en-GB" sz="1200">
                <a:solidFill>
                  <a:schemeClr val="dk1"/>
                </a:solidFill>
                <a:latin typeface="Cabin"/>
                <a:ea typeface="Cabin"/>
                <a:cs typeface="Cabin"/>
                <a:sym typeface="Cabin"/>
              </a:rPr>
              <a:t>Small, </a:t>
            </a:r>
            <a:r>
              <a:rPr lang="en-GB" sz="1200">
                <a:solidFill>
                  <a:srgbClr val="CC0000"/>
                </a:solidFill>
                <a:latin typeface="Cabin"/>
                <a:ea typeface="Cabin"/>
                <a:cs typeface="Cabin"/>
                <a:sym typeface="Cabin"/>
              </a:rPr>
              <a:t>Gram negative spiral rods(bacilli), </a:t>
            </a:r>
            <a:r>
              <a:rPr lang="en-GB" sz="1200">
                <a:solidFill>
                  <a:schemeClr val="dk1"/>
                </a:solidFill>
                <a:latin typeface="Cabin"/>
                <a:ea typeface="Cabin"/>
                <a:cs typeface="Cabin"/>
                <a:sym typeface="Cabin"/>
              </a:rPr>
              <a:t>motile by polar flagella.</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p>
        </p:txBody>
      </p:sp>
      <p:sp>
        <p:nvSpPr>
          <p:cNvPr id="194" name="Google Shape;194;p17"/>
          <p:cNvSpPr txBox="1"/>
          <p:nvPr/>
        </p:nvSpPr>
        <p:spPr>
          <a:xfrm>
            <a:off x="4905330" y="3416278"/>
            <a:ext cx="9387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GB">
                <a:solidFill>
                  <a:srgbClr val="61753B"/>
                </a:solidFill>
                <a:latin typeface="Cabin"/>
                <a:ea typeface="Cabin"/>
                <a:cs typeface="Cabin"/>
                <a:sym typeface="Cabin"/>
              </a:rPr>
              <a:t>Culture</a:t>
            </a:r>
            <a:endParaRPr b="1">
              <a:solidFill>
                <a:srgbClr val="61753B"/>
              </a:solidFill>
              <a:latin typeface="Cabin"/>
              <a:ea typeface="Cabin"/>
              <a:cs typeface="Cabin"/>
              <a:sym typeface="Cabin"/>
            </a:endParaRPr>
          </a:p>
          <a:p>
            <a:pPr indent="0" lvl="0" marL="0" rtl="0" algn="l">
              <a:spcBef>
                <a:spcPts val="0"/>
              </a:spcBef>
              <a:spcAft>
                <a:spcPts val="0"/>
              </a:spcAft>
              <a:buNone/>
            </a:pPr>
            <a:r>
              <a:t/>
            </a:r>
            <a:endParaRPr/>
          </a:p>
        </p:txBody>
      </p:sp>
      <p:sp>
        <p:nvSpPr>
          <p:cNvPr id="195" name="Google Shape;195;p17"/>
          <p:cNvSpPr txBox="1"/>
          <p:nvPr/>
        </p:nvSpPr>
        <p:spPr>
          <a:xfrm>
            <a:off x="4905330" y="3711466"/>
            <a:ext cx="2650200" cy="11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On blood agar based medium in a moist microaerophilic atmosphere.</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Selective medium can be used for isolation from clinical specimens.</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latin typeface="Cabin"/>
                <a:ea typeface="Cabin"/>
                <a:cs typeface="Cabin"/>
                <a:sym typeface="Cabin"/>
              </a:rPr>
              <a:t>Small colonies grow </a:t>
            </a:r>
            <a:r>
              <a:rPr lang="en-GB" sz="1200">
                <a:solidFill>
                  <a:srgbClr val="CC0000"/>
                </a:solidFill>
                <a:latin typeface="Cabin"/>
                <a:ea typeface="Cabin"/>
                <a:cs typeface="Cabin"/>
                <a:sym typeface="Cabin"/>
              </a:rPr>
              <a:t>after 5-7 days at 37C</a:t>
            </a:r>
            <a:endParaRPr/>
          </a:p>
        </p:txBody>
      </p:sp>
      <p:sp>
        <p:nvSpPr>
          <p:cNvPr id="196" name="Google Shape;196;p17"/>
          <p:cNvSpPr txBox="1"/>
          <p:nvPr/>
        </p:nvSpPr>
        <p:spPr>
          <a:xfrm>
            <a:off x="1079751" y="4185776"/>
            <a:ext cx="2509800" cy="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GB">
                <a:solidFill>
                  <a:srgbClr val="61753B"/>
                </a:solidFill>
                <a:latin typeface="Cabin"/>
                <a:ea typeface="Cabin"/>
                <a:cs typeface="Cabin"/>
                <a:sym typeface="Cabin"/>
              </a:rPr>
              <a:t>Biochemical reactions</a:t>
            </a:r>
            <a:endParaRPr b="1">
              <a:solidFill>
                <a:srgbClr val="61753B"/>
              </a:solidFill>
              <a:latin typeface="Cabin"/>
              <a:ea typeface="Cabin"/>
              <a:cs typeface="Cabin"/>
              <a:sym typeface="Cabin"/>
            </a:endParaRPr>
          </a:p>
          <a:p>
            <a:pPr indent="0" lvl="0" marL="0" rtl="0" algn="l">
              <a:spcBef>
                <a:spcPts val="0"/>
              </a:spcBef>
              <a:spcAft>
                <a:spcPts val="0"/>
              </a:spcAft>
              <a:buNone/>
            </a:pPr>
            <a:r>
              <a:t/>
            </a:r>
            <a:endParaRPr/>
          </a:p>
        </p:txBody>
      </p:sp>
      <p:sp>
        <p:nvSpPr>
          <p:cNvPr id="197" name="Google Shape;197;p17"/>
          <p:cNvSpPr txBox="1"/>
          <p:nvPr/>
        </p:nvSpPr>
        <p:spPr>
          <a:xfrm>
            <a:off x="358201" y="4386134"/>
            <a:ext cx="6339000" cy="18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                </a:t>
            </a:r>
            <a:r>
              <a:rPr lang="en-GB" sz="1200">
                <a:solidFill>
                  <a:schemeClr val="dk1"/>
                </a:solidFill>
              </a:rPr>
              <a:t>● </a:t>
            </a:r>
            <a:r>
              <a:rPr lang="en-GB" sz="1200">
                <a:solidFill>
                  <a:schemeClr val="dk1"/>
                </a:solidFill>
                <a:latin typeface="Cabin"/>
                <a:ea typeface="Cabin"/>
                <a:cs typeface="Cabin"/>
                <a:sym typeface="Cabin"/>
              </a:rPr>
              <a:t>catalase-positive</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lang="en-GB" sz="1200">
                <a:solidFill>
                  <a:schemeClr val="dk1"/>
                </a:solidFill>
              </a:rPr>
              <a:t>● </a:t>
            </a:r>
            <a:r>
              <a:rPr lang="en-GB" sz="1200">
                <a:solidFill>
                  <a:schemeClr val="dk1"/>
                </a:solidFill>
                <a:latin typeface="Cabin"/>
                <a:ea typeface="Cabin"/>
                <a:cs typeface="Cabin"/>
                <a:sym typeface="Cabin"/>
              </a:rPr>
              <a:t>oxidase- positive</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lang="en-GB" sz="1200">
                <a:solidFill>
                  <a:schemeClr val="dk1"/>
                </a:solidFill>
              </a:rPr>
              <a:t>● </a:t>
            </a:r>
            <a:r>
              <a:rPr lang="en-GB" sz="1200">
                <a:solidFill>
                  <a:srgbClr val="CC0000"/>
                </a:solidFill>
                <a:latin typeface="Cabin"/>
                <a:ea typeface="Cabin"/>
                <a:cs typeface="Cabin"/>
                <a:sym typeface="Cabin"/>
              </a:rPr>
              <a:t>strongly urease-positive.</a:t>
            </a:r>
            <a:endParaRPr sz="1200">
              <a:solidFill>
                <a:srgbClr val="CC0000"/>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       Hallmark of the species is production of </a:t>
            </a:r>
            <a:r>
              <a:rPr b="1" lang="en-GB" sz="1200">
                <a:solidFill>
                  <a:srgbClr val="CC0000"/>
                </a:solidFill>
                <a:latin typeface="Cabin"/>
                <a:ea typeface="Cabin"/>
                <a:cs typeface="Cabin"/>
                <a:sym typeface="Cabin"/>
              </a:rPr>
              <a:t>urease enzyme</a:t>
            </a:r>
            <a:r>
              <a:rPr b="1" lang="en-GB" sz="1200">
                <a:solidFill>
                  <a:schemeClr val="dk1"/>
                </a:solidFill>
                <a:latin typeface="Cabin"/>
                <a:ea typeface="Cabin"/>
                <a:cs typeface="Cabin"/>
                <a:sym typeface="Cabin"/>
              </a:rPr>
              <a:t> :</a:t>
            </a:r>
            <a:endParaRPr b="1"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        </a:t>
            </a:r>
            <a:r>
              <a:rPr lang="en-GB" sz="1200">
                <a:solidFill>
                  <a:schemeClr val="dk1"/>
                </a:solidFill>
              </a:rPr>
              <a:t>● </a:t>
            </a:r>
            <a:r>
              <a:rPr lang="en-GB" sz="1200">
                <a:solidFill>
                  <a:schemeClr val="dk1"/>
                </a:solidFill>
                <a:latin typeface="Cabin"/>
                <a:ea typeface="Cabin"/>
                <a:cs typeface="Cabin"/>
                <a:sym typeface="Cabin"/>
              </a:rPr>
              <a:t>Urease breaks urea down to Co2+NH3</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lang="en-GB" sz="1200">
                <a:solidFill>
                  <a:schemeClr val="dk1"/>
                </a:solidFill>
              </a:rPr>
              <a:t>●</a:t>
            </a:r>
            <a:r>
              <a:rPr lang="en-GB" sz="1200">
                <a:solidFill>
                  <a:schemeClr val="dk1"/>
                </a:solidFill>
                <a:latin typeface="Cabin"/>
                <a:ea typeface="Cabin"/>
                <a:cs typeface="Cabin"/>
                <a:sym typeface="Cabin"/>
              </a:rPr>
              <a:t> Ammonia is a strong base</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lang="en-GB" sz="1200">
                <a:solidFill>
                  <a:schemeClr val="dk1"/>
                </a:solidFill>
              </a:rPr>
              <a:t>● </a:t>
            </a:r>
            <a:r>
              <a:rPr lang="en-GB" sz="1200">
                <a:solidFill>
                  <a:schemeClr val="dk1"/>
                </a:solidFill>
                <a:latin typeface="Cabin"/>
                <a:ea typeface="Cabin"/>
                <a:cs typeface="Cabin"/>
                <a:sym typeface="Cabin"/>
              </a:rPr>
              <a:t>Urease helps H. pylori survive strongly acidic</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stomach conditions.</a:t>
            </a:r>
            <a:endParaRPr sz="1200">
              <a:solidFill>
                <a:schemeClr val="dk1"/>
              </a:solidFill>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1200">
                <a:solidFill>
                  <a:schemeClr val="dk1"/>
                </a:solidFill>
              </a:rPr>
              <a:t>      ● </a:t>
            </a:r>
            <a:r>
              <a:rPr lang="en-GB" sz="1200">
                <a:solidFill>
                  <a:srgbClr val="CC0000"/>
                </a:solidFill>
                <a:latin typeface="Cabin"/>
                <a:ea typeface="Cabin"/>
                <a:cs typeface="Cabin"/>
                <a:sym typeface="Cabin"/>
              </a:rPr>
              <a:t>Very fragile</a:t>
            </a:r>
            <a:r>
              <a:rPr lang="en-GB" sz="1200">
                <a:solidFill>
                  <a:schemeClr val="dk1"/>
                </a:solidFill>
                <a:latin typeface="Cabin"/>
                <a:ea typeface="Cabin"/>
                <a:cs typeface="Cabin"/>
                <a:sym typeface="Cabin"/>
              </a:rPr>
              <a:t> (a point of importance when referring samples to the lab).</a:t>
            </a:r>
            <a:endParaRPr sz="1200">
              <a:solidFill>
                <a:schemeClr val="dk1"/>
              </a:solidFill>
              <a:latin typeface="Cabin"/>
              <a:ea typeface="Cabin"/>
              <a:cs typeface="Cabin"/>
              <a:sym typeface="Cabin"/>
            </a:endParaRPr>
          </a:p>
          <a:p>
            <a:pPr indent="0" lvl="0" marL="457200" rtl="0" algn="l">
              <a:spcBef>
                <a:spcPts val="0"/>
              </a:spcBef>
              <a:spcAft>
                <a:spcPts val="0"/>
              </a:spcAft>
              <a:buNone/>
            </a:pPr>
            <a:r>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8"/>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3" name="Google Shape;203;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sp>
        <p:nvSpPr>
          <p:cNvPr id="204" name="Google Shape;204;p18"/>
          <p:cNvSpPr txBox="1"/>
          <p:nvPr/>
        </p:nvSpPr>
        <p:spPr>
          <a:xfrm>
            <a:off x="758932" y="19635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graphicFrame>
        <p:nvGraphicFramePr>
          <p:cNvPr id="205" name="Google Shape;205;p18"/>
          <p:cNvGraphicFramePr/>
          <p:nvPr/>
        </p:nvGraphicFramePr>
        <p:xfrm>
          <a:off x="273681" y="1333827"/>
          <a:ext cx="3000000" cy="3000000"/>
        </p:xfrm>
        <a:graphic>
          <a:graphicData uri="http://schemas.openxmlformats.org/drawingml/2006/table">
            <a:tbl>
              <a:tblPr>
                <a:noFill/>
                <a:tableStyleId>{32C70432-4D22-436F-883F-72BAC36C21DF}</a:tableStyleId>
              </a:tblPr>
              <a:tblGrid>
                <a:gridCol w="2204250"/>
                <a:gridCol w="2418950"/>
                <a:gridCol w="2418950"/>
              </a:tblGrid>
              <a:tr h="648025">
                <a:tc>
                  <a:txBody>
                    <a:bodyPr/>
                    <a:lstStyle/>
                    <a:p>
                      <a:pPr indent="0" lvl="0" marL="0" rtl="0" algn="ctr">
                        <a:spcBef>
                          <a:spcPts val="0"/>
                        </a:spcBef>
                        <a:spcAft>
                          <a:spcPts val="0"/>
                        </a:spcAft>
                        <a:buNone/>
                      </a:pPr>
                      <a:r>
                        <a:rPr b="1" lang="en-GB">
                          <a:latin typeface="Cabin"/>
                          <a:ea typeface="Cabin"/>
                          <a:cs typeface="Cabin"/>
                          <a:sym typeface="Cabin"/>
                        </a:rPr>
                        <a:t>Antibiotic Sensitivity: </a:t>
                      </a:r>
                      <a:endParaRPr b="1">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B4B982"/>
                    </a:solidFill>
                  </a:tcPr>
                </a:tc>
                <a:tc gridSpan="2">
                  <a:txBody>
                    <a:bodyPr/>
                    <a:lstStyle/>
                    <a:p>
                      <a:pPr indent="0" lvl="0" marL="0" rtl="0" algn="ctr">
                        <a:spcBef>
                          <a:spcPts val="0"/>
                        </a:spcBef>
                        <a:spcAft>
                          <a:spcPts val="0"/>
                        </a:spcAft>
                        <a:buNone/>
                      </a:pPr>
                      <a:r>
                        <a:rPr b="1" lang="en-GB">
                          <a:latin typeface="Cabin"/>
                          <a:ea typeface="Cabin"/>
                          <a:cs typeface="Cabin"/>
                          <a:sym typeface="Cabin"/>
                        </a:rPr>
                        <a:t>Treatment </a:t>
                      </a:r>
                      <a:endParaRPr b="1">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B4B982"/>
                    </a:solidFill>
                  </a:tcPr>
                </a:tc>
                <a:tc hMerge="1"/>
              </a:tr>
              <a:tr h="377600">
                <a:tc rowSpan="6">
                  <a:txBody>
                    <a:bodyPr/>
                    <a:lstStyle/>
                    <a:p>
                      <a:pPr indent="0" lvl="0" marL="0" rtl="0" algn="l">
                        <a:spcBef>
                          <a:spcPts val="0"/>
                        </a:spcBef>
                        <a:spcAft>
                          <a:spcPts val="0"/>
                        </a:spcAft>
                        <a:buNone/>
                      </a:pPr>
                      <a:r>
                        <a:rPr lang="en-GB" sz="1200">
                          <a:latin typeface="Cabin"/>
                          <a:ea typeface="Cabin"/>
                          <a:cs typeface="Cabin"/>
                          <a:sym typeface="Cabin"/>
                        </a:rPr>
                        <a:t>● In </a:t>
                      </a:r>
                      <a:r>
                        <a:rPr b="1" lang="en-GB" sz="1200">
                          <a:latin typeface="Cabin"/>
                          <a:ea typeface="Cabin"/>
                          <a:cs typeface="Cabin"/>
                          <a:sym typeface="Cabin"/>
                        </a:rPr>
                        <a:t>vitro</a:t>
                      </a:r>
                      <a:r>
                        <a:rPr lang="en-GB" sz="1200">
                          <a:latin typeface="Cabin"/>
                          <a:ea typeface="Cabin"/>
                          <a:cs typeface="Cabin"/>
                          <a:sym typeface="Cabin"/>
                        </a:rPr>
                        <a:t> </a:t>
                      </a:r>
                      <a:r>
                        <a:rPr lang="en-GB" sz="1200">
                          <a:solidFill>
                            <a:srgbClr val="999999"/>
                          </a:solidFill>
                          <a:latin typeface="Cabin"/>
                          <a:ea typeface="Cabin"/>
                          <a:cs typeface="Cabin"/>
                          <a:sym typeface="Cabin"/>
                        </a:rPr>
                        <a:t>(in tube (labs))</a:t>
                      </a:r>
                      <a:endParaRPr sz="1200">
                        <a:solidFill>
                          <a:srgbClr val="999999"/>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H.pylori is sensitive to amoxicillin, tetracycline, metronidazole, macrolides (clarithromycin).</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In </a:t>
                      </a:r>
                      <a:r>
                        <a:rPr b="1" lang="en-GB" sz="1200">
                          <a:latin typeface="Cabin"/>
                          <a:ea typeface="Cabin"/>
                          <a:cs typeface="Cabin"/>
                          <a:sym typeface="Cabin"/>
                        </a:rPr>
                        <a:t>vivo</a:t>
                      </a:r>
                      <a:r>
                        <a:rPr lang="en-GB" sz="1200">
                          <a:latin typeface="Cabin"/>
                          <a:ea typeface="Cabin"/>
                          <a:cs typeface="Cabin"/>
                          <a:sym typeface="Cabin"/>
                        </a:rPr>
                        <a:t> </a:t>
                      </a:r>
                      <a:r>
                        <a:rPr lang="en-GB" sz="1200">
                          <a:solidFill>
                            <a:srgbClr val="999999"/>
                          </a:solidFill>
                          <a:latin typeface="Cabin"/>
                          <a:ea typeface="Cabin"/>
                          <a:cs typeface="Cabin"/>
                          <a:sym typeface="Cabin"/>
                        </a:rPr>
                        <a:t>( in human body)</a:t>
                      </a:r>
                      <a:endParaRPr sz="1200">
                        <a:solidFill>
                          <a:srgbClr val="999999"/>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their efficacy is often poor due to the low pH of  the stomach, their failure to penetrate the gastric mucus and the low  concentration of antibiotic obtained in the  mucosa of the stomach.</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Recently, </a:t>
                      </a:r>
                      <a:r>
                        <a:rPr b="1" lang="en-GB" sz="1200">
                          <a:latin typeface="Cabin"/>
                          <a:ea typeface="Cabin"/>
                          <a:cs typeface="Cabin"/>
                          <a:sym typeface="Cabin"/>
                        </a:rPr>
                        <a:t>Metronidazole</a:t>
                      </a:r>
                      <a:r>
                        <a:rPr lang="en-GB" sz="1200">
                          <a:latin typeface="Cabin"/>
                          <a:ea typeface="Cabin"/>
                          <a:cs typeface="Cabin"/>
                          <a:sym typeface="Cabin"/>
                        </a:rPr>
                        <a:t> in developing countries is becoming </a:t>
                      </a:r>
                      <a:r>
                        <a:rPr b="1" lang="en-GB" sz="1200">
                          <a:latin typeface="Cabin"/>
                          <a:ea typeface="Cabin"/>
                          <a:cs typeface="Cabin"/>
                          <a:sym typeface="Cabin"/>
                        </a:rPr>
                        <a:t>resistance </a:t>
                      </a:r>
                      <a:r>
                        <a:rPr lang="en-GB" sz="1200">
                          <a:latin typeface="Cabin"/>
                          <a:ea typeface="Cabin"/>
                          <a:cs typeface="Cabin"/>
                          <a:sym typeface="Cabin"/>
                        </a:rPr>
                        <a:t> (80-90%).</a:t>
                      </a:r>
                      <a:endParaRPr sz="1200">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Clarithromycin Triple therapies </a:t>
                      </a:r>
                      <a:r>
                        <a:rPr b="1" lang="en-GB">
                          <a:solidFill>
                            <a:srgbClr val="CC0000"/>
                          </a:solidFill>
                          <a:latin typeface="Cabin"/>
                          <a:ea typeface="Cabin"/>
                          <a:cs typeface="Cabin"/>
                          <a:sym typeface="Cabin"/>
                        </a:rPr>
                        <a:t>(first line):</a:t>
                      </a:r>
                      <a:endParaRPr b="1">
                        <a:solidFill>
                          <a:srgbClr val="CC0000"/>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c row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S</a:t>
                      </a:r>
                      <a:r>
                        <a:rPr b="1" lang="en-GB">
                          <a:solidFill>
                            <a:srgbClr val="61753B"/>
                          </a:solidFill>
                          <a:latin typeface="Cabin"/>
                          <a:ea typeface="Cabin"/>
                          <a:cs typeface="Cabin"/>
                          <a:sym typeface="Cabin"/>
                        </a:rPr>
                        <a:t>econd line</a:t>
                      </a:r>
                      <a:endParaRPr b="1">
                        <a:solidFill>
                          <a:srgbClr val="61753B"/>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630"/>
                      </a:srgbClr>
                    </a:solidFill>
                  </a:tcPr>
                </a:tc>
              </a:tr>
              <a:tr h="500625">
                <a:tc vMerge="1"/>
                <a:tc vMerge="1"/>
                <a:tc vMerge="1"/>
              </a:tr>
              <a:tr h="3000">
                <a:tc vMerge="1"/>
                <a:tc rowSpan="2">
                  <a:txBody>
                    <a:bodyPr/>
                    <a:lstStyle/>
                    <a:p>
                      <a:pPr indent="0" lvl="0" marL="0" rtl="0" algn="l">
                        <a:spcBef>
                          <a:spcPts val="0"/>
                        </a:spcBef>
                        <a:spcAft>
                          <a:spcPts val="0"/>
                        </a:spcAft>
                        <a:buNone/>
                      </a:pPr>
                      <a:r>
                        <a:rPr lang="en-GB" sz="1200">
                          <a:solidFill>
                            <a:srgbClr val="CC0000"/>
                          </a:solidFill>
                        </a:rPr>
                        <a:t>●</a:t>
                      </a:r>
                      <a:r>
                        <a:rPr lang="en-GB" sz="1200">
                          <a:solidFill>
                            <a:schemeClr val="dk1"/>
                          </a:solidFill>
                        </a:rPr>
                        <a:t> </a:t>
                      </a:r>
                      <a:r>
                        <a:rPr b="1" lang="en-GB" sz="1200">
                          <a:solidFill>
                            <a:srgbClr val="CC0000"/>
                          </a:solidFill>
                          <a:latin typeface="Cabin"/>
                          <a:ea typeface="Cabin"/>
                          <a:cs typeface="Cabin"/>
                          <a:sym typeface="Cabin"/>
                        </a:rPr>
                        <a:t>PPI</a:t>
                      </a:r>
                      <a:r>
                        <a:rPr lang="en-GB" sz="1200">
                          <a:solidFill>
                            <a:srgbClr val="CC0000"/>
                          </a:solidFill>
                          <a:latin typeface="Cabin"/>
                          <a:ea typeface="Cabin"/>
                          <a:cs typeface="Cabin"/>
                          <a:sym typeface="Cabin"/>
                        </a:rPr>
                        <a:t> (proton pump inhibitor) b.d. (twice a day) + </a:t>
                      </a:r>
                      <a:r>
                        <a:rPr b="1" lang="en-GB" sz="1200">
                          <a:solidFill>
                            <a:srgbClr val="CC0000"/>
                          </a:solidFill>
                          <a:latin typeface="Cabin"/>
                          <a:ea typeface="Cabin"/>
                          <a:cs typeface="Cabin"/>
                          <a:sym typeface="Cabin"/>
                        </a:rPr>
                        <a:t>clarithromycin</a:t>
                      </a:r>
                      <a:r>
                        <a:rPr lang="en-GB" sz="1200">
                          <a:solidFill>
                            <a:srgbClr val="CC0000"/>
                          </a:solidFill>
                          <a:latin typeface="Cabin"/>
                          <a:ea typeface="Cabin"/>
                          <a:cs typeface="Cabin"/>
                          <a:sym typeface="Cabin"/>
                        </a:rPr>
                        <a:t> + </a:t>
                      </a:r>
                      <a:r>
                        <a:rPr b="1" lang="en-GB" sz="1200">
                          <a:solidFill>
                            <a:srgbClr val="CC0000"/>
                          </a:solidFill>
                          <a:latin typeface="Cabin"/>
                          <a:ea typeface="Cabin"/>
                          <a:cs typeface="Cabin"/>
                          <a:sym typeface="Cabin"/>
                        </a:rPr>
                        <a:t>amoxicillin</a:t>
                      </a:r>
                      <a:r>
                        <a:rPr lang="en-GB" sz="1200">
                          <a:solidFill>
                            <a:srgbClr val="CC0000"/>
                          </a:solidFill>
                          <a:latin typeface="Cabin"/>
                          <a:ea typeface="Cabin"/>
                          <a:cs typeface="Cabin"/>
                          <a:sym typeface="Cabin"/>
                        </a:rPr>
                        <a:t> or </a:t>
                      </a:r>
                      <a:r>
                        <a:rPr b="1" lang="en-GB" sz="1200">
                          <a:solidFill>
                            <a:srgbClr val="CC0000"/>
                          </a:solidFill>
                          <a:latin typeface="Cabin"/>
                          <a:ea typeface="Cabin"/>
                          <a:cs typeface="Cabin"/>
                          <a:sym typeface="Cabin"/>
                        </a:rPr>
                        <a:t>metronidazole</a:t>
                      </a:r>
                      <a:r>
                        <a:rPr lang="en-GB" sz="1200">
                          <a:solidFill>
                            <a:srgbClr val="CC0000"/>
                          </a:solidFill>
                          <a:latin typeface="Cabin"/>
                          <a:ea typeface="Cabin"/>
                          <a:cs typeface="Cabin"/>
                          <a:sym typeface="Cabin"/>
                        </a:rPr>
                        <a:t> for </a:t>
                      </a:r>
                      <a:r>
                        <a:rPr b="1" lang="en-GB" sz="1200">
                          <a:solidFill>
                            <a:srgbClr val="CC0000"/>
                          </a:solidFill>
                          <a:latin typeface="Cabin"/>
                          <a:ea typeface="Cabin"/>
                          <a:cs typeface="Cabin"/>
                          <a:sym typeface="Cabin"/>
                        </a:rPr>
                        <a:t>14 days</a:t>
                      </a:r>
                      <a:endParaRPr b="1" sz="1200">
                        <a:solidFill>
                          <a:srgbClr val="CC0000"/>
                        </a:solidFill>
                        <a:latin typeface="Cabin"/>
                        <a:ea typeface="Cabin"/>
                        <a:cs typeface="Cabin"/>
                        <a:sym typeface="Cabin"/>
                      </a:endParaRPr>
                    </a:p>
                    <a:p>
                      <a:pPr indent="0" lvl="0" marL="0" rtl="0" algn="l">
                        <a:spcBef>
                          <a:spcPts val="0"/>
                        </a:spcBef>
                        <a:spcAft>
                          <a:spcPts val="0"/>
                        </a:spcAft>
                        <a:buNone/>
                      </a:pPr>
                      <a:r>
                        <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1200">
                          <a:solidFill>
                            <a:srgbClr val="999999"/>
                          </a:solidFill>
                          <a:latin typeface="Cabin"/>
                          <a:ea typeface="Cabin"/>
                          <a:cs typeface="Cabin"/>
                          <a:sym typeface="Cabin"/>
                        </a:rPr>
                        <a:t>We give </a:t>
                      </a:r>
                      <a:r>
                        <a:rPr b="1" lang="en-GB" sz="1200">
                          <a:solidFill>
                            <a:srgbClr val="999999"/>
                          </a:solidFill>
                          <a:latin typeface="Cabin"/>
                          <a:ea typeface="Cabin"/>
                          <a:cs typeface="Cabin"/>
                          <a:sym typeface="Cabin"/>
                        </a:rPr>
                        <a:t>metronidazole</a:t>
                      </a:r>
                      <a:r>
                        <a:rPr lang="en-GB" sz="1200">
                          <a:solidFill>
                            <a:srgbClr val="999999"/>
                          </a:solidFill>
                          <a:latin typeface="Cabin"/>
                          <a:ea typeface="Cabin"/>
                          <a:cs typeface="Cabin"/>
                          <a:sym typeface="Cabin"/>
                        </a:rPr>
                        <a:t> if patient is </a:t>
                      </a:r>
                      <a:r>
                        <a:rPr b="1" lang="en-GB" sz="1200">
                          <a:solidFill>
                            <a:srgbClr val="999999"/>
                          </a:solidFill>
                          <a:latin typeface="Cabin"/>
                          <a:ea typeface="Cabin"/>
                          <a:cs typeface="Cabin"/>
                          <a:sym typeface="Cabin"/>
                        </a:rPr>
                        <a:t>allergic</a:t>
                      </a:r>
                      <a:r>
                        <a:rPr lang="en-GB" sz="1200">
                          <a:solidFill>
                            <a:srgbClr val="999999"/>
                          </a:solidFill>
                          <a:latin typeface="Cabin"/>
                          <a:ea typeface="Cabin"/>
                          <a:cs typeface="Cabin"/>
                          <a:sym typeface="Cabin"/>
                        </a:rPr>
                        <a:t> to </a:t>
                      </a:r>
                      <a:r>
                        <a:rPr b="1" lang="en-GB" sz="1200">
                          <a:solidFill>
                            <a:srgbClr val="999999"/>
                          </a:solidFill>
                          <a:latin typeface="Cabin"/>
                          <a:ea typeface="Cabin"/>
                          <a:cs typeface="Cabin"/>
                          <a:sym typeface="Cabin"/>
                        </a:rPr>
                        <a:t>Penicillin</a:t>
                      </a:r>
                      <a:r>
                        <a:rPr lang="en-GB" sz="1200">
                          <a:solidFill>
                            <a:srgbClr val="999999"/>
                          </a:solidFill>
                          <a:latin typeface="Cabin"/>
                          <a:ea typeface="Cabin"/>
                          <a:cs typeface="Cabin"/>
                          <a:sym typeface="Cabin"/>
                        </a:rPr>
                        <a:t> (Amoxicillin).</a:t>
                      </a:r>
                      <a:endParaRPr sz="1200">
                        <a:solidFill>
                          <a:srgbClr val="999999"/>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2">
                  <a:txBody>
                    <a:bodyPr/>
                    <a:lstStyle/>
                    <a:p>
                      <a:pPr indent="0" lvl="0" marL="0" rtl="0" algn="l">
                        <a:spcBef>
                          <a:spcPts val="0"/>
                        </a:spcBef>
                        <a:spcAft>
                          <a:spcPts val="0"/>
                        </a:spcAft>
                        <a:buNone/>
                      </a:pPr>
                      <a:r>
                        <a:rPr lang="en-GB" sz="1200">
                          <a:solidFill>
                            <a:schemeClr val="dk1"/>
                          </a:solidFill>
                        </a:rPr>
                        <a:t>● </a:t>
                      </a:r>
                      <a:r>
                        <a:rPr b="1" lang="en-GB" sz="1200">
                          <a:latin typeface="Cabin"/>
                          <a:ea typeface="Cabin"/>
                          <a:cs typeface="Cabin"/>
                          <a:sym typeface="Cabin"/>
                        </a:rPr>
                        <a:t>PPI</a:t>
                      </a:r>
                      <a:r>
                        <a:rPr lang="en-GB" sz="1200">
                          <a:latin typeface="Cabin"/>
                          <a:ea typeface="Cabin"/>
                          <a:cs typeface="Cabin"/>
                          <a:sym typeface="Cabin"/>
                        </a:rPr>
                        <a:t> (proton pump inhibitor) b.d. + </a:t>
                      </a:r>
                      <a:r>
                        <a:rPr b="1" lang="en-GB" sz="1200">
                          <a:latin typeface="Cabin"/>
                          <a:ea typeface="Cabin"/>
                          <a:cs typeface="Cabin"/>
                          <a:sym typeface="Cabin"/>
                        </a:rPr>
                        <a:t>bismuth subsalicylate/subcitrate</a:t>
                      </a:r>
                      <a:r>
                        <a:rPr lang="en-GB" sz="1200">
                          <a:latin typeface="Cabin"/>
                          <a:ea typeface="Cabin"/>
                          <a:cs typeface="Cabin"/>
                          <a:sym typeface="Cabin"/>
                        </a:rPr>
                        <a:t> + </a:t>
                      </a:r>
                      <a:r>
                        <a:rPr b="1" lang="en-GB" sz="1200">
                          <a:latin typeface="Cabin"/>
                          <a:ea typeface="Cabin"/>
                          <a:cs typeface="Cabin"/>
                          <a:sym typeface="Cabin"/>
                        </a:rPr>
                        <a:t>nitroimidazole</a:t>
                      </a:r>
                      <a:r>
                        <a:rPr lang="en-GB" sz="1200">
                          <a:latin typeface="Cabin"/>
                          <a:ea typeface="Cabin"/>
                          <a:cs typeface="Cabin"/>
                          <a:sym typeface="Cabin"/>
                        </a:rPr>
                        <a:t> + </a:t>
                      </a:r>
                      <a:r>
                        <a:rPr b="1" lang="en-GB" sz="1200">
                          <a:latin typeface="Cabin"/>
                          <a:ea typeface="Cabin"/>
                          <a:cs typeface="Cabin"/>
                          <a:sym typeface="Cabin"/>
                        </a:rPr>
                        <a:t>tetracycline</a:t>
                      </a:r>
                      <a:r>
                        <a:rPr lang="en-GB" sz="1200">
                          <a:latin typeface="Cabin"/>
                          <a:ea typeface="Cabin"/>
                          <a:cs typeface="Cabin"/>
                          <a:sym typeface="Cabin"/>
                        </a:rPr>
                        <a:t> for </a:t>
                      </a:r>
                      <a:r>
                        <a:rPr b="1" lang="en-GB" sz="1200">
                          <a:latin typeface="Cabin"/>
                          <a:ea typeface="Cabin"/>
                          <a:cs typeface="Cabin"/>
                          <a:sym typeface="Cabin"/>
                        </a:rPr>
                        <a:t>10-14 days</a:t>
                      </a:r>
                      <a:endParaRPr b="1"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-Can be used as salvage therapy if primary therapy with the Clarithromycin triple therapy </a:t>
                      </a:r>
                      <a:r>
                        <a:rPr b="1" lang="en-GB" sz="1200">
                          <a:latin typeface="Cabin"/>
                          <a:ea typeface="Cabin"/>
                          <a:cs typeface="Cabin"/>
                          <a:sym typeface="Cabin"/>
                        </a:rPr>
                        <a:t>fails</a:t>
                      </a:r>
                      <a:r>
                        <a:rPr lang="en-GB" sz="1200">
                          <a:latin typeface="Cabin"/>
                          <a:ea typeface="Cabin"/>
                          <a:cs typeface="Cabin"/>
                          <a:sym typeface="Cabin"/>
                        </a:rPr>
                        <a:t> </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0" lvl="0" marL="0" rtl="0" algn="l">
                        <a:spcBef>
                          <a:spcPts val="0"/>
                        </a:spcBef>
                        <a:spcAft>
                          <a:spcPts val="0"/>
                        </a:spcAft>
                        <a:buNone/>
                      </a:pPr>
                      <a:r>
                        <a:rPr lang="en-GB" sz="1200">
                          <a:solidFill>
                            <a:schemeClr val="dk1"/>
                          </a:solidFill>
                        </a:rPr>
                        <a:t>● </a:t>
                      </a:r>
                      <a:r>
                        <a:rPr b="1" lang="en-GB" sz="1200">
                          <a:solidFill>
                            <a:schemeClr val="dk1"/>
                          </a:solidFill>
                          <a:latin typeface="Cabin"/>
                          <a:ea typeface="Cabin"/>
                          <a:cs typeface="Cabin"/>
                          <a:sym typeface="Cabin"/>
                        </a:rPr>
                        <a:t>Another option for salvage:</a:t>
                      </a:r>
                      <a:endParaRPr b="1"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200">
                          <a:solidFill>
                            <a:schemeClr val="dk1"/>
                          </a:solidFill>
                          <a:latin typeface="Cabin"/>
                          <a:ea typeface="Cabin"/>
                          <a:cs typeface="Cabin"/>
                          <a:sym typeface="Cabin"/>
                        </a:rPr>
                        <a:t>levofloxacin + amoxicillin + PPI</a:t>
                      </a:r>
                      <a:endParaRPr sz="1200">
                        <a:latin typeface="Cabin"/>
                        <a:ea typeface="Cabin"/>
                        <a:cs typeface="Cabin"/>
                        <a:sym typeface="Cabin"/>
                      </a:endParaRPr>
                    </a:p>
                  </a:txBody>
                  <a:tcPr marT="190175" marB="190175" marR="75875" marL="758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601700">
                <a:tc vMerge="1"/>
                <a:tc vMerge="1"/>
                <a:tc vMerge="1"/>
              </a:tr>
              <a:tr h="250">
                <a:tc vMerge="1"/>
                <a:tc gridSpan="2" rowSpan="2">
                  <a:txBody>
                    <a:bodyPr/>
                    <a:lstStyle/>
                    <a:p>
                      <a:pPr indent="0" lvl="0" marL="0" rtl="0" algn="l">
                        <a:spcBef>
                          <a:spcPts val="0"/>
                        </a:spcBef>
                        <a:spcAft>
                          <a:spcPts val="0"/>
                        </a:spcAft>
                        <a:buNone/>
                      </a:pPr>
                      <a:r>
                        <a:rPr lang="en-GB" sz="1200">
                          <a:solidFill>
                            <a:schemeClr val="dk1"/>
                          </a:solidFill>
                        </a:rPr>
                        <a:t>● </a:t>
                      </a:r>
                      <a:r>
                        <a:rPr b="1" lang="en-GB" sz="1200">
                          <a:latin typeface="Cabin"/>
                          <a:ea typeface="Cabin"/>
                          <a:cs typeface="Cabin"/>
                          <a:sym typeface="Cabin"/>
                        </a:rPr>
                        <a:t>Post Treatment Testing </a:t>
                      </a:r>
                      <a:r>
                        <a:rPr b="1" lang="en-GB" sz="1200">
                          <a:solidFill>
                            <a:srgbClr val="999999"/>
                          </a:solidFill>
                          <a:latin typeface="Cabin"/>
                          <a:ea typeface="Cabin"/>
                          <a:cs typeface="Cabin"/>
                          <a:sym typeface="Cabin"/>
                        </a:rPr>
                        <a:t>done</a:t>
                      </a:r>
                      <a:r>
                        <a:rPr b="1" lang="en-GB" sz="1200">
                          <a:latin typeface="Cabin"/>
                          <a:ea typeface="Cabin"/>
                          <a:cs typeface="Cabin"/>
                          <a:sym typeface="Cabin"/>
                        </a:rPr>
                        <a:t> </a:t>
                      </a:r>
                      <a:r>
                        <a:rPr b="1" lang="en-GB" sz="1200">
                          <a:solidFill>
                            <a:srgbClr val="999999"/>
                          </a:solidFill>
                          <a:latin typeface="Cabin"/>
                          <a:ea typeface="Cabin"/>
                          <a:cs typeface="Cabin"/>
                          <a:sym typeface="Cabin"/>
                        </a:rPr>
                        <a:t>4-6 weeks post-therapy</a:t>
                      </a:r>
                      <a:r>
                        <a:rPr b="1" lang="en-GB" sz="1200">
                          <a:latin typeface="Cabin"/>
                          <a:ea typeface="Cabin"/>
                          <a:cs typeface="Cabin"/>
                          <a:sym typeface="Cabin"/>
                        </a:rPr>
                        <a:t>:</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After identification and treatment, eradication should be proven using:</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Urea breath test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Fecal (stool) antigen test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Biopsy based testing ( usually not used)</a:t>
                      </a:r>
                      <a:endParaRPr sz="1200">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2" hMerge="1"/>
              </a:tr>
              <a:tr h="2389750">
                <a:tc vMerge="1"/>
                <a:tc gridSpan="2" vMerge="1"/>
                <a:tc hMerge="1" vMerge="1"/>
              </a:tr>
              <a:tr h="648025">
                <a:tc gridSpan="3">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Susceptibility Testing:</a:t>
                      </a:r>
                      <a:endParaRPr b="1">
                        <a:solidFill>
                          <a:srgbClr val="61753B"/>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0C58F">
                        <a:alpha val="53725"/>
                        <a:alpha val="53630"/>
                      </a:srgbClr>
                    </a:solidFill>
                  </a:tcPr>
                </a:tc>
                <a:tc hMerge="1"/>
                <a:tc hMerge="1"/>
              </a:tr>
              <a:tr h="1014250">
                <a:tc gridSpan="3">
                  <a:txBody>
                    <a:bodyPr/>
                    <a:lstStyle/>
                    <a:p>
                      <a:pPr indent="0" lvl="0" marL="0" rtl="0" algn="ctr">
                        <a:spcBef>
                          <a:spcPts val="0"/>
                        </a:spcBef>
                        <a:spcAft>
                          <a:spcPts val="0"/>
                        </a:spcAft>
                        <a:buNone/>
                      </a:pPr>
                      <a:r>
                        <a:rPr lang="en-GB" sz="1200">
                          <a:latin typeface="Cabin"/>
                          <a:ea typeface="Cabin"/>
                          <a:cs typeface="Cabin"/>
                          <a:sym typeface="Cabin"/>
                        </a:rPr>
                        <a:t>●Not available in all centers.   ● Require growth from culture, so biopsy needed</a:t>
                      </a:r>
                      <a:endParaRPr sz="1200">
                        <a:latin typeface="Cabin"/>
                        <a:ea typeface="Cabin"/>
                        <a:cs typeface="Cabin"/>
                        <a:sym typeface="Cabin"/>
                      </a:endParaRPr>
                    </a:p>
                    <a:p>
                      <a:pPr indent="0" lvl="0" marL="0" rtl="0" algn="ctr">
                        <a:spcBef>
                          <a:spcPts val="0"/>
                        </a:spcBef>
                        <a:spcAft>
                          <a:spcPts val="0"/>
                        </a:spcAft>
                        <a:buNone/>
                      </a:pPr>
                      <a:r>
                        <a:rPr lang="en-GB" sz="1200">
                          <a:latin typeface="Cabin"/>
                          <a:ea typeface="Cabin"/>
                          <a:cs typeface="Cabin"/>
                          <a:sym typeface="Cabin"/>
                        </a:rPr>
                        <a:t>● More recently molecular methods looking for mutations that code for resistance have been used.</a:t>
                      </a:r>
                      <a:endParaRPr sz="1200">
                        <a:latin typeface="Cabin"/>
                        <a:ea typeface="Cabin"/>
                        <a:cs typeface="Cabin"/>
                        <a:sym typeface="Cabin"/>
                      </a:endParaRPr>
                    </a:p>
                    <a:p>
                      <a:pPr indent="0" lvl="0" marL="0" rtl="0" algn="ctr">
                        <a:spcBef>
                          <a:spcPts val="0"/>
                        </a:spcBef>
                        <a:spcAft>
                          <a:spcPts val="0"/>
                        </a:spcAft>
                        <a:buNone/>
                      </a:pPr>
                      <a:r>
                        <a:rPr lang="en-GB" sz="1200">
                          <a:solidFill>
                            <a:srgbClr val="999999"/>
                          </a:solidFill>
                          <a:latin typeface="Cabin"/>
                          <a:ea typeface="Cabin"/>
                          <a:cs typeface="Cabin"/>
                          <a:sym typeface="Cabin"/>
                        </a:rPr>
                        <a:t>Susceptibility testing is available for </a:t>
                      </a:r>
                      <a:r>
                        <a:rPr lang="en-GB" sz="1200">
                          <a:solidFill>
                            <a:srgbClr val="999999"/>
                          </a:solidFill>
                          <a:latin typeface="Cabin"/>
                          <a:ea typeface="Cabin"/>
                          <a:cs typeface="Cabin"/>
                          <a:sym typeface="Cabin"/>
                        </a:rPr>
                        <a:t>clarithromycin.</a:t>
                      </a:r>
                      <a:r>
                        <a:rPr lang="en-GB" sz="1200">
                          <a:solidFill>
                            <a:srgbClr val="999999"/>
                          </a:solidFill>
                          <a:latin typeface="Cabin"/>
                          <a:ea typeface="Cabin"/>
                          <a:cs typeface="Cabin"/>
                          <a:sym typeface="Cabin"/>
                        </a:rPr>
                        <a:t> </a:t>
                      </a:r>
                      <a:endParaRPr sz="1200">
                        <a:solidFill>
                          <a:srgbClr val="999999"/>
                        </a:solidFill>
                        <a:latin typeface="Cabin"/>
                        <a:ea typeface="Cabin"/>
                        <a:cs typeface="Cabin"/>
                        <a:sym typeface="Cabin"/>
                      </a:endParaRPr>
                    </a:p>
                  </a:txBody>
                  <a:tcPr marT="190175" marB="190175" marR="75875" marL="758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9"/>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1" name="Google Shape;211;p19"/>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212" name="Google Shape;212;p19"/>
          <p:cNvSpPr txBox="1"/>
          <p:nvPr/>
        </p:nvSpPr>
        <p:spPr>
          <a:xfrm>
            <a:off x="758909" y="205298"/>
            <a:ext cx="6071700" cy="85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Peptic Ulcer Diseases</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sp>
        <p:nvSpPr>
          <p:cNvPr id="213" name="Google Shape;213;p19"/>
          <p:cNvSpPr txBox="1"/>
          <p:nvPr/>
        </p:nvSpPr>
        <p:spPr>
          <a:xfrm>
            <a:off x="118050" y="1129450"/>
            <a:ext cx="7076700" cy="3948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Definition:</a:t>
            </a:r>
            <a:endParaRPr b="1" sz="2000">
              <a:solidFill>
                <a:srgbClr val="61753B"/>
              </a:solidFill>
              <a:latin typeface="Cabin"/>
              <a:ea typeface="Cabin"/>
              <a:cs typeface="Cabin"/>
              <a:sym typeface="Cabin"/>
            </a:endParaRPr>
          </a:p>
          <a:p>
            <a:pPr indent="0" lvl="0" marL="457200" rtl="0" algn="l">
              <a:lnSpc>
                <a:spcPct val="100000"/>
              </a:lnSpc>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latin typeface="Cabin"/>
                <a:ea typeface="Cabin"/>
                <a:cs typeface="Cabin"/>
                <a:sym typeface="Cabin"/>
              </a:rPr>
              <a:t>M</a:t>
            </a:r>
            <a:r>
              <a:rPr lang="en-GB">
                <a:latin typeface="Cabin"/>
                <a:ea typeface="Cabin"/>
                <a:cs typeface="Cabin"/>
                <a:sym typeface="Cabin"/>
              </a:rPr>
              <a:t>ucosal erosions (≥ 0.5cm)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Location:</a:t>
            </a:r>
            <a:endParaRPr sz="2000">
              <a:latin typeface="Cabin"/>
              <a:ea typeface="Cabin"/>
              <a:cs typeface="Cabin"/>
              <a:sym typeface="Cabin"/>
            </a:endParaRPr>
          </a:p>
          <a:p>
            <a:pPr indent="0" lvl="0" marL="457200" rtl="0" algn="l">
              <a:lnSpc>
                <a:spcPct val="100000"/>
              </a:lnSpc>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latin typeface="Cabin"/>
                <a:ea typeface="Cabin"/>
                <a:cs typeface="Cabin"/>
                <a:sym typeface="Cabin"/>
              </a:rPr>
              <a:t>More Peptic ulcers are </a:t>
            </a:r>
            <a:r>
              <a:rPr lang="en-GB">
                <a:solidFill>
                  <a:srgbClr val="CC0000"/>
                </a:solidFill>
                <a:latin typeface="Cabin"/>
                <a:ea typeface="Cabin"/>
                <a:cs typeface="Cabin"/>
                <a:sym typeface="Cabin"/>
              </a:rPr>
              <a:t>arise in the duodenum</a:t>
            </a:r>
            <a:r>
              <a:rPr lang="en-GB">
                <a:latin typeface="Cabin"/>
                <a:ea typeface="Cabin"/>
                <a:cs typeface="Cabin"/>
                <a:sym typeface="Cabin"/>
              </a:rPr>
              <a:t> ​than the stomach.</a:t>
            </a:r>
            <a:endParaRPr>
              <a:latin typeface="Cabin"/>
              <a:ea typeface="Cabin"/>
              <a:cs typeface="Cabin"/>
              <a:sym typeface="Cabin"/>
            </a:endParaRPr>
          </a:p>
          <a:p>
            <a:pPr indent="0" lvl="0" marL="457200" rtl="0" algn="l">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solidFill>
                  <a:schemeClr val="dk1"/>
                </a:solidFill>
                <a:latin typeface="Cabin"/>
                <a:ea typeface="Cabin"/>
                <a:cs typeface="Cabin"/>
                <a:sym typeface="Cabin"/>
              </a:rPr>
              <a:t>Peptic ulcers arise in an acidic area, thus they are very painful.</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Characteristics:</a:t>
            </a:r>
            <a:endParaRPr b="1" sz="2000">
              <a:solidFill>
                <a:srgbClr val="61753B"/>
              </a:solidFill>
              <a:latin typeface="Cabin"/>
              <a:ea typeface="Cabin"/>
              <a:cs typeface="Cabin"/>
              <a:sym typeface="Cabin"/>
            </a:endParaRPr>
          </a:p>
          <a:p>
            <a:pPr indent="0" lvl="0" marL="457200" rtl="0" algn="l">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solidFill>
                  <a:schemeClr val="dk1"/>
                </a:solidFill>
                <a:latin typeface="Cabin"/>
                <a:ea typeface="Cabin"/>
                <a:cs typeface="Cabin"/>
                <a:sym typeface="Cabin"/>
              </a:rPr>
              <a:t>Associated with the over usage of </a:t>
            </a:r>
            <a:r>
              <a:rPr b="1" lang="en-GB">
                <a:solidFill>
                  <a:schemeClr val="dk1"/>
                </a:solidFill>
                <a:latin typeface="Cabin"/>
                <a:ea typeface="Cabin"/>
                <a:cs typeface="Cabin"/>
                <a:sym typeface="Cabin"/>
              </a:rPr>
              <a:t>NSAIDs, smoking, alcohol.</a:t>
            </a:r>
            <a:endParaRPr b="1">
              <a:solidFill>
                <a:schemeClr val="dk1"/>
              </a:solidFill>
              <a:latin typeface="Cabin"/>
              <a:ea typeface="Cabin"/>
              <a:cs typeface="Cabin"/>
              <a:sym typeface="Cabin"/>
            </a:endParaRPr>
          </a:p>
          <a:p>
            <a:pPr indent="0" lvl="0" marL="457200" rtl="0" algn="l">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solidFill>
                  <a:schemeClr val="dk1"/>
                </a:solidFill>
                <a:latin typeface="Cabin"/>
                <a:ea typeface="Cabin"/>
                <a:cs typeface="Cabin"/>
                <a:sym typeface="Cabin"/>
              </a:rPr>
              <a:t>Duodenal ulcers are generally </a:t>
            </a:r>
            <a:r>
              <a:rPr b="1" lang="en-GB">
                <a:solidFill>
                  <a:schemeClr val="dk1"/>
                </a:solidFill>
                <a:latin typeface="Cabin"/>
                <a:ea typeface="Cabin"/>
                <a:cs typeface="Cabin"/>
                <a:sym typeface="Cabin"/>
              </a:rPr>
              <a:t>benign</a:t>
            </a:r>
            <a:r>
              <a:rPr lang="en-GB">
                <a:solidFill>
                  <a:schemeClr val="dk1"/>
                </a:solidFill>
                <a:latin typeface="Cabin"/>
                <a:ea typeface="Cabin"/>
                <a:cs typeface="Cabin"/>
                <a:sym typeface="Cabin"/>
              </a:rPr>
              <a:t>. </a:t>
            </a:r>
            <a:endParaRPr>
              <a:solidFill>
                <a:schemeClr val="dk1"/>
              </a:solidFill>
              <a:latin typeface="Cabin"/>
              <a:ea typeface="Cabin"/>
              <a:cs typeface="Cabin"/>
              <a:sym typeface="Cabin"/>
            </a:endParaRPr>
          </a:p>
          <a:p>
            <a:pPr indent="0" lvl="0" marL="457200" rtl="0" algn="l">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solidFill>
                  <a:schemeClr val="dk1"/>
                </a:solidFill>
                <a:latin typeface="Cabin"/>
                <a:ea typeface="Cabin"/>
                <a:cs typeface="Cabin"/>
                <a:sym typeface="Cabin"/>
              </a:rPr>
              <a:t>H.pylori infection is the main cause.</a:t>
            </a:r>
            <a:endParaRPr>
              <a:solidFill>
                <a:schemeClr val="dk1"/>
              </a:solidFill>
              <a:latin typeface="Cabin"/>
              <a:ea typeface="Cabin"/>
              <a:cs typeface="Cabin"/>
              <a:sym typeface="Cabin"/>
            </a:endParaRPr>
          </a:p>
          <a:p>
            <a:pPr indent="0" lvl="0" marL="457200" rtl="0" algn="l">
              <a:spcBef>
                <a:spcPts val="0"/>
              </a:spcBef>
              <a:spcAft>
                <a:spcPts val="0"/>
              </a:spcAft>
              <a:buNone/>
            </a:pPr>
            <a:r>
              <a:t/>
            </a:r>
            <a:endParaRPr>
              <a:solidFill>
                <a:schemeClr val="dk1"/>
              </a:solidFill>
              <a:latin typeface="Cabin"/>
              <a:ea typeface="Cabin"/>
              <a:cs typeface="Cabin"/>
              <a:sym typeface="Cabin"/>
            </a:endParaRPr>
          </a:p>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Complications</a:t>
            </a:r>
            <a:endParaRPr b="1" sz="2000">
              <a:solidFill>
                <a:srgbClr val="61753B"/>
              </a:solidFill>
              <a:latin typeface="Cabin"/>
              <a:ea typeface="Cabin"/>
              <a:cs typeface="Cabin"/>
              <a:sym typeface="Cabin"/>
            </a:endParaRPr>
          </a:p>
          <a:p>
            <a:pPr indent="0" lvl="0" marL="457200" rtl="0" algn="l">
              <a:lnSpc>
                <a:spcPct val="100000"/>
              </a:lnSpc>
              <a:spcBef>
                <a:spcPts val="0"/>
              </a:spcBef>
              <a:spcAft>
                <a:spcPts val="0"/>
              </a:spcAft>
              <a:buNone/>
            </a:pPr>
            <a:r>
              <a:rPr lang="en-GB" sz="9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a:latin typeface="Cabin"/>
                <a:ea typeface="Cabin"/>
                <a:cs typeface="Cabin"/>
                <a:sym typeface="Cabin"/>
              </a:rPr>
              <a:t>4% of stomach ulcer can turn to be </a:t>
            </a:r>
            <a:r>
              <a:rPr b="1" lang="en-GB">
                <a:latin typeface="Cabin"/>
                <a:ea typeface="Cabin"/>
                <a:cs typeface="Cabin"/>
                <a:sym typeface="Cabin"/>
              </a:rPr>
              <a:t>malignant</a:t>
            </a:r>
            <a:r>
              <a:rPr lang="en-GB">
                <a:latin typeface="Cabin"/>
                <a:ea typeface="Cabin"/>
                <a:cs typeface="Cabin"/>
                <a:sym typeface="Cabin"/>
              </a:rPr>
              <a:t> tumor.</a:t>
            </a:r>
            <a:r>
              <a:rPr lang="en-GB">
                <a:latin typeface="Cabin"/>
                <a:ea typeface="Cabin"/>
                <a:cs typeface="Cabin"/>
                <a:sym typeface="Cabin"/>
              </a:rPr>
              <a:t> (Multiple biopsies are needed to exclude cancer)</a:t>
            </a:r>
            <a:r>
              <a:rPr lang="en-GB">
                <a:solidFill>
                  <a:srgbClr val="6AA84F"/>
                </a:solidFill>
                <a:latin typeface="Cabin"/>
                <a:ea typeface="Cabin"/>
                <a:cs typeface="Cabin"/>
                <a:sym typeface="Cabin"/>
              </a:rPr>
              <a:t>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p:txBody>
      </p:sp>
      <p:grpSp>
        <p:nvGrpSpPr>
          <p:cNvPr id="214" name="Google Shape;214;p19"/>
          <p:cNvGrpSpPr/>
          <p:nvPr/>
        </p:nvGrpSpPr>
        <p:grpSpPr>
          <a:xfrm>
            <a:off x="17400" y="5335238"/>
            <a:ext cx="7572058" cy="3024465"/>
            <a:chOff x="8712" y="5122325"/>
            <a:chExt cx="7572058" cy="3024465"/>
          </a:xfrm>
        </p:grpSpPr>
        <p:grpSp>
          <p:nvGrpSpPr>
            <p:cNvPr id="215" name="Google Shape;215;p19"/>
            <p:cNvGrpSpPr/>
            <p:nvPr/>
          </p:nvGrpSpPr>
          <p:grpSpPr>
            <a:xfrm>
              <a:off x="8712" y="5122325"/>
              <a:ext cx="7572058" cy="3024465"/>
              <a:chOff x="-180634" y="49138"/>
              <a:chExt cx="9535396" cy="2655835"/>
            </a:xfrm>
          </p:grpSpPr>
          <p:grpSp>
            <p:nvGrpSpPr>
              <p:cNvPr id="216" name="Google Shape;216;p19"/>
              <p:cNvGrpSpPr/>
              <p:nvPr/>
            </p:nvGrpSpPr>
            <p:grpSpPr>
              <a:xfrm>
                <a:off x="1219693" y="49138"/>
                <a:ext cx="8135069" cy="2655835"/>
                <a:chOff x="1219693" y="49138"/>
                <a:chExt cx="8135069" cy="2655835"/>
              </a:xfrm>
            </p:grpSpPr>
            <p:sp>
              <p:nvSpPr>
                <p:cNvPr id="217" name="Google Shape;217;p19"/>
                <p:cNvSpPr txBox="1"/>
                <p:nvPr/>
              </p:nvSpPr>
              <p:spPr>
                <a:xfrm>
                  <a:off x="2481767" y="49138"/>
                  <a:ext cx="4229100" cy="476700"/>
                </a:xfrm>
                <a:prstGeom prst="rect">
                  <a:avLst/>
                </a:prstGeom>
                <a:solidFill>
                  <a:srgbClr val="C0C58F">
                    <a:alpha val="53725"/>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61753B"/>
                      </a:solidFill>
                      <a:latin typeface="Cabin"/>
                      <a:ea typeface="Cabin"/>
                      <a:cs typeface="Cabin"/>
                      <a:sym typeface="Cabin"/>
                    </a:rPr>
                    <a:t>Signs &amp; Symptoms       </a:t>
                  </a:r>
                  <a:endParaRPr b="1" sz="2400">
                    <a:solidFill>
                      <a:srgbClr val="61753B"/>
                    </a:solidFill>
                    <a:latin typeface="Cabin"/>
                    <a:ea typeface="Cabin"/>
                    <a:cs typeface="Cabin"/>
                    <a:sym typeface="Cabin"/>
                  </a:endParaRPr>
                </a:p>
              </p:txBody>
            </p:sp>
            <p:sp>
              <p:nvSpPr>
                <p:cNvPr id="218" name="Google Shape;218;p19"/>
                <p:cNvSpPr txBox="1"/>
                <p:nvPr/>
              </p:nvSpPr>
              <p:spPr>
                <a:xfrm>
                  <a:off x="4016286" y="775351"/>
                  <a:ext cx="11820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Loss of </a:t>
                  </a:r>
                  <a:r>
                    <a:rPr b="1" lang="en-GB" sz="1200">
                      <a:solidFill>
                        <a:schemeClr val="dk1"/>
                      </a:solidFill>
                      <a:latin typeface="Cabin"/>
                      <a:ea typeface="Cabin"/>
                      <a:cs typeface="Cabin"/>
                      <a:sym typeface="Cabin"/>
                    </a:rPr>
                    <a:t>appetite</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weight loss​.</a:t>
                  </a:r>
                  <a:endParaRPr b="1" sz="1200">
                    <a:solidFill>
                      <a:srgbClr val="666666"/>
                    </a:solidFill>
                    <a:latin typeface="Cabin"/>
                    <a:ea typeface="Cabin"/>
                    <a:cs typeface="Cabin"/>
                    <a:sym typeface="Cabin"/>
                  </a:endParaRPr>
                </a:p>
              </p:txBody>
            </p:sp>
            <p:sp>
              <p:nvSpPr>
                <p:cNvPr id="219" name="Google Shape;219;p19"/>
                <p:cNvSpPr txBox="1"/>
                <p:nvPr/>
              </p:nvSpPr>
              <p:spPr>
                <a:xfrm>
                  <a:off x="2540339" y="775352"/>
                  <a:ext cx="13374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Cabin"/>
                      <a:ea typeface="Cabin"/>
                      <a:cs typeface="Cabin"/>
                      <a:sym typeface="Cabin"/>
                    </a:rPr>
                    <a:t>Nausea</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vomiting</a:t>
                  </a:r>
                  <a:r>
                    <a:rPr lang="en-GB" sz="1200">
                      <a:solidFill>
                        <a:schemeClr val="dk1"/>
                      </a:solidFill>
                      <a:latin typeface="Cabin"/>
                      <a:ea typeface="Cabin"/>
                      <a:cs typeface="Cabin"/>
                      <a:sym typeface="Cabin"/>
                    </a:rPr>
                    <a:t>.</a:t>
                  </a:r>
                  <a:endParaRPr sz="1200">
                    <a:solidFill>
                      <a:srgbClr val="666666"/>
                    </a:solidFill>
                    <a:latin typeface="Cabin"/>
                    <a:ea typeface="Cabin"/>
                    <a:cs typeface="Cabin"/>
                    <a:sym typeface="Cabin"/>
                  </a:endParaRPr>
                </a:p>
              </p:txBody>
            </p:sp>
            <p:sp>
              <p:nvSpPr>
                <p:cNvPr id="220" name="Google Shape;220;p19"/>
                <p:cNvSpPr txBox="1"/>
                <p:nvPr/>
              </p:nvSpPr>
              <p:spPr>
                <a:xfrm>
                  <a:off x="1219693" y="775351"/>
                  <a:ext cx="12135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chemeClr val="dk1"/>
                      </a:solidFill>
                      <a:latin typeface="Cabin"/>
                      <a:ea typeface="Cabin"/>
                      <a:cs typeface="Cabin"/>
                      <a:sym typeface="Cabin"/>
                    </a:rPr>
                    <a:t>Bloating</a:t>
                  </a:r>
                  <a:endParaRPr b="1"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and</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abdominal </a:t>
                  </a:r>
                  <a:r>
                    <a:rPr b="1" lang="en-GB" sz="1200">
                      <a:solidFill>
                        <a:schemeClr val="dk1"/>
                      </a:solidFill>
                      <a:latin typeface="Cabin"/>
                      <a:ea typeface="Cabin"/>
                      <a:cs typeface="Cabin"/>
                      <a:sym typeface="Cabin"/>
                    </a:rPr>
                    <a:t>fullness</a:t>
                  </a:r>
                  <a:r>
                    <a:rPr lang="en-GB" sz="1200">
                      <a:solidFill>
                        <a:schemeClr val="dk1"/>
                      </a:solidFill>
                      <a:latin typeface="Cabin"/>
                      <a:ea typeface="Cabin"/>
                      <a:cs typeface="Cabin"/>
                      <a:sym typeface="Cabin"/>
                    </a:rPr>
                    <a:t>.</a:t>
                  </a:r>
                  <a:endParaRPr sz="1200">
                    <a:solidFill>
                      <a:srgbClr val="666666"/>
                    </a:solidFill>
                    <a:latin typeface="Cabin"/>
                    <a:ea typeface="Cabin"/>
                    <a:cs typeface="Cabin"/>
                    <a:sym typeface="Cabin"/>
                  </a:endParaRPr>
                </a:p>
              </p:txBody>
            </p:sp>
            <p:sp>
              <p:nvSpPr>
                <p:cNvPr id="221" name="Google Shape;221;p19"/>
                <p:cNvSpPr txBox="1"/>
                <p:nvPr/>
              </p:nvSpPr>
              <p:spPr>
                <a:xfrm>
                  <a:off x="5273749" y="775351"/>
                  <a:ext cx="12876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latin typeface="Cabin"/>
                    <a:ea typeface="Cabin"/>
                    <a:cs typeface="Cabin"/>
                    <a:sym typeface="Cabin"/>
                  </a:endParaRPr>
                </a:p>
                <a:p>
                  <a:pPr indent="0" lvl="0" marL="0" rtl="0" algn="ctr">
                    <a:spcBef>
                      <a:spcPts val="0"/>
                    </a:spcBef>
                    <a:spcAft>
                      <a:spcPts val="0"/>
                    </a:spcAft>
                    <a:buNone/>
                  </a:pPr>
                  <a:r>
                    <a:rPr b="1" lang="en-GB" sz="1000">
                      <a:solidFill>
                        <a:srgbClr val="CC0000"/>
                      </a:solidFill>
                      <a:latin typeface="Cabin"/>
                      <a:ea typeface="Cabin"/>
                      <a:cs typeface="Cabin"/>
                      <a:sym typeface="Cabin"/>
                    </a:rPr>
                    <a:t>Haematemesis</a:t>
                  </a:r>
                  <a:r>
                    <a:rPr b="1" lang="en-GB" sz="11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(vomiting of blood) due to gastric or esophageal damage.</a:t>
                  </a:r>
                  <a:endParaRPr sz="1200">
                    <a:solidFill>
                      <a:schemeClr val="dk1"/>
                    </a:solidFill>
                    <a:latin typeface="Cabin"/>
                    <a:ea typeface="Cabin"/>
                    <a:cs typeface="Cabin"/>
                    <a:sym typeface="Cabin"/>
                  </a:endParaRPr>
                </a:p>
              </p:txBody>
            </p:sp>
            <p:sp>
              <p:nvSpPr>
                <p:cNvPr id="222" name="Google Shape;222;p19"/>
                <p:cNvSpPr txBox="1"/>
                <p:nvPr/>
              </p:nvSpPr>
              <p:spPr>
                <a:xfrm>
                  <a:off x="6636706" y="775351"/>
                  <a:ext cx="13872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00">
                    <a:solidFill>
                      <a:schemeClr val="dk1"/>
                    </a:solidFill>
                    <a:latin typeface="Cabin"/>
                    <a:ea typeface="Cabin"/>
                    <a:cs typeface="Cabin"/>
                    <a:sym typeface="Cabin"/>
                  </a:endParaRPr>
                </a:p>
                <a:p>
                  <a:pPr indent="0" lvl="0" marL="0" rtl="0" algn="ctr">
                    <a:spcBef>
                      <a:spcPts val="0"/>
                    </a:spcBef>
                    <a:spcAft>
                      <a:spcPts val="0"/>
                    </a:spcAft>
                    <a:buNone/>
                  </a:pPr>
                  <a:r>
                    <a:rPr b="1" lang="en-GB" sz="1100">
                      <a:solidFill>
                        <a:srgbClr val="CC0000"/>
                      </a:solidFill>
                      <a:latin typeface="Cabin"/>
                      <a:ea typeface="Cabin"/>
                      <a:cs typeface="Cabin"/>
                      <a:sym typeface="Cabin"/>
                    </a:rPr>
                    <a:t>Melena</a:t>
                  </a:r>
                  <a:r>
                    <a:rPr lang="en-GB" sz="1100">
                      <a:solidFill>
                        <a:schemeClr val="dk1"/>
                      </a:solidFill>
                      <a:latin typeface="Cabin"/>
                      <a:ea typeface="Cabin"/>
                      <a:cs typeface="Cabin"/>
                      <a:sym typeface="Cabin"/>
                    </a:rPr>
                    <a:t> (foul-sme</a:t>
                  </a:r>
                  <a:r>
                    <a:rPr lang="en-GB" sz="1100">
                      <a:solidFill>
                        <a:schemeClr val="dk1"/>
                      </a:solidFill>
                      <a:latin typeface="Cabin"/>
                      <a:ea typeface="Cabin"/>
                      <a:cs typeface="Cabin"/>
                      <a:sym typeface="Cabin"/>
                    </a:rPr>
                    <a:t>llin</a:t>
                  </a:r>
                  <a:r>
                    <a:rPr lang="en-GB" sz="1100">
                      <a:solidFill>
                        <a:schemeClr val="dk1"/>
                      </a:solidFill>
                      <a:latin typeface="Cabin"/>
                      <a:ea typeface="Cabin"/>
                      <a:cs typeface="Cabin"/>
                      <a:sym typeface="Cabin"/>
                    </a:rPr>
                    <a:t>g&amp; dark brown feces due to oxidized</a:t>
                  </a:r>
                  <a:endParaRPr sz="1100">
                    <a:solidFill>
                      <a:schemeClr val="dk1"/>
                    </a:solidFill>
                    <a:latin typeface="Cabin"/>
                    <a:ea typeface="Cabin"/>
                    <a:cs typeface="Cabin"/>
                    <a:sym typeface="Cabin"/>
                  </a:endParaRPr>
                </a:p>
                <a:p>
                  <a:pPr indent="0" lvl="0" marL="0" rtl="0" algn="ctr">
                    <a:spcBef>
                      <a:spcPts val="0"/>
                    </a:spcBef>
                    <a:spcAft>
                      <a:spcPts val="0"/>
                    </a:spcAft>
                    <a:buNone/>
                  </a:pPr>
                  <a:r>
                    <a:rPr lang="en-GB" sz="1100">
                      <a:solidFill>
                        <a:schemeClr val="dk1"/>
                      </a:solidFill>
                      <a:latin typeface="Cabin"/>
                      <a:ea typeface="Cabin"/>
                      <a:cs typeface="Cabin"/>
                      <a:sym typeface="Cabin"/>
                    </a:rPr>
                    <a:t>hemoglobin iron). </a:t>
                  </a:r>
                  <a:endParaRPr sz="1100">
                    <a:solidFill>
                      <a:schemeClr val="dk1"/>
                    </a:solidFill>
                    <a:latin typeface="Cabin"/>
                    <a:ea typeface="Cabin"/>
                    <a:cs typeface="Cabin"/>
                    <a:sym typeface="Cabin"/>
                  </a:endParaRPr>
                </a:p>
              </p:txBody>
            </p:sp>
            <p:cxnSp>
              <p:nvCxnSpPr>
                <p:cNvPr id="223" name="Google Shape;223;p19"/>
                <p:cNvCxnSpPr>
                  <a:stCxn id="217" idx="2"/>
                  <a:endCxn id="218" idx="0"/>
                </p:cNvCxnSpPr>
                <p:nvPr/>
              </p:nvCxnSpPr>
              <p:spPr>
                <a:xfrm flipH="1" rot="-5400000">
                  <a:off x="4477067" y="645088"/>
                  <a:ext cx="249600" cy="11100"/>
                </a:xfrm>
                <a:prstGeom prst="bentConnector3">
                  <a:avLst>
                    <a:gd fmla="val 49983" name="adj1"/>
                  </a:avLst>
                </a:prstGeom>
                <a:noFill/>
                <a:ln cap="flat" cmpd="sng" w="9525">
                  <a:solidFill>
                    <a:srgbClr val="61753B"/>
                  </a:solidFill>
                  <a:prstDash val="solid"/>
                  <a:round/>
                  <a:headEnd len="sm" w="sm" type="none"/>
                  <a:tailEnd len="sm" w="sm" type="none"/>
                </a:ln>
              </p:spPr>
            </p:cxnSp>
            <p:cxnSp>
              <p:nvCxnSpPr>
                <p:cNvPr id="224" name="Google Shape;224;p19"/>
                <p:cNvCxnSpPr>
                  <a:stCxn id="217" idx="2"/>
                  <a:endCxn id="219" idx="0"/>
                </p:cNvCxnSpPr>
                <p:nvPr/>
              </p:nvCxnSpPr>
              <p:spPr>
                <a:xfrm rot="5400000">
                  <a:off x="3777917" y="-42962"/>
                  <a:ext cx="249600" cy="1387200"/>
                </a:xfrm>
                <a:prstGeom prst="bentConnector3">
                  <a:avLst>
                    <a:gd fmla="val 49983" name="adj1"/>
                  </a:avLst>
                </a:prstGeom>
                <a:noFill/>
                <a:ln cap="flat" cmpd="sng" w="9525">
                  <a:solidFill>
                    <a:srgbClr val="61753B"/>
                  </a:solidFill>
                  <a:prstDash val="solid"/>
                  <a:round/>
                  <a:headEnd len="sm" w="sm" type="none"/>
                  <a:tailEnd len="sm" w="sm" type="none"/>
                </a:ln>
              </p:spPr>
            </p:cxnSp>
            <p:cxnSp>
              <p:nvCxnSpPr>
                <p:cNvPr id="225" name="Google Shape;225;p19"/>
                <p:cNvCxnSpPr>
                  <a:stCxn id="217" idx="2"/>
                  <a:endCxn id="221" idx="0"/>
                </p:cNvCxnSpPr>
                <p:nvPr/>
              </p:nvCxnSpPr>
              <p:spPr>
                <a:xfrm flipH="1" rot="-5400000">
                  <a:off x="5132117" y="-9962"/>
                  <a:ext cx="249600" cy="1321200"/>
                </a:xfrm>
                <a:prstGeom prst="bentConnector3">
                  <a:avLst>
                    <a:gd fmla="val 49983" name="adj1"/>
                  </a:avLst>
                </a:prstGeom>
                <a:noFill/>
                <a:ln cap="flat" cmpd="sng" w="9525">
                  <a:solidFill>
                    <a:srgbClr val="61753B"/>
                  </a:solidFill>
                  <a:prstDash val="solid"/>
                  <a:round/>
                  <a:headEnd len="sm" w="sm" type="none"/>
                  <a:tailEnd len="sm" w="sm" type="none"/>
                </a:ln>
              </p:spPr>
            </p:cxnSp>
            <p:cxnSp>
              <p:nvCxnSpPr>
                <p:cNvPr id="226" name="Google Shape;226;p19"/>
                <p:cNvCxnSpPr>
                  <a:stCxn id="217" idx="2"/>
                  <a:endCxn id="220" idx="0"/>
                </p:cNvCxnSpPr>
                <p:nvPr/>
              </p:nvCxnSpPr>
              <p:spPr>
                <a:xfrm rot="5400000">
                  <a:off x="3086567" y="-734312"/>
                  <a:ext cx="249600" cy="2769900"/>
                </a:xfrm>
                <a:prstGeom prst="bentConnector3">
                  <a:avLst>
                    <a:gd fmla="val 49983" name="adj1"/>
                  </a:avLst>
                </a:prstGeom>
                <a:noFill/>
                <a:ln cap="flat" cmpd="sng" w="9525">
                  <a:solidFill>
                    <a:srgbClr val="61753B"/>
                  </a:solidFill>
                  <a:prstDash val="solid"/>
                  <a:round/>
                  <a:headEnd len="sm" w="sm" type="none"/>
                  <a:tailEnd len="sm" w="sm" type="none"/>
                </a:ln>
              </p:spPr>
            </p:cxnSp>
            <p:cxnSp>
              <p:nvCxnSpPr>
                <p:cNvPr id="227" name="Google Shape;227;p19"/>
                <p:cNvCxnSpPr>
                  <a:stCxn id="217" idx="2"/>
                  <a:endCxn id="222" idx="0"/>
                </p:cNvCxnSpPr>
                <p:nvPr/>
              </p:nvCxnSpPr>
              <p:spPr>
                <a:xfrm flipH="1" rot="-5400000">
                  <a:off x="5838467" y="-716312"/>
                  <a:ext cx="249600" cy="2733900"/>
                </a:xfrm>
                <a:prstGeom prst="bentConnector3">
                  <a:avLst>
                    <a:gd fmla="val 49983" name="adj1"/>
                  </a:avLst>
                </a:prstGeom>
                <a:noFill/>
                <a:ln cap="flat" cmpd="sng" w="9525">
                  <a:solidFill>
                    <a:srgbClr val="61753B"/>
                  </a:solidFill>
                  <a:prstDash val="solid"/>
                  <a:round/>
                  <a:headEnd len="sm" w="sm" type="none"/>
                  <a:tailEnd len="sm" w="sm" type="none"/>
                </a:ln>
              </p:spPr>
            </p:cxnSp>
            <p:sp>
              <p:nvSpPr>
                <p:cNvPr id="228" name="Google Shape;228;p19"/>
                <p:cNvSpPr txBox="1"/>
                <p:nvPr/>
              </p:nvSpPr>
              <p:spPr>
                <a:xfrm>
                  <a:off x="8067162" y="775372"/>
                  <a:ext cx="1287600" cy="1929600"/>
                </a:xfrm>
                <a:prstGeom prst="rect">
                  <a:avLst/>
                </a:prstGeom>
                <a:no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abin"/>
                      <a:ea typeface="Cabin"/>
                      <a:cs typeface="Cabin"/>
                      <a:sym typeface="Cabin"/>
                    </a:rPr>
                    <a:t>Rarely, Gastric or duodenal </a:t>
                  </a:r>
                  <a:r>
                    <a:rPr lang="en-GB" sz="1000">
                      <a:solidFill>
                        <a:srgbClr val="CC0000"/>
                      </a:solidFill>
                      <a:latin typeface="Cabin"/>
                      <a:ea typeface="Cabin"/>
                      <a:cs typeface="Cabin"/>
                      <a:sym typeface="Cabin"/>
                    </a:rPr>
                    <a:t>perforation leading to</a:t>
                  </a:r>
                  <a:endParaRPr sz="1000">
                    <a:solidFill>
                      <a:srgbClr val="CC0000"/>
                    </a:solidFill>
                    <a:latin typeface="Cabin"/>
                    <a:ea typeface="Cabin"/>
                    <a:cs typeface="Cabin"/>
                    <a:sym typeface="Cabin"/>
                  </a:endParaRPr>
                </a:p>
                <a:p>
                  <a:pPr indent="0" lvl="0" marL="0" rtl="0" algn="ctr">
                    <a:spcBef>
                      <a:spcPts val="0"/>
                    </a:spcBef>
                    <a:spcAft>
                      <a:spcPts val="0"/>
                    </a:spcAft>
                    <a:buNone/>
                  </a:pPr>
                  <a:r>
                    <a:rPr b="1" lang="en-GB" sz="1000">
                      <a:solidFill>
                        <a:srgbClr val="CC0000"/>
                      </a:solidFill>
                      <a:latin typeface="Cabin"/>
                      <a:ea typeface="Cabin"/>
                      <a:cs typeface="Cabin"/>
                      <a:sym typeface="Cabin"/>
                    </a:rPr>
                    <a:t>acute peritonitis</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p>
                  <a:pPr indent="0" lvl="0" marL="0" rtl="0" algn="ctr">
                    <a:spcBef>
                      <a:spcPts val="0"/>
                    </a:spcBef>
                    <a:spcAft>
                      <a:spcPts val="0"/>
                    </a:spcAft>
                    <a:buNone/>
                  </a:pPr>
                  <a:r>
                    <a:rPr lang="en-GB" sz="1000">
                      <a:solidFill>
                        <a:schemeClr val="dk1"/>
                      </a:solidFill>
                      <a:latin typeface="Cabin"/>
                      <a:ea typeface="Cabin"/>
                      <a:cs typeface="Cabin"/>
                      <a:sym typeface="Cabin"/>
                    </a:rPr>
                    <a:t>(extremely painful require urgent surgery )</a:t>
                  </a:r>
                  <a:endParaRPr sz="1000">
                    <a:solidFill>
                      <a:schemeClr val="dk1"/>
                    </a:solidFill>
                    <a:latin typeface="Cabin"/>
                    <a:ea typeface="Cabin"/>
                    <a:cs typeface="Cabin"/>
                    <a:sym typeface="Cabin"/>
                  </a:endParaRPr>
                </a:p>
              </p:txBody>
            </p:sp>
            <p:cxnSp>
              <p:nvCxnSpPr>
                <p:cNvPr id="229" name="Google Shape;229;p19"/>
                <p:cNvCxnSpPr>
                  <a:endCxn id="228" idx="0"/>
                </p:cNvCxnSpPr>
                <p:nvPr/>
              </p:nvCxnSpPr>
              <p:spPr>
                <a:xfrm>
                  <a:off x="7211262" y="649672"/>
                  <a:ext cx="1499700" cy="125700"/>
                </a:xfrm>
                <a:prstGeom prst="bentConnector2">
                  <a:avLst/>
                </a:prstGeom>
                <a:noFill/>
                <a:ln cap="flat" cmpd="sng" w="9525">
                  <a:solidFill>
                    <a:srgbClr val="61753B"/>
                  </a:solidFill>
                  <a:prstDash val="solid"/>
                  <a:round/>
                  <a:headEnd len="med" w="med" type="none"/>
                  <a:tailEnd len="med" w="med" type="none"/>
                </a:ln>
              </p:spPr>
            </p:cxnSp>
          </p:grpSp>
          <p:sp>
            <p:nvSpPr>
              <p:cNvPr id="230" name="Google Shape;230;p19"/>
              <p:cNvSpPr txBox="1"/>
              <p:nvPr/>
            </p:nvSpPr>
            <p:spPr>
              <a:xfrm>
                <a:off x="-180634" y="775373"/>
                <a:ext cx="1287600" cy="1929600"/>
              </a:xfrm>
              <a:prstGeom prst="rect">
                <a:avLst/>
              </a:prstGeom>
              <a:noFill/>
              <a:ln cap="flat" cmpd="sng" w="9525">
                <a:solidFill>
                  <a:srgbClr val="61753B"/>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100">
                  <a:latin typeface="Cabin"/>
                  <a:ea typeface="Cabin"/>
                  <a:cs typeface="Cabin"/>
                  <a:sym typeface="Cabin"/>
                </a:endParaRPr>
              </a:p>
            </p:txBody>
          </p:sp>
          <p:cxnSp>
            <p:nvCxnSpPr>
              <p:cNvPr id="231" name="Google Shape;231;p19"/>
              <p:cNvCxnSpPr>
                <a:stCxn id="230" idx="0"/>
              </p:cNvCxnSpPr>
              <p:nvPr/>
            </p:nvCxnSpPr>
            <p:spPr>
              <a:xfrm rot="-5400000">
                <a:off x="1197416" y="-84577"/>
                <a:ext cx="125700" cy="1594200"/>
              </a:xfrm>
              <a:prstGeom prst="bentConnector2">
                <a:avLst/>
              </a:prstGeom>
              <a:noFill/>
              <a:ln cap="flat" cmpd="sng" w="9525">
                <a:solidFill>
                  <a:srgbClr val="61753B"/>
                </a:solidFill>
                <a:prstDash val="solid"/>
                <a:round/>
                <a:headEnd len="med" w="med" type="none"/>
                <a:tailEnd len="med" w="med" type="none"/>
              </a:ln>
            </p:spPr>
          </p:cxnSp>
        </p:grpSp>
        <p:pic>
          <p:nvPicPr>
            <p:cNvPr id="232" name="Google Shape;232;p19"/>
            <p:cNvPicPr preferRelativeResize="0"/>
            <p:nvPr/>
          </p:nvPicPr>
          <p:blipFill rotWithShape="1">
            <a:blip r:embed="rId3">
              <a:alphaModFix/>
            </a:blip>
            <a:srcRect b="7565" l="29737" r="23884" t="7044"/>
            <a:stretch/>
          </p:blipFill>
          <p:spPr>
            <a:xfrm>
              <a:off x="421375" y="5987913"/>
              <a:ext cx="204107" cy="375775"/>
            </a:xfrm>
            <a:prstGeom prst="rect">
              <a:avLst/>
            </a:prstGeom>
            <a:noFill/>
            <a:ln>
              <a:noFill/>
            </a:ln>
          </p:spPr>
        </p:pic>
        <p:pic>
          <p:nvPicPr>
            <p:cNvPr id="233" name="Google Shape;233;p19"/>
            <p:cNvPicPr preferRelativeResize="0"/>
            <p:nvPr/>
          </p:nvPicPr>
          <p:blipFill>
            <a:blip r:embed="rId4">
              <a:alphaModFix/>
            </a:blip>
            <a:stretch>
              <a:fillRect/>
            </a:stretch>
          </p:blipFill>
          <p:spPr>
            <a:xfrm>
              <a:off x="1441755" y="6011886"/>
              <a:ext cx="330150" cy="327850"/>
            </a:xfrm>
            <a:prstGeom prst="rect">
              <a:avLst/>
            </a:prstGeom>
            <a:noFill/>
            <a:ln>
              <a:noFill/>
            </a:ln>
          </p:spPr>
        </p:pic>
        <p:pic>
          <p:nvPicPr>
            <p:cNvPr id="234" name="Google Shape;234;p19"/>
            <p:cNvPicPr preferRelativeResize="0"/>
            <p:nvPr/>
          </p:nvPicPr>
          <p:blipFill>
            <a:blip r:embed="rId5">
              <a:alphaModFix/>
            </a:blip>
            <a:stretch>
              <a:fillRect/>
            </a:stretch>
          </p:blipFill>
          <p:spPr>
            <a:xfrm>
              <a:off x="2518372" y="6010722"/>
              <a:ext cx="330150" cy="330179"/>
            </a:xfrm>
            <a:prstGeom prst="rect">
              <a:avLst/>
            </a:prstGeom>
            <a:noFill/>
            <a:ln>
              <a:noFill/>
            </a:ln>
          </p:spPr>
        </p:pic>
        <p:grpSp>
          <p:nvGrpSpPr>
            <p:cNvPr id="235" name="Google Shape;235;p19"/>
            <p:cNvGrpSpPr/>
            <p:nvPr/>
          </p:nvGrpSpPr>
          <p:grpSpPr>
            <a:xfrm>
              <a:off x="3594997" y="5972926"/>
              <a:ext cx="412375" cy="508774"/>
              <a:chOff x="3574572" y="5929226"/>
              <a:chExt cx="412375" cy="508774"/>
            </a:xfrm>
          </p:grpSpPr>
          <p:pic>
            <p:nvPicPr>
              <p:cNvPr id="236" name="Google Shape;236;p19"/>
              <p:cNvPicPr preferRelativeResize="0"/>
              <p:nvPr/>
            </p:nvPicPr>
            <p:blipFill rotWithShape="1">
              <a:blip r:embed="rId6">
                <a:alphaModFix/>
              </a:blip>
              <a:srcRect b="4361" l="19403" r="18565" t="28949"/>
              <a:stretch/>
            </p:blipFill>
            <p:spPr>
              <a:xfrm>
                <a:off x="3595008" y="6016625"/>
                <a:ext cx="391939" cy="421375"/>
              </a:xfrm>
              <a:prstGeom prst="rect">
                <a:avLst/>
              </a:prstGeom>
              <a:noFill/>
              <a:ln>
                <a:noFill/>
              </a:ln>
            </p:spPr>
          </p:pic>
          <p:pic>
            <p:nvPicPr>
              <p:cNvPr id="237" name="Google Shape;237;p19"/>
              <p:cNvPicPr preferRelativeResize="0"/>
              <p:nvPr/>
            </p:nvPicPr>
            <p:blipFill rotWithShape="1">
              <a:blip r:embed="rId7">
                <a:alphaModFix/>
              </a:blip>
              <a:srcRect b="0" l="11857" r="38632" t="0"/>
              <a:stretch/>
            </p:blipFill>
            <p:spPr>
              <a:xfrm rot="-1175676">
                <a:off x="3600260" y="5938301"/>
                <a:ext cx="83047" cy="167549"/>
              </a:xfrm>
              <a:prstGeom prst="rect">
                <a:avLst/>
              </a:prstGeom>
              <a:noFill/>
              <a:ln>
                <a:noFill/>
              </a:ln>
            </p:spPr>
          </p:pic>
        </p:grpSp>
        <p:pic>
          <p:nvPicPr>
            <p:cNvPr id="238" name="Google Shape;238;p19"/>
            <p:cNvPicPr preferRelativeResize="0"/>
            <p:nvPr/>
          </p:nvPicPr>
          <p:blipFill>
            <a:blip r:embed="rId8">
              <a:alphaModFix/>
            </a:blip>
            <a:stretch>
              <a:fillRect/>
            </a:stretch>
          </p:blipFill>
          <p:spPr>
            <a:xfrm>
              <a:off x="4696741" y="6031332"/>
              <a:ext cx="391950" cy="391967"/>
            </a:xfrm>
            <a:prstGeom prst="rect">
              <a:avLst/>
            </a:prstGeom>
            <a:noFill/>
            <a:ln>
              <a:noFill/>
            </a:ln>
          </p:spPr>
        </p:pic>
        <p:pic>
          <p:nvPicPr>
            <p:cNvPr id="239" name="Google Shape;239;p19"/>
            <p:cNvPicPr preferRelativeResize="0"/>
            <p:nvPr/>
          </p:nvPicPr>
          <p:blipFill rotWithShape="1">
            <a:blip r:embed="rId9">
              <a:alphaModFix/>
            </a:blip>
            <a:srcRect b="27461" l="20001" r="21361" t="18618"/>
            <a:stretch/>
          </p:blipFill>
          <p:spPr>
            <a:xfrm>
              <a:off x="5830474" y="6074909"/>
              <a:ext cx="287976" cy="264816"/>
            </a:xfrm>
            <a:prstGeom prst="rect">
              <a:avLst/>
            </a:prstGeom>
            <a:noFill/>
            <a:ln>
              <a:noFill/>
            </a:ln>
          </p:spPr>
        </p:pic>
        <p:pic>
          <p:nvPicPr>
            <p:cNvPr id="240" name="Google Shape;240;p19"/>
            <p:cNvPicPr preferRelativeResize="0"/>
            <p:nvPr/>
          </p:nvPicPr>
          <p:blipFill>
            <a:blip r:embed="rId10">
              <a:alphaModFix/>
            </a:blip>
            <a:stretch>
              <a:fillRect/>
            </a:stretch>
          </p:blipFill>
          <p:spPr>
            <a:xfrm>
              <a:off x="5924772" y="5949938"/>
              <a:ext cx="147854" cy="147475"/>
            </a:xfrm>
            <a:prstGeom prst="rect">
              <a:avLst/>
            </a:prstGeom>
            <a:noFill/>
            <a:ln>
              <a:noFill/>
            </a:ln>
          </p:spPr>
        </p:pic>
        <p:pic>
          <p:nvPicPr>
            <p:cNvPr id="241" name="Google Shape;241;p19"/>
            <p:cNvPicPr preferRelativeResize="0"/>
            <p:nvPr/>
          </p:nvPicPr>
          <p:blipFill>
            <a:blip r:embed="rId11">
              <a:alphaModFix/>
            </a:blip>
            <a:stretch>
              <a:fillRect/>
            </a:stretch>
          </p:blipFill>
          <p:spPr>
            <a:xfrm>
              <a:off x="6936921" y="5987921"/>
              <a:ext cx="287975" cy="287975"/>
            </a:xfrm>
            <a:prstGeom prst="rect">
              <a:avLst/>
            </a:prstGeom>
            <a:noFill/>
            <a:ln>
              <a:noFill/>
            </a:ln>
          </p:spPr>
        </p:pic>
      </p:grpSp>
      <p:pic>
        <p:nvPicPr>
          <p:cNvPr id="242" name="Google Shape;242;p19"/>
          <p:cNvPicPr preferRelativeResize="0"/>
          <p:nvPr/>
        </p:nvPicPr>
        <p:blipFill rotWithShape="1">
          <a:blip r:embed="rId12">
            <a:alphaModFix/>
          </a:blip>
          <a:srcRect b="0" l="0" r="0" t="0"/>
          <a:stretch/>
        </p:blipFill>
        <p:spPr>
          <a:xfrm>
            <a:off x="1104000" y="8616600"/>
            <a:ext cx="1714200" cy="1692000"/>
          </a:xfrm>
          <a:prstGeom prst="ellipse">
            <a:avLst/>
          </a:prstGeom>
          <a:noFill/>
          <a:ln>
            <a:noFill/>
          </a:ln>
        </p:spPr>
      </p:pic>
      <p:pic>
        <p:nvPicPr>
          <p:cNvPr descr="Image result for peptic ulcer images" id="243" name="Google Shape;243;p19"/>
          <p:cNvPicPr preferRelativeResize="0"/>
          <p:nvPr/>
        </p:nvPicPr>
        <p:blipFill>
          <a:blip r:embed="rId13">
            <a:alphaModFix/>
          </a:blip>
          <a:stretch>
            <a:fillRect/>
          </a:stretch>
        </p:blipFill>
        <p:spPr>
          <a:xfrm>
            <a:off x="3935713" y="8429150"/>
            <a:ext cx="2197425" cy="2197425"/>
          </a:xfrm>
          <a:prstGeom prst="rect">
            <a:avLst/>
          </a:prstGeom>
          <a:noFill/>
          <a:ln>
            <a:noFill/>
          </a:ln>
        </p:spPr>
      </p:pic>
      <p:sp>
        <p:nvSpPr>
          <p:cNvPr id="244" name="Google Shape;244;p19"/>
          <p:cNvSpPr txBox="1"/>
          <p:nvPr/>
        </p:nvSpPr>
        <p:spPr>
          <a:xfrm>
            <a:off x="48525" y="6151325"/>
            <a:ext cx="1055400" cy="219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00">
              <a:solidFill>
                <a:srgbClr val="CC0000"/>
              </a:solidFill>
              <a:latin typeface="Cabin"/>
              <a:ea typeface="Cabin"/>
              <a:cs typeface="Cabin"/>
              <a:sym typeface="Cabin"/>
            </a:endParaRPr>
          </a:p>
          <a:p>
            <a:pPr indent="0" lvl="0" marL="0" rtl="0" algn="ctr">
              <a:spcBef>
                <a:spcPts val="0"/>
              </a:spcBef>
              <a:spcAft>
                <a:spcPts val="0"/>
              </a:spcAft>
              <a:buNone/>
            </a:pPr>
            <a:r>
              <a:t/>
            </a:r>
            <a:endParaRPr sz="1100">
              <a:solidFill>
                <a:srgbClr val="CC0000"/>
              </a:solidFill>
              <a:latin typeface="Cabin"/>
              <a:ea typeface="Cabin"/>
              <a:cs typeface="Cabin"/>
              <a:sym typeface="Cabin"/>
            </a:endParaRPr>
          </a:p>
          <a:p>
            <a:pPr indent="0" lvl="0" marL="0" rtl="0" algn="ctr">
              <a:spcBef>
                <a:spcPts val="0"/>
              </a:spcBef>
              <a:spcAft>
                <a:spcPts val="0"/>
              </a:spcAft>
              <a:buNone/>
            </a:pPr>
            <a:r>
              <a:rPr lang="en-GB" sz="1100">
                <a:latin typeface="Cabin"/>
                <a:ea typeface="Cabin"/>
                <a:cs typeface="Cabin"/>
                <a:sym typeface="Cabin"/>
              </a:rPr>
              <a:t>Abdominal or</a:t>
            </a:r>
            <a:endParaRPr sz="1100">
              <a:latin typeface="Cabin"/>
              <a:ea typeface="Cabin"/>
              <a:cs typeface="Cabin"/>
              <a:sym typeface="Cabin"/>
            </a:endParaRPr>
          </a:p>
          <a:p>
            <a:pPr indent="0" lvl="0" marL="0" rtl="0" algn="ctr">
              <a:spcBef>
                <a:spcPts val="0"/>
              </a:spcBef>
              <a:spcAft>
                <a:spcPts val="0"/>
              </a:spcAft>
              <a:buNone/>
            </a:pPr>
            <a:r>
              <a:rPr lang="en-GB" sz="1100">
                <a:solidFill>
                  <a:srgbClr val="CC0000"/>
                </a:solidFill>
                <a:latin typeface="Cabin"/>
                <a:ea typeface="Cabin"/>
                <a:cs typeface="Cabin"/>
                <a:sym typeface="Cabin"/>
              </a:rPr>
              <a:t>E</a:t>
            </a:r>
            <a:r>
              <a:rPr lang="en-GB" sz="1100">
                <a:solidFill>
                  <a:srgbClr val="CC0000"/>
                </a:solidFill>
                <a:latin typeface="Cabin"/>
                <a:ea typeface="Cabin"/>
                <a:cs typeface="Cabin"/>
                <a:sym typeface="Cabin"/>
              </a:rPr>
              <a:t>pigastric (burning) </a:t>
            </a:r>
            <a:r>
              <a:rPr b="1" lang="en-GB" sz="1100">
                <a:solidFill>
                  <a:srgbClr val="CC0000"/>
                </a:solidFill>
                <a:latin typeface="Cabin"/>
                <a:ea typeface="Cabin"/>
                <a:cs typeface="Cabin"/>
                <a:sym typeface="Cabin"/>
              </a:rPr>
              <a:t>pain</a:t>
            </a:r>
            <a:r>
              <a:rPr lang="en-GB" sz="1100">
                <a:solidFill>
                  <a:srgbClr val="CC0000"/>
                </a:solidFill>
                <a:latin typeface="Cabin"/>
                <a:ea typeface="Cabin"/>
                <a:cs typeface="Cabin"/>
                <a:sym typeface="Cabin"/>
              </a:rPr>
              <a:t> </a:t>
            </a:r>
            <a:r>
              <a:rPr lang="en-GB" sz="1100">
                <a:solidFill>
                  <a:schemeClr val="dk1"/>
                </a:solidFill>
                <a:latin typeface="Cabin"/>
                <a:ea typeface="Cabin"/>
                <a:cs typeface="Cabin"/>
                <a:sym typeface="Cabin"/>
              </a:rPr>
              <a:t>w/severity relating to meal time</a:t>
            </a:r>
            <a:endParaRPr sz="1100">
              <a:solidFill>
                <a:srgbClr val="CC0000"/>
              </a:solidFill>
              <a:latin typeface="Cabin"/>
              <a:ea typeface="Cabin"/>
              <a:cs typeface="Cabin"/>
              <a:sym typeface="Cabin"/>
            </a:endParaRPr>
          </a:p>
          <a:p>
            <a:pPr indent="0" lvl="0" marL="0" rtl="0" algn="l">
              <a:spcBef>
                <a:spcPts val="0"/>
              </a:spcBef>
              <a:spcAft>
                <a:spcPts val="0"/>
              </a:spcAft>
              <a:buNone/>
            </a:pPr>
            <a:r>
              <a:rPr lang="en-GB" sz="1100">
                <a:solidFill>
                  <a:srgbClr val="CC0000"/>
                </a:solidFill>
                <a:latin typeface="Cabin"/>
                <a:ea typeface="Cabin"/>
                <a:cs typeface="Cabin"/>
                <a:sym typeface="Cabin"/>
              </a:rPr>
              <a:t>Gastric: shortly after meal</a:t>
            </a:r>
            <a:endParaRPr sz="11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100">
                <a:solidFill>
                  <a:srgbClr val="CC0000"/>
                </a:solidFill>
                <a:latin typeface="Cabin"/>
                <a:ea typeface="Cabin"/>
                <a:cs typeface="Cabin"/>
                <a:sym typeface="Cabin"/>
              </a:rPr>
              <a:t>Duodenal: 2-3 hrs after meal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0"/>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0" name="Google Shape;250;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251" name="Google Shape;251;p20"/>
          <p:cNvSpPr txBox="1"/>
          <p:nvPr/>
        </p:nvSpPr>
        <p:spPr>
          <a:xfrm>
            <a:off x="758932" y="19635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Helicobacter Pylori</a:t>
            </a:r>
            <a:endParaRPr b="1" sz="3500">
              <a:solidFill>
                <a:srgbClr val="61753B"/>
              </a:solidFill>
              <a:latin typeface="Cabin"/>
              <a:ea typeface="Cabin"/>
              <a:cs typeface="Cabin"/>
              <a:sym typeface="Cabin"/>
            </a:endParaRPr>
          </a:p>
          <a:p>
            <a:pPr indent="0" lvl="0" marL="0" rtl="0" algn="ctr">
              <a:spcBef>
                <a:spcPts val="0"/>
              </a:spcBef>
              <a:spcAft>
                <a:spcPts val="0"/>
              </a:spcAft>
              <a:buNone/>
            </a:pPr>
            <a:r>
              <a:t/>
            </a:r>
            <a:endParaRPr b="1" sz="3500">
              <a:solidFill>
                <a:srgbClr val="61753B"/>
              </a:solidFill>
              <a:latin typeface="Cabin"/>
              <a:ea typeface="Cabin"/>
              <a:cs typeface="Cabin"/>
              <a:sym typeface="Cabin"/>
            </a:endParaRPr>
          </a:p>
        </p:txBody>
      </p:sp>
      <p:sp>
        <p:nvSpPr>
          <p:cNvPr id="252" name="Google Shape;252;p20"/>
          <p:cNvSpPr txBox="1"/>
          <p:nvPr/>
        </p:nvSpPr>
        <p:spPr>
          <a:xfrm>
            <a:off x="274275" y="900963"/>
            <a:ext cx="63846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Dr.Khalifa’s notes</a:t>
            </a:r>
            <a:r>
              <a:rPr b="1" lang="en-GB" sz="2400">
                <a:solidFill>
                  <a:srgbClr val="61753B"/>
                </a:solidFill>
                <a:latin typeface="Calibri"/>
                <a:ea typeface="Calibri"/>
                <a:cs typeface="Calibri"/>
                <a:sym typeface="Calibri"/>
              </a:rPr>
              <a:t>:</a:t>
            </a:r>
            <a:endParaRPr b="1" sz="2400">
              <a:solidFill>
                <a:srgbClr val="61753B"/>
              </a:solidFill>
              <a:latin typeface="Calibri"/>
              <a:ea typeface="Calibri"/>
              <a:cs typeface="Calibri"/>
              <a:sym typeface="Calibri"/>
            </a:endParaRPr>
          </a:p>
        </p:txBody>
      </p:sp>
      <p:sp>
        <p:nvSpPr>
          <p:cNvPr id="253" name="Google Shape;253;p20"/>
          <p:cNvSpPr/>
          <p:nvPr/>
        </p:nvSpPr>
        <p:spPr>
          <a:xfrm>
            <a:off x="274275" y="1483875"/>
            <a:ext cx="7041000" cy="52905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61753B"/>
                </a:solidFill>
                <a:latin typeface="Cabin"/>
                <a:ea typeface="Cabin"/>
                <a:cs typeface="Cabin"/>
                <a:sym typeface="Cabin"/>
              </a:rPr>
              <a:t>H.pylori:</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 </a:t>
            </a:r>
            <a:r>
              <a:rPr lang="en-GB" sz="900">
                <a:solidFill>
                  <a:srgbClr val="61753B"/>
                </a:solidFill>
                <a:latin typeface="Cabin"/>
                <a:ea typeface="Cabin"/>
                <a:cs typeface="Cabin"/>
                <a:sym typeface="Cabin"/>
              </a:rPr>
              <a:t>Half</a:t>
            </a:r>
            <a:r>
              <a:rPr lang="en-GB" sz="900">
                <a:solidFill>
                  <a:srgbClr val="61753B"/>
                </a:solidFill>
                <a:latin typeface="Cabin"/>
                <a:ea typeface="Cabin"/>
                <a:cs typeface="Cabin"/>
                <a:sym typeface="Cabin"/>
              </a:rPr>
              <a:t> the world harbors H.pylori but 80% are asymptomatic. Because they usually carry H.pylori strains lacking CagA.</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 Transmitted oral to oral or fecal-oral route</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 Gastric antrum is the most favored site. </a:t>
            </a:r>
            <a:r>
              <a:rPr lang="en-GB" sz="900">
                <a:solidFill>
                  <a:srgbClr val="B7B7B7"/>
                </a:solidFill>
                <a:latin typeface="Cabin"/>
                <a:ea typeface="Cabin"/>
                <a:cs typeface="Cabin"/>
                <a:sym typeface="Cabin"/>
              </a:rPr>
              <a:t>(this explains why </a:t>
            </a:r>
            <a:r>
              <a:rPr lang="en-GB" sz="900">
                <a:solidFill>
                  <a:srgbClr val="B7B7B7"/>
                </a:solidFill>
                <a:latin typeface="Cabin"/>
                <a:ea typeface="Cabin"/>
                <a:cs typeface="Cabin"/>
                <a:sym typeface="Cabin"/>
              </a:rPr>
              <a:t>duodenal</a:t>
            </a:r>
            <a:r>
              <a:rPr lang="en-GB" sz="900">
                <a:solidFill>
                  <a:srgbClr val="B7B7B7"/>
                </a:solidFill>
                <a:latin typeface="Cabin"/>
                <a:ea typeface="Cabin"/>
                <a:cs typeface="Cabin"/>
                <a:sym typeface="Cabin"/>
              </a:rPr>
              <a:t> ulcers are more common)</a:t>
            </a:r>
            <a:endParaRPr sz="900">
              <a:solidFill>
                <a:srgbClr val="B7B7B7"/>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 </a:t>
            </a:r>
            <a:r>
              <a:rPr b="1" lang="en-GB" sz="900">
                <a:solidFill>
                  <a:srgbClr val="CC0000"/>
                </a:solidFill>
                <a:latin typeface="Cabin"/>
                <a:ea typeface="Cabin"/>
                <a:cs typeface="Cabin"/>
                <a:sym typeface="Cabin"/>
              </a:rPr>
              <a:t>Virulence factors:</a:t>
            </a:r>
            <a:endParaRPr b="1"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1- Flagella which is important for motility.</a:t>
            </a:r>
            <a:endParaRPr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2- Adhesins that bind to epithelial cells</a:t>
            </a:r>
            <a:endParaRPr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3- Urease enzyme which breaks urea into CO2 and ammonia to </a:t>
            </a:r>
            <a:r>
              <a:rPr lang="en-GB" sz="900">
                <a:solidFill>
                  <a:srgbClr val="CC0000"/>
                </a:solidFill>
                <a:latin typeface="Cabin"/>
                <a:ea typeface="Cabin"/>
                <a:cs typeface="Cabin"/>
                <a:sym typeface="Cabin"/>
              </a:rPr>
              <a:t>neutralize</a:t>
            </a:r>
            <a:r>
              <a:rPr lang="en-GB" sz="900">
                <a:solidFill>
                  <a:srgbClr val="CC0000"/>
                </a:solidFill>
                <a:latin typeface="Cabin"/>
                <a:ea typeface="Cabin"/>
                <a:cs typeface="Cabin"/>
                <a:sym typeface="Cabin"/>
              </a:rPr>
              <a:t> gastric acidity (note that Ammonia is toxic to epithelial tissue)</a:t>
            </a:r>
            <a:endParaRPr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4- vacA which damages epithelial tissue</a:t>
            </a:r>
            <a:endParaRPr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CC0000"/>
                </a:solidFill>
                <a:latin typeface="Cabin"/>
                <a:ea typeface="Cabin"/>
                <a:cs typeface="Cabin"/>
                <a:sym typeface="Cabin"/>
              </a:rPr>
              <a:t>5- CagA which gives H.pylori the ability to cause cancer, by inducing the release of cytokines(e,g, TNF-alpha and IL-8) ➔ cell mutation ➔</a:t>
            </a:r>
            <a:r>
              <a:rPr lang="en-GB" sz="1200">
                <a:solidFill>
                  <a:schemeClr val="dk1"/>
                </a:solidFill>
                <a:latin typeface="Cabin"/>
                <a:ea typeface="Cabin"/>
                <a:cs typeface="Cabin"/>
                <a:sym typeface="Cabin"/>
              </a:rPr>
              <a:t> </a:t>
            </a:r>
            <a:r>
              <a:rPr lang="en-GB" sz="900">
                <a:solidFill>
                  <a:srgbClr val="CC0000"/>
                </a:solidFill>
                <a:latin typeface="Cabin"/>
                <a:ea typeface="Cabin"/>
                <a:cs typeface="Cabin"/>
                <a:sym typeface="Cabin"/>
              </a:rPr>
              <a:t>Cancer</a:t>
            </a:r>
            <a:endParaRPr sz="900">
              <a:solidFill>
                <a:srgbClr val="CC0000"/>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IMPORTANT</a:t>
            </a:r>
            <a:r>
              <a:rPr lang="en-GB" sz="900">
                <a:solidFill>
                  <a:srgbClr val="61753B"/>
                </a:solidFill>
                <a:latin typeface="Cabin"/>
                <a:ea typeface="Cabin"/>
                <a:cs typeface="Cabin"/>
                <a:sym typeface="Cabin"/>
              </a:rPr>
              <a:t> to know that Gastric ulcers are what usually lead to cancer NOT Duodenal ulcers which are usually benign.</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Signs and symptoms of </a:t>
            </a:r>
            <a:r>
              <a:rPr b="1" lang="en-GB" sz="900">
                <a:solidFill>
                  <a:srgbClr val="61753B"/>
                </a:solidFill>
                <a:latin typeface="Cabin"/>
                <a:ea typeface="Cabin"/>
                <a:cs typeface="Cabin"/>
                <a:sym typeface="Cabin"/>
              </a:rPr>
              <a:t>peptic</a:t>
            </a:r>
            <a:r>
              <a:rPr b="1" lang="en-GB" sz="900">
                <a:solidFill>
                  <a:srgbClr val="61753B"/>
                </a:solidFill>
                <a:latin typeface="Cabin"/>
                <a:ea typeface="Cabin"/>
                <a:cs typeface="Cabin"/>
                <a:sym typeface="Cabin"/>
              </a:rPr>
              <a:t> ulcer:</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Common signs(main ones): Epigastric pain when stomach is empty (e.g. after 3 hours of a meal)  with some burning sensations, nausea, vomiting and weight loss </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Rare &amp; severe signs: Haematemesis(indicates bleeding ulcers), Perforation which will lead to acute peritonitis(secondary peritonitis) and leakage of duodenal content like bacteria into the surrounding areas causing infection.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Description of H.pylori:</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Gram -ve  bacilli, strictly microaerophilic. Another example of a strictly microaerophilic is Campylobacter Jejuni</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Culture:</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We usually need biopsy for culture, &amp; it requires microaerophilic (less amount of O2) blood agar based media.</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We don’t use stool culture due to the high amount of normal flora. </a:t>
            </a:r>
            <a:r>
              <a:rPr lang="en-GB" sz="900">
                <a:solidFill>
                  <a:srgbClr val="61753B"/>
                </a:solidFill>
                <a:latin typeface="Cabin"/>
                <a:ea typeface="Cabin"/>
                <a:cs typeface="Cabin"/>
                <a:sym typeface="Cabin"/>
              </a:rPr>
              <a:t>p</a:t>
            </a:r>
            <a:r>
              <a:rPr lang="en-GB" sz="900">
                <a:solidFill>
                  <a:srgbClr val="61753B"/>
                </a:solidFill>
                <a:latin typeface="Cabin"/>
                <a:ea typeface="Cabin"/>
                <a:cs typeface="Cabin"/>
                <a:sym typeface="Cabin"/>
              </a:rPr>
              <a:t>lus , the bacteria dies very quickly, because it’s very fastidious</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Biochemical features: </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Strongly urease-positive ( </a:t>
            </a:r>
            <a:r>
              <a:rPr lang="en-GB" sz="900">
                <a:solidFill>
                  <a:srgbClr val="61753B"/>
                </a:solidFill>
                <a:latin typeface="Cabin"/>
                <a:ea typeface="Cabin"/>
                <a:cs typeface="Cabin"/>
                <a:sym typeface="Cabin"/>
              </a:rPr>
              <a:t>remember</a:t>
            </a:r>
            <a:r>
              <a:rPr lang="en-GB" sz="900">
                <a:solidFill>
                  <a:srgbClr val="61753B"/>
                </a:solidFill>
                <a:latin typeface="Cabin"/>
                <a:ea typeface="Cabin"/>
                <a:cs typeface="Cabin"/>
                <a:sym typeface="Cabin"/>
              </a:rPr>
              <a:t> urease is important for the </a:t>
            </a:r>
            <a:r>
              <a:rPr lang="en-GB" sz="900">
                <a:solidFill>
                  <a:srgbClr val="61753B"/>
                </a:solidFill>
                <a:latin typeface="Cabin"/>
                <a:ea typeface="Cabin"/>
                <a:cs typeface="Cabin"/>
                <a:sym typeface="Cabin"/>
              </a:rPr>
              <a:t>pathogenesis</a:t>
            </a:r>
            <a:r>
              <a:rPr lang="en-GB" sz="900">
                <a:solidFill>
                  <a:srgbClr val="61753B"/>
                </a:solidFill>
                <a:latin typeface="Cabin"/>
                <a:ea typeface="Cabin"/>
                <a:cs typeface="Cabin"/>
                <a:sym typeface="Cabin"/>
              </a:rPr>
              <a:t> and identification of the </a:t>
            </a:r>
            <a:r>
              <a:rPr lang="en-GB" sz="900">
                <a:solidFill>
                  <a:srgbClr val="61753B"/>
                </a:solidFill>
                <a:latin typeface="Cabin"/>
                <a:ea typeface="Cabin"/>
                <a:cs typeface="Cabin"/>
                <a:sym typeface="Cabin"/>
              </a:rPr>
              <a:t>bacteria</a:t>
            </a:r>
            <a:r>
              <a:rPr lang="en-GB" sz="900">
                <a:solidFill>
                  <a:srgbClr val="61753B"/>
                </a:solidFill>
                <a:latin typeface="Cabin"/>
                <a:ea typeface="Cabin"/>
                <a:cs typeface="Cabin"/>
                <a:sym typeface="Cabin"/>
              </a:rPr>
              <a:t>)</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Diagnosis:</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We usually begin with non-invasive methods such as Stool antigen test (We use it to check if the disease is active) Or carbon urea breath, note that serology isn’t very useful because it can’t </a:t>
            </a:r>
            <a:r>
              <a:rPr lang="en-GB" sz="900">
                <a:solidFill>
                  <a:srgbClr val="61753B"/>
                </a:solidFill>
                <a:latin typeface="Cabin"/>
                <a:ea typeface="Cabin"/>
                <a:cs typeface="Cabin"/>
                <a:sym typeface="Cabin"/>
              </a:rPr>
              <a:t>specify</a:t>
            </a:r>
            <a:r>
              <a:rPr lang="en-GB" sz="900">
                <a:solidFill>
                  <a:srgbClr val="61753B"/>
                </a:solidFill>
                <a:latin typeface="Cabin"/>
                <a:ea typeface="Cabin"/>
                <a:cs typeface="Cabin"/>
                <a:sym typeface="Cabin"/>
              </a:rPr>
              <a:t> if the disease is active or not.</a:t>
            </a:r>
            <a:endParaRPr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But in severe cases or if we suspect cancer we </a:t>
            </a:r>
            <a:r>
              <a:rPr lang="en-GB" sz="900">
                <a:solidFill>
                  <a:srgbClr val="61753B"/>
                </a:solidFill>
                <a:latin typeface="Cabin"/>
                <a:ea typeface="Cabin"/>
                <a:cs typeface="Cabin"/>
                <a:sym typeface="Cabin"/>
              </a:rPr>
              <a:t>might</a:t>
            </a:r>
            <a:r>
              <a:rPr lang="en-GB" sz="900">
                <a:solidFill>
                  <a:srgbClr val="61753B"/>
                </a:solidFill>
                <a:latin typeface="Cabin"/>
                <a:ea typeface="Cabin"/>
                <a:cs typeface="Cabin"/>
                <a:sym typeface="Cabin"/>
              </a:rPr>
              <a:t> use invasive methods(biopsy) and do rapid urease test or histological examination(to check for any malignancy).</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rPr b="1" lang="en-GB" sz="900">
                <a:solidFill>
                  <a:srgbClr val="61753B"/>
                </a:solidFill>
                <a:latin typeface="Cabin"/>
                <a:ea typeface="Cabin"/>
                <a:cs typeface="Cabin"/>
                <a:sym typeface="Cabin"/>
              </a:rPr>
              <a:t>Treatment:</a:t>
            </a:r>
            <a:endParaRPr b="1" sz="900">
              <a:solidFill>
                <a:srgbClr val="61753B"/>
              </a:solidFill>
              <a:latin typeface="Cabin"/>
              <a:ea typeface="Cabin"/>
              <a:cs typeface="Cabin"/>
              <a:sym typeface="Cabin"/>
            </a:endParaRPr>
          </a:p>
          <a:p>
            <a:pPr indent="0" lvl="0" marL="0" rtl="0" algn="l">
              <a:spcBef>
                <a:spcPts val="0"/>
              </a:spcBef>
              <a:spcAft>
                <a:spcPts val="0"/>
              </a:spcAft>
              <a:buNone/>
            </a:pPr>
            <a:r>
              <a:rPr lang="en-GB" sz="900">
                <a:solidFill>
                  <a:srgbClr val="61753B"/>
                </a:solidFill>
                <a:latin typeface="Cabin"/>
                <a:ea typeface="Cabin"/>
                <a:cs typeface="Cabin"/>
                <a:sym typeface="Cabin"/>
              </a:rPr>
              <a:t>First line: Proton pump inhibitors +  clarithromycin + amoxicillin or metronidazole for 14 days</a:t>
            </a:r>
            <a:endParaRPr sz="900">
              <a:solidFill>
                <a:srgbClr val="61753B"/>
              </a:solidFill>
              <a:latin typeface="Cabin"/>
              <a:ea typeface="Cabin"/>
              <a:cs typeface="Cabin"/>
              <a:sym typeface="Cabin"/>
            </a:endParaRPr>
          </a:p>
        </p:txBody>
      </p:sp>
      <p:sp>
        <p:nvSpPr>
          <p:cNvPr id="254" name="Google Shape;254;p20"/>
          <p:cNvSpPr txBox="1"/>
          <p:nvPr/>
        </p:nvSpPr>
        <p:spPr>
          <a:xfrm>
            <a:off x="180600" y="10073300"/>
            <a:ext cx="8673000" cy="2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CC0000"/>
                </a:solidFill>
                <a:latin typeface="Cabin"/>
                <a:ea typeface="Cabin"/>
                <a:cs typeface="Cabin"/>
                <a:sym typeface="Cabin"/>
              </a:rPr>
              <a:t>Lastly, don’t forget to check the SAQ</a:t>
            </a:r>
            <a:r>
              <a:rPr lang="en-GB" sz="1000">
                <a:solidFill>
                  <a:srgbClr val="61753B"/>
                </a:solidFill>
                <a:latin typeface="Cabin"/>
                <a:ea typeface="Cabin"/>
                <a:cs typeface="Cabin"/>
                <a:sym typeface="Cabin"/>
              </a:rPr>
              <a:t> at the end of the lecture.  its based on the info mentioned in the doctor’s revision.</a:t>
            </a:r>
            <a:endParaRPr/>
          </a:p>
        </p:txBody>
      </p:sp>
      <p:sp>
        <p:nvSpPr>
          <p:cNvPr id="255" name="Google Shape;255;p20"/>
          <p:cNvSpPr txBox="1"/>
          <p:nvPr/>
        </p:nvSpPr>
        <p:spPr>
          <a:xfrm>
            <a:off x="274271" y="6686692"/>
            <a:ext cx="4311300" cy="8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Dr.Fawzia’s notes:</a:t>
            </a:r>
            <a:endParaRPr b="1" sz="2400">
              <a:solidFill>
                <a:srgbClr val="61753B"/>
              </a:solidFill>
              <a:latin typeface="Calibri"/>
              <a:ea typeface="Calibri"/>
              <a:cs typeface="Calibri"/>
              <a:sym typeface="Calibri"/>
            </a:endParaRPr>
          </a:p>
        </p:txBody>
      </p:sp>
      <p:sp>
        <p:nvSpPr>
          <p:cNvPr id="256" name="Google Shape;256;p20"/>
          <p:cNvSpPr/>
          <p:nvPr/>
        </p:nvSpPr>
        <p:spPr>
          <a:xfrm>
            <a:off x="274263" y="7273275"/>
            <a:ext cx="7041000" cy="26652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rgbClr val="61753B"/>
                </a:solidFill>
                <a:latin typeface="Cabin"/>
                <a:ea typeface="Cabin"/>
                <a:cs typeface="Cabin"/>
                <a:sym typeface="Cabin"/>
              </a:rPr>
              <a:t>H pylori</a:t>
            </a:r>
            <a:endParaRPr b="1"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-Only human to human disease (advantage cause its easier to control)</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900">
                <a:solidFill>
                  <a:srgbClr val="61753B"/>
                </a:solidFill>
                <a:latin typeface="Cabin"/>
                <a:ea typeface="Cabin"/>
                <a:cs typeface="Cabin"/>
                <a:sym typeface="Cabin"/>
              </a:rPr>
              <a:t>Complication</a:t>
            </a:r>
            <a:endParaRPr b="1"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-malignancy and perforation</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900">
                <a:solidFill>
                  <a:srgbClr val="61753B"/>
                </a:solidFill>
                <a:latin typeface="Cabin"/>
                <a:ea typeface="Cabin"/>
                <a:cs typeface="Cabin"/>
                <a:sym typeface="Cabin"/>
              </a:rPr>
              <a:t>Culture</a:t>
            </a:r>
            <a:endParaRPr b="1"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 it’s fastidious ( grows slowly and requires special nutrient to grow) ➔ that’s why we rarely culture it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-strictly microaerophilic;behaves like anaerobes so needs small amount of oxygen to grow</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900">
                <a:solidFill>
                  <a:srgbClr val="61753B"/>
                </a:solidFill>
                <a:latin typeface="Cabin"/>
                <a:ea typeface="Cabin"/>
                <a:cs typeface="Cabin"/>
                <a:sym typeface="Cabin"/>
              </a:rPr>
              <a:t>Diagnosis</a:t>
            </a:r>
            <a:r>
              <a:rPr lang="en-GB" sz="900">
                <a:solidFill>
                  <a:srgbClr val="61753B"/>
                </a:solidFill>
                <a:latin typeface="Cabin"/>
                <a:ea typeface="Cabin"/>
                <a:cs typeface="Cabin"/>
                <a:sym typeface="Cabin"/>
              </a:rPr>
              <a:t>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-invasive method (most important,so we can rule out malignancy)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900">
                <a:solidFill>
                  <a:srgbClr val="61753B"/>
                </a:solidFill>
                <a:latin typeface="Cabin"/>
                <a:ea typeface="Cabin"/>
                <a:cs typeface="Cabin"/>
                <a:sym typeface="Cabin"/>
              </a:rPr>
              <a:t>Treatment</a:t>
            </a:r>
            <a:endParaRPr b="1"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-dietary methods = garlic</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-before H pylori,the treatment was mainly antacids to decrease the symptoms</a:t>
            </a:r>
            <a:endParaRPr sz="9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1753B"/>
                </a:solidFill>
                <a:latin typeface="Cabin"/>
                <a:ea typeface="Cabin"/>
                <a:cs typeface="Cabin"/>
                <a:sym typeface="Cabin"/>
              </a:rPr>
              <a:t>-for H pylori we use antibiotics and management of stress,smoking,obesity</a:t>
            </a:r>
            <a:endParaRPr sz="900">
              <a:solidFill>
                <a:srgbClr val="61753B"/>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1"/>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62" name="Google Shape;262;p2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sp>
        <p:nvSpPr>
          <p:cNvPr id="263" name="Google Shape;263;p21"/>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sp>
        <p:nvSpPr>
          <p:cNvPr id="264" name="Google Shape;264;p21"/>
          <p:cNvSpPr txBox="1"/>
          <p:nvPr/>
        </p:nvSpPr>
        <p:spPr>
          <a:xfrm>
            <a:off x="141450" y="630475"/>
            <a:ext cx="6384600" cy="72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MCQ:</a:t>
            </a:r>
            <a:endParaRPr b="1" sz="2400">
              <a:solidFill>
                <a:srgbClr val="61753B"/>
              </a:solidFill>
              <a:latin typeface="Calibri"/>
              <a:ea typeface="Calibri"/>
              <a:cs typeface="Calibri"/>
              <a:sym typeface="Calibri"/>
            </a:endParaRPr>
          </a:p>
        </p:txBody>
      </p:sp>
      <p:sp>
        <p:nvSpPr>
          <p:cNvPr id="265" name="Google Shape;265;p21"/>
          <p:cNvSpPr/>
          <p:nvPr/>
        </p:nvSpPr>
        <p:spPr>
          <a:xfrm>
            <a:off x="259900" y="6588275"/>
            <a:ext cx="7041000" cy="39981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000">
                <a:solidFill>
                  <a:srgbClr val="61753B"/>
                </a:solidFill>
              </a:rPr>
              <a:t>CASE: A 45-year-old man presents to his physician complaining of a five-month history of occasional burning mid-epigastric pain that improves when he eats food. He denies any history of recent travel or excessive use of non-steroidal anti-inflammatory drugs. The physician begins a course of pharmacologic therapy</a:t>
            </a:r>
            <a:endParaRPr b="1" sz="1000">
              <a:solidFill>
                <a:srgbClr val="61753B"/>
              </a:solidFill>
            </a:endParaRPr>
          </a:p>
          <a:p>
            <a:pPr indent="0" lvl="0" marL="0" rtl="0" algn="l">
              <a:spcBef>
                <a:spcPts val="0"/>
              </a:spcBef>
              <a:spcAft>
                <a:spcPts val="0"/>
              </a:spcAft>
              <a:buNone/>
            </a:pPr>
            <a:r>
              <a:rPr b="1" lang="en-GB" sz="1000">
                <a:solidFill>
                  <a:srgbClr val="61753B"/>
                </a:solidFill>
              </a:rPr>
              <a:t>to improve the patient’s symptoms.</a:t>
            </a:r>
            <a:endParaRPr b="1" sz="1000">
              <a:solidFill>
                <a:srgbClr val="61753B"/>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Q1: What’s the most likely diagnosis?</a:t>
            </a:r>
            <a:endParaRPr b="1" sz="1000"/>
          </a:p>
          <a:p>
            <a:pPr indent="0" lvl="0" marL="0" rtl="0" algn="l">
              <a:spcBef>
                <a:spcPts val="0"/>
              </a:spcBef>
              <a:spcAft>
                <a:spcPts val="0"/>
              </a:spcAft>
              <a:buNone/>
            </a:pPr>
            <a:r>
              <a:rPr lang="en-GB" sz="700">
                <a:solidFill>
                  <a:srgbClr val="B7B7B7"/>
                </a:solidFill>
              </a:rPr>
              <a:t>A: Peptic ulcer</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Q2: What’s the most likely organism causing this condition?</a:t>
            </a:r>
            <a:endParaRPr b="1" sz="1000"/>
          </a:p>
          <a:p>
            <a:pPr indent="0" lvl="0" marL="0" rtl="0" algn="l">
              <a:spcBef>
                <a:spcPts val="0"/>
              </a:spcBef>
              <a:spcAft>
                <a:spcPts val="0"/>
              </a:spcAft>
              <a:buNone/>
            </a:pPr>
            <a:r>
              <a:rPr lang="en-GB" sz="700">
                <a:solidFill>
                  <a:srgbClr val="B7B7B7"/>
                </a:solidFill>
              </a:rPr>
              <a:t>A: Helicobacter pylori</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Q3: What’s the spectrum of diseases that are usually caused by this organism?</a:t>
            </a:r>
            <a:endParaRPr b="1" sz="1000"/>
          </a:p>
          <a:p>
            <a:pPr indent="0" lvl="0" marL="0" rtl="0" algn="l">
              <a:spcBef>
                <a:spcPts val="0"/>
              </a:spcBef>
              <a:spcAft>
                <a:spcPts val="0"/>
              </a:spcAft>
              <a:buNone/>
            </a:pPr>
            <a:r>
              <a:rPr lang="en-GB" sz="700">
                <a:solidFill>
                  <a:srgbClr val="B7B7B7"/>
                </a:solidFill>
              </a:rPr>
              <a:t>A: chronic active gastritis – gastric and duodenal ulcer (Peptic ulcer) – Gastric adenocarcinoma – Gastric mucosa-associated lymphoid tissue (MALT) lymphoma.</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Q4: How is it transmitted?</a:t>
            </a:r>
            <a:endParaRPr b="1" sz="1000"/>
          </a:p>
          <a:p>
            <a:pPr indent="0" lvl="0" marL="0" rtl="0" algn="l">
              <a:spcBef>
                <a:spcPts val="0"/>
              </a:spcBef>
              <a:spcAft>
                <a:spcPts val="0"/>
              </a:spcAft>
              <a:buNone/>
            </a:pPr>
            <a:r>
              <a:rPr lang="en-GB" sz="700">
                <a:solidFill>
                  <a:srgbClr val="B7B7B7"/>
                </a:solidFill>
              </a:rPr>
              <a:t>A: Oral-Oral or Fecal-Oral</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Q5: Mention 3 virulence factors for this organism.</a:t>
            </a:r>
            <a:endParaRPr b="1" sz="1000"/>
          </a:p>
          <a:p>
            <a:pPr indent="0" lvl="0" marL="0" rtl="0" algn="l">
              <a:spcBef>
                <a:spcPts val="0"/>
              </a:spcBef>
              <a:spcAft>
                <a:spcPts val="0"/>
              </a:spcAft>
              <a:buNone/>
            </a:pPr>
            <a:r>
              <a:rPr lang="en-GB" sz="700">
                <a:solidFill>
                  <a:srgbClr val="B7B7B7"/>
                </a:solidFill>
              </a:rPr>
              <a:t>A: </a:t>
            </a:r>
            <a:endParaRPr sz="700">
              <a:solidFill>
                <a:srgbClr val="B7B7B7"/>
              </a:solidFill>
            </a:endParaRPr>
          </a:p>
          <a:p>
            <a:pPr indent="0" lvl="0" marL="0" rtl="0" algn="l">
              <a:spcBef>
                <a:spcPts val="0"/>
              </a:spcBef>
              <a:spcAft>
                <a:spcPts val="0"/>
              </a:spcAft>
              <a:buNone/>
            </a:pPr>
            <a:r>
              <a:rPr lang="en-GB" sz="700">
                <a:solidFill>
                  <a:srgbClr val="B7B7B7"/>
                </a:solidFill>
              </a:rPr>
              <a:t>1- Urease: Break down urea into CO2 and ammonia, which will neutralize gastric acid and cause damage to tissue(by ammonia which is toxic to tissue)</a:t>
            </a:r>
            <a:endParaRPr sz="700">
              <a:solidFill>
                <a:srgbClr val="B7B7B7"/>
              </a:solidFill>
            </a:endParaRPr>
          </a:p>
          <a:p>
            <a:pPr indent="0" lvl="0" marL="0" rtl="0" algn="l">
              <a:spcBef>
                <a:spcPts val="0"/>
              </a:spcBef>
              <a:spcAft>
                <a:spcPts val="0"/>
              </a:spcAft>
              <a:buNone/>
            </a:pPr>
            <a:r>
              <a:rPr lang="en-GB" sz="700">
                <a:solidFill>
                  <a:srgbClr val="B7B7B7"/>
                </a:solidFill>
              </a:rPr>
              <a:t>2- CagA: Cytokine release(e.g. IL-8), Has a role in the development of cancer.</a:t>
            </a:r>
            <a:endParaRPr sz="700">
              <a:solidFill>
                <a:srgbClr val="B7B7B7"/>
              </a:solidFill>
            </a:endParaRPr>
          </a:p>
          <a:p>
            <a:pPr indent="0" lvl="0" marL="0" rtl="0" algn="l">
              <a:spcBef>
                <a:spcPts val="0"/>
              </a:spcBef>
              <a:spcAft>
                <a:spcPts val="0"/>
              </a:spcAft>
              <a:buNone/>
            </a:pPr>
            <a:r>
              <a:rPr lang="en-GB" sz="700">
                <a:solidFill>
                  <a:srgbClr val="B7B7B7"/>
                </a:solidFill>
              </a:rPr>
              <a:t>3- VacA: gastric tissue damage</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Q6: Mention 3 risk factors for this disease.</a:t>
            </a:r>
            <a:endParaRPr b="1" sz="1000"/>
          </a:p>
          <a:p>
            <a:pPr indent="0" lvl="0" marL="0" rtl="0" algn="l">
              <a:spcBef>
                <a:spcPts val="0"/>
              </a:spcBef>
              <a:spcAft>
                <a:spcPts val="0"/>
              </a:spcAft>
              <a:buNone/>
            </a:pPr>
            <a:r>
              <a:rPr lang="en-GB" sz="700">
                <a:solidFill>
                  <a:srgbClr val="B7B7B7"/>
                </a:solidFill>
              </a:rPr>
              <a:t>A: Over usage of NSAIDs, smoking, alcohol</a:t>
            </a:r>
            <a:endParaRPr sz="700">
              <a:solidFill>
                <a:srgbClr val="B7B7B7"/>
              </a:solidFill>
            </a:endParaRPr>
          </a:p>
          <a:p>
            <a:pPr indent="0" lvl="0" marL="0" rtl="0" algn="l">
              <a:spcBef>
                <a:spcPts val="0"/>
              </a:spcBef>
              <a:spcAft>
                <a:spcPts val="0"/>
              </a:spcAft>
              <a:buNone/>
            </a:pPr>
            <a:r>
              <a:t/>
            </a:r>
            <a:endParaRPr sz="700"/>
          </a:p>
          <a:p>
            <a:pPr indent="0" lvl="0" marL="0" rtl="0" algn="l">
              <a:spcBef>
                <a:spcPts val="0"/>
              </a:spcBef>
              <a:spcAft>
                <a:spcPts val="0"/>
              </a:spcAft>
              <a:buNone/>
            </a:pPr>
            <a:r>
              <a:rPr b="1" lang="en-GB" sz="1000"/>
              <a:t>Q7: How do we diagnose it?</a:t>
            </a:r>
            <a:endParaRPr b="1" sz="1000"/>
          </a:p>
          <a:p>
            <a:pPr indent="0" lvl="0" marL="0" rtl="0" algn="l">
              <a:spcBef>
                <a:spcPts val="0"/>
              </a:spcBef>
              <a:spcAft>
                <a:spcPts val="0"/>
              </a:spcAft>
              <a:buNone/>
            </a:pPr>
            <a:r>
              <a:rPr lang="en-GB" sz="700">
                <a:solidFill>
                  <a:srgbClr val="B7B7B7"/>
                </a:solidFill>
              </a:rPr>
              <a:t>1- non-invasive methods such as: Stool antigen test, Carbon urea breath test.</a:t>
            </a:r>
            <a:endParaRPr sz="700">
              <a:solidFill>
                <a:srgbClr val="B7B7B7"/>
              </a:solidFill>
            </a:endParaRPr>
          </a:p>
          <a:p>
            <a:pPr indent="0" lvl="0" marL="0" rtl="0" algn="l">
              <a:spcBef>
                <a:spcPts val="0"/>
              </a:spcBef>
              <a:spcAft>
                <a:spcPts val="0"/>
              </a:spcAft>
              <a:buNone/>
            </a:pPr>
            <a:r>
              <a:rPr lang="en-GB" sz="700">
                <a:solidFill>
                  <a:srgbClr val="B7B7B7"/>
                </a:solidFill>
              </a:rPr>
              <a:t>2- Invasive methods such as: Rapid urease test, culture of bacteria or histology if we suspect cancer.</a:t>
            </a:r>
            <a:endParaRPr sz="700">
              <a:solidFill>
                <a:srgbClr val="B7B7B7"/>
              </a:solidFill>
            </a:endParaRPr>
          </a:p>
          <a:p>
            <a:pPr indent="0" lvl="0" marL="0" rtl="0" algn="l">
              <a:spcBef>
                <a:spcPts val="0"/>
              </a:spcBef>
              <a:spcAft>
                <a:spcPts val="0"/>
              </a:spcAft>
              <a:buNone/>
            </a:pPr>
            <a:r>
              <a:t/>
            </a:r>
            <a:endParaRPr sz="700">
              <a:solidFill>
                <a:srgbClr val="B7B7B7"/>
              </a:solidFill>
            </a:endParaRPr>
          </a:p>
          <a:p>
            <a:pPr indent="0" lvl="0" marL="0" rtl="0" algn="l">
              <a:spcBef>
                <a:spcPts val="0"/>
              </a:spcBef>
              <a:spcAft>
                <a:spcPts val="0"/>
              </a:spcAft>
              <a:buNone/>
            </a:pPr>
            <a:r>
              <a:rPr b="1" lang="en-GB" sz="1000"/>
              <a:t>Q8: What’s the appropriate treatment?</a:t>
            </a:r>
            <a:endParaRPr b="1" sz="1000"/>
          </a:p>
          <a:p>
            <a:pPr indent="0" lvl="0" marL="0" rtl="0" algn="l">
              <a:spcBef>
                <a:spcPts val="0"/>
              </a:spcBef>
              <a:spcAft>
                <a:spcPts val="0"/>
              </a:spcAft>
              <a:buNone/>
            </a:pPr>
            <a:r>
              <a:rPr lang="en-GB" sz="700">
                <a:solidFill>
                  <a:srgbClr val="B7B7B7"/>
                </a:solidFill>
              </a:rPr>
              <a:t>Proton pump inhibitors + Clarithromycin + Amoxicillin or metronidazole for 14 days </a:t>
            </a:r>
            <a:endParaRPr sz="700">
              <a:solidFill>
                <a:srgbClr val="B7B7B7"/>
              </a:solidFill>
            </a:endParaRPr>
          </a:p>
        </p:txBody>
      </p:sp>
      <p:sp>
        <p:nvSpPr>
          <p:cNvPr id="266" name="Google Shape;266;p21"/>
          <p:cNvSpPr txBox="1"/>
          <p:nvPr/>
        </p:nvSpPr>
        <p:spPr>
          <a:xfrm>
            <a:off x="242075" y="61208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SAQ:</a:t>
            </a:r>
            <a:endParaRPr b="1" sz="2400">
              <a:solidFill>
                <a:srgbClr val="61753B"/>
              </a:solidFill>
              <a:latin typeface="Calibri"/>
              <a:ea typeface="Calibri"/>
              <a:cs typeface="Calibri"/>
              <a:sym typeface="Calibri"/>
            </a:endParaRPr>
          </a:p>
        </p:txBody>
      </p:sp>
      <p:sp>
        <p:nvSpPr>
          <p:cNvPr id="267" name="Google Shape;267;p21"/>
          <p:cNvSpPr/>
          <p:nvPr/>
        </p:nvSpPr>
        <p:spPr>
          <a:xfrm>
            <a:off x="242075" y="1154325"/>
            <a:ext cx="7041000" cy="49362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800">
                <a:solidFill>
                  <a:srgbClr val="61753B"/>
                </a:solidFill>
              </a:rPr>
              <a:t>Q1: Which of the following is correct regarding peptic ulcer?</a:t>
            </a:r>
            <a:endParaRPr b="1" sz="800">
              <a:solidFill>
                <a:srgbClr val="61753B"/>
              </a:solidFill>
            </a:endParaRPr>
          </a:p>
          <a:p>
            <a:pPr indent="0" lvl="0" marL="0" rtl="0" algn="l">
              <a:spcBef>
                <a:spcPts val="0"/>
              </a:spcBef>
              <a:spcAft>
                <a:spcPts val="0"/>
              </a:spcAft>
              <a:buNone/>
            </a:pPr>
            <a:r>
              <a:rPr lang="en-GB" sz="800"/>
              <a:t>A- Most duodenal ulcers progress into tumors.</a:t>
            </a:r>
            <a:endParaRPr sz="800"/>
          </a:p>
          <a:p>
            <a:pPr indent="0" lvl="0" marL="0" rtl="0" algn="l">
              <a:spcBef>
                <a:spcPts val="0"/>
              </a:spcBef>
              <a:spcAft>
                <a:spcPts val="0"/>
              </a:spcAft>
              <a:buNone/>
            </a:pPr>
            <a:r>
              <a:rPr lang="en-GB" sz="800"/>
              <a:t>B- Stomach ulcers have a potential to progress into tumors.</a:t>
            </a:r>
            <a:endParaRPr sz="800"/>
          </a:p>
          <a:p>
            <a:pPr indent="0" lvl="0" marL="0" rtl="0" algn="l">
              <a:spcBef>
                <a:spcPts val="0"/>
              </a:spcBef>
              <a:spcAft>
                <a:spcPts val="0"/>
              </a:spcAft>
              <a:buNone/>
            </a:pPr>
            <a:r>
              <a:rPr lang="en-GB" sz="800"/>
              <a:t>C- Peptic ulcer is usually caused by Gram positive bacteria.</a:t>
            </a:r>
            <a:endParaRPr sz="800"/>
          </a:p>
          <a:p>
            <a:pPr indent="0" lvl="0" marL="0" rtl="0" algn="l">
              <a:spcBef>
                <a:spcPts val="0"/>
              </a:spcBef>
              <a:spcAft>
                <a:spcPts val="0"/>
              </a:spcAft>
              <a:buNone/>
            </a:pPr>
            <a:r>
              <a:rPr lang="en-GB" sz="800"/>
              <a:t>D- Stomach ulcers are more common than duodenal ulcers.</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b="1" lang="en-GB" sz="800">
                <a:solidFill>
                  <a:srgbClr val="61753B"/>
                </a:solidFill>
              </a:rPr>
              <a:t>Q2: A 50 yo man presented to the ER with severe epigastric pain and burning sensations after 3 hours from his last meal (empty stomach), associated with nausea and vomiting. He was diagnosed with peptic ulcer. Which of the following is correct regarding the causative microorganism?</a:t>
            </a:r>
            <a:endParaRPr b="1" sz="800">
              <a:solidFill>
                <a:srgbClr val="61753B"/>
              </a:solidFill>
            </a:endParaRPr>
          </a:p>
          <a:p>
            <a:pPr indent="0" lvl="0" marL="0" rtl="0" algn="l">
              <a:spcBef>
                <a:spcPts val="0"/>
              </a:spcBef>
              <a:spcAft>
                <a:spcPts val="0"/>
              </a:spcAft>
              <a:buNone/>
            </a:pPr>
            <a:r>
              <a:rPr lang="en-GB" sz="800"/>
              <a:t>A- Gram negative, Urease negative  </a:t>
            </a:r>
            <a:endParaRPr sz="800"/>
          </a:p>
          <a:p>
            <a:pPr indent="0" lvl="0" marL="0" rtl="0" algn="l">
              <a:spcBef>
                <a:spcPts val="0"/>
              </a:spcBef>
              <a:spcAft>
                <a:spcPts val="0"/>
              </a:spcAft>
              <a:buNone/>
            </a:pPr>
            <a:r>
              <a:rPr lang="en-GB" sz="800"/>
              <a:t>B-  Gram negative, Non-motile organism</a:t>
            </a:r>
            <a:endParaRPr sz="800"/>
          </a:p>
          <a:p>
            <a:pPr indent="0" lvl="0" marL="0" rtl="0" algn="l">
              <a:spcBef>
                <a:spcPts val="0"/>
              </a:spcBef>
              <a:spcAft>
                <a:spcPts val="0"/>
              </a:spcAft>
              <a:buNone/>
            </a:pPr>
            <a:r>
              <a:rPr lang="en-GB" sz="800"/>
              <a:t>C- Gram positive, Grows on Skirrow agar</a:t>
            </a:r>
            <a:endParaRPr sz="800"/>
          </a:p>
          <a:p>
            <a:pPr indent="0" lvl="0" marL="0" rtl="0" algn="l">
              <a:spcBef>
                <a:spcPts val="0"/>
              </a:spcBef>
              <a:spcAft>
                <a:spcPts val="0"/>
              </a:spcAft>
              <a:buNone/>
            </a:pPr>
            <a:r>
              <a:rPr lang="en-GB" sz="800"/>
              <a:t>D- Gram negative, Microaerophilic, oxidase and urease positive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b="1" lang="en-GB" sz="800">
                <a:solidFill>
                  <a:srgbClr val="61753B"/>
                </a:solidFill>
              </a:rPr>
              <a:t>Q3: A 45-year-old man presents to the clinic complaining of several weeks of vague abdominal discomfort and early satiety. The physician orders upper GI endoscopy as part of his workup. During the study, mucosal rigidity and hyperplasia are seen in the stomach, and a biopsy is taken from the affected area. Microscopic analysis of the biopsy specimen shows sheets of atypical lymphocytes. The organism believed to be associated with this condition is best described urease, catalase, and oxidase positive, Which of the following is most likely the diagnosis?</a:t>
            </a:r>
            <a:endParaRPr b="1" sz="800">
              <a:solidFill>
                <a:srgbClr val="61753B"/>
              </a:solidFill>
            </a:endParaRPr>
          </a:p>
          <a:p>
            <a:pPr indent="0" lvl="0" marL="0" rtl="0" algn="l">
              <a:spcBef>
                <a:spcPts val="0"/>
              </a:spcBef>
              <a:spcAft>
                <a:spcPts val="0"/>
              </a:spcAft>
              <a:buNone/>
            </a:pPr>
            <a:r>
              <a:rPr lang="en-GB" sz="800"/>
              <a:t>A- Gastric adenocarcinoma </a:t>
            </a:r>
            <a:endParaRPr sz="800"/>
          </a:p>
          <a:p>
            <a:pPr indent="0" lvl="0" marL="0" rtl="0" algn="l">
              <a:spcBef>
                <a:spcPts val="0"/>
              </a:spcBef>
              <a:spcAft>
                <a:spcPts val="0"/>
              </a:spcAft>
              <a:buNone/>
            </a:pPr>
            <a:r>
              <a:rPr lang="en-GB" sz="800"/>
              <a:t>B- Acute pancreatitis</a:t>
            </a:r>
            <a:endParaRPr sz="800"/>
          </a:p>
          <a:p>
            <a:pPr indent="0" lvl="0" marL="0" rtl="0" algn="l">
              <a:spcBef>
                <a:spcPts val="0"/>
              </a:spcBef>
              <a:spcAft>
                <a:spcPts val="0"/>
              </a:spcAft>
              <a:buNone/>
            </a:pPr>
            <a:r>
              <a:rPr lang="en-GB" sz="800"/>
              <a:t>C- Gastric mucosa-associated lymphoid tissue (MALT) lymphoma.</a:t>
            </a:r>
            <a:endParaRPr sz="800"/>
          </a:p>
          <a:p>
            <a:pPr indent="0" lvl="0" marL="0" rtl="0" algn="l">
              <a:spcBef>
                <a:spcPts val="0"/>
              </a:spcBef>
              <a:spcAft>
                <a:spcPts val="0"/>
              </a:spcAft>
              <a:buNone/>
            </a:pPr>
            <a:r>
              <a:rPr lang="en-GB" sz="800"/>
              <a:t>D- Liver cirrhosis</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b="1" lang="en-GB" sz="800">
                <a:solidFill>
                  <a:srgbClr val="61753B"/>
                </a:solidFill>
              </a:rPr>
              <a:t>Q4: Which of the following is a virulence factor of H.pylori that produces ammonia and neutralizes stomach acidity?</a:t>
            </a:r>
            <a:endParaRPr b="1" sz="800">
              <a:solidFill>
                <a:srgbClr val="61753B"/>
              </a:solidFill>
            </a:endParaRPr>
          </a:p>
          <a:p>
            <a:pPr indent="0" lvl="0" marL="0" rtl="0" algn="l">
              <a:spcBef>
                <a:spcPts val="0"/>
              </a:spcBef>
              <a:spcAft>
                <a:spcPts val="0"/>
              </a:spcAft>
              <a:buNone/>
            </a:pPr>
            <a:r>
              <a:rPr lang="en-GB" sz="800"/>
              <a:t>A- CagA</a:t>
            </a:r>
            <a:endParaRPr sz="800"/>
          </a:p>
          <a:p>
            <a:pPr indent="0" lvl="0" marL="0" rtl="0" algn="l">
              <a:spcBef>
                <a:spcPts val="0"/>
              </a:spcBef>
              <a:spcAft>
                <a:spcPts val="0"/>
              </a:spcAft>
              <a:buNone/>
            </a:pPr>
            <a:r>
              <a:rPr lang="en-GB" sz="800"/>
              <a:t>B- VacA</a:t>
            </a:r>
            <a:endParaRPr sz="800"/>
          </a:p>
          <a:p>
            <a:pPr indent="0" lvl="0" marL="0" rtl="0" algn="l">
              <a:spcBef>
                <a:spcPts val="0"/>
              </a:spcBef>
              <a:spcAft>
                <a:spcPts val="0"/>
              </a:spcAft>
              <a:buNone/>
            </a:pPr>
            <a:r>
              <a:rPr lang="en-GB" sz="800"/>
              <a:t>C- Urease</a:t>
            </a:r>
            <a:endParaRPr sz="800"/>
          </a:p>
          <a:p>
            <a:pPr indent="0" lvl="0" marL="0" rtl="0" algn="l">
              <a:spcBef>
                <a:spcPts val="0"/>
              </a:spcBef>
              <a:spcAft>
                <a:spcPts val="0"/>
              </a:spcAft>
              <a:buNone/>
            </a:pPr>
            <a:r>
              <a:rPr lang="en-GB" sz="800"/>
              <a:t>D- Phospholipase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b="1" lang="en-GB" sz="800">
                <a:solidFill>
                  <a:srgbClr val="61753B"/>
                </a:solidFill>
              </a:rPr>
              <a:t>Q5: A 27-year-old woman with no significant medical history complains of a month of sharp, nonradiating, epigastric pain. Her pain is relieved after eating food, and she has experienced weight loss. What is the most likely primary treatment for this patient?</a:t>
            </a:r>
            <a:endParaRPr b="1" sz="800">
              <a:solidFill>
                <a:srgbClr val="61753B"/>
              </a:solidFill>
            </a:endParaRPr>
          </a:p>
          <a:p>
            <a:pPr indent="0" lvl="0" marL="0" rtl="0" algn="l">
              <a:spcBef>
                <a:spcPts val="0"/>
              </a:spcBef>
              <a:spcAft>
                <a:spcPts val="0"/>
              </a:spcAft>
              <a:buNone/>
            </a:pPr>
            <a:r>
              <a:rPr lang="en-GB" sz="800"/>
              <a:t>A- Amoxicillin, clarithromycin, and omeprazole </a:t>
            </a:r>
            <a:endParaRPr sz="800"/>
          </a:p>
          <a:p>
            <a:pPr indent="0" lvl="0" marL="0" rtl="0" algn="l">
              <a:spcBef>
                <a:spcPts val="0"/>
              </a:spcBef>
              <a:spcAft>
                <a:spcPts val="0"/>
              </a:spcAft>
              <a:buNone/>
            </a:pPr>
            <a:r>
              <a:rPr lang="en-GB" sz="800"/>
              <a:t>B- Avoidance of nonsteroidal anti-inflammatory drugs</a:t>
            </a:r>
            <a:endParaRPr sz="800"/>
          </a:p>
          <a:p>
            <a:pPr indent="0" lvl="0" marL="0" rtl="0" algn="l">
              <a:spcBef>
                <a:spcPts val="0"/>
              </a:spcBef>
              <a:spcAft>
                <a:spcPts val="0"/>
              </a:spcAft>
              <a:buNone/>
            </a:pPr>
            <a:r>
              <a:rPr lang="en-GB" sz="800"/>
              <a:t>C- Gastrinoma resection</a:t>
            </a:r>
            <a:endParaRPr sz="800"/>
          </a:p>
          <a:p>
            <a:pPr indent="0" lvl="0" marL="0" rtl="0" algn="l">
              <a:spcBef>
                <a:spcPts val="0"/>
              </a:spcBef>
              <a:spcAft>
                <a:spcPts val="0"/>
              </a:spcAft>
              <a:buNone/>
            </a:pPr>
            <a:r>
              <a:rPr lang="en-GB" sz="800"/>
              <a:t>D- Metoclopramide</a:t>
            </a:r>
            <a:endParaRPr sz="800"/>
          </a:p>
        </p:txBody>
      </p:sp>
      <p:sp>
        <p:nvSpPr>
          <p:cNvPr id="268" name="Google Shape;268;p21"/>
          <p:cNvSpPr/>
          <p:nvPr/>
        </p:nvSpPr>
        <p:spPr>
          <a:xfrm>
            <a:off x="3945125" y="6590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rPr>
              <a:t>Q1:B, Q2:D, Q3:C, Q4:C, Q5:A</a:t>
            </a:r>
            <a:endParaRPr sz="1200">
              <a:solidFill>
                <a:srgbClr val="D9D9D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