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Lst>
  <p:sldSz cy="10698475" cx="7589525"/>
  <p:notesSz cx="6858000" cy="9144000"/>
  <p:embeddedFontLst>
    <p:embeddedFont>
      <p:font typeface="Cabin SemiBold"/>
      <p:regular r:id="rId17"/>
      <p:bold r:id="rId18"/>
      <p:italic r:id="rId19"/>
      <p:boldItalic r:id="rId20"/>
    </p:embeddedFont>
    <p:embeddedFont>
      <p:font typeface="Roboto"/>
      <p:regular r:id="rId21"/>
      <p:bold r:id="rId22"/>
      <p:italic r:id="rId23"/>
      <p:boldItalic r:id="rId24"/>
    </p:embeddedFont>
    <p:embeddedFont>
      <p:font typeface="Lobster"/>
      <p:regular r:id="rId25"/>
    </p:embeddedFont>
    <p:embeddedFont>
      <p:font typeface="Cabin"/>
      <p:regular r:id="rId26"/>
      <p:bold r:id="rId27"/>
      <p:italic r:id="rId28"/>
      <p:boldItalic r:id="rId29"/>
    </p:embeddedFont>
    <p:embeddedFont>
      <p:font typeface="Cairo"/>
      <p:regular r:id="rId30"/>
      <p:bold r:id="rId31"/>
    </p:embeddedFont>
    <p:embeddedFont>
      <p:font typeface="Exo"/>
      <p:regular r:id="rId32"/>
      <p:bold r:id="rId33"/>
      <p:italic r:id="rId34"/>
      <p:boldItalic r:id="rId35"/>
    </p:embeddedFont>
    <p:embeddedFont>
      <p:font typeface="Century Gothic"/>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70">
          <p15:clr>
            <a:srgbClr val="A4A3A4"/>
          </p15:clr>
        </p15:guide>
        <p15:guide id="2" pos="239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99BF64D4-153D-4A0B-B381-EC326FF9DB0B}">
  <a:tblStyle styleId="{99BF64D4-153D-4A0B-B381-EC326FF9DB0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3370" orient="horz"/>
        <p:guide pos="239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CabinSemiBold-boldItalic.fntdata"/><Relationship Id="rId22" Type="http://schemas.openxmlformats.org/officeDocument/2006/relationships/font" Target="fonts/Roboto-bold.fntdata"/><Relationship Id="rId21" Type="http://schemas.openxmlformats.org/officeDocument/2006/relationships/font" Target="fonts/Roboto-regular.fntdata"/><Relationship Id="rId24" Type="http://schemas.openxmlformats.org/officeDocument/2006/relationships/font" Target="fonts/Roboto-boldItalic.fntdata"/><Relationship Id="rId23" Type="http://schemas.openxmlformats.org/officeDocument/2006/relationships/font" Target="fonts/Roboto-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Cabin-regular.fntdata"/><Relationship Id="rId25" Type="http://schemas.openxmlformats.org/officeDocument/2006/relationships/font" Target="fonts/Lobster-regular.fntdata"/><Relationship Id="rId28" Type="http://schemas.openxmlformats.org/officeDocument/2006/relationships/font" Target="fonts/Cabin-italic.fntdata"/><Relationship Id="rId27" Type="http://schemas.openxmlformats.org/officeDocument/2006/relationships/font" Target="fonts/Cabin-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Cabin-bold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Cairo-bold.fntdata"/><Relationship Id="rId30" Type="http://schemas.openxmlformats.org/officeDocument/2006/relationships/font" Target="fonts/Cairo-regular.fntdata"/><Relationship Id="rId11" Type="http://schemas.openxmlformats.org/officeDocument/2006/relationships/slide" Target="slides/slide5.xml"/><Relationship Id="rId33" Type="http://schemas.openxmlformats.org/officeDocument/2006/relationships/font" Target="fonts/Exo-bold.fntdata"/><Relationship Id="rId10" Type="http://schemas.openxmlformats.org/officeDocument/2006/relationships/slide" Target="slides/slide4.xml"/><Relationship Id="rId32" Type="http://schemas.openxmlformats.org/officeDocument/2006/relationships/font" Target="fonts/Exo-regular.fntdata"/><Relationship Id="rId13" Type="http://schemas.openxmlformats.org/officeDocument/2006/relationships/slide" Target="slides/slide7.xml"/><Relationship Id="rId35" Type="http://schemas.openxmlformats.org/officeDocument/2006/relationships/font" Target="fonts/Exo-boldItalic.fntdata"/><Relationship Id="rId12" Type="http://schemas.openxmlformats.org/officeDocument/2006/relationships/slide" Target="slides/slide6.xml"/><Relationship Id="rId34" Type="http://schemas.openxmlformats.org/officeDocument/2006/relationships/font" Target="fonts/Exo-italic.fntdata"/><Relationship Id="rId15" Type="http://schemas.openxmlformats.org/officeDocument/2006/relationships/slide" Target="slides/slide9.xml"/><Relationship Id="rId37" Type="http://schemas.openxmlformats.org/officeDocument/2006/relationships/font" Target="fonts/CenturyGothic-bold.fntdata"/><Relationship Id="rId14" Type="http://schemas.openxmlformats.org/officeDocument/2006/relationships/slide" Target="slides/slide8.xml"/><Relationship Id="rId36" Type="http://schemas.openxmlformats.org/officeDocument/2006/relationships/font" Target="fonts/CenturyGothic-regular.fntdata"/><Relationship Id="rId17" Type="http://schemas.openxmlformats.org/officeDocument/2006/relationships/font" Target="fonts/CabinSemiBold-regular.fntdata"/><Relationship Id="rId39" Type="http://schemas.openxmlformats.org/officeDocument/2006/relationships/font" Target="fonts/CenturyGothic-boldItalic.fntdata"/><Relationship Id="rId16" Type="http://schemas.openxmlformats.org/officeDocument/2006/relationships/slide" Target="slides/slide10.xml"/><Relationship Id="rId38" Type="http://schemas.openxmlformats.org/officeDocument/2006/relationships/font" Target="fonts/CenturyGothic-italic.fntdata"/><Relationship Id="rId19" Type="http://schemas.openxmlformats.org/officeDocument/2006/relationships/font" Target="fonts/CabinSemiBold-italic.fntdata"/><Relationship Id="rId18" Type="http://schemas.openxmlformats.org/officeDocument/2006/relationships/font" Target="fonts/CabinSemiBold-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g768af002c7_0_108: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768af002c7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Google Shape;83;g6d5a748a33_0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6d5a748a3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g7da77951688062b0_8: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7da77951688062b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g768af002c7_0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768af002c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g6d54462d2d_1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6d54462d2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g6d5a748a33_0_16: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6d5a748a33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g4e87246a18deae42_8: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4e87246a18deae4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g94cb8885d887e25_8: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94cb8885d887e25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75b266bc9a_0_11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75b266bc9a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8718" y="1548715"/>
            <a:ext cx="7072200" cy="42693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8711" y="5894977"/>
            <a:ext cx="7072200" cy="1648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8711" y="2300739"/>
            <a:ext cx="7072200" cy="40842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8711" y="6556625"/>
            <a:ext cx="7072200" cy="2705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8711" y="4473766"/>
            <a:ext cx="7072200" cy="1750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8711" y="2397147"/>
            <a:ext cx="7072200" cy="71061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8711"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010895"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8711" y="1155647"/>
            <a:ext cx="2330700" cy="15720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8711" y="2890367"/>
            <a:ext cx="2330700" cy="6613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6908" y="936312"/>
            <a:ext cx="5285400" cy="85089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94763" y="-260"/>
            <a:ext cx="3794700" cy="10698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0365" y="2565003"/>
            <a:ext cx="3357600" cy="30831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0365" y="5830393"/>
            <a:ext cx="3357600" cy="2568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99788" y="1506075"/>
            <a:ext cx="3184800" cy="76857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8711" y="8799592"/>
            <a:ext cx="4979100" cy="1258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8711" y="925652"/>
            <a:ext cx="7072200" cy="11913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8711" y="2397147"/>
            <a:ext cx="7072200" cy="71061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32145" y="9699486"/>
            <a:ext cx="455400" cy="818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3.png"/><Relationship Id="rId7" Type="http://schemas.openxmlformats.org/officeDocument/2006/relationships/hyperlink" Target="https://docs.google.com/presentation/d/1q7emMSn5NwGI41Y0cfy2jfMnyyBmTAoBcHL1iTKJQLI/edit#slide=id.p" TargetMode="External"/><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0.png"/><Relationship Id="rId4" Type="http://schemas.openxmlformats.org/officeDocument/2006/relationships/image" Target="../media/image4.png"/><Relationship Id="rId10" Type="http://schemas.openxmlformats.org/officeDocument/2006/relationships/image" Target="../media/image11.png"/><Relationship Id="rId9" Type="http://schemas.openxmlformats.org/officeDocument/2006/relationships/image" Target="../media/image15.png"/><Relationship Id="rId5" Type="http://schemas.openxmlformats.org/officeDocument/2006/relationships/image" Target="../media/image10.png"/><Relationship Id="rId6" Type="http://schemas.openxmlformats.org/officeDocument/2006/relationships/image" Target="../media/image2.png"/><Relationship Id="rId7" Type="http://schemas.openxmlformats.org/officeDocument/2006/relationships/image" Target="../media/image19.png"/><Relationship Id="rId8"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jpg"/><Relationship Id="rId4" Type="http://schemas.openxmlformats.org/officeDocument/2006/relationships/image" Target="../media/image17.jp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6.png"/><Relationship Id="rId8"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3F3F3"/>
        </a:solidFill>
      </p:bgPr>
    </p:bg>
    <p:spTree>
      <p:nvGrpSpPr>
        <p:cNvPr id="53" name="Shape 53"/>
        <p:cNvGrpSpPr/>
        <p:nvPr/>
      </p:nvGrpSpPr>
      <p:grpSpPr>
        <a:xfrm>
          <a:off x="0" y="0"/>
          <a:ext cx="0" cy="0"/>
          <a:chOff x="0" y="0"/>
          <a:chExt cx="0" cy="0"/>
        </a:xfrm>
      </p:grpSpPr>
      <p:sp>
        <p:nvSpPr>
          <p:cNvPr id="54" name="Google Shape;54;p13"/>
          <p:cNvSpPr/>
          <p:nvPr/>
        </p:nvSpPr>
        <p:spPr>
          <a:xfrm>
            <a:off x="394575" y="0"/>
            <a:ext cx="509100" cy="10698600"/>
          </a:xfrm>
          <a:prstGeom prst="rect">
            <a:avLst/>
          </a:prstGeom>
          <a:solidFill>
            <a:srgbClr val="EAF0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 name="Google Shape;55;p13"/>
          <p:cNvPicPr preferRelativeResize="0"/>
          <p:nvPr/>
        </p:nvPicPr>
        <p:blipFill>
          <a:blip r:embed="rId3">
            <a:alphaModFix/>
          </a:blip>
          <a:stretch>
            <a:fillRect/>
          </a:stretch>
        </p:blipFill>
        <p:spPr>
          <a:xfrm rot="-388141">
            <a:off x="-121059" y="-352184"/>
            <a:ext cx="1702388" cy="2145988"/>
          </a:xfrm>
          <a:prstGeom prst="rect">
            <a:avLst/>
          </a:prstGeom>
          <a:noFill/>
          <a:ln>
            <a:noFill/>
          </a:ln>
          <a:effectLst>
            <a:outerShdw blurRad="57150" rotWithShape="0" algn="bl" dir="5400000" dist="19050">
              <a:srgbClr val="999999">
                <a:alpha val="50000"/>
              </a:srgbClr>
            </a:outerShdw>
          </a:effectLst>
        </p:spPr>
      </p:pic>
      <p:pic>
        <p:nvPicPr>
          <p:cNvPr id="56" name="Google Shape;56;p13"/>
          <p:cNvPicPr preferRelativeResize="0"/>
          <p:nvPr/>
        </p:nvPicPr>
        <p:blipFill>
          <a:blip r:embed="rId4">
            <a:alphaModFix/>
          </a:blip>
          <a:stretch>
            <a:fillRect/>
          </a:stretch>
        </p:blipFill>
        <p:spPr>
          <a:xfrm rot="-388141">
            <a:off x="-139552" y="963309"/>
            <a:ext cx="1702388" cy="2145988"/>
          </a:xfrm>
          <a:prstGeom prst="rect">
            <a:avLst/>
          </a:prstGeom>
          <a:noFill/>
          <a:ln>
            <a:noFill/>
          </a:ln>
          <a:effectLst>
            <a:outerShdw blurRad="57150" rotWithShape="0" algn="bl" dir="5400000" dist="19050">
              <a:srgbClr val="999999">
                <a:alpha val="50000"/>
              </a:srgbClr>
            </a:outerShdw>
          </a:effectLst>
        </p:spPr>
      </p:pic>
      <p:pic>
        <p:nvPicPr>
          <p:cNvPr id="57" name="Google Shape;57;p13"/>
          <p:cNvPicPr preferRelativeResize="0"/>
          <p:nvPr/>
        </p:nvPicPr>
        <p:blipFill>
          <a:blip r:embed="rId4">
            <a:alphaModFix/>
          </a:blip>
          <a:stretch>
            <a:fillRect/>
          </a:stretch>
        </p:blipFill>
        <p:spPr>
          <a:xfrm rot="-388141">
            <a:off x="-156691" y="2294938"/>
            <a:ext cx="1702388" cy="2145988"/>
          </a:xfrm>
          <a:prstGeom prst="rect">
            <a:avLst/>
          </a:prstGeom>
          <a:noFill/>
          <a:ln>
            <a:noFill/>
          </a:ln>
          <a:effectLst>
            <a:outerShdw blurRad="57150" rotWithShape="0" algn="bl" dir="5400000" dist="19050">
              <a:srgbClr val="999999">
                <a:alpha val="50000"/>
              </a:srgbClr>
            </a:outerShdw>
          </a:effectLst>
        </p:spPr>
      </p:pic>
      <p:pic>
        <p:nvPicPr>
          <p:cNvPr id="58" name="Google Shape;58;p13"/>
          <p:cNvPicPr preferRelativeResize="0"/>
          <p:nvPr/>
        </p:nvPicPr>
        <p:blipFill>
          <a:blip r:embed="rId4">
            <a:alphaModFix/>
          </a:blip>
          <a:stretch>
            <a:fillRect/>
          </a:stretch>
        </p:blipFill>
        <p:spPr>
          <a:xfrm rot="-388141">
            <a:off x="-175184" y="3610431"/>
            <a:ext cx="1702388" cy="2145988"/>
          </a:xfrm>
          <a:prstGeom prst="rect">
            <a:avLst/>
          </a:prstGeom>
          <a:noFill/>
          <a:ln>
            <a:noFill/>
          </a:ln>
          <a:effectLst>
            <a:outerShdw blurRad="57150" rotWithShape="0" algn="bl" dir="5400000" dist="19050">
              <a:srgbClr val="999999">
                <a:alpha val="50000"/>
              </a:srgbClr>
            </a:outerShdw>
          </a:effectLst>
        </p:spPr>
      </p:pic>
      <p:pic>
        <p:nvPicPr>
          <p:cNvPr id="59" name="Google Shape;59;p13"/>
          <p:cNvPicPr preferRelativeResize="0"/>
          <p:nvPr/>
        </p:nvPicPr>
        <p:blipFill>
          <a:blip r:embed="rId4">
            <a:alphaModFix/>
          </a:blip>
          <a:stretch>
            <a:fillRect/>
          </a:stretch>
        </p:blipFill>
        <p:spPr>
          <a:xfrm rot="-388141">
            <a:off x="-189792" y="4941774"/>
            <a:ext cx="1702388" cy="2145988"/>
          </a:xfrm>
          <a:prstGeom prst="rect">
            <a:avLst/>
          </a:prstGeom>
          <a:noFill/>
          <a:ln>
            <a:noFill/>
          </a:ln>
          <a:effectLst>
            <a:outerShdw blurRad="57150" rotWithShape="0" algn="bl" dir="5400000" dist="19050">
              <a:srgbClr val="999999">
                <a:alpha val="50000"/>
              </a:srgbClr>
            </a:outerShdw>
          </a:effectLst>
        </p:spPr>
      </p:pic>
      <p:pic>
        <p:nvPicPr>
          <p:cNvPr id="60" name="Google Shape;60;p13"/>
          <p:cNvPicPr preferRelativeResize="0"/>
          <p:nvPr/>
        </p:nvPicPr>
        <p:blipFill>
          <a:blip r:embed="rId4">
            <a:alphaModFix/>
          </a:blip>
          <a:stretch>
            <a:fillRect/>
          </a:stretch>
        </p:blipFill>
        <p:spPr>
          <a:xfrm rot="-388141">
            <a:off x="-208285" y="6257266"/>
            <a:ext cx="1702388" cy="2145988"/>
          </a:xfrm>
          <a:prstGeom prst="rect">
            <a:avLst/>
          </a:prstGeom>
          <a:noFill/>
          <a:ln>
            <a:noFill/>
          </a:ln>
          <a:effectLst>
            <a:outerShdw blurRad="57150" rotWithShape="0" algn="bl" dir="5400000" dist="19050">
              <a:srgbClr val="999999">
                <a:alpha val="50000"/>
              </a:srgbClr>
            </a:outerShdw>
          </a:effectLst>
        </p:spPr>
      </p:pic>
      <p:pic>
        <p:nvPicPr>
          <p:cNvPr id="61" name="Google Shape;61;p13"/>
          <p:cNvPicPr preferRelativeResize="0"/>
          <p:nvPr/>
        </p:nvPicPr>
        <p:blipFill>
          <a:blip r:embed="rId4">
            <a:alphaModFix/>
          </a:blip>
          <a:stretch>
            <a:fillRect/>
          </a:stretch>
        </p:blipFill>
        <p:spPr>
          <a:xfrm rot="-388141">
            <a:off x="-227910" y="7589178"/>
            <a:ext cx="1702388" cy="2145988"/>
          </a:xfrm>
          <a:prstGeom prst="rect">
            <a:avLst/>
          </a:prstGeom>
          <a:noFill/>
          <a:ln>
            <a:noFill/>
          </a:ln>
          <a:effectLst>
            <a:outerShdw blurRad="57150" rotWithShape="0" algn="bl" dir="5400000" dist="19050">
              <a:srgbClr val="999999">
                <a:alpha val="50000"/>
              </a:srgbClr>
            </a:outerShdw>
          </a:effectLst>
        </p:spPr>
      </p:pic>
      <p:pic>
        <p:nvPicPr>
          <p:cNvPr id="62" name="Google Shape;62;p13"/>
          <p:cNvPicPr preferRelativeResize="0"/>
          <p:nvPr/>
        </p:nvPicPr>
        <p:blipFill>
          <a:blip r:embed="rId4">
            <a:alphaModFix/>
          </a:blip>
          <a:stretch>
            <a:fillRect/>
          </a:stretch>
        </p:blipFill>
        <p:spPr>
          <a:xfrm rot="-388141">
            <a:off x="-246403" y="8904671"/>
            <a:ext cx="1702388" cy="2145988"/>
          </a:xfrm>
          <a:prstGeom prst="rect">
            <a:avLst/>
          </a:prstGeom>
          <a:noFill/>
          <a:ln>
            <a:noFill/>
          </a:ln>
          <a:effectLst>
            <a:outerShdw blurRad="57150" rotWithShape="0" algn="bl" dir="5400000" dist="19050">
              <a:srgbClr val="999999">
                <a:alpha val="50000"/>
              </a:srgbClr>
            </a:outerShdw>
          </a:effectLst>
        </p:spPr>
      </p:pic>
      <p:sp>
        <p:nvSpPr>
          <p:cNvPr id="63" name="Google Shape;63;p13"/>
          <p:cNvSpPr txBox="1"/>
          <p:nvPr/>
        </p:nvSpPr>
        <p:spPr>
          <a:xfrm>
            <a:off x="1558800" y="3856495"/>
            <a:ext cx="5205600" cy="120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4800">
                <a:solidFill>
                  <a:srgbClr val="61753B"/>
                </a:solidFill>
                <a:latin typeface="Calibri"/>
                <a:ea typeface="Calibri"/>
                <a:cs typeface="Calibri"/>
                <a:sym typeface="Calibri"/>
              </a:rPr>
              <a:t>Schistosomiasis</a:t>
            </a:r>
            <a:endParaRPr b="1" sz="4800">
              <a:solidFill>
                <a:srgbClr val="61753B"/>
              </a:solidFill>
              <a:latin typeface="Calibri"/>
              <a:ea typeface="Calibri"/>
              <a:cs typeface="Calibri"/>
              <a:sym typeface="Calibri"/>
            </a:endParaRPr>
          </a:p>
        </p:txBody>
      </p:sp>
      <p:pic>
        <p:nvPicPr>
          <p:cNvPr id="64" name="Google Shape;64;p13"/>
          <p:cNvPicPr preferRelativeResize="0"/>
          <p:nvPr/>
        </p:nvPicPr>
        <p:blipFill rotWithShape="1">
          <a:blip r:embed="rId5">
            <a:alphaModFix/>
          </a:blip>
          <a:srcRect b="8839" l="11500" r="19137" t="28687"/>
          <a:stretch/>
        </p:blipFill>
        <p:spPr>
          <a:xfrm>
            <a:off x="5301576" y="-12"/>
            <a:ext cx="1151943" cy="692100"/>
          </a:xfrm>
          <a:prstGeom prst="rect">
            <a:avLst/>
          </a:prstGeom>
          <a:noFill/>
          <a:ln>
            <a:noFill/>
          </a:ln>
        </p:spPr>
      </p:pic>
      <p:pic>
        <p:nvPicPr>
          <p:cNvPr id="65" name="Google Shape;65;p13"/>
          <p:cNvPicPr preferRelativeResize="0"/>
          <p:nvPr/>
        </p:nvPicPr>
        <p:blipFill>
          <a:blip r:embed="rId6">
            <a:alphaModFix/>
          </a:blip>
          <a:stretch>
            <a:fillRect/>
          </a:stretch>
        </p:blipFill>
        <p:spPr>
          <a:xfrm>
            <a:off x="6749825" y="0"/>
            <a:ext cx="839703" cy="1058450"/>
          </a:xfrm>
          <a:prstGeom prst="rect">
            <a:avLst/>
          </a:prstGeom>
          <a:noFill/>
          <a:ln>
            <a:noFill/>
          </a:ln>
        </p:spPr>
      </p:pic>
      <p:sp>
        <p:nvSpPr>
          <p:cNvPr id="66" name="Google Shape;66;p13"/>
          <p:cNvSpPr/>
          <p:nvPr/>
        </p:nvSpPr>
        <p:spPr>
          <a:xfrm>
            <a:off x="1561751" y="5394409"/>
            <a:ext cx="5504100" cy="574800"/>
          </a:xfrm>
          <a:prstGeom prst="roundRect">
            <a:avLst>
              <a:gd fmla="val 16667" name="adj"/>
            </a:avLst>
          </a:prstGeom>
          <a:solidFill>
            <a:srgbClr val="C0C58F">
              <a:alpha val="53630"/>
            </a:srgbClr>
          </a:solidFill>
          <a:ln>
            <a:noFill/>
          </a:ln>
        </p:spPr>
        <p:txBody>
          <a:bodyPr anchorCtr="0" anchor="ctr" bIns="121950" lIns="121950" spcFirstLastPara="1" rIns="121950" wrap="square" tIns="121950">
            <a:noAutofit/>
          </a:bodyPr>
          <a:lstStyle/>
          <a:p>
            <a:pPr indent="0" lvl="0" marL="0" rtl="0" algn="l">
              <a:spcBef>
                <a:spcPts val="0"/>
              </a:spcBef>
              <a:spcAft>
                <a:spcPts val="0"/>
              </a:spcAft>
              <a:buNone/>
            </a:pPr>
            <a:r>
              <a:rPr b="1" lang="en-GB" sz="3100">
                <a:solidFill>
                  <a:srgbClr val="61753B"/>
                </a:solidFill>
                <a:latin typeface="Cabin"/>
                <a:ea typeface="Cabin"/>
                <a:cs typeface="Cabin"/>
                <a:sym typeface="Cabin"/>
              </a:rPr>
              <a:t>Lecture objectives:</a:t>
            </a:r>
            <a:endParaRPr sz="1900">
              <a:solidFill>
                <a:srgbClr val="61753B"/>
              </a:solidFill>
              <a:latin typeface="Cabin"/>
              <a:ea typeface="Cabin"/>
              <a:cs typeface="Cabin"/>
              <a:sym typeface="Cabin"/>
            </a:endParaRPr>
          </a:p>
        </p:txBody>
      </p:sp>
      <p:sp>
        <p:nvSpPr>
          <p:cNvPr id="67" name="Google Shape;67;p13"/>
          <p:cNvSpPr txBox="1"/>
          <p:nvPr/>
        </p:nvSpPr>
        <p:spPr>
          <a:xfrm>
            <a:off x="1561750" y="6031375"/>
            <a:ext cx="5504100" cy="2142900"/>
          </a:xfrm>
          <a:prstGeom prst="rect">
            <a:avLst/>
          </a:prstGeom>
          <a:noFill/>
          <a:ln cap="flat" cmpd="sng" w="9525">
            <a:solidFill>
              <a:srgbClr val="B4B982"/>
            </a:solidFill>
            <a:prstDash val="lgDash"/>
            <a:round/>
            <a:headEnd len="sm" w="sm" type="none"/>
            <a:tailEnd len="sm" w="sm" type="none"/>
          </a:ln>
        </p:spPr>
        <p:txBody>
          <a:bodyPr anchorCtr="0" anchor="ctr" bIns="121950" lIns="121950" spcFirstLastPara="1" rIns="121950" wrap="square" tIns="121950">
            <a:noAutofit/>
          </a:bodyPr>
          <a:lstStyle/>
          <a:p>
            <a:pPr indent="-304800" lvl="0" marL="457200" rtl="0" algn="l">
              <a:lnSpc>
                <a:spcPct val="115000"/>
              </a:lnSpc>
              <a:spcBef>
                <a:spcPts val="0"/>
              </a:spcBef>
              <a:spcAft>
                <a:spcPts val="0"/>
              </a:spcAft>
              <a:buSzPts val="1200"/>
              <a:buFont typeface="Cabin"/>
              <a:buChar char="●"/>
            </a:pPr>
            <a:r>
              <a:rPr lang="en-GB" sz="1200">
                <a:latin typeface="Cabin"/>
                <a:ea typeface="Cabin"/>
                <a:cs typeface="Cabin"/>
                <a:sym typeface="Cabin"/>
              </a:rPr>
              <a:t>know the global distribution of schistosomiasis</a:t>
            </a:r>
            <a:endParaRPr sz="1200">
              <a:latin typeface="Cabin"/>
              <a:ea typeface="Cabin"/>
              <a:cs typeface="Cabin"/>
              <a:sym typeface="Cabin"/>
            </a:endParaRPr>
          </a:p>
          <a:p>
            <a:pPr indent="-304800" lvl="0" marL="457200" rtl="0" algn="l">
              <a:lnSpc>
                <a:spcPct val="115000"/>
              </a:lnSpc>
              <a:spcBef>
                <a:spcPts val="0"/>
              </a:spcBef>
              <a:spcAft>
                <a:spcPts val="0"/>
              </a:spcAft>
              <a:buSzPts val="1200"/>
              <a:buFont typeface="Cabin"/>
              <a:buChar char="●"/>
            </a:pPr>
            <a:r>
              <a:rPr lang="en-GB" sz="1200">
                <a:latin typeface="Cabin"/>
                <a:ea typeface="Cabin"/>
                <a:cs typeface="Cabin"/>
                <a:sym typeface="Cabin"/>
              </a:rPr>
              <a:t>describe the life cycle of schistosomiasis</a:t>
            </a:r>
            <a:endParaRPr sz="1200">
              <a:latin typeface="Cabin"/>
              <a:ea typeface="Cabin"/>
              <a:cs typeface="Cabin"/>
              <a:sym typeface="Cabin"/>
            </a:endParaRPr>
          </a:p>
          <a:p>
            <a:pPr indent="-304800" lvl="0" marL="457200" rtl="0" algn="l">
              <a:lnSpc>
                <a:spcPct val="115000"/>
              </a:lnSpc>
              <a:spcBef>
                <a:spcPts val="0"/>
              </a:spcBef>
              <a:spcAft>
                <a:spcPts val="0"/>
              </a:spcAft>
              <a:buSzPts val="1200"/>
              <a:buFont typeface="Cabin"/>
              <a:buChar char="●"/>
            </a:pPr>
            <a:r>
              <a:rPr lang="en-GB" sz="1200">
                <a:latin typeface="Cabin"/>
                <a:ea typeface="Cabin"/>
                <a:cs typeface="Cabin"/>
                <a:sym typeface="Cabin"/>
              </a:rPr>
              <a:t>compare relation between chronic schistosomiasis and portal hypertension</a:t>
            </a:r>
            <a:endParaRPr sz="1200">
              <a:latin typeface="Cabin"/>
              <a:ea typeface="Cabin"/>
              <a:cs typeface="Cabin"/>
              <a:sym typeface="Cabin"/>
            </a:endParaRPr>
          </a:p>
          <a:p>
            <a:pPr indent="-304800" lvl="0" marL="457200" rtl="0" algn="l">
              <a:lnSpc>
                <a:spcPct val="115000"/>
              </a:lnSpc>
              <a:spcBef>
                <a:spcPts val="0"/>
              </a:spcBef>
              <a:spcAft>
                <a:spcPts val="0"/>
              </a:spcAft>
              <a:buSzPts val="1200"/>
              <a:buFont typeface="Cabin"/>
              <a:buChar char="●"/>
            </a:pPr>
            <a:r>
              <a:rPr lang="en-GB" sz="1200">
                <a:latin typeface="Cabin"/>
                <a:ea typeface="Cabin"/>
                <a:cs typeface="Cabin"/>
                <a:sym typeface="Cabin"/>
              </a:rPr>
              <a:t>know pathology, diagnosis and treatment of schistosomiasis</a:t>
            </a:r>
            <a:endParaRPr sz="1200">
              <a:latin typeface="Cabin"/>
              <a:ea typeface="Cabin"/>
              <a:cs typeface="Cabin"/>
              <a:sym typeface="Cabin"/>
            </a:endParaRPr>
          </a:p>
          <a:p>
            <a:pPr indent="-304800" lvl="0" marL="457200" rtl="0" algn="l">
              <a:lnSpc>
                <a:spcPct val="115000"/>
              </a:lnSpc>
              <a:spcBef>
                <a:spcPts val="0"/>
              </a:spcBef>
              <a:spcAft>
                <a:spcPts val="0"/>
              </a:spcAft>
              <a:buSzPts val="1200"/>
              <a:buFont typeface="Cabin"/>
              <a:buChar char="●"/>
            </a:pPr>
            <a:r>
              <a:rPr lang="en-GB" sz="1200">
                <a:latin typeface="Cabin"/>
                <a:ea typeface="Cabin"/>
                <a:cs typeface="Cabin"/>
                <a:sym typeface="Cabin"/>
              </a:rPr>
              <a:t>know life cycle of Fasciola hepatica</a:t>
            </a:r>
            <a:endParaRPr sz="1200">
              <a:latin typeface="Cabin"/>
              <a:ea typeface="Cabin"/>
              <a:cs typeface="Cabin"/>
              <a:sym typeface="Cabin"/>
            </a:endParaRPr>
          </a:p>
          <a:p>
            <a:pPr indent="-304800" lvl="0" marL="457200" rtl="0" algn="l">
              <a:lnSpc>
                <a:spcPct val="115000"/>
              </a:lnSpc>
              <a:spcBef>
                <a:spcPts val="0"/>
              </a:spcBef>
              <a:spcAft>
                <a:spcPts val="0"/>
              </a:spcAft>
              <a:buSzPts val="1200"/>
              <a:buFont typeface="Cabin"/>
              <a:buChar char="●"/>
            </a:pPr>
            <a:r>
              <a:rPr lang="en-GB" sz="1200">
                <a:latin typeface="Cabin"/>
                <a:ea typeface="Cabin"/>
                <a:cs typeface="Cabin"/>
                <a:sym typeface="Cabin"/>
              </a:rPr>
              <a:t>know pathology , diagnosis and treatment of Fasciola hepatica</a:t>
            </a:r>
            <a:endParaRPr sz="1200">
              <a:latin typeface="Cabin"/>
              <a:ea typeface="Cabin"/>
              <a:cs typeface="Cabin"/>
              <a:sym typeface="Cabin"/>
            </a:endParaRPr>
          </a:p>
          <a:p>
            <a:pPr indent="-304800" lvl="0" marL="457200" rtl="0" algn="l">
              <a:lnSpc>
                <a:spcPct val="115000"/>
              </a:lnSpc>
              <a:spcBef>
                <a:spcPts val="0"/>
              </a:spcBef>
              <a:spcAft>
                <a:spcPts val="0"/>
              </a:spcAft>
              <a:buSzPts val="1200"/>
              <a:buFont typeface="Cabin"/>
              <a:buChar char="●"/>
            </a:pPr>
            <a:r>
              <a:rPr lang="en-GB" sz="1200">
                <a:latin typeface="Cabin"/>
                <a:ea typeface="Cabin"/>
                <a:cs typeface="Cabin"/>
                <a:sym typeface="Cabin"/>
              </a:rPr>
              <a:t>compare between true infection and sheep liver infected with Fasciola hepatica which lead to false infection</a:t>
            </a:r>
            <a:endParaRPr sz="1200">
              <a:latin typeface="Cabin"/>
              <a:ea typeface="Cabin"/>
              <a:cs typeface="Cabin"/>
              <a:sym typeface="Cabin"/>
            </a:endParaRPr>
          </a:p>
        </p:txBody>
      </p:sp>
      <p:sp>
        <p:nvSpPr>
          <p:cNvPr id="68" name="Google Shape;68;p13"/>
          <p:cNvSpPr/>
          <p:nvPr/>
        </p:nvSpPr>
        <p:spPr>
          <a:xfrm>
            <a:off x="1561750" y="8623100"/>
            <a:ext cx="5504100" cy="1204200"/>
          </a:xfrm>
          <a:prstGeom prst="roundRect">
            <a:avLst>
              <a:gd fmla="val 16667" name="adj"/>
            </a:avLst>
          </a:prstGeom>
          <a:noFill/>
          <a:ln cap="flat" cmpd="sng" w="9525">
            <a:solidFill>
              <a:srgbClr val="B4B98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Exo"/>
              <a:ea typeface="Exo"/>
              <a:cs typeface="Exo"/>
              <a:sym typeface="Exo"/>
            </a:endParaRPr>
          </a:p>
        </p:txBody>
      </p:sp>
      <p:sp>
        <p:nvSpPr>
          <p:cNvPr id="69" name="Google Shape;69;p13"/>
          <p:cNvSpPr/>
          <p:nvPr/>
        </p:nvSpPr>
        <p:spPr>
          <a:xfrm>
            <a:off x="1890497" y="9035592"/>
            <a:ext cx="168000" cy="160500"/>
          </a:xfrm>
          <a:prstGeom prst="ellipse">
            <a:avLst/>
          </a:prstGeom>
          <a:solidFill>
            <a:srgbClr val="CC0000"/>
          </a:solidFill>
          <a:ln cap="flat" cmpd="sng" w="9525">
            <a:solidFill>
              <a:srgbClr val="FDE9D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3"/>
          <p:cNvSpPr/>
          <p:nvPr/>
        </p:nvSpPr>
        <p:spPr>
          <a:xfrm>
            <a:off x="1890497" y="9270017"/>
            <a:ext cx="168000" cy="160500"/>
          </a:xfrm>
          <a:prstGeom prst="ellipse">
            <a:avLst/>
          </a:prstGeom>
          <a:solidFill>
            <a:srgbClr val="6AA84F"/>
          </a:solidFill>
          <a:ln cap="flat" cmpd="sng" w="9525">
            <a:solidFill>
              <a:srgbClr val="FDE9D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3"/>
          <p:cNvSpPr/>
          <p:nvPr/>
        </p:nvSpPr>
        <p:spPr>
          <a:xfrm>
            <a:off x="1887434" y="9504442"/>
            <a:ext cx="168000" cy="160500"/>
          </a:xfrm>
          <a:prstGeom prst="ellipse">
            <a:avLst/>
          </a:prstGeom>
          <a:solidFill>
            <a:srgbClr val="999999"/>
          </a:solidFill>
          <a:ln cap="flat" cmpd="sng" w="9525">
            <a:solidFill>
              <a:srgbClr val="FDE9D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3"/>
          <p:cNvSpPr txBox="1"/>
          <p:nvPr/>
        </p:nvSpPr>
        <p:spPr>
          <a:xfrm>
            <a:off x="2160834" y="8973854"/>
            <a:ext cx="972600" cy="19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434343"/>
                </a:solidFill>
                <a:latin typeface="Cabin"/>
                <a:ea typeface="Cabin"/>
                <a:cs typeface="Cabin"/>
                <a:sym typeface="Cabin"/>
              </a:rPr>
              <a:t>Important</a:t>
            </a:r>
            <a:endParaRPr>
              <a:latin typeface="Cabin"/>
              <a:ea typeface="Cabin"/>
              <a:cs typeface="Cabin"/>
              <a:sym typeface="Cabin"/>
            </a:endParaRPr>
          </a:p>
        </p:txBody>
      </p:sp>
      <p:sp>
        <p:nvSpPr>
          <p:cNvPr id="73" name="Google Shape;73;p13"/>
          <p:cNvSpPr txBox="1"/>
          <p:nvPr/>
        </p:nvSpPr>
        <p:spPr>
          <a:xfrm>
            <a:off x="2160821" y="9229550"/>
            <a:ext cx="1579800" cy="19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434343"/>
                </a:solidFill>
                <a:latin typeface="Cabin"/>
                <a:ea typeface="Cabin"/>
                <a:cs typeface="Cabin"/>
                <a:sym typeface="Cabin"/>
              </a:rPr>
              <a:t>Doctors’ note</a:t>
            </a:r>
            <a:endParaRPr>
              <a:latin typeface="Cabin"/>
              <a:ea typeface="Cabin"/>
              <a:cs typeface="Cabin"/>
              <a:sym typeface="Cabin"/>
            </a:endParaRPr>
          </a:p>
        </p:txBody>
      </p:sp>
      <p:sp>
        <p:nvSpPr>
          <p:cNvPr id="74" name="Google Shape;74;p13"/>
          <p:cNvSpPr txBox="1"/>
          <p:nvPr/>
        </p:nvSpPr>
        <p:spPr>
          <a:xfrm>
            <a:off x="2234634" y="9485242"/>
            <a:ext cx="972600" cy="19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434343"/>
                </a:solidFill>
                <a:latin typeface="Cabin"/>
                <a:ea typeface="Cabin"/>
                <a:cs typeface="Cabin"/>
                <a:sym typeface="Cabin"/>
              </a:rPr>
              <a:t>Extra</a:t>
            </a:r>
            <a:endParaRPr>
              <a:latin typeface="Cabin"/>
              <a:ea typeface="Cabin"/>
              <a:cs typeface="Cabin"/>
              <a:sym typeface="Cabin"/>
            </a:endParaRPr>
          </a:p>
        </p:txBody>
      </p:sp>
      <p:sp>
        <p:nvSpPr>
          <p:cNvPr id="75" name="Google Shape;75;p13"/>
          <p:cNvSpPr/>
          <p:nvPr/>
        </p:nvSpPr>
        <p:spPr>
          <a:xfrm>
            <a:off x="4004384" y="9144942"/>
            <a:ext cx="168000" cy="160500"/>
          </a:xfrm>
          <a:prstGeom prst="ellipse">
            <a:avLst/>
          </a:prstGeom>
          <a:solidFill>
            <a:srgbClr val="C27BA0"/>
          </a:solidFill>
          <a:ln cap="flat" cmpd="sng" w="9525">
            <a:solidFill>
              <a:srgbClr val="FDE9D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C27BA0"/>
              </a:solidFill>
            </a:endParaRPr>
          </a:p>
        </p:txBody>
      </p:sp>
      <p:sp>
        <p:nvSpPr>
          <p:cNvPr id="76" name="Google Shape;76;p13"/>
          <p:cNvSpPr/>
          <p:nvPr/>
        </p:nvSpPr>
        <p:spPr>
          <a:xfrm>
            <a:off x="4004384" y="9409654"/>
            <a:ext cx="168000" cy="160500"/>
          </a:xfrm>
          <a:prstGeom prst="ellipse">
            <a:avLst/>
          </a:prstGeom>
          <a:solidFill>
            <a:srgbClr val="3C78D8"/>
          </a:solidFill>
          <a:ln cap="flat" cmpd="sng" w="9525">
            <a:solidFill>
              <a:srgbClr val="FDE9D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3"/>
          <p:cNvSpPr txBox="1"/>
          <p:nvPr/>
        </p:nvSpPr>
        <p:spPr>
          <a:xfrm>
            <a:off x="1719200" y="8623100"/>
            <a:ext cx="1152000" cy="2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000000"/>
                </a:solidFill>
                <a:latin typeface="Cabin"/>
                <a:ea typeface="Cabin"/>
                <a:cs typeface="Cabin"/>
                <a:sym typeface="Cabin"/>
              </a:rPr>
              <a:t>Color index:    </a:t>
            </a:r>
            <a:endParaRPr b="1">
              <a:solidFill>
                <a:srgbClr val="434343"/>
              </a:solidFill>
              <a:latin typeface="Cabin"/>
              <a:ea typeface="Cabin"/>
              <a:cs typeface="Cabin"/>
              <a:sym typeface="Cabin"/>
            </a:endParaRPr>
          </a:p>
        </p:txBody>
      </p:sp>
      <p:sp>
        <p:nvSpPr>
          <p:cNvPr id="78" name="Google Shape;78;p13"/>
          <p:cNvSpPr txBox="1"/>
          <p:nvPr/>
        </p:nvSpPr>
        <p:spPr>
          <a:xfrm>
            <a:off x="4065938" y="9024200"/>
            <a:ext cx="3000000" cy="40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rgbClr val="000000"/>
                </a:solidFill>
                <a:latin typeface="Cabin"/>
                <a:ea typeface="Cabin"/>
                <a:cs typeface="Cabin"/>
                <a:sym typeface="Cabin"/>
              </a:rPr>
              <a:t>  </a:t>
            </a:r>
            <a:r>
              <a:rPr lang="en-GB">
                <a:solidFill>
                  <a:srgbClr val="C27BA0"/>
                </a:solidFill>
                <a:latin typeface="Cabin"/>
                <a:ea typeface="Cabin"/>
                <a:cs typeface="Cabin"/>
                <a:sym typeface="Cabin"/>
              </a:rPr>
              <a:t>Found in Girls’ slides</a:t>
            </a:r>
            <a:r>
              <a:rPr lang="en-GB">
                <a:solidFill>
                  <a:srgbClr val="000000"/>
                </a:solidFill>
                <a:latin typeface="Cabin"/>
                <a:ea typeface="Cabin"/>
                <a:cs typeface="Cabin"/>
                <a:sym typeface="Cabin"/>
              </a:rPr>
              <a:t> </a:t>
            </a:r>
            <a:endParaRPr>
              <a:solidFill>
                <a:srgbClr val="000000"/>
              </a:solidFill>
              <a:latin typeface="Cabin"/>
              <a:ea typeface="Cabin"/>
              <a:cs typeface="Cabin"/>
              <a:sym typeface="Cabin"/>
            </a:endParaRPr>
          </a:p>
        </p:txBody>
      </p:sp>
      <p:sp>
        <p:nvSpPr>
          <p:cNvPr id="79" name="Google Shape;79;p13"/>
          <p:cNvSpPr txBox="1"/>
          <p:nvPr/>
        </p:nvSpPr>
        <p:spPr>
          <a:xfrm>
            <a:off x="4170475" y="9288888"/>
            <a:ext cx="3000000" cy="40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rgbClr val="3C78D8"/>
                </a:solidFill>
                <a:latin typeface="Cabin"/>
                <a:ea typeface="Cabin"/>
                <a:cs typeface="Cabin"/>
                <a:sym typeface="Cabin"/>
              </a:rPr>
              <a:t>Found in Boys’ slides</a:t>
            </a:r>
            <a:endParaRPr>
              <a:solidFill>
                <a:srgbClr val="3C78D8"/>
              </a:solidFill>
              <a:latin typeface="Cabin"/>
              <a:ea typeface="Cabin"/>
              <a:cs typeface="Cabin"/>
              <a:sym typeface="Cabin"/>
            </a:endParaRPr>
          </a:p>
        </p:txBody>
      </p:sp>
      <p:sp>
        <p:nvSpPr>
          <p:cNvPr id="80" name="Google Shape;80;p13"/>
          <p:cNvSpPr txBox="1"/>
          <p:nvPr/>
        </p:nvSpPr>
        <p:spPr>
          <a:xfrm>
            <a:off x="2355875" y="10090025"/>
            <a:ext cx="3077100" cy="40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rgbClr val="CCCCCC"/>
                </a:solidFill>
                <a:uFill>
                  <a:noFill/>
                </a:uFill>
                <a:latin typeface="Cabin"/>
                <a:ea typeface="Cabin"/>
                <a:cs typeface="Cabin"/>
                <a:sym typeface="Cabin"/>
                <a:hlinkClick r:id="rId7"/>
              </a:rPr>
              <a:t>EDITING FILE</a:t>
            </a:r>
            <a:endParaRPr b="1" sz="1800">
              <a:solidFill>
                <a:srgbClr val="CCCCCC"/>
              </a:solidFill>
              <a:latin typeface="Cabin"/>
              <a:ea typeface="Cabin"/>
              <a:cs typeface="Cabin"/>
              <a:sym typeface="Cabin"/>
            </a:endParaRPr>
          </a:p>
        </p:txBody>
      </p:sp>
      <p:pic>
        <p:nvPicPr>
          <p:cNvPr id="81" name="Google Shape;81;p13"/>
          <p:cNvPicPr preferRelativeResize="0"/>
          <p:nvPr/>
        </p:nvPicPr>
        <p:blipFill>
          <a:blip r:embed="rId8">
            <a:alphaModFix/>
          </a:blip>
          <a:stretch>
            <a:fillRect/>
          </a:stretch>
        </p:blipFill>
        <p:spPr>
          <a:xfrm>
            <a:off x="4370453" y="-1"/>
            <a:ext cx="839700" cy="83966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3F3F3"/>
        </a:solidFill>
      </p:bgPr>
    </p:bg>
    <p:spTree>
      <p:nvGrpSpPr>
        <p:cNvPr id="282" name="Shape 282"/>
        <p:cNvGrpSpPr/>
        <p:nvPr/>
      </p:nvGrpSpPr>
      <p:grpSpPr>
        <a:xfrm>
          <a:off x="0" y="0"/>
          <a:ext cx="0" cy="0"/>
          <a:chOff x="0" y="0"/>
          <a:chExt cx="0" cy="0"/>
        </a:xfrm>
      </p:grpSpPr>
      <p:sp>
        <p:nvSpPr>
          <p:cNvPr id="283" name="Google Shape;283;p22"/>
          <p:cNvSpPr txBox="1"/>
          <p:nvPr/>
        </p:nvSpPr>
        <p:spPr>
          <a:xfrm>
            <a:off x="241550" y="247050"/>
            <a:ext cx="6384600" cy="50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3600">
                <a:solidFill>
                  <a:srgbClr val="61753B"/>
                </a:solidFill>
                <a:latin typeface="Calibri"/>
                <a:ea typeface="Calibri"/>
                <a:cs typeface="Calibri"/>
                <a:sym typeface="Calibri"/>
              </a:rPr>
              <a:t>Members board:</a:t>
            </a:r>
            <a:endParaRPr b="1" sz="3600">
              <a:solidFill>
                <a:srgbClr val="61753B"/>
              </a:solidFill>
              <a:latin typeface="Calibri"/>
              <a:ea typeface="Calibri"/>
              <a:cs typeface="Calibri"/>
              <a:sym typeface="Calibri"/>
            </a:endParaRPr>
          </a:p>
        </p:txBody>
      </p:sp>
      <p:sp>
        <p:nvSpPr>
          <p:cNvPr id="284" name="Google Shape;284;p22"/>
          <p:cNvSpPr/>
          <p:nvPr/>
        </p:nvSpPr>
        <p:spPr>
          <a:xfrm rot="5400000">
            <a:off x="3554200" y="6223225"/>
            <a:ext cx="509100" cy="7578900"/>
          </a:xfrm>
          <a:prstGeom prst="rect">
            <a:avLst/>
          </a:prstGeom>
          <a:solidFill>
            <a:srgbClr val="EAF0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5" name="Google Shape;285;p22"/>
          <p:cNvPicPr preferRelativeResize="0"/>
          <p:nvPr/>
        </p:nvPicPr>
        <p:blipFill>
          <a:blip r:embed="rId3">
            <a:alphaModFix/>
          </a:blip>
          <a:stretch>
            <a:fillRect/>
          </a:stretch>
        </p:blipFill>
        <p:spPr>
          <a:xfrm rot="5011859">
            <a:off x="6026196" y="9020690"/>
            <a:ext cx="1702388" cy="2145988"/>
          </a:xfrm>
          <a:prstGeom prst="rect">
            <a:avLst/>
          </a:prstGeom>
          <a:noFill/>
          <a:ln>
            <a:noFill/>
          </a:ln>
          <a:effectLst>
            <a:outerShdw blurRad="57150" rotWithShape="0" algn="bl" dir="5400000" dist="19050">
              <a:srgbClr val="999999">
                <a:alpha val="50000"/>
              </a:srgbClr>
            </a:outerShdw>
          </a:effectLst>
        </p:spPr>
      </p:pic>
      <p:pic>
        <p:nvPicPr>
          <p:cNvPr id="286" name="Google Shape;286;p22"/>
          <p:cNvPicPr preferRelativeResize="0"/>
          <p:nvPr/>
        </p:nvPicPr>
        <p:blipFill>
          <a:blip r:embed="rId4">
            <a:alphaModFix/>
          </a:blip>
          <a:stretch>
            <a:fillRect/>
          </a:stretch>
        </p:blipFill>
        <p:spPr>
          <a:xfrm rot="5011859">
            <a:off x="4710703" y="9002197"/>
            <a:ext cx="1702388" cy="2145988"/>
          </a:xfrm>
          <a:prstGeom prst="rect">
            <a:avLst/>
          </a:prstGeom>
          <a:noFill/>
          <a:ln>
            <a:noFill/>
          </a:ln>
          <a:effectLst>
            <a:outerShdw blurRad="57150" rotWithShape="0" algn="bl" dir="5400000" dist="19050">
              <a:srgbClr val="999999">
                <a:alpha val="50000"/>
              </a:srgbClr>
            </a:outerShdw>
          </a:effectLst>
        </p:spPr>
      </p:pic>
      <p:pic>
        <p:nvPicPr>
          <p:cNvPr id="287" name="Google Shape;287;p22"/>
          <p:cNvPicPr preferRelativeResize="0"/>
          <p:nvPr/>
        </p:nvPicPr>
        <p:blipFill>
          <a:blip r:embed="rId4">
            <a:alphaModFix/>
          </a:blip>
          <a:stretch>
            <a:fillRect/>
          </a:stretch>
        </p:blipFill>
        <p:spPr>
          <a:xfrm rot="5011859">
            <a:off x="3379074" y="8985059"/>
            <a:ext cx="1702388" cy="2145988"/>
          </a:xfrm>
          <a:prstGeom prst="rect">
            <a:avLst/>
          </a:prstGeom>
          <a:noFill/>
          <a:ln>
            <a:noFill/>
          </a:ln>
          <a:effectLst>
            <a:outerShdw blurRad="57150" rotWithShape="0" algn="bl" dir="5400000" dist="19050">
              <a:srgbClr val="999999">
                <a:alpha val="50000"/>
              </a:srgbClr>
            </a:outerShdw>
          </a:effectLst>
        </p:spPr>
      </p:pic>
      <p:pic>
        <p:nvPicPr>
          <p:cNvPr id="288" name="Google Shape;288;p22"/>
          <p:cNvPicPr preferRelativeResize="0"/>
          <p:nvPr/>
        </p:nvPicPr>
        <p:blipFill>
          <a:blip r:embed="rId4">
            <a:alphaModFix/>
          </a:blip>
          <a:stretch>
            <a:fillRect/>
          </a:stretch>
        </p:blipFill>
        <p:spPr>
          <a:xfrm rot="5011859">
            <a:off x="2063581" y="8966565"/>
            <a:ext cx="1702388" cy="2145988"/>
          </a:xfrm>
          <a:prstGeom prst="rect">
            <a:avLst/>
          </a:prstGeom>
          <a:noFill/>
          <a:ln>
            <a:noFill/>
          </a:ln>
          <a:effectLst>
            <a:outerShdw blurRad="57150" rotWithShape="0" algn="bl" dir="5400000" dist="19050">
              <a:srgbClr val="999999">
                <a:alpha val="50000"/>
              </a:srgbClr>
            </a:outerShdw>
          </a:effectLst>
        </p:spPr>
      </p:pic>
      <p:pic>
        <p:nvPicPr>
          <p:cNvPr id="289" name="Google Shape;289;p22"/>
          <p:cNvPicPr preferRelativeResize="0"/>
          <p:nvPr/>
        </p:nvPicPr>
        <p:blipFill>
          <a:blip r:embed="rId4">
            <a:alphaModFix/>
          </a:blip>
          <a:stretch>
            <a:fillRect/>
          </a:stretch>
        </p:blipFill>
        <p:spPr>
          <a:xfrm rot="5011859">
            <a:off x="732238" y="8951957"/>
            <a:ext cx="1702388" cy="2145988"/>
          </a:xfrm>
          <a:prstGeom prst="rect">
            <a:avLst/>
          </a:prstGeom>
          <a:noFill/>
          <a:ln>
            <a:noFill/>
          </a:ln>
          <a:effectLst>
            <a:outerShdw blurRad="57150" rotWithShape="0" algn="bl" dir="5400000" dist="19050">
              <a:srgbClr val="999999">
                <a:alpha val="50000"/>
              </a:srgbClr>
            </a:outerShdw>
          </a:effectLst>
        </p:spPr>
      </p:pic>
      <p:pic>
        <p:nvPicPr>
          <p:cNvPr id="290" name="Google Shape;290;p22"/>
          <p:cNvPicPr preferRelativeResize="0"/>
          <p:nvPr/>
        </p:nvPicPr>
        <p:blipFill rotWithShape="1">
          <a:blip r:embed="rId4">
            <a:alphaModFix/>
          </a:blip>
          <a:srcRect b="39265" l="0" r="0" t="0"/>
          <a:stretch/>
        </p:blipFill>
        <p:spPr>
          <a:xfrm rot="5011860">
            <a:off x="-163415" y="9319542"/>
            <a:ext cx="1702381" cy="1303367"/>
          </a:xfrm>
          <a:prstGeom prst="rect">
            <a:avLst/>
          </a:prstGeom>
          <a:noFill/>
          <a:ln>
            <a:noFill/>
          </a:ln>
          <a:effectLst>
            <a:outerShdw blurRad="57150" rotWithShape="0" algn="bl" dir="5400000" dist="19050">
              <a:srgbClr val="999999">
                <a:alpha val="50000"/>
              </a:srgbClr>
            </a:outerShdw>
          </a:effectLst>
        </p:spPr>
      </p:pic>
      <p:sp>
        <p:nvSpPr>
          <p:cNvPr id="291" name="Google Shape;291;p22"/>
          <p:cNvSpPr txBox="1"/>
          <p:nvPr/>
        </p:nvSpPr>
        <p:spPr>
          <a:xfrm>
            <a:off x="298900" y="1243725"/>
            <a:ext cx="7019700" cy="16851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61753B"/>
              </a:buClr>
              <a:buSzPts val="2400"/>
              <a:buFont typeface="Calibri"/>
              <a:buChar char="●"/>
            </a:pPr>
            <a:r>
              <a:rPr b="1" lang="en-GB" sz="2400">
                <a:solidFill>
                  <a:srgbClr val="61753B"/>
                </a:solidFill>
                <a:latin typeface="Calibri"/>
                <a:ea typeface="Calibri"/>
                <a:cs typeface="Calibri"/>
                <a:sym typeface="Calibri"/>
              </a:rPr>
              <a:t>Team Leaders:</a:t>
            </a:r>
            <a:endParaRPr b="1" sz="2400">
              <a:solidFill>
                <a:srgbClr val="61753B"/>
              </a:solidFill>
              <a:latin typeface="Calibri"/>
              <a:ea typeface="Calibri"/>
              <a:cs typeface="Calibri"/>
              <a:sym typeface="Calibri"/>
            </a:endParaRPr>
          </a:p>
          <a:p>
            <a:pPr indent="0" lvl="0" marL="0" rtl="0" algn="l">
              <a:spcBef>
                <a:spcPts val="0"/>
              </a:spcBef>
              <a:spcAft>
                <a:spcPts val="0"/>
              </a:spcAft>
              <a:buNone/>
            </a:pPr>
            <a:r>
              <a:t/>
            </a:r>
            <a:endParaRPr b="1" sz="2400">
              <a:solidFill>
                <a:srgbClr val="61753B"/>
              </a:solidFill>
              <a:latin typeface="Calibri"/>
              <a:ea typeface="Calibri"/>
              <a:cs typeface="Calibri"/>
              <a:sym typeface="Calibri"/>
            </a:endParaRPr>
          </a:p>
          <a:p>
            <a:pPr indent="0" lvl="0" marL="0" rtl="0" algn="l">
              <a:spcBef>
                <a:spcPts val="0"/>
              </a:spcBef>
              <a:spcAft>
                <a:spcPts val="0"/>
              </a:spcAft>
              <a:buNone/>
            </a:pPr>
            <a:r>
              <a:rPr b="1" lang="en-GB" sz="2000">
                <a:latin typeface="Calibri"/>
                <a:ea typeface="Calibri"/>
                <a:cs typeface="Calibri"/>
                <a:sym typeface="Calibri"/>
              </a:rPr>
              <a:t>        </a:t>
            </a:r>
            <a:r>
              <a:rPr b="1" lang="en-GB" sz="2000">
                <a:latin typeface="Cabin"/>
                <a:ea typeface="Cabin"/>
                <a:cs typeface="Cabin"/>
                <a:sym typeface="Cabin"/>
              </a:rPr>
              <a:t>Abdulaziz Alshomar</a:t>
            </a:r>
            <a:r>
              <a:rPr b="1" lang="en-GB" sz="2000">
                <a:latin typeface="Cabin"/>
                <a:ea typeface="Cabin"/>
                <a:cs typeface="Cabin"/>
                <a:sym typeface="Cabin"/>
              </a:rPr>
              <a:t>        </a:t>
            </a:r>
            <a:r>
              <a:rPr b="1" lang="en-GB" sz="2000">
                <a:latin typeface="Cabin"/>
                <a:ea typeface="Cabin"/>
                <a:cs typeface="Cabin"/>
                <a:sym typeface="Cabin"/>
              </a:rPr>
              <a:t>    </a:t>
            </a:r>
            <a:r>
              <a:rPr b="1" lang="en-GB" sz="2000">
                <a:latin typeface="Cabin"/>
                <a:ea typeface="Cabin"/>
                <a:cs typeface="Cabin"/>
                <a:sym typeface="Cabin"/>
              </a:rPr>
              <a:t>            Ghada Alsadhan</a:t>
            </a:r>
            <a:endParaRPr b="1" sz="2000">
              <a:latin typeface="Cabin"/>
              <a:ea typeface="Cabin"/>
              <a:cs typeface="Cabin"/>
              <a:sym typeface="Cabin"/>
            </a:endParaRPr>
          </a:p>
        </p:txBody>
      </p:sp>
      <p:sp>
        <p:nvSpPr>
          <p:cNvPr id="292" name="Google Shape;292;p22"/>
          <p:cNvSpPr txBox="1"/>
          <p:nvPr/>
        </p:nvSpPr>
        <p:spPr>
          <a:xfrm>
            <a:off x="298900" y="5243650"/>
            <a:ext cx="4989600" cy="6039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61753B"/>
              </a:buClr>
              <a:buSzPts val="2400"/>
              <a:buFont typeface="Calibri"/>
              <a:buChar char="●"/>
            </a:pPr>
            <a:r>
              <a:rPr b="1" lang="en-GB" sz="2400">
                <a:solidFill>
                  <a:srgbClr val="61753B"/>
                </a:solidFill>
                <a:latin typeface="Calibri"/>
                <a:ea typeface="Calibri"/>
                <a:cs typeface="Calibri"/>
                <a:sym typeface="Calibri"/>
              </a:rPr>
              <a:t>This lecture was done by:</a:t>
            </a:r>
            <a:endParaRPr b="1" sz="2400">
              <a:solidFill>
                <a:srgbClr val="61753B"/>
              </a:solidFill>
              <a:latin typeface="Calibri"/>
              <a:ea typeface="Calibri"/>
              <a:cs typeface="Calibri"/>
              <a:sym typeface="Calibri"/>
            </a:endParaRPr>
          </a:p>
        </p:txBody>
      </p:sp>
      <p:sp>
        <p:nvSpPr>
          <p:cNvPr id="293" name="Google Shape;293;p22"/>
          <p:cNvSpPr txBox="1"/>
          <p:nvPr/>
        </p:nvSpPr>
        <p:spPr>
          <a:xfrm>
            <a:off x="298906" y="3378925"/>
            <a:ext cx="6470700" cy="15567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61753B"/>
              </a:buClr>
              <a:buSzPts val="2400"/>
              <a:buFont typeface="Calibri"/>
              <a:buChar char="●"/>
            </a:pPr>
            <a:r>
              <a:rPr b="1" lang="en-GB" sz="2400">
                <a:solidFill>
                  <a:srgbClr val="61753B"/>
                </a:solidFill>
                <a:latin typeface="Calibri"/>
                <a:ea typeface="Calibri"/>
                <a:cs typeface="Calibri"/>
                <a:sym typeface="Calibri"/>
              </a:rPr>
              <a:t>Team sub-leader:</a:t>
            </a:r>
            <a:endParaRPr b="1" sz="2400">
              <a:solidFill>
                <a:srgbClr val="61753B"/>
              </a:solidFill>
              <a:latin typeface="Calibri"/>
              <a:ea typeface="Calibri"/>
              <a:cs typeface="Calibri"/>
              <a:sym typeface="Calibri"/>
            </a:endParaRPr>
          </a:p>
          <a:p>
            <a:pPr indent="0" lvl="0" marL="0" rtl="0" algn="l">
              <a:spcBef>
                <a:spcPts val="0"/>
              </a:spcBef>
              <a:spcAft>
                <a:spcPts val="0"/>
              </a:spcAft>
              <a:buNone/>
            </a:pPr>
            <a:r>
              <a:t/>
            </a:r>
            <a:endParaRPr b="1" sz="2400">
              <a:solidFill>
                <a:srgbClr val="61753B"/>
              </a:solidFill>
              <a:latin typeface="Calibri"/>
              <a:ea typeface="Calibri"/>
              <a:cs typeface="Calibri"/>
              <a:sym typeface="Calibri"/>
            </a:endParaRPr>
          </a:p>
          <a:p>
            <a:pPr indent="0" lvl="0" marL="0" rtl="0" algn="l">
              <a:spcBef>
                <a:spcPts val="0"/>
              </a:spcBef>
              <a:spcAft>
                <a:spcPts val="0"/>
              </a:spcAft>
              <a:buNone/>
            </a:pPr>
            <a:r>
              <a:rPr b="1" lang="en-GB" sz="2400">
                <a:solidFill>
                  <a:srgbClr val="61753B"/>
                </a:solidFill>
                <a:latin typeface="Calibri"/>
                <a:ea typeface="Calibri"/>
                <a:cs typeface="Calibri"/>
                <a:sym typeface="Calibri"/>
              </a:rPr>
              <a:t>       </a:t>
            </a:r>
            <a:r>
              <a:rPr b="1" lang="en-GB" sz="2000">
                <a:solidFill>
                  <a:schemeClr val="dk1"/>
                </a:solidFill>
                <a:latin typeface="Cabin"/>
                <a:ea typeface="Cabin"/>
                <a:cs typeface="Cabin"/>
                <a:sym typeface="Cabin"/>
              </a:rPr>
              <a:t>Mohammed Alhumud</a:t>
            </a:r>
            <a:endParaRPr b="1" sz="2000">
              <a:solidFill>
                <a:schemeClr val="dk1"/>
              </a:solidFill>
              <a:latin typeface="Cabin"/>
              <a:ea typeface="Cabin"/>
              <a:cs typeface="Cabin"/>
              <a:sym typeface="Cabin"/>
            </a:endParaRPr>
          </a:p>
        </p:txBody>
      </p:sp>
      <p:grpSp>
        <p:nvGrpSpPr>
          <p:cNvPr id="294" name="Google Shape;294;p22"/>
          <p:cNvGrpSpPr/>
          <p:nvPr/>
        </p:nvGrpSpPr>
        <p:grpSpPr>
          <a:xfrm>
            <a:off x="488008" y="7249080"/>
            <a:ext cx="309959" cy="328695"/>
            <a:chOff x="-6690625" y="3631325"/>
            <a:chExt cx="307225" cy="292225"/>
          </a:xfrm>
        </p:grpSpPr>
        <p:sp>
          <p:nvSpPr>
            <p:cNvPr id="295" name="Google Shape;295;p22"/>
            <p:cNvSpPr/>
            <p:nvPr/>
          </p:nvSpPr>
          <p:spPr>
            <a:xfrm>
              <a:off x="-6690625" y="3631325"/>
              <a:ext cx="222925" cy="292225"/>
            </a:xfrm>
            <a:custGeom>
              <a:rect b="b" l="l" r="r" t="t"/>
              <a:pathLst>
                <a:path extrusionOk="0" h="11689" w="8917">
                  <a:moveTo>
                    <a:pt x="5861" y="2773"/>
                  </a:moveTo>
                  <a:cubicBezTo>
                    <a:pt x="6270" y="2773"/>
                    <a:pt x="6333" y="3435"/>
                    <a:pt x="5861" y="3435"/>
                  </a:cubicBezTo>
                  <a:lnTo>
                    <a:pt x="3813" y="3435"/>
                  </a:lnTo>
                  <a:cubicBezTo>
                    <a:pt x="3372" y="3435"/>
                    <a:pt x="3340" y="2773"/>
                    <a:pt x="3813" y="2773"/>
                  </a:cubicBezTo>
                  <a:close/>
                  <a:moveTo>
                    <a:pt x="2742" y="0"/>
                  </a:moveTo>
                  <a:lnTo>
                    <a:pt x="2742" y="2395"/>
                  </a:lnTo>
                  <a:cubicBezTo>
                    <a:pt x="2742" y="2584"/>
                    <a:pt x="2584" y="2741"/>
                    <a:pt x="2395" y="2741"/>
                  </a:cubicBezTo>
                  <a:lnTo>
                    <a:pt x="1" y="2741"/>
                  </a:lnTo>
                  <a:lnTo>
                    <a:pt x="1" y="10649"/>
                  </a:lnTo>
                  <a:cubicBezTo>
                    <a:pt x="1" y="11216"/>
                    <a:pt x="473" y="11689"/>
                    <a:pt x="1009" y="11689"/>
                  </a:cubicBezTo>
                  <a:lnTo>
                    <a:pt x="7909" y="11689"/>
                  </a:lnTo>
                  <a:cubicBezTo>
                    <a:pt x="8444" y="11689"/>
                    <a:pt x="8917" y="11248"/>
                    <a:pt x="8917" y="10649"/>
                  </a:cubicBezTo>
                  <a:lnTo>
                    <a:pt x="8917" y="7751"/>
                  </a:lnTo>
                  <a:lnTo>
                    <a:pt x="6491" y="10177"/>
                  </a:lnTo>
                  <a:cubicBezTo>
                    <a:pt x="6491" y="10271"/>
                    <a:pt x="6428" y="10303"/>
                    <a:pt x="6365" y="10303"/>
                  </a:cubicBezTo>
                  <a:lnTo>
                    <a:pt x="4317" y="10901"/>
                  </a:lnTo>
                  <a:cubicBezTo>
                    <a:pt x="4198" y="10938"/>
                    <a:pt x="4080" y="10955"/>
                    <a:pt x="3967" y="10955"/>
                  </a:cubicBezTo>
                  <a:cubicBezTo>
                    <a:pt x="3209" y="10955"/>
                    <a:pt x="2625" y="10192"/>
                    <a:pt x="2899" y="9452"/>
                  </a:cubicBezTo>
                  <a:lnTo>
                    <a:pt x="3057" y="8979"/>
                  </a:lnTo>
                  <a:lnTo>
                    <a:pt x="1765" y="8979"/>
                  </a:lnTo>
                  <a:cubicBezTo>
                    <a:pt x="1324" y="8979"/>
                    <a:pt x="1293" y="8255"/>
                    <a:pt x="1765" y="8255"/>
                  </a:cubicBezTo>
                  <a:lnTo>
                    <a:pt x="3277" y="8255"/>
                  </a:lnTo>
                  <a:lnTo>
                    <a:pt x="3529" y="7593"/>
                  </a:lnTo>
                  <a:lnTo>
                    <a:pt x="1797" y="7593"/>
                  </a:lnTo>
                  <a:cubicBezTo>
                    <a:pt x="1356" y="7593"/>
                    <a:pt x="1324" y="6869"/>
                    <a:pt x="1797" y="6869"/>
                  </a:cubicBezTo>
                  <a:lnTo>
                    <a:pt x="4034" y="6869"/>
                  </a:lnTo>
                  <a:lnTo>
                    <a:pt x="4695" y="6207"/>
                  </a:lnTo>
                  <a:lnTo>
                    <a:pt x="1765" y="6207"/>
                  </a:lnTo>
                  <a:cubicBezTo>
                    <a:pt x="1324" y="6207"/>
                    <a:pt x="1293" y="5514"/>
                    <a:pt x="1765" y="5514"/>
                  </a:cubicBezTo>
                  <a:lnTo>
                    <a:pt x="5388" y="5514"/>
                  </a:lnTo>
                  <a:lnTo>
                    <a:pt x="6050" y="4821"/>
                  </a:lnTo>
                  <a:lnTo>
                    <a:pt x="1734" y="4821"/>
                  </a:lnTo>
                  <a:cubicBezTo>
                    <a:pt x="1293" y="4821"/>
                    <a:pt x="1261" y="4128"/>
                    <a:pt x="1734" y="4128"/>
                  </a:cubicBezTo>
                  <a:lnTo>
                    <a:pt x="6711" y="4128"/>
                  </a:lnTo>
                  <a:cubicBezTo>
                    <a:pt x="6963" y="3876"/>
                    <a:pt x="8696" y="2080"/>
                    <a:pt x="8917" y="1891"/>
                  </a:cubicBezTo>
                  <a:lnTo>
                    <a:pt x="8917" y="1009"/>
                  </a:lnTo>
                  <a:cubicBezTo>
                    <a:pt x="8917" y="473"/>
                    <a:pt x="8507" y="0"/>
                    <a:pt x="7909" y="0"/>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2"/>
            <p:cNvSpPr/>
            <p:nvPr/>
          </p:nvSpPr>
          <p:spPr>
            <a:xfrm>
              <a:off x="-6604350" y="3832175"/>
              <a:ext cx="58675" cy="56550"/>
            </a:xfrm>
            <a:custGeom>
              <a:rect b="b" l="l" r="r" t="t"/>
              <a:pathLst>
                <a:path extrusionOk="0" h="2262" w="2347">
                  <a:moveTo>
                    <a:pt x="614" y="0"/>
                  </a:moveTo>
                  <a:lnTo>
                    <a:pt x="110" y="1607"/>
                  </a:lnTo>
                  <a:cubicBezTo>
                    <a:pt x="1" y="1934"/>
                    <a:pt x="222" y="2262"/>
                    <a:pt x="550" y="2262"/>
                  </a:cubicBezTo>
                  <a:cubicBezTo>
                    <a:pt x="600" y="2262"/>
                    <a:pt x="654" y="2254"/>
                    <a:pt x="709" y="2237"/>
                  </a:cubicBezTo>
                  <a:lnTo>
                    <a:pt x="2347" y="1701"/>
                  </a:lnTo>
                  <a:lnTo>
                    <a:pt x="614" y="0"/>
                  </a:ln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2"/>
            <p:cNvSpPr/>
            <p:nvPr/>
          </p:nvSpPr>
          <p:spPr>
            <a:xfrm>
              <a:off x="-6470875" y="3684775"/>
              <a:ext cx="87475" cy="71800"/>
            </a:xfrm>
            <a:custGeom>
              <a:rect b="b" l="l" r="r" t="t"/>
              <a:pathLst>
                <a:path extrusionOk="0" h="2872" w="3499">
                  <a:moveTo>
                    <a:pt x="1479" y="1"/>
                  </a:moveTo>
                  <a:cubicBezTo>
                    <a:pt x="1176" y="1"/>
                    <a:pt x="868" y="114"/>
                    <a:pt x="599" y="383"/>
                  </a:cubicBezTo>
                  <a:lnTo>
                    <a:pt x="1" y="950"/>
                  </a:lnTo>
                  <a:lnTo>
                    <a:pt x="1954" y="2872"/>
                  </a:lnTo>
                  <a:lnTo>
                    <a:pt x="2521" y="2305"/>
                  </a:lnTo>
                  <a:cubicBezTo>
                    <a:pt x="3498" y="1352"/>
                    <a:pt x="2524" y="1"/>
                    <a:pt x="1479" y="1"/>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2"/>
            <p:cNvSpPr/>
            <p:nvPr/>
          </p:nvSpPr>
          <p:spPr>
            <a:xfrm>
              <a:off x="-6578775" y="3721900"/>
              <a:ext cx="143375" cy="143375"/>
            </a:xfrm>
            <a:custGeom>
              <a:rect b="b" l="l" r="r" t="t"/>
              <a:pathLst>
                <a:path extrusionOk="0" h="5735" w="5735">
                  <a:moveTo>
                    <a:pt x="3813" y="1"/>
                  </a:moveTo>
                  <a:lnTo>
                    <a:pt x="1" y="3813"/>
                  </a:lnTo>
                  <a:lnTo>
                    <a:pt x="1922" y="5734"/>
                  </a:lnTo>
                  <a:lnTo>
                    <a:pt x="4474" y="3183"/>
                  </a:lnTo>
                  <a:lnTo>
                    <a:pt x="5734" y="1922"/>
                  </a:lnTo>
                  <a:lnTo>
                    <a:pt x="3813" y="1"/>
                  </a:ln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2"/>
            <p:cNvSpPr/>
            <p:nvPr/>
          </p:nvSpPr>
          <p:spPr>
            <a:xfrm>
              <a:off x="-6685100" y="3636850"/>
              <a:ext cx="47275" cy="46475"/>
            </a:xfrm>
            <a:custGeom>
              <a:rect b="b" l="l" r="r" t="t"/>
              <a:pathLst>
                <a:path extrusionOk="0" h="1859" w="1891">
                  <a:moveTo>
                    <a:pt x="1891" y="0"/>
                  </a:moveTo>
                  <a:lnTo>
                    <a:pt x="0" y="1859"/>
                  </a:lnTo>
                  <a:lnTo>
                    <a:pt x="1891" y="1859"/>
                  </a:lnTo>
                  <a:lnTo>
                    <a:pt x="1891" y="0"/>
                  </a:ln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0" name="Google Shape;300;p22"/>
          <p:cNvGrpSpPr/>
          <p:nvPr/>
        </p:nvGrpSpPr>
        <p:grpSpPr>
          <a:xfrm>
            <a:off x="477531" y="2016501"/>
            <a:ext cx="330928" cy="336226"/>
            <a:chOff x="-56407800" y="1902600"/>
            <a:chExt cx="326875" cy="318125"/>
          </a:xfrm>
        </p:grpSpPr>
        <p:sp>
          <p:nvSpPr>
            <p:cNvPr id="301" name="Google Shape;301;p22"/>
            <p:cNvSpPr/>
            <p:nvPr/>
          </p:nvSpPr>
          <p:spPr>
            <a:xfrm>
              <a:off x="-56289650" y="2072625"/>
              <a:ext cx="17325" cy="17350"/>
            </a:xfrm>
            <a:custGeom>
              <a:rect b="b" l="l" r="r" t="t"/>
              <a:pathLst>
                <a:path extrusionOk="0" h="694" w="693">
                  <a:moveTo>
                    <a:pt x="347" y="0"/>
                  </a:moveTo>
                  <a:cubicBezTo>
                    <a:pt x="158" y="0"/>
                    <a:pt x="0" y="158"/>
                    <a:pt x="0" y="347"/>
                  </a:cubicBezTo>
                  <a:cubicBezTo>
                    <a:pt x="0" y="536"/>
                    <a:pt x="158" y="694"/>
                    <a:pt x="347" y="694"/>
                  </a:cubicBezTo>
                  <a:cubicBezTo>
                    <a:pt x="536" y="694"/>
                    <a:pt x="693" y="536"/>
                    <a:pt x="693" y="347"/>
                  </a:cubicBezTo>
                  <a:cubicBezTo>
                    <a:pt x="693" y="158"/>
                    <a:pt x="536" y="0"/>
                    <a:pt x="347" y="0"/>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2"/>
            <p:cNvSpPr/>
            <p:nvPr/>
          </p:nvSpPr>
          <p:spPr>
            <a:xfrm>
              <a:off x="-56215625" y="2072625"/>
              <a:ext cx="17350" cy="17350"/>
            </a:xfrm>
            <a:custGeom>
              <a:rect b="b" l="l" r="r" t="t"/>
              <a:pathLst>
                <a:path extrusionOk="0" h="694" w="694">
                  <a:moveTo>
                    <a:pt x="347" y="0"/>
                  </a:moveTo>
                  <a:cubicBezTo>
                    <a:pt x="158" y="0"/>
                    <a:pt x="1" y="158"/>
                    <a:pt x="1" y="347"/>
                  </a:cubicBezTo>
                  <a:cubicBezTo>
                    <a:pt x="1" y="536"/>
                    <a:pt x="158" y="694"/>
                    <a:pt x="347" y="694"/>
                  </a:cubicBezTo>
                  <a:cubicBezTo>
                    <a:pt x="536" y="694"/>
                    <a:pt x="694" y="536"/>
                    <a:pt x="694" y="347"/>
                  </a:cubicBezTo>
                  <a:cubicBezTo>
                    <a:pt x="694" y="158"/>
                    <a:pt x="536" y="0"/>
                    <a:pt x="347" y="0"/>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2"/>
            <p:cNvSpPr/>
            <p:nvPr/>
          </p:nvSpPr>
          <p:spPr>
            <a:xfrm>
              <a:off x="-56407800" y="1902600"/>
              <a:ext cx="326875" cy="318125"/>
            </a:xfrm>
            <a:custGeom>
              <a:rect b="b" l="l" r="r" t="t"/>
              <a:pathLst>
                <a:path extrusionOk="0" h="12725" w="13075">
                  <a:moveTo>
                    <a:pt x="8371" y="824"/>
                  </a:moveTo>
                  <a:cubicBezTo>
                    <a:pt x="8854" y="824"/>
                    <a:pt x="9303" y="1142"/>
                    <a:pt x="9420" y="1635"/>
                  </a:cubicBezTo>
                  <a:lnTo>
                    <a:pt x="9924" y="3714"/>
                  </a:lnTo>
                  <a:cubicBezTo>
                    <a:pt x="9641" y="3777"/>
                    <a:pt x="9420" y="3809"/>
                    <a:pt x="9137" y="3809"/>
                  </a:cubicBezTo>
                  <a:lnTo>
                    <a:pt x="3907" y="3809"/>
                  </a:lnTo>
                  <a:cubicBezTo>
                    <a:pt x="3623" y="3809"/>
                    <a:pt x="3340" y="3777"/>
                    <a:pt x="3119" y="3714"/>
                  </a:cubicBezTo>
                  <a:lnTo>
                    <a:pt x="3655" y="1635"/>
                  </a:lnTo>
                  <a:cubicBezTo>
                    <a:pt x="3772" y="1142"/>
                    <a:pt x="4239" y="824"/>
                    <a:pt x="4717" y="824"/>
                  </a:cubicBezTo>
                  <a:cubicBezTo>
                    <a:pt x="4881" y="824"/>
                    <a:pt x="5046" y="861"/>
                    <a:pt x="5199" y="942"/>
                  </a:cubicBezTo>
                  <a:lnTo>
                    <a:pt x="6364" y="1509"/>
                  </a:lnTo>
                  <a:cubicBezTo>
                    <a:pt x="6427" y="1540"/>
                    <a:pt x="6490" y="1556"/>
                    <a:pt x="6545" y="1556"/>
                  </a:cubicBezTo>
                  <a:cubicBezTo>
                    <a:pt x="6601" y="1556"/>
                    <a:pt x="6648" y="1540"/>
                    <a:pt x="6679" y="1509"/>
                  </a:cubicBezTo>
                  <a:lnTo>
                    <a:pt x="7877" y="942"/>
                  </a:lnTo>
                  <a:cubicBezTo>
                    <a:pt x="8037" y="861"/>
                    <a:pt x="8206" y="824"/>
                    <a:pt x="8371" y="824"/>
                  </a:cubicBezTo>
                  <a:close/>
                  <a:moveTo>
                    <a:pt x="1299" y="3783"/>
                  </a:moveTo>
                  <a:cubicBezTo>
                    <a:pt x="1359" y="3783"/>
                    <a:pt x="1422" y="3800"/>
                    <a:pt x="1481" y="3840"/>
                  </a:cubicBezTo>
                  <a:lnTo>
                    <a:pt x="2017" y="4092"/>
                  </a:lnTo>
                  <a:cubicBezTo>
                    <a:pt x="2584" y="4344"/>
                    <a:pt x="3308" y="4565"/>
                    <a:pt x="3970" y="4565"/>
                  </a:cubicBezTo>
                  <a:lnTo>
                    <a:pt x="9200" y="4565"/>
                  </a:lnTo>
                  <a:cubicBezTo>
                    <a:pt x="9893" y="4565"/>
                    <a:pt x="10586" y="4376"/>
                    <a:pt x="11185" y="4092"/>
                  </a:cubicBezTo>
                  <a:lnTo>
                    <a:pt x="11689" y="3840"/>
                  </a:lnTo>
                  <a:cubicBezTo>
                    <a:pt x="11737" y="3824"/>
                    <a:pt x="11788" y="3816"/>
                    <a:pt x="11839" y="3816"/>
                  </a:cubicBezTo>
                  <a:cubicBezTo>
                    <a:pt x="11983" y="3816"/>
                    <a:pt x="12123" y="3881"/>
                    <a:pt x="12193" y="3998"/>
                  </a:cubicBezTo>
                  <a:cubicBezTo>
                    <a:pt x="12256" y="4187"/>
                    <a:pt x="12161" y="4439"/>
                    <a:pt x="11972" y="4502"/>
                  </a:cubicBezTo>
                  <a:lnTo>
                    <a:pt x="11468" y="4754"/>
                  </a:lnTo>
                  <a:cubicBezTo>
                    <a:pt x="10743" y="5100"/>
                    <a:pt x="9924" y="5289"/>
                    <a:pt x="9168" y="5289"/>
                  </a:cubicBezTo>
                  <a:lnTo>
                    <a:pt x="3938" y="5289"/>
                  </a:lnTo>
                  <a:cubicBezTo>
                    <a:pt x="3182" y="5289"/>
                    <a:pt x="2363" y="5100"/>
                    <a:pt x="1639" y="4754"/>
                  </a:cubicBezTo>
                  <a:lnTo>
                    <a:pt x="1134" y="4502"/>
                  </a:lnTo>
                  <a:cubicBezTo>
                    <a:pt x="945" y="4439"/>
                    <a:pt x="851" y="4187"/>
                    <a:pt x="977" y="3998"/>
                  </a:cubicBezTo>
                  <a:cubicBezTo>
                    <a:pt x="1042" y="3868"/>
                    <a:pt x="1166" y="3783"/>
                    <a:pt x="1299" y="3783"/>
                  </a:cubicBezTo>
                  <a:close/>
                  <a:moveTo>
                    <a:pt x="2426" y="6801"/>
                  </a:moveTo>
                  <a:lnTo>
                    <a:pt x="2426" y="8282"/>
                  </a:lnTo>
                  <a:cubicBezTo>
                    <a:pt x="2048" y="8282"/>
                    <a:pt x="1702" y="7936"/>
                    <a:pt x="1702" y="7558"/>
                  </a:cubicBezTo>
                  <a:cubicBezTo>
                    <a:pt x="1702" y="7148"/>
                    <a:pt x="2017" y="6801"/>
                    <a:pt x="2426" y="6801"/>
                  </a:cubicBezTo>
                  <a:close/>
                  <a:moveTo>
                    <a:pt x="10680" y="6801"/>
                  </a:moveTo>
                  <a:cubicBezTo>
                    <a:pt x="11059" y="6801"/>
                    <a:pt x="11405" y="7117"/>
                    <a:pt x="11405" y="7558"/>
                  </a:cubicBezTo>
                  <a:cubicBezTo>
                    <a:pt x="11405" y="7936"/>
                    <a:pt x="11059" y="8282"/>
                    <a:pt x="10680" y="8282"/>
                  </a:cubicBezTo>
                  <a:lnTo>
                    <a:pt x="10680" y="6801"/>
                  </a:lnTo>
                  <a:close/>
                  <a:moveTo>
                    <a:pt x="3214" y="5982"/>
                  </a:moveTo>
                  <a:cubicBezTo>
                    <a:pt x="3466" y="6014"/>
                    <a:pt x="3686" y="6014"/>
                    <a:pt x="3970" y="6014"/>
                  </a:cubicBezTo>
                  <a:lnTo>
                    <a:pt x="9200" y="6014"/>
                  </a:lnTo>
                  <a:cubicBezTo>
                    <a:pt x="9452" y="6014"/>
                    <a:pt x="9672" y="6014"/>
                    <a:pt x="9956" y="5982"/>
                  </a:cubicBezTo>
                  <a:lnTo>
                    <a:pt x="9956" y="5982"/>
                  </a:lnTo>
                  <a:cubicBezTo>
                    <a:pt x="9924" y="6297"/>
                    <a:pt x="9924" y="8219"/>
                    <a:pt x="9924" y="8503"/>
                  </a:cubicBezTo>
                  <a:lnTo>
                    <a:pt x="9924" y="8849"/>
                  </a:lnTo>
                  <a:lnTo>
                    <a:pt x="6742" y="7558"/>
                  </a:lnTo>
                  <a:cubicBezTo>
                    <a:pt x="6695" y="7526"/>
                    <a:pt x="6640" y="7510"/>
                    <a:pt x="6589" y="7510"/>
                  </a:cubicBezTo>
                  <a:cubicBezTo>
                    <a:pt x="6538" y="7510"/>
                    <a:pt x="6490" y="7526"/>
                    <a:pt x="6459" y="7558"/>
                  </a:cubicBezTo>
                  <a:lnTo>
                    <a:pt x="3214" y="8849"/>
                  </a:lnTo>
                  <a:lnTo>
                    <a:pt x="3214" y="8660"/>
                  </a:lnTo>
                  <a:lnTo>
                    <a:pt x="3214" y="5982"/>
                  </a:lnTo>
                  <a:close/>
                  <a:moveTo>
                    <a:pt x="6585" y="8282"/>
                  </a:moveTo>
                  <a:lnTo>
                    <a:pt x="9767" y="9542"/>
                  </a:lnTo>
                  <a:cubicBezTo>
                    <a:pt x="9262" y="11157"/>
                    <a:pt x="7905" y="12034"/>
                    <a:pt x="6522" y="12034"/>
                  </a:cubicBezTo>
                  <a:cubicBezTo>
                    <a:pt x="5746" y="12034"/>
                    <a:pt x="4962" y="11758"/>
                    <a:pt x="4316" y="11181"/>
                  </a:cubicBezTo>
                  <a:cubicBezTo>
                    <a:pt x="3844" y="10740"/>
                    <a:pt x="3529" y="10172"/>
                    <a:pt x="3340" y="9605"/>
                  </a:cubicBezTo>
                  <a:lnTo>
                    <a:pt x="6585" y="8282"/>
                  </a:lnTo>
                  <a:close/>
                  <a:moveTo>
                    <a:pt x="8390" y="1"/>
                  </a:moveTo>
                  <a:cubicBezTo>
                    <a:pt x="8109" y="1"/>
                    <a:pt x="7824" y="69"/>
                    <a:pt x="7561" y="217"/>
                  </a:cubicBezTo>
                  <a:lnTo>
                    <a:pt x="6522" y="721"/>
                  </a:lnTo>
                  <a:lnTo>
                    <a:pt x="5514" y="217"/>
                  </a:lnTo>
                  <a:cubicBezTo>
                    <a:pt x="5240" y="88"/>
                    <a:pt x="4955" y="27"/>
                    <a:pt x="4676" y="27"/>
                  </a:cubicBezTo>
                  <a:cubicBezTo>
                    <a:pt x="3863" y="27"/>
                    <a:pt x="3110" y="546"/>
                    <a:pt x="2899" y="1414"/>
                  </a:cubicBezTo>
                  <a:lnTo>
                    <a:pt x="2395" y="3462"/>
                  </a:lnTo>
                  <a:lnTo>
                    <a:pt x="1765" y="3147"/>
                  </a:lnTo>
                  <a:cubicBezTo>
                    <a:pt x="1607" y="3063"/>
                    <a:pt x="1435" y="3024"/>
                    <a:pt x="1265" y="3024"/>
                  </a:cubicBezTo>
                  <a:cubicBezTo>
                    <a:pt x="859" y="3024"/>
                    <a:pt x="462" y="3251"/>
                    <a:pt x="284" y="3651"/>
                  </a:cubicBezTo>
                  <a:cubicBezTo>
                    <a:pt x="0" y="4187"/>
                    <a:pt x="221" y="4880"/>
                    <a:pt x="788" y="5132"/>
                  </a:cubicBezTo>
                  <a:lnTo>
                    <a:pt x="1292" y="5384"/>
                  </a:lnTo>
                  <a:cubicBezTo>
                    <a:pt x="1639" y="5573"/>
                    <a:pt x="2048" y="5699"/>
                    <a:pt x="2426" y="5793"/>
                  </a:cubicBezTo>
                  <a:lnTo>
                    <a:pt x="2426" y="6014"/>
                  </a:lnTo>
                  <a:cubicBezTo>
                    <a:pt x="1607" y="6014"/>
                    <a:pt x="945" y="6675"/>
                    <a:pt x="945" y="7495"/>
                  </a:cubicBezTo>
                  <a:cubicBezTo>
                    <a:pt x="945" y="8282"/>
                    <a:pt x="1576" y="9007"/>
                    <a:pt x="2426" y="9007"/>
                  </a:cubicBezTo>
                  <a:cubicBezTo>
                    <a:pt x="2521" y="10015"/>
                    <a:pt x="3025" y="10992"/>
                    <a:pt x="3781" y="11685"/>
                  </a:cubicBezTo>
                  <a:cubicBezTo>
                    <a:pt x="4537" y="12378"/>
                    <a:pt x="5514" y="12724"/>
                    <a:pt x="6522" y="12724"/>
                  </a:cubicBezTo>
                  <a:cubicBezTo>
                    <a:pt x="8696" y="12724"/>
                    <a:pt x="10365" y="11055"/>
                    <a:pt x="10586" y="9007"/>
                  </a:cubicBezTo>
                  <a:cubicBezTo>
                    <a:pt x="11500" y="9007"/>
                    <a:pt x="12130" y="8282"/>
                    <a:pt x="12130" y="7495"/>
                  </a:cubicBezTo>
                  <a:cubicBezTo>
                    <a:pt x="12130" y="6675"/>
                    <a:pt x="11468" y="6014"/>
                    <a:pt x="10617" y="6014"/>
                  </a:cubicBezTo>
                  <a:lnTo>
                    <a:pt x="10617" y="5793"/>
                  </a:lnTo>
                  <a:cubicBezTo>
                    <a:pt x="11027" y="5699"/>
                    <a:pt x="11405" y="5573"/>
                    <a:pt x="11783" y="5384"/>
                  </a:cubicBezTo>
                  <a:lnTo>
                    <a:pt x="12287" y="5132"/>
                  </a:lnTo>
                  <a:cubicBezTo>
                    <a:pt x="12886" y="4911"/>
                    <a:pt x="13075" y="4250"/>
                    <a:pt x="12791" y="3682"/>
                  </a:cubicBezTo>
                  <a:cubicBezTo>
                    <a:pt x="12588" y="3299"/>
                    <a:pt x="12191" y="3061"/>
                    <a:pt x="11785" y="3061"/>
                  </a:cubicBezTo>
                  <a:cubicBezTo>
                    <a:pt x="11625" y="3061"/>
                    <a:pt x="11462" y="3098"/>
                    <a:pt x="11311" y="3178"/>
                  </a:cubicBezTo>
                  <a:lnTo>
                    <a:pt x="10775" y="3399"/>
                  </a:lnTo>
                  <a:cubicBezTo>
                    <a:pt x="10743" y="3399"/>
                    <a:pt x="10712" y="3462"/>
                    <a:pt x="10680" y="3462"/>
                  </a:cubicBezTo>
                  <a:lnTo>
                    <a:pt x="10145" y="1414"/>
                  </a:lnTo>
                  <a:cubicBezTo>
                    <a:pt x="9959" y="552"/>
                    <a:pt x="9187" y="1"/>
                    <a:pt x="8390" y="1"/>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4" name="Google Shape;304;p22"/>
          <p:cNvGrpSpPr/>
          <p:nvPr/>
        </p:nvGrpSpPr>
        <p:grpSpPr>
          <a:xfrm>
            <a:off x="4015410" y="2017289"/>
            <a:ext cx="322171" cy="334667"/>
            <a:chOff x="-55225575" y="1903275"/>
            <a:chExt cx="318225" cy="316650"/>
          </a:xfrm>
        </p:grpSpPr>
        <p:sp>
          <p:nvSpPr>
            <p:cNvPr id="305" name="Google Shape;305;p22"/>
            <p:cNvSpPr/>
            <p:nvPr/>
          </p:nvSpPr>
          <p:spPr>
            <a:xfrm>
              <a:off x="-55104275" y="2116925"/>
              <a:ext cx="72475" cy="29750"/>
            </a:xfrm>
            <a:custGeom>
              <a:rect b="b" l="l" r="r" t="t"/>
              <a:pathLst>
                <a:path extrusionOk="0" h="1190" w="2899">
                  <a:moveTo>
                    <a:pt x="398" y="1"/>
                  </a:moveTo>
                  <a:cubicBezTo>
                    <a:pt x="307" y="1"/>
                    <a:pt x="221" y="40"/>
                    <a:pt x="158" y="119"/>
                  </a:cubicBezTo>
                  <a:cubicBezTo>
                    <a:pt x="0" y="276"/>
                    <a:pt x="0" y="497"/>
                    <a:pt x="158" y="623"/>
                  </a:cubicBezTo>
                  <a:cubicBezTo>
                    <a:pt x="504" y="969"/>
                    <a:pt x="977" y="1190"/>
                    <a:pt x="1449" y="1190"/>
                  </a:cubicBezTo>
                  <a:cubicBezTo>
                    <a:pt x="1953" y="1190"/>
                    <a:pt x="2426" y="969"/>
                    <a:pt x="2741" y="623"/>
                  </a:cubicBezTo>
                  <a:cubicBezTo>
                    <a:pt x="2898" y="465"/>
                    <a:pt x="2898" y="245"/>
                    <a:pt x="2741" y="119"/>
                  </a:cubicBezTo>
                  <a:cubicBezTo>
                    <a:pt x="2694" y="56"/>
                    <a:pt x="2607" y="24"/>
                    <a:pt x="2513" y="24"/>
                  </a:cubicBezTo>
                  <a:cubicBezTo>
                    <a:pt x="2418" y="24"/>
                    <a:pt x="2316" y="56"/>
                    <a:pt x="2237" y="119"/>
                  </a:cubicBezTo>
                  <a:cubicBezTo>
                    <a:pt x="2048" y="308"/>
                    <a:pt x="1733" y="434"/>
                    <a:pt x="1449" y="434"/>
                  </a:cubicBezTo>
                  <a:cubicBezTo>
                    <a:pt x="1134" y="434"/>
                    <a:pt x="851" y="308"/>
                    <a:pt x="662" y="119"/>
                  </a:cubicBezTo>
                  <a:cubicBezTo>
                    <a:pt x="583" y="40"/>
                    <a:pt x="488" y="1"/>
                    <a:pt x="398" y="1"/>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2"/>
            <p:cNvSpPr/>
            <p:nvPr/>
          </p:nvSpPr>
          <p:spPr>
            <a:xfrm>
              <a:off x="-55113750" y="2053725"/>
              <a:ext cx="17350" cy="18125"/>
            </a:xfrm>
            <a:custGeom>
              <a:rect b="b" l="l" r="r" t="t"/>
              <a:pathLst>
                <a:path extrusionOk="0" h="725" w="694">
                  <a:moveTo>
                    <a:pt x="348" y="0"/>
                  </a:moveTo>
                  <a:cubicBezTo>
                    <a:pt x="158" y="0"/>
                    <a:pt x="1" y="158"/>
                    <a:pt x="1" y="347"/>
                  </a:cubicBezTo>
                  <a:cubicBezTo>
                    <a:pt x="1" y="536"/>
                    <a:pt x="158" y="725"/>
                    <a:pt x="348" y="725"/>
                  </a:cubicBezTo>
                  <a:cubicBezTo>
                    <a:pt x="537" y="725"/>
                    <a:pt x="694" y="536"/>
                    <a:pt x="694" y="347"/>
                  </a:cubicBezTo>
                  <a:cubicBezTo>
                    <a:pt x="694" y="158"/>
                    <a:pt x="537" y="0"/>
                    <a:pt x="348" y="0"/>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2"/>
            <p:cNvSpPr/>
            <p:nvPr/>
          </p:nvSpPr>
          <p:spPr>
            <a:xfrm>
              <a:off x="-55039700" y="2053725"/>
              <a:ext cx="18125" cy="18125"/>
            </a:xfrm>
            <a:custGeom>
              <a:rect b="b" l="l" r="r" t="t"/>
              <a:pathLst>
                <a:path extrusionOk="0" h="725" w="725">
                  <a:moveTo>
                    <a:pt x="378" y="0"/>
                  </a:moveTo>
                  <a:cubicBezTo>
                    <a:pt x="189" y="0"/>
                    <a:pt x="0" y="158"/>
                    <a:pt x="0" y="347"/>
                  </a:cubicBezTo>
                  <a:cubicBezTo>
                    <a:pt x="0" y="536"/>
                    <a:pt x="189" y="725"/>
                    <a:pt x="378" y="725"/>
                  </a:cubicBezTo>
                  <a:cubicBezTo>
                    <a:pt x="568" y="725"/>
                    <a:pt x="725" y="536"/>
                    <a:pt x="725" y="347"/>
                  </a:cubicBezTo>
                  <a:cubicBezTo>
                    <a:pt x="725" y="158"/>
                    <a:pt x="568" y="0"/>
                    <a:pt x="378" y="0"/>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2"/>
            <p:cNvSpPr/>
            <p:nvPr/>
          </p:nvSpPr>
          <p:spPr>
            <a:xfrm>
              <a:off x="-55225575" y="1903275"/>
              <a:ext cx="318225" cy="316650"/>
            </a:xfrm>
            <a:custGeom>
              <a:rect b="b" l="l" r="r" t="t"/>
              <a:pathLst>
                <a:path extrusionOk="0" h="12666" w="12729">
                  <a:moveTo>
                    <a:pt x="6333" y="757"/>
                  </a:moveTo>
                  <a:cubicBezTo>
                    <a:pt x="8790" y="757"/>
                    <a:pt x="10932" y="2679"/>
                    <a:pt x="11185" y="5105"/>
                  </a:cubicBezTo>
                  <a:cubicBezTo>
                    <a:pt x="11185" y="5231"/>
                    <a:pt x="11279" y="5357"/>
                    <a:pt x="11374" y="5388"/>
                  </a:cubicBezTo>
                  <a:cubicBezTo>
                    <a:pt x="11752" y="5577"/>
                    <a:pt x="11972" y="5987"/>
                    <a:pt x="11972" y="6365"/>
                  </a:cubicBezTo>
                  <a:cubicBezTo>
                    <a:pt x="11972" y="6680"/>
                    <a:pt x="11815" y="7058"/>
                    <a:pt x="11594" y="7247"/>
                  </a:cubicBezTo>
                  <a:cubicBezTo>
                    <a:pt x="11342" y="7373"/>
                    <a:pt x="11342" y="7625"/>
                    <a:pt x="11531" y="7783"/>
                  </a:cubicBezTo>
                  <a:cubicBezTo>
                    <a:pt x="11783" y="8035"/>
                    <a:pt x="11941" y="8318"/>
                    <a:pt x="11941" y="8633"/>
                  </a:cubicBezTo>
                  <a:cubicBezTo>
                    <a:pt x="11941" y="8948"/>
                    <a:pt x="11815" y="9263"/>
                    <a:pt x="11531" y="9452"/>
                  </a:cubicBezTo>
                  <a:cubicBezTo>
                    <a:pt x="11374" y="9610"/>
                    <a:pt x="11374" y="9830"/>
                    <a:pt x="11531" y="9988"/>
                  </a:cubicBezTo>
                  <a:cubicBezTo>
                    <a:pt x="11783" y="10240"/>
                    <a:pt x="11941" y="10524"/>
                    <a:pt x="11941" y="10839"/>
                  </a:cubicBezTo>
                  <a:cubicBezTo>
                    <a:pt x="11941" y="11437"/>
                    <a:pt x="11437" y="11941"/>
                    <a:pt x="10838" y="11941"/>
                  </a:cubicBezTo>
                  <a:lnTo>
                    <a:pt x="1828" y="11941"/>
                  </a:lnTo>
                  <a:cubicBezTo>
                    <a:pt x="1197" y="11941"/>
                    <a:pt x="725" y="11406"/>
                    <a:pt x="725" y="10839"/>
                  </a:cubicBezTo>
                  <a:cubicBezTo>
                    <a:pt x="725" y="10492"/>
                    <a:pt x="819" y="10208"/>
                    <a:pt x="1103" y="9988"/>
                  </a:cubicBezTo>
                  <a:cubicBezTo>
                    <a:pt x="1260" y="9830"/>
                    <a:pt x="1260" y="9610"/>
                    <a:pt x="1103" y="9452"/>
                  </a:cubicBezTo>
                  <a:cubicBezTo>
                    <a:pt x="882" y="9200"/>
                    <a:pt x="725" y="8917"/>
                    <a:pt x="725" y="8633"/>
                  </a:cubicBezTo>
                  <a:cubicBezTo>
                    <a:pt x="725" y="8318"/>
                    <a:pt x="819" y="8003"/>
                    <a:pt x="1103" y="7783"/>
                  </a:cubicBezTo>
                  <a:cubicBezTo>
                    <a:pt x="1260" y="7625"/>
                    <a:pt x="1260" y="7405"/>
                    <a:pt x="1103" y="7247"/>
                  </a:cubicBezTo>
                  <a:cubicBezTo>
                    <a:pt x="882" y="7058"/>
                    <a:pt x="725" y="6680"/>
                    <a:pt x="725" y="6365"/>
                  </a:cubicBezTo>
                  <a:cubicBezTo>
                    <a:pt x="725" y="5987"/>
                    <a:pt x="945" y="5577"/>
                    <a:pt x="1292" y="5388"/>
                  </a:cubicBezTo>
                  <a:cubicBezTo>
                    <a:pt x="1418" y="5357"/>
                    <a:pt x="1512" y="5231"/>
                    <a:pt x="1512" y="5105"/>
                  </a:cubicBezTo>
                  <a:cubicBezTo>
                    <a:pt x="1765" y="2679"/>
                    <a:pt x="3907" y="757"/>
                    <a:pt x="6333" y="757"/>
                  </a:cubicBezTo>
                  <a:close/>
                  <a:moveTo>
                    <a:pt x="6333" y="1"/>
                  </a:moveTo>
                  <a:cubicBezTo>
                    <a:pt x="3497" y="1"/>
                    <a:pt x="1134" y="2112"/>
                    <a:pt x="788" y="4853"/>
                  </a:cubicBezTo>
                  <a:cubicBezTo>
                    <a:pt x="284" y="5199"/>
                    <a:pt x="0" y="5735"/>
                    <a:pt x="0" y="6365"/>
                  </a:cubicBezTo>
                  <a:cubicBezTo>
                    <a:pt x="0" y="6774"/>
                    <a:pt x="158" y="7216"/>
                    <a:pt x="410" y="7531"/>
                  </a:cubicBezTo>
                  <a:cubicBezTo>
                    <a:pt x="158" y="7846"/>
                    <a:pt x="0" y="8224"/>
                    <a:pt x="0" y="8633"/>
                  </a:cubicBezTo>
                  <a:cubicBezTo>
                    <a:pt x="0" y="9011"/>
                    <a:pt x="126" y="9421"/>
                    <a:pt x="410" y="9736"/>
                  </a:cubicBezTo>
                  <a:cubicBezTo>
                    <a:pt x="158" y="10051"/>
                    <a:pt x="0" y="10429"/>
                    <a:pt x="0" y="10839"/>
                  </a:cubicBezTo>
                  <a:cubicBezTo>
                    <a:pt x="0" y="11847"/>
                    <a:pt x="819" y="12666"/>
                    <a:pt x="1859" y="12666"/>
                  </a:cubicBezTo>
                  <a:lnTo>
                    <a:pt x="10869" y="12666"/>
                  </a:lnTo>
                  <a:cubicBezTo>
                    <a:pt x="11909" y="12666"/>
                    <a:pt x="12728" y="11847"/>
                    <a:pt x="12728" y="10839"/>
                  </a:cubicBezTo>
                  <a:cubicBezTo>
                    <a:pt x="12728" y="10429"/>
                    <a:pt x="12602" y="10051"/>
                    <a:pt x="12319" y="9736"/>
                  </a:cubicBezTo>
                  <a:cubicBezTo>
                    <a:pt x="12571" y="9421"/>
                    <a:pt x="12728" y="9011"/>
                    <a:pt x="12728" y="8633"/>
                  </a:cubicBezTo>
                  <a:cubicBezTo>
                    <a:pt x="12634" y="8224"/>
                    <a:pt x="12539" y="7846"/>
                    <a:pt x="12287" y="7531"/>
                  </a:cubicBezTo>
                  <a:cubicBezTo>
                    <a:pt x="12539" y="7216"/>
                    <a:pt x="12697" y="6774"/>
                    <a:pt x="12697" y="6365"/>
                  </a:cubicBezTo>
                  <a:cubicBezTo>
                    <a:pt x="12697" y="5798"/>
                    <a:pt x="12382" y="5199"/>
                    <a:pt x="11909" y="4853"/>
                  </a:cubicBezTo>
                  <a:cubicBezTo>
                    <a:pt x="11500" y="2112"/>
                    <a:pt x="9137" y="1"/>
                    <a:pt x="6333" y="1"/>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2"/>
            <p:cNvSpPr/>
            <p:nvPr/>
          </p:nvSpPr>
          <p:spPr>
            <a:xfrm>
              <a:off x="-55170450" y="1959200"/>
              <a:ext cx="204800" cy="225300"/>
            </a:xfrm>
            <a:custGeom>
              <a:rect b="b" l="l" r="r" t="t"/>
              <a:pathLst>
                <a:path extrusionOk="0" h="9012" w="8192">
                  <a:moveTo>
                    <a:pt x="4128" y="1450"/>
                  </a:moveTo>
                  <a:cubicBezTo>
                    <a:pt x="4411" y="2017"/>
                    <a:pt x="4821" y="2490"/>
                    <a:pt x="5293" y="2836"/>
                  </a:cubicBezTo>
                  <a:cubicBezTo>
                    <a:pt x="5924" y="3340"/>
                    <a:pt x="6711" y="3624"/>
                    <a:pt x="7499" y="3687"/>
                  </a:cubicBezTo>
                  <a:cubicBezTo>
                    <a:pt x="7499" y="3813"/>
                    <a:pt x="7530" y="3970"/>
                    <a:pt x="7530" y="4096"/>
                  </a:cubicBezTo>
                  <a:lnTo>
                    <a:pt x="7530" y="5640"/>
                  </a:lnTo>
                  <a:lnTo>
                    <a:pt x="7436" y="5640"/>
                  </a:lnTo>
                  <a:cubicBezTo>
                    <a:pt x="7436" y="7089"/>
                    <a:pt x="6270" y="8224"/>
                    <a:pt x="4852" y="8224"/>
                  </a:cubicBezTo>
                  <a:lnTo>
                    <a:pt x="3340" y="8224"/>
                  </a:lnTo>
                  <a:cubicBezTo>
                    <a:pt x="1891" y="8224"/>
                    <a:pt x="757" y="7058"/>
                    <a:pt x="757" y="5640"/>
                  </a:cubicBezTo>
                  <a:lnTo>
                    <a:pt x="757" y="4096"/>
                  </a:lnTo>
                  <a:cubicBezTo>
                    <a:pt x="757" y="3970"/>
                    <a:pt x="757" y="3813"/>
                    <a:pt x="788" y="3687"/>
                  </a:cubicBezTo>
                  <a:cubicBezTo>
                    <a:pt x="1576" y="3624"/>
                    <a:pt x="2363" y="3340"/>
                    <a:pt x="2994" y="2836"/>
                  </a:cubicBezTo>
                  <a:cubicBezTo>
                    <a:pt x="3466" y="2427"/>
                    <a:pt x="3876" y="1954"/>
                    <a:pt x="4128" y="1450"/>
                  </a:cubicBezTo>
                  <a:close/>
                  <a:moveTo>
                    <a:pt x="4096" y="1"/>
                  </a:moveTo>
                  <a:cubicBezTo>
                    <a:pt x="3939" y="1"/>
                    <a:pt x="3781" y="127"/>
                    <a:pt x="3750" y="284"/>
                  </a:cubicBezTo>
                  <a:lnTo>
                    <a:pt x="3718" y="442"/>
                  </a:lnTo>
                  <a:cubicBezTo>
                    <a:pt x="3309" y="1923"/>
                    <a:pt x="1985" y="2994"/>
                    <a:pt x="442" y="2994"/>
                  </a:cubicBezTo>
                  <a:cubicBezTo>
                    <a:pt x="253" y="2994"/>
                    <a:pt x="127" y="3120"/>
                    <a:pt x="95" y="3309"/>
                  </a:cubicBezTo>
                  <a:cubicBezTo>
                    <a:pt x="32" y="3592"/>
                    <a:pt x="1" y="3876"/>
                    <a:pt x="1" y="4128"/>
                  </a:cubicBezTo>
                  <a:lnTo>
                    <a:pt x="1" y="5672"/>
                  </a:lnTo>
                  <a:cubicBezTo>
                    <a:pt x="1" y="7530"/>
                    <a:pt x="1513" y="9011"/>
                    <a:pt x="3340" y="9011"/>
                  </a:cubicBezTo>
                  <a:lnTo>
                    <a:pt x="4852" y="9011"/>
                  </a:lnTo>
                  <a:cubicBezTo>
                    <a:pt x="6711" y="9011"/>
                    <a:pt x="8192" y="7530"/>
                    <a:pt x="8192" y="5672"/>
                  </a:cubicBezTo>
                  <a:lnTo>
                    <a:pt x="8192" y="4128"/>
                  </a:lnTo>
                  <a:cubicBezTo>
                    <a:pt x="8192" y="3844"/>
                    <a:pt x="8160" y="3592"/>
                    <a:pt x="8129" y="3309"/>
                  </a:cubicBezTo>
                  <a:cubicBezTo>
                    <a:pt x="8066" y="3120"/>
                    <a:pt x="7908" y="2994"/>
                    <a:pt x="7751" y="2994"/>
                  </a:cubicBezTo>
                  <a:cubicBezTo>
                    <a:pt x="6239" y="2994"/>
                    <a:pt x="4884" y="1923"/>
                    <a:pt x="4506" y="442"/>
                  </a:cubicBezTo>
                  <a:lnTo>
                    <a:pt x="4443" y="284"/>
                  </a:lnTo>
                  <a:cubicBezTo>
                    <a:pt x="4411" y="127"/>
                    <a:pt x="4254" y="1"/>
                    <a:pt x="4096" y="1"/>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0" name="Google Shape;310;p22"/>
          <p:cNvGrpSpPr/>
          <p:nvPr/>
        </p:nvGrpSpPr>
        <p:grpSpPr>
          <a:xfrm>
            <a:off x="481483" y="4193428"/>
            <a:ext cx="322998" cy="346532"/>
            <a:chOff x="-64406125" y="3362225"/>
            <a:chExt cx="318225" cy="314800"/>
          </a:xfrm>
        </p:grpSpPr>
        <p:sp>
          <p:nvSpPr>
            <p:cNvPr id="311" name="Google Shape;311;p22"/>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2"/>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3" name="Google Shape;313;p22"/>
          <p:cNvSpPr/>
          <p:nvPr/>
        </p:nvSpPr>
        <p:spPr>
          <a:xfrm>
            <a:off x="525660" y="6079377"/>
            <a:ext cx="234624" cy="217806"/>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14" name="Google Shape;314;p22"/>
          <p:cNvSpPr txBox="1"/>
          <p:nvPr/>
        </p:nvSpPr>
        <p:spPr>
          <a:xfrm>
            <a:off x="819100" y="7178250"/>
            <a:ext cx="6822300" cy="234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latin typeface="Cabin"/>
                <a:ea typeface="Cabin"/>
                <a:cs typeface="Cabin"/>
                <a:sym typeface="Cabin"/>
              </a:rPr>
              <a:t>Note takers:</a:t>
            </a:r>
            <a:endParaRPr b="1" sz="2000">
              <a:latin typeface="Cabin"/>
              <a:ea typeface="Cabin"/>
              <a:cs typeface="Cabin"/>
              <a:sym typeface="Cabin"/>
            </a:endParaRPr>
          </a:p>
          <a:p>
            <a:pPr indent="0" lvl="0" marL="0" rtl="0" algn="l">
              <a:spcBef>
                <a:spcPts val="0"/>
              </a:spcBef>
              <a:spcAft>
                <a:spcPts val="0"/>
              </a:spcAft>
              <a:buNone/>
            </a:pPr>
            <a:r>
              <a:t/>
            </a:r>
            <a:endParaRPr>
              <a:solidFill>
                <a:schemeClr val="dk1"/>
              </a:solidFill>
              <a:latin typeface="Cabin SemiBold"/>
              <a:ea typeface="Cabin SemiBold"/>
              <a:cs typeface="Cabin SemiBold"/>
              <a:sym typeface="Cabin SemiBold"/>
            </a:endParaRPr>
          </a:p>
          <a:p>
            <a:pPr indent="-355600" lvl="0" marL="457200" rtl="0" algn="l">
              <a:spcBef>
                <a:spcPts val="0"/>
              </a:spcBef>
              <a:spcAft>
                <a:spcPts val="0"/>
              </a:spcAft>
              <a:buClr>
                <a:schemeClr val="dk1"/>
              </a:buClr>
              <a:buSzPts val="2000"/>
              <a:buFont typeface="Cabin SemiBold"/>
              <a:buChar char="-"/>
            </a:pPr>
            <a:r>
              <a:rPr lang="en-GB" sz="2000">
                <a:solidFill>
                  <a:schemeClr val="dk1"/>
                </a:solidFill>
                <a:latin typeface="Cabin SemiBold"/>
                <a:ea typeface="Cabin SemiBold"/>
                <a:cs typeface="Cabin SemiBold"/>
                <a:sym typeface="Cabin SemiBold"/>
              </a:rPr>
              <a:t>Mashal abaalkhail</a:t>
            </a:r>
            <a:endParaRPr sz="2000">
              <a:latin typeface="Cabin SemiBold"/>
              <a:ea typeface="Cabin SemiBold"/>
              <a:cs typeface="Cabin SemiBold"/>
              <a:sym typeface="Cabin SemiBold"/>
            </a:endParaRPr>
          </a:p>
        </p:txBody>
      </p:sp>
      <p:sp>
        <p:nvSpPr>
          <p:cNvPr id="315" name="Google Shape;315;p22"/>
          <p:cNvSpPr txBox="1"/>
          <p:nvPr/>
        </p:nvSpPr>
        <p:spPr>
          <a:xfrm>
            <a:off x="819100" y="5933725"/>
            <a:ext cx="1941300" cy="50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latin typeface="Cabin"/>
                <a:ea typeface="Cabin"/>
                <a:cs typeface="Cabin"/>
                <a:sym typeface="Cabin"/>
              </a:rPr>
              <a:t>Joud aljebreen</a:t>
            </a:r>
            <a:endParaRPr b="1" sz="2000">
              <a:latin typeface="Cabin"/>
              <a:ea typeface="Cabin"/>
              <a:cs typeface="Cabin"/>
              <a:sym typeface="Cabin"/>
            </a:endParaRPr>
          </a:p>
        </p:txBody>
      </p:sp>
      <p:sp>
        <p:nvSpPr>
          <p:cNvPr id="316" name="Google Shape;316;p22"/>
          <p:cNvSpPr/>
          <p:nvPr/>
        </p:nvSpPr>
        <p:spPr>
          <a:xfrm>
            <a:off x="525660" y="6476414"/>
            <a:ext cx="234624" cy="217806"/>
          </a:xfrm>
          <a:custGeom>
            <a:rect b="b" l="l" r="r" t="t"/>
            <a:pathLst>
              <a:path extrusionOk="0" h="18196" w="19601">
                <a:moveTo>
                  <a:pt x="9798" y="0"/>
                </a:moveTo>
                <a:cubicBezTo>
                  <a:pt x="9597" y="0"/>
                  <a:pt x="9397" y="104"/>
                  <a:pt x="9293" y="312"/>
                </a:cubicBezTo>
                <a:lnTo>
                  <a:pt x="6619" y="5666"/>
                </a:lnTo>
                <a:lnTo>
                  <a:pt x="648" y="6524"/>
                </a:lnTo>
                <a:cubicBezTo>
                  <a:pt x="184" y="6590"/>
                  <a:pt x="1" y="7163"/>
                  <a:pt x="338" y="7488"/>
                </a:cubicBezTo>
                <a:lnTo>
                  <a:pt x="4659" y="11652"/>
                </a:lnTo>
                <a:lnTo>
                  <a:pt x="3638" y="17530"/>
                </a:lnTo>
                <a:cubicBezTo>
                  <a:pt x="3574" y="17898"/>
                  <a:pt x="3865" y="18195"/>
                  <a:pt x="4195" y="18195"/>
                </a:cubicBezTo>
                <a:cubicBezTo>
                  <a:pt x="4281" y="18195"/>
                  <a:pt x="4371" y="18175"/>
                  <a:pt x="4457" y="18129"/>
                </a:cubicBezTo>
                <a:lnTo>
                  <a:pt x="9802" y="15350"/>
                </a:lnTo>
                <a:lnTo>
                  <a:pt x="15147" y="18129"/>
                </a:lnTo>
                <a:cubicBezTo>
                  <a:pt x="15233" y="18175"/>
                  <a:pt x="15322" y="18195"/>
                  <a:pt x="15408" y="18195"/>
                </a:cubicBezTo>
                <a:cubicBezTo>
                  <a:pt x="15736" y="18195"/>
                  <a:pt x="16025" y="17898"/>
                  <a:pt x="15963" y="17533"/>
                </a:cubicBezTo>
                <a:lnTo>
                  <a:pt x="14942" y="11652"/>
                </a:lnTo>
                <a:lnTo>
                  <a:pt x="19263" y="7491"/>
                </a:lnTo>
                <a:cubicBezTo>
                  <a:pt x="19601" y="7163"/>
                  <a:pt x="19417" y="6590"/>
                  <a:pt x="18950" y="6524"/>
                </a:cubicBezTo>
                <a:lnTo>
                  <a:pt x="12976" y="5666"/>
                </a:lnTo>
                <a:lnTo>
                  <a:pt x="10302" y="312"/>
                </a:lnTo>
                <a:cubicBezTo>
                  <a:pt x="10198" y="104"/>
                  <a:pt x="9998" y="0"/>
                  <a:pt x="9798" y="0"/>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5D74"/>
              </a:solidFill>
            </a:endParaRPr>
          </a:p>
        </p:txBody>
      </p:sp>
      <p:sp>
        <p:nvSpPr>
          <p:cNvPr id="317" name="Google Shape;317;p22"/>
          <p:cNvSpPr txBox="1"/>
          <p:nvPr/>
        </p:nvSpPr>
        <p:spPr>
          <a:xfrm>
            <a:off x="760275" y="6345163"/>
            <a:ext cx="2958600" cy="48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latin typeface="Cabin"/>
                <a:ea typeface="Cabin"/>
                <a:cs typeface="Cabin"/>
                <a:sym typeface="Cabin"/>
              </a:rPr>
              <a:t>Sarah Alhelal</a:t>
            </a:r>
            <a:endParaRPr b="1" sz="2000">
              <a:latin typeface="Cabin"/>
              <a:ea typeface="Cabin"/>
              <a:cs typeface="Cabin"/>
              <a:sym typeface="Cabin"/>
            </a:endParaRPr>
          </a:p>
        </p:txBody>
      </p:sp>
      <p:sp>
        <p:nvSpPr>
          <p:cNvPr id="318" name="Google Shape;318;p22"/>
          <p:cNvSpPr/>
          <p:nvPr/>
        </p:nvSpPr>
        <p:spPr>
          <a:xfrm>
            <a:off x="626155" y="4316235"/>
            <a:ext cx="33600" cy="336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 name="Shape 85"/>
        <p:cNvGrpSpPr/>
        <p:nvPr/>
      </p:nvGrpSpPr>
      <p:grpSpPr>
        <a:xfrm>
          <a:off x="0" y="0"/>
          <a:ext cx="0" cy="0"/>
          <a:chOff x="0" y="0"/>
          <a:chExt cx="0" cy="0"/>
        </a:xfrm>
      </p:grpSpPr>
      <p:sp>
        <p:nvSpPr>
          <p:cNvPr id="86" name="Google Shape;86;p14"/>
          <p:cNvSpPr/>
          <p:nvPr/>
        </p:nvSpPr>
        <p:spPr>
          <a:xfrm rot="10800000">
            <a:off x="6663269" y="-12432"/>
            <a:ext cx="938700" cy="975600"/>
          </a:xfrm>
          <a:prstGeom prst="rtTriangle">
            <a:avLst/>
          </a:prstGeom>
          <a:solidFill>
            <a:srgbClr val="B4B98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Exo"/>
              <a:ea typeface="Exo"/>
              <a:cs typeface="Exo"/>
              <a:sym typeface="Exo"/>
            </a:endParaRPr>
          </a:p>
        </p:txBody>
      </p:sp>
      <p:sp>
        <p:nvSpPr>
          <p:cNvPr id="87" name="Google Shape;87;p14"/>
          <p:cNvSpPr/>
          <p:nvPr/>
        </p:nvSpPr>
        <p:spPr>
          <a:xfrm>
            <a:off x="0" y="10026600"/>
            <a:ext cx="7589400" cy="672000"/>
          </a:xfrm>
          <a:prstGeom prst="rect">
            <a:avLst/>
          </a:prstGeom>
          <a:noFill/>
          <a:ln cap="flat" cmpd="sng" w="9525">
            <a:solidFill>
              <a:srgbClr val="B4B98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4"/>
          <p:cNvSpPr txBox="1"/>
          <p:nvPr/>
        </p:nvSpPr>
        <p:spPr>
          <a:xfrm>
            <a:off x="7106665" y="63360"/>
            <a:ext cx="4953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bin"/>
                <a:ea typeface="Cabin"/>
                <a:cs typeface="Cabin"/>
                <a:sym typeface="Cabin"/>
              </a:rPr>
              <a:t>1</a:t>
            </a:r>
            <a:endParaRPr>
              <a:latin typeface="Cabin"/>
              <a:ea typeface="Cabin"/>
              <a:cs typeface="Cabin"/>
              <a:sym typeface="Cabin"/>
            </a:endParaRPr>
          </a:p>
        </p:txBody>
      </p:sp>
      <p:sp>
        <p:nvSpPr>
          <p:cNvPr id="89" name="Google Shape;89;p14"/>
          <p:cNvSpPr txBox="1"/>
          <p:nvPr/>
        </p:nvSpPr>
        <p:spPr>
          <a:xfrm>
            <a:off x="579132" y="269980"/>
            <a:ext cx="6071700" cy="582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b="1" sz="3500">
              <a:solidFill>
                <a:srgbClr val="61753B"/>
              </a:solidFill>
              <a:latin typeface="Cabin"/>
              <a:ea typeface="Cabin"/>
              <a:cs typeface="Cabin"/>
              <a:sym typeface="Cabin"/>
            </a:endParaRPr>
          </a:p>
          <a:p>
            <a:pPr indent="0" lvl="0" marL="0" rtl="0" algn="ctr">
              <a:spcBef>
                <a:spcPts val="0"/>
              </a:spcBef>
              <a:spcAft>
                <a:spcPts val="0"/>
              </a:spcAft>
              <a:buNone/>
            </a:pPr>
            <a:r>
              <a:rPr b="1" lang="en-GB" sz="3500">
                <a:solidFill>
                  <a:srgbClr val="61753B"/>
                </a:solidFill>
                <a:latin typeface="Cabin"/>
                <a:ea typeface="Cabin"/>
                <a:cs typeface="Cabin"/>
                <a:sym typeface="Cabin"/>
              </a:rPr>
              <a:t>Schistosoma</a:t>
            </a:r>
            <a:endParaRPr b="1" sz="3500">
              <a:solidFill>
                <a:srgbClr val="61753B"/>
              </a:solidFill>
              <a:latin typeface="Cabin"/>
              <a:ea typeface="Cabin"/>
              <a:cs typeface="Cabin"/>
              <a:sym typeface="Cabin"/>
            </a:endParaRPr>
          </a:p>
        </p:txBody>
      </p:sp>
      <p:sp>
        <p:nvSpPr>
          <p:cNvPr id="90" name="Google Shape;90;p14"/>
          <p:cNvSpPr txBox="1"/>
          <p:nvPr/>
        </p:nvSpPr>
        <p:spPr>
          <a:xfrm>
            <a:off x="275625" y="3205018"/>
            <a:ext cx="7038300" cy="23565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rgbClr val="C27BA0"/>
              </a:buClr>
              <a:buSzPts val="2000"/>
              <a:buFont typeface="Cabin"/>
              <a:buChar char="●"/>
            </a:pPr>
            <a:r>
              <a:rPr b="1" lang="en-GB" sz="2000">
                <a:solidFill>
                  <a:srgbClr val="C27BA0"/>
                </a:solidFill>
                <a:latin typeface="Cabin"/>
                <a:ea typeface="Cabin"/>
                <a:cs typeface="Cabin"/>
                <a:sym typeface="Cabin"/>
              </a:rPr>
              <a:t>Introduction</a:t>
            </a:r>
            <a:r>
              <a:rPr b="1" lang="en-GB" sz="2000">
                <a:solidFill>
                  <a:srgbClr val="C27BA0"/>
                </a:solidFill>
                <a:latin typeface="Cabin"/>
                <a:ea typeface="Cabin"/>
                <a:cs typeface="Cabin"/>
                <a:sym typeface="Cabin"/>
              </a:rPr>
              <a:t>:</a:t>
            </a:r>
            <a:endParaRPr b="1" sz="1300">
              <a:solidFill>
                <a:srgbClr val="C27BA0"/>
              </a:solidFill>
              <a:latin typeface="Cabin"/>
              <a:ea typeface="Cabin"/>
              <a:cs typeface="Cabin"/>
              <a:sym typeface="Cabin"/>
            </a:endParaRPr>
          </a:p>
          <a:p>
            <a:pPr indent="0" lvl="0" marL="0" rtl="0" algn="l">
              <a:lnSpc>
                <a:spcPct val="115000"/>
              </a:lnSpc>
              <a:spcBef>
                <a:spcPts val="0"/>
              </a:spcBef>
              <a:spcAft>
                <a:spcPts val="0"/>
              </a:spcAft>
              <a:buNone/>
            </a:pPr>
            <a:r>
              <a:rPr lang="en-GB" sz="400">
                <a:solidFill>
                  <a:schemeClr val="dk1"/>
                </a:solidFill>
                <a:latin typeface="Cabin"/>
                <a:ea typeface="Cabin"/>
                <a:cs typeface="Cabin"/>
                <a:sym typeface="Cabin"/>
              </a:rPr>
              <a:t>○</a:t>
            </a:r>
            <a:r>
              <a:rPr lang="en-GB" sz="1200">
                <a:solidFill>
                  <a:schemeClr val="dk1"/>
                </a:solidFill>
                <a:latin typeface="Cabin"/>
                <a:ea typeface="Cabin"/>
                <a:cs typeface="Cabin"/>
                <a:sym typeface="Cabin"/>
              </a:rPr>
              <a:t> Schistosoma is a genus of </a:t>
            </a:r>
            <a:r>
              <a:rPr b="1" lang="en-GB" sz="1200">
                <a:solidFill>
                  <a:schemeClr val="dk1"/>
                </a:solidFill>
                <a:latin typeface="Cabin"/>
                <a:ea typeface="Cabin"/>
                <a:cs typeface="Cabin"/>
                <a:sym typeface="Cabin"/>
              </a:rPr>
              <a:t>trematodes</a:t>
            </a:r>
            <a:r>
              <a:rPr lang="en-GB" sz="1200">
                <a:solidFill>
                  <a:schemeClr val="dk1"/>
                </a:solidFill>
                <a:latin typeface="Cabin"/>
                <a:ea typeface="Cabin"/>
                <a:cs typeface="Cabin"/>
                <a:sym typeface="Cabin"/>
              </a:rPr>
              <a:t>, commonly known as blood-flukes, which are parasitic flatworms responsible for a highly significant group of infections in humans termed </a:t>
            </a:r>
            <a:r>
              <a:rPr b="1" lang="en-GB" sz="1200">
                <a:solidFill>
                  <a:srgbClr val="CC0000"/>
                </a:solidFill>
                <a:latin typeface="Cabin"/>
                <a:ea typeface="Cabin"/>
                <a:cs typeface="Cabin"/>
                <a:sym typeface="Cabin"/>
              </a:rPr>
              <a:t>schistosomiasis</a:t>
            </a:r>
            <a:r>
              <a:rPr lang="en-GB" sz="1200">
                <a:solidFill>
                  <a:schemeClr val="dk1"/>
                </a:solidFill>
                <a:latin typeface="Cabin"/>
                <a:ea typeface="Cabin"/>
                <a:cs typeface="Cabin"/>
                <a:sym typeface="Cabin"/>
              </a:rPr>
              <a:t>. </a:t>
            </a:r>
            <a:endParaRPr sz="1200">
              <a:solidFill>
                <a:schemeClr val="dk1"/>
              </a:solidFill>
              <a:latin typeface="Cabin"/>
              <a:ea typeface="Cabin"/>
              <a:cs typeface="Cabin"/>
              <a:sym typeface="Cabin"/>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bin"/>
              <a:ea typeface="Cabin"/>
              <a:cs typeface="Cabin"/>
              <a:sym typeface="Cabin"/>
            </a:endParaRPr>
          </a:p>
          <a:p>
            <a:pPr indent="0" lvl="0" marL="0" rtl="0" algn="l">
              <a:lnSpc>
                <a:spcPct val="115000"/>
              </a:lnSpc>
              <a:spcBef>
                <a:spcPts val="0"/>
              </a:spcBef>
              <a:spcAft>
                <a:spcPts val="0"/>
              </a:spcAft>
              <a:buClr>
                <a:schemeClr val="dk1"/>
              </a:buClr>
              <a:buSzPts val="1100"/>
              <a:buFont typeface="Arial"/>
              <a:buNone/>
            </a:pPr>
            <a:r>
              <a:rPr lang="en-GB" sz="400">
                <a:solidFill>
                  <a:schemeClr val="dk1"/>
                </a:solidFill>
                <a:latin typeface="Cabin"/>
                <a:ea typeface="Cabin"/>
                <a:cs typeface="Cabin"/>
                <a:sym typeface="Cabin"/>
              </a:rPr>
              <a:t>○</a:t>
            </a:r>
            <a:r>
              <a:rPr lang="en-GB" sz="1200">
                <a:solidFill>
                  <a:schemeClr val="dk1"/>
                </a:solidFill>
                <a:latin typeface="Cabin"/>
                <a:ea typeface="Cabin"/>
                <a:cs typeface="Cabin"/>
                <a:sym typeface="Cabin"/>
              </a:rPr>
              <a:t> Schistosomiasis is considered by the WHO as the second most socioeconomically devastating parasitic disease (after malaria), with hundreds of millions infected worldwide.</a:t>
            </a:r>
            <a:endParaRPr sz="1200">
              <a:solidFill>
                <a:schemeClr val="dk1"/>
              </a:solidFill>
              <a:latin typeface="Cabin"/>
              <a:ea typeface="Cabin"/>
              <a:cs typeface="Cabin"/>
              <a:sym typeface="Cabin"/>
            </a:endParaRPr>
          </a:p>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latin typeface="Cabin"/>
              <a:ea typeface="Cabin"/>
              <a:cs typeface="Cabin"/>
              <a:sym typeface="Cabin"/>
            </a:endParaRPr>
          </a:p>
          <a:p>
            <a:pPr indent="0" lvl="0" marL="0" rtl="0" algn="l">
              <a:lnSpc>
                <a:spcPct val="115000"/>
              </a:lnSpc>
              <a:spcBef>
                <a:spcPts val="0"/>
              </a:spcBef>
              <a:spcAft>
                <a:spcPts val="0"/>
              </a:spcAft>
              <a:buClr>
                <a:schemeClr val="dk1"/>
              </a:buClr>
              <a:buSzPts val="1100"/>
              <a:buFont typeface="Arial"/>
              <a:buNone/>
            </a:pPr>
            <a:r>
              <a:rPr b="1" lang="en-GB" sz="1200">
                <a:solidFill>
                  <a:srgbClr val="CC0000"/>
                </a:solidFill>
                <a:latin typeface="Cabin"/>
                <a:ea typeface="Cabin"/>
                <a:cs typeface="Cabin"/>
                <a:sym typeface="Cabin"/>
              </a:rPr>
              <a:t>Adult</a:t>
            </a:r>
            <a:r>
              <a:rPr lang="en-GB" sz="1200">
                <a:solidFill>
                  <a:schemeClr val="dk1"/>
                </a:solidFill>
                <a:latin typeface="Cabin"/>
                <a:ea typeface="Cabin"/>
                <a:cs typeface="Cabin"/>
                <a:sym typeface="Cabin"/>
              </a:rPr>
              <a:t> flatworms parasitize</a:t>
            </a:r>
            <a:r>
              <a:rPr b="1" lang="en-GB" sz="1200">
                <a:solidFill>
                  <a:srgbClr val="CC0000"/>
                </a:solidFill>
                <a:latin typeface="Cabin"/>
                <a:ea typeface="Cabin"/>
                <a:cs typeface="Cabin"/>
                <a:sym typeface="Cabin"/>
              </a:rPr>
              <a:t> blood capillaries</a:t>
            </a:r>
            <a:r>
              <a:rPr lang="en-GB" sz="1200">
                <a:solidFill>
                  <a:schemeClr val="dk1"/>
                </a:solidFill>
                <a:latin typeface="Cabin"/>
                <a:ea typeface="Cabin"/>
                <a:cs typeface="Cabin"/>
                <a:sym typeface="Cabin"/>
              </a:rPr>
              <a:t> of either 1 or 2 depending on the infecting species</a:t>
            </a:r>
            <a:endParaRPr sz="1200">
              <a:solidFill>
                <a:schemeClr val="dk1"/>
              </a:solidFill>
              <a:latin typeface="Cabin"/>
              <a:ea typeface="Cabin"/>
              <a:cs typeface="Cabin"/>
              <a:sym typeface="Cabin"/>
            </a:endParaRPr>
          </a:p>
          <a:p>
            <a:pPr indent="-304800" lvl="0" marL="457200" rtl="0" algn="l">
              <a:lnSpc>
                <a:spcPct val="115000"/>
              </a:lnSpc>
              <a:spcBef>
                <a:spcPts val="0"/>
              </a:spcBef>
              <a:spcAft>
                <a:spcPts val="0"/>
              </a:spcAft>
              <a:buClr>
                <a:srgbClr val="CC0000"/>
              </a:buClr>
              <a:buSzPts val="1200"/>
              <a:buFont typeface="Cabin"/>
              <a:buAutoNum type="arabicPeriod"/>
            </a:pPr>
            <a:r>
              <a:rPr b="1" lang="en-GB" sz="1200" u="sng">
                <a:solidFill>
                  <a:srgbClr val="CC0000"/>
                </a:solidFill>
                <a:latin typeface="Cabin"/>
                <a:ea typeface="Cabin"/>
                <a:cs typeface="Cabin"/>
                <a:sym typeface="Cabin"/>
              </a:rPr>
              <a:t>M</a:t>
            </a:r>
            <a:r>
              <a:rPr b="1" lang="en-GB" sz="1200">
                <a:solidFill>
                  <a:srgbClr val="CC0000"/>
                </a:solidFill>
                <a:latin typeface="Cabin"/>
                <a:ea typeface="Cabin"/>
                <a:cs typeface="Cabin"/>
                <a:sym typeface="Cabin"/>
              </a:rPr>
              <a:t>esenteries (Schistosoma </a:t>
            </a:r>
            <a:r>
              <a:rPr b="1" lang="en-GB" sz="1200" u="sng">
                <a:solidFill>
                  <a:srgbClr val="CC0000"/>
                </a:solidFill>
                <a:latin typeface="Cabin"/>
                <a:ea typeface="Cabin"/>
                <a:cs typeface="Cabin"/>
                <a:sym typeface="Cabin"/>
              </a:rPr>
              <a:t>m</a:t>
            </a:r>
            <a:r>
              <a:rPr b="1" lang="en-GB" sz="1200">
                <a:solidFill>
                  <a:srgbClr val="CC0000"/>
                </a:solidFill>
                <a:latin typeface="Cabin"/>
                <a:ea typeface="Cabin"/>
                <a:cs typeface="Cabin"/>
                <a:sym typeface="Cabin"/>
              </a:rPr>
              <a:t>ansoni) </a:t>
            </a:r>
            <a:endParaRPr b="1" sz="1200">
              <a:solidFill>
                <a:srgbClr val="CC0000"/>
              </a:solidFill>
              <a:latin typeface="Cabin"/>
              <a:ea typeface="Cabin"/>
              <a:cs typeface="Cabin"/>
              <a:sym typeface="Cabin"/>
            </a:endParaRPr>
          </a:p>
          <a:p>
            <a:pPr indent="-304800" lvl="0" marL="457200" rtl="0" algn="l">
              <a:lnSpc>
                <a:spcPct val="115000"/>
              </a:lnSpc>
              <a:spcBef>
                <a:spcPts val="0"/>
              </a:spcBef>
              <a:spcAft>
                <a:spcPts val="0"/>
              </a:spcAft>
              <a:buClr>
                <a:srgbClr val="CC0000"/>
              </a:buClr>
              <a:buSzPts val="1200"/>
              <a:buFont typeface="Cabin"/>
              <a:buAutoNum type="arabicPeriod"/>
            </a:pPr>
            <a:r>
              <a:rPr b="1" lang="en-GB" sz="1200">
                <a:solidFill>
                  <a:srgbClr val="CC0000"/>
                </a:solidFill>
                <a:latin typeface="Cabin"/>
                <a:ea typeface="Cabin"/>
                <a:cs typeface="Cabin"/>
                <a:sym typeface="Cabin"/>
              </a:rPr>
              <a:t>plexus of the </a:t>
            </a:r>
            <a:r>
              <a:rPr b="1" lang="en-GB" sz="1200" u="sng">
                <a:solidFill>
                  <a:srgbClr val="CC0000"/>
                </a:solidFill>
                <a:latin typeface="Cabin"/>
                <a:ea typeface="Cabin"/>
                <a:cs typeface="Cabin"/>
                <a:sym typeface="Cabin"/>
              </a:rPr>
              <a:t>b</a:t>
            </a:r>
            <a:r>
              <a:rPr b="1" lang="en-GB" sz="1200">
                <a:solidFill>
                  <a:srgbClr val="CC0000"/>
                </a:solidFill>
                <a:latin typeface="Cabin"/>
                <a:ea typeface="Cabin"/>
                <a:cs typeface="Cabin"/>
                <a:sym typeface="Cabin"/>
              </a:rPr>
              <a:t>ladder (Schistosoma haemato</a:t>
            </a:r>
            <a:r>
              <a:rPr b="1" lang="en-GB" sz="1200" u="sng">
                <a:solidFill>
                  <a:srgbClr val="CC0000"/>
                </a:solidFill>
                <a:latin typeface="Cabin"/>
                <a:ea typeface="Cabin"/>
                <a:cs typeface="Cabin"/>
                <a:sym typeface="Cabin"/>
              </a:rPr>
              <a:t>b</a:t>
            </a:r>
            <a:r>
              <a:rPr b="1" lang="en-GB" sz="1200">
                <a:solidFill>
                  <a:srgbClr val="CC0000"/>
                </a:solidFill>
                <a:latin typeface="Cabin"/>
                <a:ea typeface="Cabin"/>
                <a:cs typeface="Cabin"/>
                <a:sym typeface="Cabin"/>
              </a:rPr>
              <a:t>ium) </a:t>
            </a:r>
            <a:endParaRPr b="1" sz="1200">
              <a:solidFill>
                <a:srgbClr val="CC0000"/>
              </a:solidFill>
              <a:latin typeface="Cabin"/>
              <a:ea typeface="Cabin"/>
              <a:cs typeface="Cabin"/>
              <a:sym typeface="Cabin"/>
            </a:endParaRPr>
          </a:p>
        </p:txBody>
      </p:sp>
      <p:sp>
        <p:nvSpPr>
          <p:cNvPr id="91" name="Google Shape;91;p14"/>
          <p:cNvSpPr txBox="1"/>
          <p:nvPr/>
        </p:nvSpPr>
        <p:spPr>
          <a:xfrm>
            <a:off x="1633765" y="852875"/>
            <a:ext cx="3962400" cy="46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61753B"/>
                </a:solidFill>
                <a:latin typeface="Cabin"/>
                <a:ea typeface="Cabin"/>
                <a:cs typeface="Cabin"/>
                <a:sym typeface="Cabin"/>
              </a:rPr>
              <a:t>Classification of parasites </a:t>
            </a:r>
            <a:endParaRPr b="1" sz="2000">
              <a:solidFill>
                <a:srgbClr val="61753B"/>
              </a:solidFill>
              <a:latin typeface="Cabin"/>
              <a:ea typeface="Cabin"/>
              <a:cs typeface="Cabin"/>
              <a:sym typeface="Cabin"/>
            </a:endParaRPr>
          </a:p>
        </p:txBody>
      </p:sp>
      <p:sp>
        <p:nvSpPr>
          <p:cNvPr id="92" name="Google Shape;92;p14"/>
          <p:cNvSpPr txBox="1"/>
          <p:nvPr/>
        </p:nvSpPr>
        <p:spPr>
          <a:xfrm>
            <a:off x="478563" y="1449150"/>
            <a:ext cx="3195600" cy="1610700"/>
          </a:xfrm>
          <a:prstGeom prst="rect">
            <a:avLst/>
          </a:prstGeom>
          <a:noFill/>
          <a:ln cap="flat" cmpd="sng" w="9525">
            <a:solidFill>
              <a:srgbClr val="61753B"/>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solidFill>
                <a:srgbClr val="000000"/>
              </a:solidFill>
              <a:latin typeface="Cabin"/>
              <a:ea typeface="Cabin"/>
              <a:cs typeface="Cabin"/>
              <a:sym typeface="Cabin"/>
            </a:endParaRPr>
          </a:p>
          <a:p>
            <a:pPr indent="0" lvl="0" marL="0" rtl="0" algn="ctr">
              <a:spcBef>
                <a:spcPts val="0"/>
              </a:spcBef>
              <a:spcAft>
                <a:spcPts val="0"/>
              </a:spcAft>
              <a:buNone/>
            </a:pPr>
            <a:r>
              <a:t/>
            </a:r>
            <a:endParaRPr sz="1200">
              <a:solidFill>
                <a:srgbClr val="000000"/>
              </a:solidFill>
              <a:latin typeface="Cabin"/>
              <a:ea typeface="Cabin"/>
              <a:cs typeface="Cabin"/>
              <a:sym typeface="Cabin"/>
            </a:endParaRPr>
          </a:p>
          <a:p>
            <a:pPr indent="0" lvl="0" marL="0" rtl="0" algn="l">
              <a:spcBef>
                <a:spcPts val="0"/>
              </a:spcBef>
              <a:spcAft>
                <a:spcPts val="0"/>
              </a:spcAft>
              <a:buNone/>
            </a:pPr>
            <a:r>
              <a:rPr lang="en-GB" sz="1200">
                <a:solidFill>
                  <a:srgbClr val="000000"/>
                </a:solidFill>
                <a:latin typeface="Cabin"/>
                <a:ea typeface="Cabin"/>
                <a:cs typeface="Cabin"/>
                <a:sym typeface="Cabin"/>
              </a:rPr>
              <a:t> </a:t>
            </a:r>
            <a:endParaRPr>
              <a:solidFill>
                <a:srgbClr val="666666"/>
              </a:solidFill>
              <a:latin typeface="Exo"/>
              <a:ea typeface="Exo"/>
              <a:cs typeface="Exo"/>
              <a:sym typeface="Exo"/>
            </a:endParaRPr>
          </a:p>
        </p:txBody>
      </p:sp>
      <p:sp>
        <p:nvSpPr>
          <p:cNvPr id="93" name="Google Shape;93;p14"/>
          <p:cNvSpPr txBox="1"/>
          <p:nvPr/>
        </p:nvSpPr>
        <p:spPr>
          <a:xfrm>
            <a:off x="3925013" y="1466873"/>
            <a:ext cx="3195600" cy="1610700"/>
          </a:xfrm>
          <a:prstGeom prst="rect">
            <a:avLst/>
          </a:prstGeom>
          <a:noFill/>
          <a:ln cap="flat" cmpd="sng" w="9525">
            <a:solidFill>
              <a:srgbClr val="61753B"/>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solidFill>
                <a:srgbClr val="000000"/>
              </a:solidFill>
              <a:latin typeface="Cabin"/>
              <a:ea typeface="Cabin"/>
              <a:cs typeface="Cabin"/>
              <a:sym typeface="Cabin"/>
            </a:endParaRPr>
          </a:p>
          <a:p>
            <a:pPr indent="0" lvl="0" marL="0" rtl="0" algn="ctr">
              <a:spcBef>
                <a:spcPts val="0"/>
              </a:spcBef>
              <a:spcAft>
                <a:spcPts val="0"/>
              </a:spcAft>
              <a:buNone/>
            </a:pPr>
            <a:r>
              <a:t/>
            </a:r>
            <a:endParaRPr sz="1200">
              <a:solidFill>
                <a:srgbClr val="000000"/>
              </a:solidFill>
              <a:latin typeface="Cabin"/>
              <a:ea typeface="Cabin"/>
              <a:cs typeface="Cabin"/>
              <a:sym typeface="Cabin"/>
            </a:endParaRPr>
          </a:p>
          <a:p>
            <a:pPr indent="0" lvl="0" marL="0" rtl="0" algn="l">
              <a:spcBef>
                <a:spcPts val="0"/>
              </a:spcBef>
              <a:spcAft>
                <a:spcPts val="0"/>
              </a:spcAft>
              <a:buNone/>
            </a:pPr>
            <a:r>
              <a:rPr lang="en-GB" sz="1200">
                <a:solidFill>
                  <a:srgbClr val="000000"/>
                </a:solidFill>
                <a:latin typeface="Cabin"/>
                <a:ea typeface="Cabin"/>
                <a:cs typeface="Cabin"/>
                <a:sym typeface="Cabin"/>
              </a:rPr>
              <a:t> </a:t>
            </a:r>
            <a:endParaRPr>
              <a:solidFill>
                <a:srgbClr val="666666"/>
              </a:solidFill>
              <a:latin typeface="Exo"/>
              <a:ea typeface="Exo"/>
              <a:cs typeface="Exo"/>
              <a:sym typeface="Exo"/>
            </a:endParaRPr>
          </a:p>
        </p:txBody>
      </p:sp>
      <p:sp>
        <p:nvSpPr>
          <p:cNvPr id="94" name="Google Shape;94;p14"/>
          <p:cNvSpPr/>
          <p:nvPr/>
        </p:nvSpPr>
        <p:spPr>
          <a:xfrm>
            <a:off x="4784725" y="1320275"/>
            <a:ext cx="1440000" cy="291000"/>
          </a:xfrm>
          <a:prstGeom prst="rect">
            <a:avLst/>
          </a:prstGeom>
          <a:solidFill>
            <a:srgbClr val="C0C58F"/>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a:solidFill>
                  <a:srgbClr val="61753B"/>
                </a:solidFill>
                <a:latin typeface="Cabin"/>
                <a:ea typeface="Cabin"/>
                <a:cs typeface="Cabin"/>
                <a:sym typeface="Cabin"/>
              </a:rPr>
              <a:t>Helminths </a:t>
            </a:r>
            <a:endParaRPr b="1">
              <a:solidFill>
                <a:srgbClr val="61753B"/>
              </a:solidFill>
              <a:latin typeface="Cabin"/>
              <a:ea typeface="Cabin"/>
              <a:cs typeface="Cabin"/>
              <a:sym typeface="Cabin"/>
            </a:endParaRPr>
          </a:p>
        </p:txBody>
      </p:sp>
      <p:sp>
        <p:nvSpPr>
          <p:cNvPr id="95" name="Google Shape;95;p14"/>
          <p:cNvSpPr/>
          <p:nvPr/>
        </p:nvSpPr>
        <p:spPr>
          <a:xfrm>
            <a:off x="1274563" y="1320275"/>
            <a:ext cx="1440000" cy="291000"/>
          </a:xfrm>
          <a:prstGeom prst="rect">
            <a:avLst/>
          </a:prstGeom>
          <a:solidFill>
            <a:srgbClr val="C0C58F"/>
          </a:solid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a:solidFill>
                  <a:srgbClr val="61753B"/>
                </a:solidFill>
                <a:latin typeface="Cabin"/>
                <a:ea typeface="Cabin"/>
                <a:cs typeface="Cabin"/>
                <a:sym typeface="Cabin"/>
              </a:rPr>
              <a:t>Protozoa </a:t>
            </a:r>
            <a:endParaRPr>
              <a:solidFill>
                <a:srgbClr val="61753B"/>
              </a:solidFill>
            </a:endParaRPr>
          </a:p>
        </p:txBody>
      </p:sp>
      <p:sp>
        <p:nvSpPr>
          <p:cNvPr id="96" name="Google Shape;96;p14"/>
          <p:cNvSpPr txBox="1"/>
          <p:nvPr/>
        </p:nvSpPr>
        <p:spPr>
          <a:xfrm>
            <a:off x="3919538" y="1571600"/>
            <a:ext cx="3195600" cy="1531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GB" sz="1200">
                <a:latin typeface="Cabin"/>
                <a:ea typeface="Cabin"/>
                <a:cs typeface="Cabin"/>
                <a:sym typeface="Cabin"/>
              </a:rPr>
              <a:t>Multicellular, specialized cells.</a:t>
            </a:r>
            <a:br>
              <a:rPr lang="en-GB" sz="1200">
                <a:latin typeface="Cabin"/>
                <a:ea typeface="Cabin"/>
                <a:cs typeface="Cabin"/>
                <a:sym typeface="Cabin"/>
              </a:rPr>
            </a:br>
            <a:endParaRPr sz="600">
              <a:latin typeface="Cabin"/>
              <a:ea typeface="Cabin"/>
              <a:cs typeface="Cabin"/>
              <a:sym typeface="Cabin"/>
            </a:endParaRPr>
          </a:p>
          <a:p>
            <a:pPr indent="-304800" lvl="0" marL="457200" rtl="0" algn="l">
              <a:lnSpc>
                <a:spcPct val="115000"/>
              </a:lnSpc>
              <a:spcBef>
                <a:spcPts val="0"/>
              </a:spcBef>
              <a:spcAft>
                <a:spcPts val="0"/>
              </a:spcAft>
              <a:buSzPts val="1200"/>
              <a:buFont typeface="Cabin"/>
              <a:buChar char="●"/>
            </a:pPr>
            <a:r>
              <a:rPr lang="en-GB" sz="1200">
                <a:latin typeface="Cabin"/>
                <a:ea typeface="Cabin"/>
                <a:cs typeface="Cabin"/>
                <a:sym typeface="Cabin"/>
              </a:rPr>
              <a:t>Round worms (nematodes):</a:t>
            </a:r>
            <a:endParaRPr sz="1200">
              <a:latin typeface="Cabin"/>
              <a:ea typeface="Cabin"/>
              <a:cs typeface="Cabin"/>
              <a:sym typeface="Cabin"/>
            </a:endParaRPr>
          </a:p>
          <a:p>
            <a:pPr indent="-173399" lvl="0" marL="457200" rtl="0" algn="l">
              <a:lnSpc>
                <a:spcPct val="115000"/>
              </a:lnSpc>
              <a:spcBef>
                <a:spcPts val="0"/>
              </a:spcBef>
              <a:spcAft>
                <a:spcPts val="0"/>
              </a:spcAft>
              <a:buSzPts val="1200"/>
              <a:buFont typeface="Cabin"/>
              <a:buChar char="-"/>
            </a:pPr>
            <a:r>
              <a:rPr lang="en-GB" sz="1200">
                <a:latin typeface="Cabin"/>
                <a:ea typeface="Cabin"/>
                <a:cs typeface="Cabin"/>
                <a:sym typeface="Cabin"/>
              </a:rPr>
              <a:t>Elongated, cylindrical, unsegmented </a:t>
            </a:r>
            <a:endParaRPr sz="1200">
              <a:latin typeface="Cabin"/>
              <a:ea typeface="Cabin"/>
              <a:cs typeface="Cabin"/>
              <a:sym typeface="Cabin"/>
            </a:endParaRPr>
          </a:p>
          <a:p>
            <a:pPr indent="-304800" lvl="0" marL="457200" rtl="0" algn="l">
              <a:lnSpc>
                <a:spcPct val="115000"/>
              </a:lnSpc>
              <a:spcBef>
                <a:spcPts val="0"/>
              </a:spcBef>
              <a:spcAft>
                <a:spcPts val="0"/>
              </a:spcAft>
              <a:buSzPts val="1200"/>
              <a:buFont typeface="Cabin"/>
              <a:buChar char="●"/>
            </a:pPr>
            <a:r>
              <a:rPr b="1" lang="en-GB" sz="1200">
                <a:latin typeface="Cabin"/>
                <a:ea typeface="Cabin"/>
                <a:cs typeface="Cabin"/>
                <a:sym typeface="Cabin"/>
              </a:rPr>
              <a:t>Flat worms:</a:t>
            </a:r>
            <a:endParaRPr b="1" sz="1200">
              <a:latin typeface="Cabin"/>
              <a:ea typeface="Cabin"/>
              <a:cs typeface="Cabin"/>
              <a:sym typeface="Cabin"/>
            </a:endParaRPr>
          </a:p>
          <a:p>
            <a:pPr indent="-173399" lvl="0" marL="457200" rtl="0" algn="l">
              <a:lnSpc>
                <a:spcPct val="115000"/>
              </a:lnSpc>
              <a:spcBef>
                <a:spcPts val="0"/>
              </a:spcBef>
              <a:spcAft>
                <a:spcPts val="0"/>
              </a:spcAft>
              <a:buSzPts val="1200"/>
              <a:buFont typeface="Cabin"/>
              <a:buChar char="-"/>
            </a:pPr>
            <a:r>
              <a:rPr b="1" lang="en-GB" sz="1200">
                <a:latin typeface="Cabin"/>
                <a:ea typeface="Cabin"/>
                <a:cs typeface="Cabin"/>
                <a:sym typeface="Cabin"/>
              </a:rPr>
              <a:t>Trematodes: leaf like,unsegmented  </a:t>
            </a:r>
            <a:endParaRPr b="1" sz="1200">
              <a:latin typeface="Cabin"/>
              <a:ea typeface="Cabin"/>
              <a:cs typeface="Cabin"/>
              <a:sym typeface="Cabin"/>
            </a:endParaRPr>
          </a:p>
          <a:p>
            <a:pPr indent="-173399" lvl="0" marL="457200" rtl="0" algn="l">
              <a:lnSpc>
                <a:spcPct val="115000"/>
              </a:lnSpc>
              <a:spcBef>
                <a:spcPts val="0"/>
              </a:spcBef>
              <a:spcAft>
                <a:spcPts val="0"/>
              </a:spcAft>
              <a:buSzPts val="1200"/>
              <a:buFont typeface="Cabin"/>
              <a:buChar char="-"/>
            </a:pPr>
            <a:r>
              <a:rPr lang="en-GB" sz="1200">
                <a:latin typeface="Cabin"/>
                <a:ea typeface="Cabin"/>
                <a:cs typeface="Cabin"/>
                <a:sym typeface="Cabin"/>
              </a:rPr>
              <a:t>Cestode: tape-like, segmented </a:t>
            </a:r>
            <a:endParaRPr sz="1200">
              <a:latin typeface="Cabin"/>
              <a:ea typeface="Cabin"/>
              <a:cs typeface="Cabin"/>
              <a:sym typeface="Cabin"/>
            </a:endParaRPr>
          </a:p>
        </p:txBody>
      </p:sp>
      <p:sp>
        <p:nvSpPr>
          <p:cNvPr id="97" name="Google Shape;97;p14"/>
          <p:cNvSpPr txBox="1"/>
          <p:nvPr/>
        </p:nvSpPr>
        <p:spPr>
          <a:xfrm>
            <a:off x="467275" y="1573175"/>
            <a:ext cx="3260100" cy="1562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GB" sz="1200">
                <a:latin typeface="Cabin"/>
                <a:ea typeface="Cabin"/>
                <a:cs typeface="Cabin"/>
                <a:sym typeface="Cabin"/>
              </a:rPr>
              <a:t>Unicellular, a single cell for all functions.</a:t>
            </a:r>
            <a:endParaRPr sz="1200">
              <a:latin typeface="Cabin"/>
              <a:ea typeface="Cabin"/>
              <a:cs typeface="Cabin"/>
              <a:sym typeface="Cabin"/>
            </a:endParaRPr>
          </a:p>
          <a:p>
            <a:pPr indent="0" lvl="0" marL="0" rtl="0" algn="l">
              <a:lnSpc>
                <a:spcPct val="115000"/>
              </a:lnSpc>
              <a:spcBef>
                <a:spcPts val="0"/>
              </a:spcBef>
              <a:spcAft>
                <a:spcPts val="0"/>
              </a:spcAft>
              <a:buNone/>
            </a:pPr>
            <a:r>
              <a:t/>
            </a:r>
            <a:endParaRPr sz="600">
              <a:latin typeface="Cabin"/>
              <a:ea typeface="Cabin"/>
              <a:cs typeface="Cabin"/>
              <a:sym typeface="Cabin"/>
            </a:endParaRPr>
          </a:p>
          <a:p>
            <a:pPr indent="-304800" lvl="0" marL="457200" rtl="0" algn="l">
              <a:lnSpc>
                <a:spcPct val="115000"/>
              </a:lnSpc>
              <a:spcBef>
                <a:spcPts val="0"/>
              </a:spcBef>
              <a:spcAft>
                <a:spcPts val="0"/>
              </a:spcAft>
              <a:buSzPts val="1200"/>
              <a:buFont typeface="Cabin"/>
              <a:buChar char="-"/>
            </a:pPr>
            <a:r>
              <a:rPr lang="en-GB" sz="1200">
                <a:latin typeface="Cabin"/>
                <a:ea typeface="Cabin"/>
                <a:cs typeface="Cabin"/>
                <a:sym typeface="Cabin"/>
              </a:rPr>
              <a:t>Amoebae: moves by pseudopodia</a:t>
            </a:r>
            <a:endParaRPr sz="1200">
              <a:latin typeface="Cabin"/>
              <a:ea typeface="Cabin"/>
              <a:cs typeface="Cabin"/>
              <a:sym typeface="Cabin"/>
            </a:endParaRPr>
          </a:p>
          <a:p>
            <a:pPr indent="-304800" lvl="0" marL="457200" rtl="0" algn="l">
              <a:lnSpc>
                <a:spcPct val="115000"/>
              </a:lnSpc>
              <a:spcBef>
                <a:spcPts val="0"/>
              </a:spcBef>
              <a:spcAft>
                <a:spcPts val="0"/>
              </a:spcAft>
              <a:buSzPts val="1200"/>
              <a:buFont typeface="Cabin"/>
              <a:buChar char="-"/>
            </a:pPr>
            <a:r>
              <a:rPr lang="en-GB" sz="1200">
                <a:latin typeface="Cabin"/>
                <a:ea typeface="Cabin"/>
                <a:cs typeface="Cabin"/>
                <a:sym typeface="Cabin"/>
              </a:rPr>
              <a:t>Flagellates: moves by flagella</a:t>
            </a:r>
            <a:endParaRPr sz="1200">
              <a:latin typeface="Cabin"/>
              <a:ea typeface="Cabin"/>
              <a:cs typeface="Cabin"/>
              <a:sym typeface="Cabin"/>
            </a:endParaRPr>
          </a:p>
          <a:p>
            <a:pPr indent="-304800" lvl="0" marL="457200" rtl="0" algn="l">
              <a:lnSpc>
                <a:spcPct val="115000"/>
              </a:lnSpc>
              <a:spcBef>
                <a:spcPts val="0"/>
              </a:spcBef>
              <a:spcAft>
                <a:spcPts val="0"/>
              </a:spcAft>
              <a:buSzPts val="1200"/>
              <a:buFont typeface="Cabin"/>
              <a:buChar char="-"/>
            </a:pPr>
            <a:r>
              <a:rPr lang="en-GB" sz="1200">
                <a:latin typeface="Cabin"/>
                <a:ea typeface="Cabin"/>
                <a:cs typeface="Cabin"/>
                <a:sym typeface="Cabin"/>
              </a:rPr>
              <a:t>Ciliates: moves by cilia </a:t>
            </a:r>
            <a:endParaRPr sz="1200">
              <a:latin typeface="Cabin"/>
              <a:ea typeface="Cabin"/>
              <a:cs typeface="Cabin"/>
              <a:sym typeface="Cabin"/>
            </a:endParaRPr>
          </a:p>
          <a:p>
            <a:pPr indent="-304800" lvl="0" marL="457200" rtl="0" algn="l">
              <a:lnSpc>
                <a:spcPct val="115000"/>
              </a:lnSpc>
              <a:spcBef>
                <a:spcPts val="0"/>
              </a:spcBef>
              <a:spcAft>
                <a:spcPts val="0"/>
              </a:spcAft>
              <a:buSzPts val="1200"/>
              <a:buFont typeface="Cabin"/>
              <a:buChar char="-"/>
            </a:pPr>
            <a:r>
              <a:rPr lang="en-GB" sz="1200">
                <a:latin typeface="Cabin"/>
                <a:ea typeface="Cabin"/>
                <a:cs typeface="Cabin"/>
                <a:sym typeface="Cabin"/>
              </a:rPr>
              <a:t>Apicomplexa (Sporozoa): tissue parasites   </a:t>
            </a:r>
            <a:endParaRPr sz="1200">
              <a:latin typeface="Cabin"/>
              <a:ea typeface="Cabin"/>
              <a:cs typeface="Cabin"/>
              <a:sym typeface="Cabin"/>
            </a:endParaRPr>
          </a:p>
        </p:txBody>
      </p:sp>
      <p:cxnSp>
        <p:nvCxnSpPr>
          <p:cNvPr id="98" name="Google Shape;98;p14"/>
          <p:cNvCxnSpPr/>
          <p:nvPr/>
        </p:nvCxnSpPr>
        <p:spPr>
          <a:xfrm>
            <a:off x="581875" y="3216208"/>
            <a:ext cx="6424800" cy="0"/>
          </a:xfrm>
          <a:prstGeom prst="straightConnector1">
            <a:avLst/>
          </a:prstGeom>
          <a:noFill/>
          <a:ln cap="flat" cmpd="sng" w="28575">
            <a:solidFill>
              <a:srgbClr val="61753B"/>
            </a:solidFill>
            <a:prstDash val="solid"/>
            <a:round/>
            <a:headEnd len="med" w="med" type="oval"/>
            <a:tailEnd len="med" w="med" type="oval"/>
          </a:ln>
        </p:spPr>
      </p:cxnSp>
      <p:sp>
        <p:nvSpPr>
          <p:cNvPr id="99" name="Google Shape;99;p14"/>
          <p:cNvSpPr txBox="1"/>
          <p:nvPr/>
        </p:nvSpPr>
        <p:spPr>
          <a:xfrm>
            <a:off x="460725" y="5946861"/>
            <a:ext cx="3260100" cy="3815400"/>
          </a:xfrm>
          <a:prstGeom prst="rect">
            <a:avLst/>
          </a:prstGeom>
          <a:noFill/>
          <a:ln cap="flat" cmpd="sng" w="19050">
            <a:solidFill>
              <a:srgbClr val="61753B"/>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300">
                <a:solidFill>
                  <a:srgbClr val="CC0000"/>
                </a:solidFill>
                <a:latin typeface="Cabin"/>
                <a:ea typeface="Cabin"/>
                <a:cs typeface="Cabin"/>
                <a:sym typeface="Cabin"/>
              </a:rPr>
              <a:t>Cercaria is the infective stage </a:t>
            </a:r>
            <a:endParaRPr b="1" sz="1300">
              <a:solidFill>
                <a:srgbClr val="CC0000"/>
              </a:solidFill>
              <a:latin typeface="Cabin"/>
              <a:ea typeface="Cabin"/>
              <a:cs typeface="Cabin"/>
              <a:sym typeface="Cabin"/>
            </a:endParaRPr>
          </a:p>
          <a:p>
            <a:pPr indent="-311150" lvl="0" marL="457200" rtl="0" algn="l">
              <a:spcBef>
                <a:spcPts val="0"/>
              </a:spcBef>
              <a:spcAft>
                <a:spcPts val="0"/>
              </a:spcAft>
              <a:buClr>
                <a:schemeClr val="dk1"/>
              </a:buClr>
              <a:buSzPts val="1300"/>
              <a:buFont typeface="Cabin"/>
              <a:buChar char="-"/>
            </a:pPr>
            <a:r>
              <a:rPr b="1" lang="en-GB" sz="1300">
                <a:solidFill>
                  <a:srgbClr val="CC0000"/>
                </a:solidFill>
                <a:latin typeface="Cabin"/>
                <a:ea typeface="Cabin"/>
                <a:cs typeface="Cabin"/>
                <a:sym typeface="Cabin"/>
              </a:rPr>
              <a:t>Cercaria</a:t>
            </a:r>
            <a:r>
              <a:rPr lang="en-GB" sz="1300">
                <a:solidFill>
                  <a:schemeClr val="dk1"/>
                </a:solidFill>
                <a:latin typeface="Cabin"/>
                <a:ea typeface="Cabin"/>
                <a:cs typeface="Cabin"/>
                <a:sym typeface="Cabin"/>
              </a:rPr>
              <a:t> emerge from </a:t>
            </a:r>
            <a:r>
              <a:rPr b="1" lang="en-GB" sz="1300">
                <a:solidFill>
                  <a:srgbClr val="CC0000"/>
                </a:solidFill>
                <a:latin typeface="Cabin"/>
                <a:ea typeface="Cabin"/>
                <a:cs typeface="Cabin"/>
                <a:sym typeface="Cabin"/>
              </a:rPr>
              <a:t>snail</a:t>
            </a:r>
            <a:r>
              <a:rPr lang="en-GB" sz="1300">
                <a:solidFill>
                  <a:schemeClr val="dk1"/>
                </a:solidFill>
                <a:latin typeface="Cabin"/>
                <a:ea typeface="Cabin"/>
                <a:cs typeface="Cabin"/>
                <a:sym typeface="Cabin"/>
              </a:rPr>
              <a:t> in the water &amp; </a:t>
            </a:r>
            <a:r>
              <a:rPr b="1" lang="en-GB" sz="1300">
                <a:solidFill>
                  <a:srgbClr val="CC0000"/>
                </a:solidFill>
                <a:latin typeface="Cabin"/>
                <a:ea typeface="Cabin"/>
                <a:cs typeface="Cabin"/>
                <a:sym typeface="Cabin"/>
              </a:rPr>
              <a:t>penetrate the skin</a:t>
            </a:r>
            <a:r>
              <a:rPr lang="en-GB" sz="1300">
                <a:solidFill>
                  <a:schemeClr val="dk1"/>
                </a:solidFill>
                <a:latin typeface="Cabin"/>
                <a:ea typeface="Cabin"/>
                <a:cs typeface="Cabin"/>
                <a:sym typeface="Cabin"/>
              </a:rPr>
              <a:t> of the human.</a:t>
            </a:r>
            <a:endParaRPr sz="1300">
              <a:solidFill>
                <a:schemeClr val="dk1"/>
              </a:solidFill>
              <a:latin typeface="Cabin"/>
              <a:ea typeface="Cabin"/>
              <a:cs typeface="Cabin"/>
              <a:sym typeface="Cabin"/>
            </a:endParaRPr>
          </a:p>
          <a:p>
            <a:pPr indent="-311150" lvl="0" marL="457200" rtl="0" algn="l">
              <a:spcBef>
                <a:spcPts val="0"/>
              </a:spcBef>
              <a:spcAft>
                <a:spcPts val="0"/>
              </a:spcAft>
              <a:buClr>
                <a:schemeClr val="dk1"/>
              </a:buClr>
              <a:buSzPts val="1300"/>
              <a:buFont typeface="Cabin"/>
              <a:buChar char="-"/>
            </a:pPr>
            <a:r>
              <a:rPr lang="en-GB" sz="1300">
                <a:latin typeface="Cabin"/>
                <a:ea typeface="Cabin"/>
                <a:cs typeface="Cabin"/>
                <a:sym typeface="Cabin"/>
              </a:rPr>
              <a:t>Cercaria</a:t>
            </a:r>
            <a:r>
              <a:rPr lang="en-GB" sz="1300">
                <a:solidFill>
                  <a:schemeClr val="dk1"/>
                </a:solidFill>
                <a:latin typeface="Cabin"/>
                <a:ea typeface="Cabin"/>
                <a:cs typeface="Cabin"/>
                <a:sym typeface="Cabin"/>
              </a:rPr>
              <a:t> is transformed into a </a:t>
            </a:r>
            <a:r>
              <a:rPr lang="en-GB" sz="1300">
                <a:latin typeface="Cabin"/>
                <a:ea typeface="Cabin"/>
                <a:cs typeface="Cabin"/>
                <a:sym typeface="Cabin"/>
              </a:rPr>
              <a:t>schistosomulae</a:t>
            </a:r>
            <a:r>
              <a:rPr lang="en-GB" sz="1300">
                <a:solidFill>
                  <a:schemeClr val="dk1"/>
                </a:solidFill>
                <a:latin typeface="Cabin"/>
                <a:ea typeface="Cabin"/>
                <a:cs typeface="Cabin"/>
                <a:sym typeface="Cabin"/>
              </a:rPr>
              <a:t> inside the host tissues.</a:t>
            </a:r>
            <a:endParaRPr sz="1300">
              <a:solidFill>
                <a:schemeClr val="dk1"/>
              </a:solidFill>
              <a:latin typeface="Cabin"/>
              <a:ea typeface="Cabin"/>
              <a:cs typeface="Cabin"/>
              <a:sym typeface="Cabin"/>
            </a:endParaRPr>
          </a:p>
          <a:p>
            <a:pPr indent="0" lvl="0" marL="0" rtl="0" algn="l">
              <a:spcBef>
                <a:spcPts val="0"/>
              </a:spcBef>
              <a:spcAft>
                <a:spcPts val="0"/>
              </a:spcAft>
              <a:buNone/>
            </a:pPr>
            <a:r>
              <a:t/>
            </a:r>
            <a:endParaRPr sz="13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300">
                <a:solidFill>
                  <a:schemeClr val="dk1"/>
                </a:solidFill>
                <a:latin typeface="Cabin"/>
                <a:ea typeface="Cabin"/>
                <a:cs typeface="Cabin"/>
                <a:sym typeface="Cabin"/>
              </a:rPr>
              <a:t>The </a:t>
            </a:r>
            <a:r>
              <a:rPr b="1" lang="en-GB" sz="1300">
                <a:solidFill>
                  <a:srgbClr val="CC0000"/>
                </a:solidFill>
                <a:latin typeface="Cabin"/>
                <a:ea typeface="Cabin"/>
                <a:cs typeface="Cabin"/>
                <a:sym typeface="Cabin"/>
              </a:rPr>
              <a:t>schistosomulae</a:t>
            </a:r>
            <a:r>
              <a:rPr lang="en-GB" sz="1300">
                <a:solidFill>
                  <a:schemeClr val="dk1"/>
                </a:solidFill>
                <a:latin typeface="Cabin"/>
                <a:ea typeface="Cabin"/>
                <a:cs typeface="Cabin"/>
                <a:sym typeface="Cabin"/>
              </a:rPr>
              <a:t> first enters the systemic circulation then finds its way into: </a:t>
            </a:r>
            <a:endParaRPr sz="1300">
              <a:solidFill>
                <a:schemeClr val="dk1"/>
              </a:solidFill>
              <a:latin typeface="Cabin"/>
              <a:ea typeface="Cabin"/>
              <a:cs typeface="Cabin"/>
              <a:sym typeface="Cabin"/>
            </a:endParaRPr>
          </a:p>
          <a:p>
            <a:pPr indent="-311150" lvl="0" marL="457200" rtl="0" algn="l">
              <a:spcBef>
                <a:spcPts val="0"/>
              </a:spcBef>
              <a:spcAft>
                <a:spcPts val="0"/>
              </a:spcAft>
              <a:buClr>
                <a:schemeClr val="dk1"/>
              </a:buClr>
              <a:buSzPts val="1300"/>
              <a:buFont typeface="Cabin"/>
              <a:buAutoNum type="arabicPeriod"/>
            </a:pPr>
            <a:r>
              <a:rPr b="1" lang="en-GB" sz="1300">
                <a:solidFill>
                  <a:srgbClr val="CC0000"/>
                </a:solidFill>
                <a:latin typeface="Cabin"/>
                <a:ea typeface="Cabin"/>
                <a:cs typeface="Cabin"/>
                <a:sym typeface="Cabin"/>
              </a:rPr>
              <a:t>Portal circulation (S .mansoni &amp;</a:t>
            </a:r>
            <a:endParaRPr b="1" sz="1300">
              <a:solidFill>
                <a:srgbClr val="CC0000"/>
              </a:solidFill>
              <a:latin typeface="Cabin"/>
              <a:ea typeface="Cabin"/>
              <a:cs typeface="Cabin"/>
              <a:sym typeface="Cabin"/>
            </a:endParaRPr>
          </a:p>
          <a:p>
            <a:pPr indent="0" lvl="0" marL="457200" rtl="0" algn="l">
              <a:spcBef>
                <a:spcPts val="0"/>
              </a:spcBef>
              <a:spcAft>
                <a:spcPts val="0"/>
              </a:spcAft>
              <a:buNone/>
            </a:pPr>
            <a:r>
              <a:rPr b="1" lang="en-GB" sz="1300">
                <a:solidFill>
                  <a:srgbClr val="CC0000"/>
                </a:solidFill>
                <a:latin typeface="Cabin"/>
                <a:ea typeface="Cabin"/>
                <a:cs typeface="Cabin"/>
                <a:sym typeface="Cabin"/>
              </a:rPr>
              <a:t> S. japonicum)</a:t>
            </a:r>
            <a:r>
              <a:rPr lang="en-GB" sz="1300">
                <a:solidFill>
                  <a:schemeClr val="dk1"/>
                </a:solidFill>
                <a:latin typeface="Cabin"/>
                <a:ea typeface="Cabin"/>
                <a:cs typeface="Cabin"/>
                <a:sym typeface="Cabin"/>
              </a:rPr>
              <a:t> worms mature in the mesenteric veins of the</a:t>
            </a:r>
            <a:r>
              <a:rPr b="1" lang="en-GB" sz="1300">
                <a:solidFill>
                  <a:srgbClr val="CC0000"/>
                </a:solidFill>
                <a:latin typeface="Cabin"/>
                <a:ea typeface="Cabin"/>
                <a:cs typeface="Cabin"/>
                <a:sym typeface="Cabin"/>
              </a:rPr>
              <a:t> portal circulation </a:t>
            </a:r>
            <a:endParaRPr b="1" sz="1300">
              <a:solidFill>
                <a:srgbClr val="CC0000"/>
              </a:solidFill>
              <a:latin typeface="Cabin"/>
              <a:ea typeface="Cabin"/>
              <a:cs typeface="Cabin"/>
              <a:sym typeface="Cabin"/>
            </a:endParaRPr>
          </a:p>
          <a:p>
            <a:pPr indent="-311150" lvl="0" marL="457200" rtl="0" algn="l">
              <a:spcBef>
                <a:spcPts val="0"/>
              </a:spcBef>
              <a:spcAft>
                <a:spcPts val="0"/>
              </a:spcAft>
              <a:buClr>
                <a:schemeClr val="dk1"/>
              </a:buClr>
              <a:buSzPts val="1300"/>
              <a:buFont typeface="Cabin"/>
              <a:buAutoNum type="arabicPeriod"/>
            </a:pPr>
            <a:r>
              <a:rPr b="1" lang="en-GB" sz="1300">
                <a:solidFill>
                  <a:srgbClr val="CC0000"/>
                </a:solidFill>
                <a:latin typeface="Cabin"/>
                <a:ea typeface="Cabin"/>
                <a:cs typeface="Cabin"/>
                <a:sym typeface="Cabin"/>
              </a:rPr>
              <a:t>S. haematobium </a:t>
            </a:r>
            <a:r>
              <a:rPr lang="en-GB" sz="1300">
                <a:solidFill>
                  <a:schemeClr val="dk1"/>
                </a:solidFill>
                <a:latin typeface="Cabin"/>
                <a:ea typeface="Cabin"/>
                <a:cs typeface="Cabin"/>
                <a:sym typeface="Cabin"/>
              </a:rPr>
              <a:t> worms generally remain in the systemic circulation &amp; mature in the blood vessels of the </a:t>
            </a:r>
            <a:r>
              <a:rPr b="1" lang="en-GB" sz="1300">
                <a:solidFill>
                  <a:srgbClr val="CC0000"/>
                </a:solidFill>
                <a:latin typeface="Cabin"/>
                <a:ea typeface="Cabin"/>
                <a:cs typeface="Cabin"/>
                <a:sym typeface="Cabin"/>
              </a:rPr>
              <a:t>vesical &amp; venous plexus.</a:t>
            </a:r>
            <a:endParaRPr b="1" sz="1200">
              <a:solidFill>
                <a:srgbClr val="CC0000"/>
              </a:solidFill>
              <a:latin typeface="Cabin"/>
              <a:ea typeface="Cabin"/>
              <a:cs typeface="Cabin"/>
              <a:sym typeface="Cabin"/>
            </a:endParaRPr>
          </a:p>
        </p:txBody>
      </p:sp>
      <p:sp>
        <p:nvSpPr>
          <p:cNvPr id="100" name="Google Shape;100;p14"/>
          <p:cNvSpPr txBox="1"/>
          <p:nvPr/>
        </p:nvSpPr>
        <p:spPr>
          <a:xfrm>
            <a:off x="3867725" y="5946846"/>
            <a:ext cx="3260100" cy="1733700"/>
          </a:xfrm>
          <a:prstGeom prst="rect">
            <a:avLst/>
          </a:prstGeom>
          <a:noFill/>
          <a:ln cap="flat" cmpd="sng" w="19050">
            <a:solidFill>
              <a:srgbClr val="61753B"/>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300">
                <a:solidFill>
                  <a:srgbClr val="CC0000"/>
                </a:solidFill>
                <a:latin typeface="Cabin"/>
                <a:ea typeface="Cabin"/>
                <a:cs typeface="Cabin"/>
                <a:sym typeface="Cabin"/>
              </a:rPr>
              <a:t>The egg is the diagnostic stage : </a:t>
            </a:r>
            <a:endParaRPr b="1" sz="1300">
              <a:solidFill>
                <a:srgbClr val="CC0000"/>
              </a:solidFill>
              <a:latin typeface="Cabin"/>
              <a:ea typeface="Cabin"/>
              <a:cs typeface="Cabin"/>
              <a:sym typeface="Cabin"/>
            </a:endParaRPr>
          </a:p>
          <a:p>
            <a:pPr indent="-311150" lvl="0" marL="457200" rtl="0" algn="l">
              <a:spcBef>
                <a:spcPts val="0"/>
              </a:spcBef>
              <a:spcAft>
                <a:spcPts val="0"/>
              </a:spcAft>
              <a:buClr>
                <a:schemeClr val="dk1"/>
              </a:buClr>
              <a:buSzPts val="1300"/>
              <a:buFont typeface="Cabin"/>
              <a:buChar char="●"/>
            </a:pPr>
            <a:r>
              <a:rPr lang="en-GB" sz="1300">
                <a:solidFill>
                  <a:schemeClr val="dk1"/>
                </a:solidFill>
                <a:latin typeface="Cabin"/>
                <a:ea typeface="Cabin"/>
                <a:cs typeface="Cabin"/>
                <a:sym typeface="Cabin"/>
              </a:rPr>
              <a:t>eggs of S.mansoni &amp; S.japonicum are passed mainly in stool</a:t>
            </a:r>
            <a:endParaRPr sz="1300">
              <a:solidFill>
                <a:schemeClr val="dk1"/>
              </a:solidFill>
              <a:latin typeface="Cabin"/>
              <a:ea typeface="Cabin"/>
              <a:cs typeface="Cabin"/>
              <a:sym typeface="Cabin"/>
            </a:endParaRPr>
          </a:p>
          <a:p>
            <a:pPr indent="-311150" lvl="0" marL="457200" rtl="0" algn="l">
              <a:spcBef>
                <a:spcPts val="0"/>
              </a:spcBef>
              <a:spcAft>
                <a:spcPts val="0"/>
              </a:spcAft>
              <a:buClr>
                <a:schemeClr val="dk1"/>
              </a:buClr>
              <a:buSzPts val="1300"/>
              <a:buFont typeface="Cabin"/>
              <a:buChar char="●"/>
            </a:pPr>
            <a:r>
              <a:rPr lang="en-GB" sz="1300">
                <a:solidFill>
                  <a:schemeClr val="dk1"/>
                </a:solidFill>
                <a:latin typeface="Cabin"/>
                <a:ea typeface="Cabin"/>
                <a:cs typeface="Cabin"/>
                <a:sym typeface="Cabin"/>
              </a:rPr>
              <a:t>eggs of S.haematobium passed mainly in the urine.</a:t>
            </a:r>
            <a:endParaRPr sz="13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300">
                <a:solidFill>
                  <a:srgbClr val="666666"/>
                </a:solidFill>
                <a:latin typeface="Cabin"/>
                <a:ea typeface="Cabin"/>
                <a:cs typeface="Cabin"/>
                <a:sym typeface="Cabin"/>
              </a:rPr>
              <a:t>Hu</a:t>
            </a:r>
            <a:r>
              <a:rPr lang="en-GB" sz="1300">
                <a:solidFill>
                  <a:srgbClr val="C27BA0"/>
                </a:solidFill>
                <a:latin typeface="Cabin"/>
                <a:ea typeface="Cabin"/>
                <a:cs typeface="Cabin"/>
                <a:sym typeface="Cabin"/>
              </a:rPr>
              <a:t>man</a:t>
            </a:r>
            <a:r>
              <a:rPr lang="en-GB" sz="1300">
                <a:solidFill>
                  <a:srgbClr val="C27BA0"/>
                </a:solidFill>
                <a:latin typeface="Cabin"/>
                <a:ea typeface="Cabin"/>
                <a:cs typeface="Cabin"/>
                <a:sym typeface="Cabin"/>
              </a:rPr>
              <a:t> is the </a:t>
            </a:r>
            <a:r>
              <a:rPr lang="en-GB" sz="1300">
                <a:solidFill>
                  <a:srgbClr val="CC0000"/>
                </a:solidFill>
                <a:latin typeface="Cabin"/>
                <a:ea typeface="Cabin"/>
                <a:cs typeface="Cabin"/>
                <a:sym typeface="Cabin"/>
              </a:rPr>
              <a:t>DEFINITIVE HOST</a:t>
            </a:r>
            <a:r>
              <a:rPr lang="en-GB" sz="1300">
                <a:solidFill>
                  <a:srgbClr val="C27BA0"/>
                </a:solidFill>
                <a:latin typeface="Cabin"/>
                <a:ea typeface="Cabin"/>
                <a:cs typeface="Cabin"/>
                <a:sym typeface="Cabin"/>
              </a:rPr>
              <a:t> . </a:t>
            </a:r>
            <a:endParaRPr sz="1300">
              <a:solidFill>
                <a:srgbClr val="C27BA0"/>
              </a:solidFill>
              <a:latin typeface="Cabin"/>
              <a:ea typeface="Cabin"/>
              <a:cs typeface="Cabin"/>
              <a:sym typeface="Cabin"/>
            </a:endParaRPr>
          </a:p>
          <a:p>
            <a:pPr indent="0" lvl="0" marL="0" rtl="0" algn="l">
              <a:spcBef>
                <a:spcPts val="0"/>
              </a:spcBef>
              <a:spcAft>
                <a:spcPts val="0"/>
              </a:spcAft>
              <a:buNone/>
            </a:pPr>
            <a:r>
              <a:rPr lang="en-GB" sz="1300">
                <a:solidFill>
                  <a:srgbClr val="C27BA0"/>
                </a:solidFill>
                <a:latin typeface="Cabin"/>
                <a:ea typeface="Cabin"/>
                <a:cs typeface="Cabin"/>
                <a:sym typeface="Cabin"/>
              </a:rPr>
              <a:t>SNAILS is the </a:t>
            </a:r>
            <a:r>
              <a:rPr lang="en-GB" sz="1300">
                <a:solidFill>
                  <a:srgbClr val="CC0000"/>
                </a:solidFill>
                <a:latin typeface="Cabin"/>
                <a:ea typeface="Cabin"/>
                <a:cs typeface="Cabin"/>
                <a:sym typeface="Cabin"/>
              </a:rPr>
              <a:t>INTERMEDIATE HOST.</a:t>
            </a:r>
            <a:endParaRPr sz="1200">
              <a:solidFill>
                <a:srgbClr val="CC0000"/>
              </a:solidFill>
              <a:latin typeface="Cabin"/>
              <a:ea typeface="Cabin"/>
              <a:cs typeface="Cabin"/>
              <a:sym typeface="Cabin"/>
            </a:endParaRPr>
          </a:p>
        </p:txBody>
      </p:sp>
      <p:pic>
        <p:nvPicPr>
          <p:cNvPr id="101" name="Google Shape;101;p14"/>
          <p:cNvPicPr preferRelativeResize="0"/>
          <p:nvPr/>
        </p:nvPicPr>
        <p:blipFill>
          <a:blip r:embed="rId3">
            <a:alphaModFix/>
          </a:blip>
          <a:stretch>
            <a:fillRect/>
          </a:stretch>
        </p:blipFill>
        <p:spPr>
          <a:xfrm>
            <a:off x="4159582" y="7726276"/>
            <a:ext cx="2707888" cy="2030929"/>
          </a:xfrm>
          <a:prstGeom prst="rect">
            <a:avLst/>
          </a:prstGeom>
          <a:noFill/>
          <a:ln>
            <a:noFill/>
          </a:ln>
        </p:spPr>
      </p:pic>
      <p:sp>
        <p:nvSpPr>
          <p:cNvPr id="102" name="Google Shape;102;p14"/>
          <p:cNvSpPr txBox="1"/>
          <p:nvPr/>
        </p:nvSpPr>
        <p:spPr>
          <a:xfrm>
            <a:off x="274800" y="5406925"/>
            <a:ext cx="7038300" cy="5829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rgbClr val="61753B"/>
              </a:buClr>
              <a:buSzPts val="2000"/>
              <a:buFont typeface="Cabin"/>
              <a:buChar char="●"/>
            </a:pPr>
            <a:r>
              <a:rPr b="1" lang="en-GB" sz="2000">
                <a:solidFill>
                  <a:srgbClr val="61753B"/>
                </a:solidFill>
                <a:latin typeface="Cabin"/>
                <a:ea typeface="Cabin"/>
                <a:cs typeface="Cabin"/>
                <a:sym typeface="Cabin"/>
              </a:rPr>
              <a:t>Pathogenesis</a:t>
            </a:r>
            <a:r>
              <a:rPr b="1" lang="en-GB" sz="2000">
                <a:solidFill>
                  <a:srgbClr val="61753B"/>
                </a:solidFill>
                <a:latin typeface="Cabin"/>
                <a:ea typeface="Cabin"/>
                <a:cs typeface="Cabin"/>
                <a:sym typeface="Cabin"/>
              </a:rPr>
              <a:t> </a:t>
            </a:r>
            <a:r>
              <a:rPr b="1" lang="en-GB" sz="1000">
                <a:solidFill>
                  <a:srgbClr val="999999"/>
                </a:solidFill>
                <a:latin typeface="Cabin"/>
                <a:ea typeface="Cabin"/>
                <a:cs typeface="Cabin"/>
                <a:sym typeface="Cabin"/>
              </a:rPr>
              <a:t>(Simplified)</a:t>
            </a:r>
            <a:endParaRPr b="1" sz="1000">
              <a:solidFill>
                <a:srgbClr val="999999"/>
              </a:solidFill>
              <a:latin typeface="Cabin"/>
              <a:ea typeface="Cabin"/>
              <a:cs typeface="Cabin"/>
              <a:sym typeface="Cabi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sp>
        <p:nvSpPr>
          <p:cNvPr id="107" name="Google Shape;107;p15"/>
          <p:cNvSpPr/>
          <p:nvPr/>
        </p:nvSpPr>
        <p:spPr>
          <a:xfrm rot="10800000">
            <a:off x="6663269" y="-12432"/>
            <a:ext cx="938700" cy="975600"/>
          </a:xfrm>
          <a:prstGeom prst="rtTriangle">
            <a:avLst/>
          </a:prstGeom>
          <a:solidFill>
            <a:srgbClr val="B4B98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Exo"/>
              <a:ea typeface="Exo"/>
              <a:cs typeface="Exo"/>
              <a:sym typeface="Exo"/>
            </a:endParaRPr>
          </a:p>
        </p:txBody>
      </p:sp>
      <p:sp>
        <p:nvSpPr>
          <p:cNvPr id="108" name="Google Shape;108;p15"/>
          <p:cNvSpPr/>
          <p:nvPr/>
        </p:nvSpPr>
        <p:spPr>
          <a:xfrm>
            <a:off x="0" y="10026600"/>
            <a:ext cx="7589400" cy="672000"/>
          </a:xfrm>
          <a:prstGeom prst="rect">
            <a:avLst/>
          </a:prstGeom>
          <a:noFill/>
          <a:ln cap="flat" cmpd="sng" w="9525">
            <a:solidFill>
              <a:srgbClr val="B4B98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5"/>
          <p:cNvSpPr txBox="1"/>
          <p:nvPr/>
        </p:nvSpPr>
        <p:spPr>
          <a:xfrm>
            <a:off x="7106665" y="63360"/>
            <a:ext cx="4953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bin"/>
                <a:ea typeface="Cabin"/>
                <a:cs typeface="Cabin"/>
                <a:sym typeface="Cabin"/>
              </a:rPr>
              <a:t>2</a:t>
            </a:r>
            <a:endParaRPr>
              <a:latin typeface="Cabin"/>
              <a:ea typeface="Cabin"/>
              <a:cs typeface="Cabin"/>
              <a:sym typeface="Cabin"/>
            </a:endParaRPr>
          </a:p>
        </p:txBody>
      </p:sp>
      <p:sp>
        <p:nvSpPr>
          <p:cNvPr id="110" name="Google Shape;110;p15"/>
          <p:cNvSpPr txBox="1"/>
          <p:nvPr/>
        </p:nvSpPr>
        <p:spPr>
          <a:xfrm>
            <a:off x="579132" y="269980"/>
            <a:ext cx="6071700" cy="582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b="1" sz="3500">
              <a:solidFill>
                <a:srgbClr val="61753B"/>
              </a:solidFill>
              <a:latin typeface="Cabin"/>
              <a:ea typeface="Cabin"/>
              <a:cs typeface="Cabin"/>
              <a:sym typeface="Cabin"/>
            </a:endParaRPr>
          </a:p>
          <a:p>
            <a:pPr indent="0" lvl="0" marL="0" rtl="0" algn="ctr">
              <a:spcBef>
                <a:spcPts val="0"/>
              </a:spcBef>
              <a:spcAft>
                <a:spcPts val="0"/>
              </a:spcAft>
              <a:buClr>
                <a:schemeClr val="dk1"/>
              </a:buClr>
              <a:buSzPts val="1100"/>
              <a:buFont typeface="Arial"/>
              <a:buNone/>
            </a:pPr>
            <a:r>
              <a:rPr b="1" lang="en-GB" sz="3500">
                <a:solidFill>
                  <a:srgbClr val="61753B"/>
                </a:solidFill>
                <a:latin typeface="Cabin"/>
                <a:ea typeface="Cabin"/>
                <a:cs typeface="Cabin"/>
                <a:sym typeface="Cabin"/>
              </a:rPr>
              <a:t>Schistosomiasis</a:t>
            </a:r>
            <a:endParaRPr b="1" sz="3500">
              <a:solidFill>
                <a:srgbClr val="61753B"/>
              </a:solidFill>
              <a:latin typeface="Cabin"/>
              <a:ea typeface="Cabin"/>
              <a:cs typeface="Cabin"/>
              <a:sym typeface="Cabin"/>
            </a:endParaRPr>
          </a:p>
        </p:txBody>
      </p:sp>
      <p:sp>
        <p:nvSpPr>
          <p:cNvPr id="111" name="Google Shape;111;p15"/>
          <p:cNvSpPr/>
          <p:nvPr/>
        </p:nvSpPr>
        <p:spPr>
          <a:xfrm>
            <a:off x="915693" y="4763985"/>
            <a:ext cx="6152100" cy="749400"/>
          </a:xfrm>
          <a:prstGeom prst="roundRect">
            <a:avLst>
              <a:gd fmla="val 16667" name="adj"/>
            </a:avLst>
          </a:prstGeom>
          <a:noFill/>
          <a:ln cap="flat" cmpd="sng" w="9525">
            <a:solidFill>
              <a:srgbClr val="C27BA0"/>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Cabin"/>
                <a:ea typeface="Cabin"/>
                <a:cs typeface="Cabin"/>
                <a:sym typeface="Cabin"/>
              </a:rPr>
              <a:t>T</a:t>
            </a:r>
            <a:r>
              <a:rPr lang="en-GB" sz="1200">
                <a:solidFill>
                  <a:schemeClr val="dk1"/>
                </a:solidFill>
                <a:latin typeface="Cabin"/>
                <a:ea typeface="Cabin"/>
                <a:cs typeface="Cabin"/>
                <a:sym typeface="Cabin"/>
              </a:rPr>
              <a:t>he miracidium hatches out of the egg and searches for a suitable freshwater </a:t>
            </a:r>
            <a:r>
              <a:rPr b="1" lang="en-GB" sz="1200">
                <a:solidFill>
                  <a:srgbClr val="CC0000"/>
                </a:solidFill>
                <a:latin typeface="Cabin"/>
                <a:ea typeface="Cabin"/>
                <a:cs typeface="Cabin"/>
                <a:sym typeface="Cabin"/>
              </a:rPr>
              <a:t>snail</a:t>
            </a:r>
            <a:r>
              <a:rPr lang="en-GB" sz="1200">
                <a:solidFill>
                  <a:schemeClr val="dk1"/>
                </a:solidFill>
                <a:latin typeface="Cabin"/>
                <a:ea typeface="Cabin"/>
                <a:cs typeface="Cabin"/>
                <a:sym typeface="Cabin"/>
              </a:rPr>
              <a:t> to act as an</a:t>
            </a:r>
            <a:r>
              <a:rPr b="1" lang="en-GB" sz="1200">
                <a:solidFill>
                  <a:srgbClr val="CC0000"/>
                </a:solidFill>
                <a:latin typeface="Cabin"/>
                <a:ea typeface="Cabin"/>
                <a:cs typeface="Cabin"/>
                <a:sym typeface="Cabin"/>
              </a:rPr>
              <a:t> intermediate host</a:t>
            </a:r>
            <a:r>
              <a:rPr lang="en-GB" sz="1200">
                <a:solidFill>
                  <a:schemeClr val="dk1"/>
                </a:solidFill>
                <a:latin typeface="Cabin"/>
                <a:ea typeface="Cabin"/>
                <a:cs typeface="Cabin"/>
                <a:sym typeface="Cabin"/>
              </a:rPr>
              <a:t> . In the snail the miracidium develops to </a:t>
            </a:r>
            <a:r>
              <a:rPr b="1" lang="en-GB" sz="1200">
                <a:solidFill>
                  <a:srgbClr val="CC0000"/>
                </a:solidFill>
                <a:latin typeface="Cabin"/>
                <a:ea typeface="Cabin"/>
                <a:cs typeface="Cabin"/>
                <a:sym typeface="Cabin"/>
              </a:rPr>
              <a:t>cercaria</a:t>
            </a:r>
            <a:r>
              <a:rPr lang="en-GB" sz="1200">
                <a:solidFill>
                  <a:schemeClr val="dk1"/>
                </a:solidFill>
                <a:latin typeface="Cabin"/>
                <a:ea typeface="Cabin"/>
                <a:cs typeface="Cabin"/>
                <a:sym typeface="Cabin"/>
              </a:rPr>
              <a:t>. From a single miracidium result a few thousand cercaria, every one of which is capable of infecting a human</a:t>
            </a:r>
            <a:endParaRPr sz="1300">
              <a:solidFill>
                <a:schemeClr val="dk1"/>
              </a:solidFill>
              <a:latin typeface="Cabin"/>
              <a:ea typeface="Cabin"/>
              <a:cs typeface="Cabin"/>
              <a:sym typeface="Cabin"/>
            </a:endParaRPr>
          </a:p>
        </p:txBody>
      </p:sp>
      <p:sp>
        <p:nvSpPr>
          <p:cNvPr id="112" name="Google Shape;112;p15"/>
          <p:cNvSpPr/>
          <p:nvPr/>
        </p:nvSpPr>
        <p:spPr>
          <a:xfrm>
            <a:off x="558175" y="3924425"/>
            <a:ext cx="6152100" cy="749400"/>
          </a:xfrm>
          <a:prstGeom prst="roundRect">
            <a:avLst>
              <a:gd fmla="val 16667" name="adj"/>
            </a:avLst>
          </a:prstGeom>
          <a:noFill/>
          <a:ln cap="flat" cmpd="sng" w="9525">
            <a:solidFill>
              <a:srgbClr val="C27BA0"/>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Cabin"/>
                <a:ea typeface="Cabin"/>
                <a:cs typeface="Cabin"/>
                <a:sym typeface="Cabin"/>
              </a:rPr>
              <a:t>After the </a:t>
            </a:r>
            <a:r>
              <a:rPr b="1" lang="en-GB" sz="1200">
                <a:solidFill>
                  <a:srgbClr val="CC0000"/>
                </a:solidFill>
                <a:latin typeface="Cabin"/>
                <a:ea typeface="Cabin"/>
                <a:cs typeface="Cabin"/>
                <a:sym typeface="Cabin"/>
              </a:rPr>
              <a:t>eggs</a:t>
            </a:r>
            <a:r>
              <a:rPr lang="en-GB" sz="1200">
                <a:solidFill>
                  <a:schemeClr val="dk1"/>
                </a:solidFill>
                <a:latin typeface="Cabin"/>
                <a:ea typeface="Cabin"/>
                <a:cs typeface="Cabin"/>
                <a:sym typeface="Cabin"/>
              </a:rPr>
              <a:t> of the human-infected with </a:t>
            </a:r>
            <a:r>
              <a:rPr b="1" lang="en-GB" sz="1200">
                <a:solidFill>
                  <a:srgbClr val="CC0000"/>
                </a:solidFill>
                <a:latin typeface="Cabin"/>
                <a:ea typeface="Cabin"/>
                <a:cs typeface="Cabin"/>
                <a:sym typeface="Cabin"/>
              </a:rPr>
              <a:t>S.mansoni &amp; S.japonicum are passed in the feces</a:t>
            </a:r>
            <a:r>
              <a:rPr lang="en-GB" sz="1200">
                <a:solidFill>
                  <a:schemeClr val="dk1"/>
                </a:solidFill>
                <a:latin typeface="Cabin"/>
                <a:ea typeface="Cabin"/>
                <a:cs typeface="Cabin"/>
                <a:sym typeface="Cabin"/>
              </a:rPr>
              <a:t> into the water 0r the </a:t>
            </a:r>
            <a:r>
              <a:rPr b="1" lang="en-GB" sz="1200">
                <a:solidFill>
                  <a:srgbClr val="CC0000"/>
                </a:solidFill>
                <a:latin typeface="Cabin"/>
                <a:ea typeface="Cabin"/>
                <a:cs typeface="Cabin"/>
                <a:sym typeface="Cabin"/>
              </a:rPr>
              <a:t>eggs are passed during micturition from host infected with S.haematobium .</a:t>
            </a:r>
            <a:endParaRPr sz="1200">
              <a:solidFill>
                <a:schemeClr val="dk1"/>
              </a:solidFill>
              <a:latin typeface="Cabin"/>
              <a:ea typeface="Cabin"/>
              <a:cs typeface="Cabin"/>
              <a:sym typeface="Cabin"/>
            </a:endParaRPr>
          </a:p>
        </p:txBody>
      </p:sp>
      <p:sp>
        <p:nvSpPr>
          <p:cNvPr id="113" name="Google Shape;113;p15"/>
          <p:cNvSpPr/>
          <p:nvPr/>
        </p:nvSpPr>
        <p:spPr>
          <a:xfrm>
            <a:off x="558175" y="5603545"/>
            <a:ext cx="6152100" cy="749400"/>
          </a:xfrm>
          <a:prstGeom prst="roundRect">
            <a:avLst>
              <a:gd fmla="val 16667" name="adj"/>
            </a:avLst>
          </a:prstGeom>
          <a:noFill/>
          <a:ln cap="flat" cmpd="sng" w="9525">
            <a:solidFill>
              <a:srgbClr val="C27BA0"/>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sz="1200">
                <a:solidFill>
                  <a:srgbClr val="CC0000"/>
                </a:solidFill>
                <a:latin typeface="Cabin"/>
                <a:ea typeface="Cabin"/>
                <a:cs typeface="Cabin"/>
                <a:sym typeface="Cabin"/>
              </a:rPr>
              <a:t>Cercaria</a:t>
            </a:r>
            <a:r>
              <a:rPr lang="en-GB" sz="1200">
                <a:solidFill>
                  <a:schemeClr val="dk1"/>
                </a:solidFill>
                <a:latin typeface="Cabin"/>
                <a:ea typeface="Cabin"/>
                <a:cs typeface="Cabin"/>
                <a:sym typeface="Cabin"/>
              </a:rPr>
              <a:t> emerge from </a:t>
            </a:r>
            <a:r>
              <a:rPr b="1" lang="en-GB" sz="1200">
                <a:solidFill>
                  <a:srgbClr val="CC0000"/>
                </a:solidFill>
                <a:latin typeface="Cabin"/>
                <a:ea typeface="Cabin"/>
                <a:cs typeface="Cabin"/>
                <a:sym typeface="Cabin"/>
              </a:rPr>
              <a:t>snail</a:t>
            </a:r>
            <a:r>
              <a:rPr lang="en-GB" sz="1200">
                <a:solidFill>
                  <a:schemeClr val="dk1"/>
                </a:solidFill>
                <a:latin typeface="Cabin"/>
                <a:ea typeface="Cabin"/>
                <a:cs typeface="Cabin"/>
                <a:sym typeface="Cabin"/>
              </a:rPr>
              <a:t> in the water during daylight actively seeking out their final host, they then </a:t>
            </a:r>
            <a:r>
              <a:rPr b="1" lang="en-GB" sz="1200">
                <a:solidFill>
                  <a:srgbClr val="CC0000"/>
                </a:solidFill>
                <a:latin typeface="Cabin"/>
                <a:ea typeface="Cabin"/>
                <a:cs typeface="Cabin"/>
                <a:sym typeface="Cabin"/>
              </a:rPr>
              <a:t>penetrate the skin</a:t>
            </a:r>
            <a:r>
              <a:rPr lang="en-GB" sz="1200">
                <a:solidFill>
                  <a:schemeClr val="dk1"/>
                </a:solidFill>
                <a:latin typeface="Cabin"/>
                <a:ea typeface="Cabin"/>
                <a:cs typeface="Cabin"/>
                <a:sym typeface="Cabin"/>
              </a:rPr>
              <a:t> of the human. The cercaria is transformed into a schisosomula inside the host tissue.</a:t>
            </a:r>
            <a:endParaRPr b="1" sz="1300">
              <a:solidFill>
                <a:srgbClr val="CC0000"/>
              </a:solidFill>
              <a:latin typeface="Cabin"/>
              <a:ea typeface="Cabin"/>
              <a:cs typeface="Cabin"/>
              <a:sym typeface="Cabin"/>
            </a:endParaRPr>
          </a:p>
        </p:txBody>
      </p:sp>
      <p:sp>
        <p:nvSpPr>
          <p:cNvPr id="114" name="Google Shape;114;p15"/>
          <p:cNvSpPr/>
          <p:nvPr/>
        </p:nvSpPr>
        <p:spPr>
          <a:xfrm>
            <a:off x="915693" y="6428956"/>
            <a:ext cx="6152100" cy="749400"/>
          </a:xfrm>
          <a:prstGeom prst="roundRect">
            <a:avLst>
              <a:gd fmla="val 16667" name="adj"/>
            </a:avLst>
          </a:prstGeom>
          <a:noFill/>
          <a:ln cap="flat" cmpd="sng" w="9525">
            <a:solidFill>
              <a:srgbClr val="C27BA0"/>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Cabin"/>
                <a:ea typeface="Cabin"/>
                <a:cs typeface="Cabin"/>
                <a:sym typeface="Cabin"/>
              </a:rPr>
              <a:t>Each schistosomule spends a few days in the skin and then enters the systemic circulation starting at the dermal lymphatics and venlues, they feed on blood.</a:t>
            </a:r>
            <a:endParaRPr sz="1300">
              <a:solidFill>
                <a:schemeClr val="dk1"/>
              </a:solidFill>
              <a:latin typeface="Cabin"/>
              <a:ea typeface="Cabin"/>
              <a:cs typeface="Cabin"/>
              <a:sym typeface="Cabin"/>
            </a:endParaRPr>
          </a:p>
        </p:txBody>
      </p:sp>
      <p:sp>
        <p:nvSpPr>
          <p:cNvPr id="115" name="Google Shape;115;p15"/>
          <p:cNvSpPr/>
          <p:nvPr/>
        </p:nvSpPr>
        <p:spPr>
          <a:xfrm>
            <a:off x="558175" y="7254387"/>
            <a:ext cx="6152100" cy="749400"/>
          </a:xfrm>
          <a:prstGeom prst="roundRect">
            <a:avLst>
              <a:gd fmla="val 16667" name="adj"/>
            </a:avLst>
          </a:prstGeom>
          <a:noFill/>
          <a:ln cap="flat" cmpd="sng" w="9525">
            <a:solidFill>
              <a:srgbClr val="C27BA0"/>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Cabin"/>
                <a:ea typeface="Cabin"/>
                <a:cs typeface="Cabin"/>
                <a:sym typeface="Cabin"/>
              </a:rPr>
              <a:t>The schistosomule migrates to the lung and then moves via circulation through the left side of the heart then it develops into a sexually mature adult and the pair migrate to the </a:t>
            </a:r>
            <a:r>
              <a:rPr b="1" lang="en-GB" sz="1200">
                <a:solidFill>
                  <a:srgbClr val="CC0000"/>
                </a:solidFill>
                <a:latin typeface="Cabin"/>
                <a:ea typeface="Cabin"/>
                <a:cs typeface="Cabin"/>
                <a:sym typeface="Cabin"/>
              </a:rPr>
              <a:t>mesenteric portal circulation veins (S.mansoni &amp; S.japonicum) or to urinary bladder veins (S.haematobium). </a:t>
            </a:r>
            <a:endParaRPr sz="1300">
              <a:solidFill>
                <a:schemeClr val="dk1"/>
              </a:solidFill>
              <a:latin typeface="Cabin"/>
              <a:ea typeface="Cabin"/>
              <a:cs typeface="Cabin"/>
              <a:sym typeface="Cabin"/>
            </a:endParaRPr>
          </a:p>
        </p:txBody>
      </p:sp>
      <p:sp>
        <p:nvSpPr>
          <p:cNvPr id="116" name="Google Shape;116;p15"/>
          <p:cNvSpPr/>
          <p:nvPr/>
        </p:nvSpPr>
        <p:spPr>
          <a:xfrm>
            <a:off x="915693" y="8079799"/>
            <a:ext cx="6152100" cy="749400"/>
          </a:xfrm>
          <a:prstGeom prst="roundRect">
            <a:avLst>
              <a:gd fmla="val 16667" name="adj"/>
            </a:avLst>
          </a:prstGeom>
          <a:noFill/>
          <a:ln cap="flat" cmpd="sng" w="9525">
            <a:solidFill>
              <a:srgbClr val="C27BA0"/>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Cabin"/>
                <a:ea typeface="Cabin"/>
                <a:cs typeface="Cabin"/>
                <a:sym typeface="Cabin"/>
              </a:rPr>
              <a:t>The female fluke</a:t>
            </a:r>
            <a:r>
              <a:rPr b="1" lang="en-GB" sz="1200">
                <a:solidFill>
                  <a:srgbClr val="CC0000"/>
                </a:solidFill>
                <a:latin typeface="Cabin"/>
                <a:ea typeface="Cabin"/>
                <a:cs typeface="Cabin"/>
                <a:sym typeface="Cabin"/>
              </a:rPr>
              <a:t> (S.haematobium)</a:t>
            </a:r>
            <a:r>
              <a:rPr lang="en-GB" sz="1200">
                <a:solidFill>
                  <a:schemeClr val="dk1"/>
                </a:solidFill>
                <a:latin typeface="Cabin"/>
                <a:ea typeface="Cabin"/>
                <a:cs typeface="Cabin"/>
                <a:sym typeface="Cabin"/>
              </a:rPr>
              <a:t> generally remain in the systemic circulation and </a:t>
            </a:r>
            <a:r>
              <a:rPr b="1" lang="en-GB" sz="1200">
                <a:solidFill>
                  <a:schemeClr val="dk1"/>
                </a:solidFill>
                <a:latin typeface="Cabin"/>
                <a:ea typeface="Cabin"/>
                <a:cs typeface="Cabin"/>
                <a:sym typeface="Cabin"/>
              </a:rPr>
              <a:t>mature</a:t>
            </a:r>
            <a:r>
              <a:rPr lang="en-GB" sz="1200">
                <a:solidFill>
                  <a:schemeClr val="dk1"/>
                </a:solidFill>
                <a:latin typeface="Cabin"/>
                <a:ea typeface="Cabin"/>
                <a:cs typeface="Cabin"/>
                <a:sym typeface="Cabin"/>
              </a:rPr>
              <a:t> in the blood vessels of the </a:t>
            </a:r>
            <a:r>
              <a:rPr b="1" lang="en-GB" sz="1200">
                <a:solidFill>
                  <a:srgbClr val="CC0000"/>
                </a:solidFill>
                <a:latin typeface="Cabin"/>
                <a:ea typeface="Cabin"/>
                <a:cs typeface="Cabin"/>
                <a:sym typeface="Cabin"/>
              </a:rPr>
              <a:t>vesical plexus</a:t>
            </a:r>
            <a:r>
              <a:rPr lang="en-GB" sz="1200">
                <a:solidFill>
                  <a:schemeClr val="dk1"/>
                </a:solidFill>
                <a:latin typeface="Cabin"/>
                <a:ea typeface="Cabin"/>
                <a:cs typeface="Cabin"/>
                <a:sym typeface="Cabin"/>
              </a:rPr>
              <a:t> &amp; lays as many as 30 eggs per day which </a:t>
            </a:r>
            <a:r>
              <a:rPr b="1" lang="en-GB" sz="1200">
                <a:solidFill>
                  <a:srgbClr val="CC0000"/>
                </a:solidFill>
                <a:latin typeface="Cabin"/>
                <a:ea typeface="Cabin"/>
                <a:cs typeface="Cabin"/>
                <a:sym typeface="Cabin"/>
              </a:rPr>
              <a:t>migrate to the lumen of the urinary bladder and ureters</a:t>
            </a:r>
            <a:endParaRPr sz="1300">
              <a:solidFill>
                <a:schemeClr val="dk1"/>
              </a:solidFill>
              <a:latin typeface="Cabin"/>
              <a:ea typeface="Cabin"/>
              <a:cs typeface="Cabin"/>
              <a:sym typeface="Cabin"/>
            </a:endParaRPr>
          </a:p>
        </p:txBody>
      </p:sp>
      <p:sp>
        <p:nvSpPr>
          <p:cNvPr id="117" name="Google Shape;117;p15"/>
          <p:cNvSpPr/>
          <p:nvPr/>
        </p:nvSpPr>
        <p:spPr>
          <a:xfrm>
            <a:off x="558175" y="8973711"/>
            <a:ext cx="6152100" cy="749400"/>
          </a:xfrm>
          <a:prstGeom prst="roundRect">
            <a:avLst>
              <a:gd fmla="val 16667" name="adj"/>
            </a:avLst>
          </a:prstGeom>
          <a:noFill/>
          <a:ln cap="flat" cmpd="sng" w="9525">
            <a:solidFill>
              <a:srgbClr val="C27BA0"/>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Cabin"/>
                <a:ea typeface="Cabin"/>
                <a:cs typeface="Cabin"/>
                <a:sym typeface="Cabin"/>
              </a:rPr>
              <a:t>Each female of </a:t>
            </a:r>
            <a:r>
              <a:rPr b="1" lang="en-GB" sz="1200">
                <a:solidFill>
                  <a:srgbClr val="CC0000"/>
                </a:solidFill>
                <a:latin typeface="Cabin"/>
                <a:ea typeface="Cabin"/>
                <a:cs typeface="Cabin"/>
                <a:sym typeface="Cabin"/>
              </a:rPr>
              <a:t>(S.mansoni &amp; S.japonicum)</a:t>
            </a:r>
            <a:r>
              <a:rPr lang="en-GB" sz="1200">
                <a:solidFill>
                  <a:schemeClr val="dk1"/>
                </a:solidFill>
                <a:latin typeface="Cabin"/>
                <a:ea typeface="Cabin"/>
                <a:cs typeface="Cabin"/>
                <a:sym typeface="Cabin"/>
              </a:rPr>
              <a:t> worms </a:t>
            </a:r>
            <a:r>
              <a:rPr b="1" lang="en-GB" sz="1200">
                <a:solidFill>
                  <a:schemeClr val="dk1"/>
                </a:solidFill>
                <a:latin typeface="Cabin"/>
                <a:ea typeface="Cabin"/>
                <a:cs typeface="Cabin"/>
                <a:sym typeface="Cabin"/>
              </a:rPr>
              <a:t>mature</a:t>
            </a:r>
            <a:r>
              <a:rPr lang="en-GB" sz="1200">
                <a:solidFill>
                  <a:schemeClr val="dk1"/>
                </a:solidFill>
                <a:latin typeface="Cabin"/>
                <a:ea typeface="Cabin"/>
                <a:cs typeface="Cabin"/>
                <a:sym typeface="Cabin"/>
              </a:rPr>
              <a:t> in the </a:t>
            </a:r>
            <a:r>
              <a:rPr b="1" lang="en-GB" sz="1200">
                <a:solidFill>
                  <a:srgbClr val="CC0000"/>
                </a:solidFill>
                <a:latin typeface="Cabin"/>
                <a:ea typeface="Cabin"/>
                <a:cs typeface="Cabin"/>
                <a:sym typeface="Cabin"/>
              </a:rPr>
              <a:t>mesenteric veins of the portal circulation</a:t>
            </a:r>
            <a:r>
              <a:rPr lang="en-GB" sz="1200">
                <a:solidFill>
                  <a:schemeClr val="dk1"/>
                </a:solidFill>
                <a:latin typeface="Cabin"/>
                <a:ea typeface="Cabin"/>
                <a:cs typeface="Cabin"/>
                <a:sym typeface="Cabin"/>
              </a:rPr>
              <a:t> &amp;  lay 300 eggs a day the eggs move into the</a:t>
            </a:r>
            <a:r>
              <a:rPr b="1" lang="en-GB" sz="1200">
                <a:solidFill>
                  <a:srgbClr val="CC0000"/>
                </a:solidFill>
                <a:latin typeface="Cabin"/>
                <a:ea typeface="Cabin"/>
                <a:cs typeface="Cabin"/>
                <a:sym typeface="Cabin"/>
              </a:rPr>
              <a:t> lumen of the host's intestines</a:t>
            </a:r>
            <a:r>
              <a:rPr lang="en-GB" sz="1200">
                <a:solidFill>
                  <a:schemeClr val="dk1"/>
                </a:solidFill>
                <a:latin typeface="Cabin"/>
                <a:ea typeface="Cabin"/>
                <a:cs typeface="Cabin"/>
                <a:sym typeface="Cabin"/>
              </a:rPr>
              <a:t> and are released into the environment with the </a:t>
            </a:r>
            <a:r>
              <a:rPr b="1" lang="en-GB" sz="1200">
                <a:solidFill>
                  <a:srgbClr val="CC0000"/>
                </a:solidFill>
                <a:latin typeface="Cabin"/>
                <a:ea typeface="Cabin"/>
                <a:cs typeface="Cabin"/>
                <a:sym typeface="Cabin"/>
              </a:rPr>
              <a:t>feces .</a:t>
            </a:r>
            <a:endParaRPr sz="1300">
              <a:solidFill>
                <a:schemeClr val="dk1"/>
              </a:solidFill>
              <a:latin typeface="Cabin"/>
              <a:ea typeface="Cabin"/>
              <a:cs typeface="Cabin"/>
              <a:sym typeface="Cabin"/>
            </a:endParaRPr>
          </a:p>
        </p:txBody>
      </p:sp>
      <p:sp>
        <p:nvSpPr>
          <p:cNvPr id="118" name="Google Shape;118;p15"/>
          <p:cNvSpPr txBox="1"/>
          <p:nvPr/>
        </p:nvSpPr>
        <p:spPr>
          <a:xfrm>
            <a:off x="270825" y="3367475"/>
            <a:ext cx="7038300" cy="5829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C27BA0"/>
              </a:buClr>
              <a:buSzPts val="1400"/>
              <a:buFont typeface="Cabin"/>
              <a:buChar char="●"/>
            </a:pPr>
            <a:r>
              <a:rPr b="1" lang="en-GB" sz="2000">
                <a:solidFill>
                  <a:srgbClr val="C27BA0"/>
                </a:solidFill>
                <a:latin typeface="Cabin"/>
                <a:ea typeface="Cabin"/>
                <a:cs typeface="Cabin"/>
                <a:sym typeface="Cabin"/>
              </a:rPr>
              <a:t>Pathogenesis </a:t>
            </a:r>
            <a:r>
              <a:rPr b="1" lang="en-GB" sz="1000">
                <a:solidFill>
                  <a:srgbClr val="C27BA0"/>
                </a:solidFill>
                <a:latin typeface="Cabin"/>
                <a:ea typeface="Cabin"/>
                <a:cs typeface="Cabin"/>
                <a:sym typeface="Cabin"/>
              </a:rPr>
              <a:t>(Extended)</a:t>
            </a:r>
            <a:endParaRPr b="1" sz="1000">
              <a:solidFill>
                <a:srgbClr val="C27BA0"/>
              </a:solidFill>
              <a:latin typeface="Cabin"/>
              <a:ea typeface="Cabin"/>
              <a:cs typeface="Cabin"/>
              <a:sym typeface="Cabin"/>
            </a:endParaRPr>
          </a:p>
        </p:txBody>
      </p:sp>
      <p:cxnSp>
        <p:nvCxnSpPr>
          <p:cNvPr id="119" name="Google Shape;119;p15"/>
          <p:cNvCxnSpPr>
            <a:stCxn id="112" idx="3"/>
            <a:endCxn id="111" idx="3"/>
          </p:cNvCxnSpPr>
          <p:nvPr/>
        </p:nvCxnSpPr>
        <p:spPr>
          <a:xfrm>
            <a:off x="6710275" y="4299125"/>
            <a:ext cx="357600" cy="839700"/>
          </a:xfrm>
          <a:prstGeom prst="curvedConnector3">
            <a:avLst>
              <a:gd fmla="val 166567" name="adj1"/>
            </a:avLst>
          </a:prstGeom>
          <a:noFill/>
          <a:ln cap="flat" cmpd="sng" w="19050">
            <a:solidFill>
              <a:srgbClr val="C27BA0"/>
            </a:solidFill>
            <a:prstDash val="solid"/>
            <a:round/>
            <a:headEnd len="med" w="med" type="none"/>
            <a:tailEnd len="med" w="med" type="triangle"/>
          </a:ln>
        </p:spPr>
      </p:cxnSp>
      <p:cxnSp>
        <p:nvCxnSpPr>
          <p:cNvPr id="120" name="Google Shape;120;p15"/>
          <p:cNvCxnSpPr>
            <a:stCxn id="111" idx="1"/>
            <a:endCxn id="113" idx="1"/>
          </p:cNvCxnSpPr>
          <p:nvPr/>
        </p:nvCxnSpPr>
        <p:spPr>
          <a:xfrm flipH="1">
            <a:off x="558093" y="5138685"/>
            <a:ext cx="357600" cy="839700"/>
          </a:xfrm>
          <a:prstGeom prst="curvedConnector3">
            <a:avLst>
              <a:gd fmla="val 166567" name="adj1"/>
            </a:avLst>
          </a:prstGeom>
          <a:noFill/>
          <a:ln cap="flat" cmpd="sng" w="19050">
            <a:solidFill>
              <a:srgbClr val="C27BA0"/>
            </a:solidFill>
            <a:prstDash val="solid"/>
            <a:round/>
            <a:headEnd len="med" w="med" type="none"/>
            <a:tailEnd len="med" w="med" type="triangle"/>
          </a:ln>
        </p:spPr>
      </p:cxnSp>
      <p:cxnSp>
        <p:nvCxnSpPr>
          <p:cNvPr id="121" name="Google Shape;121;p15"/>
          <p:cNvCxnSpPr>
            <a:stCxn id="113" idx="3"/>
            <a:endCxn id="114" idx="3"/>
          </p:cNvCxnSpPr>
          <p:nvPr/>
        </p:nvCxnSpPr>
        <p:spPr>
          <a:xfrm>
            <a:off x="6710275" y="5978245"/>
            <a:ext cx="357600" cy="825300"/>
          </a:xfrm>
          <a:prstGeom prst="curvedConnector3">
            <a:avLst>
              <a:gd fmla="val 166567" name="adj1"/>
            </a:avLst>
          </a:prstGeom>
          <a:noFill/>
          <a:ln cap="flat" cmpd="sng" w="19050">
            <a:solidFill>
              <a:srgbClr val="C27BA0"/>
            </a:solidFill>
            <a:prstDash val="solid"/>
            <a:round/>
            <a:headEnd len="med" w="med" type="none"/>
            <a:tailEnd len="med" w="med" type="triangle"/>
          </a:ln>
        </p:spPr>
      </p:cxnSp>
      <p:cxnSp>
        <p:nvCxnSpPr>
          <p:cNvPr id="122" name="Google Shape;122;p15"/>
          <p:cNvCxnSpPr>
            <a:stCxn id="114" idx="1"/>
            <a:endCxn id="115" idx="1"/>
          </p:cNvCxnSpPr>
          <p:nvPr/>
        </p:nvCxnSpPr>
        <p:spPr>
          <a:xfrm flipH="1">
            <a:off x="558093" y="6803656"/>
            <a:ext cx="357600" cy="825300"/>
          </a:xfrm>
          <a:prstGeom prst="curvedConnector3">
            <a:avLst>
              <a:gd fmla="val 166567" name="adj1"/>
            </a:avLst>
          </a:prstGeom>
          <a:noFill/>
          <a:ln cap="flat" cmpd="sng" w="19050">
            <a:solidFill>
              <a:srgbClr val="C27BA0"/>
            </a:solidFill>
            <a:prstDash val="solid"/>
            <a:round/>
            <a:headEnd len="med" w="med" type="none"/>
            <a:tailEnd len="med" w="med" type="triangle"/>
          </a:ln>
        </p:spPr>
      </p:cxnSp>
      <p:cxnSp>
        <p:nvCxnSpPr>
          <p:cNvPr id="123" name="Google Shape;123;p15"/>
          <p:cNvCxnSpPr>
            <a:stCxn id="115" idx="3"/>
            <a:endCxn id="116" idx="3"/>
          </p:cNvCxnSpPr>
          <p:nvPr/>
        </p:nvCxnSpPr>
        <p:spPr>
          <a:xfrm>
            <a:off x="6710275" y="7629087"/>
            <a:ext cx="357600" cy="825300"/>
          </a:xfrm>
          <a:prstGeom prst="curvedConnector3">
            <a:avLst>
              <a:gd fmla="val 166567" name="adj1"/>
            </a:avLst>
          </a:prstGeom>
          <a:noFill/>
          <a:ln cap="flat" cmpd="sng" w="19050">
            <a:solidFill>
              <a:srgbClr val="C27BA0"/>
            </a:solidFill>
            <a:prstDash val="solid"/>
            <a:round/>
            <a:headEnd len="med" w="med" type="none"/>
            <a:tailEnd len="med" w="med" type="triangle"/>
          </a:ln>
        </p:spPr>
      </p:cxnSp>
      <p:cxnSp>
        <p:nvCxnSpPr>
          <p:cNvPr id="124" name="Google Shape;124;p15"/>
          <p:cNvCxnSpPr>
            <a:stCxn id="115" idx="1"/>
            <a:endCxn id="117" idx="1"/>
          </p:cNvCxnSpPr>
          <p:nvPr/>
        </p:nvCxnSpPr>
        <p:spPr>
          <a:xfrm>
            <a:off x="558175" y="7629087"/>
            <a:ext cx="600" cy="1719300"/>
          </a:xfrm>
          <a:prstGeom prst="curvedConnector3">
            <a:avLst>
              <a:gd fmla="val -51275000" name="adj1"/>
            </a:avLst>
          </a:prstGeom>
          <a:noFill/>
          <a:ln cap="flat" cmpd="sng" w="19050">
            <a:solidFill>
              <a:srgbClr val="C27BA0"/>
            </a:solidFill>
            <a:prstDash val="solid"/>
            <a:round/>
            <a:headEnd len="med" w="med" type="none"/>
            <a:tailEnd len="med" w="med" type="triangle"/>
          </a:ln>
        </p:spPr>
      </p:cxnSp>
      <p:grpSp>
        <p:nvGrpSpPr>
          <p:cNvPr id="125" name="Google Shape;125;p15"/>
          <p:cNvGrpSpPr/>
          <p:nvPr/>
        </p:nvGrpSpPr>
        <p:grpSpPr>
          <a:xfrm>
            <a:off x="747048" y="605817"/>
            <a:ext cx="6375194" cy="3165242"/>
            <a:chOff x="747048" y="4647567"/>
            <a:chExt cx="6375194" cy="3165242"/>
          </a:xfrm>
        </p:grpSpPr>
        <p:grpSp>
          <p:nvGrpSpPr>
            <p:cNvPr id="126" name="Google Shape;126;p15"/>
            <p:cNvGrpSpPr/>
            <p:nvPr/>
          </p:nvGrpSpPr>
          <p:grpSpPr>
            <a:xfrm>
              <a:off x="2599013" y="5281533"/>
              <a:ext cx="4523229" cy="2531276"/>
              <a:chOff x="3438525" y="1309350"/>
              <a:chExt cx="4210004" cy="2856649"/>
            </a:xfrm>
          </p:grpSpPr>
          <p:cxnSp>
            <p:nvCxnSpPr>
              <p:cNvPr id="127" name="Google Shape;127;p15"/>
              <p:cNvCxnSpPr/>
              <p:nvPr/>
            </p:nvCxnSpPr>
            <p:spPr>
              <a:xfrm>
                <a:off x="3438525" y="1309350"/>
                <a:ext cx="344100" cy="344100"/>
              </a:xfrm>
              <a:prstGeom prst="straightConnector1">
                <a:avLst/>
              </a:prstGeom>
              <a:noFill/>
              <a:ln cap="flat" cmpd="sng" w="19050">
                <a:solidFill>
                  <a:srgbClr val="0E9453"/>
                </a:solidFill>
                <a:prstDash val="solid"/>
                <a:round/>
                <a:headEnd len="med" w="med" type="oval"/>
                <a:tailEnd len="sm" w="sm" type="none"/>
              </a:ln>
            </p:spPr>
          </p:cxnSp>
          <p:sp>
            <p:nvSpPr>
              <p:cNvPr id="128" name="Google Shape;128;p15"/>
              <p:cNvSpPr txBox="1"/>
              <p:nvPr/>
            </p:nvSpPr>
            <p:spPr>
              <a:xfrm>
                <a:off x="5395829" y="3105499"/>
                <a:ext cx="2252700" cy="1060500"/>
              </a:xfrm>
              <a:prstGeom prst="rect">
                <a:avLst/>
              </a:prstGeom>
              <a:noFill/>
              <a:ln>
                <a:noFill/>
              </a:ln>
            </p:spPr>
            <p:txBody>
              <a:bodyPr anchorCtr="0" anchor="t" bIns="75875" lIns="75875" spcFirstLastPara="1" rIns="75875" wrap="square" tIns="75875">
                <a:noAutofit/>
              </a:bodyPr>
              <a:lstStyle/>
              <a:p>
                <a:pPr indent="0" lvl="0" marL="0" rtl="0" algn="ctr">
                  <a:lnSpc>
                    <a:spcPct val="115000"/>
                  </a:lnSpc>
                  <a:spcBef>
                    <a:spcPts val="0"/>
                  </a:spcBef>
                  <a:spcAft>
                    <a:spcPts val="0"/>
                  </a:spcAft>
                  <a:buNone/>
                </a:pPr>
                <a:r>
                  <a:rPr b="1" lang="en-GB">
                    <a:latin typeface="Cabin"/>
                    <a:ea typeface="Cabin"/>
                    <a:cs typeface="Cabin"/>
                    <a:sym typeface="Cabin"/>
                  </a:rPr>
                  <a:t>Diagnostic stage</a:t>
                </a:r>
                <a:endParaRPr b="1">
                  <a:latin typeface="Cabin"/>
                  <a:ea typeface="Cabin"/>
                  <a:cs typeface="Cabin"/>
                  <a:sym typeface="Cabin"/>
                </a:endParaRPr>
              </a:p>
              <a:p>
                <a:pPr indent="0" lvl="0" marL="0" rtl="0" algn="r">
                  <a:lnSpc>
                    <a:spcPct val="115000"/>
                  </a:lnSpc>
                  <a:spcBef>
                    <a:spcPts val="0"/>
                  </a:spcBef>
                  <a:spcAft>
                    <a:spcPts val="0"/>
                  </a:spcAft>
                  <a:buNone/>
                </a:pPr>
                <a:r>
                  <a:t/>
                </a:r>
                <a:endParaRPr sz="500">
                  <a:latin typeface="Roboto"/>
                  <a:ea typeface="Roboto"/>
                  <a:cs typeface="Roboto"/>
                  <a:sym typeface="Roboto"/>
                </a:endParaRPr>
              </a:p>
              <a:p>
                <a:pPr indent="-311150" lvl="0" marL="457200" rtl="0" algn="l">
                  <a:lnSpc>
                    <a:spcPct val="115000"/>
                  </a:lnSpc>
                  <a:spcBef>
                    <a:spcPts val="0"/>
                  </a:spcBef>
                  <a:spcAft>
                    <a:spcPts val="0"/>
                  </a:spcAft>
                  <a:buSzPts val="1300"/>
                  <a:buFont typeface="Cabin"/>
                  <a:buChar char="●"/>
                </a:pPr>
                <a:r>
                  <a:rPr lang="en-GB" sz="1300">
                    <a:latin typeface="Cabin"/>
                    <a:ea typeface="Cabin"/>
                    <a:cs typeface="Cabin"/>
                    <a:sym typeface="Cabin"/>
                  </a:rPr>
                  <a:t>Eggs pass in stool or urine</a:t>
                </a:r>
                <a:endParaRPr sz="1300">
                  <a:latin typeface="Cabin"/>
                  <a:ea typeface="Cabin"/>
                  <a:cs typeface="Cabin"/>
                  <a:sym typeface="Cabin"/>
                </a:endParaRPr>
              </a:p>
            </p:txBody>
          </p:sp>
        </p:grpSp>
        <p:grpSp>
          <p:nvGrpSpPr>
            <p:cNvPr id="129" name="Google Shape;129;p15"/>
            <p:cNvGrpSpPr/>
            <p:nvPr/>
          </p:nvGrpSpPr>
          <p:grpSpPr>
            <a:xfrm>
              <a:off x="747048" y="5092848"/>
              <a:ext cx="2312324" cy="1968792"/>
              <a:chOff x="1714186" y="1221512"/>
              <a:chExt cx="2152200" cy="2336013"/>
            </a:xfrm>
          </p:grpSpPr>
          <p:cxnSp>
            <p:nvCxnSpPr>
              <p:cNvPr id="130" name="Google Shape;130;p15"/>
              <p:cNvCxnSpPr/>
              <p:nvPr/>
            </p:nvCxnSpPr>
            <p:spPr>
              <a:xfrm flipH="1" rot="10800000">
                <a:off x="3436150" y="3214625"/>
                <a:ext cx="345300" cy="342900"/>
              </a:xfrm>
              <a:prstGeom prst="straightConnector1">
                <a:avLst/>
              </a:prstGeom>
              <a:noFill/>
              <a:ln cap="flat" cmpd="sng" w="19050">
                <a:solidFill>
                  <a:srgbClr val="085631"/>
                </a:solidFill>
                <a:prstDash val="solid"/>
                <a:round/>
                <a:headEnd len="med" w="med" type="oval"/>
                <a:tailEnd len="sm" w="sm" type="none"/>
              </a:ln>
            </p:spPr>
          </p:cxnSp>
          <p:sp>
            <p:nvSpPr>
              <p:cNvPr id="131" name="Google Shape;131;p15"/>
              <p:cNvSpPr txBox="1"/>
              <p:nvPr/>
            </p:nvSpPr>
            <p:spPr>
              <a:xfrm>
                <a:off x="1714186" y="1221512"/>
                <a:ext cx="2152200" cy="889200"/>
              </a:xfrm>
              <a:prstGeom prst="rect">
                <a:avLst/>
              </a:prstGeom>
              <a:noFill/>
              <a:ln>
                <a:noFill/>
              </a:ln>
            </p:spPr>
            <p:txBody>
              <a:bodyPr anchorCtr="0" anchor="t" bIns="75875" lIns="75875" spcFirstLastPara="1" rIns="75875" wrap="square" tIns="75875">
                <a:noAutofit/>
              </a:bodyPr>
              <a:lstStyle/>
              <a:p>
                <a:pPr indent="0" lvl="0" marL="0" rtl="0" algn="ctr">
                  <a:lnSpc>
                    <a:spcPct val="115000"/>
                  </a:lnSpc>
                  <a:spcBef>
                    <a:spcPts val="0"/>
                  </a:spcBef>
                  <a:spcAft>
                    <a:spcPts val="0"/>
                  </a:spcAft>
                  <a:buNone/>
                </a:pPr>
                <a:r>
                  <a:rPr b="1" lang="en-GB">
                    <a:latin typeface="Cabin"/>
                    <a:ea typeface="Cabin"/>
                    <a:cs typeface="Cabin"/>
                    <a:sym typeface="Cabin"/>
                  </a:rPr>
                  <a:t>Infective stage</a:t>
                </a:r>
                <a:endParaRPr b="1">
                  <a:latin typeface="Cabin"/>
                  <a:ea typeface="Cabin"/>
                  <a:cs typeface="Cabin"/>
                  <a:sym typeface="Cabin"/>
                </a:endParaRPr>
              </a:p>
              <a:p>
                <a:pPr indent="0" lvl="0" marL="0" rtl="0" algn="r">
                  <a:lnSpc>
                    <a:spcPct val="115000"/>
                  </a:lnSpc>
                  <a:spcBef>
                    <a:spcPts val="0"/>
                  </a:spcBef>
                  <a:spcAft>
                    <a:spcPts val="0"/>
                  </a:spcAft>
                  <a:buNone/>
                </a:pPr>
                <a:r>
                  <a:t/>
                </a:r>
                <a:endParaRPr sz="500">
                  <a:latin typeface="Roboto"/>
                  <a:ea typeface="Roboto"/>
                  <a:cs typeface="Roboto"/>
                  <a:sym typeface="Roboto"/>
                </a:endParaRPr>
              </a:p>
              <a:p>
                <a:pPr indent="-311150" lvl="0" marL="914400" rtl="0" algn="l">
                  <a:lnSpc>
                    <a:spcPct val="115000"/>
                  </a:lnSpc>
                  <a:spcBef>
                    <a:spcPts val="0"/>
                  </a:spcBef>
                  <a:spcAft>
                    <a:spcPts val="0"/>
                  </a:spcAft>
                  <a:buSzPts val="1300"/>
                  <a:buFont typeface="Cabin"/>
                  <a:buChar char="●"/>
                </a:pPr>
                <a:r>
                  <a:rPr lang="en-GB" sz="1300">
                    <a:latin typeface="Cabin"/>
                    <a:ea typeface="Cabin"/>
                    <a:cs typeface="Cabin"/>
                    <a:sym typeface="Cabin"/>
                  </a:rPr>
                  <a:t>Cercaria</a:t>
                </a:r>
                <a:endParaRPr sz="1300">
                  <a:latin typeface="Cabin"/>
                  <a:ea typeface="Cabin"/>
                  <a:cs typeface="Cabin"/>
                  <a:sym typeface="Cabin"/>
                </a:endParaRPr>
              </a:p>
            </p:txBody>
          </p:sp>
        </p:grpSp>
        <p:sp>
          <p:nvSpPr>
            <p:cNvPr id="132" name="Google Shape;132;p15"/>
            <p:cNvSpPr/>
            <p:nvPr/>
          </p:nvSpPr>
          <p:spPr>
            <a:xfrm flipH="1" rot="-1666384">
              <a:off x="2656725" y="5032888"/>
              <a:ext cx="2424615" cy="2315649"/>
            </a:xfrm>
            <a:prstGeom prst="blockArc">
              <a:avLst>
                <a:gd fmla="val 14348563" name="adj1"/>
                <a:gd fmla="val 19872341" name="adj2"/>
                <a:gd fmla="val 9100" name="adj3"/>
              </a:avLst>
            </a:prstGeom>
            <a:solidFill>
              <a:srgbClr val="C0C58F">
                <a:alpha val="53630"/>
              </a:srgbClr>
            </a:solidFill>
            <a:ln>
              <a:noFill/>
            </a:ln>
            <a:effectLst>
              <a:outerShdw blurRad="71438" rotWithShape="0" algn="bl" dir="5400000" dist="9525">
                <a:srgbClr val="000000">
                  <a:alpha val="40000"/>
                </a:srgbClr>
              </a:outerShdw>
            </a:effectLst>
          </p:spPr>
          <p:txBody>
            <a:bodyPr anchorCtr="0" anchor="ctr" bIns="75875" lIns="75875" spcFirstLastPara="1" rIns="75875" wrap="square" tIns="75875">
              <a:noAutofit/>
            </a:bodyPr>
            <a:lstStyle/>
            <a:p>
              <a:pPr indent="0" lvl="0" marL="0" rtl="0" algn="l">
                <a:spcBef>
                  <a:spcPts val="0"/>
                </a:spcBef>
                <a:spcAft>
                  <a:spcPts val="0"/>
                </a:spcAft>
                <a:buNone/>
              </a:pPr>
              <a:r>
                <a:t/>
              </a:r>
              <a:endParaRPr/>
            </a:p>
          </p:txBody>
        </p:sp>
        <p:grpSp>
          <p:nvGrpSpPr>
            <p:cNvPr id="133" name="Google Shape;133;p15"/>
            <p:cNvGrpSpPr/>
            <p:nvPr/>
          </p:nvGrpSpPr>
          <p:grpSpPr>
            <a:xfrm>
              <a:off x="1066872" y="6781609"/>
              <a:ext cx="4112870" cy="624893"/>
              <a:chOff x="1870263" y="3214625"/>
              <a:chExt cx="3828062" cy="705217"/>
            </a:xfrm>
          </p:grpSpPr>
          <p:cxnSp>
            <p:nvCxnSpPr>
              <p:cNvPr id="134" name="Google Shape;134;p15"/>
              <p:cNvCxnSpPr/>
              <p:nvPr/>
            </p:nvCxnSpPr>
            <p:spPr>
              <a:xfrm rot="10800000">
                <a:off x="5343425" y="3214625"/>
                <a:ext cx="354900" cy="350100"/>
              </a:xfrm>
              <a:prstGeom prst="straightConnector1">
                <a:avLst/>
              </a:prstGeom>
              <a:noFill/>
              <a:ln cap="flat" cmpd="sng" w="19050">
                <a:solidFill>
                  <a:srgbClr val="0E9453"/>
                </a:solidFill>
                <a:prstDash val="solid"/>
                <a:round/>
                <a:headEnd len="med" w="med" type="oval"/>
                <a:tailEnd len="sm" w="sm" type="none"/>
              </a:ln>
            </p:spPr>
          </p:cxnSp>
          <p:sp>
            <p:nvSpPr>
              <p:cNvPr id="135" name="Google Shape;135;p15"/>
              <p:cNvSpPr txBox="1"/>
              <p:nvPr/>
            </p:nvSpPr>
            <p:spPr>
              <a:xfrm>
                <a:off x="1870263" y="3250242"/>
                <a:ext cx="1495200" cy="669600"/>
              </a:xfrm>
              <a:prstGeom prst="rect">
                <a:avLst/>
              </a:prstGeom>
              <a:noFill/>
              <a:ln>
                <a:noFill/>
              </a:ln>
            </p:spPr>
            <p:txBody>
              <a:bodyPr anchorCtr="0" anchor="t" bIns="75875" lIns="75875" spcFirstLastPara="1" rIns="75875" wrap="square" tIns="75875">
                <a:noAutofit/>
              </a:bodyPr>
              <a:lstStyle/>
              <a:p>
                <a:pPr indent="0" lvl="0" marL="0" rtl="0" algn="l">
                  <a:lnSpc>
                    <a:spcPct val="115000"/>
                  </a:lnSpc>
                  <a:spcBef>
                    <a:spcPts val="0"/>
                  </a:spcBef>
                  <a:spcAft>
                    <a:spcPts val="0"/>
                  </a:spcAft>
                  <a:buNone/>
                </a:pPr>
                <a:r>
                  <a:rPr b="1" lang="en-GB">
                    <a:latin typeface="Cabin"/>
                    <a:ea typeface="Cabin"/>
                    <a:cs typeface="Cabin"/>
                    <a:sym typeface="Cabin"/>
                  </a:rPr>
                  <a:t>Intermediate host </a:t>
                </a:r>
                <a:endParaRPr b="1">
                  <a:latin typeface="Cabin"/>
                  <a:ea typeface="Cabin"/>
                  <a:cs typeface="Cabin"/>
                  <a:sym typeface="Cabin"/>
                </a:endParaRPr>
              </a:p>
              <a:p>
                <a:pPr indent="0" lvl="0" marL="0" rtl="0" algn="l">
                  <a:lnSpc>
                    <a:spcPct val="115000"/>
                  </a:lnSpc>
                  <a:spcBef>
                    <a:spcPts val="0"/>
                  </a:spcBef>
                  <a:spcAft>
                    <a:spcPts val="0"/>
                  </a:spcAft>
                  <a:buNone/>
                </a:pPr>
                <a:r>
                  <a:t/>
                </a:r>
                <a:endParaRPr sz="500">
                  <a:latin typeface="Roboto"/>
                  <a:ea typeface="Roboto"/>
                  <a:cs typeface="Roboto"/>
                  <a:sym typeface="Roboto"/>
                </a:endParaRPr>
              </a:p>
              <a:p>
                <a:pPr indent="-311150" lvl="0" marL="457200" rtl="0" algn="l">
                  <a:lnSpc>
                    <a:spcPct val="115000"/>
                  </a:lnSpc>
                  <a:spcBef>
                    <a:spcPts val="0"/>
                  </a:spcBef>
                  <a:spcAft>
                    <a:spcPts val="0"/>
                  </a:spcAft>
                  <a:buSzPts val="1300"/>
                  <a:buFont typeface="Cabin"/>
                  <a:buChar char="●"/>
                </a:pPr>
                <a:r>
                  <a:rPr lang="en-GB" sz="1300">
                    <a:latin typeface="Cabin"/>
                    <a:ea typeface="Cabin"/>
                    <a:cs typeface="Cabin"/>
                    <a:sym typeface="Cabin"/>
                  </a:rPr>
                  <a:t>Snails</a:t>
                </a:r>
                <a:endParaRPr sz="1300">
                  <a:latin typeface="Cabin"/>
                  <a:ea typeface="Cabin"/>
                  <a:cs typeface="Cabin"/>
                  <a:sym typeface="Cabin"/>
                </a:endParaRPr>
              </a:p>
            </p:txBody>
          </p:sp>
        </p:grpSp>
        <p:grpSp>
          <p:nvGrpSpPr>
            <p:cNvPr id="136" name="Google Shape;136;p15"/>
            <p:cNvGrpSpPr/>
            <p:nvPr/>
          </p:nvGrpSpPr>
          <p:grpSpPr>
            <a:xfrm>
              <a:off x="4647088" y="5101740"/>
              <a:ext cx="2312191" cy="825402"/>
              <a:chOff x="5344775" y="1106447"/>
              <a:chExt cx="2152077" cy="931500"/>
            </a:xfrm>
          </p:grpSpPr>
          <p:cxnSp>
            <p:nvCxnSpPr>
              <p:cNvPr id="137" name="Google Shape;137;p15"/>
              <p:cNvCxnSpPr/>
              <p:nvPr/>
            </p:nvCxnSpPr>
            <p:spPr>
              <a:xfrm flipH="1">
                <a:off x="5344775" y="1314450"/>
                <a:ext cx="336900" cy="339000"/>
              </a:xfrm>
              <a:prstGeom prst="straightConnector1">
                <a:avLst/>
              </a:prstGeom>
              <a:noFill/>
              <a:ln cap="flat" cmpd="sng" w="19050">
                <a:solidFill>
                  <a:srgbClr val="085631"/>
                </a:solidFill>
                <a:prstDash val="solid"/>
                <a:round/>
                <a:headEnd len="med" w="med" type="oval"/>
                <a:tailEnd len="sm" w="sm" type="none"/>
              </a:ln>
            </p:spPr>
          </p:cxnSp>
          <p:sp>
            <p:nvSpPr>
              <p:cNvPr id="138" name="Google Shape;138;p15"/>
              <p:cNvSpPr txBox="1"/>
              <p:nvPr/>
            </p:nvSpPr>
            <p:spPr>
              <a:xfrm>
                <a:off x="5717252" y="1106447"/>
                <a:ext cx="1779600" cy="931500"/>
              </a:xfrm>
              <a:prstGeom prst="rect">
                <a:avLst/>
              </a:prstGeom>
              <a:noFill/>
              <a:ln>
                <a:noFill/>
              </a:ln>
            </p:spPr>
            <p:txBody>
              <a:bodyPr anchorCtr="0" anchor="t" bIns="75875" lIns="75875" spcFirstLastPara="1" rIns="75875" wrap="square" tIns="75875">
                <a:noAutofit/>
              </a:bodyPr>
              <a:lstStyle/>
              <a:p>
                <a:pPr indent="0" lvl="0" marL="0" rtl="0" algn="l">
                  <a:lnSpc>
                    <a:spcPct val="115000"/>
                  </a:lnSpc>
                  <a:spcBef>
                    <a:spcPts val="0"/>
                  </a:spcBef>
                  <a:spcAft>
                    <a:spcPts val="0"/>
                  </a:spcAft>
                  <a:buNone/>
                </a:pPr>
                <a:r>
                  <a:rPr b="1" lang="en-GB">
                    <a:latin typeface="Cabin"/>
                    <a:ea typeface="Cabin"/>
                    <a:cs typeface="Cabin"/>
                    <a:sym typeface="Cabin"/>
                  </a:rPr>
                  <a:t>Definitive host</a:t>
                </a:r>
                <a:endParaRPr b="1">
                  <a:latin typeface="Cabin"/>
                  <a:ea typeface="Cabin"/>
                  <a:cs typeface="Cabin"/>
                  <a:sym typeface="Cabin"/>
                </a:endParaRPr>
              </a:p>
              <a:p>
                <a:pPr indent="0" lvl="0" marL="0" rtl="0" algn="l">
                  <a:lnSpc>
                    <a:spcPct val="115000"/>
                  </a:lnSpc>
                  <a:spcBef>
                    <a:spcPts val="0"/>
                  </a:spcBef>
                  <a:spcAft>
                    <a:spcPts val="0"/>
                  </a:spcAft>
                  <a:buNone/>
                </a:pPr>
                <a:r>
                  <a:t/>
                </a:r>
                <a:endParaRPr sz="500">
                  <a:latin typeface="Roboto"/>
                  <a:ea typeface="Roboto"/>
                  <a:cs typeface="Roboto"/>
                  <a:sym typeface="Roboto"/>
                </a:endParaRPr>
              </a:p>
              <a:p>
                <a:pPr indent="-311150" lvl="0" marL="457200" rtl="0" algn="l">
                  <a:lnSpc>
                    <a:spcPct val="115000"/>
                  </a:lnSpc>
                  <a:spcBef>
                    <a:spcPts val="0"/>
                  </a:spcBef>
                  <a:spcAft>
                    <a:spcPts val="0"/>
                  </a:spcAft>
                  <a:buSzPts val="1300"/>
                  <a:buFont typeface="Cabin"/>
                  <a:buChar char="●"/>
                </a:pPr>
                <a:r>
                  <a:rPr lang="en-GB" sz="1300">
                    <a:solidFill>
                      <a:srgbClr val="999999"/>
                    </a:solidFill>
                    <a:latin typeface="Cabin"/>
                    <a:ea typeface="Cabin"/>
                    <a:cs typeface="Cabin"/>
                    <a:sym typeface="Cabin"/>
                  </a:rPr>
                  <a:t>Hu</a:t>
                </a:r>
                <a:r>
                  <a:rPr lang="en-GB" sz="1300">
                    <a:latin typeface="Cabin"/>
                    <a:ea typeface="Cabin"/>
                    <a:cs typeface="Cabin"/>
                    <a:sym typeface="Cabin"/>
                  </a:rPr>
                  <a:t>m</a:t>
                </a:r>
                <a:r>
                  <a:rPr lang="en-GB" sz="1300">
                    <a:latin typeface="Cabin"/>
                    <a:ea typeface="Cabin"/>
                    <a:cs typeface="Cabin"/>
                    <a:sym typeface="Cabin"/>
                  </a:rPr>
                  <a:t>an</a:t>
                </a:r>
                <a:endParaRPr sz="1300">
                  <a:latin typeface="Cabin"/>
                  <a:ea typeface="Cabin"/>
                  <a:cs typeface="Cabin"/>
                  <a:sym typeface="Cabin"/>
                </a:endParaRPr>
              </a:p>
            </p:txBody>
          </p:sp>
        </p:grpSp>
        <p:sp>
          <p:nvSpPr>
            <p:cNvPr id="139" name="Google Shape;139;p15"/>
            <p:cNvSpPr txBox="1"/>
            <p:nvPr/>
          </p:nvSpPr>
          <p:spPr>
            <a:xfrm>
              <a:off x="3020650" y="5747688"/>
              <a:ext cx="1641900" cy="924300"/>
            </a:xfrm>
            <a:prstGeom prst="rect">
              <a:avLst/>
            </a:prstGeom>
            <a:noFill/>
            <a:ln>
              <a:noFill/>
            </a:ln>
          </p:spPr>
          <p:txBody>
            <a:bodyPr anchorCtr="0" anchor="ctr" bIns="75875" lIns="75875" spcFirstLastPara="1" rIns="75875" wrap="square" tIns="75875">
              <a:noAutofit/>
            </a:bodyPr>
            <a:lstStyle/>
            <a:p>
              <a:pPr indent="0" lvl="0" marL="0" rtl="0" algn="ctr">
                <a:lnSpc>
                  <a:spcPct val="115000"/>
                </a:lnSpc>
                <a:spcBef>
                  <a:spcPts val="0"/>
                </a:spcBef>
                <a:spcAft>
                  <a:spcPts val="0"/>
                </a:spcAft>
                <a:buNone/>
              </a:pPr>
              <a:r>
                <a:rPr b="1" lang="en-GB" sz="1900">
                  <a:solidFill>
                    <a:srgbClr val="CC0000"/>
                  </a:solidFill>
                  <a:latin typeface="Cabin"/>
                  <a:ea typeface="Cabin"/>
                  <a:cs typeface="Cabin"/>
                  <a:sym typeface="Cabin"/>
                </a:rPr>
                <a:t>Life cycle of Schistosoma</a:t>
              </a:r>
              <a:endParaRPr sz="1900">
                <a:solidFill>
                  <a:srgbClr val="CC0000"/>
                </a:solidFill>
                <a:latin typeface="Cabin"/>
                <a:ea typeface="Cabin"/>
                <a:cs typeface="Cabin"/>
                <a:sym typeface="Cabin"/>
              </a:endParaRPr>
            </a:p>
          </p:txBody>
        </p:sp>
        <p:sp>
          <p:nvSpPr>
            <p:cNvPr id="140" name="Google Shape;140;p15"/>
            <p:cNvSpPr/>
            <p:nvPr/>
          </p:nvSpPr>
          <p:spPr>
            <a:xfrm rot="1666384">
              <a:off x="2654350" y="5032888"/>
              <a:ext cx="2424615" cy="2315649"/>
            </a:xfrm>
            <a:prstGeom prst="blockArc">
              <a:avLst>
                <a:gd fmla="val 14545937" name="adj1"/>
                <a:gd fmla="val 19902139" name="adj2"/>
                <a:gd fmla="val 9115" name="adj3"/>
              </a:avLst>
            </a:prstGeom>
            <a:solidFill>
              <a:srgbClr val="C0C58F">
                <a:alpha val="53630"/>
              </a:srgbClr>
            </a:solidFill>
            <a:ln>
              <a:noFill/>
            </a:ln>
            <a:effectLst>
              <a:outerShdw blurRad="71438" rotWithShape="0" algn="bl" dir="5400000" dist="9525">
                <a:srgbClr val="000000">
                  <a:alpha val="40000"/>
                </a:srgbClr>
              </a:outerShdw>
            </a:effectLst>
          </p:spPr>
          <p:txBody>
            <a:bodyPr anchorCtr="0" anchor="ctr" bIns="75875" lIns="75875" spcFirstLastPara="1" rIns="75875" wrap="square" tIns="75875">
              <a:noAutofit/>
            </a:bodyPr>
            <a:lstStyle/>
            <a:p>
              <a:pPr indent="0" lvl="0" marL="0" rtl="0" algn="l">
                <a:spcBef>
                  <a:spcPts val="0"/>
                </a:spcBef>
                <a:spcAft>
                  <a:spcPts val="0"/>
                </a:spcAft>
                <a:buNone/>
              </a:pPr>
              <a:r>
                <a:t/>
              </a:r>
              <a:endParaRPr/>
            </a:p>
          </p:txBody>
        </p:sp>
        <p:sp>
          <p:nvSpPr>
            <p:cNvPr id="141" name="Google Shape;141;p15"/>
            <p:cNvSpPr/>
            <p:nvPr/>
          </p:nvSpPr>
          <p:spPr>
            <a:xfrm rot="9134745">
              <a:off x="2648858" y="5032583"/>
              <a:ext cx="2424196" cy="2315168"/>
            </a:xfrm>
            <a:prstGeom prst="blockArc">
              <a:avLst>
                <a:gd fmla="val 18041678" name="adj1"/>
                <a:gd fmla="val 1798478" name="adj2"/>
                <a:gd fmla="val 9595" name="adj3"/>
              </a:avLst>
            </a:prstGeom>
            <a:solidFill>
              <a:srgbClr val="C0C58F">
                <a:alpha val="53630"/>
              </a:srgbClr>
            </a:solidFill>
            <a:ln>
              <a:noFill/>
            </a:ln>
            <a:effectLst>
              <a:outerShdw blurRad="71438" rotWithShape="0" algn="bl" dist="9525">
                <a:srgbClr val="000000">
                  <a:alpha val="40000"/>
                </a:srgbClr>
              </a:outerShdw>
            </a:effectLst>
          </p:spPr>
          <p:txBody>
            <a:bodyPr anchorCtr="0" anchor="ctr" bIns="75875" lIns="75875" spcFirstLastPara="1" rIns="75875" wrap="square" tIns="75875">
              <a:noAutofit/>
            </a:bodyPr>
            <a:lstStyle/>
            <a:p>
              <a:pPr indent="0" lvl="0" marL="0" rtl="0" algn="l">
                <a:spcBef>
                  <a:spcPts val="0"/>
                </a:spcBef>
                <a:spcAft>
                  <a:spcPts val="0"/>
                </a:spcAft>
                <a:buNone/>
              </a:pPr>
              <a:r>
                <a:t/>
              </a:r>
              <a:endParaRPr/>
            </a:p>
          </p:txBody>
        </p:sp>
        <p:sp>
          <p:nvSpPr>
            <p:cNvPr id="142" name="Google Shape;142;p15"/>
            <p:cNvSpPr/>
            <p:nvPr/>
          </p:nvSpPr>
          <p:spPr>
            <a:xfrm flipH="1" rot="-9134745">
              <a:off x="2656274" y="5033213"/>
              <a:ext cx="2424196" cy="2315168"/>
            </a:xfrm>
            <a:prstGeom prst="blockArc">
              <a:avLst>
                <a:gd fmla="val 17967225" name="adj1"/>
                <a:gd fmla="val 1529547" name="adj2"/>
                <a:gd fmla="val 9279" name="adj3"/>
              </a:avLst>
            </a:prstGeom>
            <a:solidFill>
              <a:srgbClr val="C0C58F">
                <a:alpha val="53630"/>
              </a:srgbClr>
            </a:solidFill>
            <a:ln>
              <a:noFill/>
            </a:ln>
            <a:effectLst>
              <a:outerShdw blurRad="71438" rotWithShape="0" algn="bl" dir="5400000" dist="9525">
                <a:srgbClr val="000000">
                  <a:alpha val="40000"/>
                </a:srgbClr>
              </a:outerShdw>
            </a:effectLst>
          </p:spPr>
          <p:txBody>
            <a:bodyPr anchorCtr="0" anchor="ctr" bIns="75875" lIns="75875" spcFirstLastPara="1" rIns="75875" wrap="square" tIns="75875">
              <a:noAutofit/>
            </a:bodyPr>
            <a:lstStyle/>
            <a:p>
              <a:pPr indent="0" lvl="0" marL="0" rtl="0" algn="l">
                <a:spcBef>
                  <a:spcPts val="0"/>
                </a:spcBef>
                <a:spcAft>
                  <a:spcPts val="0"/>
                </a:spcAft>
                <a:buNone/>
              </a:pPr>
              <a:r>
                <a:t/>
              </a:r>
              <a:endParaRPr/>
            </a:p>
          </p:txBody>
        </p:sp>
        <p:sp>
          <p:nvSpPr>
            <p:cNvPr id="143" name="Google Shape;143;p15"/>
            <p:cNvSpPr/>
            <p:nvPr/>
          </p:nvSpPr>
          <p:spPr>
            <a:xfrm rot="8123708">
              <a:off x="2518967" y="6040131"/>
              <a:ext cx="307599" cy="307599"/>
            </a:xfrm>
            <a:prstGeom prst="rtTriangle">
              <a:avLst/>
            </a:prstGeom>
            <a:solidFill>
              <a:srgbClr val="61753B"/>
            </a:solidFill>
            <a:ln>
              <a:noFill/>
            </a:ln>
          </p:spPr>
          <p:txBody>
            <a:bodyPr anchorCtr="0" anchor="ctr" bIns="75875" lIns="75875" spcFirstLastPara="1" rIns="75875" wrap="square" tIns="75875">
              <a:noAutofit/>
            </a:bodyPr>
            <a:lstStyle/>
            <a:p>
              <a:pPr indent="0" lvl="0" marL="0" rtl="0" algn="l">
                <a:spcBef>
                  <a:spcPts val="0"/>
                </a:spcBef>
                <a:spcAft>
                  <a:spcPts val="0"/>
                </a:spcAft>
                <a:buNone/>
              </a:pPr>
              <a:r>
                <a:t/>
              </a:r>
              <a:endParaRPr/>
            </a:p>
          </p:txBody>
        </p:sp>
        <p:sp>
          <p:nvSpPr>
            <p:cNvPr id="144" name="Google Shape;144;p15"/>
            <p:cNvSpPr/>
            <p:nvPr/>
          </p:nvSpPr>
          <p:spPr>
            <a:xfrm rot="-2676292">
              <a:off x="4856635" y="6036993"/>
              <a:ext cx="307599" cy="307599"/>
            </a:xfrm>
            <a:prstGeom prst="rtTriangle">
              <a:avLst/>
            </a:prstGeom>
            <a:solidFill>
              <a:srgbClr val="61753B"/>
            </a:solidFill>
            <a:ln>
              <a:noFill/>
            </a:ln>
          </p:spPr>
          <p:txBody>
            <a:bodyPr anchorCtr="0" anchor="ctr" bIns="75875" lIns="75875" spcFirstLastPara="1" rIns="75875" wrap="square" tIns="75875">
              <a:noAutofit/>
            </a:bodyPr>
            <a:lstStyle/>
            <a:p>
              <a:pPr indent="0" lvl="0" marL="0" rtl="0" algn="l">
                <a:spcBef>
                  <a:spcPts val="0"/>
                </a:spcBef>
                <a:spcAft>
                  <a:spcPts val="0"/>
                </a:spcAft>
                <a:buNone/>
              </a:pPr>
              <a:r>
                <a:t/>
              </a:r>
              <a:endParaRPr/>
            </a:p>
          </p:txBody>
        </p:sp>
        <p:sp>
          <p:nvSpPr>
            <p:cNvPr id="145" name="Google Shape;145;p15"/>
            <p:cNvSpPr/>
            <p:nvPr/>
          </p:nvSpPr>
          <p:spPr>
            <a:xfrm rot="2371358">
              <a:off x="3690124" y="7048214"/>
              <a:ext cx="357803" cy="357803"/>
            </a:xfrm>
            <a:prstGeom prst="rtTriangle">
              <a:avLst/>
            </a:prstGeom>
            <a:solidFill>
              <a:srgbClr val="61753B"/>
            </a:solidFill>
            <a:ln>
              <a:noFill/>
            </a:ln>
          </p:spPr>
          <p:txBody>
            <a:bodyPr anchorCtr="0" anchor="ctr" bIns="75875" lIns="75875" spcFirstLastPara="1" rIns="75875" wrap="square" tIns="75875">
              <a:noAutofit/>
            </a:bodyPr>
            <a:lstStyle/>
            <a:p>
              <a:pPr indent="0" lvl="0" marL="0" rtl="0" algn="l">
                <a:spcBef>
                  <a:spcPts val="0"/>
                </a:spcBef>
                <a:spcAft>
                  <a:spcPts val="0"/>
                </a:spcAft>
                <a:buNone/>
              </a:pPr>
              <a:r>
                <a:t/>
              </a:r>
              <a:endParaRPr/>
            </a:p>
          </p:txBody>
        </p:sp>
        <p:sp>
          <p:nvSpPr>
            <p:cNvPr id="146" name="Google Shape;146;p15"/>
            <p:cNvSpPr/>
            <p:nvPr/>
          </p:nvSpPr>
          <p:spPr>
            <a:xfrm rot="-8428642">
              <a:off x="3629793" y="5013641"/>
              <a:ext cx="357803" cy="357803"/>
            </a:xfrm>
            <a:prstGeom prst="rtTriangle">
              <a:avLst/>
            </a:prstGeom>
            <a:solidFill>
              <a:srgbClr val="61753B"/>
            </a:solidFill>
            <a:ln>
              <a:noFill/>
            </a:ln>
          </p:spPr>
          <p:txBody>
            <a:bodyPr anchorCtr="0" anchor="ctr" bIns="75875" lIns="75875" spcFirstLastPara="1" rIns="75875" wrap="square" tIns="75875">
              <a:noAutofit/>
            </a:bodyPr>
            <a:lstStyle/>
            <a:p>
              <a:pPr indent="0" lvl="0" marL="0" rtl="0" algn="l">
                <a:spcBef>
                  <a:spcPts val="0"/>
                </a:spcBef>
                <a:spcAft>
                  <a:spcPts val="0"/>
                </a:spcAft>
                <a:buNone/>
              </a:pPr>
              <a:r>
                <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sp>
        <p:nvSpPr>
          <p:cNvPr id="151" name="Google Shape;151;p16"/>
          <p:cNvSpPr/>
          <p:nvPr/>
        </p:nvSpPr>
        <p:spPr>
          <a:xfrm rot="10800000">
            <a:off x="6663269" y="-12432"/>
            <a:ext cx="938700" cy="975600"/>
          </a:xfrm>
          <a:prstGeom prst="rtTriangle">
            <a:avLst/>
          </a:prstGeom>
          <a:solidFill>
            <a:srgbClr val="B4B98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Exo"/>
              <a:ea typeface="Exo"/>
              <a:cs typeface="Exo"/>
              <a:sym typeface="Exo"/>
            </a:endParaRPr>
          </a:p>
        </p:txBody>
      </p:sp>
      <p:sp>
        <p:nvSpPr>
          <p:cNvPr id="152" name="Google Shape;152;p16"/>
          <p:cNvSpPr/>
          <p:nvPr/>
        </p:nvSpPr>
        <p:spPr>
          <a:xfrm>
            <a:off x="0" y="10026600"/>
            <a:ext cx="7589400" cy="672000"/>
          </a:xfrm>
          <a:prstGeom prst="rect">
            <a:avLst/>
          </a:prstGeom>
          <a:noFill/>
          <a:ln cap="flat" cmpd="sng" w="9525">
            <a:solidFill>
              <a:srgbClr val="B4B98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000">
                <a:solidFill>
                  <a:srgbClr val="6AA84F"/>
                </a:solidFill>
                <a:latin typeface="Cabin"/>
                <a:ea typeface="Cabin"/>
                <a:cs typeface="Cabin"/>
                <a:sym typeface="Cabin"/>
              </a:rPr>
              <a:t>1- Portal hypertension is the keyword ( </a:t>
            </a:r>
            <a:r>
              <a:rPr lang="en-GB" sz="1000">
                <a:solidFill>
                  <a:srgbClr val="6AA84F"/>
                </a:solidFill>
                <a:latin typeface="Cabin"/>
                <a:ea typeface="Cabin"/>
                <a:cs typeface="Cabin"/>
                <a:sym typeface="Cabin"/>
              </a:rPr>
              <a:t>Remember ,</a:t>
            </a:r>
            <a:r>
              <a:rPr lang="en-GB" sz="1000">
                <a:solidFill>
                  <a:srgbClr val="6AA84F"/>
                </a:solidFill>
                <a:latin typeface="Cabin"/>
                <a:ea typeface="Cabin"/>
                <a:cs typeface="Cabin"/>
                <a:sym typeface="Cabin"/>
              </a:rPr>
              <a:t> </a:t>
            </a:r>
            <a:r>
              <a:rPr lang="en-GB" sz="1000">
                <a:solidFill>
                  <a:srgbClr val="6AA84F"/>
                </a:solidFill>
                <a:latin typeface="Cabin"/>
                <a:ea typeface="Cabin"/>
                <a:cs typeface="Cabin"/>
                <a:sym typeface="Cabin"/>
              </a:rPr>
              <a:t>visceral leishmania caused hepatosplenomegaly </a:t>
            </a:r>
            <a:r>
              <a:rPr b="1" lang="en-GB" sz="1000">
                <a:solidFill>
                  <a:srgbClr val="6AA84F"/>
                </a:solidFill>
                <a:latin typeface="Cabin"/>
                <a:ea typeface="Cabin"/>
                <a:cs typeface="Cabin"/>
                <a:sym typeface="Cabin"/>
              </a:rPr>
              <a:t>but not</a:t>
            </a:r>
            <a:r>
              <a:rPr lang="en-GB" sz="1000">
                <a:solidFill>
                  <a:srgbClr val="6AA84F"/>
                </a:solidFill>
                <a:latin typeface="Cabin"/>
                <a:ea typeface="Cabin"/>
                <a:cs typeface="Cabin"/>
                <a:sym typeface="Cabin"/>
              </a:rPr>
              <a:t> portal hypertension )</a:t>
            </a:r>
            <a:r>
              <a:rPr lang="en-GB" sz="1000">
                <a:solidFill>
                  <a:srgbClr val="6AA84F"/>
                </a:solidFill>
                <a:latin typeface="Cabin"/>
                <a:ea typeface="Cabin"/>
                <a:cs typeface="Cabin"/>
                <a:sym typeface="Cabin"/>
              </a:rPr>
              <a:t>  </a:t>
            </a:r>
            <a:endParaRPr sz="1000">
              <a:solidFill>
                <a:srgbClr val="6AA84F"/>
              </a:solidFill>
              <a:latin typeface="Cabin"/>
              <a:ea typeface="Cabin"/>
              <a:cs typeface="Cabin"/>
              <a:sym typeface="Cabin"/>
            </a:endParaRPr>
          </a:p>
        </p:txBody>
      </p:sp>
      <p:sp>
        <p:nvSpPr>
          <p:cNvPr id="153" name="Google Shape;153;p16"/>
          <p:cNvSpPr txBox="1"/>
          <p:nvPr/>
        </p:nvSpPr>
        <p:spPr>
          <a:xfrm>
            <a:off x="7106665" y="63360"/>
            <a:ext cx="4953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bin"/>
                <a:ea typeface="Cabin"/>
                <a:cs typeface="Cabin"/>
                <a:sym typeface="Cabin"/>
              </a:rPr>
              <a:t>3</a:t>
            </a:r>
            <a:endParaRPr>
              <a:latin typeface="Cabin"/>
              <a:ea typeface="Cabin"/>
              <a:cs typeface="Cabin"/>
              <a:sym typeface="Cabin"/>
            </a:endParaRPr>
          </a:p>
        </p:txBody>
      </p:sp>
      <p:sp>
        <p:nvSpPr>
          <p:cNvPr id="154" name="Google Shape;154;p16"/>
          <p:cNvSpPr txBox="1"/>
          <p:nvPr/>
        </p:nvSpPr>
        <p:spPr>
          <a:xfrm>
            <a:off x="579132" y="269980"/>
            <a:ext cx="6071700" cy="582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b="1" sz="3500">
              <a:solidFill>
                <a:srgbClr val="61753B"/>
              </a:solidFill>
              <a:latin typeface="Cabin"/>
              <a:ea typeface="Cabin"/>
              <a:cs typeface="Cabin"/>
              <a:sym typeface="Cabin"/>
            </a:endParaRPr>
          </a:p>
          <a:p>
            <a:pPr indent="0" lvl="0" marL="0" rtl="0" algn="ctr">
              <a:spcBef>
                <a:spcPts val="0"/>
              </a:spcBef>
              <a:spcAft>
                <a:spcPts val="0"/>
              </a:spcAft>
              <a:buClr>
                <a:schemeClr val="dk1"/>
              </a:buClr>
              <a:buSzPts val="1100"/>
              <a:buFont typeface="Arial"/>
              <a:buNone/>
            </a:pPr>
            <a:r>
              <a:rPr b="1" lang="en-GB" sz="3500">
                <a:solidFill>
                  <a:srgbClr val="61753B"/>
                </a:solidFill>
                <a:latin typeface="Cabin"/>
                <a:ea typeface="Cabin"/>
                <a:cs typeface="Cabin"/>
                <a:sym typeface="Cabin"/>
              </a:rPr>
              <a:t>Schistosomiasis</a:t>
            </a:r>
            <a:endParaRPr b="1" sz="3500">
              <a:solidFill>
                <a:srgbClr val="61753B"/>
              </a:solidFill>
              <a:latin typeface="Cabin"/>
              <a:ea typeface="Cabin"/>
              <a:cs typeface="Cabin"/>
              <a:sym typeface="Cabin"/>
            </a:endParaRPr>
          </a:p>
        </p:txBody>
      </p:sp>
      <p:sp>
        <p:nvSpPr>
          <p:cNvPr id="155" name="Google Shape;155;p16"/>
          <p:cNvSpPr txBox="1"/>
          <p:nvPr/>
        </p:nvSpPr>
        <p:spPr>
          <a:xfrm>
            <a:off x="503025" y="2727001"/>
            <a:ext cx="6766500" cy="994200"/>
          </a:xfrm>
          <a:prstGeom prst="rect">
            <a:avLst/>
          </a:prstGeom>
          <a:noFill/>
          <a:ln cap="flat" cmpd="sng" w="9525">
            <a:solidFill>
              <a:srgbClr val="61753B"/>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300">
                <a:solidFill>
                  <a:schemeClr val="dk1"/>
                </a:solidFill>
                <a:latin typeface="Cabin"/>
                <a:ea typeface="Cabin"/>
                <a:cs typeface="Cabin"/>
                <a:sym typeface="Cabin"/>
              </a:rPr>
              <a:t>EGG is the main cause of pathology in schistosomiasis</a:t>
            </a:r>
            <a:r>
              <a:rPr lang="en-GB" sz="1300">
                <a:solidFill>
                  <a:schemeClr val="dk1"/>
                </a:solidFill>
                <a:latin typeface="Cabin"/>
                <a:ea typeface="Cabin"/>
                <a:cs typeface="Cabin"/>
                <a:sym typeface="Cabin"/>
              </a:rPr>
              <a:t>. Many eggs become stranded in the </a:t>
            </a:r>
            <a:r>
              <a:rPr b="1" lang="en-GB" sz="1300">
                <a:solidFill>
                  <a:schemeClr val="dk1"/>
                </a:solidFill>
                <a:latin typeface="Cabin"/>
                <a:ea typeface="Cabin"/>
                <a:cs typeface="Cabin"/>
                <a:sym typeface="Cabin"/>
              </a:rPr>
              <a:t>tissues</a:t>
            </a:r>
            <a:r>
              <a:rPr lang="en-GB" sz="1300">
                <a:solidFill>
                  <a:schemeClr val="dk1"/>
                </a:solidFill>
                <a:latin typeface="Cabin"/>
                <a:ea typeface="Cabin"/>
                <a:cs typeface="Cabin"/>
                <a:sym typeface="Cabin"/>
              </a:rPr>
              <a:t> or are carried by the bloodstream to other organs mainly the </a:t>
            </a:r>
            <a:r>
              <a:rPr b="1" lang="en-GB" sz="1300">
                <a:solidFill>
                  <a:schemeClr val="dk1"/>
                </a:solidFill>
                <a:latin typeface="Cabin"/>
                <a:ea typeface="Cabin"/>
                <a:cs typeface="Cabin"/>
                <a:sym typeface="Cabin"/>
              </a:rPr>
              <a:t>LIVER.</a:t>
            </a:r>
            <a:r>
              <a:rPr lang="en-GB" sz="1300">
                <a:solidFill>
                  <a:schemeClr val="dk1"/>
                </a:solidFill>
                <a:latin typeface="Cabin"/>
                <a:ea typeface="Cabin"/>
                <a:cs typeface="Cabin"/>
                <a:sym typeface="Cabin"/>
              </a:rPr>
              <a:t> </a:t>
            </a:r>
            <a:endParaRPr sz="13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300">
                <a:solidFill>
                  <a:schemeClr val="dk1"/>
                </a:solidFill>
                <a:latin typeface="Cabin"/>
                <a:ea typeface="Cabin"/>
                <a:cs typeface="Cabin"/>
                <a:sym typeface="Cabin"/>
              </a:rPr>
              <a:t>The host reaction to the eggs may vary from small </a:t>
            </a:r>
            <a:r>
              <a:rPr b="1" lang="en-GB" sz="1300">
                <a:solidFill>
                  <a:schemeClr val="dk1"/>
                </a:solidFill>
                <a:latin typeface="Cabin"/>
                <a:ea typeface="Cabin"/>
                <a:cs typeface="Cabin"/>
                <a:sym typeface="Cabin"/>
              </a:rPr>
              <a:t>granulomas</a:t>
            </a:r>
            <a:r>
              <a:rPr lang="en-GB" sz="1300">
                <a:solidFill>
                  <a:schemeClr val="dk1"/>
                </a:solidFill>
                <a:latin typeface="Cabin"/>
                <a:ea typeface="Cabin"/>
                <a:cs typeface="Cabin"/>
                <a:sym typeface="Cabin"/>
              </a:rPr>
              <a:t> to extensive fibrosis </a:t>
            </a:r>
            <a:endParaRPr sz="13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1300">
                <a:solidFill>
                  <a:schemeClr val="dk1"/>
                </a:solidFill>
                <a:latin typeface="Cabin"/>
                <a:ea typeface="Cabin"/>
                <a:cs typeface="Cabin"/>
                <a:sym typeface="Cabin"/>
              </a:rPr>
              <a:t>The extent of damage is generally related to the number of eggs present in the tissues.</a:t>
            </a:r>
            <a:endParaRPr sz="1300">
              <a:latin typeface="Exo"/>
              <a:ea typeface="Exo"/>
              <a:cs typeface="Exo"/>
              <a:sym typeface="Exo"/>
            </a:endParaRPr>
          </a:p>
        </p:txBody>
      </p:sp>
      <p:sp>
        <p:nvSpPr>
          <p:cNvPr id="156" name="Google Shape;156;p16"/>
          <p:cNvSpPr txBox="1"/>
          <p:nvPr/>
        </p:nvSpPr>
        <p:spPr>
          <a:xfrm>
            <a:off x="305940" y="1044300"/>
            <a:ext cx="2158200" cy="467400"/>
          </a:xfrm>
          <a:prstGeom prst="rect">
            <a:avLst/>
          </a:prstGeom>
          <a:solidFill>
            <a:srgbClr val="61753B"/>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GB" sz="2000">
                <a:solidFill>
                  <a:srgbClr val="FFFFFF"/>
                </a:solidFill>
                <a:latin typeface="Cabin"/>
                <a:ea typeface="Cabin"/>
                <a:cs typeface="Cabin"/>
                <a:sym typeface="Cabin"/>
              </a:rPr>
              <a:t>Pathology </a:t>
            </a:r>
            <a:endParaRPr b="1" sz="2000">
              <a:solidFill>
                <a:srgbClr val="FFFFFF"/>
              </a:solidFill>
              <a:latin typeface="Cabin"/>
              <a:ea typeface="Cabin"/>
              <a:cs typeface="Cabin"/>
              <a:sym typeface="Cabin"/>
            </a:endParaRPr>
          </a:p>
        </p:txBody>
      </p:sp>
      <p:sp>
        <p:nvSpPr>
          <p:cNvPr id="157" name="Google Shape;157;p16"/>
          <p:cNvSpPr txBox="1"/>
          <p:nvPr/>
        </p:nvSpPr>
        <p:spPr>
          <a:xfrm>
            <a:off x="503025" y="1648151"/>
            <a:ext cx="6766500" cy="975600"/>
          </a:xfrm>
          <a:prstGeom prst="rect">
            <a:avLst/>
          </a:prstGeom>
          <a:noFill/>
          <a:ln cap="flat" cmpd="sng" w="9525">
            <a:solidFill>
              <a:srgbClr val="61753B"/>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300">
                <a:solidFill>
                  <a:schemeClr val="dk1"/>
                </a:solidFill>
                <a:latin typeface="Cabin"/>
                <a:ea typeface="Cabin"/>
                <a:cs typeface="Cabin"/>
                <a:sym typeface="Cabin"/>
              </a:rPr>
              <a:t>Schistosome dermatitis</a:t>
            </a:r>
            <a:r>
              <a:rPr lang="en-GB" sz="1300">
                <a:solidFill>
                  <a:schemeClr val="dk1"/>
                </a:solidFill>
                <a:latin typeface="Cabin"/>
                <a:ea typeface="Cabin"/>
                <a:cs typeface="Cabin"/>
                <a:sym typeface="Cabin"/>
              </a:rPr>
              <a:t>, or </a:t>
            </a:r>
            <a:r>
              <a:rPr b="1" lang="en-GB" sz="1300">
                <a:solidFill>
                  <a:schemeClr val="dk1"/>
                </a:solidFill>
                <a:latin typeface="Cabin"/>
                <a:ea typeface="Cabin"/>
                <a:cs typeface="Cabin"/>
                <a:sym typeface="Cabin"/>
              </a:rPr>
              <a:t>"swimmers itch”</a:t>
            </a:r>
            <a:r>
              <a:rPr lang="en-GB" sz="1300">
                <a:solidFill>
                  <a:schemeClr val="dk1"/>
                </a:solidFill>
                <a:latin typeface="Cabin"/>
                <a:ea typeface="Cabin"/>
                <a:cs typeface="Cabin"/>
                <a:sym typeface="Cabin"/>
              </a:rPr>
              <a:t> occurs when skin is penetrated by a free-swimming, fork-tailed infective cercaria. </a:t>
            </a:r>
            <a:endParaRPr sz="1300">
              <a:solidFill>
                <a:schemeClr val="dk1"/>
              </a:solidFill>
              <a:latin typeface="Cabin"/>
              <a:ea typeface="Cabin"/>
              <a:cs typeface="Cabin"/>
              <a:sym typeface="Cabin"/>
            </a:endParaRPr>
          </a:p>
          <a:p>
            <a:pPr indent="0" lvl="0" marL="0" rtl="0" algn="l">
              <a:spcBef>
                <a:spcPts val="0"/>
              </a:spcBef>
              <a:spcAft>
                <a:spcPts val="0"/>
              </a:spcAft>
              <a:buNone/>
            </a:pPr>
            <a:r>
              <a:rPr lang="en-GB" sz="1300">
                <a:solidFill>
                  <a:schemeClr val="dk1"/>
                </a:solidFill>
                <a:latin typeface="Cabin"/>
                <a:ea typeface="Cabin"/>
                <a:cs typeface="Cabin"/>
                <a:sym typeface="Cabin"/>
              </a:rPr>
              <a:t>The dermatitis often develops </a:t>
            </a:r>
            <a:r>
              <a:rPr b="1" lang="en-GB" sz="1300">
                <a:solidFill>
                  <a:schemeClr val="dk1"/>
                </a:solidFill>
                <a:latin typeface="Cabin"/>
                <a:ea typeface="Cabin"/>
                <a:cs typeface="Cabin"/>
                <a:sym typeface="Cabin"/>
              </a:rPr>
              <a:t>24 hours</a:t>
            </a:r>
            <a:r>
              <a:rPr lang="en-GB" sz="1300">
                <a:solidFill>
                  <a:schemeClr val="dk1"/>
                </a:solidFill>
                <a:latin typeface="Cabin"/>
                <a:ea typeface="Cabin"/>
                <a:cs typeface="Cabin"/>
                <a:sym typeface="Cabin"/>
              </a:rPr>
              <a:t> after exposure and last for 2 to 3 days and then </a:t>
            </a:r>
            <a:r>
              <a:rPr b="1" lang="en-GB" sz="1300">
                <a:solidFill>
                  <a:schemeClr val="dk1"/>
                </a:solidFill>
                <a:latin typeface="Cabin"/>
                <a:ea typeface="Cabin"/>
                <a:cs typeface="Cabin"/>
                <a:sym typeface="Cabin"/>
              </a:rPr>
              <a:t>spontaneously disappears.</a:t>
            </a:r>
            <a:endParaRPr b="1" sz="1300">
              <a:solidFill>
                <a:schemeClr val="dk1"/>
              </a:solidFill>
              <a:latin typeface="Cabin"/>
              <a:ea typeface="Cabin"/>
              <a:cs typeface="Cabin"/>
              <a:sym typeface="Cabin"/>
            </a:endParaRPr>
          </a:p>
        </p:txBody>
      </p:sp>
      <p:pic>
        <p:nvPicPr>
          <p:cNvPr id="158" name="Google Shape;158;p16"/>
          <p:cNvPicPr preferRelativeResize="0"/>
          <p:nvPr/>
        </p:nvPicPr>
        <p:blipFill>
          <a:blip r:embed="rId3">
            <a:alphaModFix/>
          </a:blip>
          <a:stretch>
            <a:fillRect/>
          </a:stretch>
        </p:blipFill>
        <p:spPr>
          <a:xfrm>
            <a:off x="2531038" y="941573"/>
            <a:ext cx="1000451" cy="668614"/>
          </a:xfrm>
          <a:prstGeom prst="rect">
            <a:avLst/>
          </a:prstGeom>
          <a:noFill/>
          <a:ln cap="flat" cmpd="sng" w="9525">
            <a:solidFill>
              <a:srgbClr val="61753B"/>
            </a:solidFill>
            <a:prstDash val="solid"/>
            <a:round/>
            <a:headEnd len="sm" w="sm" type="none"/>
            <a:tailEnd len="sm" w="sm" type="none"/>
          </a:ln>
        </p:spPr>
      </p:pic>
      <p:pic>
        <p:nvPicPr>
          <p:cNvPr id="159" name="Google Shape;159;p16"/>
          <p:cNvPicPr preferRelativeResize="0"/>
          <p:nvPr/>
        </p:nvPicPr>
        <p:blipFill>
          <a:blip r:embed="rId4">
            <a:alphaModFix/>
          </a:blip>
          <a:stretch>
            <a:fillRect/>
          </a:stretch>
        </p:blipFill>
        <p:spPr>
          <a:xfrm>
            <a:off x="3531502" y="938175"/>
            <a:ext cx="495300" cy="668626"/>
          </a:xfrm>
          <a:prstGeom prst="rect">
            <a:avLst/>
          </a:prstGeom>
          <a:noFill/>
          <a:ln cap="flat" cmpd="sng" w="9525">
            <a:solidFill>
              <a:srgbClr val="61753B"/>
            </a:solidFill>
            <a:prstDash val="solid"/>
            <a:round/>
            <a:headEnd len="sm" w="sm" type="none"/>
            <a:tailEnd len="sm" w="sm" type="none"/>
          </a:ln>
        </p:spPr>
      </p:pic>
      <p:sp>
        <p:nvSpPr>
          <p:cNvPr id="160" name="Google Shape;160;p16"/>
          <p:cNvSpPr txBox="1"/>
          <p:nvPr/>
        </p:nvSpPr>
        <p:spPr>
          <a:xfrm>
            <a:off x="502925" y="3824450"/>
            <a:ext cx="6766500" cy="1810500"/>
          </a:xfrm>
          <a:prstGeom prst="rect">
            <a:avLst/>
          </a:prstGeom>
          <a:noFill/>
          <a:ln cap="flat" cmpd="sng" w="9525">
            <a:solidFill>
              <a:srgbClr val="61753B"/>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300">
                <a:solidFill>
                  <a:schemeClr val="dk1"/>
                </a:solidFill>
                <a:latin typeface="Cabin"/>
                <a:ea typeface="Cabin"/>
                <a:cs typeface="Cabin"/>
                <a:sym typeface="Cabin"/>
              </a:rPr>
              <a:t>Developing Schistosome in liver:</a:t>
            </a:r>
            <a:endParaRPr b="1" sz="1300">
              <a:solidFill>
                <a:schemeClr val="dk1"/>
              </a:solidFill>
              <a:latin typeface="Cabin"/>
              <a:ea typeface="Cabin"/>
              <a:cs typeface="Cabin"/>
              <a:sym typeface="Cabin"/>
            </a:endParaRPr>
          </a:p>
          <a:p>
            <a:pPr indent="0" lvl="0" marL="0" rtl="0" algn="l">
              <a:spcBef>
                <a:spcPts val="0"/>
              </a:spcBef>
              <a:spcAft>
                <a:spcPts val="0"/>
              </a:spcAft>
              <a:buNone/>
            </a:pPr>
            <a:r>
              <a:rPr lang="en-GB" sz="1300">
                <a:solidFill>
                  <a:schemeClr val="dk1"/>
                </a:solidFill>
                <a:latin typeface="Cabin"/>
                <a:ea typeface="Cabin"/>
                <a:cs typeface="Cabin"/>
                <a:sym typeface="Cabin"/>
              </a:rPr>
              <a:t>S. mansoni &amp; S. japonicum located mainly in </a:t>
            </a:r>
            <a:r>
              <a:rPr b="1" lang="en-GB" sz="1300">
                <a:solidFill>
                  <a:schemeClr val="dk1"/>
                </a:solidFill>
                <a:latin typeface="Cabin"/>
                <a:ea typeface="Cabin"/>
                <a:cs typeface="Cabin"/>
                <a:sym typeface="Cabin"/>
              </a:rPr>
              <a:t>mesenteric vein</a:t>
            </a:r>
            <a:r>
              <a:rPr lang="en-GB" sz="1300">
                <a:solidFill>
                  <a:schemeClr val="dk1"/>
                </a:solidFill>
                <a:latin typeface="Cabin"/>
                <a:ea typeface="Cabin"/>
                <a:cs typeface="Cabin"/>
                <a:sym typeface="Cabin"/>
              </a:rPr>
              <a:t> and its branches, the worm discharges EGGS, the eggs travel in 2 directions:</a:t>
            </a:r>
            <a:endParaRPr sz="1300">
              <a:solidFill>
                <a:schemeClr val="dk1"/>
              </a:solidFill>
              <a:latin typeface="Cabin"/>
              <a:ea typeface="Cabin"/>
              <a:cs typeface="Cabin"/>
              <a:sym typeface="Cabin"/>
            </a:endParaRPr>
          </a:p>
          <a:p>
            <a:pPr indent="0" lvl="0" marL="0" rtl="0" algn="l">
              <a:spcBef>
                <a:spcPts val="0"/>
              </a:spcBef>
              <a:spcAft>
                <a:spcPts val="0"/>
              </a:spcAft>
              <a:buNone/>
            </a:pPr>
            <a:r>
              <a:rPr lang="en-GB" sz="1300">
                <a:solidFill>
                  <a:schemeClr val="dk1"/>
                </a:solidFill>
                <a:latin typeface="Cabin"/>
                <a:ea typeface="Cabin"/>
                <a:cs typeface="Cabin"/>
                <a:sym typeface="Cabin"/>
              </a:rPr>
              <a:t>1- some eggs find their way into the </a:t>
            </a:r>
            <a:r>
              <a:rPr b="1" lang="en-GB" sz="1300">
                <a:solidFill>
                  <a:schemeClr val="dk1"/>
                </a:solidFill>
                <a:latin typeface="Cabin"/>
                <a:ea typeface="Cabin"/>
                <a:cs typeface="Cabin"/>
                <a:sym typeface="Cabin"/>
              </a:rPr>
              <a:t>lumen of the bowel</a:t>
            </a:r>
            <a:r>
              <a:rPr lang="en-GB" sz="1300">
                <a:solidFill>
                  <a:schemeClr val="dk1"/>
                </a:solidFill>
                <a:latin typeface="Cabin"/>
                <a:ea typeface="Cabin"/>
                <a:cs typeface="Cabin"/>
                <a:sym typeface="Cabin"/>
              </a:rPr>
              <a:t> and appear in the feces. </a:t>
            </a:r>
            <a:endParaRPr sz="1300">
              <a:solidFill>
                <a:schemeClr val="dk1"/>
              </a:solidFill>
              <a:latin typeface="Cabin"/>
              <a:ea typeface="Cabin"/>
              <a:cs typeface="Cabin"/>
              <a:sym typeface="Cabin"/>
            </a:endParaRPr>
          </a:p>
          <a:p>
            <a:pPr indent="0" lvl="0" marL="0" rtl="0" algn="l">
              <a:spcBef>
                <a:spcPts val="0"/>
              </a:spcBef>
              <a:spcAft>
                <a:spcPts val="0"/>
              </a:spcAft>
              <a:buNone/>
            </a:pPr>
            <a:r>
              <a:rPr lang="en-GB" sz="1300">
                <a:solidFill>
                  <a:schemeClr val="dk1"/>
                </a:solidFill>
                <a:latin typeface="Cabin"/>
                <a:ea typeface="Cabin"/>
                <a:cs typeface="Cabin"/>
                <a:sym typeface="Cabin"/>
              </a:rPr>
              <a:t>2- other flow  with blood stream in the </a:t>
            </a:r>
            <a:r>
              <a:rPr b="1" lang="en-GB" sz="1300">
                <a:solidFill>
                  <a:schemeClr val="dk1"/>
                </a:solidFill>
                <a:latin typeface="Cabin"/>
                <a:ea typeface="Cabin"/>
                <a:cs typeface="Cabin"/>
                <a:sym typeface="Cabin"/>
              </a:rPr>
              <a:t>portal circulation</a:t>
            </a:r>
            <a:r>
              <a:rPr lang="en-GB" sz="1300">
                <a:solidFill>
                  <a:schemeClr val="dk1"/>
                </a:solidFill>
                <a:latin typeface="Cabin"/>
                <a:ea typeface="Cabin"/>
                <a:cs typeface="Cabin"/>
                <a:sym typeface="Cabin"/>
              </a:rPr>
              <a:t> and enter the LIVER. </a:t>
            </a:r>
            <a:endParaRPr sz="1300">
              <a:solidFill>
                <a:schemeClr val="dk1"/>
              </a:solidFill>
              <a:latin typeface="Cabin"/>
              <a:ea typeface="Cabin"/>
              <a:cs typeface="Cabin"/>
              <a:sym typeface="Cabin"/>
            </a:endParaRPr>
          </a:p>
          <a:p>
            <a:pPr indent="0" lvl="0" marL="0" rtl="0" algn="l">
              <a:spcBef>
                <a:spcPts val="0"/>
              </a:spcBef>
              <a:spcAft>
                <a:spcPts val="0"/>
              </a:spcAft>
              <a:buNone/>
            </a:pPr>
            <a:r>
              <a:rPr lang="en-GB" sz="1300">
                <a:solidFill>
                  <a:schemeClr val="dk1"/>
                </a:solidFill>
                <a:latin typeface="Cabin"/>
                <a:ea typeface="Cabin"/>
                <a:cs typeface="Cabin"/>
                <a:sym typeface="Cabin"/>
              </a:rPr>
              <a:t>Most of these eggs are trapped in the liver and give rise to pathology  as ,fibrosis of the liver caused from eggs settled in the liver  may produce</a:t>
            </a:r>
            <a:r>
              <a:rPr b="1" lang="en-GB" sz="1300">
                <a:solidFill>
                  <a:srgbClr val="CC0000"/>
                </a:solidFill>
                <a:latin typeface="Cabin"/>
                <a:ea typeface="Cabin"/>
                <a:cs typeface="Cabin"/>
                <a:sym typeface="Cabin"/>
              </a:rPr>
              <a:t> portal hypertension</a:t>
            </a:r>
            <a:r>
              <a:rPr b="1" baseline="30000" lang="en-GB" sz="1300">
                <a:solidFill>
                  <a:srgbClr val="CC0000"/>
                </a:solidFill>
                <a:latin typeface="Cabin"/>
                <a:ea typeface="Cabin"/>
                <a:cs typeface="Cabin"/>
                <a:sym typeface="Cabin"/>
              </a:rPr>
              <a:t>1</a:t>
            </a:r>
            <a:r>
              <a:rPr lang="en-GB" sz="1300">
                <a:solidFill>
                  <a:schemeClr val="dk1"/>
                </a:solidFill>
                <a:latin typeface="Cabin"/>
                <a:ea typeface="Cabin"/>
                <a:cs typeface="Cabin"/>
                <a:sym typeface="Cabin"/>
              </a:rPr>
              <a:t>, </a:t>
            </a:r>
            <a:r>
              <a:rPr lang="en-GB" sz="1300">
                <a:solidFill>
                  <a:schemeClr val="dk1"/>
                </a:solidFill>
                <a:latin typeface="Cabin"/>
                <a:ea typeface="Cabin"/>
                <a:cs typeface="Cabin"/>
                <a:sym typeface="Cabin"/>
              </a:rPr>
              <a:t>which may lead to </a:t>
            </a:r>
            <a:r>
              <a:rPr b="1" lang="en-GB" sz="1300">
                <a:solidFill>
                  <a:srgbClr val="CC0000"/>
                </a:solidFill>
                <a:latin typeface="Cabin"/>
                <a:ea typeface="Cabin"/>
                <a:cs typeface="Cabin"/>
                <a:sym typeface="Cabin"/>
              </a:rPr>
              <a:t>hepatomegaly</a:t>
            </a:r>
            <a:r>
              <a:rPr lang="en-GB" sz="1300">
                <a:solidFill>
                  <a:schemeClr val="dk1"/>
                </a:solidFill>
                <a:latin typeface="Cabin"/>
                <a:ea typeface="Cabin"/>
                <a:cs typeface="Cabin"/>
                <a:sym typeface="Cabin"/>
              </a:rPr>
              <a:t>, </a:t>
            </a:r>
            <a:r>
              <a:rPr b="1" lang="en-GB" sz="1300">
                <a:solidFill>
                  <a:srgbClr val="CC0000"/>
                </a:solidFill>
                <a:latin typeface="Cabin"/>
                <a:ea typeface="Cabin"/>
                <a:cs typeface="Cabin"/>
                <a:sym typeface="Cabin"/>
              </a:rPr>
              <a:t>splenomegaly</a:t>
            </a:r>
            <a:r>
              <a:rPr lang="en-GB" sz="1300">
                <a:solidFill>
                  <a:schemeClr val="dk1"/>
                </a:solidFill>
                <a:latin typeface="Cabin"/>
                <a:ea typeface="Cabin"/>
                <a:cs typeface="Cabin"/>
                <a:sym typeface="Cabin"/>
              </a:rPr>
              <a:t>,</a:t>
            </a:r>
            <a:r>
              <a:rPr lang="en-GB" sz="1300">
                <a:solidFill>
                  <a:schemeClr val="dk1"/>
                </a:solidFill>
                <a:latin typeface="Cabin"/>
                <a:ea typeface="Cabin"/>
                <a:cs typeface="Cabin"/>
                <a:sym typeface="Cabin"/>
              </a:rPr>
              <a:t> </a:t>
            </a:r>
            <a:r>
              <a:rPr b="1" lang="en-GB" sz="1300">
                <a:solidFill>
                  <a:srgbClr val="CC0000"/>
                </a:solidFill>
                <a:latin typeface="Cabin"/>
                <a:ea typeface="Cabin"/>
                <a:cs typeface="Cabin"/>
                <a:sym typeface="Cabin"/>
              </a:rPr>
              <a:t>esophageal varices</a:t>
            </a:r>
            <a:r>
              <a:rPr lang="en-GB" sz="1300">
                <a:solidFill>
                  <a:schemeClr val="dk1"/>
                </a:solidFill>
                <a:latin typeface="Cabin"/>
                <a:ea typeface="Cabin"/>
                <a:cs typeface="Cabin"/>
                <a:sym typeface="Cabin"/>
              </a:rPr>
              <a:t>, hemorrhoids and </a:t>
            </a:r>
            <a:r>
              <a:rPr b="1" lang="en-GB" sz="1300">
                <a:solidFill>
                  <a:srgbClr val="CC0000"/>
                </a:solidFill>
                <a:latin typeface="Cabin"/>
                <a:ea typeface="Cabin"/>
                <a:cs typeface="Cabin"/>
                <a:sym typeface="Cabin"/>
              </a:rPr>
              <a:t>ascites</a:t>
            </a:r>
            <a:r>
              <a:rPr lang="en-GB" sz="1300">
                <a:solidFill>
                  <a:schemeClr val="dk1"/>
                </a:solidFill>
                <a:latin typeface="Cabin"/>
                <a:ea typeface="Cabin"/>
                <a:cs typeface="Cabin"/>
                <a:sym typeface="Cabin"/>
              </a:rPr>
              <a:t>.</a:t>
            </a:r>
            <a:endParaRPr sz="1300">
              <a:solidFill>
                <a:schemeClr val="dk1"/>
              </a:solidFill>
              <a:latin typeface="Cabin"/>
              <a:ea typeface="Cabin"/>
              <a:cs typeface="Cabin"/>
              <a:sym typeface="Cabin"/>
            </a:endParaRPr>
          </a:p>
        </p:txBody>
      </p:sp>
      <p:cxnSp>
        <p:nvCxnSpPr>
          <p:cNvPr id="161" name="Google Shape;161;p16"/>
          <p:cNvCxnSpPr>
            <a:stCxn id="156" idx="1"/>
            <a:endCxn id="157" idx="1"/>
          </p:cNvCxnSpPr>
          <p:nvPr/>
        </p:nvCxnSpPr>
        <p:spPr>
          <a:xfrm>
            <a:off x="305940" y="1278000"/>
            <a:ext cx="197100" cy="858000"/>
          </a:xfrm>
          <a:prstGeom prst="bentConnector3">
            <a:avLst>
              <a:gd fmla="val -120814" name="adj1"/>
            </a:avLst>
          </a:prstGeom>
          <a:noFill/>
          <a:ln cap="flat" cmpd="sng" w="9525">
            <a:solidFill>
              <a:srgbClr val="61753B"/>
            </a:solidFill>
            <a:prstDash val="solid"/>
            <a:round/>
            <a:headEnd len="med" w="med" type="none"/>
            <a:tailEnd len="med" w="med" type="none"/>
          </a:ln>
        </p:spPr>
      </p:cxnSp>
      <p:cxnSp>
        <p:nvCxnSpPr>
          <p:cNvPr id="162" name="Google Shape;162;p16"/>
          <p:cNvCxnSpPr>
            <a:stCxn id="156" idx="1"/>
            <a:endCxn id="155" idx="1"/>
          </p:cNvCxnSpPr>
          <p:nvPr/>
        </p:nvCxnSpPr>
        <p:spPr>
          <a:xfrm>
            <a:off x="305940" y="1278000"/>
            <a:ext cx="197100" cy="1946100"/>
          </a:xfrm>
          <a:prstGeom prst="bentConnector3">
            <a:avLst>
              <a:gd fmla="val -120814" name="adj1"/>
            </a:avLst>
          </a:prstGeom>
          <a:noFill/>
          <a:ln cap="flat" cmpd="sng" w="9525">
            <a:solidFill>
              <a:srgbClr val="61753B"/>
            </a:solidFill>
            <a:prstDash val="solid"/>
            <a:round/>
            <a:headEnd len="med" w="med" type="none"/>
            <a:tailEnd len="med" w="med" type="none"/>
          </a:ln>
        </p:spPr>
      </p:cxnSp>
      <p:cxnSp>
        <p:nvCxnSpPr>
          <p:cNvPr id="163" name="Google Shape;163;p16"/>
          <p:cNvCxnSpPr>
            <a:stCxn id="156" idx="1"/>
            <a:endCxn id="160" idx="1"/>
          </p:cNvCxnSpPr>
          <p:nvPr/>
        </p:nvCxnSpPr>
        <p:spPr>
          <a:xfrm>
            <a:off x="305940" y="1278000"/>
            <a:ext cx="197100" cy="3451800"/>
          </a:xfrm>
          <a:prstGeom prst="bentConnector3">
            <a:avLst>
              <a:gd fmla="val -120814" name="adj1"/>
            </a:avLst>
          </a:prstGeom>
          <a:noFill/>
          <a:ln cap="flat" cmpd="sng" w="9525">
            <a:solidFill>
              <a:srgbClr val="61753B"/>
            </a:solidFill>
            <a:prstDash val="solid"/>
            <a:round/>
            <a:headEnd len="med" w="med" type="none"/>
            <a:tailEnd len="med" w="med" type="none"/>
          </a:ln>
        </p:spPr>
      </p:cxnSp>
      <p:pic>
        <p:nvPicPr>
          <p:cNvPr id="164" name="Google Shape;164;p16"/>
          <p:cNvPicPr preferRelativeResize="0"/>
          <p:nvPr/>
        </p:nvPicPr>
        <p:blipFill>
          <a:blip r:embed="rId5">
            <a:alphaModFix/>
          </a:blip>
          <a:stretch>
            <a:fillRect/>
          </a:stretch>
        </p:blipFill>
        <p:spPr>
          <a:xfrm>
            <a:off x="4663447" y="933767"/>
            <a:ext cx="1487604" cy="668600"/>
          </a:xfrm>
          <a:prstGeom prst="rect">
            <a:avLst/>
          </a:prstGeom>
          <a:noFill/>
          <a:ln cap="flat" cmpd="sng" w="9525">
            <a:solidFill>
              <a:srgbClr val="61753B"/>
            </a:solidFill>
            <a:prstDash val="solid"/>
            <a:round/>
            <a:headEnd len="sm" w="sm" type="none"/>
            <a:tailEnd len="sm" w="sm" type="none"/>
          </a:ln>
        </p:spPr>
      </p:pic>
      <p:pic>
        <p:nvPicPr>
          <p:cNvPr id="165" name="Google Shape;165;p16"/>
          <p:cNvPicPr preferRelativeResize="0"/>
          <p:nvPr/>
        </p:nvPicPr>
        <p:blipFill rotWithShape="1">
          <a:blip r:embed="rId6">
            <a:alphaModFix/>
          </a:blip>
          <a:srcRect b="6139" l="0" r="0" t="4876"/>
          <a:stretch/>
        </p:blipFill>
        <p:spPr>
          <a:xfrm>
            <a:off x="6192021" y="935879"/>
            <a:ext cx="1111216" cy="668600"/>
          </a:xfrm>
          <a:prstGeom prst="rect">
            <a:avLst/>
          </a:prstGeom>
          <a:noFill/>
          <a:ln cap="flat" cmpd="sng" w="9525">
            <a:solidFill>
              <a:srgbClr val="61753B"/>
            </a:solidFill>
            <a:prstDash val="solid"/>
            <a:round/>
            <a:headEnd len="sm" w="sm" type="none"/>
            <a:tailEnd len="sm" w="sm" type="none"/>
          </a:ln>
        </p:spPr>
      </p:pic>
      <p:pic>
        <p:nvPicPr>
          <p:cNvPr id="166" name="Google Shape;166;p16"/>
          <p:cNvPicPr preferRelativeResize="0"/>
          <p:nvPr/>
        </p:nvPicPr>
        <p:blipFill>
          <a:blip r:embed="rId7">
            <a:alphaModFix/>
          </a:blip>
          <a:stretch>
            <a:fillRect/>
          </a:stretch>
        </p:blipFill>
        <p:spPr>
          <a:xfrm>
            <a:off x="4069950" y="933755"/>
            <a:ext cx="593496" cy="668600"/>
          </a:xfrm>
          <a:prstGeom prst="rect">
            <a:avLst/>
          </a:prstGeom>
          <a:noFill/>
          <a:ln cap="flat" cmpd="sng" w="9525">
            <a:solidFill>
              <a:srgbClr val="61753B"/>
            </a:solidFill>
            <a:prstDash val="solid"/>
            <a:round/>
            <a:headEnd len="sm" w="sm" type="none"/>
            <a:tailEnd len="sm" w="sm" type="none"/>
          </a:ln>
        </p:spPr>
      </p:pic>
      <p:sp>
        <p:nvSpPr>
          <p:cNvPr id="167" name="Google Shape;167;p16"/>
          <p:cNvSpPr txBox="1"/>
          <p:nvPr/>
        </p:nvSpPr>
        <p:spPr>
          <a:xfrm>
            <a:off x="270825" y="5630931"/>
            <a:ext cx="7074900" cy="31179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61753B"/>
              </a:buClr>
              <a:buSzPts val="2000"/>
              <a:buFont typeface="Cabin"/>
              <a:buChar char="●"/>
            </a:pPr>
            <a:r>
              <a:rPr b="1" lang="en-GB" sz="2000">
                <a:solidFill>
                  <a:srgbClr val="61753B"/>
                </a:solidFill>
                <a:latin typeface="Cabin"/>
                <a:ea typeface="Cabin"/>
                <a:cs typeface="Cabin"/>
                <a:sym typeface="Cabin"/>
              </a:rPr>
              <a:t>Pathogenicity of Schistosomiasis:</a:t>
            </a:r>
            <a:endParaRPr b="1" sz="2000">
              <a:solidFill>
                <a:srgbClr val="61753B"/>
              </a:solidFill>
              <a:latin typeface="Cabin"/>
              <a:ea typeface="Cabin"/>
              <a:cs typeface="Cabin"/>
              <a:sym typeface="Cabin"/>
            </a:endParaRPr>
          </a:p>
          <a:p>
            <a:pPr indent="0" lvl="0" marL="0" rtl="0" algn="l">
              <a:spcBef>
                <a:spcPts val="0"/>
              </a:spcBef>
              <a:spcAft>
                <a:spcPts val="0"/>
              </a:spcAft>
              <a:buNone/>
            </a:pPr>
            <a:r>
              <a:t/>
            </a:r>
            <a:endParaRPr b="1" sz="800">
              <a:solidFill>
                <a:srgbClr val="61753B"/>
              </a:solidFill>
              <a:latin typeface="Cabin"/>
              <a:ea typeface="Cabin"/>
              <a:cs typeface="Cabin"/>
              <a:sym typeface="Cabin"/>
            </a:endParaRPr>
          </a:p>
          <a:p>
            <a:pPr indent="-317500" lvl="0" marL="457200" rtl="0" algn="l">
              <a:spcBef>
                <a:spcPts val="0"/>
              </a:spcBef>
              <a:spcAft>
                <a:spcPts val="0"/>
              </a:spcAft>
              <a:buSzPts val="1400"/>
              <a:buFont typeface="Cabin"/>
              <a:buAutoNum type="arabicPeriod"/>
            </a:pPr>
            <a:r>
              <a:rPr b="1" lang="en-GB">
                <a:solidFill>
                  <a:schemeClr val="dk1"/>
                </a:solidFill>
                <a:latin typeface="Cabin"/>
                <a:ea typeface="Cabin"/>
                <a:cs typeface="Cabin"/>
                <a:sym typeface="Cabin"/>
              </a:rPr>
              <a:t>Cercarial dermatitis</a:t>
            </a:r>
            <a:r>
              <a:rPr lang="en-GB">
                <a:latin typeface="Cabin"/>
                <a:ea typeface="Cabin"/>
                <a:cs typeface="Cabin"/>
                <a:sym typeface="Cabin"/>
              </a:rPr>
              <a:t>: at the site of entry of cercaria. </a:t>
            </a:r>
            <a:endParaRPr>
              <a:latin typeface="Cabin"/>
              <a:ea typeface="Cabin"/>
              <a:cs typeface="Cabin"/>
              <a:sym typeface="Cabin"/>
            </a:endParaRPr>
          </a:p>
          <a:p>
            <a:pPr indent="0" lvl="0" marL="0" rtl="0" algn="l">
              <a:spcBef>
                <a:spcPts val="0"/>
              </a:spcBef>
              <a:spcAft>
                <a:spcPts val="0"/>
              </a:spcAft>
              <a:buNone/>
            </a:pPr>
            <a:r>
              <a:t/>
            </a:r>
            <a:endParaRPr sz="600">
              <a:latin typeface="Cabin"/>
              <a:ea typeface="Cabin"/>
              <a:cs typeface="Cabin"/>
              <a:sym typeface="Cabin"/>
            </a:endParaRPr>
          </a:p>
          <a:p>
            <a:pPr indent="-317500" lvl="0" marL="457200" rtl="0" algn="l">
              <a:spcBef>
                <a:spcPts val="0"/>
              </a:spcBef>
              <a:spcAft>
                <a:spcPts val="0"/>
              </a:spcAft>
              <a:buSzPts val="1400"/>
              <a:buFont typeface="Cabin"/>
              <a:buAutoNum type="arabicPeriod"/>
            </a:pPr>
            <a:r>
              <a:rPr lang="en-GB">
                <a:latin typeface="Cabin"/>
                <a:ea typeface="Cabin"/>
                <a:cs typeface="Cabin"/>
                <a:sym typeface="Cabin"/>
              </a:rPr>
              <a:t>Toxic Metabolites: liberated during the growth of schistosomulae in the circulation veins, may cause anaphylactic reaction, fever, urticarial rashes and eosinophilia.</a:t>
            </a:r>
            <a:endParaRPr>
              <a:latin typeface="Cabin"/>
              <a:ea typeface="Cabin"/>
              <a:cs typeface="Cabin"/>
              <a:sym typeface="Cabin"/>
            </a:endParaRPr>
          </a:p>
          <a:p>
            <a:pPr indent="0" lvl="0" marL="0" rtl="0" algn="l">
              <a:spcBef>
                <a:spcPts val="0"/>
              </a:spcBef>
              <a:spcAft>
                <a:spcPts val="0"/>
              </a:spcAft>
              <a:buNone/>
            </a:pPr>
            <a:r>
              <a:t/>
            </a:r>
            <a:endParaRPr sz="600">
              <a:latin typeface="Cabin"/>
              <a:ea typeface="Cabin"/>
              <a:cs typeface="Cabin"/>
              <a:sym typeface="Cabin"/>
            </a:endParaRPr>
          </a:p>
          <a:p>
            <a:pPr indent="-317500" lvl="0" marL="457200" rtl="0" algn="l">
              <a:spcBef>
                <a:spcPts val="0"/>
              </a:spcBef>
              <a:spcAft>
                <a:spcPts val="0"/>
              </a:spcAft>
              <a:buSzPts val="1400"/>
              <a:buFont typeface="Cabin"/>
              <a:buAutoNum type="arabicPeriod"/>
            </a:pPr>
            <a:r>
              <a:rPr lang="en-GB">
                <a:latin typeface="Cabin"/>
                <a:ea typeface="Cabin"/>
                <a:cs typeface="Cabin"/>
                <a:sym typeface="Cabin"/>
              </a:rPr>
              <a:t>Terminal spined eggs : may erode blood vessels and cause hemorrhages. </a:t>
            </a:r>
            <a:endParaRPr>
              <a:latin typeface="Cabin"/>
              <a:ea typeface="Cabin"/>
              <a:cs typeface="Cabin"/>
              <a:sym typeface="Cabin"/>
            </a:endParaRPr>
          </a:p>
          <a:p>
            <a:pPr indent="0" lvl="0" marL="457200" rtl="0" algn="l">
              <a:spcBef>
                <a:spcPts val="0"/>
              </a:spcBef>
              <a:spcAft>
                <a:spcPts val="0"/>
              </a:spcAft>
              <a:buNone/>
            </a:pPr>
            <a:r>
              <a:rPr lang="en-GB">
                <a:latin typeface="Cabin"/>
                <a:ea typeface="Cabin"/>
                <a:cs typeface="Cabin"/>
                <a:sym typeface="Cabin"/>
              </a:rPr>
              <a:t>Schistosome eggs, deposited in the tissues, act as foreign protein, cause irritation leading to cell infiltration and connective tissue hyperplasia, egg granuloma around each egg (cell mediated immunity).</a:t>
            </a:r>
            <a:endParaRPr>
              <a:latin typeface="Cabin"/>
              <a:ea typeface="Cabin"/>
              <a:cs typeface="Cabin"/>
              <a:sym typeface="Cabin"/>
            </a:endParaRPr>
          </a:p>
          <a:p>
            <a:pPr indent="0" lvl="0" marL="0" rtl="0" algn="l">
              <a:spcBef>
                <a:spcPts val="0"/>
              </a:spcBef>
              <a:spcAft>
                <a:spcPts val="0"/>
              </a:spcAft>
              <a:buNone/>
            </a:pPr>
            <a:r>
              <a:t/>
            </a:r>
            <a:endParaRPr sz="600">
              <a:latin typeface="Cabin"/>
              <a:ea typeface="Cabin"/>
              <a:cs typeface="Cabin"/>
              <a:sym typeface="Cabin"/>
            </a:endParaRPr>
          </a:p>
          <a:p>
            <a:pPr indent="-317500" lvl="0" marL="457200" rtl="0" algn="l">
              <a:spcBef>
                <a:spcPts val="0"/>
              </a:spcBef>
              <a:spcAft>
                <a:spcPts val="0"/>
              </a:spcAft>
              <a:buSzPts val="1400"/>
              <a:buFont typeface="Cabin"/>
              <a:buAutoNum type="arabicPeriod"/>
            </a:pPr>
            <a:r>
              <a:rPr b="1" lang="en-GB">
                <a:latin typeface="Cabin"/>
                <a:ea typeface="Cabin"/>
                <a:cs typeface="Cabin"/>
                <a:sym typeface="Cabin"/>
              </a:rPr>
              <a:t>Chronic schistosomiasis</a:t>
            </a:r>
            <a:r>
              <a:rPr lang="en-GB">
                <a:latin typeface="Cabin"/>
                <a:ea typeface="Cabin"/>
                <a:cs typeface="Cabin"/>
                <a:sym typeface="Cabin"/>
              </a:rPr>
              <a:t> could cause:</a:t>
            </a:r>
            <a:endParaRPr>
              <a:latin typeface="Cabin"/>
              <a:ea typeface="Cabin"/>
              <a:cs typeface="Cabin"/>
              <a:sym typeface="Cabin"/>
            </a:endParaRPr>
          </a:p>
          <a:p>
            <a:pPr indent="-317500" lvl="1" marL="914400" rtl="0" algn="l">
              <a:spcBef>
                <a:spcPts val="0"/>
              </a:spcBef>
              <a:spcAft>
                <a:spcPts val="0"/>
              </a:spcAft>
              <a:buSzPts val="1400"/>
              <a:buFont typeface="Cabin"/>
              <a:buAutoNum type="alphaLcPeriod"/>
            </a:pPr>
            <a:r>
              <a:rPr lang="en-GB">
                <a:latin typeface="Cabin"/>
                <a:ea typeface="Cabin"/>
                <a:cs typeface="Cabin"/>
                <a:sym typeface="Cabin"/>
              </a:rPr>
              <a:t>Portal hypertension.</a:t>
            </a:r>
            <a:endParaRPr>
              <a:latin typeface="Cabin"/>
              <a:ea typeface="Cabin"/>
              <a:cs typeface="Cabin"/>
              <a:sym typeface="Cabin"/>
            </a:endParaRPr>
          </a:p>
          <a:p>
            <a:pPr indent="-317500" lvl="1" marL="914400" rtl="0" algn="l">
              <a:spcBef>
                <a:spcPts val="0"/>
              </a:spcBef>
              <a:spcAft>
                <a:spcPts val="0"/>
              </a:spcAft>
              <a:buSzPts val="1400"/>
              <a:buFont typeface="Cabin"/>
              <a:buAutoNum type="alphaLcPeriod"/>
            </a:pPr>
            <a:r>
              <a:rPr lang="en-GB">
                <a:latin typeface="Cabin"/>
                <a:ea typeface="Cabin"/>
                <a:cs typeface="Cabin"/>
                <a:sym typeface="Cabin"/>
              </a:rPr>
              <a:t>Hepatomegaly &amp; Splenomegaly with ascites.</a:t>
            </a:r>
            <a:endParaRPr>
              <a:latin typeface="Cabin"/>
              <a:ea typeface="Cabin"/>
              <a:cs typeface="Cabin"/>
              <a:sym typeface="Cabin"/>
            </a:endParaRPr>
          </a:p>
        </p:txBody>
      </p:sp>
      <p:sp>
        <p:nvSpPr>
          <p:cNvPr id="168" name="Google Shape;168;p16"/>
          <p:cNvSpPr txBox="1"/>
          <p:nvPr/>
        </p:nvSpPr>
        <p:spPr>
          <a:xfrm>
            <a:off x="5945525" y="9449761"/>
            <a:ext cx="1323900" cy="383400"/>
          </a:xfrm>
          <a:prstGeom prst="rect">
            <a:avLst/>
          </a:prstGeom>
          <a:noFill/>
          <a:ln cap="flat" cmpd="sng" w="9525">
            <a:solidFill>
              <a:srgbClr val="61753B"/>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800">
                <a:latin typeface="Cabin"/>
                <a:ea typeface="Cabin"/>
                <a:cs typeface="Cabin"/>
                <a:sym typeface="Cabin"/>
              </a:rPr>
              <a:t>Eggs of Schistosoma mansoni with lateral spine</a:t>
            </a:r>
            <a:endParaRPr sz="800">
              <a:latin typeface="Cabin"/>
              <a:ea typeface="Cabin"/>
              <a:cs typeface="Cabin"/>
              <a:sym typeface="Cabin"/>
            </a:endParaRPr>
          </a:p>
        </p:txBody>
      </p:sp>
      <p:pic>
        <p:nvPicPr>
          <p:cNvPr id="169" name="Google Shape;169;p16"/>
          <p:cNvPicPr preferRelativeResize="0"/>
          <p:nvPr/>
        </p:nvPicPr>
        <p:blipFill rotWithShape="1">
          <a:blip r:embed="rId8">
            <a:alphaModFix/>
          </a:blip>
          <a:srcRect b="52929" l="15175" r="56353" t="11898"/>
          <a:stretch/>
        </p:blipFill>
        <p:spPr>
          <a:xfrm>
            <a:off x="5945530" y="8244461"/>
            <a:ext cx="1323901" cy="1242633"/>
          </a:xfrm>
          <a:prstGeom prst="rect">
            <a:avLst/>
          </a:prstGeom>
          <a:noFill/>
          <a:ln cap="flat" cmpd="sng" w="9525">
            <a:solidFill>
              <a:srgbClr val="61753B"/>
            </a:solidFill>
            <a:prstDash val="solid"/>
            <a:round/>
            <a:headEnd len="sm" w="sm" type="none"/>
            <a:tailEnd len="sm" w="sm" type="none"/>
          </a:ln>
        </p:spPr>
      </p:pic>
      <p:sp>
        <p:nvSpPr>
          <p:cNvPr id="170" name="Google Shape;170;p16"/>
          <p:cNvSpPr txBox="1"/>
          <p:nvPr/>
        </p:nvSpPr>
        <p:spPr>
          <a:xfrm>
            <a:off x="4249675" y="9362808"/>
            <a:ext cx="1618200" cy="467400"/>
          </a:xfrm>
          <a:prstGeom prst="rect">
            <a:avLst/>
          </a:prstGeom>
          <a:noFill/>
          <a:ln cap="flat" cmpd="sng" w="9525">
            <a:solidFill>
              <a:srgbClr val="61753B"/>
            </a:solidFill>
            <a:prstDash val="dashDot"/>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800">
              <a:latin typeface="Cabin"/>
              <a:ea typeface="Cabin"/>
              <a:cs typeface="Cabin"/>
              <a:sym typeface="Cabin"/>
            </a:endParaRPr>
          </a:p>
          <a:p>
            <a:pPr indent="0" lvl="0" marL="0" marR="0" rtl="0" algn="ctr">
              <a:lnSpc>
                <a:spcPct val="100000"/>
              </a:lnSpc>
              <a:spcBef>
                <a:spcPts val="0"/>
              </a:spcBef>
              <a:spcAft>
                <a:spcPts val="0"/>
              </a:spcAft>
              <a:buNone/>
            </a:pPr>
            <a:r>
              <a:rPr lang="en-GB" sz="800">
                <a:latin typeface="Cabin"/>
                <a:ea typeface="Cabin"/>
                <a:cs typeface="Cabin"/>
                <a:sym typeface="Cabin"/>
              </a:rPr>
              <a:t>Eggs of Schistosoma mansoni in the liver and cellular reaction</a:t>
            </a:r>
            <a:endParaRPr sz="800">
              <a:latin typeface="Cabin"/>
              <a:ea typeface="Cabin"/>
              <a:cs typeface="Cabin"/>
              <a:sym typeface="Cabin"/>
            </a:endParaRPr>
          </a:p>
        </p:txBody>
      </p:sp>
      <p:pic>
        <p:nvPicPr>
          <p:cNvPr id="171" name="Google Shape;171;p16"/>
          <p:cNvPicPr preferRelativeResize="0"/>
          <p:nvPr/>
        </p:nvPicPr>
        <p:blipFill rotWithShape="1">
          <a:blip r:embed="rId9">
            <a:alphaModFix/>
          </a:blip>
          <a:srcRect b="35780" l="7715" r="57856" t="19650"/>
          <a:stretch/>
        </p:blipFill>
        <p:spPr>
          <a:xfrm>
            <a:off x="4249706" y="8617769"/>
            <a:ext cx="844969" cy="865947"/>
          </a:xfrm>
          <a:prstGeom prst="rect">
            <a:avLst/>
          </a:prstGeom>
          <a:noFill/>
          <a:ln cap="flat" cmpd="sng" w="9525">
            <a:solidFill>
              <a:srgbClr val="61753B"/>
            </a:solidFill>
            <a:prstDash val="solid"/>
            <a:round/>
            <a:headEnd len="sm" w="sm" type="none"/>
            <a:tailEnd len="sm" w="sm" type="none"/>
          </a:ln>
        </p:spPr>
      </p:pic>
      <p:pic>
        <p:nvPicPr>
          <p:cNvPr id="172" name="Google Shape;172;p16"/>
          <p:cNvPicPr preferRelativeResize="0"/>
          <p:nvPr/>
        </p:nvPicPr>
        <p:blipFill rotWithShape="1">
          <a:blip r:embed="rId10">
            <a:alphaModFix/>
          </a:blip>
          <a:srcRect b="37365" l="51313" r="18560" t="20014"/>
          <a:stretch/>
        </p:blipFill>
        <p:spPr>
          <a:xfrm>
            <a:off x="5094672" y="8617767"/>
            <a:ext cx="773180" cy="865947"/>
          </a:xfrm>
          <a:prstGeom prst="rect">
            <a:avLst/>
          </a:prstGeom>
          <a:noFill/>
          <a:ln cap="flat" cmpd="sng" w="9525">
            <a:solidFill>
              <a:srgbClr val="61753B"/>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sp>
        <p:nvSpPr>
          <p:cNvPr id="177" name="Google Shape;177;p17"/>
          <p:cNvSpPr/>
          <p:nvPr/>
        </p:nvSpPr>
        <p:spPr>
          <a:xfrm rot="10800000">
            <a:off x="6663269" y="-12432"/>
            <a:ext cx="938700" cy="975600"/>
          </a:xfrm>
          <a:prstGeom prst="rtTriangle">
            <a:avLst/>
          </a:prstGeom>
          <a:solidFill>
            <a:srgbClr val="B4B98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Exo"/>
              <a:ea typeface="Exo"/>
              <a:cs typeface="Exo"/>
              <a:sym typeface="Exo"/>
            </a:endParaRPr>
          </a:p>
        </p:txBody>
      </p:sp>
      <p:sp>
        <p:nvSpPr>
          <p:cNvPr id="178" name="Google Shape;178;p17"/>
          <p:cNvSpPr/>
          <p:nvPr/>
        </p:nvSpPr>
        <p:spPr>
          <a:xfrm>
            <a:off x="0" y="10026600"/>
            <a:ext cx="7589400" cy="672000"/>
          </a:xfrm>
          <a:prstGeom prst="rect">
            <a:avLst/>
          </a:prstGeom>
          <a:noFill/>
          <a:ln cap="flat" cmpd="sng" w="9525">
            <a:solidFill>
              <a:srgbClr val="B4B98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7"/>
          <p:cNvSpPr txBox="1"/>
          <p:nvPr/>
        </p:nvSpPr>
        <p:spPr>
          <a:xfrm>
            <a:off x="7106665" y="63360"/>
            <a:ext cx="4953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bin"/>
                <a:ea typeface="Cabin"/>
                <a:cs typeface="Cabin"/>
                <a:sym typeface="Cabin"/>
              </a:rPr>
              <a:t>4</a:t>
            </a:r>
            <a:endParaRPr>
              <a:latin typeface="Cabin"/>
              <a:ea typeface="Cabin"/>
              <a:cs typeface="Cabin"/>
              <a:sym typeface="Cabin"/>
            </a:endParaRPr>
          </a:p>
        </p:txBody>
      </p:sp>
      <p:sp>
        <p:nvSpPr>
          <p:cNvPr id="180" name="Google Shape;180;p17"/>
          <p:cNvSpPr txBox="1"/>
          <p:nvPr/>
        </p:nvSpPr>
        <p:spPr>
          <a:xfrm>
            <a:off x="579132" y="269980"/>
            <a:ext cx="6071700" cy="582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sz="3500">
                <a:solidFill>
                  <a:srgbClr val="61753B"/>
                </a:solidFill>
                <a:latin typeface="Cabin"/>
                <a:ea typeface="Cabin"/>
                <a:cs typeface="Cabin"/>
                <a:sym typeface="Cabin"/>
              </a:rPr>
              <a:t>Schistosomiasis</a:t>
            </a:r>
            <a:endParaRPr b="1" sz="3500">
              <a:solidFill>
                <a:srgbClr val="61753B"/>
              </a:solidFill>
              <a:latin typeface="Cabin"/>
              <a:ea typeface="Cabin"/>
              <a:cs typeface="Cabin"/>
              <a:sym typeface="Cabin"/>
            </a:endParaRPr>
          </a:p>
        </p:txBody>
      </p:sp>
      <p:graphicFrame>
        <p:nvGraphicFramePr>
          <p:cNvPr id="181" name="Google Shape;181;p17"/>
          <p:cNvGraphicFramePr/>
          <p:nvPr/>
        </p:nvGraphicFramePr>
        <p:xfrm>
          <a:off x="275613" y="1059203"/>
          <a:ext cx="3000000" cy="3000000"/>
        </p:xfrm>
        <a:graphic>
          <a:graphicData uri="http://schemas.openxmlformats.org/drawingml/2006/table">
            <a:tbl>
              <a:tblPr>
                <a:noFill/>
                <a:tableStyleId>{99BF64D4-153D-4A0B-B381-EC326FF9DB0B}</a:tableStyleId>
              </a:tblPr>
              <a:tblGrid>
                <a:gridCol w="1540850"/>
                <a:gridCol w="2755700"/>
                <a:gridCol w="2741750"/>
              </a:tblGrid>
              <a:tr h="273425">
                <a:tc>
                  <a:txBody>
                    <a:bodyPr/>
                    <a:lstStyle/>
                    <a:p>
                      <a:pPr indent="0" lvl="0" marL="0" rtl="0" algn="l">
                        <a:spcBef>
                          <a:spcPts val="0"/>
                        </a:spcBef>
                        <a:spcAft>
                          <a:spcPts val="0"/>
                        </a:spcAft>
                        <a:buNone/>
                      </a:pPr>
                      <a:r>
                        <a:t/>
                      </a:r>
                      <a:endParaRPr>
                        <a:solidFill>
                          <a:srgbClr val="666666"/>
                        </a:solidFill>
                        <a:latin typeface="Cabin"/>
                        <a:ea typeface="Cabin"/>
                        <a:cs typeface="Cabin"/>
                        <a:sym typeface="Cabin"/>
                      </a:endParaRPr>
                    </a:p>
                  </a:txBody>
                  <a:tcPr marT="91425" marB="91425" marR="91425" marL="91425">
                    <a:lnL cap="flat" cmpd="sng" w="9525">
                      <a:solidFill>
                        <a:srgbClr val="B4B982">
                          <a:alpha val="0"/>
                        </a:srgbClr>
                      </a:solidFill>
                      <a:prstDash val="solid"/>
                      <a:round/>
                      <a:headEnd len="sm" w="sm" type="none"/>
                      <a:tailEnd len="sm" w="sm" type="none"/>
                    </a:lnL>
                    <a:lnR cap="flat" cmpd="sng" w="9525">
                      <a:solidFill>
                        <a:srgbClr val="B4B982"/>
                      </a:solidFill>
                      <a:prstDash val="solid"/>
                      <a:round/>
                      <a:headEnd len="sm" w="sm" type="none"/>
                      <a:tailEnd len="sm" w="sm" type="none"/>
                    </a:lnR>
                    <a:lnT cap="flat" cmpd="sng" w="9525">
                      <a:solidFill>
                        <a:srgbClr val="B4B982">
                          <a:alpha val="0"/>
                        </a:srgbClr>
                      </a:solidFill>
                      <a:prstDash val="solid"/>
                      <a:round/>
                      <a:headEnd len="sm" w="sm" type="none"/>
                      <a:tailEnd len="sm" w="sm" type="none"/>
                    </a:lnT>
                    <a:lnB cap="flat" cmpd="sng" w="9525">
                      <a:solidFill>
                        <a:srgbClr val="B4B982"/>
                      </a:solidFill>
                      <a:prstDash val="solid"/>
                      <a:round/>
                      <a:headEnd len="sm" w="sm" type="none"/>
                      <a:tailEnd len="sm" w="sm" type="none"/>
                    </a:lnB>
                  </a:tcPr>
                </a:tc>
                <a:tc>
                  <a:txBody>
                    <a:bodyPr/>
                    <a:lstStyle/>
                    <a:p>
                      <a:pPr indent="0" lvl="0" marL="0" rtl="0" algn="ctr">
                        <a:spcBef>
                          <a:spcPts val="0"/>
                        </a:spcBef>
                        <a:spcAft>
                          <a:spcPts val="0"/>
                        </a:spcAft>
                        <a:buNone/>
                      </a:pPr>
                      <a:r>
                        <a:rPr b="1" lang="en-GB">
                          <a:solidFill>
                            <a:schemeClr val="lt1"/>
                          </a:solidFill>
                          <a:latin typeface="Cabin"/>
                          <a:ea typeface="Cabin"/>
                          <a:cs typeface="Cabin"/>
                          <a:sym typeface="Cabin"/>
                        </a:rPr>
                        <a:t>Schistosoma haematobium</a:t>
                      </a:r>
                      <a:endParaRPr b="1">
                        <a:solidFill>
                          <a:schemeClr val="lt1"/>
                        </a:solidFill>
                        <a:latin typeface="Cabin"/>
                        <a:ea typeface="Cabin"/>
                        <a:cs typeface="Cabin"/>
                        <a:sym typeface="Cabin"/>
                      </a:endParaRPr>
                    </a:p>
                  </a:txBody>
                  <a:tcPr marT="91425" marB="91425" marR="91425" marL="91425" anchor="ctr">
                    <a:lnL cap="flat" cmpd="sng" w="9525">
                      <a:solidFill>
                        <a:srgbClr val="B4B982"/>
                      </a:solidFill>
                      <a:prstDash val="solid"/>
                      <a:round/>
                      <a:headEnd len="sm" w="sm" type="none"/>
                      <a:tailEnd len="sm" w="sm" type="none"/>
                    </a:lnL>
                    <a:lnR cap="flat" cmpd="sng" w="9525">
                      <a:solidFill>
                        <a:srgbClr val="B4B982"/>
                      </a:solidFill>
                      <a:prstDash val="solid"/>
                      <a:round/>
                      <a:headEnd len="sm" w="sm" type="none"/>
                      <a:tailEnd len="sm" w="sm" type="none"/>
                    </a:lnR>
                    <a:lnT cap="flat" cmpd="sng" w="9525">
                      <a:solidFill>
                        <a:srgbClr val="B4B982"/>
                      </a:solidFill>
                      <a:prstDash val="solid"/>
                      <a:round/>
                      <a:headEnd len="sm" w="sm" type="none"/>
                      <a:tailEnd len="sm" w="sm" type="none"/>
                    </a:lnT>
                    <a:lnB cap="flat" cmpd="sng" w="9525">
                      <a:solidFill>
                        <a:srgbClr val="B4B982"/>
                      </a:solidFill>
                      <a:prstDash val="solid"/>
                      <a:round/>
                      <a:headEnd len="sm" w="sm" type="none"/>
                      <a:tailEnd len="sm" w="sm" type="none"/>
                    </a:lnB>
                    <a:solidFill>
                      <a:srgbClr val="61753B"/>
                    </a:solidFill>
                  </a:tcPr>
                </a:tc>
                <a:tc>
                  <a:txBody>
                    <a:bodyPr/>
                    <a:lstStyle/>
                    <a:p>
                      <a:pPr indent="0" lvl="0" marL="0" rtl="0" algn="ctr">
                        <a:spcBef>
                          <a:spcPts val="0"/>
                        </a:spcBef>
                        <a:spcAft>
                          <a:spcPts val="0"/>
                        </a:spcAft>
                        <a:buNone/>
                      </a:pPr>
                      <a:r>
                        <a:rPr b="1" lang="en-GB">
                          <a:solidFill>
                            <a:schemeClr val="lt1"/>
                          </a:solidFill>
                          <a:latin typeface="Cabin"/>
                          <a:ea typeface="Cabin"/>
                          <a:cs typeface="Cabin"/>
                          <a:sym typeface="Cabin"/>
                        </a:rPr>
                        <a:t>Schistosoma mansoni</a:t>
                      </a:r>
                      <a:endParaRPr b="1">
                        <a:solidFill>
                          <a:schemeClr val="lt1"/>
                        </a:solidFill>
                        <a:latin typeface="Cabin"/>
                        <a:ea typeface="Cabin"/>
                        <a:cs typeface="Cabin"/>
                        <a:sym typeface="Cabin"/>
                      </a:endParaRPr>
                    </a:p>
                  </a:txBody>
                  <a:tcPr marT="91425" marB="91425" marR="91425" marL="91425" anchor="ctr">
                    <a:lnL cap="flat" cmpd="sng" w="9525">
                      <a:solidFill>
                        <a:srgbClr val="B4B982"/>
                      </a:solidFill>
                      <a:prstDash val="solid"/>
                      <a:round/>
                      <a:headEnd len="sm" w="sm" type="none"/>
                      <a:tailEnd len="sm" w="sm" type="none"/>
                    </a:lnL>
                    <a:lnR cap="flat" cmpd="sng" w="9525">
                      <a:solidFill>
                        <a:srgbClr val="B4B982"/>
                      </a:solidFill>
                      <a:prstDash val="solid"/>
                      <a:round/>
                      <a:headEnd len="sm" w="sm" type="none"/>
                      <a:tailEnd len="sm" w="sm" type="none"/>
                    </a:lnR>
                    <a:lnT cap="flat" cmpd="sng" w="9525">
                      <a:solidFill>
                        <a:srgbClr val="B4B982"/>
                      </a:solidFill>
                      <a:prstDash val="solid"/>
                      <a:round/>
                      <a:headEnd len="sm" w="sm" type="none"/>
                      <a:tailEnd len="sm" w="sm" type="none"/>
                    </a:lnT>
                    <a:lnB cap="flat" cmpd="sng" w="9525">
                      <a:solidFill>
                        <a:srgbClr val="B4B982"/>
                      </a:solidFill>
                      <a:prstDash val="solid"/>
                      <a:round/>
                      <a:headEnd len="sm" w="sm" type="none"/>
                      <a:tailEnd len="sm" w="sm" type="none"/>
                    </a:lnB>
                    <a:solidFill>
                      <a:srgbClr val="61753B"/>
                    </a:solidFill>
                  </a:tcPr>
                </a:tc>
              </a:tr>
              <a:tr h="270800">
                <a:tc gridSpan="3">
                  <a:txBody>
                    <a:bodyPr/>
                    <a:lstStyle/>
                    <a:p>
                      <a:pPr indent="0" lvl="0" marL="1371600" rtl="0" algn="ctr">
                        <a:spcBef>
                          <a:spcPts val="0"/>
                        </a:spcBef>
                        <a:spcAft>
                          <a:spcPts val="0"/>
                        </a:spcAft>
                        <a:buNone/>
                      </a:pPr>
                      <a:r>
                        <a:rPr b="1" lang="en-GB">
                          <a:solidFill>
                            <a:srgbClr val="61753B"/>
                          </a:solidFill>
                          <a:latin typeface="Cabin"/>
                          <a:ea typeface="Cabin"/>
                          <a:cs typeface="Cabin"/>
                          <a:sym typeface="Cabin"/>
                        </a:rPr>
                        <a:t>Pathology</a:t>
                      </a:r>
                      <a:endParaRPr b="1">
                        <a:solidFill>
                          <a:srgbClr val="61753B"/>
                        </a:solidFill>
                        <a:latin typeface="Cabin"/>
                        <a:ea typeface="Cabin"/>
                        <a:cs typeface="Cabin"/>
                        <a:sym typeface="Cabin"/>
                      </a:endParaRPr>
                    </a:p>
                  </a:txBody>
                  <a:tcPr marT="91425" marB="91425" marR="91425" marL="91425">
                    <a:lnL cap="flat" cmpd="sng" w="9525">
                      <a:solidFill>
                        <a:srgbClr val="B4B982">
                          <a:alpha val="0"/>
                        </a:srgbClr>
                      </a:solidFill>
                      <a:prstDash val="solid"/>
                      <a:round/>
                      <a:headEnd len="sm" w="sm" type="none"/>
                      <a:tailEnd len="sm" w="sm" type="none"/>
                    </a:lnL>
                    <a:lnR cap="flat" cmpd="sng" w="9525">
                      <a:solidFill>
                        <a:srgbClr val="B4B982"/>
                      </a:solidFill>
                      <a:prstDash val="solid"/>
                      <a:round/>
                      <a:headEnd len="sm" w="sm" type="none"/>
                      <a:tailEnd len="sm" w="sm" type="none"/>
                    </a:lnR>
                    <a:lnT cap="flat" cmpd="sng" w="9525">
                      <a:solidFill>
                        <a:srgbClr val="B4B982"/>
                      </a:solidFill>
                      <a:prstDash val="solid"/>
                      <a:round/>
                      <a:headEnd len="sm" w="sm" type="none"/>
                      <a:tailEnd len="sm" w="sm" type="none"/>
                    </a:lnT>
                    <a:lnB cap="flat" cmpd="sng" w="9525">
                      <a:solidFill>
                        <a:srgbClr val="B4B982"/>
                      </a:solidFill>
                      <a:prstDash val="solid"/>
                      <a:round/>
                      <a:headEnd len="sm" w="sm" type="none"/>
                      <a:tailEnd len="sm" w="sm" type="none"/>
                    </a:lnB>
                    <a:solidFill>
                      <a:srgbClr val="B4B982"/>
                    </a:solidFill>
                  </a:tcPr>
                </a:tc>
                <a:tc hMerge="1"/>
                <a:tc hMerge="1"/>
              </a:tr>
              <a:tr h="270800">
                <a:tc>
                  <a:txBody>
                    <a:bodyPr/>
                    <a:lstStyle/>
                    <a:p>
                      <a:pPr indent="0" lvl="0" marL="0" rtl="0" algn="ctr">
                        <a:spcBef>
                          <a:spcPts val="0"/>
                        </a:spcBef>
                        <a:spcAft>
                          <a:spcPts val="0"/>
                        </a:spcAft>
                        <a:buNone/>
                      </a:pPr>
                      <a:r>
                        <a:rPr b="1" lang="en-GB">
                          <a:solidFill>
                            <a:srgbClr val="FFFFFF"/>
                          </a:solidFill>
                          <a:latin typeface="Cabin"/>
                          <a:ea typeface="Cabin"/>
                          <a:cs typeface="Cabin"/>
                          <a:sym typeface="Cabin"/>
                        </a:rPr>
                        <a:t>Causes</a:t>
                      </a:r>
                      <a:r>
                        <a:rPr lang="en-GB">
                          <a:solidFill>
                            <a:srgbClr val="FFFFFF"/>
                          </a:solidFill>
                          <a:highlight>
                            <a:srgbClr val="D9D9D9"/>
                          </a:highlight>
                          <a:latin typeface="Cabin"/>
                          <a:ea typeface="Cabin"/>
                          <a:cs typeface="Cabin"/>
                          <a:sym typeface="Cabin"/>
                        </a:rPr>
                        <a:t> </a:t>
                      </a:r>
                      <a:endParaRPr>
                        <a:solidFill>
                          <a:srgbClr val="FFFFFF"/>
                        </a:solidFill>
                        <a:highlight>
                          <a:srgbClr val="D9D9D9"/>
                        </a:highlight>
                        <a:latin typeface="Cabin"/>
                        <a:ea typeface="Cabin"/>
                        <a:cs typeface="Cabin"/>
                        <a:sym typeface="Cabin"/>
                      </a:endParaRPr>
                    </a:p>
                  </a:txBody>
                  <a:tcPr marT="91425" marB="91425" marR="91425" marL="91425" anchor="ctr">
                    <a:lnL cap="flat" cmpd="sng" w="9525">
                      <a:solidFill>
                        <a:srgbClr val="B4B982"/>
                      </a:solidFill>
                      <a:prstDash val="solid"/>
                      <a:round/>
                      <a:headEnd len="sm" w="sm" type="none"/>
                      <a:tailEnd len="sm" w="sm" type="none"/>
                    </a:lnL>
                    <a:lnR cap="flat" cmpd="sng" w="9525">
                      <a:solidFill>
                        <a:srgbClr val="B4B982"/>
                      </a:solidFill>
                      <a:prstDash val="solid"/>
                      <a:round/>
                      <a:headEnd len="sm" w="sm" type="none"/>
                      <a:tailEnd len="sm" w="sm" type="none"/>
                    </a:lnR>
                    <a:lnT cap="flat" cmpd="sng" w="9525">
                      <a:solidFill>
                        <a:srgbClr val="B4B982"/>
                      </a:solidFill>
                      <a:prstDash val="solid"/>
                      <a:round/>
                      <a:headEnd len="sm" w="sm" type="none"/>
                      <a:tailEnd len="sm" w="sm" type="none"/>
                    </a:lnT>
                    <a:lnB cap="flat" cmpd="sng" w="9525">
                      <a:solidFill>
                        <a:srgbClr val="B4B982"/>
                      </a:solidFill>
                      <a:prstDash val="solid"/>
                      <a:round/>
                      <a:headEnd len="sm" w="sm" type="none"/>
                      <a:tailEnd len="sm" w="sm" type="none"/>
                    </a:lnB>
                    <a:solidFill>
                      <a:srgbClr val="61753B"/>
                    </a:solidFill>
                  </a:tcPr>
                </a:tc>
                <a:tc>
                  <a:txBody>
                    <a:bodyPr/>
                    <a:lstStyle/>
                    <a:p>
                      <a:pPr indent="0" lvl="0" marL="0" rtl="0" algn="l">
                        <a:spcBef>
                          <a:spcPts val="0"/>
                        </a:spcBef>
                        <a:spcAft>
                          <a:spcPts val="0"/>
                        </a:spcAft>
                        <a:buNone/>
                      </a:pPr>
                      <a:r>
                        <a:rPr b="1" lang="en-GB" sz="1200">
                          <a:solidFill>
                            <a:srgbClr val="CC0000"/>
                          </a:solidFill>
                          <a:latin typeface="Cabin"/>
                          <a:ea typeface="Cabin"/>
                          <a:cs typeface="Cabin"/>
                          <a:sym typeface="Cabin"/>
                        </a:rPr>
                        <a:t>Urinary Schistosomiasis </a:t>
                      </a:r>
                      <a:endParaRPr b="1" sz="1200">
                        <a:solidFill>
                          <a:srgbClr val="CC0000"/>
                        </a:solidFill>
                        <a:latin typeface="Cabin"/>
                        <a:ea typeface="Cabin"/>
                        <a:cs typeface="Cabin"/>
                        <a:sym typeface="Cabin"/>
                      </a:endParaRPr>
                    </a:p>
                  </a:txBody>
                  <a:tcPr marT="91425" marB="91425" marR="91425" marL="91425" anchor="ctr">
                    <a:lnL cap="flat" cmpd="sng" w="9525">
                      <a:solidFill>
                        <a:srgbClr val="B4B982"/>
                      </a:solidFill>
                      <a:prstDash val="solid"/>
                      <a:round/>
                      <a:headEnd len="sm" w="sm" type="none"/>
                      <a:tailEnd len="sm" w="sm" type="none"/>
                    </a:lnL>
                    <a:lnR cap="flat" cmpd="sng" w="9525">
                      <a:solidFill>
                        <a:srgbClr val="B4B982"/>
                      </a:solidFill>
                      <a:prstDash val="solid"/>
                      <a:round/>
                      <a:headEnd len="sm" w="sm" type="none"/>
                      <a:tailEnd len="sm" w="sm" type="none"/>
                    </a:lnR>
                    <a:lnT cap="flat" cmpd="sng" w="9525">
                      <a:solidFill>
                        <a:srgbClr val="B4B982"/>
                      </a:solidFill>
                      <a:prstDash val="solid"/>
                      <a:round/>
                      <a:headEnd len="sm" w="sm" type="none"/>
                      <a:tailEnd len="sm" w="sm" type="none"/>
                    </a:lnT>
                    <a:lnB cap="flat" cmpd="sng" w="9525">
                      <a:solidFill>
                        <a:srgbClr val="B4B982"/>
                      </a:solidFill>
                      <a:prstDash val="solid"/>
                      <a:round/>
                      <a:headEnd len="sm" w="sm" type="none"/>
                      <a:tailEnd len="sm" w="sm" type="none"/>
                    </a:lnB>
                  </a:tcPr>
                </a:tc>
                <a:tc>
                  <a:txBody>
                    <a:bodyPr/>
                    <a:lstStyle/>
                    <a:p>
                      <a:pPr indent="0" lvl="0" marL="0" rtl="0" algn="l">
                        <a:spcBef>
                          <a:spcPts val="0"/>
                        </a:spcBef>
                        <a:spcAft>
                          <a:spcPts val="0"/>
                        </a:spcAft>
                        <a:buNone/>
                      </a:pPr>
                      <a:r>
                        <a:rPr b="1" lang="en-GB" sz="1200">
                          <a:solidFill>
                            <a:srgbClr val="CC0000"/>
                          </a:solidFill>
                          <a:latin typeface="Cabin"/>
                          <a:ea typeface="Cabin"/>
                          <a:cs typeface="Cabin"/>
                          <a:sym typeface="Cabin"/>
                        </a:rPr>
                        <a:t>Intestinal Schistosomiasis</a:t>
                      </a:r>
                      <a:endParaRPr b="1" sz="1200">
                        <a:solidFill>
                          <a:srgbClr val="CC0000"/>
                        </a:solidFill>
                        <a:latin typeface="Cabin"/>
                        <a:ea typeface="Cabin"/>
                        <a:cs typeface="Cabin"/>
                        <a:sym typeface="Cabin"/>
                      </a:endParaRPr>
                    </a:p>
                  </a:txBody>
                  <a:tcPr marT="91425" marB="91425" marR="91425" marL="91425" anchor="ctr">
                    <a:lnL cap="flat" cmpd="sng" w="9525">
                      <a:solidFill>
                        <a:srgbClr val="B4B982"/>
                      </a:solidFill>
                      <a:prstDash val="solid"/>
                      <a:round/>
                      <a:headEnd len="sm" w="sm" type="none"/>
                      <a:tailEnd len="sm" w="sm" type="none"/>
                    </a:lnL>
                    <a:lnR cap="flat" cmpd="sng" w="9525">
                      <a:solidFill>
                        <a:srgbClr val="B4B982"/>
                      </a:solidFill>
                      <a:prstDash val="solid"/>
                      <a:round/>
                      <a:headEnd len="sm" w="sm" type="none"/>
                      <a:tailEnd len="sm" w="sm" type="none"/>
                    </a:lnR>
                    <a:lnT cap="flat" cmpd="sng" w="9525">
                      <a:solidFill>
                        <a:srgbClr val="B4B982"/>
                      </a:solidFill>
                      <a:prstDash val="solid"/>
                      <a:round/>
                      <a:headEnd len="sm" w="sm" type="none"/>
                      <a:tailEnd len="sm" w="sm" type="none"/>
                    </a:lnT>
                    <a:lnB cap="flat" cmpd="sng" w="9525">
                      <a:solidFill>
                        <a:srgbClr val="B4B982"/>
                      </a:solidFill>
                      <a:prstDash val="solid"/>
                      <a:round/>
                      <a:headEnd len="sm" w="sm" type="none"/>
                      <a:tailEnd len="sm" w="sm" type="none"/>
                    </a:lnB>
                  </a:tcPr>
                </a:tc>
              </a:tr>
              <a:tr h="375975">
                <a:tc>
                  <a:txBody>
                    <a:bodyPr/>
                    <a:lstStyle/>
                    <a:p>
                      <a:pPr indent="0" lvl="0" marL="0" rtl="0" algn="ctr">
                        <a:spcBef>
                          <a:spcPts val="0"/>
                        </a:spcBef>
                        <a:spcAft>
                          <a:spcPts val="0"/>
                        </a:spcAft>
                        <a:buNone/>
                      </a:pPr>
                      <a:r>
                        <a:rPr b="1" lang="en-GB">
                          <a:solidFill>
                            <a:srgbClr val="FFFFFF"/>
                          </a:solidFill>
                          <a:latin typeface="Cabin"/>
                          <a:ea typeface="Cabin"/>
                          <a:cs typeface="Cabin"/>
                          <a:sym typeface="Cabin"/>
                        </a:rPr>
                        <a:t>Location</a:t>
                      </a:r>
                      <a:endParaRPr b="1">
                        <a:solidFill>
                          <a:srgbClr val="FFFFFF"/>
                        </a:solidFill>
                        <a:latin typeface="Cabin"/>
                        <a:ea typeface="Cabin"/>
                        <a:cs typeface="Cabin"/>
                        <a:sym typeface="Cabin"/>
                      </a:endParaRPr>
                    </a:p>
                  </a:txBody>
                  <a:tcPr marT="91425" marB="91425" marR="91425" marL="91425" anchor="ctr">
                    <a:lnL cap="flat" cmpd="sng" w="9525">
                      <a:solidFill>
                        <a:srgbClr val="B4B982"/>
                      </a:solidFill>
                      <a:prstDash val="solid"/>
                      <a:round/>
                      <a:headEnd len="sm" w="sm" type="none"/>
                      <a:tailEnd len="sm" w="sm" type="none"/>
                    </a:lnL>
                    <a:lnR cap="flat" cmpd="sng" w="9525">
                      <a:solidFill>
                        <a:srgbClr val="B4B982"/>
                      </a:solidFill>
                      <a:prstDash val="solid"/>
                      <a:round/>
                      <a:headEnd len="sm" w="sm" type="none"/>
                      <a:tailEnd len="sm" w="sm" type="none"/>
                    </a:lnR>
                    <a:lnT cap="flat" cmpd="sng" w="9525">
                      <a:solidFill>
                        <a:srgbClr val="B4B982"/>
                      </a:solidFill>
                      <a:prstDash val="solid"/>
                      <a:round/>
                      <a:headEnd len="sm" w="sm" type="none"/>
                      <a:tailEnd len="sm" w="sm" type="none"/>
                    </a:lnT>
                    <a:lnB cap="flat" cmpd="sng" w="9525">
                      <a:solidFill>
                        <a:srgbClr val="B4B982"/>
                      </a:solidFill>
                      <a:prstDash val="solid"/>
                      <a:round/>
                      <a:headEnd len="sm" w="sm" type="none"/>
                      <a:tailEnd len="sm" w="sm" type="none"/>
                    </a:lnB>
                    <a:solidFill>
                      <a:srgbClr val="61753B"/>
                    </a:solidFill>
                  </a:tcPr>
                </a:tc>
                <a:tc>
                  <a:txBody>
                    <a:bodyPr/>
                    <a:lstStyle/>
                    <a:p>
                      <a:pPr indent="0" lvl="0" marL="0" rtl="0" algn="l">
                        <a:spcBef>
                          <a:spcPts val="0"/>
                        </a:spcBef>
                        <a:spcAft>
                          <a:spcPts val="0"/>
                        </a:spcAft>
                        <a:buNone/>
                      </a:pPr>
                      <a:r>
                        <a:rPr b="1" lang="en-GB" sz="1200">
                          <a:solidFill>
                            <a:schemeClr val="dk1"/>
                          </a:solidFill>
                          <a:latin typeface="Cabin"/>
                          <a:ea typeface="Cabin"/>
                          <a:cs typeface="Cabin"/>
                          <a:sym typeface="Cabin"/>
                        </a:rPr>
                        <a:t> </a:t>
                      </a:r>
                      <a:r>
                        <a:rPr b="1" lang="en-GB" sz="1200">
                          <a:solidFill>
                            <a:srgbClr val="CC0000"/>
                          </a:solidFill>
                          <a:latin typeface="Cabin"/>
                          <a:ea typeface="Cabin"/>
                          <a:cs typeface="Cabin"/>
                          <a:sym typeface="Cabin"/>
                        </a:rPr>
                        <a:t>Vesical Venous plexus surrounding the urinary bladder. </a:t>
                      </a:r>
                      <a:endParaRPr b="1" sz="1200">
                        <a:solidFill>
                          <a:srgbClr val="CC0000"/>
                        </a:solidFill>
                        <a:latin typeface="Cabin"/>
                        <a:ea typeface="Cabin"/>
                        <a:cs typeface="Cabin"/>
                        <a:sym typeface="Cabin"/>
                      </a:endParaRPr>
                    </a:p>
                  </a:txBody>
                  <a:tcPr marT="91425" marB="91425" marR="91425" marL="91425" anchor="ctr">
                    <a:lnL cap="flat" cmpd="sng" w="9525">
                      <a:solidFill>
                        <a:srgbClr val="B4B982"/>
                      </a:solidFill>
                      <a:prstDash val="solid"/>
                      <a:round/>
                      <a:headEnd len="sm" w="sm" type="none"/>
                      <a:tailEnd len="sm" w="sm" type="none"/>
                    </a:lnL>
                    <a:lnR cap="flat" cmpd="sng" w="9525">
                      <a:solidFill>
                        <a:srgbClr val="B4B982"/>
                      </a:solidFill>
                      <a:prstDash val="solid"/>
                      <a:round/>
                      <a:headEnd len="sm" w="sm" type="none"/>
                      <a:tailEnd len="sm" w="sm" type="none"/>
                    </a:lnR>
                    <a:lnT cap="flat" cmpd="sng" w="9525">
                      <a:solidFill>
                        <a:srgbClr val="B4B982"/>
                      </a:solidFill>
                      <a:prstDash val="solid"/>
                      <a:round/>
                      <a:headEnd len="sm" w="sm" type="none"/>
                      <a:tailEnd len="sm" w="sm" type="none"/>
                    </a:lnT>
                    <a:lnB cap="flat" cmpd="sng" w="9525">
                      <a:solidFill>
                        <a:srgbClr val="B4B982"/>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lang="en-GB" sz="1200">
                          <a:solidFill>
                            <a:srgbClr val="CC0000"/>
                          </a:solidFill>
                          <a:latin typeface="Cabin"/>
                          <a:ea typeface="Cabin"/>
                          <a:cs typeface="Cabin"/>
                          <a:sym typeface="Cabin"/>
                        </a:rPr>
                        <a:t>M</a:t>
                      </a:r>
                      <a:r>
                        <a:rPr b="1" lang="en-GB" sz="1200">
                          <a:solidFill>
                            <a:srgbClr val="CC0000"/>
                          </a:solidFill>
                          <a:latin typeface="Cabin"/>
                          <a:ea typeface="Cabin"/>
                          <a:cs typeface="Cabin"/>
                          <a:sym typeface="Cabin"/>
                        </a:rPr>
                        <a:t>esenteric portal circulation veins</a:t>
                      </a:r>
                      <a:endParaRPr sz="1200">
                        <a:solidFill>
                          <a:schemeClr val="dk1"/>
                        </a:solidFill>
                        <a:latin typeface="Cabin"/>
                        <a:ea typeface="Cabin"/>
                        <a:cs typeface="Cabin"/>
                        <a:sym typeface="Cabin"/>
                      </a:endParaRPr>
                    </a:p>
                  </a:txBody>
                  <a:tcPr marT="91425" marB="91425" marR="91425" marL="91425" anchor="ctr">
                    <a:lnL cap="flat" cmpd="sng" w="9525">
                      <a:solidFill>
                        <a:srgbClr val="B4B982"/>
                      </a:solidFill>
                      <a:prstDash val="solid"/>
                      <a:round/>
                      <a:headEnd len="sm" w="sm" type="none"/>
                      <a:tailEnd len="sm" w="sm" type="none"/>
                    </a:lnL>
                    <a:lnR cap="flat" cmpd="sng" w="9525">
                      <a:solidFill>
                        <a:srgbClr val="B4B982"/>
                      </a:solidFill>
                      <a:prstDash val="solid"/>
                      <a:round/>
                      <a:headEnd len="sm" w="sm" type="none"/>
                      <a:tailEnd len="sm" w="sm" type="none"/>
                    </a:lnR>
                    <a:lnT cap="flat" cmpd="sng" w="9525">
                      <a:solidFill>
                        <a:srgbClr val="B4B982"/>
                      </a:solidFill>
                      <a:prstDash val="solid"/>
                      <a:round/>
                      <a:headEnd len="sm" w="sm" type="none"/>
                      <a:tailEnd len="sm" w="sm" type="none"/>
                    </a:lnT>
                    <a:lnB cap="flat" cmpd="sng" w="9525">
                      <a:solidFill>
                        <a:srgbClr val="B4B982"/>
                      </a:solidFill>
                      <a:prstDash val="solid"/>
                      <a:round/>
                      <a:headEnd len="sm" w="sm" type="none"/>
                      <a:tailEnd len="sm" w="sm" type="none"/>
                    </a:lnB>
                  </a:tcPr>
                </a:tc>
              </a:tr>
              <a:tr h="270800">
                <a:tc>
                  <a:txBody>
                    <a:bodyPr/>
                    <a:lstStyle/>
                    <a:p>
                      <a:pPr indent="0" lvl="0" marL="0" rtl="0" algn="ctr">
                        <a:spcBef>
                          <a:spcPts val="0"/>
                        </a:spcBef>
                        <a:spcAft>
                          <a:spcPts val="0"/>
                        </a:spcAft>
                        <a:buNone/>
                      </a:pPr>
                      <a:r>
                        <a:rPr b="1" lang="en-GB">
                          <a:solidFill>
                            <a:srgbClr val="FFFFFF"/>
                          </a:solidFill>
                          <a:latin typeface="Cabin"/>
                          <a:ea typeface="Cabin"/>
                          <a:cs typeface="Cabin"/>
                          <a:sym typeface="Cabin"/>
                        </a:rPr>
                        <a:t>Prepatent period</a:t>
                      </a:r>
                      <a:endParaRPr>
                        <a:solidFill>
                          <a:srgbClr val="FFFFFF"/>
                        </a:solidFill>
                        <a:latin typeface="Cabin"/>
                        <a:ea typeface="Cabin"/>
                        <a:cs typeface="Cabin"/>
                        <a:sym typeface="Cabin"/>
                      </a:endParaRPr>
                    </a:p>
                  </a:txBody>
                  <a:tcPr marT="91425" marB="91425" marR="91425" marL="91425" anchor="ctr">
                    <a:lnL cap="flat" cmpd="sng" w="9525">
                      <a:solidFill>
                        <a:srgbClr val="B4B982"/>
                      </a:solidFill>
                      <a:prstDash val="solid"/>
                      <a:round/>
                      <a:headEnd len="sm" w="sm" type="none"/>
                      <a:tailEnd len="sm" w="sm" type="none"/>
                    </a:lnL>
                    <a:lnR cap="flat" cmpd="sng" w="9525">
                      <a:solidFill>
                        <a:srgbClr val="B4B982"/>
                      </a:solidFill>
                      <a:prstDash val="solid"/>
                      <a:round/>
                      <a:headEnd len="sm" w="sm" type="none"/>
                      <a:tailEnd len="sm" w="sm" type="none"/>
                    </a:lnR>
                    <a:lnT cap="flat" cmpd="sng" w="9525">
                      <a:solidFill>
                        <a:srgbClr val="B4B982"/>
                      </a:solidFill>
                      <a:prstDash val="solid"/>
                      <a:round/>
                      <a:headEnd len="sm" w="sm" type="none"/>
                      <a:tailEnd len="sm" w="sm" type="none"/>
                    </a:lnT>
                    <a:lnB cap="flat" cmpd="sng" w="9525">
                      <a:solidFill>
                        <a:srgbClr val="B4B982"/>
                      </a:solidFill>
                      <a:prstDash val="solid"/>
                      <a:round/>
                      <a:headEnd len="sm" w="sm" type="none"/>
                      <a:tailEnd len="sm" w="sm" type="none"/>
                    </a:lnB>
                    <a:solidFill>
                      <a:srgbClr val="61753B"/>
                    </a:solidFill>
                  </a:tcPr>
                </a:tc>
                <a:tc>
                  <a:txBody>
                    <a:bodyPr/>
                    <a:lstStyle/>
                    <a:p>
                      <a:pPr indent="0" lvl="0" marL="0" rtl="0" algn="l">
                        <a:spcBef>
                          <a:spcPts val="0"/>
                        </a:spcBef>
                        <a:spcAft>
                          <a:spcPts val="0"/>
                        </a:spcAft>
                        <a:buNone/>
                      </a:pPr>
                      <a:r>
                        <a:rPr lang="en-GB" sz="1200">
                          <a:solidFill>
                            <a:schemeClr val="dk1"/>
                          </a:solidFill>
                          <a:latin typeface="Cabin"/>
                          <a:ea typeface="Cabin"/>
                          <a:cs typeface="Cabin"/>
                          <a:sym typeface="Cabin"/>
                        </a:rPr>
                        <a:t>10-12 weeks</a:t>
                      </a:r>
                      <a:endParaRPr sz="1200">
                        <a:latin typeface="Cabin"/>
                        <a:ea typeface="Cabin"/>
                        <a:cs typeface="Cabin"/>
                        <a:sym typeface="Cabin"/>
                      </a:endParaRPr>
                    </a:p>
                  </a:txBody>
                  <a:tcPr marT="91425" marB="91425" marR="91425" marL="91425" anchor="ctr">
                    <a:lnL cap="flat" cmpd="sng" w="9525">
                      <a:solidFill>
                        <a:srgbClr val="B4B982"/>
                      </a:solidFill>
                      <a:prstDash val="solid"/>
                      <a:round/>
                      <a:headEnd len="sm" w="sm" type="none"/>
                      <a:tailEnd len="sm" w="sm" type="none"/>
                    </a:lnL>
                    <a:lnR cap="flat" cmpd="sng" w="9525">
                      <a:solidFill>
                        <a:srgbClr val="B4B982"/>
                      </a:solidFill>
                      <a:prstDash val="solid"/>
                      <a:round/>
                      <a:headEnd len="sm" w="sm" type="none"/>
                      <a:tailEnd len="sm" w="sm" type="none"/>
                    </a:lnR>
                    <a:lnT cap="flat" cmpd="sng" w="9525">
                      <a:solidFill>
                        <a:srgbClr val="B4B982"/>
                      </a:solidFill>
                      <a:prstDash val="solid"/>
                      <a:round/>
                      <a:headEnd len="sm" w="sm" type="none"/>
                      <a:tailEnd len="sm" w="sm" type="none"/>
                    </a:lnT>
                    <a:lnB cap="flat" cmpd="sng" w="9525">
                      <a:solidFill>
                        <a:srgbClr val="B4B982"/>
                      </a:solidFill>
                      <a:prstDash val="solid"/>
                      <a:round/>
                      <a:headEnd len="sm" w="sm" type="none"/>
                      <a:tailEnd len="sm" w="sm" type="none"/>
                    </a:lnB>
                  </a:tcPr>
                </a:tc>
                <a:tc>
                  <a:txBody>
                    <a:bodyPr/>
                    <a:lstStyle/>
                    <a:p>
                      <a:pPr indent="0" lvl="0" marL="0" rtl="0" algn="l">
                        <a:spcBef>
                          <a:spcPts val="0"/>
                        </a:spcBef>
                        <a:spcAft>
                          <a:spcPts val="0"/>
                        </a:spcAft>
                        <a:buNone/>
                      </a:pPr>
                      <a:r>
                        <a:rPr lang="en-GB" sz="1200">
                          <a:solidFill>
                            <a:schemeClr val="dk1"/>
                          </a:solidFill>
                          <a:latin typeface="Cabin"/>
                          <a:ea typeface="Cabin"/>
                          <a:cs typeface="Cabin"/>
                          <a:sym typeface="Cabin"/>
                        </a:rPr>
                        <a:t>5-7 weeks</a:t>
                      </a:r>
                      <a:endParaRPr sz="1200">
                        <a:latin typeface="Cabin"/>
                        <a:ea typeface="Cabin"/>
                        <a:cs typeface="Cabin"/>
                        <a:sym typeface="Cabin"/>
                      </a:endParaRPr>
                    </a:p>
                  </a:txBody>
                  <a:tcPr marT="91425" marB="91425" marR="91425" marL="91425" anchor="ctr">
                    <a:lnL cap="flat" cmpd="sng" w="9525">
                      <a:solidFill>
                        <a:srgbClr val="B4B982"/>
                      </a:solidFill>
                      <a:prstDash val="solid"/>
                      <a:round/>
                      <a:headEnd len="sm" w="sm" type="none"/>
                      <a:tailEnd len="sm" w="sm" type="none"/>
                    </a:lnL>
                    <a:lnR cap="flat" cmpd="sng" w="9525">
                      <a:solidFill>
                        <a:srgbClr val="B4B982"/>
                      </a:solidFill>
                      <a:prstDash val="solid"/>
                      <a:round/>
                      <a:headEnd len="sm" w="sm" type="none"/>
                      <a:tailEnd len="sm" w="sm" type="none"/>
                    </a:lnR>
                    <a:lnT cap="flat" cmpd="sng" w="9525">
                      <a:solidFill>
                        <a:srgbClr val="B4B982"/>
                      </a:solidFill>
                      <a:prstDash val="solid"/>
                      <a:round/>
                      <a:headEnd len="sm" w="sm" type="none"/>
                      <a:tailEnd len="sm" w="sm" type="none"/>
                    </a:lnT>
                    <a:lnB cap="flat" cmpd="sng" w="9525">
                      <a:solidFill>
                        <a:srgbClr val="B4B982"/>
                      </a:solidFill>
                      <a:prstDash val="solid"/>
                      <a:round/>
                      <a:headEnd len="sm" w="sm" type="none"/>
                      <a:tailEnd len="sm" w="sm" type="none"/>
                    </a:lnB>
                  </a:tcPr>
                </a:tc>
              </a:tr>
              <a:tr h="1125350">
                <a:tc>
                  <a:txBody>
                    <a:bodyPr/>
                    <a:lstStyle/>
                    <a:p>
                      <a:pPr indent="0" lvl="0" marL="0" rtl="0" algn="ctr">
                        <a:spcBef>
                          <a:spcPts val="0"/>
                        </a:spcBef>
                        <a:spcAft>
                          <a:spcPts val="0"/>
                        </a:spcAft>
                        <a:buNone/>
                      </a:pPr>
                      <a:r>
                        <a:rPr b="1" lang="en-GB">
                          <a:solidFill>
                            <a:srgbClr val="FFFFFF"/>
                          </a:solidFill>
                          <a:latin typeface="Cabin"/>
                          <a:ea typeface="Cabin"/>
                          <a:cs typeface="Cabin"/>
                          <a:sym typeface="Cabin"/>
                        </a:rPr>
                        <a:t>Egg deposition and extrusion </a:t>
                      </a:r>
                      <a:endParaRPr>
                        <a:solidFill>
                          <a:srgbClr val="FFFFFF"/>
                        </a:solidFill>
                        <a:latin typeface="Cabin"/>
                        <a:ea typeface="Cabin"/>
                        <a:cs typeface="Cabin"/>
                        <a:sym typeface="Cabin"/>
                      </a:endParaRPr>
                    </a:p>
                  </a:txBody>
                  <a:tcPr marT="91425" marB="91425" marR="91425" marL="91425" anchor="ctr">
                    <a:lnL cap="flat" cmpd="sng" w="9525">
                      <a:solidFill>
                        <a:srgbClr val="B4B982"/>
                      </a:solidFill>
                      <a:prstDash val="solid"/>
                      <a:round/>
                      <a:headEnd len="sm" w="sm" type="none"/>
                      <a:tailEnd len="sm" w="sm" type="none"/>
                    </a:lnL>
                    <a:lnR cap="flat" cmpd="sng" w="9525">
                      <a:solidFill>
                        <a:srgbClr val="B4B982"/>
                      </a:solidFill>
                      <a:prstDash val="solid"/>
                      <a:round/>
                      <a:headEnd len="sm" w="sm" type="none"/>
                      <a:tailEnd len="sm" w="sm" type="none"/>
                    </a:lnR>
                    <a:lnT cap="flat" cmpd="sng" w="9525">
                      <a:solidFill>
                        <a:srgbClr val="B4B982"/>
                      </a:solidFill>
                      <a:prstDash val="solid"/>
                      <a:round/>
                      <a:headEnd len="sm" w="sm" type="none"/>
                      <a:tailEnd len="sm" w="sm" type="none"/>
                    </a:lnT>
                    <a:lnB cap="flat" cmpd="sng" w="9525">
                      <a:solidFill>
                        <a:srgbClr val="B4B982"/>
                      </a:solidFill>
                      <a:prstDash val="solid"/>
                      <a:round/>
                      <a:headEnd len="sm" w="sm" type="none"/>
                      <a:tailEnd len="sm" w="sm" type="none"/>
                    </a:lnB>
                    <a:solidFill>
                      <a:srgbClr val="61753B"/>
                    </a:solidFill>
                  </a:tcPr>
                </a:tc>
                <a:tc>
                  <a:txBody>
                    <a:bodyPr/>
                    <a:lstStyle/>
                    <a:p>
                      <a:pPr indent="-304800" lvl="0" marL="457200" rtl="0" algn="l">
                        <a:spcBef>
                          <a:spcPts val="0"/>
                        </a:spcBef>
                        <a:spcAft>
                          <a:spcPts val="0"/>
                        </a:spcAft>
                        <a:buClr>
                          <a:srgbClr val="CC0000"/>
                        </a:buClr>
                        <a:buSzPts val="1200"/>
                        <a:buFont typeface="Cabin"/>
                        <a:buChar char="●"/>
                      </a:pPr>
                      <a:r>
                        <a:rPr b="1" lang="en-GB" sz="1200">
                          <a:solidFill>
                            <a:srgbClr val="CC0000"/>
                          </a:solidFill>
                          <a:latin typeface="Cabin"/>
                          <a:ea typeface="Cabin"/>
                          <a:cs typeface="Cabin"/>
                          <a:sym typeface="Cabin"/>
                        </a:rPr>
                        <a:t>Painless </a:t>
                      </a:r>
                      <a:r>
                        <a:rPr b="1" lang="en-GB" sz="1200">
                          <a:solidFill>
                            <a:srgbClr val="CC0000"/>
                          </a:solidFill>
                          <a:latin typeface="Cabin"/>
                          <a:ea typeface="Cabin"/>
                          <a:cs typeface="Cabin"/>
                          <a:sym typeface="Cabin"/>
                        </a:rPr>
                        <a:t>hematuria</a:t>
                      </a:r>
                      <a:r>
                        <a:rPr b="1" lang="en-GB" sz="1200">
                          <a:solidFill>
                            <a:srgbClr val="CC0000"/>
                          </a:solidFill>
                          <a:latin typeface="Cabin"/>
                          <a:ea typeface="Cabin"/>
                          <a:cs typeface="Cabin"/>
                          <a:sym typeface="Cabin"/>
                        </a:rPr>
                        <a:t>.</a:t>
                      </a:r>
                      <a:endParaRPr b="1" sz="1200">
                        <a:solidFill>
                          <a:srgbClr val="CC0000"/>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Inflammation of bladder and burning micturation.</a:t>
                      </a:r>
                      <a:endParaRPr sz="12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CNS involvement (rare).</a:t>
                      </a:r>
                      <a:endParaRPr sz="12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Eggs are trapped in the wall of the bladder where they may give rise to calcification and granuloma formation.</a:t>
                      </a:r>
                      <a:endParaRPr sz="1200">
                        <a:solidFill>
                          <a:schemeClr val="dk1"/>
                        </a:solidFill>
                        <a:latin typeface="Cabin"/>
                        <a:ea typeface="Cabin"/>
                        <a:cs typeface="Cabin"/>
                        <a:sym typeface="Cabin"/>
                      </a:endParaRPr>
                    </a:p>
                  </a:txBody>
                  <a:tcPr marT="91425" marB="91425" marR="91425" marL="91425" anchor="ctr">
                    <a:lnL cap="flat" cmpd="sng" w="9525">
                      <a:solidFill>
                        <a:srgbClr val="B4B982"/>
                      </a:solidFill>
                      <a:prstDash val="solid"/>
                      <a:round/>
                      <a:headEnd len="sm" w="sm" type="none"/>
                      <a:tailEnd len="sm" w="sm" type="none"/>
                    </a:lnL>
                    <a:lnR cap="flat" cmpd="sng" w="9525">
                      <a:solidFill>
                        <a:srgbClr val="B4B982"/>
                      </a:solidFill>
                      <a:prstDash val="solid"/>
                      <a:round/>
                      <a:headEnd len="sm" w="sm" type="none"/>
                      <a:tailEnd len="sm" w="sm" type="none"/>
                    </a:lnR>
                    <a:lnT cap="flat" cmpd="sng" w="9525">
                      <a:solidFill>
                        <a:srgbClr val="B4B982"/>
                      </a:solidFill>
                      <a:prstDash val="solid"/>
                      <a:round/>
                      <a:headEnd len="sm" w="sm" type="none"/>
                      <a:tailEnd len="sm" w="sm" type="none"/>
                    </a:lnT>
                    <a:lnB cap="flat" cmpd="sng" w="9525">
                      <a:solidFill>
                        <a:srgbClr val="B4B982"/>
                      </a:solidFill>
                      <a:prstDash val="solid"/>
                      <a:round/>
                      <a:headEnd len="sm" w="sm" type="none"/>
                      <a:tailEnd len="sm" w="sm" type="none"/>
                    </a:lnB>
                  </a:tcPr>
                </a:tc>
                <a:tc>
                  <a:txBody>
                    <a:bodyPr/>
                    <a:lstStyle/>
                    <a:p>
                      <a:pPr indent="-304800" lvl="0" marL="457200" rtl="0" algn="l">
                        <a:spcBef>
                          <a:spcPts val="0"/>
                        </a:spcBef>
                        <a:spcAft>
                          <a:spcPts val="0"/>
                        </a:spcAft>
                        <a:buClr>
                          <a:schemeClr val="dk1"/>
                        </a:buClr>
                        <a:buSzPts val="1200"/>
                        <a:buFont typeface="Cabin"/>
                        <a:buChar char="●"/>
                      </a:pPr>
                      <a:r>
                        <a:rPr b="1" lang="en-GB" sz="1200">
                          <a:solidFill>
                            <a:srgbClr val="CC0000"/>
                          </a:solidFill>
                          <a:latin typeface="Cabin"/>
                          <a:ea typeface="Cabin"/>
                          <a:cs typeface="Cabin"/>
                          <a:sym typeface="Cabin"/>
                        </a:rPr>
                        <a:t>Dysentery</a:t>
                      </a:r>
                      <a:r>
                        <a:rPr lang="en-GB" sz="1200">
                          <a:solidFill>
                            <a:schemeClr val="dk1"/>
                          </a:solidFill>
                          <a:latin typeface="Cabin"/>
                          <a:ea typeface="Cabin"/>
                          <a:cs typeface="Cabin"/>
                          <a:sym typeface="Cabin"/>
                        </a:rPr>
                        <a:t> (blood and mucus in stools).</a:t>
                      </a:r>
                      <a:endParaRPr sz="12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Hepato/splenomegaly.</a:t>
                      </a:r>
                      <a:endParaRPr sz="12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CNS involvement (rare).</a:t>
                      </a:r>
                      <a:endParaRPr sz="1200">
                        <a:latin typeface="Cabin"/>
                        <a:ea typeface="Cabin"/>
                        <a:cs typeface="Cabin"/>
                        <a:sym typeface="Cabin"/>
                      </a:endParaRPr>
                    </a:p>
                  </a:txBody>
                  <a:tcPr marT="91425" marB="91425" marR="91425" marL="91425" anchor="ctr">
                    <a:lnL cap="flat" cmpd="sng" w="9525">
                      <a:solidFill>
                        <a:srgbClr val="B4B982"/>
                      </a:solidFill>
                      <a:prstDash val="solid"/>
                      <a:round/>
                      <a:headEnd len="sm" w="sm" type="none"/>
                      <a:tailEnd len="sm" w="sm" type="none"/>
                    </a:lnL>
                    <a:lnR cap="flat" cmpd="sng" w="9525">
                      <a:solidFill>
                        <a:srgbClr val="B4B982"/>
                      </a:solidFill>
                      <a:prstDash val="solid"/>
                      <a:round/>
                      <a:headEnd len="sm" w="sm" type="none"/>
                      <a:tailEnd len="sm" w="sm" type="none"/>
                    </a:lnR>
                    <a:lnT cap="flat" cmpd="sng" w="9525">
                      <a:solidFill>
                        <a:srgbClr val="B4B982"/>
                      </a:solidFill>
                      <a:prstDash val="solid"/>
                      <a:round/>
                      <a:headEnd len="sm" w="sm" type="none"/>
                      <a:tailEnd len="sm" w="sm" type="none"/>
                    </a:lnT>
                    <a:lnB cap="flat" cmpd="sng" w="9525">
                      <a:solidFill>
                        <a:srgbClr val="B4B982"/>
                      </a:solidFill>
                      <a:prstDash val="solid"/>
                      <a:round/>
                      <a:headEnd len="sm" w="sm" type="none"/>
                      <a:tailEnd len="sm" w="sm" type="none"/>
                    </a:lnB>
                  </a:tcPr>
                </a:tc>
              </a:tr>
              <a:tr h="1125350">
                <a:tc>
                  <a:txBody>
                    <a:bodyPr/>
                    <a:lstStyle/>
                    <a:p>
                      <a:pPr indent="0" lvl="0" marL="0" rtl="0" algn="ctr">
                        <a:spcBef>
                          <a:spcPts val="0"/>
                        </a:spcBef>
                        <a:spcAft>
                          <a:spcPts val="0"/>
                        </a:spcAft>
                        <a:buNone/>
                      </a:pPr>
                      <a:r>
                        <a:rPr b="1" lang="en-GB">
                          <a:solidFill>
                            <a:srgbClr val="FFFFFF"/>
                          </a:solidFill>
                          <a:latin typeface="Cabin"/>
                          <a:ea typeface="Cabin"/>
                          <a:cs typeface="Cabin"/>
                          <a:sym typeface="Cabin"/>
                        </a:rPr>
                        <a:t>Tissue proliferation and repair</a:t>
                      </a:r>
                      <a:endParaRPr>
                        <a:solidFill>
                          <a:srgbClr val="FFFFFF"/>
                        </a:solidFill>
                        <a:latin typeface="Cabin"/>
                        <a:ea typeface="Cabin"/>
                        <a:cs typeface="Cabin"/>
                        <a:sym typeface="Cabin"/>
                      </a:endParaRPr>
                    </a:p>
                  </a:txBody>
                  <a:tcPr marT="91425" marB="91425" marR="91425" marL="91425" anchor="ctr">
                    <a:lnL cap="flat" cmpd="sng" w="9525">
                      <a:solidFill>
                        <a:srgbClr val="B4B982"/>
                      </a:solidFill>
                      <a:prstDash val="solid"/>
                      <a:round/>
                      <a:headEnd len="sm" w="sm" type="none"/>
                      <a:tailEnd len="sm" w="sm" type="none"/>
                    </a:lnL>
                    <a:lnR cap="flat" cmpd="sng" w="9525">
                      <a:solidFill>
                        <a:srgbClr val="B4B982"/>
                      </a:solidFill>
                      <a:prstDash val="solid"/>
                      <a:round/>
                      <a:headEnd len="sm" w="sm" type="none"/>
                      <a:tailEnd len="sm" w="sm" type="none"/>
                    </a:lnR>
                    <a:lnT cap="flat" cmpd="sng" w="9525">
                      <a:solidFill>
                        <a:srgbClr val="B4B982"/>
                      </a:solidFill>
                      <a:prstDash val="solid"/>
                      <a:round/>
                      <a:headEnd len="sm" w="sm" type="none"/>
                      <a:tailEnd len="sm" w="sm" type="none"/>
                    </a:lnT>
                    <a:lnB cap="flat" cmpd="sng" w="9525">
                      <a:solidFill>
                        <a:srgbClr val="B4B982"/>
                      </a:solidFill>
                      <a:prstDash val="solid"/>
                      <a:round/>
                      <a:headEnd len="sm" w="sm" type="none"/>
                      <a:tailEnd len="sm" w="sm" type="none"/>
                    </a:lnB>
                    <a:solidFill>
                      <a:srgbClr val="61753B"/>
                    </a:solidFill>
                  </a:tcPr>
                </a:tc>
                <a:tc>
                  <a:txBody>
                    <a:bodyPr/>
                    <a:lstStyle/>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Periportal fibrosis.</a:t>
                      </a:r>
                      <a:endParaRPr sz="12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Papillomata in the bladder and lower ureter (leading to obstructive uropathy).</a:t>
                      </a:r>
                      <a:endParaRPr sz="12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Constriction of the ureter may produce hydronephrosis and cancer of the bladder.</a:t>
                      </a:r>
                      <a:endParaRPr sz="12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Lung and CNS involvement.</a:t>
                      </a:r>
                      <a:endParaRPr sz="1200">
                        <a:latin typeface="Cabin"/>
                        <a:ea typeface="Cabin"/>
                        <a:cs typeface="Cabin"/>
                        <a:sym typeface="Cabin"/>
                      </a:endParaRPr>
                    </a:p>
                  </a:txBody>
                  <a:tcPr marT="91425" marB="91425" marR="91425" marL="91425" anchor="ctr">
                    <a:lnL cap="flat" cmpd="sng" w="9525">
                      <a:solidFill>
                        <a:srgbClr val="B4B982"/>
                      </a:solidFill>
                      <a:prstDash val="solid"/>
                      <a:round/>
                      <a:headEnd len="sm" w="sm" type="none"/>
                      <a:tailEnd len="sm" w="sm" type="none"/>
                    </a:lnL>
                    <a:lnR cap="flat" cmpd="sng" w="9525">
                      <a:solidFill>
                        <a:srgbClr val="B4B982"/>
                      </a:solidFill>
                      <a:prstDash val="solid"/>
                      <a:round/>
                      <a:headEnd len="sm" w="sm" type="none"/>
                      <a:tailEnd len="sm" w="sm" type="none"/>
                    </a:lnR>
                    <a:lnT cap="flat" cmpd="sng" w="9525">
                      <a:solidFill>
                        <a:srgbClr val="B4B982"/>
                      </a:solidFill>
                      <a:prstDash val="solid"/>
                      <a:round/>
                      <a:headEnd len="sm" w="sm" type="none"/>
                      <a:tailEnd len="sm" w="sm" type="none"/>
                    </a:lnT>
                    <a:lnB cap="flat" cmpd="sng" w="9525">
                      <a:solidFill>
                        <a:srgbClr val="B4B982"/>
                      </a:solidFill>
                      <a:prstDash val="solid"/>
                      <a:round/>
                      <a:headEnd len="sm" w="sm" type="none"/>
                      <a:tailEnd len="sm" w="sm" type="none"/>
                    </a:lnB>
                  </a:tcPr>
                </a:tc>
                <a:tc>
                  <a:txBody>
                    <a:bodyPr/>
                    <a:lstStyle/>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Periportal fibrosis.</a:t>
                      </a:r>
                      <a:endParaRPr sz="12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Papillomata in the intestine.</a:t>
                      </a:r>
                      <a:endParaRPr sz="12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Lung and CNS involvement.</a:t>
                      </a:r>
                      <a:endParaRPr sz="1200">
                        <a:latin typeface="Cabin"/>
                        <a:ea typeface="Cabin"/>
                        <a:cs typeface="Cabin"/>
                        <a:sym typeface="Cabin"/>
                      </a:endParaRPr>
                    </a:p>
                  </a:txBody>
                  <a:tcPr marT="91425" marB="91425" marR="91425" marL="91425" anchor="ctr">
                    <a:lnL cap="flat" cmpd="sng" w="9525">
                      <a:solidFill>
                        <a:srgbClr val="B4B982"/>
                      </a:solidFill>
                      <a:prstDash val="solid"/>
                      <a:round/>
                      <a:headEnd len="sm" w="sm" type="none"/>
                      <a:tailEnd len="sm" w="sm" type="none"/>
                    </a:lnL>
                    <a:lnR cap="flat" cmpd="sng" w="9525">
                      <a:solidFill>
                        <a:srgbClr val="B4B982"/>
                      </a:solidFill>
                      <a:prstDash val="solid"/>
                      <a:round/>
                      <a:headEnd len="sm" w="sm" type="none"/>
                      <a:tailEnd len="sm" w="sm" type="none"/>
                    </a:lnR>
                    <a:lnT cap="flat" cmpd="sng" w="9525">
                      <a:solidFill>
                        <a:srgbClr val="B4B982"/>
                      </a:solidFill>
                      <a:prstDash val="solid"/>
                      <a:round/>
                      <a:headEnd len="sm" w="sm" type="none"/>
                      <a:tailEnd len="sm" w="sm" type="none"/>
                    </a:lnT>
                    <a:lnB cap="flat" cmpd="sng" w="9525">
                      <a:solidFill>
                        <a:srgbClr val="B4B982"/>
                      </a:solidFill>
                      <a:prstDash val="solid"/>
                      <a:round/>
                      <a:headEnd len="sm" w="sm" type="none"/>
                      <a:tailEnd len="sm" w="sm" type="none"/>
                    </a:lnB>
                  </a:tcPr>
                </a:tc>
              </a:tr>
              <a:tr h="270800">
                <a:tc gridSpan="3">
                  <a:txBody>
                    <a:bodyPr/>
                    <a:lstStyle/>
                    <a:p>
                      <a:pPr indent="0" lvl="0" marL="1371600" rtl="0" algn="ctr">
                        <a:spcBef>
                          <a:spcPts val="0"/>
                        </a:spcBef>
                        <a:spcAft>
                          <a:spcPts val="0"/>
                        </a:spcAft>
                        <a:buNone/>
                      </a:pPr>
                      <a:r>
                        <a:rPr b="1" lang="en-GB">
                          <a:solidFill>
                            <a:srgbClr val="61753B"/>
                          </a:solidFill>
                          <a:latin typeface="Cabin"/>
                          <a:ea typeface="Cabin"/>
                          <a:cs typeface="Cabin"/>
                          <a:sym typeface="Cabin"/>
                        </a:rPr>
                        <a:t>Diagnosis &amp; Treatment</a:t>
                      </a:r>
                      <a:endParaRPr b="1">
                        <a:solidFill>
                          <a:srgbClr val="61753B"/>
                        </a:solidFill>
                        <a:latin typeface="Cabin"/>
                        <a:ea typeface="Cabin"/>
                        <a:cs typeface="Cabin"/>
                        <a:sym typeface="Cabin"/>
                      </a:endParaRPr>
                    </a:p>
                  </a:txBody>
                  <a:tcPr marT="91425" marB="91425" marR="91425" marL="91425">
                    <a:lnL cap="flat" cmpd="sng" w="9525">
                      <a:solidFill>
                        <a:srgbClr val="B4B982"/>
                      </a:solidFill>
                      <a:prstDash val="solid"/>
                      <a:round/>
                      <a:headEnd len="sm" w="sm" type="none"/>
                      <a:tailEnd len="sm" w="sm" type="none"/>
                    </a:lnL>
                    <a:lnR cap="flat" cmpd="sng" w="9525">
                      <a:solidFill>
                        <a:srgbClr val="B4B982"/>
                      </a:solidFill>
                      <a:prstDash val="solid"/>
                      <a:round/>
                      <a:headEnd len="sm" w="sm" type="none"/>
                      <a:tailEnd len="sm" w="sm" type="none"/>
                    </a:lnR>
                    <a:lnT cap="flat" cmpd="sng" w="9525">
                      <a:solidFill>
                        <a:srgbClr val="B4B982"/>
                      </a:solidFill>
                      <a:prstDash val="solid"/>
                      <a:round/>
                      <a:headEnd len="sm" w="sm" type="none"/>
                      <a:tailEnd len="sm" w="sm" type="none"/>
                    </a:lnT>
                    <a:lnB cap="flat" cmpd="sng" w="9525">
                      <a:solidFill>
                        <a:srgbClr val="B4B982"/>
                      </a:solidFill>
                      <a:prstDash val="solid"/>
                      <a:round/>
                      <a:headEnd len="sm" w="sm" type="none"/>
                      <a:tailEnd len="sm" w="sm" type="none"/>
                    </a:lnB>
                    <a:solidFill>
                      <a:srgbClr val="B4B982"/>
                    </a:solidFill>
                  </a:tcPr>
                </a:tc>
                <a:tc hMerge="1"/>
                <a:tc hMerge="1"/>
              </a:tr>
              <a:tr h="375975">
                <a:tc>
                  <a:txBody>
                    <a:bodyPr/>
                    <a:lstStyle/>
                    <a:p>
                      <a:pPr indent="0" lvl="0" marL="0" rtl="0" algn="ctr">
                        <a:spcBef>
                          <a:spcPts val="0"/>
                        </a:spcBef>
                        <a:spcAft>
                          <a:spcPts val="0"/>
                        </a:spcAft>
                        <a:buClr>
                          <a:schemeClr val="dk1"/>
                        </a:buClr>
                        <a:buSzPts val="1100"/>
                        <a:buFont typeface="Arial"/>
                        <a:buNone/>
                      </a:pPr>
                      <a:r>
                        <a:rPr b="1" lang="en-GB">
                          <a:solidFill>
                            <a:srgbClr val="FFFFFF"/>
                          </a:solidFill>
                          <a:latin typeface="Cabin"/>
                          <a:ea typeface="Cabin"/>
                          <a:cs typeface="Cabin"/>
                          <a:sym typeface="Cabin"/>
                        </a:rPr>
                        <a:t>Microscopy</a:t>
                      </a:r>
                      <a:endParaRPr b="1">
                        <a:solidFill>
                          <a:srgbClr val="FFFFFF"/>
                        </a:solidFill>
                        <a:latin typeface="Cabin"/>
                        <a:ea typeface="Cabin"/>
                        <a:cs typeface="Cabin"/>
                        <a:sym typeface="Cabin"/>
                      </a:endParaRPr>
                    </a:p>
                  </a:txBody>
                  <a:tcPr marT="91425" marB="91425" marR="91425" marL="91425" anchor="ctr">
                    <a:lnL cap="flat" cmpd="sng" w="9525">
                      <a:solidFill>
                        <a:srgbClr val="B4B982"/>
                      </a:solidFill>
                      <a:prstDash val="solid"/>
                      <a:round/>
                      <a:headEnd len="sm" w="sm" type="none"/>
                      <a:tailEnd len="sm" w="sm" type="none"/>
                    </a:lnL>
                    <a:lnR cap="flat" cmpd="sng" w="9525">
                      <a:solidFill>
                        <a:srgbClr val="B4B982"/>
                      </a:solidFill>
                      <a:prstDash val="solid"/>
                      <a:round/>
                      <a:headEnd len="sm" w="sm" type="none"/>
                      <a:tailEnd len="sm" w="sm" type="none"/>
                    </a:lnR>
                    <a:lnT cap="flat" cmpd="sng" w="9525">
                      <a:solidFill>
                        <a:srgbClr val="B4B982"/>
                      </a:solidFill>
                      <a:prstDash val="solid"/>
                      <a:round/>
                      <a:headEnd len="sm" w="sm" type="none"/>
                      <a:tailEnd len="sm" w="sm" type="none"/>
                    </a:lnT>
                    <a:lnB cap="flat" cmpd="sng" w="9525">
                      <a:solidFill>
                        <a:srgbClr val="B4B982"/>
                      </a:solidFill>
                      <a:prstDash val="solid"/>
                      <a:round/>
                      <a:headEnd len="sm" w="sm" type="none"/>
                      <a:tailEnd len="sm" w="sm" type="none"/>
                    </a:lnB>
                    <a:solidFill>
                      <a:srgbClr val="61753B"/>
                    </a:solidFill>
                  </a:tcPr>
                </a:tc>
                <a:tc>
                  <a:txBody>
                    <a:bodyPr/>
                    <a:lstStyle/>
                    <a:p>
                      <a:pPr indent="0" lvl="0" marL="0" rtl="0" algn="l">
                        <a:spcBef>
                          <a:spcPts val="0"/>
                        </a:spcBef>
                        <a:spcAft>
                          <a:spcPts val="0"/>
                        </a:spcAft>
                        <a:buClr>
                          <a:schemeClr val="dk1"/>
                        </a:buClr>
                        <a:buSzPts val="1100"/>
                        <a:buFont typeface="Arial"/>
                        <a:buNone/>
                      </a:pPr>
                      <a:r>
                        <a:rPr lang="en-GB" sz="1200">
                          <a:solidFill>
                            <a:schemeClr val="dk1"/>
                          </a:solidFill>
                          <a:latin typeface="Cabin"/>
                          <a:ea typeface="Cabin"/>
                          <a:cs typeface="Cabin"/>
                          <a:sym typeface="Cabin"/>
                        </a:rPr>
                        <a:t>Examination of </a:t>
                      </a:r>
                      <a:r>
                        <a:rPr b="1" lang="en-GB" sz="1200">
                          <a:solidFill>
                            <a:srgbClr val="CC0000"/>
                          </a:solidFill>
                          <a:latin typeface="Cabin"/>
                          <a:ea typeface="Cabin"/>
                          <a:cs typeface="Cabin"/>
                          <a:sym typeface="Cabin"/>
                        </a:rPr>
                        <a:t>urine → Eggs with terminal spine</a:t>
                      </a:r>
                      <a:endParaRPr b="1" sz="1200">
                        <a:solidFill>
                          <a:srgbClr val="CC0000"/>
                        </a:solidFill>
                        <a:latin typeface="Cabin"/>
                        <a:ea typeface="Cabin"/>
                        <a:cs typeface="Cabin"/>
                        <a:sym typeface="Cabin"/>
                      </a:endParaRPr>
                    </a:p>
                  </a:txBody>
                  <a:tcPr marT="91425" marB="91425" marR="91425" marL="91425" anchor="ctr">
                    <a:lnL cap="flat" cmpd="sng" w="9525">
                      <a:solidFill>
                        <a:srgbClr val="B4B982"/>
                      </a:solidFill>
                      <a:prstDash val="solid"/>
                      <a:round/>
                      <a:headEnd len="sm" w="sm" type="none"/>
                      <a:tailEnd len="sm" w="sm" type="none"/>
                    </a:lnL>
                    <a:lnR cap="flat" cmpd="sng" w="9525">
                      <a:solidFill>
                        <a:srgbClr val="B4B982"/>
                      </a:solidFill>
                      <a:prstDash val="solid"/>
                      <a:round/>
                      <a:headEnd len="sm" w="sm" type="none"/>
                      <a:tailEnd len="sm" w="sm" type="none"/>
                    </a:lnR>
                    <a:lnT cap="flat" cmpd="sng" w="9525">
                      <a:solidFill>
                        <a:srgbClr val="B4B982"/>
                      </a:solidFill>
                      <a:prstDash val="solid"/>
                      <a:round/>
                      <a:headEnd len="sm" w="sm" type="none"/>
                      <a:tailEnd len="sm" w="sm" type="none"/>
                    </a:lnT>
                    <a:lnB cap="flat" cmpd="sng" w="9525">
                      <a:solidFill>
                        <a:srgbClr val="B4B982"/>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GB" sz="1200">
                          <a:solidFill>
                            <a:schemeClr val="dk1"/>
                          </a:solidFill>
                          <a:latin typeface="Cabin"/>
                          <a:ea typeface="Cabin"/>
                          <a:cs typeface="Cabin"/>
                          <a:sym typeface="Cabin"/>
                        </a:rPr>
                        <a:t>Examination of </a:t>
                      </a:r>
                      <a:r>
                        <a:rPr b="1" lang="en-GB" sz="1200">
                          <a:solidFill>
                            <a:srgbClr val="CC0000"/>
                          </a:solidFill>
                          <a:latin typeface="Cabin"/>
                          <a:ea typeface="Cabin"/>
                          <a:cs typeface="Cabin"/>
                          <a:sym typeface="Cabin"/>
                        </a:rPr>
                        <a:t>stools → Eggs with lateral spine </a:t>
                      </a:r>
                      <a:endParaRPr b="1" sz="1200">
                        <a:solidFill>
                          <a:srgbClr val="CC0000"/>
                        </a:solidFill>
                        <a:latin typeface="Cabin"/>
                        <a:ea typeface="Cabin"/>
                        <a:cs typeface="Cabin"/>
                        <a:sym typeface="Cabin"/>
                      </a:endParaRPr>
                    </a:p>
                  </a:txBody>
                  <a:tcPr marT="91425" marB="91425" marR="91425" marL="91425" anchor="ctr">
                    <a:lnL cap="flat" cmpd="sng" w="9525">
                      <a:solidFill>
                        <a:srgbClr val="B4B982"/>
                      </a:solidFill>
                      <a:prstDash val="solid"/>
                      <a:round/>
                      <a:headEnd len="sm" w="sm" type="none"/>
                      <a:tailEnd len="sm" w="sm" type="none"/>
                    </a:lnL>
                    <a:lnR cap="flat" cmpd="sng" w="9525">
                      <a:solidFill>
                        <a:srgbClr val="B4B982"/>
                      </a:solidFill>
                      <a:prstDash val="solid"/>
                      <a:round/>
                      <a:headEnd len="sm" w="sm" type="none"/>
                      <a:tailEnd len="sm" w="sm" type="none"/>
                    </a:lnR>
                    <a:lnT cap="flat" cmpd="sng" w="9525">
                      <a:solidFill>
                        <a:srgbClr val="B4B982"/>
                      </a:solidFill>
                      <a:prstDash val="solid"/>
                      <a:round/>
                      <a:headEnd len="sm" w="sm" type="none"/>
                      <a:tailEnd len="sm" w="sm" type="none"/>
                    </a:lnT>
                    <a:lnB cap="flat" cmpd="sng" w="9525">
                      <a:solidFill>
                        <a:srgbClr val="B4B982"/>
                      </a:solidFill>
                      <a:prstDash val="solid"/>
                      <a:round/>
                      <a:headEnd len="sm" w="sm" type="none"/>
                      <a:tailEnd len="sm" w="sm" type="none"/>
                    </a:lnB>
                  </a:tcPr>
                </a:tc>
              </a:tr>
              <a:tr h="270800">
                <a:tc>
                  <a:txBody>
                    <a:bodyPr/>
                    <a:lstStyle/>
                    <a:p>
                      <a:pPr indent="0" lvl="0" marL="0" rtl="0" algn="ctr">
                        <a:spcBef>
                          <a:spcPts val="0"/>
                        </a:spcBef>
                        <a:spcAft>
                          <a:spcPts val="0"/>
                        </a:spcAft>
                        <a:buClr>
                          <a:schemeClr val="dk1"/>
                        </a:buClr>
                        <a:buSzPts val="1100"/>
                        <a:buFont typeface="Arial"/>
                        <a:buNone/>
                      </a:pPr>
                      <a:r>
                        <a:rPr b="1" lang="en-GB">
                          <a:solidFill>
                            <a:srgbClr val="FFFFFF"/>
                          </a:solidFill>
                          <a:latin typeface="Cabin"/>
                          <a:ea typeface="Cabin"/>
                          <a:cs typeface="Cabin"/>
                          <a:sym typeface="Cabin"/>
                        </a:rPr>
                        <a:t>Immunology</a:t>
                      </a:r>
                      <a:endParaRPr b="1">
                        <a:solidFill>
                          <a:srgbClr val="FFFFFF"/>
                        </a:solidFill>
                        <a:latin typeface="Cabin"/>
                        <a:ea typeface="Cabin"/>
                        <a:cs typeface="Cabin"/>
                        <a:sym typeface="Cabin"/>
                      </a:endParaRPr>
                    </a:p>
                  </a:txBody>
                  <a:tcPr marT="91425" marB="91425" marR="91425" marL="91425" anchor="ctr">
                    <a:lnL cap="flat" cmpd="sng" w="9525">
                      <a:solidFill>
                        <a:srgbClr val="B4B982"/>
                      </a:solidFill>
                      <a:prstDash val="solid"/>
                      <a:round/>
                      <a:headEnd len="sm" w="sm" type="none"/>
                      <a:tailEnd len="sm" w="sm" type="none"/>
                    </a:lnL>
                    <a:lnR cap="flat" cmpd="sng" w="9525">
                      <a:solidFill>
                        <a:srgbClr val="B4B982"/>
                      </a:solidFill>
                      <a:prstDash val="solid"/>
                      <a:round/>
                      <a:headEnd len="sm" w="sm" type="none"/>
                      <a:tailEnd len="sm" w="sm" type="none"/>
                    </a:lnR>
                    <a:lnT cap="flat" cmpd="sng" w="9525">
                      <a:solidFill>
                        <a:srgbClr val="B4B982"/>
                      </a:solidFill>
                      <a:prstDash val="solid"/>
                      <a:round/>
                      <a:headEnd len="sm" w="sm" type="none"/>
                      <a:tailEnd len="sm" w="sm" type="none"/>
                    </a:lnT>
                    <a:lnB cap="flat" cmpd="sng" w="9525">
                      <a:solidFill>
                        <a:srgbClr val="B4B982"/>
                      </a:solidFill>
                      <a:prstDash val="solid"/>
                      <a:round/>
                      <a:headEnd len="sm" w="sm" type="none"/>
                      <a:tailEnd len="sm" w="sm" type="none"/>
                    </a:lnB>
                    <a:solidFill>
                      <a:srgbClr val="61753B"/>
                    </a:solidFill>
                  </a:tcPr>
                </a:tc>
                <a:tc gridSpan="2">
                  <a:txBody>
                    <a:bodyPr/>
                    <a:lstStyle/>
                    <a:p>
                      <a:pPr indent="0" lvl="0" marL="0" rtl="0" algn="ctr">
                        <a:spcBef>
                          <a:spcPts val="0"/>
                        </a:spcBef>
                        <a:spcAft>
                          <a:spcPts val="0"/>
                        </a:spcAft>
                        <a:buClr>
                          <a:schemeClr val="dk1"/>
                        </a:buClr>
                        <a:buSzPts val="1100"/>
                        <a:buFont typeface="Arial"/>
                        <a:buNone/>
                      </a:pPr>
                      <a:r>
                        <a:rPr lang="en-GB" sz="1200">
                          <a:solidFill>
                            <a:schemeClr val="dk1"/>
                          </a:solidFill>
                          <a:latin typeface="Cabin"/>
                          <a:ea typeface="Cabin"/>
                          <a:cs typeface="Cabin"/>
                          <a:sym typeface="Cabin"/>
                        </a:rPr>
                        <a:t>Serology tests CFT, ELISA</a:t>
                      </a:r>
                      <a:endParaRPr sz="1200">
                        <a:solidFill>
                          <a:schemeClr val="dk1"/>
                        </a:solidFill>
                        <a:latin typeface="Cabin"/>
                        <a:ea typeface="Cabin"/>
                        <a:cs typeface="Cabin"/>
                        <a:sym typeface="Cabin"/>
                      </a:endParaRPr>
                    </a:p>
                  </a:txBody>
                  <a:tcPr marT="91425" marB="91425" marR="91425" marL="91425" anchor="ctr">
                    <a:lnL cap="flat" cmpd="sng" w="9525">
                      <a:solidFill>
                        <a:srgbClr val="B4B982"/>
                      </a:solidFill>
                      <a:prstDash val="solid"/>
                      <a:round/>
                      <a:headEnd len="sm" w="sm" type="none"/>
                      <a:tailEnd len="sm" w="sm" type="none"/>
                    </a:lnL>
                    <a:lnR cap="flat" cmpd="sng" w="9525">
                      <a:solidFill>
                        <a:srgbClr val="B4B982"/>
                      </a:solidFill>
                      <a:prstDash val="solid"/>
                      <a:round/>
                      <a:headEnd len="sm" w="sm" type="none"/>
                      <a:tailEnd len="sm" w="sm" type="none"/>
                    </a:lnR>
                    <a:lnT cap="flat" cmpd="sng" w="9525">
                      <a:solidFill>
                        <a:srgbClr val="B4B982"/>
                      </a:solidFill>
                      <a:prstDash val="solid"/>
                      <a:round/>
                      <a:headEnd len="sm" w="sm" type="none"/>
                      <a:tailEnd len="sm" w="sm" type="none"/>
                    </a:lnT>
                    <a:lnB cap="flat" cmpd="sng" w="9525">
                      <a:solidFill>
                        <a:srgbClr val="B4B982"/>
                      </a:solidFill>
                      <a:prstDash val="solid"/>
                      <a:round/>
                      <a:headEnd len="sm" w="sm" type="none"/>
                      <a:tailEnd len="sm" w="sm" type="none"/>
                    </a:lnB>
                  </a:tcPr>
                </a:tc>
                <a:tc hMerge="1"/>
              </a:tr>
              <a:tr h="375975">
                <a:tc>
                  <a:txBody>
                    <a:bodyPr/>
                    <a:lstStyle/>
                    <a:p>
                      <a:pPr indent="0" lvl="0" marL="0" rtl="0" algn="ctr">
                        <a:spcBef>
                          <a:spcPts val="0"/>
                        </a:spcBef>
                        <a:spcAft>
                          <a:spcPts val="0"/>
                        </a:spcAft>
                        <a:buNone/>
                      </a:pPr>
                      <a:r>
                        <a:rPr b="1" lang="en-GB">
                          <a:solidFill>
                            <a:srgbClr val="FFFFFF"/>
                          </a:solidFill>
                          <a:latin typeface="Cabin"/>
                          <a:ea typeface="Cabin"/>
                          <a:cs typeface="Cabin"/>
                          <a:sym typeface="Cabin"/>
                        </a:rPr>
                        <a:t>Indirect</a:t>
                      </a:r>
                      <a:endParaRPr b="1">
                        <a:solidFill>
                          <a:srgbClr val="FFFFFF"/>
                        </a:solidFill>
                        <a:latin typeface="Cabin"/>
                        <a:ea typeface="Cabin"/>
                        <a:cs typeface="Cabin"/>
                        <a:sym typeface="Cabin"/>
                      </a:endParaRPr>
                    </a:p>
                  </a:txBody>
                  <a:tcPr marT="91425" marB="91425" marR="91425" marL="91425" anchor="ctr">
                    <a:lnL cap="flat" cmpd="sng" w="9525">
                      <a:solidFill>
                        <a:srgbClr val="B4B982"/>
                      </a:solidFill>
                      <a:prstDash val="solid"/>
                      <a:round/>
                      <a:headEnd len="sm" w="sm" type="none"/>
                      <a:tailEnd len="sm" w="sm" type="none"/>
                    </a:lnL>
                    <a:lnR cap="flat" cmpd="sng" w="9525">
                      <a:solidFill>
                        <a:srgbClr val="B4B982"/>
                      </a:solidFill>
                      <a:prstDash val="solid"/>
                      <a:round/>
                      <a:headEnd len="sm" w="sm" type="none"/>
                      <a:tailEnd len="sm" w="sm" type="none"/>
                    </a:lnR>
                    <a:lnT cap="flat" cmpd="sng" w="9525">
                      <a:solidFill>
                        <a:srgbClr val="B4B982"/>
                      </a:solidFill>
                      <a:prstDash val="solid"/>
                      <a:round/>
                      <a:headEnd len="sm" w="sm" type="none"/>
                      <a:tailEnd len="sm" w="sm" type="none"/>
                    </a:lnT>
                    <a:lnB cap="flat" cmpd="sng" w="9525">
                      <a:solidFill>
                        <a:srgbClr val="B4B982"/>
                      </a:solidFill>
                      <a:prstDash val="solid"/>
                      <a:round/>
                      <a:headEnd len="sm" w="sm" type="none"/>
                      <a:tailEnd len="sm" w="sm" type="none"/>
                    </a:lnB>
                    <a:solidFill>
                      <a:srgbClr val="61753B"/>
                    </a:solidFill>
                  </a:tcPr>
                </a:tc>
                <a:tc>
                  <a:txBody>
                    <a:bodyPr/>
                    <a:lstStyle/>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Radiology </a:t>
                      </a:r>
                      <a:endParaRPr sz="12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Cystoscopy</a:t>
                      </a:r>
                      <a:endParaRPr sz="1200">
                        <a:solidFill>
                          <a:schemeClr val="dk1"/>
                        </a:solidFill>
                        <a:latin typeface="Cabin"/>
                        <a:ea typeface="Cabin"/>
                        <a:cs typeface="Cabin"/>
                        <a:sym typeface="Cabin"/>
                      </a:endParaRPr>
                    </a:p>
                  </a:txBody>
                  <a:tcPr marT="91425" marB="91425" marR="91425" marL="91425" anchor="ctr">
                    <a:lnL cap="flat" cmpd="sng" w="9525">
                      <a:solidFill>
                        <a:srgbClr val="B4B982"/>
                      </a:solidFill>
                      <a:prstDash val="solid"/>
                      <a:round/>
                      <a:headEnd len="sm" w="sm" type="none"/>
                      <a:tailEnd len="sm" w="sm" type="none"/>
                    </a:lnL>
                    <a:lnR cap="flat" cmpd="sng" w="9525">
                      <a:solidFill>
                        <a:srgbClr val="B4B982"/>
                      </a:solidFill>
                      <a:prstDash val="solid"/>
                      <a:round/>
                      <a:headEnd len="sm" w="sm" type="none"/>
                      <a:tailEnd len="sm" w="sm" type="none"/>
                    </a:lnR>
                    <a:lnT cap="flat" cmpd="sng" w="9525">
                      <a:solidFill>
                        <a:srgbClr val="B4B982"/>
                      </a:solidFill>
                      <a:prstDash val="solid"/>
                      <a:round/>
                      <a:headEnd len="sm" w="sm" type="none"/>
                      <a:tailEnd len="sm" w="sm" type="none"/>
                    </a:lnT>
                    <a:lnB cap="flat" cmpd="sng" w="9525">
                      <a:solidFill>
                        <a:srgbClr val="B4B982"/>
                      </a:solidFill>
                      <a:prstDash val="solid"/>
                      <a:round/>
                      <a:headEnd len="sm" w="sm" type="none"/>
                      <a:tailEnd len="sm" w="sm" type="none"/>
                    </a:lnB>
                  </a:tcPr>
                </a:tc>
                <a:tc>
                  <a:txBody>
                    <a:bodyPr/>
                    <a:lstStyle/>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Radiology</a:t>
                      </a:r>
                      <a:endParaRPr sz="1200">
                        <a:solidFill>
                          <a:schemeClr val="dk1"/>
                        </a:solidFill>
                        <a:latin typeface="Cabin"/>
                        <a:ea typeface="Cabin"/>
                        <a:cs typeface="Cabin"/>
                        <a:sym typeface="Cabin"/>
                      </a:endParaRPr>
                    </a:p>
                    <a:p>
                      <a:pPr indent="-304800" lvl="0" marL="457200" rtl="0" algn="l">
                        <a:spcBef>
                          <a:spcPts val="0"/>
                        </a:spcBef>
                        <a:spcAft>
                          <a:spcPts val="0"/>
                        </a:spcAft>
                        <a:buClr>
                          <a:schemeClr val="dk1"/>
                        </a:buClr>
                        <a:buSzPts val="1200"/>
                        <a:buFont typeface="Cabin"/>
                        <a:buChar char="●"/>
                      </a:pPr>
                      <a:r>
                        <a:rPr lang="en-GB" sz="1200">
                          <a:solidFill>
                            <a:schemeClr val="dk1"/>
                          </a:solidFill>
                          <a:latin typeface="Cabin"/>
                          <a:ea typeface="Cabin"/>
                          <a:cs typeface="Cabin"/>
                          <a:sym typeface="Cabin"/>
                        </a:rPr>
                        <a:t>Endoscopy </a:t>
                      </a:r>
                      <a:endParaRPr sz="1200">
                        <a:latin typeface="Cabin"/>
                        <a:ea typeface="Cabin"/>
                        <a:cs typeface="Cabin"/>
                        <a:sym typeface="Cabin"/>
                      </a:endParaRPr>
                    </a:p>
                  </a:txBody>
                  <a:tcPr marT="91425" marB="91425" marR="91425" marL="91425" anchor="ctr">
                    <a:lnL cap="flat" cmpd="sng" w="9525">
                      <a:solidFill>
                        <a:srgbClr val="B4B982"/>
                      </a:solidFill>
                      <a:prstDash val="solid"/>
                      <a:round/>
                      <a:headEnd len="sm" w="sm" type="none"/>
                      <a:tailEnd len="sm" w="sm" type="none"/>
                    </a:lnL>
                    <a:lnR cap="flat" cmpd="sng" w="9525">
                      <a:solidFill>
                        <a:srgbClr val="B4B982"/>
                      </a:solidFill>
                      <a:prstDash val="solid"/>
                      <a:round/>
                      <a:headEnd len="sm" w="sm" type="none"/>
                      <a:tailEnd len="sm" w="sm" type="none"/>
                    </a:lnR>
                    <a:lnT cap="flat" cmpd="sng" w="9525">
                      <a:solidFill>
                        <a:srgbClr val="B4B982"/>
                      </a:solidFill>
                      <a:prstDash val="solid"/>
                      <a:round/>
                      <a:headEnd len="sm" w="sm" type="none"/>
                      <a:tailEnd len="sm" w="sm" type="none"/>
                    </a:lnT>
                    <a:lnB cap="flat" cmpd="sng" w="9525">
                      <a:solidFill>
                        <a:srgbClr val="B4B982"/>
                      </a:solidFill>
                      <a:prstDash val="solid"/>
                      <a:round/>
                      <a:headEnd len="sm" w="sm" type="none"/>
                      <a:tailEnd len="sm" w="sm" type="none"/>
                    </a:lnB>
                  </a:tcPr>
                </a:tc>
              </a:tr>
              <a:tr h="270800">
                <a:tc>
                  <a:txBody>
                    <a:bodyPr/>
                    <a:lstStyle/>
                    <a:p>
                      <a:pPr indent="0" lvl="0" marL="0" rtl="0" algn="ctr">
                        <a:spcBef>
                          <a:spcPts val="0"/>
                        </a:spcBef>
                        <a:spcAft>
                          <a:spcPts val="0"/>
                        </a:spcAft>
                        <a:buClr>
                          <a:schemeClr val="dk1"/>
                        </a:buClr>
                        <a:buSzPts val="1100"/>
                        <a:buFont typeface="Arial"/>
                        <a:buNone/>
                      </a:pPr>
                      <a:r>
                        <a:rPr b="1" lang="en-GB">
                          <a:solidFill>
                            <a:srgbClr val="FFFFFF"/>
                          </a:solidFill>
                          <a:latin typeface="Cabin"/>
                          <a:ea typeface="Cabin"/>
                          <a:cs typeface="Cabin"/>
                          <a:sym typeface="Cabin"/>
                        </a:rPr>
                        <a:t>Intradermal test</a:t>
                      </a:r>
                      <a:endParaRPr b="1">
                        <a:solidFill>
                          <a:srgbClr val="FFFFFF"/>
                        </a:solidFill>
                        <a:latin typeface="Cabin"/>
                        <a:ea typeface="Cabin"/>
                        <a:cs typeface="Cabin"/>
                        <a:sym typeface="Cabin"/>
                      </a:endParaRPr>
                    </a:p>
                  </a:txBody>
                  <a:tcPr marT="91425" marB="91425" marR="91425" marL="91425" anchor="ctr">
                    <a:lnL cap="flat" cmpd="sng" w="9525">
                      <a:solidFill>
                        <a:srgbClr val="B4B982"/>
                      </a:solidFill>
                      <a:prstDash val="solid"/>
                      <a:round/>
                      <a:headEnd len="sm" w="sm" type="none"/>
                      <a:tailEnd len="sm" w="sm" type="none"/>
                    </a:lnL>
                    <a:lnR cap="flat" cmpd="sng" w="9525">
                      <a:solidFill>
                        <a:srgbClr val="B4B982"/>
                      </a:solidFill>
                      <a:prstDash val="solid"/>
                      <a:round/>
                      <a:headEnd len="sm" w="sm" type="none"/>
                      <a:tailEnd len="sm" w="sm" type="none"/>
                    </a:lnR>
                    <a:lnT cap="flat" cmpd="sng" w="9525">
                      <a:solidFill>
                        <a:srgbClr val="B4B982"/>
                      </a:solidFill>
                      <a:prstDash val="solid"/>
                      <a:round/>
                      <a:headEnd len="sm" w="sm" type="none"/>
                      <a:tailEnd len="sm" w="sm" type="none"/>
                    </a:lnT>
                    <a:lnB cap="flat" cmpd="sng" w="9525">
                      <a:solidFill>
                        <a:srgbClr val="B4B982"/>
                      </a:solidFill>
                      <a:prstDash val="solid"/>
                      <a:round/>
                      <a:headEnd len="sm" w="sm" type="none"/>
                      <a:tailEnd len="sm" w="sm" type="none"/>
                    </a:lnB>
                    <a:solidFill>
                      <a:srgbClr val="61753B"/>
                    </a:solidFill>
                  </a:tcPr>
                </a:tc>
                <a:tc gridSpan="2">
                  <a:txBody>
                    <a:bodyPr/>
                    <a:lstStyle/>
                    <a:p>
                      <a:pPr indent="0" lvl="0" marL="0" rtl="0" algn="ctr">
                        <a:spcBef>
                          <a:spcPts val="0"/>
                        </a:spcBef>
                        <a:spcAft>
                          <a:spcPts val="0"/>
                        </a:spcAft>
                        <a:buClr>
                          <a:schemeClr val="dk1"/>
                        </a:buClr>
                        <a:buSzPts val="1100"/>
                        <a:buFont typeface="Arial"/>
                        <a:buNone/>
                      </a:pPr>
                      <a:r>
                        <a:rPr lang="en-GB" sz="1200">
                          <a:solidFill>
                            <a:schemeClr val="dk1"/>
                          </a:solidFill>
                          <a:latin typeface="Cabin"/>
                          <a:ea typeface="Cabin"/>
                          <a:cs typeface="Cabin"/>
                          <a:sym typeface="Cabin"/>
                        </a:rPr>
                        <a:t>With cercarial antigen cause allergic reaction.</a:t>
                      </a:r>
                      <a:endParaRPr sz="1200">
                        <a:solidFill>
                          <a:schemeClr val="dk1"/>
                        </a:solidFill>
                        <a:latin typeface="Cabin"/>
                        <a:ea typeface="Cabin"/>
                        <a:cs typeface="Cabin"/>
                        <a:sym typeface="Cabin"/>
                      </a:endParaRPr>
                    </a:p>
                  </a:txBody>
                  <a:tcPr marT="91425" marB="91425" marR="91425" marL="91425" anchor="ctr">
                    <a:lnL cap="flat" cmpd="sng" w="9525">
                      <a:solidFill>
                        <a:srgbClr val="B4B982"/>
                      </a:solidFill>
                      <a:prstDash val="solid"/>
                      <a:round/>
                      <a:headEnd len="sm" w="sm" type="none"/>
                      <a:tailEnd len="sm" w="sm" type="none"/>
                    </a:lnL>
                    <a:lnR cap="flat" cmpd="sng" w="9525">
                      <a:solidFill>
                        <a:srgbClr val="B4B982"/>
                      </a:solidFill>
                      <a:prstDash val="solid"/>
                      <a:round/>
                      <a:headEnd len="sm" w="sm" type="none"/>
                      <a:tailEnd len="sm" w="sm" type="none"/>
                    </a:lnR>
                    <a:lnT cap="flat" cmpd="sng" w="9525">
                      <a:solidFill>
                        <a:srgbClr val="B4B982"/>
                      </a:solidFill>
                      <a:prstDash val="solid"/>
                      <a:round/>
                      <a:headEnd len="sm" w="sm" type="none"/>
                      <a:tailEnd len="sm" w="sm" type="none"/>
                    </a:lnT>
                    <a:lnB cap="flat" cmpd="sng" w="9525">
                      <a:solidFill>
                        <a:srgbClr val="B4B982"/>
                      </a:solidFill>
                      <a:prstDash val="solid"/>
                      <a:round/>
                      <a:headEnd len="sm" w="sm" type="none"/>
                      <a:tailEnd len="sm" w="sm" type="none"/>
                    </a:lnB>
                  </a:tcPr>
                </a:tc>
                <a:tc hMerge="1"/>
              </a:tr>
              <a:tr h="270800">
                <a:tc>
                  <a:txBody>
                    <a:bodyPr/>
                    <a:lstStyle/>
                    <a:p>
                      <a:pPr indent="0" lvl="0" marL="0" rtl="0" algn="ctr">
                        <a:spcBef>
                          <a:spcPts val="0"/>
                        </a:spcBef>
                        <a:spcAft>
                          <a:spcPts val="0"/>
                        </a:spcAft>
                        <a:buNone/>
                      </a:pPr>
                      <a:r>
                        <a:rPr b="1" lang="en-GB">
                          <a:solidFill>
                            <a:srgbClr val="FFFFFF"/>
                          </a:solidFill>
                          <a:latin typeface="Cabin"/>
                          <a:ea typeface="Cabin"/>
                          <a:cs typeface="Cabin"/>
                          <a:sym typeface="Cabin"/>
                        </a:rPr>
                        <a:t>Treatment</a:t>
                      </a:r>
                      <a:endParaRPr b="1">
                        <a:solidFill>
                          <a:srgbClr val="FFFFFF"/>
                        </a:solidFill>
                        <a:latin typeface="Cabin"/>
                        <a:ea typeface="Cabin"/>
                        <a:cs typeface="Cabin"/>
                        <a:sym typeface="Cabin"/>
                      </a:endParaRPr>
                    </a:p>
                  </a:txBody>
                  <a:tcPr marT="91425" marB="91425" marR="91425" marL="91425" anchor="ctr">
                    <a:lnL cap="flat" cmpd="sng" w="9525">
                      <a:solidFill>
                        <a:srgbClr val="B4B982"/>
                      </a:solidFill>
                      <a:prstDash val="solid"/>
                      <a:round/>
                      <a:headEnd len="sm" w="sm" type="none"/>
                      <a:tailEnd len="sm" w="sm" type="none"/>
                    </a:lnL>
                    <a:lnR cap="flat" cmpd="sng" w="9525">
                      <a:solidFill>
                        <a:srgbClr val="B4B982"/>
                      </a:solidFill>
                      <a:prstDash val="solid"/>
                      <a:round/>
                      <a:headEnd len="sm" w="sm" type="none"/>
                      <a:tailEnd len="sm" w="sm" type="none"/>
                    </a:lnR>
                    <a:lnT cap="flat" cmpd="sng" w="9525">
                      <a:solidFill>
                        <a:srgbClr val="B4B982"/>
                      </a:solidFill>
                      <a:prstDash val="solid"/>
                      <a:round/>
                      <a:headEnd len="sm" w="sm" type="none"/>
                      <a:tailEnd len="sm" w="sm" type="none"/>
                    </a:lnT>
                    <a:lnB cap="flat" cmpd="sng" w="9525">
                      <a:solidFill>
                        <a:srgbClr val="B4B982"/>
                      </a:solidFill>
                      <a:prstDash val="solid"/>
                      <a:round/>
                      <a:headEnd len="sm" w="sm" type="none"/>
                      <a:tailEnd len="sm" w="sm" type="none"/>
                    </a:lnB>
                    <a:solidFill>
                      <a:srgbClr val="61753B"/>
                    </a:solidFill>
                  </a:tcPr>
                </a:tc>
                <a:tc gridSpan="2">
                  <a:txBody>
                    <a:bodyPr/>
                    <a:lstStyle/>
                    <a:p>
                      <a:pPr indent="0" lvl="0" marL="0" rtl="0" algn="ctr">
                        <a:spcBef>
                          <a:spcPts val="0"/>
                        </a:spcBef>
                        <a:spcAft>
                          <a:spcPts val="0"/>
                        </a:spcAft>
                        <a:buNone/>
                      </a:pPr>
                      <a:r>
                        <a:rPr b="1" lang="en-GB" sz="1200">
                          <a:solidFill>
                            <a:srgbClr val="CC0000"/>
                          </a:solidFill>
                          <a:latin typeface="Cabin"/>
                          <a:ea typeface="Cabin"/>
                          <a:cs typeface="Cabin"/>
                          <a:sym typeface="Cabin"/>
                        </a:rPr>
                        <a:t>Praziquantel</a:t>
                      </a:r>
                      <a:endParaRPr b="1" sz="1200">
                        <a:solidFill>
                          <a:srgbClr val="CC0000"/>
                        </a:solidFill>
                        <a:latin typeface="Cabin"/>
                        <a:ea typeface="Cabin"/>
                        <a:cs typeface="Cabin"/>
                        <a:sym typeface="Cabin"/>
                      </a:endParaRPr>
                    </a:p>
                  </a:txBody>
                  <a:tcPr marT="91425" marB="91425" marR="91425" marL="91425" anchor="ctr">
                    <a:lnL cap="flat" cmpd="sng" w="9525">
                      <a:solidFill>
                        <a:srgbClr val="B4B982"/>
                      </a:solidFill>
                      <a:prstDash val="solid"/>
                      <a:round/>
                      <a:headEnd len="sm" w="sm" type="none"/>
                      <a:tailEnd len="sm" w="sm" type="none"/>
                    </a:lnL>
                    <a:lnR cap="flat" cmpd="sng" w="9525">
                      <a:solidFill>
                        <a:srgbClr val="B4B982"/>
                      </a:solidFill>
                      <a:prstDash val="solid"/>
                      <a:round/>
                      <a:headEnd len="sm" w="sm" type="none"/>
                      <a:tailEnd len="sm" w="sm" type="none"/>
                    </a:lnR>
                    <a:lnT cap="flat" cmpd="sng" w="9525">
                      <a:solidFill>
                        <a:srgbClr val="B4B982"/>
                      </a:solidFill>
                      <a:prstDash val="solid"/>
                      <a:round/>
                      <a:headEnd len="sm" w="sm" type="none"/>
                      <a:tailEnd len="sm" w="sm" type="none"/>
                    </a:lnT>
                    <a:lnB cap="flat" cmpd="sng" w="9525">
                      <a:solidFill>
                        <a:srgbClr val="B4B982"/>
                      </a:solidFill>
                      <a:prstDash val="solid"/>
                      <a:round/>
                      <a:headEnd len="sm" w="sm" type="none"/>
                      <a:tailEnd len="sm" w="sm" type="none"/>
                    </a:lnB>
                  </a:tcPr>
                </a:tc>
                <a:tc hMerge="1"/>
              </a:tr>
            </a:tbl>
          </a:graphicData>
        </a:graphic>
      </p:graphicFrame>
      <p:pic>
        <p:nvPicPr>
          <p:cNvPr id="182" name="Google Shape;182;p17"/>
          <p:cNvPicPr preferRelativeResize="0"/>
          <p:nvPr/>
        </p:nvPicPr>
        <p:blipFill rotWithShape="1">
          <a:blip r:embed="rId3">
            <a:alphaModFix/>
          </a:blip>
          <a:srcRect b="50003" l="34187" r="25094" t="25636"/>
          <a:stretch/>
        </p:blipFill>
        <p:spPr>
          <a:xfrm>
            <a:off x="2194799" y="9159350"/>
            <a:ext cx="1471469" cy="478182"/>
          </a:xfrm>
          <a:prstGeom prst="rect">
            <a:avLst/>
          </a:prstGeom>
          <a:noFill/>
          <a:ln cap="flat" cmpd="sng" w="19050">
            <a:solidFill>
              <a:srgbClr val="61753B"/>
            </a:solidFill>
            <a:prstDash val="solid"/>
            <a:round/>
            <a:headEnd len="sm" w="sm" type="none"/>
            <a:tailEnd len="sm" w="sm" type="none"/>
          </a:ln>
        </p:spPr>
      </p:pic>
      <p:sp>
        <p:nvSpPr>
          <p:cNvPr id="183" name="Google Shape;183;p17"/>
          <p:cNvSpPr txBox="1"/>
          <p:nvPr/>
        </p:nvSpPr>
        <p:spPr>
          <a:xfrm>
            <a:off x="2194750" y="9638599"/>
            <a:ext cx="1471200" cy="311700"/>
          </a:xfrm>
          <a:prstGeom prst="rect">
            <a:avLst/>
          </a:prstGeom>
          <a:noFill/>
          <a:ln cap="flat" cmpd="sng" w="9525">
            <a:solidFill>
              <a:srgbClr val="61753B"/>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Cabin"/>
                <a:ea typeface="Cabin"/>
                <a:cs typeface="Cabin"/>
                <a:sym typeface="Cabin"/>
              </a:rPr>
              <a:t>Egg of  S. haematobium</a:t>
            </a:r>
            <a:endParaRPr sz="1000">
              <a:latin typeface="Cabin"/>
              <a:ea typeface="Cabin"/>
              <a:cs typeface="Cabin"/>
              <a:sym typeface="Cabin"/>
            </a:endParaRPr>
          </a:p>
        </p:txBody>
      </p:sp>
      <p:sp>
        <p:nvSpPr>
          <p:cNvPr id="184" name="Google Shape;184;p17"/>
          <p:cNvSpPr txBox="1"/>
          <p:nvPr/>
        </p:nvSpPr>
        <p:spPr>
          <a:xfrm>
            <a:off x="4720401" y="9638599"/>
            <a:ext cx="1471200" cy="311700"/>
          </a:xfrm>
          <a:prstGeom prst="rect">
            <a:avLst/>
          </a:prstGeom>
          <a:noFill/>
          <a:ln cap="flat" cmpd="sng" w="9525">
            <a:solidFill>
              <a:srgbClr val="61753B"/>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Cabin"/>
                <a:ea typeface="Cabin"/>
                <a:cs typeface="Cabin"/>
                <a:sym typeface="Cabin"/>
              </a:rPr>
              <a:t>Egg of  S. mansoni</a:t>
            </a:r>
            <a:endParaRPr sz="1000">
              <a:latin typeface="Cabin"/>
              <a:ea typeface="Cabin"/>
              <a:cs typeface="Cabin"/>
              <a:sym typeface="Cabin"/>
            </a:endParaRPr>
          </a:p>
        </p:txBody>
      </p:sp>
      <p:pic>
        <p:nvPicPr>
          <p:cNvPr id="185" name="Google Shape;185;p17"/>
          <p:cNvPicPr preferRelativeResize="0"/>
          <p:nvPr/>
        </p:nvPicPr>
        <p:blipFill rotWithShape="1">
          <a:blip r:embed="rId4">
            <a:alphaModFix/>
          </a:blip>
          <a:srcRect b="17574" l="36624" r="26359" t="58066"/>
          <a:stretch/>
        </p:blipFill>
        <p:spPr>
          <a:xfrm>
            <a:off x="4720524" y="9159352"/>
            <a:ext cx="1471448" cy="478182"/>
          </a:xfrm>
          <a:prstGeom prst="rect">
            <a:avLst/>
          </a:prstGeom>
          <a:noFill/>
          <a:ln cap="flat" cmpd="sng" w="9525">
            <a:solidFill>
              <a:srgbClr val="61753B"/>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Google Shape;190;p18"/>
          <p:cNvSpPr/>
          <p:nvPr/>
        </p:nvSpPr>
        <p:spPr>
          <a:xfrm rot="10800000">
            <a:off x="6663269" y="-12432"/>
            <a:ext cx="938700" cy="975600"/>
          </a:xfrm>
          <a:prstGeom prst="rtTriangle">
            <a:avLst/>
          </a:prstGeom>
          <a:solidFill>
            <a:srgbClr val="B4B98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Exo"/>
              <a:ea typeface="Exo"/>
              <a:cs typeface="Exo"/>
              <a:sym typeface="Exo"/>
            </a:endParaRPr>
          </a:p>
        </p:txBody>
      </p:sp>
      <p:sp>
        <p:nvSpPr>
          <p:cNvPr id="191" name="Google Shape;191;p18"/>
          <p:cNvSpPr/>
          <p:nvPr/>
        </p:nvSpPr>
        <p:spPr>
          <a:xfrm>
            <a:off x="0" y="10026600"/>
            <a:ext cx="7589400" cy="672000"/>
          </a:xfrm>
          <a:prstGeom prst="rect">
            <a:avLst/>
          </a:prstGeom>
          <a:noFill/>
          <a:ln cap="flat" cmpd="sng" w="9525">
            <a:solidFill>
              <a:srgbClr val="B4B98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000">
                <a:solidFill>
                  <a:srgbClr val="6AA84F"/>
                </a:solidFill>
                <a:latin typeface="Cabin"/>
                <a:ea typeface="Cabin"/>
                <a:cs typeface="Cabin"/>
                <a:sym typeface="Cabin"/>
              </a:rPr>
              <a:t>1- </a:t>
            </a:r>
            <a:r>
              <a:rPr b="1" lang="en-GB" sz="1000">
                <a:solidFill>
                  <a:srgbClr val="CC0000"/>
                </a:solidFill>
                <a:latin typeface="Cabin"/>
                <a:ea typeface="Cabin"/>
                <a:cs typeface="Cabin"/>
                <a:sym typeface="Cabin"/>
              </a:rPr>
              <a:t>fecal-oral</a:t>
            </a:r>
            <a:r>
              <a:rPr lang="en-GB" sz="1000">
                <a:solidFill>
                  <a:srgbClr val="6AA84F"/>
                </a:solidFill>
                <a:latin typeface="Cabin"/>
                <a:ea typeface="Cabin"/>
                <a:cs typeface="Cabin"/>
                <a:sym typeface="Cabin"/>
              </a:rPr>
              <a:t> route NOT through the skin</a:t>
            </a:r>
            <a:endParaRPr sz="1000">
              <a:solidFill>
                <a:srgbClr val="6AA84F"/>
              </a:solidFill>
              <a:latin typeface="Cabin"/>
              <a:ea typeface="Cabin"/>
              <a:cs typeface="Cabin"/>
              <a:sym typeface="Cabin"/>
            </a:endParaRPr>
          </a:p>
        </p:txBody>
      </p:sp>
      <p:sp>
        <p:nvSpPr>
          <p:cNvPr id="192" name="Google Shape;192;p18"/>
          <p:cNvSpPr txBox="1"/>
          <p:nvPr/>
        </p:nvSpPr>
        <p:spPr>
          <a:xfrm>
            <a:off x="7106665" y="63360"/>
            <a:ext cx="4953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bin"/>
                <a:ea typeface="Cabin"/>
                <a:cs typeface="Cabin"/>
                <a:sym typeface="Cabin"/>
              </a:rPr>
              <a:t>5</a:t>
            </a:r>
            <a:endParaRPr>
              <a:latin typeface="Cabin"/>
              <a:ea typeface="Cabin"/>
              <a:cs typeface="Cabin"/>
              <a:sym typeface="Cabin"/>
            </a:endParaRPr>
          </a:p>
        </p:txBody>
      </p:sp>
      <p:sp>
        <p:nvSpPr>
          <p:cNvPr id="193" name="Google Shape;193;p18"/>
          <p:cNvSpPr txBox="1"/>
          <p:nvPr/>
        </p:nvSpPr>
        <p:spPr>
          <a:xfrm>
            <a:off x="579132" y="269980"/>
            <a:ext cx="6071700" cy="582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b="1" sz="3500">
              <a:solidFill>
                <a:srgbClr val="61753B"/>
              </a:solidFill>
              <a:latin typeface="Cabin"/>
              <a:ea typeface="Cabin"/>
              <a:cs typeface="Cabin"/>
              <a:sym typeface="Cabin"/>
            </a:endParaRPr>
          </a:p>
          <a:p>
            <a:pPr indent="0" lvl="0" marL="0" rtl="0" algn="ctr">
              <a:spcBef>
                <a:spcPts val="0"/>
              </a:spcBef>
              <a:spcAft>
                <a:spcPts val="0"/>
              </a:spcAft>
              <a:buNone/>
            </a:pPr>
            <a:r>
              <a:rPr b="1" lang="en-GB" sz="3500">
                <a:solidFill>
                  <a:srgbClr val="61753B"/>
                </a:solidFill>
                <a:latin typeface="Cabin"/>
                <a:ea typeface="Cabin"/>
                <a:cs typeface="Cabin"/>
                <a:sym typeface="Cabin"/>
              </a:rPr>
              <a:t>Fasciola Hepatica</a:t>
            </a:r>
            <a:endParaRPr b="1" sz="3500">
              <a:solidFill>
                <a:srgbClr val="61753B"/>
              </a:solidFill>
              <a:latin typeface="Cabin"/>
              <a:ea typeface="Cabin"/>
              <a:cs typeface="Cabin"/>
              <a:sym typeface="Cabin"/>
            </a:endParaRPr>
          </a:p>
        </p:txBody>
      </p:sp>
      <p:sp>
        <p:nvSpPr>
          <p:cNvPr id="194" name="Google Shape;194;p18"/>
          <p:cNvSpPr/>
          <p:nvPr/>
        </p:nvSpPr>
        <p:spPr>
          <a:xfrm>
            <a:off x="343838" y="2576980"/>
            <a:ext cx="1557300" cy="969600"/>
          </a:xfrm>
          <a:prstGeom prst="roundRect">
            <a:avLst>
              <a:gd fmla="val 16667" name="adj"/>
            </a:avLst>
          </a:prstGeom>
          <a:noFill/>
          <a:ln cap="flat" cmpd="sng" w="9525">
            <a:solidFill>
              <a:srgbClr val="61753B"/>
            </a:solidFill>
            <a:prstDash val="lg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200">
                <a:solidFill>
                  <a:srgbClr val="CC0000"/>
                </a:solidFill>
                <a:latin typeface="Cabin"/>
                <a:ea typeface="Cabin"/>
                <a:cs typeface="Cabin"/>
                <a:sym typeface="Cabin"/>
              </a:rPr>
              <a:t>Metacercaria</a:t>
            </a:r>
            <a:r>
              <a:rPr lang="en-GB" sz="1200">
                <a:solidFill>
                  <a:schemeClr val="dk1"/>
                </a:solidFill>
                <a:latin typeface="Cabin"/>
                <a:ea typeface="Cabin"/>
                <a:cs typeface="Cabin"/>
                <a:sym typeface="Cabin"/>
              </a:rPr>
              <a:t> excyst in the duodenum </a:t>
            </a:r>
            <a:endParaRPr sz="1200">
              <a:solidFill>
                <a:schemeClr val="dk1"/>
              </a:solidFill>
              <a:latin typeface="Cabin"/>
              <a:ea typeface="Cabin"/>
              <a:cs typeface="Cabin"/>
              <a:sym typeface="Cabin"/>
            </a:endParaRPr>
          </a:p>
          <a:p>
            <a:pPr indent="0" lvl="0" marL="0" rtl="0" algn="ctr">
              <a:spcBef>
                <a:spcPts val="0"/>
              </a:spcBef>
              <a:spcAft>
                <a:spcPts val="0"/>
              </a:spcAft>
              <a:buClr>
                <a:schemeClr val="dk1"/>
              </a:buClr>
              <a:buSzPts val="1100"/>
              <a:buFont typeface="Arial"/>
              <a:buNone/>
            </a:pPr>
            <a:r>
              <a:rPr lang="en-GB" sz="1000">
                <a:solidFill>
                  <a:srgbClr val="6AA84F"/>
                </a:solidFill>
                <a:latin typeface="Cabin"/>
                <a:ea typeface="Cabin"/>
                <a:cs typeface="Cabin"/>
                <a:sym typeface="Cabin"/>
              </a:rPr>
              <a:t>(metacercaria encyst on water plants)</a:t>
            </a:r>
            <a:endParaRPr sz="1000">
              <a:solidFill>
                <a:srgbClr val="6AA84F"/>
              </a:solidFill>
              <a:latin typeface="Cabin"/>
              <a:ea typeface="Cabin"/>
              <a:cs typeface="Cabin"/>
              <a:sym typeface="Cabin"/>
            </a:endParaRPr>
          </a:p>
        </p:txBody>
      </p:sp>
      <p:sp>
        <p:nvSpPr>
          <p:cNvPr id="195" name="Google Shape;195;p18"/>
          <p:cNvSpPr/>
          <p:nvPr/>
        </p:nvSpPr>
        <p:spPr>
          <a:xfrm>
            <a:off x="2050012" y="2597117"/>
            <a:ext cx="1734900" cy="969600"/>
          </a:xfrm>
          <a:prstGeom prst="roundRect">
            <a:avLst>
              <a:gd fmla="val 16667" name="adj"/>
            </a:avLst>
          </a:prstGeom>
          <a:noFill/>
          <a:ln cap="flat" cmpd="sng" w="9525">
            <a:solidFill>
              <a:srgbClr val="61753B"/>
            </a:solidFill>
            <a:prstDash val="lg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300">
              <a:solidFill>
                <a:schemeClr val="dk1"/>
              </a:solidFill>
              <a:latin typeface="Cabin"/>
              <a:ea typeface="Cabin"/>
              <a:cs typeface="Cabin"/>
              <a:sym typeface="Cabin"/>
            </a:endParaRPr>
          </a:p>
          <a:p>
            <a:pPr indent="0" lvl="0" marL="0" rtl="0" algn="ctr">
              <a:spcBef>
                <a:spcPts val="0"/>
              </a:spcBef>
              <a:spcAft>
                <a:spcPts val="0"/>
              </a:spcAft>
              <a:buClr>
                <a:schemeClr val="dk1"/>
              </a:buClr>
              <a:buSzPts val="1100"/>
              <a:buFont typeface="Arial"/>
              <a:buNone/>
            </a:pPr>
            <a:r>
              <a:rPr lang="en-GB" sz="1200">
                <a:solidFill>
                  <a:schemeClr val="dk1"/>
                </a:solidFill>
                <a:latin typeface="Cabin"/>
                <a:ea typeface="Cabin"/>
                <a:cs typeface="Cabin"/>
                <a:sym typeface="Cabin"/>
              </a:rPr>
              <a:t>Migrate through intestinal wall to the liver and settle in the </a:t>
            </a:r>
            <a:r>
              <a:rPr b="1" lang="en-GB" sz="1200">
                <a:solidFill>
                  <a:srgbClr val="CC0000"/>
                </a:solidFill>
                <a:latin typeface="Cabin"/>
                <a:ea typeface="Cabin"/>
                <a:cs typeface="Cabin"/>
                <a:sym typeface="Cabin"/>
              </a:rPr>
              <a:t>biliary tract</a:t>
            </a:r>
            <a:endParaRPr b="1" sz="1200">
              <a:solidFill>
                <a:srgbClr val="CC0000"/>
              </a:solidFill>
              <a:latin typeface="Cabin"/>
              <a:ea typeface="Cabin"/>
              <a:cs typeface="Cabin"/>
              <a:sym typeface="Cabin"/>
            </a:endParaRPr>
          </a:p>
          <a:p>
            <a:pPr indent="0" lvl="0" marL="0" rtl="0" algn="l">
              <a:spcBef>
                <a:spcPts val="0"/>
              </a:spcBef>
              <a:spcAft>
                <a:spcPts val="0"/>
              </a:spcAft>
              <a:buNone/>
            </a:pPr>
            <a:r>
              <a:t/>
            </a:r>
            <a:endParaRPr>
              <a:latin typeface="Exo"/>
              <a:ea typeface="Exo"/>
              <a:cs typeface="Exo"/>
              <a:sym typeface="Exo"/>
            </a:endParaRPr>
          </a:p>
        </p:txBody>
      </p:sp>
      <p:sp>
        <p:nvSpPr>
          <p:cNvPr id="196" name="Google Shape;196;p18"/>
          <p:cNvSpPr/>
          <p:nvPr/>
        </p:nvSpPr>
        <p:spPr>
          <a:xfrm>
            <a:off x="3957513" y="2597430"/>
            <a:ext cx="1557300" cy="969600"/>
          </a:xfrm>
          <a:prstGeom prst="roundRect">
            <a:avLst>
              <a:gd fmla="val 16667" name="adj"/>
            </a:avLst>
          </a:prstGeom>
          <a:noFill/>
          <a:ln cap="flat" cmpd="sng" w="9525">
            <a:solidFill>
              <a:srgbClr val="61753B"/>
            </a:solidFill>
            <a:prstDash val="lg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300">
              <a:solidFill>
                <a:schemeClr val="dk1"/>
              </a:solidFill>
              <a:latin typeface="Cabin"/>
              <a:ea typeface="Cabin"/>
              <a:cs typeface="Cabin"/>
              <a:sym typeface="Cabin"/>
            </a:endParaRPr>
          </a:p>
          <a:p>
            <a:pPr indent="0" lvl="0" marL="0" rtl="0" algn="ctr">
              <a:spcBef>
                <a:spcPts val="0"/>
              </a:spcBef>
              <a:spcAft>
                <a:spcPts val="0"/>
              </a:spcAft>
              <a:buClr>
                <a:schemeClr val="dk1"/>
              </a:buClr>
              <a:buSzPts val="1100"/>
              <a:buFont typeface="Arial"/>
              <a:buNone/>
            </a:pPr>
            <a:r>
              <a:rPr lang="en-GB" sz="1200">
                <a:solidFill>
                  <a:schemeClr val="dk1"/>
                </a:solidFill>
                <a:latin typeface="Cabin"/>
                <a:ea typeface="Cabin"/>
                <a:cs typeface="Cabin"/>
                <a:sym typeface="Cabin"/>
              </a:rPr>
              <a:t>Grow into an adult worm and liberate </a:t>
            </a:r>
            <a:r>
              <a:rPr b="1" lang="en-GB" sz="1200">
                <a:solidFill>
                  <a:srgbClr val="CC0000"/>
                </a:solidFill>
                <a:latin typeface="Cabin"/>
                <a:ea typeface="Cabin"/>
                <a:cs typeface="Cabin"/>
                <a:sym typeface="Cabin"/>
              </a:rPr>
              <a:t>eggs in bile </a:t>
            </a:r>
            <a:endParaRPr b="1" sz="1200">
              <a:solidFill>
                <a:srgbClr val="CC0000"/>
              </a:solidFill>
              <a:latin typeface="Cabin"/>
              <a:ea typeface="Cabin"/>
              <a:cs typeface="Cabin"/>
              <a:sym typeface="Cabin"/>
            </a:endParaRPr>
          </a:p>
          <a:p>
            <a:pPr indent="0" lvl="0" marL="0" rtl="0" algn="l">
              <a:spcBef>
                <a:spcPts val="0"/>
              </a:spcBef>
              <a:spcAft>
                <a:spcPts val="0"/>
              </a:spcAft>
              <a:buNone/>
            </a:pPr>
            <a:r>
              <a:t/>
            </a:r>
            <a:endParaRPr>
              <a:latin typeface="Exo"/>
              <a:ea typeface="Exo"/>
              <a:cs typeface="Exo"/>
              <a:sym typeface="Exo"/>
            </a:endParaRPr>
          </a:p>
        </p:txBody>
      </p:sp>
      <p:sp>
        <p:nvSpPr>
          <p:cNvPr id="197" name="Google Shape;197;p18"/>
          <p:cNvSpPr/>
          <p:nvPr/>
        </p:nvSpPr>
        <p:spPr>
          <a:xfrm>
            <a:off x="5687413" y="2576980"/>
            <a:ext cx="1557300" cy="969600"/>
          </a:xfrm>
          <a:prstGeom prst="roundRect">
            <a:avLst>
              <a:gd fmla="val 16667" name="adj"/>
            </a:avLst>
          </a:prstGeom>
          <a:noFill/>
          <a:ln cap="flat" cmpd="sng" w="9525">
            <a:solidFill>
              <a:srgbClr val="61753B"/>
            </a:solidFill>
            <a:prstDash val="lg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300">
              <a:solidFill>
                <a:schemeClr val="dk1"/>
              </a:solidFill>
              <a:latin typeface="Cabin"/>
              <a:ea typeface="Cabin"/>
              <a:cs typeface="Cabin"/>
              <a:sym typeface="Cabin"/>
            </a:endParaRPr>
          </a:p>
          <a:p>
            <a:pPr indent="0" lvl="0" marL="0" rtl="0" algn="ctr">
              <a:spcBef>
                <a:spcPts val="0"/>
              </a:spcBef>
              <a:spcAft>
                <a:spcPts val="0"/>
              </a:spcAft>
              <a:buClr>
                <a:schemeClr val="dk1"/>
              </a:buClr>
              <a:buSzPts val="1100"/>
              <a:buFont typeface="Arial"/>
              <a:buNone/>
            </a:pPr>
            <a:r>
              <a:rPr lang="en-GB" sz="1200">
                <a:solidFill>
                  <a:schemeClr val="dk1"/>
                </a:solidFill>
                <a:latin typeface="Cabin"/>
                <a:ea typeface="Cabin"/>
                <a:cs typeface="Cabin"/>
                <a:sym typeface="Cabin"/>
              </a:rPr>
              <a:t>Then through</a:t>
            </a:r>
            <a:r>
              <a:rPr lang="en-GB" sz="1200">
                <a:solidFill>
                  <a:schemeClr val="dk1"/>
                </a:solidFill>
                <a:latin typeface="Cabin"/>
                <a:ea typeface="Cabin"/>
                <a:cs typeface="Cabin"/>
                <a:sym typeface="Cabin"/>
              </a:rPr>
              <a:t> bile, eggs </a:t>
            </a:r>
            <a:r>
              <a:rPr lang="en-GB" sz="1200">
                <a:solidFill>
                  <a:schemeClr val="dk1"/>
                </a:solidFill>
                <a:latin typeface="Cabin"/>
                <a:ea typeface="Cabin"/>
                <a:cs typeface="Cabin"/>
                <a:sym typeface="Cabin"/>
              </a:rPr>
              <a:t>reach the </a:t>
            </a:r>
            <a:endParaRPr sz="1200">
              <a:solidFill>
                <a:schemeClr val="dk1"/>
              </a:solidFill>
              <a:latin typeface="Cabin"/>
              <a:ea typeface="Cabin"/>
              <a:cs typeface="Cabin"/>
              <a:sym typeface="Cabin"/>
            </a:endParaRPr>
          </a:p>
          <a:p>
            <a:pPr indent="0" lvl="0" marL="0" rtl="0" algn="ctr">
              <a:spcBef>
                <a:spcPts val="0"/>
              </a:spcBef>
              <a:spcAft>
                <a:spcPts val="0"/>
              </a:spcAft>
              <a:buClr>
                <a:schemeClr val="dk1"/>
              </a:buClr>
              <a:buSzPts val="1100"/>
              <a:buFont typeface="Arial"/>
              <a:buNone/>
            </a:pPr>
            <a:r>
              <a:rPr lang="en-GB" sz="1200">
                <a:solidFill>
                  <a:schemeClr val="dk1"/>
                </a:solidFill>
                <a:latin typeface="Cabin"/>
                <a:ea typeface="Cabin"/>
                <a:cs typeface="Cabin"/>
                <a:sym typeface="Cabin"/>
              </a:rPr>
              <a:t>intestine and are passed in </a:t>
            </a:r>
            <a:r>
              <a:rPr b="1" lang="en-GB" sz="1200">
                <a:solidFill>
                  <a:srgbClr val="CC0000"/>
                </a:solidFill>
                <a:latin typeface="Cabin"/>
                <a:ea typeface="Cabin"/>
                <a:cs typeface="Cabin"/>
                <a:sym typeface="Cabin"/>
              </a:rPr>
              <a:t>stools</a:t>
            </a:r>
            <a:r>
              <a:rPr lang="en-GB" sz="1200">
                <a:solidFill>
                  <a:srgbClr val="CC0000"/>
                </a:solidFill>
                <a:latin typeface="Cabin"/>
                <a:ea typeface="Cabin"/>
                <a:cs typeface="Cabin"/>
                <a:sym typeface="Cabin"/>
              </a:rPr>
              <a:t>.</a:t>
            </a:r>
            <a:endParaRPr sz="1200">
              <a:solidFill>
                <a:srgbClr val="CC0000"/>
              </a:solidFill>
              <a:latin typeface="Cabin"/>
              <a:ea typeface="Cabin"/>
              <a:cs typeface="Cabin"/>
              <a:sym typeface="Cabin"/>
            </a:endParaRPr>
          </a:p>
          <a:p>
            <a:pPr indent="0" lvl="0" marL="0" rtl="0" algn="l">
              <a:spcBef>
                <a:spcPts val="0"/>
              </a:spcBef>
              <a:spcAft>
                <a:spcPts val="0"/>
              </a:spcAft>
              <a:buNone/>
            </a:pPr>
            <a:r>
              <a:t/>
            </a:r>
            <a:endParaRPr>
              <a:latin typeface="Exo"/>
              <a:ea typeface="Exo"/>
              <a:cs typeface="Exo"/>
              <a:sym typeface="Exo"/>
            </a:endParaRPr>
          </a:p>
        </p:txBody>
      </p:sp>
      <p:sp>
        <p:nvSpPr>
          <p:cNvPr id="198" name="Google Shape;198;p18"/>
          <p:cNvSpPr/>
          <p:nvPr/>
        </p:nvSpPr>
        <p:spPr>
          <a:xfrm>
            <a:off x="5514825" y="2914514"/>
            <a:ext cx="317100" cy="315000"/>
          </a:xfrm>
          <a:prstGeom prst="rightArrow">
            <a:avLst>
              <a:gd fmla="val 50000" name="adj1"/>
              <a:gd fmla="val 48030" name="adj2"/>
            </a:avLst>
          </a:pr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8"/>
          <p:cNvSpPr txBox="1"/>
          <p:nvPr/>
        </p:nvSpPr>
        <p:spPr>
          <a:xfrm>
            <a:off x="299000" y="963175"/>
            <a:ext cx="3000000" cy="4785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CC0000"/>
              </a:buClr>
              <a:buSzPts val="2000"/>
              <a:buChar char="●"/>
            </a:pPr>
            <a:r>
              <a:rPr b="1" lang="en-GB" sz="2000">
                <a:solidFill>
                  <a:srgbClr val="CC0000"/>
                </a:solidFill>
                <a:latin typeface="Cabin"/>
                <a:ea typeface="Cabin"/>
                <a:cs typeface="Cabin"/>
                <a:sym typeface="Cabin"/>
              </a:rPr>
              <a:t>Transmission</a:t>
            </a:r>
            <a:r>
              <a:rPr b="1" baseline="30000" lang="en-GB" sz="2000">
                <a:solidFill>
                  <a:srgbClr val="CC0000"/>
                </a:solidFill>
                <a:latin typeface="Cabin"/>
                <a:ea typeface="Cabin"/>
                <a:cs typeface="Cabin"/>
                <a:sym typeface="Cabin"/>
              </a:rPr>
              <a:t>1</a:t>
            </a:r>
            <a:r>
              <a:rPr lang="en-GB" sz="2000">
                <a:solidFill>
                  <a:srgbClr val="CC0000"/>
                </a:solidFill>
                <a:latin typeface="Cabin"/>
                <a:ea typeface="Cabin"/>
                <a:cs typeface="Cabin"/>
                <a:sym typeface="Cabin"/>
              </a:rPr>
              <a:t>: </a:t>
            </a:r>
            <a:endParaRPr sz="2000">
              <a:solidFill>
                <a:srgbClr val="CC0000"/>
              </a:solidFill>
              <a:latin typeface="Cabin"/>
              <a:ea typeface="Cabin"/>
              <a:cs typeface="Cabin"/>
              <a:sym typeface="Cabin"/>
            </a:endParaRPr>
          </a:p>
        </p:txBody>
      </p:sp>
      <p:sp>
        <p:nvSpPr>
          <p:cNvPr id="200" name="Google Shape;200;p18"/>
          <p:cNvSpPr txBox="1"/>
          <p:nvPr/>
        </p:nvSpPr>
        <p:spPr>
          <a:xfrm>
            <a:off x="629950" y="1441675"/>
            <a:ext cx="5545800" cy="58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chemeClr val="dk1"/>
                </a:solidFill>
                <a:latin typeface="Cabin"/>
                <a:ea typeface="Cabin"/>
                <a:cs typeface="Cabin"/>
                <a:sym typeface="Cabin"/>
              </a:rPr>
              <a:t>Ingestion of raw, fresh-water vegetation contaminated </a:t>
            </a:r>
            <a:endParaRPr sz="1300">
              <a:solidFill>
                <a:schemeClr val="dk1"/>
              </a:solidFill>
              <a:latin typeface="Cabin"/>
              <a:ea typeface="Cabin"/>
              <a:cs typeface="Cabin"/>
              <a:sym typeface="Cabin"/>
            </a:endParaRPr>
          </a:p>
          <a:p>
            <a:pPr indent="0" lvl="0" marL="0" rtl="0" algn="l">
              <a:spcBef>
                <a:spcPts val="0"/>
              </a:spcBef>
              <a:spcAft>
                <a:spcPts val="0"/>
              </a:spcAft>
              <a:buNone/>
            </a:pPr>
            <a:r>
              <a:rPr lang="en-GB" sz="1300">
                <a:solidFill>
                  <a:schemeClr val="dk1"/>
                </a:solidFill>
                <a:latin typeface="Cabin"/>
                <a:ea typeface="Cabin"/>
                <a:cs typeface="Cabin"/>
                <a:sym typeface="Cabin"/>
              </a:rPr>
              <a:t>with metacercaria. </a:t>
            </a:r>
            <a:endParaRPr sz="1300">
              <a:solidFill>
                <a:schemeClr val="dk1"/>
              </a:solidFill>
              <a:latin typeface="Cabin"/>
              <a:ea typeface="Cabin"/>
              <a:cs typeface="Cabin"/>
              <a:sym typeface="Cabin"/>
            </a:endParaRPr>
          </a:p>
          <a:p>
            <a:pPr indent="0" lvl="0" marL="0" rtl="0" algn="l">
              <a:spcBef>
                <a:spcPts val="0"/>
              </a:spcBef>
              <a:spcAft>
                <a:spcPts val="0"/>
              </a:spcAft>
              <a:buNone/>
            </a:pPr>
            <a:r>
              <a:t/>
            </a:r>
            <a:endParaRPr sz="1300">
              <a:solidFill>
                <a:schemeClr val="dk1"/>
              </a:solidFill>
              <a:latin typeface="Cabin"/>
              <a:ea typeface="Cabin"/>
              <a:cs typeface="Cabin"/>
              <a:sym typeface="Cabin"/>
            </a:endParaRPr>
          </a:p>
        </p:txBody>
      </p:sp>
      <p:sp>
        <p:nvSpPr>
          <p:cNvPr id="201" name="Google Shape;201;p18"/>
          <p:cNvSpPr txBox="1"/>
          <p:nvPr/>
        </p:nvSpPr>
        <p:spPr>
          <a:xfrm>
            <a:off x="299038" y="1935813"/>
            <a:ext cx="3000000" cy="4554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61753B"/>
              </a:buClr>
              <a:buSzPts val="2000"/>
              <a:buFont typeface="Cabin"/>
              <a:buChar char="●"/>
            </a:pPr>
            <a:r>
              <a:rPr b="1" lang="en-GB" sz="2000">
                <a:solidFill>
                  <a:srgbClr val="61753B"/>
                </a:solidFill>
                <a:latin typeface="Cabin"/>
                <a:ea typeface="Cabin"/>
                <a:cs typeface="Cabin"/>
                <a:sym typeface="Cabin"/>
              </a:rPr>
              <a:t>Pathogenesis: </a:t>
            </a:r>
            <a:endParaRPr sz="2000">
              <a:solidFill>
                <a:srgbClr val="61753B"/>
              </a:solidFill>
            </a:endParaRPr>
          </a:p>
        </p:txBody>
      </p:sp>
      <p:sp>
        <p:nvSpPr>
          <p:cNvPr id="202" name="Google Shape;202;p18"/>
          <p:cNvSpPr/>
          <p:nvPr/>
        </p:nvSpPr>
        <p:spPr>
          <a:xfrm>
            <a:off x="3784900" y="2924714"/>
            <a:ext cx="317100" cy="315000"/>
          </a:xfrm>
          <a:prstGeom prst="rightArrow">
            <a:avLst>
              <a:gd fmla="val 50000" name="adj1"/>
              <a:gd fmla="val 48030" name="adj2"/>
            </a:avLst>
          </a:pr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8"/>
          <p:cNvSpPr/>
          <p:nvPr/>
        </p:nvSpPr>
        <p:spPr>
          <a:xfrm>
            <a:off x="1901150" y="2924714"/>
            <a:ext cx="317100" cy="315000"/>
          </a:xfrm>
          <a:prstGeom prst="rightArrow">
            <a:avLst>
              <a:gd fmla="val 50000" name="adj1"/>
              <a:gd fmla="val 48030" name="adj2"/>
            </a:avLst>
          </a:pr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8"/>
          <p:cNvSpPr txBox="1"/>
          <p:nvPr/>
        </p:nvSpPr>
        <p:spPr>
          <a:xfrm>
            <a:off x="1398051" y="6636844"/>
            <a:ext cx="2338800" cy="1331400"/>
          </a:xfrm>
          <a:prstGeom prst="rect">
            <a:avLst/>
          </a:prstGeom>
          <a:noFill/>
          <a:ln cap="flat" cmpd="sng" w="9525">
            <a:solidFill>
              <a:srgbClr val="61753B"/>
            </a:solidFill>
            <a:prstDash val="dash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sz="1200">
              <a:solidFill>
                <a:srgbClr val="000000"/>
              </a:solidFill>
              <a:latin typeface="Exo"/>
              <a:ea typeface="Exo"/>
              <a:cs typeface="Exo"/>
              <a:sym typeface="Exo"/>
            </a:endParaRPr>
          </a:p>
          <a:p>
            <a:pPr indent="0" lvl="0" marL="0" rtl="0" algn="ctr">
              <a:spcBef>
                <a:spcPts val="0"/>
              </a:spcBef>
              <a:spcAft>
                <a:spcPts val="0"/>
              </a:spcAft>
              <a:buNone/>
            </a:pPr>
            <a:r>
              <a:t/>
            </a:r>
            <a:endParaRPr sz="1200">
              <a:solidFill>
                <a:srgbClr val="000000"/>
              </a:solidFill>
              <a:latin typeface="Exo"/>
              <a:ea typeface="Exo"/>
              <a:cs typeface="Exo"/>
              <a:sym typeface="Exo"/>
            </a:endParaRPr>
          </a:p>
          <a:p>
            <a:pPr indent="0" lvl="0" marL="0" rtl="0" algn="ctr">
              <a:spcBef>
                <a:spcPts val="0"/>
              </a:spcBef>
              <a:spcAft>
                <a:spcPts val="0"/>
              </a:spcAft>
              <a:buNone/>
            </a:pPr>
            <a:r>
              <a:t/>
            </a:r>
            <a:endParaRPr sz="1200">
              <a:solidFill>
                <a:srgbClr val="000000"/>
              </a:solidFill>
              <a:latin typeface="Exo"/>
              <a:ea typeface="Exo"/>
              <a:cs typeface="Exo"/>
              <a:sym typeface="Exo"/>
            </a:endParaRPr>
          </a:p>
          <a:p>
            <a:pPr indent="0" lvl="0" marL="0" rtl="0" algn="ctr">
              <a:spcBef>
                <a:spcPts val="0"/>
              </a:spcBef>
              <a:spcAft>
                <a:spcPts val="0"/>
              </a:spcAft>
              <a:buNone/>
            </a:pPr>
            <a:r>
              <a:t/>
            </a:r>
            <a:endParaRPr sz="1200">
              <a:solidFill>
                <a:srgbClr val="000000"/>
              </a:solidFill>
              <a:latin typeface="Exo"/>
              <a:ea typeface="Exo"/>
              <a:cs typeface="Exo"/>
              <a:sym typeface="Exo"/>
            </a:endParaRPr>
          </a:p>
        </p:txBody>
      </p:sp>
      <p:sp>
        <p:nvSpPr>
          <p:cNvPr id="205" name="Google Shape;205;p18"/>
          <p:cNvSpPr txBox="1"/>
          <p:nvPr/>
        </p:nvSpPr>
        <p:spPr>
          <a:xfrm>
            <a:off x="1398051" y="5285396"/>
            <a:ext cx="2338800" cy="1266000"/>
          </a:xfrm>
          <a:prstGeom prst="rect">
            <a:avLst/>
          </a:prstGeom>
          <a:noFill/>
          <a:ln cap="flat" cmpd="sng" w="9525">
            <a:solidFill>
              <a:srgbClr val="61753B"/>
            </a:solidFill>
            <a:prstDash val="dash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sz="1200">
              <a:solidFill>
                <a:srgbClr val="000000"/>
              </a:solidFill>
              <a:latin typeface="Exo"/>
              <a:ea typeface="Exo"/>
              <a:cs typeface="Exo"/>
              <a:sym typeface="Exo"/>
            </a:endParaRPr>
          </a:p>
        </p:txBody>
      </p:sp>
      <p:sp>
        <p:nvSpPr>
          <p:cNvPr id="206" name="Google Shape;206;p18"/>
          <p:cNvSpPr txBox="1"/>
          <p:nvPr/>
        </p:nvSpPr>
        <p:spPr>
          <a:xfrm>
            <a:off x="3851825" y="6620964"/>
            <a:ext cx="2338800" cy="1331400"/>
          </a:xfrm>
          <a:prstGeom prst="rect">
            <a:avLst/>
          </a:prstGeom>
          <a:noFill/>
          <a:ln cap="flat" cmpd="sng" w="9525">
            <a:solidFill>
              <a:srgbClr val="61753B"/>
            </a:solidFill>
            <a:prstDash val="dash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sz="1200">
              <a:solidFill>
                <a:srgbClr val="000000"/>
              </a:solidFill>
              <a:latin typeface="Exo"/>
              <a:ea typeface="Exo"/>
              <a:cs typeface="Exo"/>
              <a:sym typeface="Exo"/>
            </a:endParaRPr>
          </a:p>
          <a:p>
            <a:pPr indent="0" lvl="0" marL="0" rtl="0" algn="ctr">
              <a:spcBef>
                <a:spcPts val="0"/>
              </a:spcBef>
              <a:spcAft>
                <a:spcPts val="0"/>
              </a:spcAft>
              <a:buNone/>
            </a:pPr>
            <a:r>
              <a:t/>
            </a:r>
            <a:endParaRPr sz="1200">
              <a:solidFill>
                <a:srgbClr val="000000"/>
              </a:solidFill>
              <a:latin typeface="Exo"/>
              <a:ea typeface="Exo"/>
              <a:cs typeface="Exo"/>
              <a:sym typeface="Exo"/>
            </a:endParaRPr>
          </a:p>
          <a:p>
            <a:pPr indent="0" lvl="0" marL="0" rtl="0" algn="ctr">
              <a:spcBef>
                <a:spcPts val="0"/>
              </a:spcBef>
              <a:spcAft>
                <a:spcPts val="0"/>
              </a:spcAft>
              <a:buNone/>
            </a:pPr>
            <a:r>
              <a:t/>
            </a:r>
            <a:endParaRPr sz="1200">
              <a:solidFill>
                <a:srgbClr val="000000"/>
              </a:solidFill>
              <a:latin typeface="Exo"/>
              <a:ea typeface="Exo"/>
              <a:cs typeface="Exo"/>
              <a:sym typeface="Exo"/>
            </a:endParaRPr>
          </a:p>
          <a:p>
            <a:pPr indent="0" lvl="0" marL="0" rtl="0" algn="ctr">
              <a:spcBef>
                <a:spcPts val="0"/>
              </a:spcBef>
              <a:spcAft>
                <a:spcPts val="0"/>
              </a:spcAft>
              <a:buNone/>
            </a:pPr>
            <a:r>
              <a:t/>
            </a:r>
            <a:endParaRPr sz="1200">
              <a:solidFill>
                <a:srgbClr val="000000"/>
              </a:solidFill>
              <a:latin typeface="Exo"/>
              <a:ea typeface="Exo"/>
              <a:cs typeface="Exo"/>
              <a:sym typeface="Exo"/>
            </a:endParaRPr>
          </a:p>
        </p:txBody>
      </p:sp>
      <p:sp>
        <p:nvSpPr>
          <p:cNvPr id="207" name="Google Shape;207;p18"/>
          <p:cNvSpPr txBox="1"/>
          <p:nvPr/>
        </p:nvSpPr>
        <p:spPr>
          <a:xfrm>
            <a:off x="3852030" y="5285396"/>
            <a:ext cx="2338800" cy="1266000"/>
          </a:xfrm>
          <a:prstGeom prst="rect">
            <a:avLst/>
          </a:prstGeom>
          <a:noFill/>
          <a:ln cap="flat" cmpd="sng" w="9525">
            <a:solidFill>
              <a:srgbClr val="61753B"/>
            </a:solidFill>
            <a:prstDash val="dash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sz="1200">
              <a:solidFill>
                <a:srgbClr val="000000"/>
              </a:solidFill>
              <a:latin typeface="Exo"/>
              <a:ea typeface="Exo"/>
              <a:cs typeface="Exo"/>
              <a:sym typeface="Exo"/>
            </a:endParaRPr>
          </a:p>
        </p:txBody>
      </p:sp>
      <p:sp>
        <p:nvSpPr>
          <p:cNvPr id="208" name="Google Shape;208;p18"/>
          <p:cNvSpPr txBox="1"/>
          <p:nvPr/>
        </p:nvSpPr>
        <p:spPr>
          <a:xfrm>
            <a:off x="3852030" y="6221644"/>
            <a:ext cx="243900" cy="34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FFFFFF"/>
                </a:solidFill>
                <a:latin typeface="Exo"/>
                <a:ea typeface="Exo"/>
                <a:cs typeface="Exo"/>
                <a:sym typeface="Exo"/>
              </a:rPr>
              <a:t>1</a:t>
            </a:r>
            <a:endParaRPr sz="1800">
              <a:solidFill>
                <a:srgbClr val="FFFFFF"/>
              </a:solidFill>
              <a:latin typeface="Exo"/>
              <a:ea typeface="Exo"/>
              <a:cs typeface="Exo"/>
              <a:sym typeface="Exo"/>
            </a:endParaRPr>
          </a:p>
        </p:txBody>
      </p:sp>
      <p:sp>
        <p:nvSpPr>
          <p:cNvPr id="209" name="Google Shape;209;p18"/>
          <p:cNvSpPr txBox="1"/>
          <p:nvPr/>
        </p:nvSpPr>
        <p:spPr>
          <a:xfrm>
            <a:off x="3469314" y="6212041"/>
            <a:ext cx="243900" cy="28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FFFFFF"/>
                </a:solidFill>
                <a:latin typeface="Exo"/>
                <a:ea typeface="Exo"/>
                <a:cs typeface="Exo"/>
                <a:sym typeface="Exo"/>
              </a:rPr>
              <a:t>2</a:t>
            </a:r>
            <a:endParaRPr sz="1800">
              <a:solidFill>
                <a:srgbClr val="FFFFFF"/>
              </a:solidFill>
              <a:latin typeface="Exo"/>
              <a:ea typeface="Exo"/>
              <a:cs typeface="Exo"/>
              <a:sym typeface="Exo"/>
            </a:endParaRPr>
          </a:p>
        </p:txBody>
      </p:sp>
      <p:sp>
        <p:nvSpPr>
          <p:cNvPr id="210" name="Google Shape;210;p18"/>
          <p:cNvSpPr txBox="1"/>
          <p:nvPr/>
        </p:nvSpPr>
        <p:spPr>
          <a:xfrm>
            <a:off x="3852030" y="6631215"/>
            <a:ext cx="243900" cy="34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FFFFFF"/>
                </a:solidFill>
                <a:latin typeface="Exo"/>
                <a:ea typeface="Exo"/>
                <a:cs typeface="Exo"/>
                <a:sym typeface="Exo"/>
              </a:rPr>
              <a:t>4</a:t>
            </a:r>
            <a:endParaRPr sz="1800">
              <a:solidFill>
                <a:srgbClr val="FFFFFF"/>
              </a:solidFill>
              <a:latin typeface="Exo"/>
              <a:ea typeface="Exo"/>
              <a:cs typeface="Exo"/>
              <a:sym typeface="Exo"/>
            </a:endParaRPr>
          </a:p>
        </p:txBody>
      </p:sp>
      <p:sp>
        <p:nvSpPr>
          <p:cNvPr id="211" name="Google Shape;211;p18"/>
          <p:cNvSpPr txBox="1"/>
          <p:nvPr/>
        </p:nvSpPr>
        <p:spPr>
          <a:xfrm>
            <a:off x="3495036" y="6631215"/>
            <a:ext cx="243900" cy="34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rgbClr val="FFFFFF"/>
                </a:solidFill>
                <a:latin typeface="Exo"/>
                <a:ea typeface="Exo"/>
                <a:cs typeface="Exo"/>
                <a:sym typeface="Exo"/>
              </a:rPr>
              <a:t>3</a:t>
            </a:r>
            <a:endParaRPr sz="1800">
              <a:solidFill>
                <a:srgbClr val="FFFFFF"/>
              </a:solidFill>
              <a:latin typeface="Exo"/>
              <a:ea typeface="Exo"/>
              <a:cs typeface="Exo"/>
              <a:sym typeface="Exo"/>
            </a:endParaRPr>
          </a:p>
        </p:txBody>
      </p:sp>
      <p:sp>
        <p:nvSpPr>
          <p:cNvPr id="212" name="Google Shape;212;p18"/>
          <p:cNvSpPr txBox="1"/>
          <p:nvPr/>
        </p:nvSpPr>
        <p:spPr>
          <a:xfrm>
            <a:off x="1421994" y="5285396"/>
            <a:ext cx="2511000" cy="5199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CC0000"/>
              </a:buClr>
              <a:buSzPts val="1400"/>
              <a:buFont typeface="Cabin"/>
              <a:buChar char="●"/>
            </a:pPr>
            <a:r>
              <a:rPr b="1" lang="en-GB">
                <a:solidFill>
                  <a:srgbClr val="CC0000"/>
                </a:solidFill>
                <a:latin typeface="Cabin"/>
                <a:ea typeface="Cabin"/>
                <a:cs typeface="Cabin"/>
                <a:sym typeface="Cabin"/>
              </a:rPr>
              <a:t>Diagnostic stage</a:t>
            </a:r>
            <a:endParaRPr b="1">
              <a:solidFill>
                <a:srgbClr val="CC0000"/>
              </a:solidFill>
              <a:latin typeface="Cabin"/>
              <a:ea typeface="Cabin"/>
              <a:cs typeface="Cabin"/>
              <a:sym typeface="Cabin"/>
            </a:endParaRPr>
          </a:p>
        </p:txBody>
      </p:sp>
      <p:sp>
        <p:nvSpPr>
          <p:cNvPr id="213" name="Google Shape;213;p18"/>
          <p:cNvSpPr txBox="1"/>
          <p:nvPr/>
        </p:nvSpPr>
        <p:spPr>
          <a:xfrm>
            <a:off x="1115493" y="5575755"/>
            <a:ext cx="2379600" cy="483600"/>
          </a:xfrm>
          <a:prstGeom prst="rect">
            <a:avLst/>
          </a:prstGeom>
          <a:noFill/>
          <a:ln>
            <a:noFill/>
          </a:ln>
        </p:spPr>
        <p:txBody>
          <a:bodyPr anchorCtr="0" anchor="t" bIns="91425" lIns="91425" spcFirstLastPara="1" rIns="91425" wrap="square" tIns="91425">
            <a:noAutofit/>
          </a:bodyPr>
          <a:lstStyle/>
          <a:p>
            <a:pPr indent="-311150" lvl="1" marL="914400" rtl="0" algn="l">
              <a:lnSpc>
                <a:spcPct val="115000"/>
              </a:lnSpc>
              <a:spcBef>
                <a:spcPts val="0"/>
              </a:spcBef>
              <a:spcAft>
                <a:spcPts val="0"/>
              </a:spcAft>
              <a:buClr>
                <a:schemeClr val="dk1"/>
              </a:buClr>
              <a:buSzPts val="1300"/>
              <a:buFont typeface="Cabin"/>
              <a:buChar char="○"/>
            </a:pPr>
            <a:r>
              <a:rPr lang="en-GB" sz="1300">
                <a:solidFill>
                  <a:schemeClr val="dk1"/>
                </a:solidFill>
                <a:latin typeface="Cabin"/>
                <a:ea typeface="Cabin"/>
                <a:cs typeface="Cabin"/>
                <a:sym typeface="Cabin"/>
              </a:rPr>
              <a:t>Eggs pass in stool or in duodenal aspirate</a:t>
            </a:r>
            <a:endParaRPr sz="1300">
              <a:solidFill>
                <a:schemeClr val="dk1"/>
              </a:solidFill>
              <a:latin typeface="Cabin"/>
              <a:ea typeface="Cabin"/>
              <a:cs typeface="Cabin"/>
              <a:sym typeface="Cabin"/>
            </a:endParaRPr>
          </a:p>
          <a:p>
            <a:pPr indent="0" lvl="0" marL="914400" rtl="0" algn="l">
              <a:lnSpc>
                <a:spcPct val="115000"/>
              </a:lnSpc>
              <a:spcBef>
                <a:spcPts val="0"/>
              </a:spcBef>
              <a:spcAft>
                <a:spcPts val="0"/>
              </a:spcAft>
              <a:buNone/>
            </a:pPr>
            <a:r>
              <a:t/>
            </a:r>
            <a:endParaRPr sz="1200">
              <a:solidFill>
                <a:srgbClr val="3C78D8"/>
              </a:solidFill>
              <a:latin typeface="Cabin"/>
              <a:ea typeface="Cabin"/>
              <a:cs typeface="Cabin"/>
              <a:sym typeface="Cabin"/>
            </a:endParaRPr>
          </a:p>
        </p:txBody>
      </p:sp>
      <p:sp>
        <p:nvSpPr>
          <p:cNvPr id="214" name="Google Shape;214;p18"/>
          <p:cNvSpPr txBox="1"/>
          <p:nvPr/>
        </p:nvSpPr>
        <p:spPr>
          <a:xfrm>
            <a:off x="1387998" y="6872083"/>
            <a:ext cx="1834500" cy="226500"/>
          </a:xfrm>
          <a:prstGeom prst="rect">
            <a:avLst/>
          </a:prstGeom>
          <a:noFill/>
          <a:ln>
            <a:noFill/>
          </a:ln>
        </p:spPr>
        <p:txBody>
          <a:bodyPr anchorCtr="0" anchor="t" bIns="91425" lIns="91425" spcFirstLastPara="1" rIns="91425" wrap="square" tIns="91425">
            <a:noAutofit/>
          </a:bodyPr>
          <a:lstStyle/>
          <a:p>
            <a:pPr indent="-317500" lvl="0" marL="457200" rtl="0" algn="ctr">
              <a:lnSpc>
                <a:spcPct val="115000"/>
              </a:lnSpc>
              <a:spcBef>
                <a:spcPts val="0"/>
              </a:spcBef>
              <a:spcAft>
                <a:spcPts val="0"/>
              </a:spcAft>
              <a:buClr>
                <a:srgbClr val="CC0000"/>
              </a:buClr>
              <a:buSzPts val="1400"/>
              <a:buFont typeface="Cabin"/>
              <a:buChar char="●"/>
            </a:pPr>
            <a:r>
              <a:rPr b="1" lang="en-GB">
                <a:solidFill>
                  <a:srgbClr val="CC0000"/>
                </a:solidFill>
                <a:latin typeface="Cabin"/>
                <a:ea typeface="Cabin"/>
                <a:cs typeface="Cabin"/>
                <a:sym typeface="Cabin"/>
              </a:rPr>
              <a:t>Infective stage</a:t>
            </a:r>
            <a:endParaRPr b="1">
              <a:solidFill>
                <a:srgbClr val="CC0000"/>
              </a:solidFill>
              <a:latin typeface="Cabin"/>
              <a:ea typeface="Cabin"/>
              <a:cs typeface="Cabin"/>
              <a:sym typeface="Cabin"/>
            </a:endParaRPr>
          </a:p>
        </p:txBody>
      </p:sp>
      <p:sp>
        <p:nvSpPr>
          <p:cNvPr id="215" name="Google Shape;215;p18"/>
          <p:cNvSpPr txBox="1"/>
          <p:nvPr/>
        </p:nvSpPr>
        <p:spPr>
          <a:xfrm>
            <a:off x="4083582" y="5285396"/>
            <a:ext cx="2537100" cy="4713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CC0000"/>
              </a:buClr>
              <a:buSzPts val="1400"/>
              <a:buFont typeface="Cabin"/>
              <a:buChar char="●"/>
            </a:pPr>
            <a:r>
              <a:rPr b="1" lang="en-GB">
                <a:solidFill>
                  <a:srgbClr val="CC0000"/>
                </a:solidFill>
                <a:latin typeface="Cabin"/>
                <a:ea typeface="Cabin"/>
                <a:cs typeface="Cabin"/>
                <a:sym typeface="Cabin"/>
              </a:rPr>
              <a:t>Definitive host</a:t>
            </a:r>
            <a:endParaRPr>
              <a:solidFill>
                <a:srgbClr val="CC0000"/>
              </a:solidFill>
            </a:endParaRPr>
          </a:p>
        </p:txBody>
      </p:sp>
      <p:sp>
        <p:nvSpPr>
          <p:cNvPr id="216" name="Google Shape;216;p18"/>
          <p:cNvSpPr txBox="1"/>
          <p:nvPr/>
        </p:nvSpPr>
        <p:spPr>
          <a:xfrm>
            <a:off x="3596780" y="5575854"/>
            <a:ext cx="2203500" cy="483600"/>
          </a:xfrm>
          <a:prstGeom prst="rect">
            <a:avLst/>
          </a:prstGeom>
          <a:noFill/>
          <a:ln>
            <a:noFill/>
          </a:ln>
        </p:spPr>
        <p:txBody>
          <a:bodyPr anchorCtr="0" anchor="t" bIns="91425" lIns="91425" spcFirstLastPara="1" rIns="91425" wrap="square" tIns="91425">
            <a:noAutofit/>
          </a:bodyPr>
          <a:lstStyle/>
          <a:p>
            <a:pPr indent="-311150" lvl="1" marL="914400" rtl="0" algn="l">
              <a:lnSpc>
                <a:spcPct val="115000"/>
              </a:lnSpc>
              <a:spcBef>
                <a:spcPts val="0"/>
              </a:spcBef>
              <a:spcAft>
                <a:spcPts val="0"/>
              </a:spcAft>
              <a:buClr>
                <a:schemeClr val="dk1"/>
              </a:buClr>
              <a:buSzPts val="1300"/>
              <a:buFont typeface="Cabin"/>
              <a:buChar char="○"/>
            </a:pPr>
            <a:r>
              <a:rPr lang="en-GB" sz="1300">
                <a:solidFill>
                  <a:schemeClr val="dk1"/>
                </a:solidFill>
                <a:latin typeface="Cabin"/>
                <a:ea typeface="Cabin"/>
                <a:cs typeface="Cabin"/>
                <a:sym typeface="Cabin"/>
              </a:rPr>
              <a:t>Sheep, cattle, goat &amp; </a:t>
            </a:r>
            <a:r>
              <a:rPr lang="en-GB" sz="1300">
                <a:solidFill>
                  <a:srgbClr val="999999"/>
                </a:solidFill>
                <a:latin typeface="Cabin"/>
                <a:ea typeface="Cabin"/>
                <a:cs typeface="Cabin"/>
                <a:sym typeface="Cabin"/>
              </a:rPr>
              <a:t>Hu</a:t>
            </a:r>
            <a:r>
              <a:rPr lang="en-GB" sz="1300">
                <a:solidFill>
                  <a:schemeClr val="dk1"/>
                </a:solidFill>
                <a:latin typeface="Cabin"/>
                <a:ea typeface="Cabin"/>
                <a:cs typeface="Cabin"/>
                <a:sym typeface="Cabin"/>
              </a:rPr>
              <a:t>man</a:t>
            </a:r>
            <a:endParaRPr sz="1300">
              <a:solidFill>
                <a:schemeClr val="dk1"/>
              </a:solidFill>
              <a:latin typeface="Cabin"/>
              <a:ea typeface="Cabin"/>
              <a:cs typeface="Cabin"/>
              <a:sym typeface="Cabin"/>
            </a:endParaRPr>
          </a:p>
          <a:p>
            <a:pPr indent="0" lvl="0" marL="914400" rtl="0" algn="l">
              <a:lnSpc>
                <a:spcPct val="115000"/>
              </a:lnSpc>
              <a:spcBef>
                <a:spcPts val="0"/>
              </a:spcBef>
              <a:spcAft>
                <a:spcPts val="0"/>
              </a:spcAft>
              <a:buNone/>
            </a:pPr>
            <a:r>
              <a:t/>
            </a:r>
            <a:endParaRPr sz="1200">
              <a:solidFill>
                <a:srgbClr val="3C78D8"/>
              </a:solidFill>
              <a:latin typeface="Cabin"/>
              <a:ea typeface="Cabin"/>
              <a:cs typeface="Cabin"/>
              <a:sym typeface="Cabin"/>
            </a:endParaRPr>
          </a:p>
        </p:txBody>
      </p:sp>
      <p:sp>
        <p:nvSpPr>
          <p:cNvPr id="217" name="Google Shape;217;p18"/>
          <p:cNvSpPr txBox="1"/>
          <p:nvPr/>
        </p:nvSpPr>
        <p:spPr>
          <a:xfrm>
            <a:off x="3776065" y="6882873"/>
            <a:ext cx="2379600" cy="2265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CC0000"/>
              </a:buClr>
              <a:buSzPts val="1400"/>
              <a:buFont typeface="Cabin"/>
              <a:buChar char="●"/>
            </a:pPr>
            <a:r>
              <a:rPr b="1" lang="en-GB">
                <a:solidFill>
                  <a:srgbClr val="CC0000"/>
                </a:solidFill>
                <a:latin typeface="Cabin"/>
                <a:ea typeface="Cabin"/>
                <a:cs typeface="Cabin"/>
                <a:sym typeface="Cabin"/>
              </a:rPr>
              <a:t>Intermediate host </a:t>
            </a:r>
            <a:endParaRPr b="1">
              <a:solidFill>
                <a:srgbClr val="CC0000"/>
              </a:solidFill>
              <a:latin typeface="Cabin"/>
              <a:ea typeface="Cabin"/>
              <a:cs typeface="Cabin"/>
              <a:sym typeface="Cabin"/>
            </a:endParaRPr>
          </a:p>
        </p:txBody>
      </p:sp>
      <p:sp>
        <p:nvSpPr>
          <p:cNvPr id="218" name="Google Shape;218;p18"/>
          <p:cNvSpPr txBox="1"/>
          <p:nvPr/>
        </p:nvSpPr>
        <p:spPr>
          <a:xfrm>
            <a:off x="3909750" y="7112175"/>
            <a:ext cx="2203500" cy="6720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rPr lang="en-GB" sz="1300">
                <a:solidFill>
                  <a:schemeClr val="dk1"/>
                </a:solidFill>
                <a:latin typeface="Cabin"/>
                <a:ea typeface="Cabin"/>
                <a:cs typeface="Cabin"/>
                <a:sym typeface="Cabin"/>
              </a:rPr>
              <a:t>Snails</a:t>
            </a:r>
            <a:endParaRPr sz="1300">
              <a:solidFill>
                <a:schemeClr val="dk1"/>
              </a:solidFill>
              <a:latin typeface="Cabin"/>
              <a:ea typeface="Cabin"/>
              <a:cs typeface="Cabin"/>
              <a:sym typeface="Cabin"/>
            </a:endParaRPr>
          </a:p>
          <a:p>
            <a:pPr indent="0" lvl="0" marL="457200" rtl="0" algn="l">
              <a:lnSpc>
                <a:spcPct val="115000"/>
              </a:lnSpc>
              <a:spcBef>
                <a:spcPts val="0"/>
              </a:spcBef>
              <a:spcAft>
                <a:spcPts val="0"/>
              </a:spcAft>
              <a:buNone/>
            </a:pPr>
            <a:r>
              <a:rPr lang="en-GB" sz="1300">
                <a:solidFill>
                  <a:srgbClr val="6AA84F"/>
                </a:solidFill>
                <a:latin typeface="Cabin"/>
                <a:ea typeface="Cabin"/>
                <a:cs typeface="Cabin"/>
                <a:sym typeface="Cabin"/>
              </a:rPr>
              <a:t>Water plants </a:t>
            </a:r>
            <a:endParaRPr sz="1200">
              <a:solidFill>
                <a:srgbClr val="3C78D8"/>
              </a:solidFill>
              <a:latin typeface="Cabin"/>
              <a:ea typeface="Cabin"/>
              <a:cs typeface="Cabin"/>
              <a:sym typeface="Cabin"/>
            </a:endParaRPr>
          </a:p>
        </p:txBody>
      </p:sp>
      <p:sp>
        <p:nvSpPr>
          <p:cNvPr id="219" name="Google Shape;219;p18"/>
          <p:cNvSpPr txBox="1"/>
          <p:nvPr/>
        </p:nvSpPr>
        <p:spPr>
          <a:xfrm>
            <a:off x="2776175" y="6289059"/>
            <a:ext cx="1923300" cy="593400"/>
          </a:xfrm>
          <a:prstGeom prst="rect">
            <a:avLst/>
          </a:prstGeom>
          <a:solidFill>
            <a:srgbClr val="61753B"/>
          </a:solidFill>
          <a:ln>
            <a:noFill/>
          </a:ln>
          <a:effectLst>
            <a:outerShdw blurRad="57150" rotWithShape="0" algn="bl" dir="5400000" dist="19050">
              <a:srgbClr val="61753B">
                <a:alpha val="50000"/>
              </a:srgbClr>
            </a:outerShdw>
          </a:effectLst>
        </p:spPr>
        <p:txBody>
          <a:bodyPr anchorCtr="0" anchor="ctr" bIns="75875" lIns="75875" spcFirstLastPara="1" rIns="75875" wrap="square" tIns="75875">
            <a:noAutofit/>
          </a:bodyPr>
          <a:lstStyle/>
          <a:p>
            <a:pPr indent="0" lvl="0" marL="0" rtl="0" algn="ctr">
              <a:lnSpc>
                <a:spcPct val="115000"/>
              </a:lnSpc>
              <a:spcBef>
                <a:spcPts val="0"/>
              </a:spcBef>
              <a:spcAft>
                <a:spcPts val="0"/>
              </a:spcAft>
              <a:buNone/>
            </a:pPr>
            <a:r>
              <a:t/>
            </a:r>
            <a:endParaRPr sz="1700">
              <a:solidFill>
                <a:srgbClr val="FFFFFF"/>
              </a:solidFill>
              <a:latin typeface="Cabin"/>
              <a:ea typeface="Cabin"/>
              <a:cs typeface="Cabin"/>
              <a:sym typeface="Cabin"/>
            </a:endParaRPr>
          </a:p>
        </p:txBody>
      </p:sp>
      <p:sp>
        <p:nvSpPr>
          <p:cNvPr id="220" name="Google Shape;220;p18"/>
          <p:cNvSpPr txBox="1"/>
          <p:nvPr/>
        </p:nvSpPr>
        <p:spPr>
          <a:xfrm>
            <a:off x="967850" y="7171853"/>
            <a:ext cx="2970600" cy="955200"/>
          </a:xfrm>
          <a:prstGeom prst="rect">
            <a:avLst/>
          </a:prstGeom>
          <a:noFill/>
          <a:ln>
            <a:noFill/>
          </a:ln>
        </p:spPr>
        <p:txBody>
          <a:bodyPr anchorCtr="0" anchor="t" bIns="91425" lIns="91425" spcFirstLastPara="1" rIns="91425" wrap="square" tIns="91425">
            <a:noAutofit/>
          </a:bodyPr>
          <a:lstStyle/>
          <a:p>
            <a:pPr indent="-311150" lvl="1" marL="914400" rtl="0" algn="l">
              <a:lnSpc>
                <a:spcPct val="115000"/>
              </a:lnSpc>
              <a:spcBef>
                <a:spcPts val="0"/>
              </a:spcBef>
              <a:spcAft>
                <a:spcPts val="0"/>
              </a:spcAft>
              <a:buClr>
                <a:schemeClr val="dk1"/>
              </a:buClr>
              <a:buSzPts val="1300"/>
              <a:buFont typeface="Cabin"/>
              <a:buChar char="○"/>
            </a:pPr>
            <a:r>
              <a:rPr lang="en-GB" sz="1300">
                <a:solidFill>
                  <a:schemeClr val="dk1"/>
                </a:solidFill>
                <a:latin typeface="Cabin"/>
                <a:ea typeface="Cabin"/>
                <a:cs typeface="Cabin"/>
                <a:sym typeface="Cabin"/>
              </a:rPr>
              <a:t>Metacercaria</a:t>
            </a:r>
            <a:endParaRPr sz="1300">
              <a:solidFill>
                <a:schemeClr val="dk1"/>
              </a:solidFill>
              <a:latin typeface="Cabin"/>
              <a:ea typeface="Cabin"/>
              <a:cs typeface="Cabin"/>
              <a:sym typeface="Cabin"/>
            </a:endParaRPr>
          </a:p>
          <a:p>
            <a:pPr indent="0" lvl="0" marL="914400" rtl="0" algn="l">
              <a:lnSpc>
                <a:spcPct val="115000"/>
              </a:lnSpc>
              <a:spcBef>
                <a:spcPts val="0"/>
              </a:spcBef>
              <a:spcAft>
                <a:spcPts val="0"/>
              </a:spcAft>
              <a:buNone/>
            </a:pPr>
            <a:r>
              <a:rPr lang="en-GB" sz="1300">
                <a:solidFill>
                  <a:schemeClr val="dk1"/>
                </a:solidFill>
                <a:latin typeface="Cabin"/>
                <a:ea typeface="Cabin"/>
                <a:cs typeface="Cabin"/>
                <a:sym typeface="Cabin"/>
              </a:rPr>
              <a:t>(ingested with contaminated grass)</a:t>
            </a:r>
            <a:endParaRPr sz="1200">
              <a:solidFill>
                <a:srgbClr val="3C78D8"/>
              </a:solidFill>
              <a:latin typeface="Cabin"/>
              <a:ea typeface="Cabin"/>
              <a:cs typeface="Cabin"/>
              <a:sym typeface="Cabin"/>
            </a:endParaRPr>
          </a:p>
        </p:txBody>
      </p:sp>
      <p:sp>
        <p:nvSpPr>
          <p:cNvPr id="221" name="Google Shape;221;p18"/>
          <p:cNvSpPr txBox="1"/>
          <p:nvPr/>
        </p:nvSpPr>
        <p:spPr>
          <a:xfrm>
            <a:off x="2837075" y="6260146"/>
            <a:ext cx="1834500" cy="483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GB" sz="1600">
                <a:solidFill>
                  <a:srgbClr val="FFFFFF"/>
                </a:solidFill>
                <a:latin typeface="Cabin"/>
                <a:ea typeface="Cabin"/>
                <a:cs typeface="Cabin"/>
                <a:sym typeface="Cabin"/>
              </a:rPr>
              <a:t>Life cycle of Fasciola hepatica</a:t>
            </a:r>
            <a:endParaRPr sz="1600">
              <a:solidFill>
                <a:srgbClr val="FFFFFF"/>
              </a:solidFill>
              <a:latin typeface="Cabin"/>
              <a:ea typeface="Cabin"/>
              <a:cs typeface="Cabin"/>
              <a:sym typeface="Cabin"/>
            </a:endParaRPr>
          </a:p>
        </p:txBody>
      </p:sp>
      <p:pic>
        <p:nvPicPr>
          <p:cNvPr id="222" name="Google Shape;222;p18"/>
          <p:cNvPicPr preferRelativeResize="0"/>
          <p:nvPr/>
        </p:nvPicPr>
        <p:blipFill>
          <a:blip r:embed="rId3">
            <a:alphaModFix/>
          </a:blip>
          <a:stretch>
            <a:fillRect/>
          </a:stretch>
        </p:blipFill>
        <p:spPr>
          <a:xfrm>
            <a:off x="2755150" y="3704651"/>
            <a:ext cx="2511000" cy="1477798"/>
          </a:xfrm>
          <a:prstGeom prst="rect">
            <a:avLst/>
          </a:prstGeom>
          <a:noFill/>
          <a:ln>
            <a:noFill/>
          </a:ln>
        </p:spPr>
      </p:pic>
      <p:pic>
        <p:nvPicPr>
          <p:cNvPr id="223" name="Google Shape;223;p18"/>
          <p:cNvPicPr preferRelativeResize="0"/>
          <p:nvPr/>
        </p:nvPicPr>
        <p:blipFill>
          <a:blip r:embed="rId4">
            <a:alphaModFix/>
          </a:blip>
          <a:stretch>
            <a:fillRect/>
          </a:stretch>
        </p:blipFill>
        <p:spPr>
          <a:xfrm>
            <a:off x="5286718" y="1170077"/>
            <a:ext cx="1734900" cy="1276198"/>
          </a:xfrm>
          <a:prstGeom prst="rect">
            <a:avLst/>
          </a:prstGeom>
          <a:noFill/>
          <a:ln>
            <a:noFill/>
          </a:ln>
        </p:spPr>
      </p:pic>
      <p:sp>
        <p:nvSpPr>
          <p:cNvPr id="224" name="Google Shape;224;p18"/>
          <p:cNvSpPr txBox="1"/>
          <p:nvPr/>
        </p:nvSpPr>
        <p:spPr>
          <a:xfrm>
            <a:off x="-269925" y="5463364"/>
            <a:ext cx="3000000" cy="43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Cabin"/>
              <a:ea typeface="Cabin"/>
              <a:cs typeface="Cabin"/>
              <a:sym typeface="Cabin"/>
            </a:endParaRPr>
          </a:p>
        </p:txBody>
      </p:sp>
      <p:sp>
        <p:nvSpPr>
          <p:cNvPr id="225" name="Google Shape;225;p18"/>
          <p:cNvSpPr txBox="1"/>
          <p:nvPr/>
        </p:nvSpPr>
        <p:spPr>
          <a:xfrm>
            <a:off x="682313" y="8925112"/>
            <a:ext cx="1320600" cy="781500"/>
          </a:xfrm>
          <a:prstGeom prst="rect">
            <a:avLst/>
          </a:prstGeom>
          <a:noFill/>
          <a:ln cap="flat" cmpd="sng" w="9525">
            <a:solidFill>
              <a:srgbClr val="61753B"/>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000">
                <a:solidFill>
                  <a:schemeClr val="dk1"/>
                </a:solidFill>
                <a:latin typeface="Cabin"/>
                <a:ea typeface="Cabin"/>
                <a:cs typeface="Cabin"/>
                <a:sym typeface="Cabin"/>
              </a:rPr>
              <a:t>Fasciola hepatica worm in the definitive host</a:t>
            </a:r>
            <a:endParaRPr sz="800">
              <a:solidFill>
                <a:srgbClr val="B7B7B7"/>
              </a:solidFill>
            </a:endParaRPr>
          </a:p>
        </p:txBody>
      </p:sp>
      <p:sp>
        <p:nvSpPr>
          <p:cNvPr id="226" name="Google Shape;226;p18"/>
          <p:cNvSpPr txBox="1"/>
          <p:nvPr/>
        </p:nvSpPr>
        <p:spPr>
          <a:xfrm>
            <a:off x="2283238" y="8942888"/>
            <a:ext cx="1320600" cy="744600"/>
          </a:xfrm>
          <a:prstGeom prst="rect">
            <a:avLst/>
          </a:prstGeom>
          <a:noFill/>
          <a:ln cap="flat" cmpd="sng" w="9525">
            <a:solidFill>
              <a:srgbClr val="61753B"/>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1000">
                <a:latin typeface="Cabin"/>
                <a:ea typeface="Cabin"/>
                <a:cs typeface="Cabin"/>
                <a:sym typeface="Cabin"/>
              </a:rPr>
              <a:t>Egg of Fasciola hepatica can be seen in true patient's stool or in false infection.</a:t>
            </a:r>
            <a:endParaRPr sz="1000">
              <a:latin typeface="Cabin"/>
              <a:ea typeface="Cabin"/>
              <a:cs typeface="Cabin"/>
              <a:sym typeface="Cabin"/>
            </a:endParaRPr>
          </a:p>
        </p:txBody>
      </p:sp>
      <p:sp>
        <p:nvSpPr>
          <p:cNvPr id="227" name="Google Shape;227;p18"/>
          <p:cNvSpPr txBox="1"/>
          <p:nvPr/>
        </p:nvSpPr>
        <p:spPr>
          <a:xfrm>
            <a:off x="3884163" y="8963025"/>
            <a:ext cx="1320600" cy="744600"/>
          </a:xfrm>
          <a:prstGeom prst="rect">
            <a:avLst/>
          </a:prstGeom>
          <a:noFill/>
          <a:ln cap="flat" cmpd="sng" w="9525">
            <a:solidFill>
              <a:srgbClr val="61753B"/>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000">
                <a:latin typeface="Cabin"/>
                <a:ea typeface="Cabin"/>
                <a:cs typeface="Cabin"/>
                <a:sym typeface="Cabin"/>
              </a:rPr>
              <a:t>Snail intermediate host of :Fasciola  hepatica</a:t>
            </a:r>
            <a:endParaRPr sz="1000">
              <a:latin typeface="Cabin"/>
              <a:ea typeface="Cabin"/>
              <a:cs typeface="Cabin"/>
              <a:sym typeface="Cabin"/>
            </a:endParaRPr>
          </a:p>
        </p:txBody>
      </p:sp>
      <p:sp>
        <p:nvSpPr>
          <p:cNvPr id="228" name="Google Shape;228;p18"/>
          <p:cNvSpPr txBox="1"/>
          <p:nvPr/>
        </p:nvSpPr>
        <p:spPr>
          <a:xfrm>
            <a:off x="5507275" y="8960763"/>
            <a:ext cx="1319100" cy="741900"/>
          </a:xfrm>
          <a:prstGeom prst="rect">
            <a:avLst/>
          </a:prstGeom>
          <a:noFill/>
          <a:ln cap="flat" cmpd="sng" w="9525">
            <a:solidFill>
              <a:srgbClr val="61753B"/>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000">
                <a:latin typeface="Cabin"/>
                <a:ea typeface="Cabin"/>
                <a:cs typeface="Cabin"/>
                <a:sym typeface="Cabin"/>
              </a:rPr>
              <a:t>Fasciola hepatica in bile duct</a:t>
            </a:r>
            <a:endParaRPr sz="1000">
              <a:latin typeface="Cabin"/>
              <a:ea typeface="Cabin"/>
              <a:cs typeface="Cabin"/>
              <a:sym typeface="Cabin"/>
            </a:endParaRPr>
          </a:p>
        </p:txBody>
      </p:sp>
      <p:pic>
        <p:nvPicPr>
          <p:cNvPr id="229" name="Google Shape;229;p18"/>
          <p:cNvPicPr preferRelativeResize="0"/>
          <p:nvPr/>
        </p:nvPicPr>
        <p:blipFill rotWithShape="1">
          <a:blip r:embed="rId5">
            <a:alphaModFix/>
          </a:blip>
          <a:srcRect b="60502" l="39352" r="29293" t="4329"/>
          <a:stretch/>
        </p:blipFill>
        <p:spPr>
          <a:xfrm>
            <a:off x="2283238" y="8141213"/>
            <a:ext cx="1319098" cy="825400"/>
          </a:xfrm>
          <a:prstGeom prst="rect">
            <a:avLst/>
          </a:prstGeom>
          <a:noFill/>
          <a:ln cap="flat" cmpd="sng" w="9525">
            <a:solidFill>
              <a:srgbClr val="61753B"/>
            </a:solidFill>
            <a:prstDash val="solid"/>
            <a:round/>
            <a:headEnd len="sm" w="sm" type="none"/>
            <a:tailEnd len="sm" w="sm" type="none"/>
          </a:ln>
        </p:spPr>
      </p:pic>
      <p:pic>
        <p:nvPicPr>
          <p:cNvPr id="230" name="Google Shape;230;p18"/>
          <p:cNvPicPr preferRelativeResize="0"/>
          <p:nvPr/>
        </p:nvPicPr>
        <p:blipFill rotWithShape="1">
          <a:blip r:embed="rId6">
            <a:alphaModFix/>
          </a:blip>
          <a:srcRect b="58807" l="3091" r="65554" t="8726"/>
          <a:stretch/>
        </p:blipFill>
        <p:spPr>
          <a:xfrm>
            <a:off x="682263" y="8167438"/>
            <a:ext cx="1319098" cy="825400"/>
          </a:xfrm>
          <a:prstGeom prst="rect">
            <a:avLst/>
          </a:prstGeom>
          <a:noFill/>
          <a:ln cap="flat" cmpd="sng" w="9525">
            <a:solidFill>
              <a:srgbClr val="61753B"/>
            </a:solidFill>
            <a:prstDash val="solid"/>
            <a:round/>
            <a:headEnd len="sm" w="sm" type="none"/>
            <a:tailEnd len="sm" w="sm" type="none"/>
          </a:ln>
        </p:spPr>
      </p:pic>
      <p:pic>
        <p:nvPicPr>
          <p:cNvPr id="231" name="Google Shape;231;p18"/>
          <p:cNvPicPr preferRelativeResize="0"/>
          <p:nvPr/>
        </p:nvPicPr>
        <p:blipFill rotWithShape="1">
          <a:blip r:embed="rId7">
            <a:alphaModFix/>
          </a:blip>
          <a:srcRect b="62520" l="73523" r="4542" t="8269"/>
          <a:stretch/>
        </p:blipFill>
        <p:spPr>
          <a:xfrm>
            <a:off x="3885713" y="8141400"/>
            <a:ext cx="1320601" cy="875402"/>
          </a:xfrm>
          <a:prstGeom prst="rect">
            <a:avLst/>
          </a:prstGeom>
          <a:noFill/>
          <a:ln cap="flat" cmpd="sng" w="9525">
            <a:solidFill>
              <a:srgbClr val="61753B"/>
            </a:solidFill>
            <a:prstDash val="solid"/>
            <a:round/>
            <a:headEnd len="sm" w="sm" type="none"/>
            <a:tailEnd len="sm" w="sm" type="none"/>
          </a:ln>
        </p:spPr>
      </p:pic>
      <p:pic>
        <p:nvPicPr>
          <p:cNvPr id="232" name="Google Shape;232;p18"/>
          <p:cNvPicPr preferRelativeResize="0"/>
          <p:nvPr/>
        </p:nvPicPr>
        <p:blipFill rotWithShape="1">
          <a:blip r:embed="rId8">
            <a:alphaModFix/>
          </a:blip>
          <a:srcRect b="2846" l="6505" r="78066" t="71179"/>
          <a:stretch/>
        </p:blipFill>
        <p:spPr>
          <a:xfrm>
            <a:off x="5500375" y="8141426"/>
            <a:ext cx="1319098" cy="875402"/>
          </a:xfrm>
          <a:prstGeom prst="rect">
            <a:avLst/>
          </a:prstGeom>
          <a:noFill/>
          <a:ln cap="flat" cmpd="sng" w="9525">
            <a:solidFill>
              <a:srgbClr val="61753B"/>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sp>
        <p:nvSpPr>
          <p:cNvPr id="237" name="Google Shape;237;p19"/>
          <p:cNvSpPr/>
          <p:nvPr/>
        </p:nvSpPr>
        <p:spPr>
          <a:xfrm rot="10800000">
            <a:off x="6663269" y="-12432"/>
            <a:ext cx="938700" cy="975600"/>
          </a:xfrm>
          <a:prstGeom prst="rtTriangle">
            <a:avLst/>
          </a:prstGeom>
          <a:solidFill>
            <a:srgbClr val="B4B98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Exo"/>
              <a:ea typeface="Exo"/>
              <a:cs typeface="Exo"/>
              <a:sym typeface="Exo"/>
            </a:endParaRPr>
          </a:p>
        </p:txBody>
      </p:sp>
      <p:sp>
        <p:nvSpPr>
          <p:cNvPr id="238" name="Google Shape;238;p19"/>
          <p:cNvSpPr/>
          <p:nvPr/>
        </p:nvSpPr>
        <p:spPr>
          <a:xfrm>
            <a:off x="0" y="10026600"/>
            <a:ext cx="7589400" cy="672000"/>
          </a:xfrm>
          <a:prstGeom prst="rect">
            <a:avLst/>
          </a:prstGeom>
          <a:noFill/>
          <a:ln cap="flat" cmpd="sng" w="9525">
            <a:solidFill>
              <a:srgbClr val="B4B98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9"/>
          <p:cNvSpPr txBox="1"/>
          <p:nvPr/>
        </p:nvSpPr>
        <p:spPr>
          <a:xfrm>
            <a:off x="7106665" y="63360"/>
            <a:ext cx="4953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bin"/>
                <a:ea typeface="Cabin"/>
                <a:cs typeface="Cabin"/>
                <a:sym typeface="Cabin"/>
              </a:rPr>
              <a:t>6</a:t>
            </a:r>
            <a:endParaRPr>
              <a:latin typeface="Cabin"/>
              <a:ea typeface="Cabin"/>
              <a:cs typeface="Cabin"/>
              <a:sym typeface="Cabin"/>
            </a:endParaRPr>
          </a:p>
        </p:txBody>
      </p:sp>
      <p:sp>
        <p:nvSpPr>
          <p:cNvPr id="240" name="Google Shape;240;p19"/>
          <p:cNvSpPr txBox="1"/>
          <p:nvPr/>
        </p:nvSpPr>
        <p:spPr>
          <a:xfrm>
            <a:off x="579132" y="269980"/>
            <a:ext cx="6071700" cy="582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b="1" sz="3500">
              <a:solidFill>
                <a:srgbClr val="61753B"/>
              </a:solidFill>
              <a:latin typeface="Cabin"/>
              <a:ea typeface="Cabin"/>
              <a:cs typeface="Cabin"/>
              <a:sym typeface="Cabin"/>
            </a:endParaRPr>
          </a:p>
          <a:p>
            <a:pPr indent="0" lvl="0" marL="0" rtl="0" algn="ctr">
              <a:spcBef>
                <a:spcPts val="0"/>
              </a:spcBef>
              <a:spcAft>
                <a:spcPts val="0"/>
              </a:spcAft>
              <a:buNone/>
            </a:pPr>
            <a:r>
              <a:rPr b="1" lang="en-GB" sz="3500">
                <a:solidFill>
                  <a:srgbClr val="61753B"/>
                </a:solidFill>
                <a:latin typeface="Cabin"/>
                <a:ea typeface="Cabin"/>
                <a:cs typeface="Cabin"/>
                <a:sym typeface="Cabin"/>
              </a:rPr>
              <a:t>Fasciola Hepatica</a:t>
            </a:r>
            <a:endParaRPr b="1" sz="3500">
              <a:solidFill>
                <a:srgbClr val="61753B"/>
              </a:solidFill>
              <a:latin typeface="Cabin"/>
              <a:ea typeface="Cabin"/>
              <a:cs typeface="Cabin"/>
              <a:sym typeface="Cabin"/>
            </a:endParaRPr>
          </a:p>
        </p:txBody>
      </p:sp>
      <p:sp>
        <p:nvSpPr>
          <p:cNvPr id="241" name="Google Shape;241;p19"/>
          <p:cNvSpPr/>
          <p:nvPr/>
        </p:nvSpPr>
        <p:spPr>
          <a:xfrm>
            <a:off x="2987476" y="1915648"/>
            <a:ext cx="1319100" cy="875400"/>
          </a:xfrm>
          <a:prstGeom prst="snip2DiagRect">
            <a:avLst>
              <a:gd fmla="val 0" name="adj1"/>
              <a:gd fmla="val 16667" name="adj2"/>
            </a:avLst>
          </a:prstGeom>
          <a:solidFill>
            <a:srgbClr val="61753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000">
                <a:solidFill>
                  <a:schemeClr val="lt1"/>
                </a:solidFill>
                <a:latin typeface="Cabin"/>
                <a:ea typeface="Cabin"/>
                <a:cs typeface="Cabin"/>
                <a:sym typeface="Cabin"/>
              </a:rPr>
              <a:t>Clinical picture</a:t>
            </a:r>
            <a:endParaRPr b="1" sz="2000">
              <a:solidFill>
                <a:schemeClr val="lt1"/>
              </a:solidFill>
              <a:latin typeface="Cabin"/>
              <a:ea typeface="Cabin"/>
              <a:cs typeface="Cabin"/>
              <a:sym typeface="Cabin"/>
            </a:endParaRPr>
          </a:p>
        </p:txBody>
      </p:sp>
      <p:sp>
        <p:nvSpPr>
          <p:cNvPr id="242" name="Google Shape;242;p19"/>
          <p:cNvSpPr txBox="1"/>
          <p:nvPr/>
        </p:nvSpPr>
        <p:spPr>
          <a:xfrm>
            <a:off x="4574902" y="1743566"/>
            <a:ext cx="2764500" cy="1847100"/>
          </a:xfrm>
          <a:prstGeom prst="rect">
            <a:avLst/>
          </a:prstGeom>
          <a:noFill/>
          <a:ln cap="flat" cmpd="sng" w="9525">
            <a:solidFill>
              <a:srgbClr val="61753B"/>
            </a:solidFill>
            <a:prstDash val="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rgbClr val="CC0000"/>
                </a:solidFill>
                <a:latin typeface="Cabin"/>
                <a:ea typeface="Cabin"/>
                <a:cs typeface="Cabin"/>
                <a:sym typeface="Cabin"/>
              </a:rPr>
              <a:t>True infection</a:t>
            </a:r>
            <a:endParaRPr b="1">
              <a:solidFill>
                <a:srgbClr val="CC0000"/>
              </a:solidFill>
              <a:latin typeface="Cabin"/>
              <a:ea typeface="Cabin"/>
              <a:cs typeface="Cabin"/>
              <a:sym typeface="Cabin"/>
            </a:endParaRPr>
          </a:p>
          <a:p>
            <a:pPr indent="-304800" lvl="0" marL="457200" rtl="0" algn="l">
              <a:spcBef>
                <a:spcPts val="0"/>
              </a:spcBef>
              <a:spcAft>
                <a:spcPts val="0"/>
              </a:spcAft>
              <a:buSzPts val="1200"/>
              <a:buFont typeface="Cabin"/>
              <a:buChar char="●"/>
            </a:pPr>
            <a:r>
              <a:rPr lang="en-GB" sz="1200">
                <a:solidFill>
                  <a:srgbClr val="666666"/>
                </a:solidFill>
                <a:latin typeface="Cabin"/>
                <a:ea typeface="Cabin"/>
                <a:cs typeface="Cabin"/>
                <a:sym typeface="Cabin"/>
              </a:rPr>
              <a:t> </a:t>
            </a:r>
            <a:r>
              <a:rPr lang="en-GB" sz="1200">
                <a:latin typeface="Cabin"/>
                <a:ea typeface="Cabin"/>
                <a:cs typeface="Cabin"/>
                <a:sym typeface="Cabin"/>
              </a:rPr>
              <a:t>occur when a person ingests </a:t>
            </a:r>
            <a:r>
              <a:rPr b="1" lang="en-GB" sz="1200">
                <a:solidFill>
                  <a:srgbClr val="CC0000"/>
                </a:solidFill>
                <a:latin typeface="Cabin"/>
                <a:ea typeface="Cabin"/>
                <a:cs typeface="Cabin"/>
                <a:sym typeface="Cabin"/>
              </a:rPr>
              <a:t>water plant (watercress) </a:t>
            </a:r>
            <a:r>
              <a:rPr lang="en-GB" sz="1200">
                <a:latin typeface="Cabin"/>
                <a:ea typeface="Cabin"/>
                <a:cs typeface="Cabin"/>
                <a:sym typeface="Cabin"/>
              </a:rPr>
              <a:t>contaminated with </a:t>
            </a:r>
            <a:r>
              <a:rPr b="1" lang="en-GB" sz="1200">
                <a:solidFill>
                  <a:srgbClr val="CC0000"/>
                </a:solidFill>
                <a:latin typeface="Cabin"/>
                <a:ea typeface="Cabin"/>
                <a:cs typeface="Cabin"/>
                <a:sym typeface="Cabin"/>
              </a:rPr>
              <a:t>metacercaria</a:t>
            </a:r>
            <a:r>
              <a:rPr lang="en-GB" sz="1200">
                <a:latin typeface="Cabin"/>
                <a:ea typeface="Cabin"/>
                <a:cs typeface="Cabin"/>
                <a:sym typeface="Cabin"/>
              </a:rPr>
              <a:t>.</a:t>
            </a:r>
            <a:endParaRPr sz="1200">
              <a:latin typeface="Cabin"/>
              <a:ea typeface="Cabin"/>
              <a:cs typeface="Cabin"/>
              <a:sym typeface="Cabin"/>
            </a:endParaRPr>
          </a:p>
          <a:p>
            <a:pPr indent="-304800" lvl="0" marL="457200" rtl="0" algn="l">
              <a:spcBef>
                <a:spcPts val="0"/>
              </a:spcBef>
              <a:spcAft>
                <a:spcPts val="0"/>
              </a:spcAft>
              <a:buSzPts val="1200"/>
              <a:buFont typeface="Cabin"/>
              <a:buChar char="●"/>
            </a:pPr>
            <a:r>
              <a:rPr b="1" lang="en-GB" sz="1200">
                <a:latin typeface="Cabin"/>
                <a:ea typeface="Cabin"/>
                <a:cs typeface="Cabin"/>
                <a:sym typeface="Cabin"/>
              </a:rPr>
              <a:t>Causes mainly: </a:t>
            </a:r>
            <a:endParaRPr b="1" sz="1200">
              <a:latin typeface="Cabin"/>
              <a:ea typeface="Cabin"/>
              <a:cs typeface="Cabin"/>
              <a:sym typeface="Cabin"/>
            </a:endParaRPr>
          </a:p>
          <a:p>
            <a:pPr indent="-304800" lvl="0" marL="457200" rtl="0" algn="l">
              <a:spcBef>
                <a:spcPts val="0"/>
              </a:spcBef>
              <a:spcAft>
                <a:spcPts val="0"/>
              </a:spcAft>
              <a:buClr>
                <a:srgbClr val="CC0000"/>
              </a:buClr>
              <a:buSzPts val="1200"/>
              <a:buFont typeface="Cabin"/>
              <a:buAutoNum type="arabicPeriod"/>
            </a:pPr>
            <a:r>
              <a:rPr b="1" lang="en-GB" sz="1200">
                <a:solidFill>
                  <a:srgbClr val="CC0000"/>
                </a:solidFill>
                <a:latin typeface="Cabin"/>
                <a:ea typeface="Cabin"/>
                <a:cs typeface="Cabin"/>
                <a:sym typeface="Cabin"/>
              </a:rPr>
              <a:t>Biliary colic with biliary obstruction and jaundice.</a:t>
            </a:r>
            <a:endParaRPr b="1" sz="1200">
              <a:solidFill>
                <a:srgbClr val="CC0000"/>
              </a:solidFill>
              <a:latin typeface="Cabin"/>
              <a:ea typeface="Cabin"/>
              <a:cs typeface="Cabin"/>
              <a:sym typeface="Cabin"/>
            </a:endParaRPr>
          </a:p>
          <a:p>
            <a:pPr indent="-304800" lvl="0" marL="457200" rtl="0" algn="l">
              <a:spcBef>
                <a:spcPts val="0"/>
              </a:spcBef>
              <a:spcAft>
                <a:spcPts val="0"/>
              </a:spcAft>
              <a:buSzPts val="1200"/>
              <a:buFont typeface="Cabin"/>
              <a:buAutoNum type="arabicPeriod"/>
            </a:pPr>
            <a:r>
              <a:rPr lang="en-GB" sz="1200">
                <a:latin typeface="Cabin"/>
                <a:ea typeface="Cabin"/>
                <a:cs typeface="Cabin"/>
                <a:sym typeface="Cabin"/>
              </a:rPr>
              <a:t>Generalized abdominal pain.</a:t>
            </a:r>
            <a:endParaRPr sz="1200">
              <a:latin typeface="Cabin"/>
              <a:ea typeface="Cabin"/>
              <a:cs typeface="Cabin"/>
              <a:sym typeface="Cabin"/>
            </a:endParaRPr>
          </a:p>
          <a:p>
            <a:pPr indent="-304800" lvl="0" marL="457200" rtl="0" algn="l">
              <a:spcBef>
                <a:spcPts val="0"/>
              </a:spcBef>
              <a:spcAft>
                <a:spcPts val="0"/>
              </a:spcAft>
              <a:buSzPts val="1200"/>
              <a:buFont typeface="Cabin"/>
              <a:buAutoNum type="arabicPeriod"/>
            </a:pPr>
            <a:r>
              <a:rPr lang="en-GB" sz="1200">
                <a:latin typeface="Cabin"/>
                <a:ea typeface="Cabin"/>
                <a:cs typeface="Cabin"/>
                <a:sym typeface="Cabin"/>
              </a:rPr>
              <a:t>Cholecystitis and cholithiasis.</a:t>
            </a:r>
            <a:endParaRPr sz="1200">
              <a:latin typeface="Cabin"/>
              <a:ea typeface="Cabin"/>
              <a:cs typeface="Cabin"/>
              <a:sym typeface="Cabin"/>
            </a:endParaRPr>
          </a:p>
          <a:p>
            <a:pPr indent="0" lvl="0" marL="457200" rtl="0" algn="ctr">
              <a:spcBef>
                <a:spcPts val="0"/>
              </a:spcBef>
              <a:spcAft>
                <a:spcPts val="0"/>
              </a:spcAft>
              <a:buNone/>
            </a:pPr>
            <a:r>
              <a:t/>
            </a:r>
            <a:endParaRPr sz="1200">
              <a:latin typeface="Century Gothic"/>
              <a:ea typeface="Century Gothic"/>
              <a:cs typeface="Century Gothic"/>
              <a:sym typeface="Century Gothic"/>
            </a:endParaRPr>
          </a:p>
        </p:txBody>
      </p:sp>
      <p:sp>
        <p:nvSpPr>
          <p:cNvPr id="243" name="Google Shape;243;p19"/>
          <p:cNvSpPr txBox="1"/>
          <p:nvPr/>
        </p:nvSpPr>
        <p:spPr>
          <a:xfrm>
            <a:off x="398650" y="1578554"/>
            <a:ext cx="2320500" cy="1477800"/>
          </a:xfrm>
          <a:prstGeom prst="rect">
            <a:avLst/>
          </a:prstGeom>
          <a:noFill/>
          <a:ln cap="flat" cmpd="sng" w="9525">
            <a:solidFill>
              <a:srgbClr val="61753B"/>
            </a:solidFill>
            <a:prstDash val="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GB">
                <a:latin typeface="Cabin"/>
                <a:ea typeface="Cabin"/>
                <a:cs typeface="Cabin"/>
                <a:sym typeface="Cabin"/>
              </a:rPr>
              <a:t>False infection</a:t>
            </a:r>
            <a:endParaRPr b="1">
              <a:latin typeface="Cabin"/>
              <a:ea typeface="Cabin"/>
              <a:cs typeface="Cabin"/>
              <a:sym typeface="Cabin"/>
            </a:endParaRPr>
          </a:p>
          <a:p>
            <a:pPr indent="-304800" lvl="0" marL="457200" rtl="0" algn="l">
              <a:spcBef>
                <a:spcPts val="0"/>
              </a:spcBef>
              <a:spcAft>
                <a:spcPts val="0"/>
              </a:spcAft>
              <a:buSzPts val="1200"/>
              <a:buFont typeface="Cabin"/>
              <a:buChar char="●"/>
            </a:pPr>
            <a:r>
              <a:rPr lang="en-GB" sz="1200">
                <a:latin typeface="Cabin"/>
                <a:ea typeface="Cabin"/>
                <a:cs typeface="Cabin"/>
                <a:sym typeface="Cabin"/>
              </a:rPr>
              <a:t>Occurs when eggs are detected in stool after eating </a:t>
            </a:r>
            <a:r>
              <a:rPr lang="en-GB" sz="1200">
                <a:latin typeface="Cabin"/>
                <a:ea typeface="Cabin"/>
                <a:cs typeface="Cabin"/>
                <a:sym typeface="Cabin"/>
              </a:rPr>
              <a:t>infected </a:t>
            </a:r>
            <a:r>
              <a:rPr lang="en-GB" sz="1200">
                <a:solidFill>
                  <a:srgbClr val="C27BA0"/>
                </a:solidFill>
                <a:latin typeface="Cabin"/>
                <a:ea typeface="Cabin"/>
                <a:cs typeface="Cabin"/>
                <a:sym typeface="Cabin"/>
              </a:rPr>
              <a:t>rotten</a:t>
            </a:r>
            <a:r>
              <a:rPr lang="en-GB" sz="1200">
                <a:latin typeface="Cabin"/>
                <a:ea typeface="Cabin"/>
                <a:cs typeface="Cabin"/>
                <a:sym typeface="Cabin"/>
              </a:rPr>
              <a:t>  animal (cattle)  liver.</a:t>
            </a:r>
            <a:endParaRPr sz="1200">
              <a:latin typeface="Cabin"/>
              <a:ea typeface="Cabin"/>
              <a:cs typeface="Cabin"/>
              <a:sym typeface="Cabin"/>
            </a:endParaRPr>
          </a:p>
          <a:p>
            <a:pPr indent="-304800" lvl="0" marL="457200" rtl="0" algn="l">
              <a:spcBef>
                <a:spcPts val="0"/>
              </a:spcBef>
              <a:spcAft>
                <a:spcPts val="0"/>
              </a:spcAft>
              <a:buSzPts val="1200"/>
              <a:buFont typeface="Cabin"/>
              <a:buChar char="●"/>
            </a:pPr>
            <a:r>
              <a:rPr lang="en-GB" sz="1200">
                <a:latin typeface="Cabin"/>
                <a:ea typeface="Cabin"/>
                <a:cs typeface="Cabin"/>
                <a:sym typeface="Cabin"/>
              </a:rPr>
              <a:t>Eggs are found in stools but liver is not infected</a:t>
            </a:r>
            <a:endParaRPr sz="1200">
              <a:latin typeface="Cabin"/>
              <a:ea typeface="Cabin"/>
              <a:cs typeface="Cabin"/>
              <a:sym typeface="Cabin"/>
            </a:endParaRPr>
          </a:p>
        </p:txBody>
      </p:sp>
      <p:cxnSp>
        <p:nvCxnSpPr>
          <p:cNvPr id="244" name="Google Shape;244;p19"/>
          <p:cNvCxnSpPr>
            <a:stCxn id="241" idx="3"/>
            <a:endCxn id="242" idx="0"/>
          </p:cNvCxnSpPr>
          <p:nvPr/>
        </p:nvCxnSpPr>
        <p:spPr>
          <a:xfrm rot="-5400000">
            <a:off x="4715926" y="674548"/>
            <a:ext cx="172200" cy="2310000"/>
          </a:xfrm>
          <a:prstGeom prst="bentConnector3">
            <a:avLst>
              <a:gd fmla="val 238216" name="adj1"/>
            </a:avLst>
          </a:prstGeom>
          <a:noFill/>
          <a:ln cap="flat" cmpd="sng" w="9525">
            <a:solidFill>
              <a:srgbClr val="61753B"/>
            </a:solidFill>
            <a:prstDash val="solid"/>
            <a:round/>
            <a:headEnd len="med" w="med" type="none"/>
            <a:tailEnd len="med" w="med" type="triangle"/>
          </a:ln>
        </p:spPr>
      </p:cxnSp>
      <p:cxnSp>
        <p:nvCxnSpPr>
          <p:cNvPr id="245" name="Google Shape;245;p19"/>
          <p:cNvCxnSpPr>
            <a:stCxn id="241" idx="1"/>
            <a:endCxn id="243" idx="2"/>
          </p:cNvCxnSpPr>
          <p:nvPr/>
        </p:nvCxnSpPr>
        <p:spPr>
          <a:xfrm rot="5400000">
            <a:off x="2470426" y="1879648"/>
            <a:ext cx="265200" cy="2088000"/>
          </a:xfrm>
          <a:prstGeom prst="bentConnector3">
            <a:avLst>
              <a:gd fmla="val 180468" name="adj1"/>
            </a:avLst>
          </a:prstGeom>
          <a:noFill/>
          <a:ln cap="flat" cmpd="sng" w="9525">
            <a:solidFill>
              <a:srgbClr val="61753B"/>
            </a:solidFill>
            <a:prstDash val="solid"/>
            <a:round/>
            <a:headEnd len="med" w="med" type="none"/>
            <a:tailEnd len="med" w="med" type="triangle"/>
          </a:ln>
        </p:spPr>
      </p:cxnSp>
      <p:sp>
        <p:nvSpPr>
          <p:cNvPr id="246" name="Google Shape;246;p19"/>
          <p:cNvSpPr txBox="1"/>
          <p:nvPr/>
        </p:nvSpPr>
        <p:spPr>
          <a:xfrm>
            <a:off x="433413" y="3805125"/>
            <a:ext cx="6871200" cy="5934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61753B"/>
              </a:buClr>
              <a:buSzPts val="2000"/>
              <a:buFont typeface="Cabin"/>
              <a:buChar char="●"/>
            </a:pPr>
            <a:r>
              <a:rPr b="1" lang="en-GB" sz="2000">
                <a:solidFill>
                  <a:srgbClr val="61753B"/>
                </a:solidFill>
                <a:latin typeface="Cabin"/>
                <a:ea typeface="Cabin"/>
                <a:cs typeface="Cabin"/>
                <a:sym typeface="Cabin"/>
              </a:rPr>
              <a:t>Diagnosis</a:t>
            </a:r>
            <a:endParaRPr sz="2000">
              <a:solidFill>
                <a:srgbClr val="61753B"/>
              </a:solidFill>
              <a:latin typeface="Cabin"/>
              <a:ea typeface="Cabin"/>
              <a:cs typeface="Cabin"/>
              <a:sym typeface="Cabin"/>
            </a:endParaRPr>
          </a:p>
          <a:p>
            <a:pPr indent="0" lvl="0" marL="457200" rtl="0" algn="l">
              <a:spcBef>
                <a:spcPts val="0"/>
              </a:spcBef>
              <a:spcAft>
                <a:spcPts val="0"/>
              </a:spcAft>
              <a:buNone/>
            </a:pPr>
            <a:r>
              <a:t/>
            </a:r>
            <a:endParaRPr b="1">
              <a:latin typeface="Cabin"/>
              <a:ea typeface="Cabin"/>
              <a:cs typeface="Cabin"/>
              <a:sym typeface="Cabin"/>
            </a:endParaRPr>
          </a:p>
        </p:txBody>
      </p:sp>
      <p:sp>
        <p:nvSpPr>
          <p:cNvPr id="247" name="Google Shape;247;p19"/>
          <p:cNvSpPr txBox="1"/>
          <p:nvPr/>
        </p:nvSpPr>
        <p:spPr>
          <a:xfrm>
            <a:off x="299000" y="963175"/>
            <a:ext cx="3000000" cy="4785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61753B"/>
              </a:buClr>
              <a:buSzPts val="2000"/>
              <a:buChar char="●"/>
            </a:pPr>
            <a:r>
              <a:rPr b="1" lang="en-GB" sz="2000">
                <a:solidFill>
                  <a:srgbClr val="61753B"/>
                </a:solidFill>
                <a:latin typeface="Cabin"/>
                <a:ea typeface="Cabin"/>
                <a:cs typeface="Cabin"/>
                <a:sym typeface="Cabin"/>
              </a:rPr>
              <a:t>Clinical picture</a:t>
            </a:r>
            <a:r>
              <a:rPr lang="en-GB" sz="2000">
                <a:solidFill>
                  <a:srgbClr val="61753B"/>
                </a:solidFill>
                <a:latin typeface="Cabin"/>
                <a:ea typeface="Cabin"/>
                <a:cs typeface="Cabin"/>
                <a:sym typeface="Cabin"/>
              </a:rPr>
              <a:t>: </a:t>
            </a:r>
            <a:endParaRPr sz="2000">
              <a:solidFill>
                <a:srgbClr val="61753B"/>
              </a:solidFill>
              <a:latin typeface="Cabin"/>
              <a:ea typeface="Cabin"/>
              <a:cs typeface="Cabin"/>
              <a:sym typeface="Cabin"/>
            </a:endParaRPr>
          </a:p>
        </p:txBody>
      </p:sp>
      <p:sp>
        <p:nvSpPr>
          <p:cNvPr id="248" name="Google Shape;248;p19"/>
          <p:cNvSpPr txBox="1"/>
          <p:nvPr/>
        </p:nvSpPr>
        <p:spPr>
          <a:xfrm>
            <a:off x="729500" y="4317875"/>
            <a:ext cx="4473900" cy="9396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rgbClr val="CC0000"/>
              </a:buClr>
              <a:buSzPts val="1300"/>
              <a:buFont typeface="Cabin"/>
              <a:buAutoNum type="arabicPeriod"/>
            </a:pPr>
            <a:r>
              <a:rPr b="1" lang="en-GB" sz="1300">
                <a:solidFill>
                  <a:srgbClr val="CC0000"/>
                </a:solidFill>
                <a:latin typeface="Cabin"/>
                <a:ea typeface="Cabin"/>
                <a:cs typeface="Cabin"/>
                <a:sym typeface="Cabin"/>
              </a:rPr>
              <a:t>Eggs in stools or duodenal aspirate</a:t>
            </a:r>
            <a:endParaRPr b="1" sz="1300">
              <a:solidFill>
                <a:srgbClr val="CC0000"/>
              </a:solidFill>
              <a:latin typeface="Cabin"/>
              <a:ea typeface="Cabin"/>
              <a:cs typeface="Cabin"/>
              <a:sym typeface="Cabin"/>
            </a:endParaRPr>
          </a:p>
          <a:p>
            <a:pPr indent="-311150" lvl="0" marL="457200" rtl="0" algn="l">
              <a:spcBef>
                <a:spcPts val="0"/>
              </a:spcBef>
              <a:spcAft>
                <a:spcPts val="0"/>
              </a:spcAft>
              <a:buClr>
                <a:schemeClr val="dk1"/>
              </a:buClr>
              <a:buSzPts val="1300"/>
              <a:buFont typeface="Cabin"/>
              <a:buAutoNum type="arabicPeriod"/>
            </a:pPr>
            <a:r>
              <a:rPr lang="en-GB" sz="1300">
                <a:solidFill>
                  <a:schemeClr val="dk1"/>
                </a:solidFill>
                <a:latin typeface="Cabin"/>
                <a:ea typeface="Cabin"/>
                <a:cs typeface="Cabin"/>
                <a:sym typeface="Cabin"/>
              </a:rPr>
              <a:t>Serological test: CFT and skin test.</a:t>
            </a:r>
            <a:endParaRPr/>
          </a:p>
        </p:txBody>
      </p:sp>
      <p:sp>
        <p:nvSpPr>
          <p:cNvPr id="249" name="Google Shape;249;p19"/>
          <p:cNvSpPr txBox="1"/>
          <p:nvPr/>
        </p:nvSpPr>
        <p:spPr>
          <a:xfrm>
            <a:off x="481125" y="5279675"/>
            <a:ext cx="3000000" cy="6720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61753B"/>
              </a:buClr>
              <a:buSzPts val="2000"/>
              <a:buFont typeface="Cabin"/>
              <a:buChar char="●"/>
            </a:pPr>
            <a:r>
              <a:rPr b="1" lang="en-GB" sz="2000">
                <a:solidFill>
                  <a:srgbClr val="61753B"/>
                </a:solidFill>
                <a:latin typeface="Cabin"/>
                <a:ea typeface="Cabin"/>
                <a:cs typeface="Cabin"/>
                <a:sym typeface="Cabin"/>
              </a:rPr>
              <a:t>Treatment</a:t>
            </a:r>
            <a:r>
              <a:rPr b="1" lang="en-GB" sz="2000">
                <a:solidFill>
                  <a:schemeClr val="dk1"/>
                </a:solidFill>
                <a:latin typeface="Cabin"/>
                <a:ea typeface="Cabin"/>
                <a:cs typeface="Cabin"/>
                <a:sym typeface="Cabin"/>
              </a:rPr>
              <a:t> </a:t>
            </a:r>
            <a:endParaRPr sz="2000"/>
          </a:p>
        </p:txBody>
      </p:sp>
      <p:sp>
        <p:nvSpPr>
          <p:cNvPr id="250" name="Google Shape;250;p19"/>
          <p:cNvSpPr txBox="1"/>
          <p:nvPr/>
        </p:nvSpPr>
        <p:spPr>
          <a:xfrm>
            <a:off x="144525" y="5681125"/>
            <a:ext cx="3804600" cy="1191900"/>
          </a:xfrm>
          <a:prstGeom prst="rect">
            <a:avLst/>
          </a:prstGeom>
          <a:noFill/>
          <a:ln>
            <a:noFill/>
          </a:ln>
        </p:spPr>
        <p:txBody>
          <a:bodyPr anchorCtr="0" anchor="t" bIns="91425" lIns="91425" spcFirstLastPara="1" rIns="91425" wrap="square" tIns="91425">
            <a:noAutofit/>
          </a:bodyPr>
          <a:lstStyle/>
          <a:p>
            <a:pPr indent="-317500" lvl="1" marL="914400" rtl="0" algn="l">
              <a:spcBef>
                <a:spcPts val="0"/>
              </a:spcBef>
              <a:spcAft>
                <a:spcPts val="0"/>
              </a:spcAft>
              <a:buClr>
                <a:schemeClr val="dk1"/>
              </a:buClr>
              <a:buSzPts val="1400"/>
              <a:buFont typeface="Cabin"/>
              <a:buChar char="○"/>
            </a:pPr>
            <a:r>
              <a:rPr b="1" lang="en-GB">
                <a:solidFill>
                  <a:schemeClr val="dk1"/>
                </a:solidFill>
                <a:latin typeface="Cabin"/>
                <a:ea typeface="Cabin"/>
                <a:cs typeface="Cabin"/>
                <a:sym typeface="Cabin"/>
              </a:rPr>
              <a:t>Triclabendazole</a:t>
            </a:r>
            <a:endParaRPr>
              <a:solidFill>
                <a:schemeClr val="dk1"/>
              </a:solidFill>
              <a:latin typeface="Cabin"/>
              <a:ea typeface="Cabin"/>
              <a:cs typeface="Cabin"/>
              <a:sym typeface="Cabin"/>
            </a:endParaRPr>
          </a:p>
          <a:p>
            <a:pPr indent="0" lvl="0" marL="914400" rtl="0" algn="l">
              <a:spcBef>
                <a:spcPts val="0"/>
              </a:spcBef>
              <a:spcAft>
                <a:spcPts val="0"/>
              </a:spcAft>
              <a:buNone/>
            </a:pPr>
            <a:r>
              <a:rPr lang="en-GB">
                <a:solidFill>
                  <a:schemeClr val="dk1"/>
                </a:solidFill>
                <a:latin typeface="Cabin"/>
                <a:ea typeface="Cabin"/>
                <a:cs typeface="Cabin"/>
                <a:sym typeface="Cabin"/>
              </a:rPr>
              <a:t>(drug of choice to treat fascioliasis) </a:t>
            </a:r>
            <a:endParaRPr>
              <a:solidFill>
                <a:schemeClr val="dk1"/>
              </a:solidFill>
              <a:latin typeface="Cabin"/>
              <a:ea typeface="Cabin"/>
              <a:cs typeface="Cabin"/>
              <a:sym typeface="Cabin"/>
            </a:endParaRPr>
          </a:p>
          <a:p>
            <a:pPr indent="0" lvl="0" marL="914400" rtl="0" algn="l">
              <a:spcBef>
                <a:spcPts val="0"/>
              </a:spcBef>
              <a:spcAft>
                <a:spcPts val="0"/>
              </a:spcAft>
              <a:buNone/>
            </a:pPr>
            <a:r>
              <a:rPr lang="en-GB">
                <a:solidFill>
                  <a:schemeClr val="dk1"/>
                </a:solidFill>
                <a:latin typeface="Cabin"/>
                <a:ea typeface="Cabin"/>
                <a:cs typeface="Cabin"/>
                <a:sym typeface="Cabin"/>
              </a:rPr>
              <a:t>Dosage is calculated based on person’s weight (10mg/kg) tablets are given at one time</a:t>
            </a:r>
            <a:endParaRPr sz="1300">
              <a:solidFill>
                <a:schemeClr val="dk1"/>
              </a:solidFill>
              <a:latin typeface="Cabin"/>
              <a:ea typeface="Cabin"/>
              <a:cs typeface="Cabin"/>
              <a:sym typeface="Cabin"/>
            </a:endParaRPr>
          </a:p>
          <a:p>
            <a:pPr indent="0" lvl="0" marL="914400" rtl="0" algn="l">
              <a:lnSpc>
                <a:spcPct val="115000"/>
              </a:lnSpc>
              <a:spcBef>
                <a:spcPts val="0"/>
              </a:spcBef>
              <a:spcAft>
                <a:spcPts val="0"/>
              </a:spcAft>
              <a:buNone/>
            </a:pPr>
            <a:r>
              <a:t/>
            </a:r>
            <a:endParaRPr sz="1200">
              <a:solidFill>
                <a:srgbClr val="3C78D8"/>
              </a:solidFill>
              <a:latin typeface="Cabin"/>
              <a:ea typeface="Cabin"/>
              <a:cs typeface="Cabin"/>
              <a:sym typeface="Cabin"/>
            </a:endParaRPr>
          </a:p>
        </p:txBody>
      </p:sp>
      <p:pic>
        <p:nvPicPr>
          <p:cNvPr id="251" name="Google Shape;251;p19"/>
          <p:cNvPicPr preferRelativeResize="0"/>
          <p:nvPr/>
        </p:nvPicPr>
        <p:blipFill>
          <a:blip r:embed="rId3">
            <a:alphaModFix/>
          </a:blip>
          <a:stretch>
            <a:fillRect/>
          </a:stretch>
        </p:blipFill>
        <p:spPr>
          <a:xfrm>
            <a:off x="2136999" y="3917943"/>
            <a:ext cx="332900" cy="266125"/>
          </a:xfrm>
          <a:prstGeom prst="rect">
            <a:avLst/>
          </a:prstGeom>
          <a:noFill/>
          <a:ln>
            <a:noFill/>
          </a:ln>
          <a:effectLst>
            <a:outerShdw blurRad="57150" rotWithShape="0" algn="bl" dir="5400000" dist="19050">
              <a:srgbClr val="61753B">
                <a:alpha val="50000"/>
              </a:srgbClr>
            </a:outerShdw>
          </a:effectLst>
        </p:spPr>
      </p:pic>
      <p:pic>
        <p:nvPicPr>
          <p:cNvPr id="252" name="Google Shape;252;p19"/>
          <p:cNvPicPr preferRelativeResize="0"/>
          <p:nvPr/>
        </p:nvPicPr>
        <p:blipFill>
          <a:blip r:embed="rId4">
            <a:alphaModFix/>
          </a:blip>
          <a:stretch>
            <a:fillRect/>
          </a:stretch>
        </p:blipFill>
        <p:spPr>
          <a:xfrm>
            <a:off x="2214474" y="5391279"/>
            <a:ext cx="332900" cy="266121"/>
          </a:xfrm>
          <a:prstGeom prst="rect">
            <a:avLst/>
          </a:prstGeom>
          <a:noFill/>
          <a:ln>
            <a:noFill/>
          </a:ln>
        </p:spPr>
      </p:pic>
      <p:sp>
        <p:nvSpPr>
          <p:cNvPr id="253" name="Google Shape;253;p19"/>
          <p:cNvSpPr txBox="1"/>
          <p:nvPr/>
        </p:nvSpPr>
        <p:spPr>
          <a:xfrm>
            <a:off x="2535050" y="5406438"/>
            <a:ext cx="862800" cy="38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999999"/>
                </a:solidFill>
                <a:latin typeface="Cabin"/>
                <a:ea typeface="Cabin"/>
                <a:cs typeface="Cabin"/>
                <a:sym typeface="Cabin"/>
              </a:rPr>
              <a:t>NOT IMP</a:t>
            </a:r>
            <a:endParaRPr b="1" sz="1200">
              <a:solidFill>
                <a:srgbClr val="999999"/>
              </a:solidFill>
              <a:latin typeface="Cabin"/>
              <a:ea typeface="Cabin"/>
              <a:cs typeface="Cabin"/>
              <a:sym typeface="Cabin"/>
            </a:endParaRPr>
          </a:p>
        </p:txBody>
      </p:sp>
      <p:sp>
        <p:nvSpPr>
          <p:cNvPr id="254" name="Google Shape;254;p19"/>
          <p:cNvSpPr txBox="1"/>
          <p:nvPr/>
        </p:nvSpPr>
        <p:spPr>
          <a:xfrm>
            <a:off x="2777537" y="8337138"/>
            <a:ext cx="1717800" cy="70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rgbClr val="999999"/>
                </a:solidFill>
                <a:latin typeface="Lobster"/>
                <a:ea typeface="Lobster"/>
                <a:cs typeface="Lobster"/>
                <a:sym typeface="Lobster"/>
              </a:rPr>
              <a:t>THE END ...</a:t>
            </a:r>
            <a:endParaRPr sz="2400">
              <a:solidFill>
                <a:srgbClr val="999999"/>
              </a:solidFill>
              <a:latin typeface="Lobster"/>
              <a:ea typeface="Lobster"/>
              <a:cs typeface="Lobster"/>
              <a:sym typeface="Lobster"/>
            </a:endParaRPr>
          </a:p>
        </p:txBody>
      </p:sp>
      <p:sp>
        <p:nvSpPr>
          <p:cNvPr id="255" name="Google Shape;255;p19"/>
          <p:cNvSpPr/>
          <p:nvPr/>
        </p:nvSpPr>
        <p:spPr>
          <a:xfrm flipH="1">
            <a:off x="4348567" y="8395057"/>
            <a:ext cx="332894" cy="388192"/>
          </a:xfrm>
          <a:custGeom>
            <a:rect b="b" l="l" r="r" t="t"/>
            <a:pathLst>
              <a:path extrusionOk="0" h="11689" w="11658">
                <a:moveTo>
                  <a:pt x="2868" y="8538"/>
                </a:moveTo>
                <a:cubicBezTo>
                  <a:pt x="3025" y="8948"/>
                  <a:pt x="3340" y="9263"/>
                  <a:pt x="3781" y="9452"/>
                </a:cubicBezTo>
                <a:cubicBezTo>
                  <a:pt x="3403" y="9389"/>
                  <a:pt x="2364" y="9231"/>
                  <a:pt x="2080" y="8916"/>
                </a:cubicBezTo>
                <a:cubicBezTo>
                  <a:pt x="2143" y="8885"/>
                  <a:pt x="2332" y="8727"/>
                  <a:pt x="2868" y="8538"/>
                </a:cubicBezTo>
                <a:close/>
                <a:moveTo>
                  <a:pt x="8791" y="8538"/>
                </a:moveTo>
                <a:cubicBezTo>
                  <a:pt x="9326" y="8727"/>
                  <a:pt x="9547" y="8885"/>
                  <a:pt x="9578" y="8916"/>
                </a:cubicBezTo>
                <a:cubicBezTo>
                  <a:pt x="9295" y="9231"/>
                  <a:pt x="8287" y="9389"/>
                  <a:pt x="7877" y="9452"/>
                </a:cubicBezTo>
                <a:cubicBezTo>
                  <a:pt x="8287" y="9294"/>
                  <a:pt x="8602" y="8948"/>
                  <a:pt x="8791" y="8538"/>
                </a:cubicBezTo>
                <a:close/>
                <a:moveTo>
                  <a:pt x="5829" y="725"/>
                </a:moveTo>
                <a:cubicBezTo>
                  <a:pt x="6018" y="725"/>
                  <a:pt x="6176" y="883"/>
                  <a:pt x="6176" y="1072"/>
                </a:cubicBezTo>
                <a:lnTo>
                  <a:pt x="6176" y="4537"/>
                </a:lnTo>
                <a:cubicBezTo>
                  <a:pt x="6176" y="4695"/>
                  <a:pt x="6302" y="4821"/>
                  <a:pt x="6428" y="4852"/>
                </a:cubicBezTo>
                <a:cubicBezTo>
                  <a:pt x="6455" y="4858"/>
                  <a:pt x="6482" y="4860"/>
                  <a:pt x="6508" y="4860"/>
                </a:cubicBezTo>
                <a:cubicBezTo>
                  <a:pt x="6637" y="4860"/>
                  <a:pt x="6754" y="4799"/>
                  <a:pt x="6806" y="4695"/>
                </a:cubicBezTo>
                <a:lnTo>
                  <a:pt x="8287" y="2237"/>
                </a:lnTo>
                <a:cubicBezTo>
                  <a:pt x="8326" y="2139"/>
                  <a:pt x="8415" y="2090"/>
                  <a:pt x="8514" y="2090"/>
                </a:cubicBezTo>
                <a:cubicBezTo>
                  <a:pt x="8574" y="2090"/>
                  <a:pt x="8637" y="2107"/>
                  <a:pt x="8696" y="2143"/>
                </a:cubicBezTo>
                <a:cubicBezTo>
                  <a:pt x="8854" y="2206"/>
                  <a:pt x="8948" y="2426"/>
                  <a:pt x="8854" y="2615"/>
                </a:cubicBezTo>
                <a:lnTo>
                  <a:pt x="7656" y="5041"/>
                </a:lnTo>
                <a:cubicBezTo>
                  <a:pt x="7562" y="5262"/>
                  <a:pt x="7656" y="5451"/>
                  <a:pt x="7814" y="5514"/>
                </a:cubicBezTo>
                <a:cubicBezTo>
                  <a:pt x="7851" y="5551"/>
                  <a:pt x="7898" y="5569"/>
                  <a:pt x="7949" y="5569"/>
                </a:cubicBezTo>
                <a:cubicBezTo>
                  <a:pt x="8028" y="5569"/>
                  <a:pt x="8116" y="5527"/>
                  <a:pt x="8192" y="5451"/>
                </a:cubicBezTo>
                <a:cubicBezTo>
                  <a:pt x="9630" y="4282"/>
                  <a:pt x="9701" y="4254"/>
                  <a:pt x="9704" y="4254"/>
                </a:cubicBezTo>
                <a:cubicBezTo>
                  <a:pt x="9704" y="4254"/>
                  <a:pt x="9704" y="4254"/>
                  <a:pt x="9704" y="4254"/>
                </a:cubicBezTo>
                <a:cubicBezTo>
                  <a:pt x="9752" y="4206"/>
                  <a:pt x="9838" y="4183"/>
                  <a:pt x="9929" y="4183"/>
                </a:cubicBezTo>
                <a:cubicBezTo>
                  <a:pt x="10019" y="4183"/>
                  <a:pt x="10114" y="4206"/>
                  <a:pt x="10177" y="4254"/>
                </a:cubicBezTo>
                <a:cubicBezTo>
                  <a:pt x="10271" y="4380"/>
                  <a:pt x="10271" y="4632"/>
                  <a:pt x="10177" y="4726"/>
                </a:cubicBezTo>
                <a:lnTo>
                  <a:pt x="8318" y="6585"/>
                </a:lnTo>
                <a:cubicBezTo>
                  <a:pt x="8224" y="6680"/>
                  <a:pt x="8192" y="6743"/>
                  <a:pt x="8192" y="6837"/>
                </a:cubicBezTo>
                <a:lnTo>
                  <a:pt x="8192" y="7940"/>
                </a:lnTo>
                <a:cubicBezTo>
                  <a:pt x="8192" y="8349"/>
                  <a:pt x="7908" y="8759"/>
                  <a:pt x="7499" y="8916"/>
                </a:cubicBezTo>
                <a:cubicBezTo>
                  <a:pt x="7184" y="9042"/>
                  <a:pt x="6932" y="9263"/>
                  <a:pt x="6869" y="9609"/>
                </a:cubicBezTo>
                <a:cubicBezTo>
                  <a:pt x="6491" y="9672"/>
                  <a:pt x="6144" y="9672"/>
                  <a:pt x="5798" y="9672"/>
                </a:cubicBezTo>
                <a:cubicBezTo>
                  <a:pt x="5451" y="9672"/>
                  <a:pt x="5073" y="9672"/>
                  <a:pt x="4726" y="9609"/>
                </a:cubicBezTo>
                <a:cubicBezTo>
                  <a:pt x="4663" y="9294"/>
                  <a:pt x="4411" y="9042"/>
                  <a:pt x="4096" y="8916"/>
                </a:cubicBezTo>
                <a:cubicBezTo>
                  <a:pt x="3655" y="8759"/>
                  <a:pt x="3403" y="8381"/>
                  <a:pt x="3403" y="7940"/>
                </a:cubicBezTo>
                <a:cubicBezTo>
                  <a:pt x="3403" y="7562"/>
                  <a:pt x="3277" y="7247"/>
                  <a:pt x="2994" y="6963"/>
                </a:cubicBezTo>
                <a:lnTo>
                  <a:pt x="1418" y="5388"/>
                </a:lnTo>
                <a:cubicBezTo>
                  <a:pt x="1355" y="5293"/>
                  <a:pt x="1355" y="5041"/>
                  <a:pt x="1513" y="4947"/>
                </a:cubicBezTo>
                <a:cubicBezTo>
                  <a:pt x="1568" y="4873"/>
                  <a:pt x="1667" y="4842"/>
                  <a:pt x="1758" y="4842"/>
                </a:cubicBezTo>
                <a:cubicBezTo>
                  <a:pt x="1823" y="4842"/>
                  <a:pt x="1883" y="4858"/>
                  <a:pt x="1923" y="4884"/>
                </a:cubicBezTo>
                <a:cubicBezTo>
                  <a:pt x="3718" y="6238"/>
                  <a:pt x="3592" y="6144"/>
                  <a:pt x="3750" y="6207"/>
                </a:cubicBezTo>
                <a:cubicBezTo>
                  <a:pt x="3834" y="6207"/>
                  <a:pt x="3876" y="6221"/>
                  <a:pt x="3913" y="6221"/>
                </a:cubicBezTo>
                <a:cubicBezTo>
                  <a:pt x="3932" y="6221"/>
                  <a:pt x="3949" y="6217"/>
                  <a:pt x="3970" y="6207"/>
                </a:cubicBezTo>
                <a:cubicBezTo>
                  <a:pt x="5231" y="6238"/>
                  <a:pt x="5483" y="6617"/>
                  <a:pt x="5483" y="7215"/>
                </a:cubicBezTo>
                <a:cubicBezTo>
                  <a:pt x="5483" y="7404"/>
                  <a:pt x="5640" y="7562"/>
                  <a:pt x="5829" y="7562"/>
                </a:cubicBezTo>
                <a:cubicBezTo>
                  <a:pt x="6018" y="7562"/>
                  <a:pt x="6176" y="7404"/>
                  <a:pt x="6176" y="7215"/>
                </a:cubicBezTo>
                <a:cubicBezTo>
                  <a:pt x="6176" y="6554"/>
                  <a:pt x="5924" y="6081"/>
                  <a:pt x="5388" y="5797"/>
                </a:cubicBezTo>
                <a:cubicBezTo>
                  <a:pt x="5073" y="5640"/>
                  <a:pt x="4663" y="5514"/>
                  <a:pt x="4128" y="5514"/>
                </a:cubicBezTo>
                <a:cubicBezTo>
                  <a:pt x="3624" y="4348"/>
                  <a:pt x="2836" y="2647"/>
                  <a:pt x="2805" y="2615"/>
                </a:cubicBezTo>
                <a:cubicBezTo>
                  <a:pt x="2710" y="2458"/>
                  <a:pt x="2805" y="2206"/>
                  <a:pt x="2962" y="2143"/>
                </a:cubicBezTo>
                <a:cubicBezTo>
                  <a:pt x="3015" y="2111"/>
                  <a:pt x="3071" y="2097"/>
                  <a:pt x="3126" y="2097"/>
                </a:cubicBezTo>
                <a:cubicBezTo>
                  <a:pt x="3235" y="2097"/>
                  <a:pt x="3340" y="2153"/>
                  <a:pt x="3403" y="2237"/>
                </a:cubicBezTo>
                <a:lnTo>
                  <a:pt x="4852" y="4695"/>
                </a:lnTo>
                <a:cubicBezTo>
                  <a:pt x="4905" y="4799"/>
                  <a:pt x="5022" y="4860"/>
                  <a:pt x="5150" y="4860"/>
                </a:cubicBezTo>
                <a:cubicBezTo>
                  <a:pt x="5176" y="4860"/>
                  <a:pt x="5204" y="4858"/>
                  <a:pt x="5231" y="4852"/>
                </a:cubicBezTo>
                <a:cubicBezTo>
                  <a:pt x="5388" y="4821"/>
                  <a:pt x="5483" y="4695"/>
                  <a:pt x="5483" y="4537"/>
                </a:cubicBezTo>
                <a:lnTo>
                  <a:pt x="5483" y="1072"/>
                </a:lnTo>
                <a:cubicBezTo>
                  <a:pt x="5483" y="883"/>
                  <a:pt x="5640" y="725"/>
                  <a:pt x="5829" y="725"/>
                </a:cubicBezTo>
                <a:close/>
                <a:moveTo>
                  <a:pt x="8822" y="7310"/>
                </a:moveTo>
                <a:cubicBezTo>
                  <a:pt x="10082" y="7688"/>
                  <a:pt x="10901" y="8318"/>
                  <a:pt x="10901" y="8916"/>
                </a:cubicBezTo>
                <a:cubicBezTo>
                  <a:pt x="10996" y="9925"/>
                  <a:pt x="8791" y="10996"/>
                  <a:pt x="5829" y="10996"/>
                </a:cubicBezTo>
                <a:cubicBezTo>
                  <a:pt x="2868" y="10996"/>
                  <a:pt x="662" y="9988"/>
                  <a:pt x="662" y="8948"/>
                </a:cubicBezTo>
                <a:cubicBezTo>
                  <a:pt x="662" y="8412"/>
                  <a:pt x="1387" y="7814"/>
                  <a:pt x="2490" y="7404"/>
                </a:cubicBezTo>
                <a:lnTo>
                  <a:pt x="2553" y="7499"/>
                </a:lnTo>
                <a:cubicBezTo>
                  <a:pt x="2679" y="7625"/>
                  <a:pt x="2773" y="7782"/>
                  <a:pt x="2773" y="7940"/>
                </a:cubicBezTo>
                <a:cubicBezTo>
                  <a:pt x="2206" y="8097"/>
                  <a:pt x="1387" y="8349"/>
                  <a:pt x="1387" y="8948"/>
                </a:cubicBezTo>
                <a:cubicBezTo>
                  <a:pt x="1387" y="9231"/>
                  <a:pt x="1544" y="9452"/>
                  <a:pt x="1860" y="9672"/>
                </a:cubicBezTo>
                <a:cubicBezTo>
                  <a:pt x="2773" y="10208"/>
                  <a:pt x="4726" y="10334"/>
                  <a:pt x="5798" y="10334"/>
                </a:cubicBezTo>
                <a:cubicBezTo>
                  <a:pt x="6869" y="10334"/>
                  <a:pt x="8822" y="10208"/>
                  <a:pt x="9736" y="9672"/>
                </a:cubicBezTo>
                <a:cubicBezTo>
                  <a:pt x="10051" y="9452"/>
                  <a:pt x="10208" y="9231"/>
                  <a:pt x="10208" y="8948"/>
                </a:cubicBezTo>
                <a:cubicBezTo>
                  <a:pt x="10208" y="8349"/>
                  <a:pt x="9421" y="8097"/>
                  <a:pt x="8822" y="7940"/>
                </a:cubicBezTo>
                <a:lnTo>
                  <a:pt x="8822" y="7310"/>
                </a:lnTo>
                <a:close/>
                <a:moveTo>
                  <a:pt x="5829" y="1"/>
                </a:moveTo>
                <a:cubicBezTo>
                  <a:pt x="5294" y="1"/>
                  <a:pt x="4821" y="473"/>
                  <a:pt x="4821" y="1072"/>
                </a:cubicBezTo>
                <a:lnTo>
                  <a:pt x="4821" y="3309"/>
                </a:lnTo>
                <a:lnTo>
                  <a:pt x="4002" y="1954"/>
                </a:lnTo>
                <a:cubicBezTo>
                  <a:pt x="3807" y="1608"/>
                  <a:pt x="3464" y="1440"/>
                  <a:pt x="3115" y="1440"/>
                </a:cubicBezTo>
                <a:cubicBezTo>
                  <a:pt x="2956" y="1440"/>
                  <a:pt x="2795" y="1475"/>
                  <a:pt x="2647" y="1544"/>
                </a:cubicBezTo>
                <a:cubicBezTo>
                  <a:pt x="2143" y="1765"/>
                  <a:pt x="1923" y="2426"/>
                  <a:pt x="2175" y="2930"/>
                </a:cubicBezTo>
                <a:cubicBezTo>
                  <a:pt x="2206" y="2993"/>
                  <a:pt x="2679" y="4033"/>
                  <a:pt x="3088" y="4915"/>
                </a:cubicBezTo>
                <a:lnTo>
                  <a:pt x="2332" y="4380"/>
                </a:lnTo>
                <a:cubicBezTo>
                  <a:pt x="2157" y="4233"/>
                  <a:pt x="1933" y="4162"/>
                  <a:pt x="1710" y="4162"/>
                </a:cubicBezTo>
                <a:cubicBezTo>
                  <a:pt x="1452" y="4162"/>
                  <a:pt x="1195" y="4257"/>
                  <a:pt x="1009" y="4443"/>
                </a:cubicBezTo>
                <a:cubicBezTo>
                  <a:pt x="599" y="4852"/>
                  <a:pt x="599" y="5514"/>
                  <a:pt x="1009" y="5923"/>
                </a:cubicBezTo>
                <a:lnTo>
                  <a:pt x="1986" y="6900"/>
                </a:lnTo>
                <a:cubicBezTo>
                  <a:pt x="725" y="7404"/>
                  <a:pt x="1" y="8160"/>
                  <a:pt x="1" y="8948"/>
                </a:cubicBezTo>
                <a:cubicBezTo>
                  <a:pt x="1" y="9736"/>
                  <a:pt x="631" y="10460"/>
                  <a:pt x="1828" y="10964"/>
                </a:cubicBezTo>
                <a:cubicBezTo>
                  <a:pt x="2868" y="11437"/>
                  <a:pt x="4348" y="11689"/>
                  <a:pt x="5829" y="11689"/>
                </a:cubicBezTo>
                <a:cubicBezTo>
                  <a:pt x="8948" y="11689"/>
                  <a:pt x="11658" y="10586"/>
                  <a:pt x="11658" y="8979"/>
                </a:cubicBezTo>
                <a:cubicBezTo>
                  <a:pt x="11658" y="8003"/>
                  <a:pt x="10744" y="7184"/>
                  <a:pt x="9169" y="6680"/>
                </a:cubicBezTo>
                <a:lnTo>
                  <a:pt x="10649" y="5199"/>
                </a:lnTo>
                <a:cubicBezTo>
                  <a:pt x="11027" y="4821"/>
                  <a:pt x="11027" y="4159"/>
                  <a:pt x="10649" y="3750"/>
                </a:cubicBezTo>
                <a:cubicBezTo>
                  <a:pt x="10445" y="3561"/>
                  <a:pt x="10185" y="3466"/>
                  <a:pt x="9929" y="3466"/>
                </a:cubicBezTo>
                <a:cubicBezTo>
                  <a:pt x="9673" y="3466"/>
                  <a:pt x="9421" y="3561"/>
                  <a:pt x="9232" y="3750"/>
                </a:cubicBezTo>
                <a:cubicBezTo>
                  <a:pt x="9137" y="3844"/>
                  <a:pt x="9074" y="3876"/>
                  <a:pt x="8948" y="4002"/>
                </a:cubicBezTo>
                <a:cubicBezTo>
                  <a:pt x="8980" y="3876"/>
                  <a:pt x="9421" y="3025"/>
                  <a:pt x="9484" y="2930"/>
                </a:cubicBezTo>
                <a:cubicBezTo>
                  <a:pt x="9736" y="2426"/>
                  <a:pt x="9547" y="1765"/>
                  <a:pt x="9011" y="1544"/>
                </a:cubicBezTo>
                <a:cubicBezTo>
                  <a:pt x="8873" y="1475"/>
                  <a:pt x="8719" y="1440"/>
                  <a:pt x="8564" y="1440"/>
                </a:cubicBezTo>
                <a:cubicBezTo>
                  <a:pt x="8226" y="1440"/>
                  <a:pt x="7883" y="1608"/>
                  <a:pt x="7688" y="1954"/>
                </a:cubicBezTo>
                <a:lnTo>
                  <a:pt x="6869" y="3309"/>
                </a:lnTo>
                <a:lnTo>
                  <a:pt x="6869" y="1072"/>
                </a:lnTo>
                <a:cubicBezTo>
                  <a:pt x="6869" y="505"/>
                  <a:pt x="6396" y="1"/>
                  <a:pt x="5829" y="1"/>
                </a:cubicBezTo>
                <a:close/>
              </a:path>
            </a:pathLst>
          </a:custGeom>
          <a:solidFill>
            <a:srgbClr val="6175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56" name="Google Shape;256;p19"/>
          <p:cNvCxnSpPr/>
          <p:nvPr/>
        </p:nvCxnSpPr>
        <p:spPr>
          <a:xfrm>
            <a:off x="517100" y="7236772"/>
            <a:ext cx="6424800" cy="0"/>
          </a:xfrm>
          <a:prstGeom prst="straightConnector1">
            <a:avLst/>
          </a:prstGeom>
          <a:noFill/>
          <a:ln cap="flat" cmpd="sng" w="28575">
            <a:solidFill>
              <a:srgbClr val="61753B"/>
            </a:solidFill>
            <a:prstDash val="solid"/>
            <a:round/>
            <a:headEnd len="med" w="med" type="oval"/>
            <a:tailEnd len="med" w="med" type="oval"/>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graphicFrame>
        <p:nvGraphicFramePr>
          <p:cNvPr id="261" name="Google Shape;261;p20"/>
          <p:cNvGraphicFramePr/>
          <p:nvPr/>
        </p:nvGraphicFramePr>
        <p:xfrm>
          <a:off x="279918" y="198720"/>
          <a:ext cx="3000000" cy="3000000"/>
        </p:xfrm>
        <a:graphic>
          <a:graphicData uri="http://schemas.openxmlformats.org/drawingml/2006/table">
            <a:tbl>
              <a:tblPr>
                <a:noFill/>
                <a:tableStyleId>{99BF64D4-153D-4A0B-B381-EC326FF9DB0B}</a:tableStyleId>
              </a:tblPr>
              <a:tblGrid>
                <a:gridCol w="623450"/>
                <a:gridCol w="1196025"/>
                <a:gridCol w="5210100"/>
              </a:tblGrid>
              <a:tr h="518450">
                <a:tc rowSpan="8">
                  <a:txBody>
                    <a:bodyPr/>
                    <a:lstStyle/>
                    <a:p>
                      <a:pPr indent="0" lvl="0" marL="0" rtl="0" algn="ctr">
                        <a:spcBef>
                          <a:spcPts val="0"/>
                        </a:spcBef>
                        <a:spcAft>
                          <a:spcPts val="0"/>
                        </a:spcAft>
                        <a:buNone/>
                      </a:pPr>
                      <a:r>
                        <a:t/>
                      </a:r>
                      <a:endParaRPr b="1" sz="1100">
                        <a:latin typeface="Cairo"/>
                        <a:ea typeface="Cairo"/>
                        <a:cs typeface="Cairo"/>
                        <a:sym typeface="Cairo"/>
                      </a:endParaRPr>
                    </a:p>
                  </a:txBody>
                  <a:tcPr marT="91425" marB="91425" marR="91425" marL="91425" anchor="ctr"/>
                </a:tc>
                <a:tc>
                  <a:txBody>
                    <a:bodyPr/>
                    <a:lstStyle/>
                    <a:p>
                      <a:pPr indent="0" lvl="0" marL="0" rtl="0" algn="ctr">
                        <a:spcBef>
                          <a:spcPts val="0"/>
                        </a:spcBef>
                        <a:spcAft>
                          <a:spcPts val="0"/>
                        </a:spcAft>
                        <a:buNone/>
                      </a:pPr>
                      <a:r>
                        <a:rPr b="1" lang="en-GB" sz="1100">
                          <a:latin typeface="Cairo"/>
                          <a:ea typeface="Cairo"/>
                          <a:cs typeface="Cairo"/>
                          <a:sym typeface="Cairo"/>
                        </a:rPr>
                        <a:t>Adult worm</a:t>
                      </a:r>
                      <a:endParaRPr b="1" sz="1100">
                        <a:latin typeface="Cairo"/>
                        <a:ea typeface="Cairo"/>
                        <a:cs typeface="Cairo"/>
                        <a:sym typeface="Cairo"/>
                      </a:endParaRPr>
                    </a:p>
                  </a:txBody>
                  <a:tcPr marT="91425" marB="91425" marR="91425" marL="91425" anchor="ctr"/>
                </a:tc>
                <a:tc>
                  <a:txBody>
                    <a:bodyPr/>
                    <a:lstStyle/>
                    <a:p>
                      <a:pPr indent="0" lvl="0" marL="0" rtl="0" algn="l">
                        <a:spcBef>
                          <a:spcPts val="0"/>
                        </a:spcBef>
                        <a:spcAft>
                          <a:spcPts val="0"/>
                        </a:spcAft>
                        <a:buNone/>
                      </a:pPr>
                      <a:r>
                        <a:rPr lang="en-GB" sz="1100">
                          <a:latin typeface="Cairo"/>
                          <a:ea typeface="Cairo"/>
                          <a:cs typeface="Cairo"/>
                          <a:sym typeface="Cairo"/>
                        </a:rPr>
                        <a:t>Live in blood capillary &amp; produce its eggs in it , of :</a:t>
                      </a:r>
                      <a:endParaRPr sz="1100">
                        <a:latin typeface="Cairo"/>
                        <a:ea typeface="Cairo"/>
                        <a:cs typeface="Cairo"/>
                        <a:sym typeface="Cairo"/>
                      </a:endParaRPr>
                    </a:p>
                    <a:p>
                      <a:pPr indent="-298450" lvl="0" marL="457200" rtl="0" algn="l">
                        <a:spcBef>
                          <a:spcPts val="0"/>
                        </a:spcBef>
                        <a:spcAft>
                          <a:spcPts val="0"/>
                        </a:spcAft>
                        <a:buClr>
                          <a:srgbClr val="FF0000"/>
                        </a:buClr>
                        <a:buSzPts val="1100"/>
                        <a:buFont typeface="Cairo"/>
                        <a:buAutoNum type="arabicPeriod"/>
                      </a:pPr>
                      <a:r>
                        <a:rPr b="1" lang="en-GB" sz="1100" u="sng">
                          <a:solidFill>
                            <a:srgbClr val="FF0000"/>
                          </a:solidFill>
                          <a:latin typeface="Cairo"/>
                          <a:ea typeface="Cairo"/>
                          <a:cs typeface="Cairo"/>
                          <a:sym typeface="Cairo"/>
                        </a:rPr>
                        <a:t>M</a:t>
                      </a:r>
                      <a:r>
                        <a:rPr lang="en-GB" sz="1100">
                          <a:solidFill>
                            <a:srgbClr val="FF0000"/>
                          </a:solidFill>
                          <a:latin typeface="Cairo"/>
                          <a:ea typeface="Cairo"/>
                          <a:cs typeface="Cairo"/>
                          <a:sym typeface="Cairo"/>
                        </a:rPr>
                        <a:t>esenteries ( GIT region ) : </a:t>
                      </a:r>
                      <a:r>
                        <a:rPr b="1" lang="en-GB" sz="1100" u="sng">
                          <a:solidFill>
                            <a:srgbClr val="FF0000"/>
                          </a:solidFill>
                          <a:latin typeface="Cairo"/>
                          <a:ea typeface="Cairo"/>
                          <a:cs typeface="Cairo"/>
                          <a:sym typeface="Cairo"/>
                        </a:rPr>
                        <a:t>m</a:t>
                      </a:r>
                      <a:r>
                        <a:rPr lang="en-GB" sz="1100">
                          <a:solidFill>
                            <a:srgbClr val="FF0000"/>
                          </a:solidFill>
                          <a:latin typeface="Cairo"/>
                          <a:ea typeface="Cairo"/>
                          <a:cs typeface="Cairo"/>
                          <a:sym typeface="Cairo"/>
                        </a:rPr>
                        <a:t>ansonai</a:t>
                      </a:r>
                      <a:endParaRPr sz="1100">
                        <a:solidFill>
                          <a:srgbClr val="FF0000"/>
                        </a:solidFill>
                        <a:latin typeface="Cairo"/>
                        <a:ea typeface="Cairo"/>
                        <a:cs typeface="Cairo"/>
                        <a:sym typeface="Cairo"/>
                      </a:endParaRPr>
                    </a:p>
                    <a:p>
                      <a:pPr indent="-298450" lvl="0" marL="457200" rtl="0" algn="l">
                        <a:spcBef>
                          <a:spcPts val="0"/>
                        </a:spcBef>
                        <a:spcAft>
                          <a:spcPts val="0"/>
                        </a:spcAft>
                        <a:buClr>
                          <a:srgbClr val="FF0000"/>
                        </a:buClr>
                        <a:buSzPts val="1100"/>
                        <a:buFont typeface="Cairo"/>
                        <a:buAutoNum type="arabicPeriod"/>
                      </a:pPr>
                      <a:r>
                        <a:rPr lang="en-GB" sz="1100">
                          <a:solidFill>
                            <a:srgbClr val="FF0000"/>
                          </a:solidFill>
                          <a:latin typeface="Cairo"/>
                          <a:ea typeface="Cairo"/>
                          <a:cs typeface="Cairo"/>
                          <a:sym typeface="Cairo"/>
                        </a:rPr>
                        <a:t>Plexus of bladder ( urinary ) : haematobium</a:t>
                      </a:r>
                      <a:endParaRPr sz="1100">
                        <a:solidFill>
                          <a:srgbClr val="FF0000"/>
                        </a:solidFill>
                        <a:latin typeface="Cairo"/>
                        <a:ea typeface="Cairo"/>
                        <a:cs typeface="Cairo"/>
                        <a:sym typeface="Cairo"/>
                      </a:endParaRPr>
                    </a:p>
                  </a:txBody>
                  <a:tcPr marT="91425" marB="91425" marR="91425" marL="91425" anchor="ctr"/>
                </a:tc>
              </a:tr>
              <a:tr h="389175">
                <a:tc vMerge="1"/>
                <a:tc>
                  <a:txBody>
                    <a:bodyPr/>
                    <a:lstStyle/>
                    <a:p>
                      <a:pPr indent="0" lvl="0" marL="0" rtl="0" algn="ctr">
                        <a:spcBef>
                          <a:spcPts val="0"/>
                        </a:spcBef>
                        <a:spcAft>
                          <a:spcPts val="0"/>
                        </a:spcAft>
                        <a:buNone/>
                      </a:pPr>
                      <a:r>
                        <a:rPr b="1" lang="en-GB" sz="1100">
                          <a:latin typeface="Cairo"/>
                          <a:ea typeface="Cairo"/>
                          <a:cs typeface="Cairo"/>
                          <a:sym typeface="Cairo"/>
                        </a:rPr>
                        <a:t>Microscopy detection</a:t>
                      </a:r>
                      <a:endParaRPr b="1" sz="1100">
                        <a:latin typeface="Cairo"/>
                        <a:ea typeface="Cairo"/>
                        <a:cs typeface="Cairo"/>
                        <a:sym typeface="Cairo"/>
                      </a:endParaRPr>
                    </a:p>
                  </a:txBody>
                  <a:tcPr marT="91425" marB="91425" marR="91425" marL="91425" anchor="ctr"/>
                </a:tc>
                <a:tc>
                  <a:txBody>
                    <a:bodyPr/>
                    <a:lstStyle/>
                    <a:p>
                      <a:pPr indent="0" lvl="0" marL="0" rtl="0" algn="l">
                        <a:spcBef>
                          <a:spcPts val="0"/>
                        </a:spcBef>
                        <a:spcAft>
                          <a:spcPts val="0"/>
                        </a:spcAft>
                        <a:buNone/>
                      </a:pPr>
                      <a:r>
                        <a:rPr lang="en-GB" sz="1100">
                          <a:latin typeface="Cairo"/>
                          <a:ea typeface="Cairo"/>
                          <a:cs typeface="Cairo"/>
                          <a:sym typeface="Cairo"/>
                        </a:rPr>
                        <a:t>Mansoni has </a:t>
                      </a:r>
                      <a:r>
                        <a:rPr b="1" lang="en-GB" sz="1100" u="sng">
                          <a:solidFill>
                            <a:srgbClr val="CC0000"/>
                          </a:solidFill>
                          <a:latin typeface="Cairo"/>
                          <a:ea typeface="Cairo"/>
                          <a:cs typeface="Cairo"/>
                          <a:sym typeface="Cairo"/>
                        </a:rPr>
                        <a:t>lateral spine found in stool</a:t>
                      </a:r>
                      <a:endParaRPr b="1" sz="1100" u="sng">
                        <a:solidFill>
                          <a:srgbClr val="CC0000"/>
                        </a:solidFill>
                        <a:latin typeface="Cairo"/>
                        <a:ea typeface="Cairo"/>
                        <a:cs typeface="Cairo"/>
                        <a:sym typeface="Cairo"/>
                      </a:endParaRPr>
                    </a:p>
                    <a:p>
                      <a:pPr indent="0" lvl="0" marL="0" rtl="0" algn="l">
                        <a:spcBef>
                          <a:spcPts val="0"/>
                        </a:spcBef>
                        <a:spcAft>
                          <a:spcPts val="0"/>
                        </a:spcAft>
                        <a:buNone/>
                      </a:pPr>
                      <a:r>
                        <a:rPr lang="en-GB" sz="1100">
                          <a:latin typeface="Cairo"/>
                          <a:ea typeface="Cairo"/>
                          <a:cs typeface="Cairo"/>
                          <a:sym typeface="Cairo"/>
                        </a:rPr>
                        <a:t>Haematobium has </a:t>
                      </a:r>
                      <a:r>
                        <a:rPr b="1" lang="en-GB" sz="1100" u="sng">
                          <a:solidFill>
                            <a:srgbClr val="CC0000"/>
                          </a:solidFill>
                          <a:latin typeface="Cairo"/>
                          <a:ea typeface="Cairo"/>
                          <a:cs typeface="Cairo"/>
                          <a:sym typeface="Cairo"/>
                        </a:rPr>
                        <a:t>terminal spine found in urine </a:t>
                      </a:r>
                      <a:endParaRPr b="1" sz="1100" u="sng">
                        <a:solidFill>
                          <a:srgbClr val="CC0000"/>
                        </a:solidFill>
                        <a:latin typeface="Cairo"/>
                        <a:ea typeface="Cairo"/>
                        <a:cs typeface="Cairo"/>
                        <a:sym typeface="Cairo"/>
                      </a:endParaRPr>
                    </a:p>
                  </a:txBody>
                  <a:tcPr marT="91425" marB="91425" marR="91425" marL="91425" anchor="ctr"/>
                </a:tc>
              </a:tr>
              <a:tr h="389175">
                <a:tc vMerge="1"/>
                <a:tc>
                  <a:txBody>
                    <a:bodyPr/>
                    <a:lstStyle/>
                    <a:p>
                      <a:pPr indent="0" lvl="0" marL="0" rtl="0" algn="ctr">
                        <a:spcBef>
                          <a:spcPts val="0"/>
                        </a:spcBef>
                        <a:spcAft>
                          <a:spcPts val="0"/>
                        </a:spcAft>
                        <a:buNone/>
                      </a:pPr>
                      <a:r>
                        <a:rPr b="1" lang="en-GB" sz="1100">
                          <a:latin typeface="Cairo"/>
                          <a:ea typeface="Cairo"/>
                          <a:cs typeface="Cairo"/>
                          <a:sym typeface="Cairo"/>
                        </a:rPr>
                        <a:t>Stages</a:t>
                      </a:r>
                      <a:endParaRPr b="1" sz="1100">
                        <a:latin typeface="Cairo"/>
                        <a:ea typeface="Cairo"/>
                        <a:cs typeface="Cairo"/>
                        <a:sym typeface="Cairo"/>
                      </a:endParaRPr>
                    </a:p>
                  </a:txBody>
                  <a:tcPr marT="91425" marB="91425" marR="91425" marL="91425" anchor="ctr"/>
                </a:tc>
                <a:tc>
                  <a:txBody>
                    <a:bodyPr/>
                    <a:lstStyle/>
                    <a:p>
                      <a:pPr indent="-298450" lvl="0" marL="457200" rtl="0" algn="l">
                        <a:spcBef>
                          <a:spcPts val="0"/>
                        </a:spcBef>
                        <a:spcAft>
                          <a:spcPts val="0"/>
                        </a:spcAft>
                        <a:buClr>
                          <a:srgbClr val="FF0000"/>
                        </a:buClr>
                        <a:buSzPts val="1100"/>
                        <a:buFont typeface="Cairo"/>
                        <a:buChar char="-"/>
                      </a:pPr>
                      <a:r>
                        <a:rPr b="1" lang="en-GB" sz="1100">
                          <a:solidFill>
                            <a:srgbClr val="FF0000"/>
                          </a:solidFill>
                          <a:latin typeface="Cairo"/>
                          <a:ea typeface="Cairo"/>
                          <a:cs typeface="Cairo"/>
                          <a:sym typeface="Cairo"/>
                        </a:rPr>
                        <a:t>infective</a:t>
                      </a:r>
                      <a:r>
                        <a:rPr lang="en-GB" sz="1100">
                          <a:solidFill>
                            <a:srgbClr val="FF0000"/>
                          </a:solidFill>
                          <a:latin typeface="Cairo"/>
                          <a:ea typeface="Cairo"/>
                          <a:cs typeface="Cairo"/>
                          <a:sym typeface="Cairo"/>
                        </a:rPr>
                        <a:t> stage —&gt;  </a:t>
                      </a:r>
                      <a:r>
                        <a:rPr b="1" lang="en-GB" sz="1100">
                          <a:solidFill>
                            <a:srgbClr val="FF0000"/>
                          </a:solidFill>
                          <a:latin typeface="Cairo"/>
                          <a:ea typeface="Cairo"/>
                          <a:cs typeface="Cairo"/>
                          <a:sym typeface="Cairo"/>
                        </a:rPr>
                        <a:t>cercaria</a:t>
                      </a:r>
                      <a:endParaRPr b="1" sz="1100">
                        <a:solidFill>
                          <a:srgbClr val="FF0000"/>
                        </a:solidFill>
                        <a:latin typeface="Cairo"/>
                        <a:ea typeface="Cairo"/>
                        <a:cs typeface="Cairo"/>
                        <a:sym typeface="Cairo"/>
                      </a:endParaRPr>
                    </a:p>
                    <a:p>
                      <a:pPr indent="-298450" lvl="0" marL="457200" rtl="0" algn="l">
                        <a:spcBef>
                          <a:spcPts val="0"/>
                        </a:spcBef>
                        <a:spcAft>
                          <a:spcPts val="0"/>
                        </a:spcAft>
                        <a:buClr>
                          <a:srgbClr val="FF0000"/>
                        </a:buClr>
                        <a:buSzPts val="1100"/>
                        <a:buFont typeface="Cairo"/>
                        <a:buChar char="-"/>
                      </a:pPr>
                      <a:r>
                        <a:rPr b="1" lang="en-GB" sz="1100">
                          <a:solidFill>
                            <a:srgbClr val="FF0000"/>
                          </a:solidFill>
                          <a:latin typeface="Cairo"/>
                          <a:ea typeface="Cairo"/>
                          <a:cs typeface="Cairo"/>
                          <a:sym typeface="Cairo"/>
                        </a:rPr>
                        <a:t>Diagnostic</a:t>
                      </a:r>
                      <a:r>
                        <a:rPr lang="en-GB" sz="1100">
                          <a:solidFill>
                            <a:srgbClr val="FF0000"/>
                          </a:solidFill>
                          <a:latin typeface="Cairo"/>
                          <a:ea typeface="Cairo"/>
                          <a:cs typeface="Cairo"/>
                          <a:sym typeface="Cairo"/>
                        </a:rPr>
                        <a:t> stage —&gt; </a:t>
                      </a:r>
                      <a:r>
                        <a:rPr b="1" lang="en-GB" sz="1100">
                          <a:solidFill>
                            <a:srgbClr val="FF0000"/>
                          </a:solidFill>
                          <a:latin typeface="Cairo"/>
                          <a:ea typeface="Cairo"/>
                          <a:cs typeface="Cairo"/>
                          <a:sym typeface="Cairo"/>
                        </a:rPr>
                        <a:t>eggs</a:t>
                      </a:r>
                      <a:endParaRPr b="1" sz="1100">
                        <a:solidFill>
                          <a:srgbClr val="FF0000"/>
                        </a:solidFill>
                        <a:latin typeface="Cairo"/>
                        <a:ea typeface="Cairo"/>
                        <a:cs typeface="Cairo"/>
                        <a:sym typeface="Cairo"/>
                      </a:endParaRPr>
                    </a:p>
                  </a:txBody>
                  <a:tcPr marT="91425" marB="91425" marR="91425" marL="91425" anchor="ctr"/>
                </a:tc>
              </a:tr>
              <a:tr h="1478300">
                <a:tc vMerge="1"/>
                <a:tc>
                  <a:txBody>
                    <a:bodyPr/>
                    <a:lstStyle/>
                    <a:p>
                      <a:pPr indent="0" lvl="0" marL="0" rtl="0" algn="ctr">
                        <a:spcBef>
                          <a:spcPts val="0"/>
                        </a:spcBef>
                        <a:spcAft>
                          <a:spcPts val="0"/>
                        </a:spcAft>
                        <a:buNone/>
                      </a:pPr>
                      <a:r>
                        <a:rPr b="1" lang="en-GB" sz="1100">
                          <a:latin typeface="Cairo"/>
                          <a:ea typeface="Cairo"/>
                          <a:cs typeface="Cairo"/>
                          <a:sym typeface="Cairo"/>
                        </a:rPr>
                        <a:t>Life cycle </a:t>
                      </a:r>
                      <a:endParaRPr b="1" sz="1100">
                        <a:latin typeface="Cairo"/>
                        <a:ea typeface="Cairo"/>
                        <a:cs typeface="Cairo"/>
                        <a:sym typeface="Cairo"/>
                      </a:endParaRPr>
                    </a:p>
                  </a:txBody>
                  <a:tcPr marT="91425" marB="91425" marR="91425" marL="91425" anchor="ctr"/>
                </a:tc>
                <a:tc>
                  <a:txBody>
                    <a:bodyPr/>
                    <a:lstStyle/>
                    <a:p>
                      <a:pPr indent="-298450" lvl="0" marL="457200" rtl="0" algn="l">
                        <a:spcBef>
                          <a:spcPts val="0"/>
                        </a:spcBef>
                        <a:spcAft>
                          <a:spcPts val="0"/>
                        </a:spcAft>
                        <a:buSzPts val="1100"/>
                        <a:buFont typeface="Cairo"/>
                        <a:buAutoNum type="arabicPeriod"/>
                      </a:pPr>
                      <a:r>
                        <a:rPr lang="en-GB" sz="1100">
                          <a:latin typeface="Cairo"/>
                          <a:ea typeface="Cairo"/>
                          <a:cs typeface="Cairo"/>
                          <a:sym typeface="Cairo"/>
                        </a:rPr>
                        <a:t>Egg in water , </a:t>
                      </a:r>
                      <a:r>
                        <a:rPr b="1" lang="en-GB" sz="1100">
                          <a:solidFill>
                            <a:srgbClr val="FF0000"/>
                          </a:solidFill>
                          <a:latin typeface="Cairo"/>
                          <a:ea typeface="Cairo"/>
                          <a:cs typeface="Cairo"/>
                          <a:sym typeface="Cairo"/>
                        </a:rPr>
                        <a:t>reaches the snail </a:t>
                      </a:r>
                      <a:endParaRPr b="1" sz="1100">
                        <a:solidFill>
                          <a:srgbClr val="FF0000"/>
                        </a:solidFill>
                        <a:latin typeface="Cairo"/>
                        <a:ea typeface="Cairo"/>
                        <a:cs typeface="Cairo"/>
                        <a:sym typeface="Cairo"/>
                      </a:endParaRPr>
                    </a:p>
                    <a:p>
                      <a:pPr indent="-298450" lvl="0" marL="457200" rtl="0" algn="l">
                        <a:spcBef>
                          <a:spcPts val="0"/>
                        </a:spcBef>
                        <a:spcAft>
                          <a:spcPts val="0"/>
                        </a:spcAft>
                        <a:buSzPts val="1100"/>
                        <a:buFont typeface="Cairo"/>
                        <a:buAutoNum type="arabicPeriod"/>
                      </a:pPr>
                      <a:r>
                        <a:rPr lang="en-GB" sz="1100">
                          <a:latin typeface="Cairo"/>
                          <a:ea typeface="Cairo"/>
                          <a:cs typeface="Cairo"/>
                          <a:sym typeface="Cairo"/>
                        </a:rPr>
                        <a:t>grow &amp; become cercaria </a:t>
                      </a:r>
                      <a:endParaRPr sz="1100">
                        <a:latin typeface="Cairo"/>
                        <a:ea typeface="Cairo"/>
                        <a:cs typeface="Cairo"/>
                        <a:sym typeface="Cairo"/>
                      </a:endParaRPr>
                    </a:p>
                    <a:p>
                      <a:pPr indent="-298450" lvl="0" marL="457200" rtl="0" algn="l">
                        <a:spcBef>
                          <a:spcPts val="0"/>
                        </a:spcBef>
                        <a:spcAft>
                          <a:spcPts val="0"/>
                        </a:spcAft>
                        <a:buSzPts val="1100"/>
                        <a:buFont typeface="Cairo"/>
                        <a:buAutoNum type="arabicPeriod"/>
                      </a:pPr>
                      <a:r>
                        <a:rPr lang="en-GB" sz="1100">
                          <a:solidFill>
                            <a:srgbClr val="FF0000"/>
                          </a:solidFill>
                          <a:latin typeface="Cairo"/>
                          <a:ea typeface="Cairo"/>
                          <a:cs typeface="Cairo"/>
                          <a:sym typeface="Cairo"/>
                        </a:rPr>
                        <a:t>Penetrate skin </a:t>
                      </a:r>
                      <a:r>
                        <a:rPr lang="en-GB" sz="1100">
                          <a:latin typeface="Cairo"/>
                          <a:ea typeface="Cairo"/>
                          <a:cs typeface="Cairo"/>
                          <a:sym typeface="Cairo"/>
                        </a:rPr>
                        <a:t>—&gt; dermatitis</a:t>
                      </a:r>
                      <a:endParaRPr sz="1100">
                        <a:latin typeface="Cairo"/>
                        <a:ea typeface="Cairo"/>
                        <a:cs typeface="Cairo"/>
                        <a:sym typeface="Cairo"/>
                      </a:endParaRPr>
                    </a:p>
                    <a:p>
                      <a:pPr indent="-298450" lvl="0" marL="457200" rtl="0" algn="l">
                        <a:spcBef>
                          <a:spcPts val="0"/>
                        </a:spcBef>
                        <a:spcAft>
                          <a:spcPts val="0"/>
                        </a:spcAft>
                        <a:buSzPts val="1100"/>
                        <a:buFont typeface="Cairo"/>
                        <a:buAutoNum type="arabicPeriod"/>
                      </a:pPr>
                      <a:r>
                        <a:rPr lang="en-GB" sz="1100">
                          <a:latin typeface="Cairo"/>
                          <a:ea typeface="Cairo"/>
                          <a:cs typeface="Cairo"/>
                          <a:sym typeface="Cairo"/>
                        </a:rPr>
                        <a:t>Enter blood stream ( systemic circulation ) &amp; </a:t>
                      </a:r>
                      <a:r>
                        <a:rPr lang="en-GB" sz="1100">
                          <a:solidFill>
                            <a:srgbClr val="000000"/>
                          </a:solidFill>
                          <a:latin typeface="Cairo"/>
                          <a:ea typeface="Cairo"/>
                          <a:cs typeface="Cairo"/>
                          <a:sym typeface="Cairo"/>
                        </a:rPr>
                        <a:t>damage vascular wall </a:t>
                      </a:r>
                      <a:endParaRPr sz="1100">
                        <a:latin typeface="Cairo"/>
                        <a:ea typeface="Cairo"/>
                        <a:cs typeface="Cairo"/>
                        <a:sym typeface="Cairo"/>
                      </a:endParaRPr>
                    </a:p>
                    <a:p>
                      <a:pPr indent="-298450" lvl="1" marL="914400" rtl="0" algn="l">
                        <a:spcBef>
                          <a:spcPts val="0"/>
                        </a:spcBef>
                        <a:spcAft>
                          <a:spcPts val="0"/>
                        </a:spcAft>
                        <a:buSzPts val="1100"/>
                        <a:buFont typeface="Cairo"/>
                        <a:buAutoNum type="alphaLcPeriod"/>
                      </a:pPr>
                      <a:r>
                        <a:rPr lang="en-GB" sz="1100">
                          <a:latin typeface="Cairo"/>
                          <a:ea typeface="Cairo"/>
                          <a:cs typeface="Cairo"/>
                          <a:sym typeface="Cairo"/>
                        </a:rPr>
                        <a:t>mansoni goes to</a:t>
                      </a:r>
                      <a:r>
                        <a:rPr lang="en-GB" sz="1100">
                          <a:solidFill>
                            <a:srgbClr val="1155CC"/>
                          </a:solidFill>
                          <a:latin typeface="Cairo"/>
                          <a:ea typeface="Cairo"/>
                          <a:cs typeface="Cairo"/>
                          <a:sym typeface="Cairo"/>
                        </a:rPr>
                        <a:t> portal circulation &amp; mesenteric veins </a:t>
                      </a:r>
                      <a:r>
                        <a:rPr lang="en-GB" sz="1100">
                          <a:latin typeface="Cairo"/>
                          <a:ea typeface="Cairo"/>
                          <a:cs typeface="Cairo"/>
                          <a:sym typeface="Cairo"/>
                        </a:rPr>
                        <a:t>—&gt; eggs in stool</a:t>
                      </a:r>
                      <a:endParaRPr sz="1100">
                        <a:latin typeface="Cairo"/>
                        <a:ea typeface="Cairo"/>
                        <a:cs typeface="Cairo"/>
                        <a:sym typeface="Cairo"/>
                      </a:endParaRPr>
                    </a:p>
                    <a:p>
                      <a:pPr indent="-298450" lvl="1" marL="914400" rtl="0" algn="l">
                        <a:spcBef>
                          <a:spcPts val="0"/>
                        </a:spcBef>
                        <a:spcAft>
                          <a:spcPts val="0"/>
                        </a:spcAft>
                        <a:buSzPts val="1100"/>
                        <a:buFont typeface="Cairo"/>
                        <a:buAutoNum type="alphaLcPeriod"/>
                      </a:pPr>
                      <a:r>
                        <a:rPr lang="en-GB" sz="1100">
                          <a:latin typeface="Cairo"/>
                          <a:ea typeface="Cairo"/>
                          <a:cs typeface="Cairo"/>
                          <a:sym typeface="Cairo"/>
                        </a:rPr>
                        <a:t>haematobium stay in systemic circulation —&gt; eggs  in urine</a:t>
                      </a:r>
                      <a:endParaRPr sz="1100">
                        <a:latin typeface="Cairo"/>
                        <a:ea typeface="Cairo"/>
                        <a:cs typeface="Cairo"/>
                        <a:sym typeface="Cairo"/>
                      </a:endParaRPr>
                    </a:p>
                    <a:p>
                      <a:pPr indent="-298450" lvl="0" marL="457200" rtl="0" algn="l">
                        <a:spcBef>
                          <a:spcPts val="0"/>
                        </a:spcBef>
                        <a:spcAft>
                          <a:spcPts val="0"/>
                        </a:spcAft>
                        <a:buSzPts val="1100"/>
                        <a:buFont typeface="Cairo"/>
                        <a:buAutoNum type="arabicPeriod"/>
                      </a:pPr>
                      <a:r>
                        <a:rPr lang="en-GB" sz="1100">
                          <a:latin typeface="Cairo"/>
                          <a:ea typeface="Cairo"/>
                          <a:cs typeface="Cairo"/>
                          <a:sym typeface="Cairo"/>
                        </a:rPr>
                        <a:t>sexual intercoarse &amp; produce its eggs </a:t>
                      </a:r>
                      <a:endParaRPr sz="1100">
                        <a:latin typeface="Cairo"/>
                        <a:ea typeface="Cairo"/>
                        <a:cs typeface="Cairo"/>
                        <a:sym typeface="Cairo"/>
                      </a:endParaRPr>
                    </a:p>
                    <a:p>
                      <a:pPr indent="-298450" lvl="0" marL="457200" rtl="0" algn="l">
                        <a:spcBef>
                          <a:spcPts val="0"/>
                        </a:spcBef>
                        <a:spcAft>
                          <a:spcPts val="0"/>
                        </a:spcAft>
                        <a:buSzPts val="1100"/>
                        <a:buFont typeface="Cairo"/>
                        <a:buAutoNum type="arabicPeriod"/>
                      </a:pPr>
                      <a:r>
                        <a:rPr lang="en-GB" sz="1100">
                          <a:latin typeface="Cairo"/>
                          <a:ea typeface="Cairo"/>
                          <a:cs typeface="Cairo"/>
                          <a:sym typeface="Cairo"/>
                        </a:rPr>
                        <a:t>goes to </a:t>
                      </a:r>
                      <a:r>
                        <a:rPr b="1" lang="en-GB" sz="1100">
                          <a:latin typeface="Cairo"/>
                          <a:ea typeface="Cairo"/>
                          <a:cs typeface="Cairo"/>
                          <a:sym typeface="Cairo"/>
                        </a:rPr>
                        <a:t>liver</a:t>
                      </a:r>
                      <a:r>
                        <a:rPr lang="en-GB" sz="1100">
                          <a:latin typeface="Cairo"/>
                          <a:ea typeface="Cairo"/>
                          <a:cs typeface="Cairo"/>
                          <a:sym typeface="Cairo"/>
                        </a:rPr>
                        <a:t> —&gt; </a:t>
                      </a:r>
                      <a:r>
                        <a:rPr b="1" lang="en-GB" sz="1100">
                          <a:latin typeface="Cairo"/>
                          <a:ea typeface="Cairo"/>
                          <a:cs typeface="Cairo"/>
                          <a:sym typeface="Cairo"/>
                        </a:rPr>
                        <a:t>hepatosplenomegaly &amp; esophageal varices </a:t>
                      </a:r>
                      <a:endParaRPr b="1" sz="1100">
                        <a:latin typeface="Cairo"/>
                        <a:ea typeface="Cairo"/>
                        <a:cs typeface="Cairo"/>
                        <a:sym typeface="Cairo"/>
                      </a:endParaRPr>
                    </a:p>
                    <a:p>
                      <a:pPr indent="-298450" lvl="0" marL="457200" rtl="0" algn="l">
                        <a:spcBef>
                          <a:spcPts val="0"/>
                        </a:spcBef>
                        <a:spcAft>
                          <a:spcPts val="0"/>
                        </a:spcAft>
                        <a:buSzPts val="1100"/>
                        <a:buFont typeface="Cairo"/>
                        <a:buAutoNum type="arabicPeriod"/>
                      </a:pPr>
                      <a:r>
                        <a:rPr lang="en-GB" sz="1100">
                          <a:latin typeface="Cairo"/>
                          <a:ea typeface="Cairo"/>
                          <a:cs typeface="Cairo"/>
                          <a:sym typeface="Cairo"/>
                        </a:rPr>
                        <a:t>Some eggs will be excreted in stool , but most stay in bloodstream</a:t>
                      </a:r>
                      <a:endParaRPr sz="1100">
                        <a:latin typeface="Cairo"/>
                        <a:ea typeface="Cairo"/>
                        <a:cs typeface="Cairo"/>
                        <a:sym typeface="Cairo"/>
                      </a:endParaRPr>
                    </a:p>
                  </a:txBody>
                  <a:tcPr marT="91425" marB="91425" marR="91425" marL="91425" anchor="ctr"/>
                </a:tc>
              </a:tr>
              <a:tr h="389175">
                <a:tc vMerge="1"/>
                <a:tc>
                  <a:txBody>
                    <a:bodyPr/>
                    <a:lstStyle/>
                    <a:p>
                      <a:pPr indent="0" lvl="0" marL="0" rtl="0" algn="ctr">
                        <a:spcBef>
                          <a:spcPts val="0"/>
                        </a:spcBef>
                        <a:spcAft>
                          <a:spcPts val="0"/>
                        </a:spcAft>
                        <a:buNone/>
                      </a:pPr>
                      <a:r>
                        <a:rPr b="1" lang="en-GB" sz="1100">
                          <a:latin typeface="Cairo"/>
                          <a:ea typeface="Cairo"/>
                          <a:cs typeface="Cairo"/>
                          <a:sym typeface="Cairo"/>
                        </a:rPr>
                        <a:t>Host </a:t>
                      </a:r>
                      <a:endParaRPr b="1" sz="1100">
                        <a:latin typeface="Cairo"/>
                        <a:ea typeface="Cairo"/>
                        <a:cs typeface="Cairo"/>
                        <a:sym typeface="Cairo"/>
                      </a:endParaRPr>
                    </a:p>
                  </a:txBody>
                  <a:tcPr marT="91425" marB="91425" marR="91425" marL="91425" anchor="ctr"/>
                </a:tc>
                <a:tc>
                  <a:txBody>
                    <a:bodyPr/>
                    <a:lstStyle/>
                    <a:p>
                      <a:pPr indent="-298450" lvl="0" marL="457200" rtl="0" algn="l">
                        <a:spcBef>
                          <a:spcPts val="0"/>
                        </a:spcBef>
                        <a:spcAft>
                          <a:spcPts val="0"/>
                        </a:spcAft>
                        <a:buSzPts val="1100"/>
                        <a:buFont typeface="Cairo"/>
                        <a:buChar char="-"/>
                      </a:pPr>
                      <a:r>
                        <a:rPr b="1" lang="en-GB" sz="1100">
                          <a:solidFill>
                            <a:srgbClr val="FF0000"/>
                          </a:solidFill>
                          <a:latin typeface="Cairo"/>
                          <a:ea typeface="Cairo"/>
                          <a:cs typeface="Cairo"/>
                          <a:sym typeface="Cairo"/>
                        </a:rPr>
                        <a:t>definitive</a:t>
                      </a:r>
                      <a:r>
                        <a:rPr lang="en-GB" sz="1100">
                          <a:latin typeface="Cairo"/>
                          <a:ea typeface="Cairo"/>
                          <a:cs typeface="Cairo"/>
                          <a:sym typeface="Cairo"/>
                        </a:rPr>
                        <a:t> host : </a:t>
                      </a:r>
                      <a:r>
                        <a:rPr b="1" lang="en-GB" sz="1100">
                          <a:solidFill>
                            <a:srgbClr val="FF0000"/>
                          </a:solidFill>
                          <a:latin typeface="Cairo"/>
                          <a:ea typeface="Cairo"/>
                          <a:cs typeface="Cairo"/>
                          <a:sym typeface="Cairo"/>
                        </a:rPr>
                        <a:t>man</a:t>
                      </a:r>
                      <a:r>
                        <a:rPr b="1" lang="en-GB" sz="1100">
                          <a:solidFill>
                            <a:srgbClr val="B7B7B7"/>
                          </a:solidFill>
                          <a:latin typeface="Cairo"/>
                          <a:ea typeface="Cairo"/>
                          <a:cs typeface="Cairo"/>
                          <a:sym typeface="Cairo"/>
                        </a:rPr>
                        <a:t> </a:t>
                      </a:r>
                      <a:endParaRPr sz="1100">
                        <a:solidFill>
                          <a:srgbClr val="B7B7B7"/>
                        </a:solidFill>
                        <a:latin typeface="Cairo"/>
                        <a:ea typeface="Cairo"/>
                        <a:cs typeface="Cairo"/>
                        <a:sym typeface="Cairo"/>
                      </a:endParaRPr>
                    </a:p>
                    <a:p>
                      <a:pPr indent="-298450" lvl="0" marL="457200" rtl="0" algn="l">
                        <a:spcBef>
                          <a:spcPts val="0"/>
                        </a:spcBef>
                        <a:spcAft>
                          <a:spcPts val="0"/>
                        </a:spcAft>
                        <a:buSzPts val="1100"/>
                        <a:buFont typeface="Cairo"/>
                        <a:buChar char="-"/>
                      </a:pPr>
                      <a:r>
                        <a:rPr lang="en-GB" sz="1100">
                          <a:latin typeface="Cairo"/>
                          <a:ea typeface="Cairo"/>
                          <a:cs typeface="Cairo"/>
                          <a:sym typeface="Cairo"/>
                        </a:rPr>
                        <a:t>Intermediate host : snails</a:t>
                      </a:r>
                      <a:endParaRPr sz="1100">
                        <a:latin typeface="Cairo"/>
                        <a:ea typeface="Cairo"/>
                        <a:cs typeface="Cairo"/>
                        <a:sym typeface="Cairo"/>
                      </a:endParaRPr>
                    </a:p>
                  </a:txBody>
                  <a:tcPr marT="91425" marB="91425" marR="91425" marL="91425" anchor="ctr"/>
                </a:tc>
              </a:tr>
              <a:tr h="733825">
                <a:tc vMerge="1"/>
                <a:tc>
                  <a:txBody>
                    <a:bodyPr/>
                    <a:lstStyle/>
                    <a:p>
                      <a:pPr indent="0" lvl="0" marL="0" rtl="0" algn="ctr">
                        <a:spcBef>
                          <a:spcPts val="0"/>
                        </a:spcBef>
                        <a:spcAft>
                          <a:spcPts val="0"/>
                        </a:spcAft>
                        <a:buNone/>
                      </a:pPr>
                      <a:r>
                        <a:rPr b="1" lang="en-GB" sz="1100">
                          <a:latin typeface="Cairo"/>
                          <a:ea typeface="Cairo"/>
                          <a:cs typeface="Cairo"/>
                          <a:sym typeface="Cairo"/>
                        </a:rPr>
                        <a:t>Pathogenicity</a:t>
                      </a:r>
                      <a:endParaRPr b="1" sz="1100">
                        <a:latin typeface="Cairo"/>
                        <a:ea typeface="Cairo"/>
                        <a:cs typeface="Cairo"/>
                        <a:sym typeface="Cairo"/>
                      </a:endParaRPr>
                    </a:p>
                  </a:txBody>
                  <a:tcPr marT="91425" marB="91425" marR="91425" marL="91425" anchor="ctr"/>
                </a:tc>
                <a:tc>
                  <a:txBody>
                    <a:bodyPr/>
                    <a:lstStyle/>
                    <a:p>
                      <a:pPr indent="-298450" lvl="0" marL="457200" rtl="0" algn="l">
                        <a:spcBef>
                          <a:spcPts val="0"/>
                        </a:spcBef>
                        <a:spcAft>
                          <a:spcPts val="0"/>
                        </a:spcAft>
                        <a:buSzPts val="1100"/>
                        <a:buFont typeface="Cairo"/>
                        <a:buChar char="●"/>
                      </a:pPr>
                      <a:r>
                        <a:rPr lang="en-GB" sz="1100">
                          <a:latin typeface="Cairo"/>
                          <a:ea typeface="Cairo"/>
                          <a:cs typeface="Cairo"/>
                          <a:sym typeface="Cairo"/>
                        </a:rPr>
                        <a:t>Cercarial dermatitis at site </a:t>
                      </a:r>
                      <a:endParaRPr sz="1100">
                        <a:latin typeface="Cairo"/>
                        <a:ea typeface="Cairo"/>
                        <a:cs typeface="Cairo"/>
                        <a:sym typeface="Cairo"/>
                      </a:endParaRPr>
                    </a:p>
                    <a:p>
                      <a:pPr indent="-298450" lvl="0" marL="457200" rtl="0" algn="l">
                        <a:spcBef>
                          <a:spcPts val="0"/>
                        </a:spcBef>
                        <a:spcAft>
                          <a:spcPts val="0"/>
                        </a:spcAft>
                        <a:buSzPts val="1100"/>
                        <a:buFont typeface="Cairo"/>
                        <a:buChar char="●"/>
                      </a:pPr>
                      <a:r>
                        <a:rPr lang="en-GB" sz="1100">
                          <a:latin typeface="Cairo"/>
                          <a:ea typeface="Cairo"/>
                          <a:cs typeface="Cairo"/>
                          <a:sym typeface="Cairo"/>
                        </a:rPr>
                        <a:t>Toxic metabolites , may cause anaphylactic shock </a:t>
                      </a:r>
                      <a:endParaRPr sz="1100">
                        <a:latin typeface="Cairo"/>
                        <a:ea typeface="Cairo"/>
                        <a:cs typeface="Cairo"/>
                        <a:sym typeface="Cairo"/>
                      </a:endParaRPr>
                    </a:p>
                    <a:p>
                      <a:pPr indent="-298450" lvl="0" marL="457200" rtl="0" algn="l">
                        <a:spcBef>
                          <a:spcPts val="0"/>
                        </a:spcBef>
                        <a:spcAft>
                          <a:spcPts val="0"/>
                        </a:spcAft>
                        <a:buSzPts val="1100"/>
                        <a:buFont typeface="Cairo"/>
                        <a:buChar char="●"/>
                      </a:pPr>
                      <a:r>
                        <a:rPr lang="en-GB" sz="1100">
                          <a:latin typeface="Cairo"/>
                          <a:ea typeface="Cairo"/>
                          <a:cs typeface="Cairo"/>
                          <a:sym typeface="Cairo"/>
                        </a:rPr>
                        <a:t>Terminal spined eggs : may erode BV &amp; cause hemorrhage</a:t>
                      </a:r>
                      <a:endParaRPr sz="1100">
                        <a:latin typeface="Cairo"/>
                        <a:ea typeface="Cairo"/>
                        <a:cs typeface="Cairo"/>
                        <a:sym typeface="Cairo"/>
                      </a:endParaRPr>
                    </a:p>
                  </a:txBody>
                  <a:tcPr marT="91425" marB="91425" marR="91425" marL="91425" anchor="ctr"/>
                </a:tc>
              </a:tr>
              <a:tr h="1294125">
                <a:tc vMerge="1"/>
                <a:tc>
                  <a:txBody>
                    <a:bodyPr/>
                    <a:lstStyle/>
                    <a:p>
                      <a:pPr indent="0" lvl="0" marL="0" rtl="0" algn="ctr">
                        <a:spcBef>
                          <a:spcPts val="0"/>
                        </a:spcBef>
                        <a:spcAft>
                          <a:spcPts val="0"/>
                        </a:spcAft>
                        <a:buNone/>
                      </a:pPr>
                      <a:r>
                        <a:rPr b="1" lang="en-GB" sz="1100">
                          <a:latin typeface="Cairo"/>
                          <a:ea typeface="Cairo"/>
                          <a:cs typeface="Cairo"/>
                          <a:sym typeface="Cairo"/>
                        </a:rPr>
                        <a:t>Symptoms</a:t>
                      </a:r>
                      <a:endParaRPr b="1" sz="1100">
                        <a:latin typeface="Cairo"/>
                        <a:ea typeface="Cairo"/>
                        <a:cs typeface="Cairo"/>
                        <a:sym typeface="Cairo"/>
                      </a:endParaRPr>
                    </a:p>
                  </a:txBody>
                  <a:tcPr marT="91425" marB="91425" marR="91425" marL="91425" anchor="ctr"/>
                </a:tc>
                <a:tc>
                  <a:txBody>
                    <a:bodyPr/>
                    <a:lstStyle/>
                    <a:p>
                      <a:pPr indent="-298450" lvl="0" marL="457200" rtl="0" algn="l">
                        <a:spcBef>
                          <a:spcPts val="0"/>
                        </a:spcBef>
                        <a:spcAft>
                          <a:spcPts val="0"/>
                        </a:spcAft>
                        <a:buSzPts val="1100"/>
                        <a:buFont typeface="Cairo"/>
                        <a:buChar char="●"/>
                      </a:pPr>
                      <a:r>
                        <a:rPr lang="en-GB" sz="1100">
                          <a:latin typeface="Cairo"/>
                          <a:ea typeface="Cairo"/>
                          <a:cs typeface="Cairo"/>
                          <a:sym typeface="Cairo"/>
                        </a:rPr>
                        <a:t>mansoni : </a:t>
                      </a:r>
                      <a:endParaRPr sz="1100">
                        <a:latin typeface="Cairo"/>
                        <a:ea typeface="Cairo"/>
                        <a:cs typeface="Cairo"/>
                        <a:sym typeface="Cairo"/>
                      </a:endParaRPr>
                    </a:p>
                    <a:p>
                      <a:pPr indent="-298450" lvl="1" marL="914400" rtl="0" algn="l">
                        <a:spcBef>
                          <a:spcPts val="0"/>
                        </a:spcBef>
                        <a:spcAft>
                          <a:spcPts val="0"/>
                        </a:spcAft>
                        <a:buClr>
                          <a:srgbClr val="FF0000"/>
                        </a:buClr>
                        <a:buSzPts val="1100"/>
                        <a:buFont typeface="Cairo"/>
                        <a:buAutoNum type="alphaLcPeriod"/>
                      </a:pPr>
                      <a:r>
                        <a:rPr b="1" lang="en-GB" sz="1100">
                          <a:solidFill>
                            <a:srgbClr val="FF0000"/>
                          </a:solidFill>
                          <a:latin typeface="Cairo"/>
                          <a:ea typeface="Cairo"/>
                          <a:cs typeface="Cairo"/>
                          <a:sym typeface="Cairo"/>
                        </a:rPr>
                        <a:t>Portal hypertension </a:t>
                      </a:r>
                      <a:r>
                        <a:rPr lang="en-GB" sz="1100">
                          <a:solidFill>
                            <a:srgbClr val="F1C232"/>
                          </a:solidFill>
                          <a:latin typeface="Cairo"/>
                          <a:ea typeface="Cairo"/>
                          <a:cs typeface="Cairo"/>
                          <a:sym typeface="Cairo"/>
                        </a:rPr>
                        <a:t>يميزها عن ليشمانيا</a:t>
                      </a:r>
                      <a:endParaRPr sz="1100">
                        <a:solidFill>
                          <a:srgbClr val="F1C232"/>
                        </a:solidFill>
                        <a:latin typeface="Cairo"/>
                        <a:ea typeface="Cairo"/>
                        <a:cs typeface="Cairo"/>
                        <a:sym typeface="Cairo"/>
                      </a:endParaRPr>
                    </a:p>
                    <a:p>
                      <a:pPr indent="-298450" lvl="1" marL="914400" rtl="0" algn="l">
                        <a:spcBef>
                          <a:spcPts val="0"/>
                        </a:spcBef>
                        <a:spcAft>
                          <a:spcPts val="0"/>
                        </a:spcAft>
                        <a:buClr>
                          <a:srgbClr val="FF0000"/>
                        </a:buClr>
                        <a:buSzPts val="1100"/>
                        <a:buFont typeface="Cairo"/>
                        <a:buAutoNum type="alphaLcPeriod"/>
                      </a:pPr>
                      <a:r>
                        <a:rPr b="1" lang="en-GB" sz="1100">
                          <a:solidFill>
                            <a:srgbClr val="FF0000"/>
                          </a:solidFill>
                          <a:latin typeface="Cairo"/>
                          <a:ea typeface="Cairo"/>
                          <a:cs typeface="Cairo"/>
                          <a:sym typeface="Cairo"/>
                        </a:rPr>
                        <a:t>Hepatosplenomegaly </a:t>
                      </a:r>
                      <a:endParaRPr b="1" sz="1100">
                        <a:solidFill>
                          <a:srgbClr val="FF0000"/>
                        </a:solidFill>
                        <a:latin typeface="Cairo"/>
                        <a:ea typeface="Cairo"/>
                        <a:cs typeface="Cairo"/>
                        <a:sym typeface="Cairo"/>
                      </a:endParaRPr>
                    </a:p>
                    <a:p>
                      <a:pPr indent="-298450" lvl="1" marL="914400" rtl="0" algn="l">
                        <a:spcBef>
                          <a:spcPts val="0"/>
                        </a:spcBef>
                        <a:spcAft>
                          <a:spcPts val="0"/>
                        </a:spcAft>
                        <a:buClr>
                          <a:srgbClr val="FF0000"/>
                        </a:buClr>
                        <a:buSzPts val="1100"/>
                        <a:buFont typeface="Cairo"/>
                        <a:buAutoNum type="alphaLcPeriod"/>
                      </a:pPr>
                      <a:r>
                        <a:rPr b="1" lang="en-GB" sz="1100">
                          <a:solidFill>
                            <a:srgbClr val="FF0000"/>
                          </a:solidFill>
                          <a:latin typeface="Cairo"/>
                          <a:ea typeface="Cairo"/>
                          <a:cs typeface="Cairo"/>
                          <a:sym typeface="Cairo"/>
                        </a:rPr>
                        <a:t>Esophageal varices </a:t>
                      </a:r>
                      <a:endParaRPr b="1" sz="1100">
                        <a:solidFill>
                          <a:srgbClr val="FF0000"/>
                        </a:solidFill>
                        <a:latin typeface="Cairo"/>
                        <a:ea typeface="Cairo"/>
                        <a:cs typeface="Cairo"/>
                        <a:sym typeface="Cairo"/>
                      </a:endParaRPr>
                    </a:p>
                    <a:p>
                      <a:pPr indent="-298450" lvl="1" marL="914400" rtl="0" algn="l">
                        <a:spcBef>
                          <a:spcPts val="0"/>
                        </a:spcBef>
                        <a:spcAft>
                          <a:spcPts val="0"/>
                        </a:spcAft>
                        <a:buSzPts val="1100"/>
                        <a:buFont typeface="Cairo"/>
                        <a:buAutoNum type="alphaLcPeriod"/>
                      </a:pPr>
                      <a:r>
                        <a:rPr lang="en-GB" sz="1100">
                          <a:latin typeface="Cairo"/>
                          <a:ea typeface="Cairo"/>
                          <a:cs typeface="Cairo"/>
                          <a:sym typeface="Cairo"/>
                        </a:rPr>
                        <a:t>Hemorrhoids</a:t>
                      </a:r>
                      <a:endParaRPr sz="1100">
                        <a:latin typeface="Cairo"/>
                        <a:ea typeface="Cairo"/>
                        <a:cs typeface="Cairo"/>
                        <a:sym typeface="Cairo"/>
                      </a:endParaRPr>
                    </a:p>
                    <a:p>
                      <a:pPr indent="-298450" lvl="1" marL="914400" rtl="0" algn="l">
                        <a:spcBef>
                          <a:spcPts val="0"/>
                        </a:spcBef>
                        <a:spcAft>
                          <a:spcPts val="0"/>
                        </a:spcAft>
                        <a:buSzPts val="1100"/>
                        <a:buFont typeface="Cairo"/>
                        <a:buAutoNum type="alphaLcPeriod"/>
                      </a:pPr>
                      <a:r>
                        <a:rPr lang="en-GB" sz="1100">
                          <a:latin typeface="Cairo"/>
                          <a:ea typeface="Cairo"/>
                          <a:cs typeface="Cairo"/>
                          <a:sym typeface="Cairo"/>
                        </a:rPr>
                        <a:t>Ascites</a:t>
                      </a:r>
                      <a:endParaRPr sz="1100">
                        <a:latin typeface="Cairo"/>
                        <a:ea typeface="Cairo"/>
                        <a:cs typeface="Cairo"/>
                        <a:sym typeface="Cairo"/>
                      </a:endParaRPr>
                    </a:p>
                    <a:p>
                      <a:pPr indent="-298450" lvl="0" marL="457200" rtl="0" algn="l">
                        <a:spcBef>
                          <a:spcPts val="0"/>
                        </a:spcBef>
                        <a:spcAft>
                          <a:spcPts val="0"/>
                        </a:spcAft>
                        <a:buSzPts val="1100"/>
                        <a:buFont typeface="Cairo"/>
                        <a:buChar char="●"/>
                      </a:pPr>
                      <a:r>
                        <a:rPr lang="en-GB" sz="1100">
                          <a:latin typeface="Cairo"/>
                          <a:ea typeface="Cairo"/>
                          <a:cs typeface="Cairo"/>
                          <a:sym typeface="Cairo"/>
                        </a:rPr>
                        <a:t>Haematobium</a:t>
                      </a:r>
                      <a:endParaRPr sz="1100">
                        <a:latin typeface="Cairo"/>
                        <a:ea typeface="Cairo"/>
                        <a:cs typeface="Cairo"/>
                        <a:sym typeface="Cairo"/>
                      </a:endParaRPr>
                    </a:p>
                    <a:p>
                      <a:pPr indent="-298450" lvl="1" marL="914400" rtl="0" algn="l">
                        <a:spcBef>
                          <a:spcPts val="0"/>
                        </a:spcBef>
                        <a:spcAft>
                          <a:spcPts val="0"/>
                        </a:spcAft>
                        <a:buSzPts val="1100"/>
                        <a:buFont typeface="Cairo"/>
                        <a:buAutoNum type="alphaLcPeriod"/>
                      </a:pPr>
                      <a:r>
                        <a:rPr lang="en-GB" sz="1100">
                          <a:latin typeface="Cairo"/>
                          <a:ea typeface="Cairo"/>
                          <a:cs typeface="Cairo"/>
                          <a:sym typeface="Cairo"/>
                        </a:rPr>
                        <a:t>Anything related to bladder</a:t>
                      </a:r>
                      <a:endParaRPr sz="1100">
                        <a:latin typeface="Cairo"/>
                        <a:ea typeface="Cairo"/>
                        <a:cs typeface="Cairo"/>
                        <a:sym typeface="Cairo"/>
                      </a:endParaRPr>
                    </a:p>
                    <a:p>
                      <a:pPr indent="-298450" lvl="1" marL="914400" rtl="0" algn="l">
                        <a:spcBef>
                          <a:spcPts val="0"/>
                        </a:spcBef>
                        <a:spcAft>
                          <a:spcPts val="0"/>
                        </a:spcAft>
                        <a:buClr>
                          <a:srgbClr val="FF0000"/>
                        </a:buClr>
                        <a:buSzPts val="1100"/>
                        <a:buFont typeface="Cairo"/>
                        <a:buAutoNum type="alphaLcPeriod"/>
                      </a:pPr>
                      <a:r>
                        <a:rPr b="1" lang="en-GB" sz="1100">
                          <a:solidFill>
                            <a:srgbClr val="FF0000"/>
                          </a:solidFill>
                          <a:latin typeface="Cairo"/>
                          <a:ea typeface="Cairo"/>
                          <a:cs typeface="Cairo"/>
                          <a:sym typeface="Cairo"/>
                        </a:rPr>
                        <a:t>Hematuria</a:t>
                      </a:r>
                      <a:endParaRPr b="1" sz="1100">
                        <a:solidFill>
                          <a:srgbClr val="FF0000"/>
                        </a:solidFill>
                        <a:latin typeface="Cairo"/>
                        <a:ea typeface="Cairo"/>
                        <a:cs typeface="Cairo"/>
                        <a:sym typeface="Cairo"/>
                      </a:endParaRPr>
                    </a:p>
                  </a:txBody>
                  <a:tcPr marT="91425" marB="91425" marR="91425" marL="91425" anchor="ctr"/>
                </a:tc>
              </a:tr>
              <a:tr h="389175">
                <a:tc vMerge="1"/>
                <a:tc>
                  <a:txBody>
                    <a:bodyPr/>
                    <a:lstStyle/>
                    <a:p>
                      <a:pPr indent="0" lvl="0" marL="0" rtl="0" algn="ctr">
                        <a:spcBef>
                          <a:spcPts val="0"/>
                        </a:spcBef>
                        <a:spcAft>
                          <a:spcPts val="0"/>
                        </a:spcAft>
                        <a:buNone/>
                      </a:pPr>
                      <a:r>
                        <a:rPr b="1" lang="en-GB" sz="1100">
                          <a:latin typeface="Cairo"/>
                          <a:ea typeface="Cairo"/>
                          <a:cs typeface="Cairo"/>
                          <a:sym typeface="Cairo"/>
                        </a:rPr>
                        <a:t>Test &amp; meds</a:t>
                      </a:r>
                      <a:endParaRPr b="1" sz="1100">
                        <a:latin typeface="Cairo"/>
                        <a:ea typeface="Cairo"/>
                        <a:cs typeface="Cairo"/>
                        <a:sym typeface="Cairo"/>
                      </a:endParaRPr>
                    </a:p>
                  </a:txBody>
                  <a:tcPr marT="91425" marB="91425" marR="91425" marL="91425" anchor="ctr"/>
                </a:tc>
                <a:tc>
                  <a:txBody>
                    <a:bodyPr/>
                    <a:lstStyle/>
                    <a:p>
                      <a:pPr indent="-228600" lvl="0" marL="457200" rtl="0" algn="l">
                        <a:spcBef>
                          <a:spcPts val="0"/>
                        </a:spcBef>
                        <a:spcAft>
                          <a:spcPts val="0"/>
                        </a:spcAft>
                        <a:buNone/>
                      </a:pPr>
                      <a:r>
                        <a:rPr lang="en-GB" sz="1100">
                          <a:latin typeface="Cairo"/>
                          <a:ea typeface="Cairo"/>
                          <a:cs typeface="Cairo"/>
                          <a:sym typeface="Cairo"/>
                        </a:rPr>
                        <a:t>Intradermal test : w/ cercarial Ag cause allergic reaction </a:t>
                      </a:r>
                      <a:endParaRPr sz="1100">
                        <a:latin typeface="Cairo"/>
                        <a:ea typeface="Cairo"/>
                        <a:cs typeface="Cairo"/>
                        <a:sym typeface="Cairo"/>
                      </a:endParaRPr>
                    </a:p>
                    <a:p>
                      <a:pPr indent="-228600" lvl="0" marL="457200" rtl="0" algn="l">
                        <a:spcBef>
                          <a:spcPts val="0"/>
                        </a:spcBef>
                        <a:spcAft>
                          <a:spcPts val="0"/>
                        </a:spcAft>
                        <a:buNone/>
                      </a:pPr>
                      <a:r>
                        <a:rPr lang="en-GB" sz="1100">
                          <a:solidFill>
                            <a:srgbClr val="0000FF"/>
                          </a:solidFill>
                          <a:latin typeface="Cairo"/>
                          <a:ea typeface="Cairo"/>
                          <a:cs typeface="Cairo"/>
                          <a:sym typeface="Cairo"/>
                        </a:rPr>
                        <a:t>drug of choice : Praziquantel</a:t>
                      </a:r>
                      <a:endParaRPr sz="1100">
                        <a:solidFill>
                          <a:srgbClr val="0000FF"/>
                        </a:solidFill>
                        <a:latin typeface="Cairo"/>
                        <a:ea typeface="Cairo"/>
                        <a:cs typeface="Cairo"/>
                        <a:sym typeface="Cairo"/>
                      </a:endParaRPr>
                    </a:p>
                  </a:txBody>
                  <a:tcPr marT="91425" marB="91425" marR="91425" marL="91425" anchor="ctr"/>
                </a:tc>
              </a:tr>
            </a:tbl>
          </a:graphicData>
        </a:graphic>
      </p:graphicFrame>
      <p:sp>
        <p:nvSpPr>
          <p:cNvPr id="262" name="Google Shape;262;p20"/>
          <p:cNvSpPr/>
          <p:nvPr/>
        </p:nvSpPr>
        <p:spPr>
          <a:xfrm rot="10800000">
            <a:off x="6663269" y="-12432"/>
            <a:ext cx="938700" cy="975600"/>
          </a:xfrm>
          <a:prstGeom prst="rtTriangle">
            <a:avLst/>
          </a:prstGeom>
          <a:solidFill>
            <a:srgbClr val="B4B98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Exo"/>
              <a:ea typeface="Exo"/>
              <a:cs typeface="Exo"/>
              <a:sym typeface="Exo"/>
            </a:endParaRPr>
          </a:p>
        </p:txBody>
      </p:sp>
      <p:sp>
        <p:nvSpPr>
          <p:cNvPr id="263" name="Google Shape;263;p20"/>
          <p:cNvSpPr txBox="1"/>
          <p:nvPr/>
        </p:nvSpPr>
        <p:spPr>
          <a:xfrm>
            <a:off x="7106665" y="63360"/>
            <a:ext cx="4953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bin"/>
                <a:ea typeface="Cabin"/>
                <a:cs typeface="Cabin"/>
                <a:sym typeface="Cabin"/>
              </a:rPr>
              <a:t>6</a:t>
            </a:r>
            <a:endParaRPr>
              <a:latin typeface="Cabin"/>
              <a:ea typeface="Cabin"/>
              <a:cs typeface="Cabin"/>
              <a:sym typeface="Cabin"/>
            </a:endParaRPr>
          </a:p>
        </p:txBody>
      </p:sp>
      <p:graphicFrame>
        <p:nvGraphicFramePr>
          <p:cNvPr id="264" name="Google Shape;264;p20"/>
          <p:cNvGraphicFramePr/>
          <p:nvPr/>
        </p:nvGraphicFramePr>
        <p:xfrm>
          <a:off x="279913" y="7356000"/>
          <a:ext cx="3000000" cy="3000000"/>
        </p:xfrm>
        <a:graphic>
          <a:graphicData uri="http://schemas.openxmlformats.org/drawingml/2006/table">
            <a:tbl>
              <a:tblPr>
                <a:noFill/>
                <a:tableStyleId>{99BF64D4-153D-4A0B-B381-EC326FF9DB0B}</a:tableStyleId>
              </a:tblPr>
              <a:tblGrid>
                <a:gridCol w="623450"/>
                <a:gridCol w="1196025"/>
                <a:gridCol w="5210075"/>
              </a:tblGrid>
              <a:tr h="626425">
                <a:tc rowSpan="4">
                  <a:txBody>
                    <a:bodyPr/>
                    <a:lstStyle/>
                    <a:p>
                      <a:pPr indent="0" lvl="0" marL="0" rtl="0" algn="ctr">
                        <a:spcBef>
                          <a:spcPts val="0"/>
                        </a:spcBef>
                        <a:spcAft>
                          <a:spcPts val="0"/>
                        </a:spcAft>
                        <a:buNone/>
                      </a:pPr>
                      <a:r>
                        <a:t/>
                      </a:r>
                      <a:endParaRPr b="1" sz="1300">
                        <a:latin typeface="Cairo"/>
                        <a:ea typeface="Cairo"/>
                        <a:cs typeface="Cairo"/>
                        <a:sym typeface="Cairo"/>
                      </a:endParaRPr>
                    </a:p>
                  </a:txBody>
                  <a:tcPr marT="91425" marB="91425" marR="91425" marL="91425" anchor="ctr"/>
                </a:tc>
                <a:tc>
                  <a:txBody>
                    <a:bodyPr/>
                    <a:lstStyle/>
                    <a:p>
                      <a:pPr indent="0" lvl="0" marL="0" rtl="0" algn="ctr">
                        <a:spcBef>
                          <a:spcPts val="0"/>
                        </a:spcBef>
                        <a:spcAft>
                          <a:spcPts val="0"/>
                        </a:spcAft>
                        <a:buNone/>
                      </a:pPr>
                      <a:r>
                        <a:rPr b="1" lang="en-GB" sz="1300">
                          <a:latin typeface="Cairo"/>
                          <a:ea typeface="Cairo"/>
                          <a:cs typeface="Cairo"/>
                          <a:sym typeface="Cairo"/>
                        </a:rPr>
                        <a:t>Stages</a:t>
                      </a:r>
                      <a:endParaRPr b="1" sz="1300">
                        <a:latin typeface="Cairo"/>
                        <a:ea typeface="Cairo"/>
                        <a:cs typeface="Cairo"/>
                        <a:sym typeface="Cairo"/>
                      </a:endParaRPr>
                    </a:p>
                  </a:txBody>
                  <a:tcPr marT="91425" marB="91425" marR="91425" marL="91425" anchor="ctr"/>
                </a:tc>
                <a:tc>
                  <a:txBody>
                    <a:bodyPr/>
                    <a:lstStyle/>
                    <a:p>
                      <a:pPr indent="-311150" lvl="0" marL="457200" rtl="0" algn="l">
                        <a:spcBef>
                          <a:spcPts val="0"/>
                        </a:spcBef>
                        <a:spcAft>
                          <a:spcPts val="0"/>
                        </a:spcAft>
                        <a:buSzPts val="1300"/>
                        <a:buFont typeface="Cairo"/>
                        <a:buChar char="-"/>
                      </a:pPr>
                      <a:r>
                        <a:rPr b="1" lang="en-GB" sz="1300">
                          <a:solidFill>
                            <a:srgbClr val="FF0000"/>
                          </a:solidFill>
                          <a:latin typeface="Cairo"/>
                          <a:ea typeface="Cairo"/>
                          <a:cs typeface="Cairo"/>
                          <a:sym typeface="Cairo"/>
                        </a:rPr>
                        <a:t>infective stage : metacercariae</a:t>
                      </a:r>
                      <a:r>
                        <a:rPr lang="en-GB" sz="1300">
                          <a:latin typeface="Cairo"/>
                          <a:ea typeface="Cairo"/>
                          <a:cs typeface="Cairo"/>
                          <a:sym typeface="Cairo"/>
                        </a:rPr>
                        <a:t> ingestion w/ contaminated grass</a:t>
                      </a:r>
                      <a:endParaRPr sz="1300">
                        <a:latin typeface="Cairo"/>
                        <a:ea typeface="Cairo"/>
                        <a:cs typeface="Cairo"/>
                        <a:sym typeface="Cairo"/>
                      </a:endParaRPr>
                    </a:p>
                    <a:p>
                      <a:pPr indent="-311150" lvl="0" marL="457200" rtl="0" algn="l">
                        <a:spcBef>
                          <a:spcPts val="0"/>
                        </a:spcBef>
                        <a:spcAft>
                          <a:spcPts val="0"/>
                        </a:spcAft>
                        <a:buSzPts val="1300"/>
                        <a:buFont typeface="Cairo"/>
                        <a:buChar char="-"/>
                      </a:pPr>
                      <a:r>
                        <a:rPr b="1" lang="en-GB" sz="1300">
                          <a:solidFill>
                            <a:srgbClr val="FF0000"/>
                          </a:solidFill>
                          <a:latin typeface="Cairo"/>
                          <a:ea typeface="Cairo"/>
                          <a:cs typeface="Cairo"/>
                          <a:sym typeface="Cairo"/>
                        </a:rPr>
                        <a:t>Diagnostic stage : egg </a:t>
                      </a:r>
                      <a:r>
                        <a:rPr lang="en-GB" sz="1300">
                          <a:latin typeface="Cairo"/>
                          <a:ea typeface="Cairo"/>
                          <a:cs typeface="Cairo"/>
                          <a:sym typeface="Cairo"/>
                        </a:rPr>
                        <a:t>in stool or duodenal aspirate</a:t>
                      </a:r>
                      <a:endParaRPr sz="1300">
                        <a:latin typeface="Cairo"/>
                        <a:ea typeface="Cairo"/>
                        <a:cs typeface="Cairo"/>
                        <a:sym typeface="Cairo"/>
                      </a:endParaRPr>
                    </a:p>
                  </a:txBody>
                  <a:tcPr marT="91425" marB="91425" marR="91425" marL="91425" anchor="ctr"/>
                </a:tc>
              </a:tr>
              <a:tr h="466375">
                <a:tc vMerge="1"/>
                <a:tc>
                  <a:txBody>
                    <a:bodyPr/>
                    <a:lstStyle/>
                    <a:p>
                      <a:pPr indent="0" lvl="0" marL="0" rtl="0" algn="ctr">
                        <a:spcBef>
                          <a:spcPts val="0"/>
                        </a:spcBef>
                        <a:spcAft>
                          <a:spcPts val="0"/>
                        </a:spcAft>
                        <a:buNone/>
                      </a:pPr>
                      <a:r>
                        <a:rPr b="1" lang="en-GB" sz="1300">
                          <a:latin typeface="Cairo"/>
                          <a:ea typeface="Cairo"/>
                          <a:cs typeface="Cairo"/>
                          <a:sym typeface="Cairo"/>
                        </a:rPr>
                        <a:t>Hosts</a:t>
                      </a:r>
                      <a:endParaRPr b="1" sz="1300">
                        <a:latin typeface="Cairo"/>
                        <a:ea typeface="Cairo"/>
                        <a:cs typeface="Cairo"/>
                        <a:sym typeface="Cairo"/>
                      </a:endParaRPr>
                    </a:p>
                  </a:txBody>
                  <a:tcPr marT="91425" marB="91425" marR="91425" marL="91425" anchor="ctr"/>
                </a:tc>
                <a:tc>
                  <a:txBody>
                    <a:bodyPr/>
                    <a:lstStyle/>
                    <a:p>
                      <a:pPr indent="-311150" lvl="0" marL="457200" rtl="0" algn="l">
                        <a:spcBef>
                          <a:spcPts val="0"/>
                        </a:spcBef>
                        <a:spcAft>
                          <a:spcPts val="0"/>
                        </a:spcAft>
                        <a:buSzPts val="1300"/>
                        <a:buFont typeface="Cairo"/>
                        <a:buChar char="-"/>
                      </a:pPr>
                      <a:r>
                        <a:rPr b="1" lang="en-GB" sz="1300">
                          <a:solidFill>
                            <a:srgbClr val="FF0000"/>
                          </a:solidFill>
                          <a:latin typeface="Cairo"/>
                          <a:ea typeface="Cairo"/>
                          <a:cs typeface="Cairo"/>
                          <a:sym typeface="Cairo"/>
                        </a:rPr>
                        <a:t>definitive</a:t>
                      </a:r>
                      <a:r>
                        <a:rPr lang="en-GB" sz="1300">
                          <a:latin typeface="Cairo"/>
                          <a:ea typeface="Cairo"/>
                          <a:cs typeface="Cairo"/>
                          <a:sym typeface="Cairo"/>
                        </a:rPr>
                        <a:t> host : </a:t>
                      </a:r>
                      <a:r>
                        <a:rPr b="1" lang="en-GB" sz="1300">
                          <a:solidFill>
                            <a:srgbClr val="FF0000"/>
                          </a:solidFill>
                          <a:latin typeface="Cairo"/>
                          <a:ea typeface="Cairo"/>
                          <a:cs typeface="Cairo"/>
                          <a:sym typeface="Cairo"/>
                        </a:rPr>
                        <a:t>sheep , cattle , goat , </a:t>
                      </a:r>
                      <a:r>
                        <a:rPr lang="en-GB" sz="1300">
                          <a:solidFill>
                            <a:srgbClr val="FF0000"/>
                          </a:solidFill>
                          <a:latin typeface="Cairo"/>
                          <a:ea typeface="Cairo"/>
                          <a:cs typeface="Cairo"/>
                          <a:sym typeface="Cairo"/>
                        </a:rPr>
                        <a:t>man</a:t>
                      </a:r>
                      <a:endParaRPr sz="1300">
                        <a:solidFill>
                          <a:srgbClr val="FF0000"/>
                        </a:solidFill>
                        <a:latin typeface="Cairo"/>
                        <a:ea typeface="Cairo"/>
                        <a:cs typeface="Cairo"/>
                        <a:sym typeface="Cairo"/>
                      </a:endParaRPr>
                    </a:p>
                    <a:p>
                      <a:pPr indent="-311150" lvl="0" marL="457200" rtl="0" algn="l">
                        <a:spcBef>
                          <a:spcPts val="0"/>
                        </a:spcBef>
                        <a:spcAft>
                          <a:spcPts val="0"/>
                        </a:spcAft>
                        <a:buSzPts val="1300"/>
                        <a:buFont typeface="Cairo"/>
                        <a:buChar char="-"/>
                      </a:pPr>
                      <a:r>
                        <a:rPr b="1" lang="en-GB" sz="1300">
                          <a:solidFill>
                            <a:srgbClr val="FF0000"/>
                          </a:solidFill>
                          <a:latin typeface="Cairo"/>
                          <a:ea typeface="Cairo"/>
                          <a:cs typeface="Cairo"/>
                          <a:sym typeface="Cairo"/>
                        </a:rPr>
                        <a:t>Intermediate</a:t>
                      </a:r>
                      <a:r>
                        <a:rPr lang="en-GB" sz="1300">
                          <a:latin typeface="Cairo"/>
                          <a:ea typeface="Cairo"/>
                          <a:cs typeface="Cairo"/>
                          <a:sym typeface="Cairo"/>
                        </a:rPr>
                        <a:t> host : </a:t>
                      </a:r>
                      <a:r>
                        <a:rPr b="1" lang="en-GB" sz="1300">
                          <a:solidFill>
                            <a:srgbClr val="FF0000"/>
                          </a:solidFill>
                          <a:latin typeface="Cairo"/>
                          <a:ea typeface="Cairo"/>
                          <a:cs typeface="Cairo"/>
                          <a:sym typeface="Cairo"/>
                        </a:rPr>
                        <a:t>snails</a:t>
                      </a:r>
                      <a:endParaRPr b="1" sz="1300">
                        <a:solidFill>
                          <a:srgbClr val="FF0000"/>
                        </a:solidFill>
                        <a:latin typeface="Cairo"/>
                        <a:ea typeface="Cairo"/>
                        <a:cs typeface="Cairo"/>
                        <a:sym typeface="Cairo"/>
                      </a:endParaRPr>
                    </a:p>
                  </a:txBody>
                  <a:tcPr marT="91425" marB="91425" marR="91425" marL="91425" anchor="ctr"/>
                </a:tc>
              </a:tr>
              <a:tr h="786450">
                <a:tc vMerge="1"/>
                <a:tc>
                  <a:txBody>
                    <a:bodyPr/>
                    <a:lstStyle/>
                    <a:p>
                      <a:pPr indent="0" lvl="0" marL="0" rtl="0" algn="ctr">
                        <a:spcBef>
                          <a:spcPts val="0"/>
                        </a:spcBef>
                        <a:spcAft>
                          <a:spcPts val="0"/>
                        </a:spcAft>
                        <a:buNone/>
                      </a:pPr>
                      <a:r>
                        <a:rPr b="1" lang="en-GB" sz="1300">
                          <a:latin typeface="Cairo"/>
                          <a:ea typeface="Cairo"/>
                          <a:cs typeface="Cairo"/>
                          <a:sym typeface="Cairo"/>
                        </a:rPr>
                        <a:t>Life cycle</a:t>
                      </a:r>
                      <a:endParaRPr b="1" sz="1300">
                        <a:latin typeface="Cairo"/>
                        <a:ea typeface="Cairo"/>
                        <a:cs typeface="Cairo"/>
                        <a:sym typeface="Cairo"/>
                      </a:endParaRPr>
                    </a:p>
                  </a:txBody>
                  <a:tcPr marT="91425" marB="91425" marR="91425" marL="91425" anchor="ctr"/>
                </a:tc>
                <a:tc>
                  <a:txBody>
                    <a:bodyPr/>
                    <a:lstStyle/>
                    <a:p>
                      <a:pPr indent="-311150" lvl="0" marL="457200" rtl="0" algn="l">
                        <a:spcBef>
                          <a:spcPts val="0"/>
                        </a:spcBef>
                        <a:spcAft>
                          <a:spcPts val="0"/>
                        </a:spcAft>
                        <a:buSzPts val="1300"/>
                        <a:buFont typeface="Cairo"/>
                        <a:buAutoNum type="arabicPeriod"/>
                      </a:pPr>
                      <a:r>
                        <a:rPr lang="en-GB" sz="1300">
                          <a:latin typeface="Cairo"/>
                          <a:ea typeface="Cairo"/>
                          <a:cs typeface="Cairo"/>
                          <a:sym typeface="Cairo"/>
                        </a:rPr>
                        <a:t>Stool in water contain eggs</a:t>
                      </a:r>
                      <a:endParaRPr sz="1300">
                        <a:latin typeface="Cairo"/>
                        <a:ea typeface="Cairo"/>
                        <a:cs typeface="Cairo"/>
                        <a:sym typeface="Cairo"/>
                      </a:endParaRPr>
                    </a:p>
                    <a:p>
                      <a:pPr indent="-311150" lvl="0" marL="457200" rtl="0" algn="l">
                        <a:spcBef>
                          <a:spcPts val="0"/>
                        </a:spcBef>
                        <a:spcAft>
                          <a:spcPts val="0"/>
                        </a:spcAft>
                        <a:buSzPts val="1300"/>
                        <a:buFont typeface="Cairo"/>
                        <a:buAutoNum type="arabicPeriod"/>
                      </a:pPr>
                      <a:r>
                        <a:rPr lang="en-GB" sz="1300">
                          <a:latin typeface="Cairo"/>
                          <a:ea typeface="Cairo"/>
                          <a:cs typeface="Cairo"/>
                          <a:sym typeface="Cairo"/>
                        </a:rPr>
                        <a:t>reaches snail &amp; grow to metacercaria </a:t>
                      </a:r>
                      <a:endParaRPr sz="1300">
                        <a:latin typeface="Cairo"/>
                        <a:ea typeface="Cairo"/>
                        <a:cs typeface="Cairo"/>
                        <a:sym typeface="Cairo"/>
                      </a:endParaRPr>
                    </a:p>
                    <a:p>
                      <a:pPr indent="-311150" lvl="0" marL="457200" rtl="0" algn="l">
                        <a:spcBef>
                          <a:spcPts val="0"/>
                        </a:spcBef>
                        <a:spcAft>
                          <a:spcPts val="0"/>
                        </a:spcAft>
                        <a:buSzPts val="1300"/>
                        <a:buFont typeface="Cairo"/>
                        <a:buAutoNum type="arabicPeriod"/>
                      </a:pPr>
                      <a:r>
                        <a:rPr lang="en-GB" sz="1300">
                          <a:latin typeface="Cairo"/>
                          <a:ea typeface="Cairo"/>
                          <a:cs typeface="Cairo"/>
                          <a:sym typeface="Cairo"/>
                        </a:rPr>
                        <a:t>Ingestion of contaminated grass </a:t>
                      </a:r>
                      <a:endParaRPr sz="1300">
                        <a:latin typeface="Cairo"/>
                        <a:ea typeface="Cairo"/>
                        <a:cs typeface="Cairo"/>
                        <a:sym typeface="Cairo"/>
                      </a:endParaRPr>
                    </a:p>
                    <a:p>
                      <a:pPr indent="-311150" lvl="0" marL="457200" rtl="0" algn="l">
                        <a:spcBef>
                          <a:spcPts val="0"/>
                        </a:spcBef>
                        <a:spcAft>
                          <a:spcPts val="0"/>
                        </a:spcAft>
                        <a:buSzPts val="1300"/>
                        <a:buFont typeface="Cairo"/>
                        <a:buAutoNum type="arabicPeriod"/>
                      </a:pPr>
                      <a:r>
                        <a:rPr lang="en-GB" sz="1300">
                          <a:latin typeface="Cairo"/>
                          <a:ea typeface="Cairo"/>
                          <a:cs typeface="Cairo"/>
                          <a:sym typeface="Cairo"/>
                        </a:rPr>
                        <a:t>Goes to portal area </a:t>
                      </a:r>
                      <a:endParaRPr sz="1300">
                        <a:latin typeface="Cairo"/>
                        <a:ea typeface="Cairo"/>
                        <a:cs typeface="Cairo"/>
                        <a:sym typeface="Cairo"/>
                      </a:endParaRPr>
                    </a:p>
                  </a:txBody>
                  <a:tcPr marT="91425" marB="91425" marR="91425" marL="91425" anchor="ctr"/>
                </a:tc>
              </a:tr>
              <a:tr h="626425">
                <a:tc vMerge="1"/>
                <a:tc>
                  <a:txBody>
                    <a:bodyPr/>
                    <a:lstStyle/>
                    <a:p>
                      <a:pPr indent="0" lvl="0" marL="0" rtl="0" algn="ctr">
                        <a:spcBef>
                          <a:spcPts val="0"/>
                        </a:spcBef>
                        <a:spcAft>
                          <a:spcPts val="0"/>
                        </a:spcAft>
                        <a:buNone/>
                      </a:pPr>
                      <a:r>
                        <a:rPr b="1" lang="en-GB" sz="1300">
                          <a:latin typeface="Cairo"/>
                          <a:ea typeface="Cairo"/>
                          <a:cs typeface="Cairo"/>
                          <a:sym typeface="Cairo"/>
                        </a:rPr>
                        <a:t>Pathology </a:t>
                      </a:r>
                      <a:endParaRPr b="1" sz="1300">
                        <a:latin typeface="Cairo"/>
                        <a:ea typeface="Cairo"/>
                        <a:cs typeface="Cairo"/>
                        <a:sym typeface="Cairo"/>
                      </a:endParaRPr>
                    </a:p>
                  </a:txBody>
                  <a:tcPr marT="91425" marB="91425" marR="91425" marL="91425" anchor="ctr"/>
                </a:tc>
                <a:tc>
                  <a:txBody>
                    <a:bodyPr/>
                    <a:lstStyle/>
                    <a:p>
                      <a:pPr indent="-311150" lvl="0" marL="457200" rtl="0" algn="l">
                        <a:spcBef>
                          <a:spcPts val="0"/>
                        </a:spcBef>
                        <a:spcAft>
                          <a:spcPts val="0"/>
                        </a:spcAft>
                        <a:buSzPts val="1300"/>
                        <a:buFont typeface="Cairo"/>
                        <a:buChar char="-"/>
                      </a:pPr>
                      <a:r>
                        <a:rPr lang="en-GB" sz="1300">
                          <a:latin typeface="Cairo"/>
                          <a:ea typeface="Cairo"/>
                          <a:cs typeface="Cairo"/>
                          <a:sym typeface="Cairo"/>
                        </a:rPr>
                        <a:t>infection through oral-fecal route cause </a:t>
                      </a:r>
                      <a:r>
                        <a:rPr b="1" lang="en-GB" sz="1300">
                          <a:solidFill>
                            <a:srgbClr val="FF0000"/>
                          </a:solidFill>
                          <a:latin typeface="Cairo"/>
                          <a:ea typeface="Cairo"/>
                          <a:cs typeface="Cairo"/>
                          <a:sym typeface="Cairo"/>
                        </a:rPr>
                        <a:t>biliary obstruction jaundice </a:t>
                      </a:r>
                      <a:r>
                        <a:rPr lang="en-GB" sz="1300">
                          <a:latin typeface="Cairo"/>
                          <a:ea typeface="Cairo"/>
                          <a:cs typeface="Cairo"/>
                          <a:sym typeface="Cairo"/>
                        </a:rPr>
                        <a:t> by ingestion of water plant contaminated w/ metacercaria</a:t>
                      </a:r>
                      <a:endParaRPr sz="1300">
                        <a:latin typeface="Cairo"/>
                        <a:ea typeface="Cairo"/>
                        <a:cs typeface="Cairo"/>
                        <a:sym typeface="Cairo"/>
                      </a:endParaRPr>
                    </a:p>
                  </a:txBody>
                  <a:tcPr marT="91425" marB="91425" marR="91425" marL="91425" anchor="ctr"/>
                </a:tc>
              </a:tr>
            </a:tbl>
          </a:graphicData>
        </a:graphic>
      </p:graphicFrame>
      <p:sp>
        <p:nvSpPr>
          <p:cNvPr id="265" name="Google Shape;265;p20"/>
          <p:cNvSpPr txBox="1"/>
          <p:nvPr/>
        </p:nvSpPr>
        <p:spPr>
          <a:xfrm rot="-5400000">
            <a:off x="-2161290" y="3405433"/>
            <a:ext cx="5486400" cy="46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900">
                <a:latin typeface="Cairo"/>
                <a:ea typeface="Cairo"/>
                <a:cs typeface="Cairo"/>
                <a:sym typeface="Cairo"/>
              </a:rPr>
              <a:t>Schistosomiasis “ blood flakes “</a:t>
            </a:r>
            <a:endParaRPr b="1" sz="1900">
              <a:latin typeface="Cairo"/>
              <a:ea typeface="Cairo"/>
              <a:cs typeface="Cairo"/>
              <a:sym typeface="Cairo"/>
            </a:endParaRPr>
          </a:p>
        </p:txBody>
      </p:sp>
      <p:sp>
        <p:nvSpPr>
          <p:cNvPr id="266" name="Google Shape;266;p20"/>
          <p:cNvSpPr txBox="1"/>
          <p:nvPr/>
        </p:nvSpPr>
        <p:spPr>
          <a:xfrm rot="-5400000">
            <a:off x="-1330150" y="8600300"/>
            <a:ext cx="3824100" cy="48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700">
                <a:latin typeface="Cairo"/>
                <a:ea typeface="Cairo"/>
                <a:cs typeface="Cairo"/>
                <a:sym typeface="Cairo"/>
              </a:rPr>
              <a:t>Fasciola hepatica ( liver fluke )</a:t>
            </a:r>
            <a:endParaRPr b="1" sz="1700">
              <a:latin typeface="Cairo"/>
              <a:ea typeface="Cairo"/>
              <a:cs typeface="Cairo"/>
              <a:sym typeface="Cair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21"/>
          <p:cNvSpPr/>
          <p:nvPr/>
        </p:nvSpPr>
        <p:spPr>
          <a:xfrm rot="10800000">
            <a:off x="6650829" y="8"/>
            <a:ext cx="938700" cy="975600"/>
          </a:xfrm>
          <a:prstGeom prst="rtTriangle">
            <a:avLst/>
          </a:prstGeom>
          <a:solidFill>
            <a:srgbClr val="B4B98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Exo"/>
              <a:ea typeface="Exo"/>
              <a:cs typeface="Exo"/>
              <a:sym typeface="Exo"/>
            </a:endParaRPr>
          </a:p>
        </p:txBody>
      </p:sp>
      <p:sp>
        <p:nvSpPr>
          <p:cNvPr id="272" name="Google Shape;272;p21"/>
          <p:cNvSpPr txBox="1"/>
          <p:nvPr/>
        </p:nvSpPr>
        <p:spPr>
          <a:xfrm>
            <a:off x="7094225" y="75800"/>
            <a:ext cx="4953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bin"/>
                <a:ea typeface="Cabin"/>
                <a:cs typeface="Cabin"/>
                <a:sym typeface="Cabin"/>
              </a:rPr>
              <a:t>7</a:t>
            </a:r>
            <a:endParaRPr>
              <a:latin typeface="Cabin"/>
              <a:ea typeface="Cabin"/>
              <a:cs typeface="Cabin"/>
              <a:sym typeface="Cabin"/>
            </a:endParaRPr>
          </a:p>
        </p:txBody>
      </p:sp>
      <p:sp>
        <p:nvSpPr>
          <p:cNvPr id="273" name="Google Shape;273;p21"/>
          <p:cNvSpPr txBox="1"/>
          <p:nvPr/>
        </p:nvSpPr>
        <p:spPr>
          <a:xfrm>
            <a:off x="71900" y="-53050"/>
            <a:ext cx="1306200" cy="53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3600">
                <a:solidFill>
                  <a:srgbClr val="61753B"/>
                </a:solidFill>
                <a:latin typeface="Calibri"/>
                <a:ea typeface="Calibri"/>
                <a:cs typeface="Calibri"/>
                <a:sym typeface="Calibri"/>
              </a:rPr>
              <a:t>Quiz:</a:t>
            </a:r>
            <a:endParaRPr b="1" sz="3600">
              <a:solidFill>
                <a:srgbClr val="61753B"/>
              </a:solidFill>
              <a:latin typeface="Calibri"/>
              <a:ea typeface="Calibri"/>
              <a:cs typeface="Calibri"/>
              <a:sym typeface="Calibri"/>
            </a:endParaRPr>
          </a:p>
        </p:txBody>
      </p:sp>
      <p:sp>
        <p:nvSpPr>
          <p:cNvPr id="274" name="Google Shape;274;p21"/>
          <p:cNvSpPr txBox="1"/>
          <p:nvPr/>
        </p:nvSpPr>
        <p:spPr>
          <a:xfrm>
            <a:off x="204014" y="630475"/>
            <a:ext cx="6384600" cy="72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400">
                <a:solidFill>
                  <a:srgbClr val="61753B"/>
                </a:solidFill>
                <a:latin typeface="Calibri"/>
                <a:ea typeface="Calibri"/>
                <a:cs typeface="Calibri"/>
                <a:sym typeface="Calibri"/>
              </a:rPr>
              <a:t>MCQ:</a:t>
            </a:r>
            <a:endParaRPr b="1" sz="2400">
              <a:solidFill>
                <a:srgbClr val="61753B"/>
              </a:solidFill>
              <a:latin typeface="Calibri"/>
              <a:ea typeface="Calibri"/>
              <a:cs typeface="Calibri"/>
              <a:sym typeface="Calibri"/>
            </a:endParaRPr>
          </a:p>
        </p:txBody>
      </p:sp>
      <p:sp>
        <p:nvSpPr>
          <p:cNvPr id="275" name="Google Shape;275;p21"/>
          <p:cNvSpPr/>
          <p:nvPr/>
        </p:nvSpPr>
        <p:spPr>
          <a:xfrm>
            <a:off x="259900" y="6618600"/>
            <a:ext cx="7041000" cy="3868200"/>
          </a:xfrm>
          <a:prstGeom prst="rect">
            <a:avLst/>
          </a:prstGeom>
          <a:noFill/>
          <a:ln cap="flat" cmpd="sng" w="9525">
            <a:solidFill>
              <a:srgbClr val="B4B98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a:solidFill>
                  <a:srgbClr val="61753B"/>
                </a:solidFill>
              </a:rPr>
              <a:t>Case: A 21-year-old college student presents to the clinic with fever, hives, headache, weight loss, and cough. On review of systems, she reports doing field research in Egypt over the summer. She recalls an intense itching sensation while collecting samples in a river. Physical examination reveals lymphadenopathy and hepatosplenomegaly.</a:t>
            </a:r>
            <a:endParaRPr b="1">
              <a:solidFill>
                <a:srgbClr val="61753B"/>
              </a:solidFill>
            </a:endParaRPr>
          </a:p>
          <a:p>
            <a:pPr indent="0" lvl="0" marL="0" rtl="0" algn="l">
              <a:spcBef>
                <a:spcPts val="0"/>
              </a:spcBef>
              <a:spcAft>
                <a:spcPts val="0"/>
              </a:spcAft>
              <a:buNone/>
            </a:pPr>
            <a:r>
              <a:t/>
            </a:r>
            <a:endParaRPr b="1" sz="1200">
              <a:solidFill>
                <a:srgbClr val="61753B"/>
              </a:solidFill>
            </a:endParaRPr>
          </a:p>
          <a:p>
            <a:pPr indent="0" lvl="0" marL="0" rtl="0" algn="l">
              <a:spcBef>
                <a:spcPts val="0"/>
              </a:spcBef>
              <a:spcAft>
                <a:spcPts val="0"/>
              </a:spcAft>
              <a:buNone/>
            </a:pPr>
            <a:r>
              <a:rPr b="1" lang="en-GB">
                <a:solidFill>
                  <a:srgbClr val="61753B"/>
                </a:solidFill>
              </a:rPr>
              <a:t>Q1: What’s the most likely diagnosis?</a:t>
            </a:r>
            <a:endParaRPr b="1">
              <a:solidFill>
                <a:srgbClr val="61753B"/>
              </a:solidFill>
            </a:endParaRPr>
          </a:p>
          <a:p>
            <a:pPr indent="0" lvl="0" marL="0" rtl="0" algn="l">
              <a:spcBef>
                <a:spcPts val="0"/>
              </a:spcBef>
              <a:spcAft>
                <a:spcPts val="0"/>
              </a:spcAft>
              <a:buNone/>
            </a:pPr>
            <a:r>
              <a:rPr b="1" lang="en-GB" sz="700">
                <a:solidFill>
                  <a:srgbClr val="CCCCCC"/>
                </a:solidFill>
              </a:rPr>
              <a:t>S</a:t>
            </a:r>
            <a:r>
              <a:rPr b="1" lang="en-GB" sz="900">
                <a:solidFill>
                  <a:srgbClr val="CCCCCC"/>
                </a:solidFill>
              </a:rPr>
              <a:t>chistosomiasis due to one of the 3 main flukes which are </a:t>
            </a:r>
            <a:r>
              <a:rPr b="1" lang="en-GB" sz="900">
                <a:solidFill>
                  <a:srgbClr val="CCCCCC"/>
                </a:solidFill>
                <a:latin typeface="Cabin"/>
                <a:ea typeface="Cabin"/>
                <a:cs typeface="Cabin"/>
                <a:sym typeface="Cabin"/>
              </a:rPr>
              <a:t>Schistosoma haematobium, Schistosoma japonicum, Schistosoma mansoni .</a:t>
            </a:r>
            <a:endParaRPr b="1" sz="900">
              <a:solidFill>
                <a:srgbClr val="CCCCCC"/>
              </a:solidFill>
              <a:latin typeface="Cabin"/>
              <a:ea typeface="Cabin"/>
              <a:cs typeface="Cabin"/>
              <a:sym typeface="Cabin"/>
            </a:endParaRPr>
          </a:p>
          <a:p>
            <a:pPr indent="0" lvl="0" marL="0" rtl="0" algn="l">
              <a:spcBef>
                <a:spcPts val="0"/>
              </a:spcBef>
              <a:spcAft>
                <a:spcPts val="0"/>
              </a:spcAft>
              <a:buNone/>
            </a:pPr>
            <a:r>
              <a:t/>
            </a:r>
            <a:endParaRPr b="1" sz="1200">
              <a:solidFill>
                <a:srgbClr val="61753B"/>
              </a:solidFill>
              <a:latin typeface="Cabin"/>
              <a:ea typeface="Cabin"/>
              <a:cs typeface="Cabin"/>
              <a:sym typeface="Cabin"/>
            </a:endParaRPr>
          </a:p>
          <a:p>
            <a:pPr indent="0" lvl="0" marL="0" rtl="0" algn="l">
              <a:spcBef>
                <a:spcPts val="0"/>
              </a:spcBef>
              <a:spcAft>
                <a:spcPts val="0"/>
              </a:spcAft>
              <a:buNone/>
            </a:pPr>
            <a:r>
              <a:rPr b="1" lang="en-GB">
                <a:solidFill>
                  <a:srgbClr val="61753B"/>
                </a:solidFill>
                <a:latin typeface="Cabin"/>
                <a:ea typeface="Cabin"/>
                <a:cs typeface="Cabin"/>
                <a:sym typeface="Cabin"/>
              </a:rPr>
              <a:t>Q2: What’s the intermediate and definitive host for this case?</a:t>
            </a:r>
            <a:endParaRPr b="1">
              <a:solidFill>
                <a:srgbClr val="61753B"/>
              </a:solidFill>
              <a:latin typeface="Cabin"/>
              <a:ea typeface="Cabin"/>
              <a:cs typeface="Cabin"/>
              <a:sym typeface="Cabin"/>
            </a:endParaRPr>
          </a:p>
          <a:p>
            <a:pPr indent="0" lvl="0" marL="0" rtl="0" algn="l">
              <a:spcBef>
                <a:spcPts val="0"/>
              </a:spcBef>
              <a:spcAft>
                <a:spcPts val="0"/>
              </a:spcAft>
              <a:buNone/>
            </a:pPr>
            <a:r>
              <a:rPr b="1" lang="en-GB" sz="900">
                <a:solidFill>
                  <a:srgbClr val="CCCCCC"/>
                </a:solidFill>
                <a:latin typeface="Cabin"/>
                <a:ea typeface="Cabin"/>
                <a:cs typeface="Cabin"/>
                <a:sym typeface="Cabin"/>
              </a:rPr>
              <a:t>Intermediate: Snails</a:t>
            </a:r>
            <a:endParaRPr b="1" sz="900">
              <a:solidFill>
                <a:srgbClr val="CCCCCC"/>
              </a:solidFill>
              <a:latin typeface="Cabin"/>
              <a:ea typeface="Cabin"/>
              <a:cs typeface="Cabin"/>
              <a:sym typeface="Cabin"/>
            </a:endParaRPr>
          </a:p>
          <a:p>
            <a:pPr indent="0" lvl="0" marL="0" rtl="0" algn="l">
              <a:spcBef>
                <a:spcPts val="0"/>
              </a:spcBef>
              <a:spcAft>
                <a:spcPts val="0"/>
              </a:spcAft>
              <a:buNone/>
            </a:pPr>
            <a:r>
              <a:rPr b="1" lang="en-GB" sz="900">
                <a:solidFill>
                  <a:srgbClr val="CCCCCC"/>
                </a:solidFill>
                <a:latin typeface="Cabin"/>
                <a:ea typeface="Cabin"/>
                <a:cs typeface="Cabin"/>
                <a:sym typeface="Cabin"/>
              </a:rPr>
              <a:t>Definitive: Human</a:t>
            </a:r>
            <a:endParaRPr b="1" sz="900">
              <a:solidFill>
                <a:srgbClr val="CCCCCC"/>
              </a:solidFill>
              <a:latin typeface="Cabin"/>
              <a:ea typeface="Cabin"/>
              <a:cs typeface="Cabin"/>
              <a:sym typeface="Cabin"/>
            </a:endParaRPr>
          </a:p>
          <a:p>
            <a:pPr indent="0" lvl="0" marL="0" rtl="0" algn="l">
              <a:spcBef>
                <a:spcPts val="0"/>
              </a:spcBef>
              <a:spcAft>
                <a:spcPts val="0"/>
              </a:spcAft>
              <a:buNone/>
            </a:pPr>
            <a:r>
              <a:t/>
            </a:r>
            <a:endParaRPr b="1" sz="1200">
              <a:solidFill>
                <a:srgbClr val="61753B"/>
              </a:solidFill>
              <a:latin typeface="Cabin"/>
              <a:ea typeface="Cabin"/>
              <a:cs typeface="Cabin"/>
              <a:sym typeface="Cabin"/>
            </a:endParaRPr>
          </a:p>
          <a:p>
            <a:pPr indent="0" lvl="0" marL="0" rtl="0" algn="l">
              <a:spcBef>
                <a:spcPts val="0"/>
              </a:spcBef>
              <a:spcAft>
                <a:spcPts val="0"/>
              </a:spcAft>
              <a:buNone/>
            </a:pPr>
            <a:r>
              <a:rPr b="1" lang="en-GB">
                <a:solidFill>
                  <a:srgbClr val="61753B"/>
                </a:solidFill>
                <a:latin typeface="Cabin"/>
                <a:ea typeface="Cabin"/>
                <a:cs typeface="Cabin"/>
                <a:sym typeface="Cabin"/>
              </a:rPr>
              <a:t>Q3: In which human organs are the organisms found? </a:t>
            </a:r>
            <a:endParaRPr b="1">
              <a:solidFill>
                <a:srgbClr val="61753B"/>
              </a:solidFill>
              <a:latin typeface="Cabin"/>
              <a:ea typeface="Cabin"/>
              <a:cs typeface="Cabin"/>
              <a:sym typeface="Cabin"/>
            </a:endParaRPr>
          </a:p>
          <a:p>
            <a:pPr indent="0" lvl="0" marL="0" rtl="0" algn="l">
              <a:spcBef>
                <a:spcPts val="0"/>
              </a:spcBef>
              <a:spcAft>
                <a:spcPts val="0"/>
              </a:spcAft>
              <a:buNone/>
            </a:pPr>
            <a:r>
              <a:rPr b="1" lang="en-GB" sz="900">
                <a:solidFill>
                  <a:srgbClr val="CCCCCC"/>
                </a:solidFill>
                <a:latin typeface="Cabin"/>
                <a:ea typeface="Cabin"/>
                <a:cs typeface="Cabin"/>
                <a:sym typeface="Cabin"/>
              </a:rPr>
              <a:t>Schistosoma japonicum, Schistosoma mansoni reside in intestine, where organisms mate in the mesenteric veins and release eggs into the feces as well as the portal circulation,  Schistosoma haematobium resides in the bladder, where organisms mate in the vesicular (Bladder) veins and release eggs into the urine.</a:t>
            </a:r>
            <a:endParaRPr b="1" sz="900">
              <a:solidFill>
                <a:srgbClr val="CCCCCC"/>
              </a:solidFill>
              <a:latin typeface="Cabin"/>
              <a:ea typeface="Cabin"/>
              <a:cs typeface="Cabin"/>
              <a:sym typeface="Cabin"/>
            </a:endParaRPr>
          </a:p>
          <a:p>
            <a:pPr indent="0" lvl="0" marL="0" rtl="0" algn="l">
              <a:spcBef>
                <a:spcPts val="0"/>
              </a:spcBef>
              <a:spcAft>
                <a:spcPts val="0"/>
              </a:spcAft>
              <a:buNone/>
            </a:pPr>
            <a:r>
              <a:t/>
            </a:r>
            <a:endParaRPr b="1" sz="1200">
              <a:solidFill>
                <a:srgbClr val="61753B"/>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en-GB">
                <a:solidFill>
                  <a:srgbClr val="61753B"/>
                </a:solidFill>
                <a:latin typeface="Cabin"/>
                <a:ea typeface="Cabin"/>
                <a:cs typeface="Cabin"/>
                <a:sym typeface="Cabin"/>
              </a:rPr>
              <a:t>Q4: What’s the appropriate treatment?</a:t>
            </a:r>
            <a:endParaRPr b="1">
              <a:solidFill>
                <a:srgbClr val="61753B"/>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en-GB" sz="900">
                <a:solidFill>
                  <a:srgbClr val="CCCCCC"/>
                </a:solidFill>
                <a:latin typeface="Cabin"/>
                <a:ea typeface="Cabin"/>
                <a:cs typeface="Cabin"/>
                <a:sym typeface="Cabin"/>
              </a:rPr>
              <a:t>Praziquantel is the treatment of choice</a:t>
            </a:r>
            <a:endParaRPr b="1" sz="900">
              <a:solidFill>
                <a:srgbClr val="CCCCCC"/>
              </a:solidFill>
              <a:latin typeface="Cabin"/>
              <a:ea typeface="Cabin"/>
              <a:cs typeface="Cabin"/>
              <a:sym typeface="Cabin"/>
            </a:endParaRPr>
          </a:p>
        </p:txBody>
      </p:sp>
      <p:sp>
        <p:nvSpPr>
          <p:cNvPr id="276" name="Google Shape;276;p21"/>
          <p:cNvSpPr txBox="1"/>
          <p:nvPr/>
        </p:nvSpPr>
        <p:spPr>
          <a:xfrm>
            <a:off x="242075" y="6120863"/>
            <a:ext cx="63846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400">
                <a:solidFill>
                  <a:srgbClr val="61753B"/>
                </a:solidFill>
                <a:latin typeface="Calibri"/>
                <a:ea typeface="Calibri"/>
                <a:cs typeface="Calibri"/>
                <a:sym typeface="Calibri"/>
              </a:rPr>
              <a:t>SAQ:</a:t>
            </a:r>
            <a:endParaRPr b="1" sz="2400">
              <a:solidFill>
                <a:srgbClr val="61753B"/>
              </a:solidFill>
              <a:latin typeface="Calibri"/>
              <a:ea typeface="Calibri"/>
              <a:cs typeface="Calibri"/>
              <a:sym typeface="Calibri"/>
            </a:endParaRPr>
          </a:p>
        </p:txBody>
      </p:sp>
      <p:sp>
        <p:nvSpPr>
          <p:cNvPr id="277" name="Google Shape;277;p21"/>
          <p:cNvSpPr/>
          <p:nvPr/>
        </p:nvSpPr>
        <p:spPr>
          <a:xfrm>
            <a:off x="259902" y="1111600"/>
            <a:ext cx="7041000" cy="4936200"/>
          </a:xfrm>
          <a:prstGeom prst="rect">
            <a:avLst/>
          </a:prstGeom>
          <a:noFill/>
          <a:ln cap="flat" cmpd="sng" w="9525">
            <a:solidFill>
              <a:srgbClr val="B4B98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100">
                <a:solidFill>
                  <a:srgbClr val="61753B"/>
                </a:solidFill>
                <a:latin typeface="Cabin SemiBold"/>
                <a:ea typeface="Cabin SemiBold"/>
                <a:cs typeface="Cabin SemiBold"/>
                <a:sym typeface="Cabin SemiBold"/>
              </a:rPr>
              <a:t>Q1: Four weeks after his arrival from Egypt, a 24-year-old graduate student presents with blood in his urine. Microscopic examination of his urine reveals the presence of eggs with terminal spines. In the interview he admits that he has been working on his family’s rice field occasionally since his early childhood. The most likely etiologic agent of his complaint is:</a:t>
            </a:r>
            <a:endParaRPr sz="1100">
              <a:solidFill>
                <a:srgbClr val="61753B"/>
              </a:solidFill>
              <a:latin typeface="Cabin SemiBold"/>
              <a:ea typeface="Cabin SemiBold"/>
              <a:cs typeface="Cabin SemiBold"/>
              <a:sym typeface="Cabin SemiBold"/>
            </a:endParaRPr>
          </a:p>
          <a:p>
            <a:pPr indent="0" lvl="0" marL="0" rtl="0" algn="l">
              <a:spcBef>
                <a:spcPts val="0"/>
              </a:spcBef>
              <a:spcAft>
                <a:spcPts val="0"/>
              </a:spcAft>
              <a:buNone/>
            </a:pPr>
            <a:r>
              <a:rPr lang="en-GB" sz="1100">
                <a:latin typeface="Cabin SemiBold"/>
                <a:ea typeface="Cabin SemiBold"/>
                <a:cs typeface="Cabin SemiBold"/>
                <a:sym typeface="Cabin SemiBold"/>
              </a:rPr>
              <a:t>A- </a:t>
            </a:r>
            <a:r>
              <a:rPr lang="en-GB" sz="1100">
                <a:latin typeface="Cabin SemiBold"/>
                <a:ea typeface="Cabin SemiBold"/>
                <a:cs typeface="Cabin SemiBold"/>
                <a:sym typeface="Cabin SemiBold"/>
              </a:rPr>
              <a:t>Fasciolopsis buski</a:t>
            </a:r>
            <a:endParaRPr sz="1100">
              <a:latin typeface="Cabin SemiBold"/>
              <a:ea typeface="Cabin SemiBold"/>
              <a:cs typeface="Cabin SemiBold"/>
              <a:sym typeface="Cabin SemiBold"/>
            </a:endParaRPr>
          </a:p>
          <a:p>
            <a:pPr indent="0" lvl="0" marL="0" rtl="0" algn="l">
              <a:spcBef>
                <a:spcPts val="0"/>
              </a:spcBef>
              <a:spcAft>
                <a:spcPts val="0"/>
              </a:spcAft>
              <a:buNone/>
            </a:pPr>
            <a:r>
              <a:rPr lang="en-GB" sz="1100">
                <a:latin typeface="Cabin SemiBold"/>
                <a:ea typeface="Cabin SemiBold"/>
                <a:cs typeface="Cabin SemiBold"/>
                <a:sym typeface="Cabin SemiBold"/>
              </a:rPr>
              <a:t>B- Schistosoma haematobium</a:t>
            </a:r>
            <a:endParaRPr sz="1100">
              <a:latin typeface="Cabin SemiBold"/>
              <a:ea typeface="Cabin SemiBold"/>
              <a:cs typeface="Cabin SemiBold"/>
              <a:sym typeface="Cabin SemiBold"/>
            </a:endParaRPr>
          </a:p>
          <a:p>
            <a:pPr indent="0" lvl="0" marL="0" rtl="0" algn="l">
              <a:spcBef>
                <a:spcPts val="0"/>
              </a:spcBef>
              <a:spcAft>
                <a:spcPts val="0"/>
              </a:spcAft>
              <a:buNone/>
            </a:pPr>
            <a:r>
              <a:rPr lang="en-GB" sz="1100">
                <a:latin typeface="Cabin SemiBold"/>
                <a:ea typeface="Cabin SemiBold"/>
                <a:cs typeface="Cabin SemiBold"/>
                <a:sym typeface="Cabin SemiBold"/>
              </a:rPr>
              <a:t>C- Schistosoma japonicum</a:t>
            </a:r>
            <a:endParaRPr sz="1100">
              <a:latin typeface="Cabin SemiBold"/>
              <a:ea typeface="Cabin SemiBold"/>
              <a:cs typeface="Cabin SemiBold"/>
              <a:sym typeface="Cabin SemiBold"/>
            </a:endParaRPr>
          </a:p>
          <a:p>
            <a:pPr indent="0" lvl="0" marL="0" rtl="0" algn="l">
              <a:spcBef>
                <a:spcPts val="0"/>
              </a:spcBef>
              <a:spcAft>
                <a:spcPts val="0"/>
              </a:spcAft>
              <a:buNone/>
            </a:pPr>
            <a:r>
              <a:rPr lang="en-GB" sz="1100">
                <a:latin typeface="Cabin SemiBold"/>
                <a:ea typeface="Cabin SemiBold"/>
                <a:cs typeface="Cabin SemiBold"/>
                <a:sym typeface="Cabin SemiBold"/>
              </a:rPr>
              <a:t>D- Schistosoma mansoni</a:t>
            </a:r>
            <a:endParaRPr sz="1100">
              <a:latin typeface="Cabin SemiBold"/>
              <a:ea typeface="Cabin SemiBold"/>
              <a:cs typeface="Cabin SemiBold"/>
              <a:sym typeface="Cabin SemiBold"/>
            </a:endParaRPr>
          </a:p>
          <a:p>
            <a:pPr indent="0" lvl="0" marL="0" rtl="0" algn="l">
              <a:spcBef>
                <a:spcPts val="0"/>
              </a:spcBef>
              <a:spcAft>
                <a:spcPts val="0"/>
              </a:spcAft>
              <a:buNone/>
            </a:pPr>
            <a:r>
              <a:t/>
            </a:r>
            <a:endParaRPr sz="1100">
              <a:solidFill>
                <a:srgbClr val="61753B"/>
              </a:solidFill>
              <a:latin typeface="Cabin SemiBold"/>
              <a:ea typeface="Cabin SemiBold"/>
              <a:cs typeface="Cabin SemiBold"/>
              <a:sym typeface="Cabin SemiBold"/>
            </a:endParaRPr>
          </a:p>
          <a:p>
            <a:pPr indent="0" lvl="0" marL="0" rtl="0" algn="l">
              <a:spcBef>
                <a:spcPts val="0"/>
              </a:spcBef>
              <a:spcAft>
                <a:spcPts val="0"/>
              </a:spcAft>
              <a:buNone/>
            </a:pPr>
            <a:r>
              <a:rPr lang="en-GB" sz="1100">
                <a:solidFill>
                  <a:srgbClr val="61753B"/>
                </a:solidFill>
                <a:latin typeface="Cabin SemiBold"/>
                <a:ea typeface="Cabin SemiBold"/>
                <a:cs typeface="Cabin SemiBold"/>
                <a:sym typeface="Cabin SemiBold"/>
              </a:rPr>
              <a:t>Q2: A medical student presents to an infectious disease specialist complaining of abdominal distention and tenderness. The patient reports no recent changes in normal bowel habits. Physical examination shows hepatosplenomegaly. Bowel sounds are normal. On questioning, the patient reports that he traveled to Brazil several months ago to study tribal medical practices. He frequently went swimming in the Amazon River to wash himself. Several weeks after returning from his trip, he recalls having fever, diarrhea, weight loss, and “funny looking” stools. Which of the following conditions is most likely responsible for this patient’s present</a:t>
            </a:r>
            <a:r>
              <a:rPr lang="en-GB" sz="1100">
                <a:solidFill>
                  <a:srgbClr val="61753B"/>
                </a:solidFill>
                <a:latin typeface="Cabin SemiBold"/>
                <a:ea typeface="Cabin SemiBold"/>
                <a:cs typeface="Cabin SemiBold"/>
                <a:sym typeface="Cabin SemiBold"/>
              </a:rPr>
              <a:t> </a:t>
            </a:r>
            <a:r>
              <a:rPr lang="en-GB" sz="1100">
                <a:solidFill>
                  <a:srgbClr val="61753B"/>
                </a:solidFill>
                <a:latin typeface="Cabin SemiBold"/>
                <a:ea typeface="Cabin SemiBold"/>
                <a:cs typeface="Cabin SemiBold"/>
                <a:sym typeface="Cabin SemiBold"/>
              </a:rPr>
              <a:t>symptoms?</a:t>
            </a:r>
            <a:endParaRPr sz="1100">
              <a:solidFill>
                <a:srgbClr val="61753B"/>
              </a:solidFill>
              <a:latin typeface="Cabin SemiBold"/>
              <a:ea typeface="Cabin SemiBold"/>
              <a:cs typeface="Cabin SemiBold"/>
              <a:sym typeface="Cabin SemiBold"/>
            </a:endParaRPr>
          </a:p>
          <a:p>
            <a:pPr indent="0" lvl="0" marL="0" rtl="0" algn="l">
              <a:spcBef>
                <a:spcPts val="0"/>
              </a:spcBef>
              <a:spcAft>
                <a:spcPts val="0"/>
              </a:spcAft>
              <a:buNone/>
            </a:pPr>
            <a:r>
              <a:rPr lang="en-GB" sz="1100">
                <a:latin typeface="Cabin SemiBold"/>
                <a:ea typeface="Cabin SemiBold"/>
                <a:cs typeface="Cabin SemiBold"/>
                <a:sym typeface="Cabin SemiBold"/>
              </a:rPr>
              <a:t>A- Bowel obstruction</a:t>
            </a:r>
            <a:endParaRPr sz="1100">
              <a:latin typeface="Cabin SemiBold"/>
              <a:ea typeface="Cabin SemiBold"/>
              <a:cs typeface="Cabin SemiBold"/>
              <a:sym typeface="Cabin SemiBold"/>
            </a:endParaRPr>
          </a:p>
          <a:p>
            <a:pPr indent="0" lvl="0" marL="0" rtl="0" algn="l">
              <a:spcBef>
                <a:spcPts val="0"/>
              </a:spcBef>
              <a:spcAft>
                <a:spcPts val="0"/>
              </a:spcAft>
              <a:buNone/>
            </a:pPr>
            <a:r>
              <a:rPr lang="en-GB" sz="1100">
                <a:latin typeface="Cabin SemiBold"/>
                <a:ea typeface="Cabin SemiBold"/>
                <a:cs typeface="Cabin SemiBold"/>
                <a:sym typeface="Cabin SemiBold"/>
              </a:rPr>
              <a:t>B- Enterocolitis</a:t>
            </a:r>
            <a:endParaRPr sz="1100">
              <a:latin typeface="Cabin SemiBold"/>
              <a:ea typeface="Cabin SemiBold"/>
              <a:cs typeface="Cabin SemiBold"/>
              <a:sym typeface="Cabin SemiBold"/>
            </a:endParaRPr>
          </a:p>
          <a:p>
            <a:pPr indent="0" lvl="0" marL="0" rtl="0" algn="l">
              <a:spcBef>
                <a:spcPts val="0"/>
              </a:spcBef>
              <a:spcAft>
                <a:spcPts val="0"/>
              </a:spcAft>
              <a:buNone/>
            </a:pPr>
            <a:r>
              <a:rPr lang="en-GB" sz="1100">
                <a:latin typeface="Cabin SemiBold"/>
                <a:ea typeface="Cabin SemiBold"/>
                <a:cs typeface="Cabin SemiBold"/>
                <a:sym typeface="Cabin SemiBold"/>
              </a:rPr>
              <a:t>C- Portal  hypertension</a:t>
            </a:r>
            <a:endParaRPr sz="1100">
              <a:latin typeface="Cabin SemiBold"/>
              <a:ea typeface="Cabin SemiBold"/>
              <a:cs typeface="Cabin SemiBold"/>
              <a:sym typeface="Cabin SemiBold"/>
            </a:endParaRPr>
          </a:p>
          <a:p>
            <a:pPr indent="0" lvl="0" marL="0" rtl="0" algn="l">
              <a:spcBef>
                <a:spcPts val="0"/>
              </a:spcBef>
              <a:spcAft>
                <a:spcPts val="0"/>
              </a:spcAft>
              <a:buNone/>
            </a:pPr>
            <a:r>
              <a:rPr lang="en-GB" sz="1100">
                <a:latin typeface="Cabin SemiBold"/>
                <a:ea typeface="Cabin SemiBold"/>
                <a:cs typeface="Cabin SemiBold"/>
                <a:sym typeface="Cabin SemiBold"/>
              </a:rPr>
              <a:t>D- Ruptured viscus</a:t>
            </a:r>
            <a:endParaRPr sz="1100">
              <a:latin typeface="Cabin SemiBold"/>
              <a:ea typeface="Cabin SemiBold"/>
              <a:cs typeface="Cabin SemiBold"/>
              <a:sym typeface="Cabin SemiBold"/>
            </a:endParaRPr>
          </a:p>
          <a:p>
            <a:pPr indent="0" lvl="0" marL="0" rtl="0" algn="l">
              <a:spcBef>
                <a:spcPts val="0"/>
              </a:spcBef>
              <a:spcAft>
                <a:spcPts val="0"/>
              </a:spcAft>
              <a:buNone/>
            </a:pPr>
            <a:r>
              <a:t/>
            </a:r>
            <a:endParaRPr sz="1100">
              <a:solidFill>
                <a:srgbClr val="61753B"/>
              </a:solidFill>
              <a:latin typeface="Cabin SemiBold"/>
              <a:ea typeface="Cabin SemiBold"/>
              <a:cs typeface="Cabin SemiBold"/>
              <a:sym typeface="Cabin SemiBold"/>
            </a:endParaRPr>
          </a:p>
          <a:p>
            <a:pPr indent="0" lvl="0" marL="0" rtl="0" algn="l">
              <a:spcBef>
                <a:spcPts val="0"/>
              </a:spcBef>
              <a:spcAft>
                <a:spcPts val="0"/>
              </a:spcAft>
              <a:buNone/>
            </a:pPr>
            <a:r>
              <a:rPr lang="en-GB" sz="1100">
                <a:solidFill>
                  <a:srgbClr val="61753B"/>
                </a:solidFill>
                <a:latin typeface="Cabin SemiBold"/>
                <a:ea typeface="Cabin SemiBold"/>
                <a:cs typeface="Cabin SemiBold"/>
                <a:sym typeface="Cabin SemiBold"/>
              </a:rPr>
              <a:t>َQ3: Which of the following organisms </a:t>
            </a:r>
            <a:r>
              <a:rPr lang="en-GB" sz="1100">
                <a:solidFill>
                  <a:srgbClr val="61753B"/>
                </a:solidFill>
                <a:latin typeface="Cabin SemiBold"/>
                <a:ea typeface="Cabin SemiBold"/>
                <a:cs typeface="Cabin SemiBold"/>
                <a:sym typeface="Cabin SemiBold"/>
              </a:rPr>
              <a:t>penetrates</a:t>
            </a:r>
            <a:r>
              <a:rPr lang="en-GB" sz="1100">
                <a:solidFill>
                  <a:srgbClr val="61753B"/>
                </a:solidFill>
                <a:latin typeface="Cabin SemiBold"/>
                <a:ea typeface="Cabin SemiBold"/>
                <a:cs typeface="Cabin SemiBold"/>
                <a:sym typeface="Cabin SemiBold"/>
              </a:rPr>
              <a:t> skin, is endemic in Africa and latin america, and has a large lateral spine on eggs?</a:t>
            </a:r>
            <a:endParaRPr sz="1100">
              <a:solidFill>
                <a:srgbClr val="61753B"/>
              </a:solidFill>
              <a:latin typeface="Cabin SemiBold"/>
              <a:ea typeface="Cabin SemiBold"/>
              <a:cs typeface="Cabin SemiBold"/>
              <a:sym typeface="Cabin SemiBold"/>
            </a:endParaRPr>
          </a:p>
          <a:p>
            <a:pPr indent="0" lvl="0" marL="0" rtl="0" algn="l">
              <a:spcBef>
                <a:spcPts val="0"/>
              </a:spcBef>
              <a:spcAft>
                <a:spcPts val="0"/>
              </a:spcAft>
              <a:buClr>
                <a:schemeClr val="dk1"/>
              </a:buClr>
              <a:buSzPts val="1100"/>
              <a:buFont typeface="Arial"/>
              <a:buNone/>
            </a:pPr>
            <a:r>
              <a:rPr lang="en-GB" sz="1100">
                <a:latin typeface="Cabin SemiBold"/>
                <a:ea typeface="Cabin SemiBold"/>
                <a:cs typeface="Cabin SemiBold"/>
                <a:sym typeface="Cabin SemiBold"/>
              </a:rPr>
              <a:t>A- Paragonimus</a:t>
            </a:r>
            <a:endParaRPr sz="1100">
              <a:latin typeface="Cabin SemiBold"/>
              <a:ea typeface="Cabin SemiBold"/>
              <a:cs typeface="Cabin SemiBold"/>
              <a:sym typeface="Cabin SemiBold"/>
            </a:endParaRPr>
          </a:p>
          <a:p>
            <a:pPr indent="0" lvl="0" marL="0" rtl="0" algn="l">
              <a:spcBef>
                <a:spcPts val="0"/>
              </a:spcBef>
              <a:spcAft>
                <a:spcPts val="0"/>
              </a:spcAft>
              <a:buClr>
                <a:schemeClr val="dk1"/>
              </a:buClr>
              <a:buSzPts val="1100"/>
              <a:buFont typeface="Arial"/>
              <a:buNone/>
            </a:pPr>
            <a:r>
              <a:rPr lang="en-GB" sz="1100">
                <a:latin typeface="Cabin SemiBold"/>
                <a:ea typeface="Cabin SemiBold"/>
                <a:cs typeface="Cabin SemiBold"/>
                <a:sym typeface="Cabin SemiBold"/>
              </a:rPr>
              <a:t>B- Schistosoma haematobium</a:t>
            </a:r>
            <a:endParaRPr sz="1100">
              <a:latin typeface="Cabin SemiBold"/>
              <a:ea typeface="Cabin SemiBold"/>
              <a:cs typeface="Cabin SemiBold"/>
              <a:sym typeface="Cabin SemiBold"/>
            </a:endParaRPr>
          </a:p>
          <a:p>
            <a:pPr indent="0" lvl="0" marL="0" rtl="0" algn="l">
              <a:spcBef>
                <a:spcPts val="0"/>
              </a:spcBef>
              <a:spcAft>
                <a:spcPts val="0"/>
              </a:spcAft>
              <a:buClr>
                <a:schemeClr val="dk1"/>
              </a:buClr>
              <a:buSzPts val="1100"/>
              <a:buFont typeface="Arial"/>
              <a:buNone/>
            </a:pPr>
            <a:r>
              <a:rPr lang="en-GB" sz="1100">
                <a:latin typeface="Cabin SemiBold"/>
                <a:ea typeface="Cabin SemiBold"/>
                <a:cs typeface="Cabin SemiBold"/>
                <a:sym typeface="Cabin SemiBold"/>
              </a:rPr>
              <a:t>C- Schistosoma japonicum</a:t>
            </a:r>
            <a:endParaRPr sz="1100">
              <a:latin typeface="Cabin SemiBold"/>
              <a:ea typeface="Cabin SemiBold"/>
              <a:cs typeface="Cabin SemiBold"/>
              <a:sym typeface="Cabin SemiBold"/>
            </a:endParaRPr>
          </a:p>
          <a:p>
            <a:pPr indent="0" lvl="0" marL="0" rtl="0" algn="l">
              <a:spcBef>
                <a:spcPts val="0"/>
              </a:spcBef>
              <a:spcAft>
                <a:spcPts val="0"/>
              </a:spcAft>
              <a:buNone/>
            </a:pPr>
            <a:r>
              <a:rPr lang="en-GB" sz="1100">
                <a:latin typeface="Cabin SemiBold"/>
                <a:ea typeface="Cabin SemiBold"/>
                <a:cs typeface="Cabin SemiBold"/>
                <a:sym typeface="Cabin SemiBold"/>
              </a:rPr>
              <a:t>D- Schistosoma mansoni</a:t>
            </a:r>
            <a:r>
              <a:rPr lang="en-GB" sz="1100">
                <a:latin typeface="Cabin SemiBold"/>
                <a:ea typeface="Cabin SemiBold"/>
                <a:cs typeface="Cabin SemiBold"/>
                <a:sym typeface="Cabin SemiBold"/>
              </a:rPr>
              <a:t> </a:t>
            </a:r>
            <a:endParaRPr sz="1100">
              <a:latin typeface="Cabin SemiBold"/>
              <a:ea typeface="Cabin SemiBold"/>
              <a:cs typeface="Cabin SemiBold"/>
              <a:sym typeface="Cabin SemiBold"/>
            </a:endParaRPr>
          </a:p>
          <a:p>
            <a:pPr indent="0" lvl="0" marL="0" rtl="0" algn="l">
              <a:spcBef>
                <a:spcPts val="0"/>
              </a:spcBef>
              <a:spcAft>
                <a:spcPts val="0"/>
              </a:spcAft>
              <a:buNone/>
            </a:pPr>
            <a:r>
              <a:t/>
            </a:r>
            <a:endParaRPr sz="1100">
              <a:solidFill>
                <a:srgbClr val="61753B"/>
              </a:solidFill>
              <a:latin typeface="Cabin SemiBold"/>
              <a:ea typeface="Cabin SemiBold"/>
              <a:cs typeface="Cabin SemiBold"/>
              <a:sym typeface="Cabin SemiBold"/>
            </a:endParaRPr>
          </a:p>
        </p:txBody>
      </p:sp>
      <p:sp>
        <p:nvSpPr>
          <p:cNvPr id="278" name="Google Shape;278;p21"/>
          <p:cNvSpPr/>
          <p:nvPr/>
        </p:nvSpPr>
        <p:spPr>
          <a:xfrm>
            <a:off x="3945125" y="659013"/>
            <a:ext cx="3149100" cy="379500"/>
          </a:xfrm>
          <a:prstGeom prst="rect">
            <a:avLst/>
          </a:prstGeom>
          <a:noFill/>
          <a:ln cap="flat" cmpd="sng" w="9525">
            <a:solidFill>
              <a:srgbClr val="B4B98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D9D9D9"/>
                </a:solidFill>
              </a:rPr>
              <a:t>Q1:B , Q2:C , Q3:D</a:t>
            </a:r>
            <a:endParaRPr>
              <a:solidFill>
                <a:srgbClr val="D9D9D9"/>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