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698475" cx="7589525"/>
  <p:notesSz cx="6858000" cy="9144000"/>
  <p:embeddedFontLst>
    <p:embeddedFont>
      <p:font typeface="Cabin SemiBold"/>
      <p:regular r:id="rId21"/>
      <p:bold r:id="rId22"/>
      <p:italic r:id="rId23"/>
      <p:boldItalic r:id="rId24"/>
    </p:embeddedFont>
    <p:embeddedFont>
      <p:font typeface="Roboto"/>
      <p:regular r:id="rId25"/>
      <p:bold r:id="rId26"/>
      <p:italic r:id="rId27"/>
      <p:boldItalic r:id="rId28"/>
    </p:embeddedFont>
    <p:embeddedFont>
      <p:font typeface="Cabin"/>
      <p:regular r:id="rId29"/>
      <p:bold r:id="rId30"/>
      <p:italic r:id="rId31"/>
      <p:boldItalic r:id="rId32"/>
    </p:embeddedFont>
    <p:embeddedFont>
      <p:font typeface="Exo"/>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402FA05-F95B-48DC-B521-DFB6D5C5230C}">
  <a:tblStyle styleId="{5402FA05-F95B-48DC-B521-DFB6D5C5230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22" Type="http://schemas.openxmlformats.org/officeDocument/2006/relationships/font" Target="fonts/CabinSemiBold-bold.fntdata"/><Relationship Id="rId21" Type="http://schemas.openxmlformats.org/officeDocument/2006/relationships/font" Target="fonts/CabinSemiBold-regular.fntdata"/><Relationship Id="rId24" Type="http://schemas.openxmlformats.org/officeDocument/2006/relationships/font" Target="fonts/CabinSemiBold-boldItalic.fntdata"/><Relationship Id="rId23" Type="http://schemas.openxmlformats.org/officeDocument/2006/relationships/font" Target="fonts/Cabin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5.xml"/><Relationship Id="rId33" Type="http://schemas.openxmlformats.org/officeDocument/2006/relationships/font" Target="fonts/Exo-regular.fntdata"/><Relationship Id="rId10" Type="http://schemas.openxmlformats.org/officeDocument/2006/relationships/slide" Target="slides/slide4.xml"/><Relationship Id="rId32" Type="http://schemas.openxmlformats.org/officeDocument/2006/relationships/font" Target="fonts/Cabin-boldItalic.fntdata"/><Relationship Id="rId13" Type="http://schemas.openxmlformats.org/officeDocument/2006/relationships/slide" Target="slides/slide7.xml"/><Relationship Id="rId35" Type="http://schemas.openxmlformats.org/officeDocument/2006/relationships/font" Target="fonts/Exo-italic.fntdata"/><Relationship Id="rId12" Type="http://schemas.openxmlformats.org/officeDocument/2006/relationships/slide" Target="slides/slide6.xml"/><Relationship Id="rId34" Type="http://schemas.openxmlformats.org/officeDocument/2006/relationships/font" Target="fonts/Exo-bold.fntdata"/><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Exo-boldItalic.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5b251a766_0_8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5b251a76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5b251a766_0_7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5b251a76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677fb6931790b0f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677fb6931790b0f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bb5f62666_0_2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bb5f62666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bb5f62666_0_23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6bb5f62666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5b251a766_0_6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5b251a76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5b251a766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5b251a76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5b251a766_0_4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5b251a76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5b251a766_0_2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5b251a76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5b251a766_0_1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b251a76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5b251a766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5b251a7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5b98f1d92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5b98f1d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bb5f62666_0_86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bb5f62666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hyperlink" Target="https://docs.google.com/presentation/d/1q7emMSn5NwGI41Y0cfy2jfMnyyBmTAoBcHL1iTKJQLI/edit#slide=id.p" TargetMode="External"/><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drive.google.com/file/d/1AEvyRQTs6eWS5UAWo6jzqoiPghqC0LHg/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 Id="rId10" Type="http://schemas.openxmlformats.org/officeDocument/2006/relationships/image" Target="../media/image12.png"/><Relationship Id="rId9"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6.png"/><Relationship Id="rId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364900" y="2442063"/>
            <a:ext cx="5700900" cy="206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61753B"/>
                </a:solidFill>
                <a:latin typeface="Cabin"/>
                <a:ea typeface="Cabin"/>
                <a:cs typeface="Cabin"/>
                <a:sym typeface="Cabin"/>
              </a:rPr>
              <a:t>Normal Flora of the GIT</a:t>
            </a:r>
            <a:endParaRPr b="1" sz="4000">
              <a:solidFill>
                <a:srgbClr val="61753B"/>
              </a:solidFill>
              <a:latin typeface="Cabin"/>
              <a:ea typeface="Cabin"/>
              <a:cs typeface="Cabin"/>
              <a:sym typeface="Cabin"/>
            </a:endParaRPr>
          </a:p>
          <a:p>
            <a:pPr indent="0" lvl="0" marL="0" rtl="0" algn="ctr">
              <a:spcBef>
                <a:spcPts val="0"/>
              </a:spcBef>
              <a:spcAft>
                <a:spcPts val="0"/>
              </a:spcAft>
              <a:buNone/>
            </a:pPr>
            <a:r>
              <a:rPr b="1" lang="en-GB" sz="4000">
                <a:solidFill>
                  <a:srgbClr val="61753B"/>
                </a:solidFill>
                <a:latin typeface="Cabin"/>
                <a:ea typeface="Cabin"/>
                <a:cs typeface="Cabin"/>
                <a:sym typeface="Cabin"/>
              </a:rPr>
              <a:t> &amp; Introduction To Infectious Diarrhea</a:t>
            </a:r>
            <a:endParaRPr b="1" sz="4000">
              <a:solidFill>
                <a:srgbClr val="61753B"/>
              </a:solidFill>
              <a:latin typeface="Cabin"/>
              <a:ea typeface="Cabin"/>
              <a:cs typeface="Cabin"/>
              <a:sym typeface="Cabin"/>
            </a:endParaRPr>
          </a:p>
        </p:txBody>
      </p:sp>
      <p:pic>
        <p:nvPicPr>
          <p:cNvPr id="64" name="Google Shape;64;p13"/>
          <p:cNvPicPr preferRelativeResize="0"/>
          <p:nvPr/>
        </p:nvPicPr>
        <p:blipFill rotWithShape="1">
          <a:blip r:embed="rId5">
            <a:alphaModFix/>
          </a:blip>
          <a:srcRect b="8839" l="11500" r="19137" t="28687"/>
          <a:stretch/>
        </p:blipFill>
        <p:spPr>
          <a:xfrm>
            <a:off x="5301576" y="183163"/>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p:nvPr/>
        </p:nvSpPr>
        <p:spPr>
          <a:xfrm>
            <a:off x="1540300" y="5467775"/>
            <a:ext cx="55563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a:t>
            </a:r>
            <a:r>
              <a:rPr b="1" lang="en-GB" sz="3100">
                <a:solidFill>
                  <a:srgbClr val="61753B"/>
                </a:solidFill>
                <a:latin typeface="Cabin"/>
                <a:ea typeface="Cabin"/>
                <a:cs typeface="Cabin"/>
                <a:sym typeface="Cabin"/>
              </a:rPr>
              <a:t>bjectives:</a:t>
            </a:r>
            <a:endParaRPr sz="1900">
              <a:solidFill>
                <a:srgbClr val="61753B"/>
              </a:solidFill>
              <a:latin typeface="Cabin"/>
              <a:ea typeface="Cabin"/>
              <a:cs typeface="Cabin"/>
              <a:sym typeface="Cabin"/>
            </a:endParaRPr>
          </a:p>
        </p:txBody>
      </p:sp>
      <p:sp>
        <p:nvSpPr>
          <p:cNvPr id="67" name="Google Shape;67;p13"/>
          <p:cNvSpPr txBox="1"/>
          <p:nvPr/>
        </p:nvSpPr>
        <p:spPr>
          <a:xfrm>
            <a:off x="1561700" y="6146975"/>
            <a:ext cx="5504100" cy="2330400"/>
          </a:xfrm>
          <a:prstGeom prst="rect">
            <a:avLst/>
          </a:prstGeom>
          <a:noFill/>
          <a:ln cap="flat" cmpd="sng" w="9525">
            <a:solidFill>
              <a:srgbClr val="B4B982"/>
            </a:solidFill>
            <a:prstDash val="lgDash"/>
            <a:round/>
            <a:headEnd len="sm" w="sm" type="none"/>
            <a:tailEnd len="sm" w="sm" type="none"/>
          </a:ln>
        </p:spPr>
        <p:txBody>
          <a:bodyPr anchorCtr="0" anchor="ctr" bIns="121950" lIns="121950" spcFirstLastPara="1" rIns="121950" wrap="square" tIns="121950">
            <a:noAutofit/>
          </a:bodyPr>
          <a:lstStyle/>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Recall the common normal flora of the GIT.</a:t>
            </a:r>
            <a:endParaRPr sz="1200">
              <a:latin typeface="Cabin"/>
              <a:ea typeface="Cabin"/>
              <a:cs typeface="Cabin"/>
              <a:sym typeface="Cabin"/>
            </a:endParaRPr>
          </a:p>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Understand the role of the normal flora of the GIT in diseases.</a:t>
            </a:r>
            <a:endParaRPr sz="1200">
              <a:latin typeface="Cabin"/>
              <a:ea typeface="Cabin"/>
              <a:cs typeface="Cabin"/>
              <a:sym typeface="Cabin"/>
            </a:endParaRPr>
          </a:p>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Describe the epidemiology, risk factors &amp; host defenses in preventing GI infections.</a:t>
            </a:r>
            <a:endParaRPr sz="1200">
              <a:latin typeface="Cabin"/>
              <a:ea typeface="Cabin"/>
              <a:cs typeface="Cabin"/>
              <a:sym typeface="Cabin"/>
            </a:endParaRPr>
          </a:p>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Describe various types of acute diarrheal illnesses, the pathogens that cause them, their clinical presentation, pathogenic mechanism and prevention.</a:t>
            </a:r>
            <a:endParaRPr sz="1200">
              <a:latin typeface="Cabin"/>
              <a:ea typeface="Cabin"/>
              <a:cs typeface="Cabin"/>
              <a:sym typeface="Cabin"/>
            </a:endParaRPr>
          </a:p>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Explain the pathogenesis of E.coli, Campylobacter, Yersinea &amp; Clostridium difficile and their management.</a:t>
            </a:r>
            <a:endParaRPr sz="1200">
              <a:latin typeface="Cabin"/>
              <a:ea typeface="Cabin"/>
              <a:cs typeface="Cabin"/>
              <a:sym typeface="Cabin"/>
            </a:endParaRPr>
          </a:p>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Discuss microbiological methods used for the diagnosis of common bacterial agents causing diarrheal infection.</a:t>
            </a:r>
            <a:endParaRPr sz="1200">
              <a:latin typeface="Cabin"/>
              <a:ea typeface="Cabin"/>
              <a:cs typeface="Cabin"/>
              <a:sym typeface="Cabin"/>
            </a:endParaRPr>
          </a:p>
        </p:txBody>
      </p:sp>
      <p:sp>
        <p:nvSpPr>
          <p:cNvPr id="68" name="Google Shape;68;p13"/>
          <p:cNvSpPr/>
          <p:nvPr/>
        </p:nvSpPr>
        <p:spPr>
          <a:xfrm>
            <a:off x="1561750" y="8623100"/>
            <a:ext cx="55041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9" name="Google Shape;69;p13"/>
          <p:cNvSpPr/>
          <p:nvPr/>
        </p:nvSpPr>
        <p:spPr>
          <a:xfrm>
            <a:off x="1890497" y="9035592"/>
            <a:ext cx="168000" cy="160500"/>
          </a:xfrm>
          <a:prstGeom prst="ellipse">
            <a:avLst/>
          </a:prstGeom>
          <a:solidFill>
            <a:srgbClr val="CC000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90497" y="9270017"/>
            <a:ext cx="168000" cy="160500"/>
          </a:xfrm>
          <a:prstGeom prst="ellipse">
            <a:avLst/>
          </a:prstGeom>
          <a:solidFill>
            <a:srgbClr val="6AA84F"/>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887434" y="9504442"/>
            <a:ext cx="168000" cy="160500"/>
          </a:xfrm>
          <a:prstGeom prst="ellipse">
            <a:avLst/>
          </a:prstGeom>
          <a:solidFill>
            <a:srgbClr val="999999"/>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2160834" y="89738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Cabin"/>
                <a:ea typeface="Cabin"/>
                <a:cs typeface="Cabin"/>
                <a:sym typeface="Cabin"/>
              </a:rPr>
              <a:t>Important</a:t>
            </a:r>
            <a:endParaRPr>
              <a:solidFill>
                <a:srgbClr val="CC0000"/>
              </a:solidFill>
              <a:latin typeface="Cabin"/>
              <a:ea typeface="Cabin"/>
              <a:cs typeface="Cabin"/>
              <a:sym typeface="Cabin"/>
            </a:endParaRPr>
          </a:p>
        </p:txBody>
      </p:sp>
      <p:sp>
        <p:nvSpPr>
          <p:cNvPr id="73" name="Google Shape;73;p13"/>
          <p:cNvSpPr txBox="1"/>
          <p:nvPr/>
        </p:nvSpPr>
        <p:spPr>
          <a:xfrm>
            <a:off x="2160821" y="92295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Cabin"/>
                <a:ea typeface="Cabin"/>
                <a:cs typeface="Cabin"/>
                <a:sym typeface="Cabin"/>
              </a:rPr>
              <a:t>Doctors’ note</a:t>
            </a:r>
            <a:endParaRPr>
              <a:solidFill>
                <a:srgbClr val="6AA84F"/>
              </a:solidFill>
              <a:latin typeface="Cabin"/>
              <a:ea typeface="Cabin"/>
              <a:cs typeface="Cabin"/>
              <a:sym typeface="Cabin"/>
            </a:endParaRPr>
          </a:p>
        </p:txBody>
      </p:sp>
      <p:sp>
        <p:nvSpPr>
          <p:cNvPr id="74" name="Google Shape;74;p13"/>
          <p:cNvSpPr txBox="1"/>
          <p:nvPr/>
        </p:nvSpPr>
        <p:spPr>
          <a:xfrm>
            <a:off x="2160825" y="9485250"/>
            <a:ext cx="10464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latin typeface="Cabin"/>
                <a:ea typeface="Cabin"/>
                <a:cs typeface="Cabin"/>
                <a:sym typeface="Cabin"/>
              </a:rPr>
              <a:t>Extra</a:t>
            </a:r>
            <a:endParaRPr>
              <a:solidFill>
                <a:srgbClr val="999999"/>
              </a:solidFill>
              <a:latin typeface="Cabin"/>
              <a:ea typeface="Cabin"/>
              <a:cs typeface="Cabin"/>
              <a:sym typeface="Cabin"/>
            </a:endParaRPr>
          </a:p>
        </p:txBody>
      </p:sp>
      <p:sp>
        <p:nvSpPr>
          <p:cNvPr id="75" name="Google Shape;75;p13"/>
          <p:cNvSpPr/>
          <p:nvPr/>
        </p:nvSpPr>
        <p:spPr>
          <a:xfrm>
            <a:off x="4004384" y="9144942"/>
            <a:ext cx="168000" cy="160500"/>
          </a:xfrm>
          <a:prstGeom prst="ellipse">
            <a:avLst/>
          </a:prstGeom>
          <a:solidFill>
            <a:srgbClr val="C27BA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76" name="Google Shape;76;p13"/>
          <p:cNvSpPr/>
          <p:nvPr/>
        </p:nvSpPr>
        <p:spPr>
          <a:xfrm>
            <a:off x="4004384" y="9409654"/>
            <a:ext cx="168000" cy="160500"/>
          </a:xfrm>
          <a:prstGeom prst="ellipse">
            <a:avLst/>
          </a:prstGeom>
          <a:solidFill>
            <a:srgbClr val="3C78D8"/>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1719200" y="86231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78" name="Google Shape;78;p13"/>
          <p:cNvSpPr txBox="1"/>
          <p:nvPr/>
        </p:nvSpPr>
        <p:spPr>
          <a:xfrm>
            <a:off x="4065938" y="9024200"/>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chemeClr val="dk1"/>
                </a:solidFill>
                <a:latin typeface="Cabin"/>
                <a:ea typeface="Cabin"/>
                <a:cs typeface="Cabin"/>
                <a:sym typeface="Cabin"/>
              </a:rPr>
              <a:t> </a:t>
            </a:r>
            <a:endParaRPr>
              <a:solidFill>
                <a:schemeClr val="dk1"/>
              </a:solidFill>
              <a:latin typeface="Cabin"/>
              <a:ea typeface="Cabin"/>
              <a:cs typeface="Cabin"/>
              <a:sym typeface="Cabin"/>
            </a:endParaRPr>
          </a:p>
        </p:txBody>
      </p:sp>
      <p:sp>
        <p:nvSpPr>
          <p:cNvPr id="79" name="Google Shape;79;p13"/>
          <p:cNvSpPr txBox="1"/>
          <p:nvPr/>
        </p:nvSpPr>
        <p:spPr>
          <a:xfrm>
            <a:off x="4170475" y="92888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80" name="Google Shape;80;p13"/>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pic>
        <p:nvPicPr>
          <p:cNvPr id="81" name="Google Shape;81;p13"/>
          <p:cNvPicPr preferRelativeResize="0"/>
          <p:nvPr/>
        </p:nvPicPr>
        <p:blipFill>
          <a:blip r:embed="rId8">
            <a:alphaModFix/>
          </a:blip>
          <a:stretch>
            <a:fillRect/>
          </a:stretch>
        </p:blipFill>
        <p:spPr>
          <a:xfrm>
            <a:off x="4441825" y="23050"/>
            <a:ext cx="777825" cy="77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2"/>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24" name="Google Shape;224;p22"/>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Cabin"/>
                <a:ea typeface="Cabin"/>
                <a:cs typeface="Cabin"/>
                <a:sym typeface="Cabin"/>
              </a:rPr>
              <a:t>1. Click  </a:t>
            </a:r>
            <a:r>
              <a:rPr lang="en-GB" sz="800" u="sng">
                <a:solidFill>
                  <a:srgbClr val="6D9EEB"/>
                </a:solidFill>
                <a:latin typeface="Cabin"/>
                <a:ea typeface="Cabin"/>
                <a:cs typeface="Cabin"/>
                <a:sym typeface="Cabin"/>
                <a:hlinkClick r:id="rId3"/>
              </a:rPr>
              <a:t>HERE</a:t>
            </a:r>
            <a:r>
              <a:rPr lang="en-GB" sz="800">
                <a:latin typeface="Cabin"/>
                <a:ea typeface="Cabin"/>
                <a:cs typeface="Cabin"/>
                <a:sym typeface="Cabin"/>
              </a:rPr>
              <a:t> for a cool graph from Kaplan.</a:t>
            </a:r>
            <a:endParaRPr sz="800">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2. gram +bacilli ,causes meningitis in neonates and </a:t>
            </a:r>
            <a:r>
              <a:rPr lang="en-GB" sz="800">
                <a:solidFill>
                  <a:srgbClr val="6AA84F"/>
                </a:solidFill>
                <a:latin typeface="Cabin"/>
                <a:ea typeface="Cabin"/>
                <a:cs typeface="Cabin"/>
                <a:sym typeface="Cabin"/>
              </a:rPr>
              <a:t>immunocompromised</a:t>
            </a:r>
            <a:endParaRPr sz="800">
              <a:solidFill>
                <a:srgbClr val="6AA84F"/>
              </a:solidFill>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3. clostridium botulinum Type A is the most fatal toxin in the world</a:t>
            </a:r>
            <a:endParaRPr sz="800">
              <a:solidFill>
                <a:srgbClr val="6AA84F"/>
              </a:solidFill>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4. most of them are self limiting but in cases of </a:t>
            </a:r>
            <a:r>
              <a:rPr lang="en-GB" sz="800">
                <a:solidFill>
                  <a:srgbClr val="6AA84F"/>
                </a:solidFill>
                <a:latin typeface="Cabin"/>
                <a:ea typeface="Cabin"/>
                <a:cs typeface="Cabin"/>
                <a:sym typeface="Cabin"/>
              </a:rPr>
              <a:t>immunocompromised</a:t>
            </a:r>
            <a:r>
              <a:rPr lang="en-GB" sz="800">
                <a:solidFill>
                  <a:srgbClr val="6AA84F"/>
                </a:solidFill>
                <a:latin typeface="Cabin"/>
                <a:ea typeface="Cabin"/>
                <a:cs typeface="Cabin"/>
                <a:sym typeface="Cabin"/>
              </a:rPr>
              <a:t> patients we do lab diagnosis</a:t>
            </a:r>
            <a:endParaRPr sz="8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rgbClr val="6AA84F"/>
                </a:solidFill>
                <a:latin typeface="Cabin"/>
                <a:ea typeface="Cabin"/>
                <a:cs typeface="Cabin"/>
                <a:sym typeface="Cabin"/>
              </a:rPr>
              <a:t>5. only if we suspect shigella;there will be increase in WBC</a:t>
            </a:r>
            <a:endParaRPr sz="800">
              <a:solidFill>
                <a:srgbClr val="6AA84F"/>
              </a:solidFill>
              <a:latin typeface="Cabin"/>
              <a:ea typeface="Cabin"/>
              <a:cs typeface="Cabin"/>
              <a:sym typeface="Cabin"/>
            </a:endParaRPr>
          </a:p>
        </p:txBody>
      </p:sp>
      <p:sp>
        <p:nvSpPr>
          <p:cNvPr id="225" name="Google Shape;225;p22"/>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9</a:t>
            </a:r>
            <a:endParaRPr>
              <a:latin typeface="Cabin"/>
              <a:ea typeface="Cabin"/>
              <a:cs typeface="Cabin"/>
              <a:sym typeface="Cabin"/>
            </a:endParaRPr>
          </a:p>
        </p:txBody>
      </p:sp>
      <p:graphicFrame>
        <p:nvGraphicFramePr>
          <p:cNvPr id="226" name="Google Shape;226;p22"/>
          <p:cNvGraphicFramePr/>
          <p:nvPr/>
        </p:nvGraphicFramePr>
        <p:xfrm>
          <a:off x="275638" y="917107"/>
          <a:ext cx="3000000" cy="3000000"/>
        </p:xfrm>
        <a:graphic>
          <a:graphicData uri="http://schemas.openxmlformats.org/drawingml/2006/table">
            <a:tbl>
              <a:tblPr>
                <a:noFill/>
                <a:tableStyleId>{5402FA05-F95B-48DC-B521-DFB6D5C5230C}</a:tableStyleId>
              </a:tblPr>
              <a:tblGrid>
                <a:gridCol w="1474650"/>
                <a:gridCol w="1318300"/>
                <a:gridCol w="960975"/>
                <a:gridCol w="1519325"/>
                <a:gridCol w="1765000"/>
              </a:tblGrid>
              <a:tr h="542425">
                <a:tc gridSpan="5">
                  <a:txBody>
                    <a:bodyPr/>
                    <a:lstStyle/>
                    <a:p>
                      <a:pPr indent="0" lvl="0" marL="0" rtl="0" algn="l">
                        <a:lnSpc>
                          <a:spcPct val="115000"/>
                        </a:lnSpc>
                        <a:spcBef>
                          <a:spcPts val="400"/>
                        </a:spcBef>
                        <a:spcAft>
                          <a:spcPts val="0"/>
                        </a:spcAft>
                        <a:buNone/>
                      </a:pPr>
                      <a:r>
                        <a:rPr b="1" lang="en-GB">
                          <a:solidFill>
                            <a:srgbClr val="FFFFFF"/>
                          </a:solidFill>
                          <a:latin typeface="Cabin"/>
                          <a:ea typeface="Cabin"/>
                          <a:cs typeface="Cabin"/>
                          <a:sym typeface="Cabin"/>
                        </a:rPr>
                        <a:t>Selected Clinical and Epidemiologic Characteristics of Typical Illness Caused By Common Foodborne Pathogens:</a:t>
                      </a:r>
                      <a:r>
                        <a:rPr b="1" baseline="30000" lang="en-GB">
                          <a:solidFill>
                            <a:srgbClr val="FFFFFF"/>
                          </a:solidFill>
                          <a:latin typeface="Cabin"/>
                          <a:ea typeface="Cabin"/>
                          <a:cs typeface="Cabin"/>
                          <a:sym typeface="Cabin"/>
                        </a:rPr>
                        <a:t>1</a:t>
                      </a:r>
                      <a:endParaRPr b="1" baseline="30000">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hMerge="1"/>
                <a:tc hMerge="1"/>
                <a:tc hMerge="1"/>
                <a:tc hMerge="1"/>
              </a:tr>
              <a:tr h="485475">
                <a:tc>
                  <a:txBody>
                    <a:bodyPr/>
                    <a:lstStyle/>
                    <a:p>
                      <a:pPr indent="0" lvl="0" marL="0" rtl="0" algn="ctr">
                        <a:lnSpc>
                          <a:spcPct val="115000"/>
                        </a:lnSpc>
                        <a:spcBef>
                          <a:spcPts val="400"/>
                        </a:spcBef>
                        <a:spcAft>
                          <a:spcPts val="0"/>
                        </a:spcAft>
                        <a:buNone/>
                      </a:pPr>
                      <a:r>
                        <a:rPr lang="en-GB" sz="1200">
                          <a:solidFill>
                            <a:srgbClr val="FFFFFF"/>
                          </a:solidFill>
                          <a:latin typeface="Cabin"/>
                          <a:ea typeface="Cabin"/>
                          <a:cs typeface="Cabin"/>
                          <a:sym typeface="Cabin"/>
                        </a:rPr>
                        <a:t>Pathogen</a:t>
                      </a:r>
                      <a:endParaRPr sz="12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lnSpc>
                          <a:spcPct val="115000"/>
                        </a:lnSpc>
                        <a:spcBef>
                          <a:spcPts val="400"/>
                        </a:spcBef>
                        <a:spcAft>
                          <a:spcPts val="0"/>
                        </a:spcAft>
                        <a:buNone/>
                      </a:pPr>
                      <a:r>
                        <a:rPr lang="en-GB" sz="1200">
                          <a:solidFill>
                            <a:srgbClr val="FFFFFF"/>
                          </a:solidFill>
                          <a:latin typeface="Cabin"/>
                          <a:ea typeface="Cabin"/>
                          <a:cs typeface="Cabin"/>
                          <a:sym typeface="Cabin"/>
                        </a:rPr>
                        <a:t>Typical Incubation Period</a:t>
                      </a:r>
                      <a:endParaRPr sz="12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lnSpc>
                          <a:spcPct val="115000"/>
                        </a:lnSpc>
                        <a:spcBef>
                          <a:spcPts val="400"/>
                        </a:spcBef>
                        <a:spcAft>
                          <a:spcPts val="0"/>
                        </a:spcAft>
                        <a:buNone/>
                      </a:pPr>
                      <a:r>
                        <a:rPr lang="en-GB" sz="1200">
                          <a:solidFill>
                            <a:srgbClr val="FFFFFF"/>
                          </a:solidFill>
                          <a:latin typeface="Cabin"/>
                          <a:ea typeface="Cabin"/>
                          <a:cs typeface="Cabin"/>
                          <a:sym typeface="Cabin"/>
                        </a:rPr>
                        <a:t>Duration</a:t>
                      </a:r>
                      <a:endParaRPr sz="12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lnSpc>
                          <a:spcPct val="115000"/>
                        </a:lnSpc>
                        <a:spcBef>
                          <a:spcPts val="400"/>
                        </a:spcBef>
                        <a:spcAft>
                          <a:spcPts val="0"/>
                        </a:spcAft>
                        <a:buNone/>
                      </a:pPr>
                      <a:r>
                        <a:rPr lang="en-GB" sz="1200">
                          <a:solidFill>
                            <a:srgbClr val="FFFFFF"/>
                          </a:solidFill>
                          <a:latin typeface="Cabin"/>
                          <a:ea typeface="Cabin"/>
                          <a:cs typeface="Cabin"/>
                          <a:sym typeface="Cabin"/>
                        </a:rPr>
                        <a:t>Typical Clinical Presentation</a:t>
                      </a:r>
                      <a:endParaRPr sz="12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lnSpc>
                          <a:spcPct val="115000"/>
                        </a:lnSpc>
                        <a:spcBef>
                          <a:spcPts val="400"/>
                        </a:spcBef>
                        <a:spcAft>
                          <a:spcPts val="0"/>
                        </a:spcAft>
                        <a:buNone/>
                      </a:pPr>
                      <a:r>
                        <a:rPr lang="en-GB" sz="1200">
                          <a:solidFill>
                            <a:srgbClr val="FFFFFF"/>
                          </a:solidFill>
                          <a:latin typeface="Cabin"/>
                          <a:ea typeface="Cabin"/>
                          <a:cs typeface="Cabin"/>
                          <a:sym typeface="Cabin"/>
                        </a:rPr>
                        <a:t>Assorted Foods</a:t>
                      </a:r>
                      <a:endParaRPr sz="12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r>
              <a:tr h="43565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Salmonella species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1-3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4-7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Undercooked eggs or poultry, produce</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3565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Campylobacter jejuni</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2-5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2-10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Undercooked poultry, unpasteurized dairy products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0750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E. coli, Enterotoxigenic</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1-3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3-7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Many foods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0750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Shigella species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1-2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4-7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Produce, egg salad</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3565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Listeria monocytogenes</a:t>
                      </a:r>
                      <a:r>
                        <a:rPr baseline="30000" lang="en-GB" sz="1000">
                          <a:latin typeface="Cabin"/>
                          <a:ea typeface="Cabin"/>
                          <a:cs typeface="Cabin"/>
                          <a:sym typeface="Cabin"/>
                        </a:rPr>
                        <a:t>2</a:t>
                      </a:r>
                      <a:endParaRPr baseline="30000"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2-6 weeks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Variable</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 meningitis abortion</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Deli meat, hotdogs, unpasteurized dairy products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0750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Bacillus cereus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1-6 hour</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&lt;24 hour</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Vomiting, Gastroenteritis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Fried rice, meats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3565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Clostridium botulinum</a:t>
                      </a:r>
                      <a:r>
                        <a:rPr baseline="30000" lang="en-GB" sz="1000">
                          <a:latin typeface="Cabin"/>
                          <a:ea typeface="Cabin"/>
                          <a:cs typeface="Cabin"/>
                          <a:sym typeface="Cabin"/>
                        </a:rPr>
                        <a:t>3</a:t>
                      </a:r>
                      <a:endParaRPr baseline="30000"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12-72 hour</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Days-months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Blurred vision, paralysis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Home-canned foods, fermented fish</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35650">
                <a:tc>
                  <a:txBody>
                    <a:bodyPr/>
                    <a:lstStyle/>
                    <a:p>
                      <a:pPr indent="0" lvl="0" marL="0" rtl="0" algn="ctr">
                        <a:lnSpc>
                          <a:spcPct val="115000"/>
                        </a:lnSpc>
                        <a:spcBef>
                          <a:spcPts val="400"/>
                        </a:spcBef>
                        <a:spcAft>
                          <a:spcPts val="0"/>
                        </a:spcAft>
                        <a:buNone/>
                      </a:pPr>
                      <a:r>
                        <a:rPr b="1" lang="en-GB" sz="1000">
                          <a:solidFill>
                            <a:srgbClr val="C00000"/>
                          </a:solidFill>
                          <a:latin typeface="Cabin"/>
                          <a:ea typeface="Cabin"/>
                          <a:cs typeface="Cabin"/>
                          <a:sym typeface="Cabin"/>
                        </a:rPr>
                        <a:t>Staphylococcus aureus</a:t>
                      </a:r>
                      <a:endParaRPr b="1" sz="1000">
                        <a:solidFill>
                          <a:srgbClr val="C0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solidFill>
                            <a:srgbClr val="CC0000"/>
                          </a:solidFill>
                          <a:latin typeface="Cabin"/>
                          <a:ea typeface="Cabin"/>
                          <a:cs typeface="Cabin"/>
                          <a:sym typeface="Cabin"/>
                        </a:rPr>
                        <a:t>1-6 hour</a:t>
                      </a:r>
                      <a:endParaRPr sz="1000">
                        <a:solidFill>
                          <a:srgbClr val="CC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1-2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 particularly nausea</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Meats, potato &amp; pork, unpasteurized dairy products.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563800">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Yersinia enterocolitica</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1-2 Days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1-3 weeks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Gastroenteritis, appendicitis-like syndrome</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GB" sz="1000">
                          <a:latin typeface="Cabin"/>
                          <a:ea typeface="Cabin"/>
                          <a:cs typeface="Cabin"/>
                          <a:sym typeface="Cabin"/>
                        </a:rPr>
                        <a:t>Undercooked pork, unpasteurized dairy products.</a:t>
                      </a:r>
                      <a:endParaRPr sz="10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sp>
        <p:nvSpPr>
          <p:cNvPr id="227" name="Google Shape;227;p22"/>
          <p:cNvSpPr txBox="1"/>
          <p:nvPr/>
        </p:nvSpPr>
        <p:spPr>
          <a:xfrm>
            <a:off x="274950" y="269975"/>
            <a:ext cx="69891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000">
                <a:solidFill>
                  <a:srgbClr val="61753B"/>
                </a:solidFill>
                <a:latin typeface="Cabin"/>
                <a:ea typeface="Cabin"/>
                <a:cs typeface="Cabin"/>
                <a:sym typeface="Cabin"/>
              </a:rPr>
              <a:t>Clinical Characteristics &amp; Lab diagnosis</a:t>
            </a:r>
            <a:endParaRPr b="1" sz="3000">
              <a:solidFill>
                <a:srgbClr val="61753B"/>
              </a:solidFill>
              <a:latin typeface="Cabin"/>
              <a:ea typeface="Cabin"/>
              <a:cs typeface="Cabin"/>
              <a:sym typeface="Cabin"/>
            </a:endParaRPr>
          </a:p>
        </p:txBody>
      </p:sp>
      <p:sp>
        <p:nvSpPr>
          <p:cNvPr id="228" name="Google Shape;228;p22"/>
          <p:cNvSpPr txBox="1"/>
          <p:nvPr/>
        </p:nvSpPr>
        <p:spPr>
          <a:xfrm>
            <a:off x="198750" y="7265625"/>
            <a:ext cx="7589400" cy="1645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Lab diagnosis of diarrheal diseases due to bacterial causes</a:t>
            </a:r>
            <a:r>
              <a:rPr b="1" baseline="30000" lang="en-GB" sz="2000">
                <a:solidFill>
                  <a:srgbClr val="61753B"/>
                </a:solidFill>
                <a:latin typeface="Cabin"/>
                <a:ea typeface="Cabin"/>
                <a:cs typeface="Cabin"/>
                <a:sym typeface="Cabin"/>
              </a:rPr>
              <a:t>4</a:t>
            </a:r>
            <a:r>
              <a:rPr b="1" lang="en-GB" sz="2000">
                <a:solidFill>
                  <a:srgbClr val="61753B"/>
                </a:solidFill>
                <a:latin typeface="Cabin"/>
                <a:ea typeface="Cabin"/>
                <a:cs typeface="Cabin"/>
                <a:sym typeface="Cabin"/>
              </a:rPr>
              <a:t>:</a:t>
            </a:r>
            <a:endParaRPr b="1" sz="2000">
              <a:solidFill>
                <a:srgbClr val="61753B"/>
              </a:solidFill>
              <a:latin typeface="Cabin"/>
              <a:ea typeface="Cabin"/>
              <a:cs typeface="Cabin"/>
              <a:sym typeface="Cabin"/>
            </a:endParaRPr>
          </a:p>
          <a:p>
            <a:pPr indent="0" lvl="0" marL="0" rtl="0" algn="l">
              <a:lnSpc>
                <a:spcPct val="115000"/>
              </a:lnSpc>
              <a:spcBef>
                <a:spcPts val="0"/>
              </a:spcBef>
              <a:spcAft>
                <a:spcPts val="0"/>
              </a:spcAft>
              <a:buNone/>
            </a:pPr>
            <a:r>
              <a:rPr b="1" lang="en-GB">
                <a:solidFill>
                  <a:srgbClr val="61753B"/>
                </a:solidFill>
                <a:latin typeface="Cabin"/>
                <a:ea typeface="Cabin"/>
                <a:cs typeface="Cabin"/>
                <a:sym typeface="Cabin"/>
              </a:rPr>
              <a:t> Stool specimen: </a:t>
            </a:r>
            <a:endParaRPr b="1">
              <a:solidFill>
                <a:srgbClr val="61753B"/>
              </a:solidFill>
              <a:latin typeface="Cabin"/>
              <a:ea typeface="Cabin"/>
              <a:cs typeface="Cabin"/>
              <a:sym typeface="Cabin"/>
            </a:endParaRPr>
          </a:p>
          <a:p>
            <a:pPr indent="-317500" lvl="0" marL="457200" rtl="0" algn="l">
              <a:lnSpc>
                <a:spcPct val="115000"/>
              </a:lnSpc>
              <a:spcBef>
                <a:spcPts val="0"/>
              </a:spcBef>
              <a:spcAft>
                <a:spcPts val="0"/>
              </a:spcAft>
              <a:buClr>
                <a:srgbClr val="61753B"/>
              </a:buClr>
              <a:buSzPts val="1400"/>
              <a:buFont typeface="Cabin"/>
              <a:buChar char="-"/>
            </a:pPr>
            <a:r>
              <a:rPr b="1" lang="en-GB">
                <a:solidFill>
                  <a:srgbClr val="CC0000"/>
                </a:solidFill>
                <a:latin typeface="Cabin"/>
                <a:ea typeface="Cabin"/>
                <a:cs typeface="Cabin"/>
                <a:sym typeface="Cabin"/>
              </a:rPr>
              <a:t>Microscopy</a:t>
            </a:r>
            <a:r>
              <a:rPr b="1" lang="en-GB">
                <a:solidFill>
                  <a:srgbClr val="61753B"/>
                </a:solidFill>
                <a:latin typeface="Cabin"/>
                <a:ea typeface="Cabin"/>
                <a:cs typeface="Cabin"/>
                <a:sym typeface="Cabin"/>
              </a:rPr>
              <a:t>:</a:t>
            </a:r>
            <a:r>
              <a:rPr b="1" baseline="30000" lang="en-GB">
                <a:solidFill>
                  <a:srgbClr val="61753B"/>
                </a:solidFill>
                <a:latin typeface="Cabin"/>
                <a:ea typeface="Cabin"/>
                <a:cs typeface="Cabin"/>
                <a:sym typeface="Cabin"/>
              </a:rPr>
              <a:t>5</a:t>
            </a:r>
            <a:endParaRPr b="1" baseline="30000">
              <a:solidFill>
                <a:srgbClr val="61753B"/>
              </a:solidFill>
              <a:latin typeface="Cabin"/>
              <a:ea typeface="Cabin"/>
              <a:cs typeface="Cabin"/>
              <a:sym typeface="Cabin"/>
            </a:endParaRPr>
          </a:p>
          <a:p>
            <a:pPr indent="0" lvl="0" marL="45720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For the presence of polymorphs or blood may help. </a:t>
            </a:r>
            <a:endParaRPr b="1">
              <a:solidFill>
                <a:srgbClr val="61753B"/>
              </a:solidFill>
              <a:latin typeface="Cabin"/>
              <a:ea typeface="Cabin"/>
              <a:cs typeface="Cabin"/>
              <a:sym typeface="Cabin"/>
            </a:endParaRPr>
          </a:p>
          <a:p>
            <a:pPr indent="-317500" lvl="0" marL="457200" rtl="0" algn="l">
              <a:lnSpc>
                <a:spcPct val="115000"/>
              </a:lnSpc>
              <a:spcBef>
                <a:spcPts val="0"/>
              </a:spcBef>
              <a:spcAft>
                <a:spcPts val="0"/>
              </a:spcAft>
              <a:buClr>
                <a:srgbClr val="61753B"/>
              </a:buClr>
              <a:buSzPts val="1400"/>
              <a:buFont typeface="Cabin"/>
              <a:buChar char="-"/>
            </a:pPr>
            <a:r>
              <a:rPr b="1" lang="en-GB">
                <a:solidFill>
                  <a:srgbClr val="CC0000"/>
                </a:solidFill>
                <a:latin typeface="Cabin"/>
                <a:ea typeface="Cabin"/>
                <a:cs typeface="Cabin"/>
                <a:sym typeface="Cabin"/>
              </a:rPr>
              <a:t>Culture</a:t>
            </a:r>
            <a:r>
              <a:rPr b="1" lang="en-GB">
                <a:solidFill>
                  <a:srgbClr val="61753B"/>
                </a:solidFill>
                <a:latin typeface="Cabin"/>
                <a:ea typeface="Cabin"/>
                <a:cs typeface="Cabin"/>
                <a:sym typeface="Cabin"/>
              </a:rPr>
              <a:t>:</a:t>
            </a:r>
            <a:endParaRPr b="1">
              <a:solidFill>
                <a:srgbClr val="61753B"/>
              </a:solidFill>
              <a:latin typeface="Cabin"/>
              <a:ea typeface="Cabin"/>
              <a:cs typeface="Cabin"/>
              <a:sym typeface="Cabin"/>
            </a:endParaRPr>
          </a:p>
          <a:p>
            <a:pPr indent="0" lvl="0" marL="45720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On</a:t>
            </a:r>
            <a:r>
              <a:rPr lang="en-GB" sz="1200">
                <a:solidFill>
                  <a:schemeClr val="dk1"/>
                </a:solidFill>
                <a:latin typeface="Cabin"/>
                <a:ea typeface="Cabin"/>
                <a:cs typeface="Cabin"/>
                <a:sym typeface="Cabin"/>
              </a:rPr>
              <a:t> selective media</a:t>
            </a:r>
            <a:r>
              <a:rPr lang="en-GB" sz="1200">
                <a:solidFill>
                  <a:srgbClr val="6AA84F"/>
                </a:solidFill>
                <a:highlight>
                  <a:srgbClr val="FFFFFF"/>
                </a:highlight>
                <a:latin typeface="Roboto"/>
                <a:ea typeface="Roboto"/>
                <a:cs typeface="Roboto"/>
                <a:sym typeface="Roboto"/>
              </a:rPr>
              <a:t> </a:t>
            </a:r>
            <a:r>
              <a:rPr lang="en-GB" sz="1200">
                <a:solidFill>
                  <a:srgbClr val="6AA84F"/>
                </a:solidFill>
                <a:latin typeface="Cabin"/>
                <a:ea typeface="Cabin"/>
                <a:cs typeface="Cabin"/>
                <a:sym typeface="Cabin"/>
              </a:rPr>
              <a:t>to inhibit the growth of normal flora in stool</a:t>
            </a:r>
            <a:r>
              <a:rPr lang="en-GB" sz="1200">
                <a:solidFill>
                  <a:schemeClr val="dk1"/>
                </a:solidFill>
                <a:latin typeface="Cabin"/>
                <a:ea typeface="Cabin"/>
                <a:cs typeface="Cabin"/>
                <a:sym typeface="Cabin"/>
              </a:rPr>
              <a:t> for Salmonella, Shigella &amp; </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rPr lang="en-GB" sz="1200">
                <a:solidFill>
                  <a:schemeClr val="dk1"/>
                </a:solidFill>
                <a:latin typeface="Cabin"/>
                <a:ea typeface="Cabin"/>
                <a:cs typeface="Cabin"/>
                <a:sym typeface="Cabin"/>
              </a:rPr>
              <a:t>  Campylobacter. </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Culture for </a:t>
            </a:r>
            <a:r>
              <a:rPr lang="en-GB" sz="1200">
                <a:solidFill>
                  <a:schemeClr val="dk1"/>
                </a:solidFill>
                <a:latin typeface="Cabin"/>
                <a:ea typeface="Cabin"/>
                <a:cs typeface="Cabin"/>
                <a:sym typeface="Cabin"/>
              </a:rPr>
              <a:t>Vibrio</a:t>
            </a:r>
            <a:r>
              <a:rPr lang="en-GB" sz="1200">
                <a:solidFill>
                  <a:schemeClr val="dk1"/>
                </a:solidFill>
                <a:latin typeface="Cabin"/>
                <a:ea typeface="Cabin"/>
                <a:cs typeface="Cabin"/>
                <a:sym typeface="Cabin"/>
              </a:rPr>
              <a:t> cholerae, EHEC or Yersinia if suspected.</a:t>
            </a:r>
            <a:endParaRPr sz="1200">
              <a:solidFill>
                <a:schemeClr val="dk1"/>
              </a:solidFill>
              <a:latin typeface="Cabin"/>
              <a:ea typeface="Cabin"/>
              <a:cs typeface="Cabin"/>
              <a:sym typeface="Cabin"/>
            </a:endParaRPr>
          </a:p>
          <a:p>
            <a:pPr indent="-317500" lvl="0" marL="457200" rtl="0" algn="l">
              <a:lnSpc>
                <a:spcPct val="115000"/>
              </a:lnSpc>
              <a:spcBef>
                <a:spcPts val="0"/>
              </a:spcBef>
              <a:spcAft>
                <a:spcPts val="0"/>
              </a:spcAft>
              <a:buClr>
                <a:srgbClr val="61753B"/>
              </a:buClr>
              <a:buSzPts val="1400"/>
              <a:buFont typeface="Cabin"/>
              <a:buChar char="-"/>
            </a:pPr>
            <a:r>
              <a:rPr b="1" lang="en-GB">
                <a:solidFill>
                  <a:srgbClr val="CC0000"/>
                </a:solidFill>
                <a:latin typeface="Cabin"/>
                <a:ea typeface="Cabin"/>
                <a:cs typeface="Cabin"/>
                <a:sym typeface="Cabin"/>
              </a:rPr>
              <a:t>Toxin assay</a:t>
            </a:r>
            <a:r>
              <a:rPr b="1" lang="en-GB">
                <a:solidFill>
                  <a:srgbClr val="61753B"/>
                </a:solidFill>
                <a:latin typeface="Cabin"/>
                <a:ea typeface="Cabin"/>
                <a:cs typeface="Cabin"/>
                <a:sym typeface="Cabin"/>
              </a:rPr>
              <a:t>:</a:t>
            </a:r>
            <a:endParaRPr b="1">
              <a:solidFill>
                <a:srgbClr val="61753B"/>
              </a:solidFill>
              <a:latin typeface="Cabin"/>
              <a:ea typeface="Cabin"/>
              <a:cs typeface="Cabin"/>
              <a:sym typeface="Cabin"/>
            </a:endParaRPr>
          </a:p>
          <a:p>
            <a:pPr indent="457200" lvl="0" marL="0" rtl="0" algn="l">
              <a:lnSpc>
                <a:spcPct val="100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if C.difficile toxins is suspected.</a:t>
            </a:r>
            <a:endParaRPr sz="1200">
              <a:solidFill>
                <a:schemeClr val="dk1"/>
              </a:solidFill>
              <a:latin typeface="Cabin"/>
              <a:ea typeface="Cabin"/>
              <a:cs typeface="Cabin"/>
              <a:sym typeface="Cabin"/>
            </a:endParaRPr>
          </a:p>
          <a:p>
            <a:pPr indent="-317500" lvl="0" marL="457200" rtl="0" algn="l">
              <a:lnSpc>
                <a:spcPct val="115000"/>
              </a:lnSpc>
              <a:spcBef>
                <a:spcPts val="0"/>
              </a:spcBef>
              <a:spcAft>
                <a:spcPts val="0"/>
              </a:spcAft>
              <a:buClr>
                <a:srgbClr val="61753B"/>
              </a:buClr>
              <a:buSzPts val="1400"/>
              <a:buFont typeface="Cabin"/>
              <a:buChar char="-"/>
            </a:pPr>
            <a:r>
              <a:rPr b="1" lang="en-GB">
                <a:solidFill>
                  <a:srgbClr val="6AA84F"/>
                </a:solidFill>
                <a:latin typeface="Cabin"/>
                <a:ea typeface="Cabin"/>
                <a:cs typeface="Cabin"/>
                <a:sym typeface="Cabin"/>
              </a:rPr>
              <a:t>Molecular Testing</a:t>
            </a:r>
            <a:endParaRPr b="1">
              <a:solidFill>
                <a:srgbClr val="61753B"/>
              </a:solidFill>
              <a:latin typeface="Cabin"/>
              <a:ea typeface="Cabin"/>
              <a:cs typeface="Cabin"/>
              <a:sym typeface="Cabin"/>
            </a:endParaRPr>
          </a:p>
          <a:p>
            <a:pPr indent="457200" lvl="0" marL="0" rtl="0" algn="l">
              <a:spcBef>
                <a:spcPts val="1000"/>
              </a:spcBef>
              <a:spcAft>
                <a:spcPts val="0"/>
              </a:spcAft>
              <a:buNone/>
            </a:pPr>
            <a:r>
              <a:t/>
            </a:r>
            <a:endParaRPr sz="1200">
              <a:solidFill>
                <a:schemeClr val="dk1"/>
              </a:solidFill>
              <a:latin typeface="Cabin"/>
              <a:ea typeface="Cabin"/>
              <a:cs typeface="Cabin"/>
              <a:sym typeface="Cabin"/>
            </a:endParaRPr>
          </a:p>
          <a:p>
            <a:pPr indent="457200" lvl="0" marL="0" rtl="0" algn="l">
              <a:lnSpc>
                <a:spcPct val="100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00000"/>
              </a:lnSpc>
              <a:spcBef>
                <a:spcPts val="0"/>
              </a:spcBef>
              <a:spcAft>
                <a:spcPts val="0"/>
              </a:spcAft>
              <a:buNone/>
            </a:pPr>
            <a:r>
              <a:t/>
            </a:r>
            <a:endParaRPr sz="1200">
              <a:solidFill>
                <a:schemeClr val="dk1"/>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3"/>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34" name="Google Shape;234;p23"/>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10</a:t>
            </a:r>
            <a:endParaRPr>
              <a:latin typeface="Cabin"/>
              <a:ea typeface="Cabin"/>
              <a:cs typeface="Cabin"/>
              <a:sym typeface="Cabin"/>
            </a:endParaRPr>
          </a:p>
        </p:txBody>
      </p:sp>
      <p:sp>
        <p:nvSpPr>
          <p:cNvPr id="235" name="Google Shape;235;p23"/>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Dr’s Notes</a:t>
            </a:r>
            <a:endParaRPr b="1" sz="3500">
              <a:solidFill>
                <a:srgbClr val="61753B"/>
              </a:solidFill>
              <a:latin typeface="Cabin"/>
              <a:ea typeface="Cabin"/>
              <a:cs typeface="Cabin"/>
              <a:sym typeface="Cabin"/>
            </a:endParaRPr>
          </a:p>
        </p:txBody>
      </p:sp>
      <p:sp>
        <p:nvSpPr>
          <p:cNvPr id="236" name="Google Shape;236;p23"/>
          <p:cNvSpPr txBox="1"/>
          <p:nvPr/>
        </p:nvSpPr>
        <p:spPr>
          <a:xfrm>
            <a:off x="274275" y="962012"/>
            <a:ext cx="6384600" cy="4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Dr.Khalifa’s notes: </a:t>
            </a:r>
            <a:r>
              <a:rPr b="1" lang="en-GB">
                <a:solidFill>
                  <a:srgbClr val="CC0000"/>
                </a:solidFill>
                <a:latin typeface="Cabin"/>
                <a:ea typeface="Cabin"/>
                <a:cs typeface="Cabin"/>
                <a:sym typeface="Cabin"/>
              </a:rPr>
              <a:t>Pathogenesis is very imp may come as SAQ!</a:t>
            </a:r>
            <a:endParaRPr b="1" sz="2400">
              <a:solidFill>
                <a:srgbClr val="CC0000"/>
              </a:solidFill>
              <a:latin typeface="Calibri"/>
              <a:ea typeface="Calibri"/>
              <a:cs typeface="Calibri"/>
              <a:sym typeface="Calibri"/>
            </a:endParaRPr>
          </a:p>
        </p:txBody>
      </p:sp>
      <p:sp>
        <p:nvSpPr>
          <p:cNvPr id="237" name="Google Shape;237;p23"/>
          <p:cNvSpPr/>
          <p:nvPr/>
        </p:nvSpPr>
        <p:spPr>
          <a:xfrm>
            <a:off x="274275" y="1559312"/>
            <a:ext cx="7041000" cy="86604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61753B"/>
                </a:solidFill>
                <a:latin typeface="Cabin"/>
                <a:ea typeface="Cabin"/>
                <a:cs typeface="Cabin"/>
                <a:sym typeface="Cabin"/>
              </a:rPr>
              <a:t>GI flora</a:t>
            </a:r>
            <a:r>
              <a:rPr b="1" lang="en-GB" sz="900">
                <a:solidFill>
                  <a:srgbClr val="61753B"/>
                </a:solidFill>
                <a:latin typeface="Cabin"/>
                <a:ea typeface="Cabin"/>
                <a:cs typeface="Cabin"/>
                <a:sym typeface="Cabin"/>
              </a:rPr>
              <a:t>:</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Most GI flora can be potential pathogen in the right situation, e.g. Strept.viridans which is flora of the oral cavity can cause infective endocarditis.</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Some organisms are NOT consider as normal flora such as (Salmonella, Shigella, &amp; Yersinia), their presence can potentially cause infection.</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Clinical Presentation of GI infections:</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Bloody / Watery Diarrhea.</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Abdominal pain / cramp.</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Vomiting.</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Diarrheal illnesses:</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Viral infections are the most common cause.</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61753B"/>
                </a:solidFill>
                <a:latin typeface="Cabin"/>
                <a:ea typeface="Cabin"/>
                <a:cs typeface="Cabin"/>
                <a:sym typeface="Cabin"/>
              </a:rPr>
              <a:t>Risk factors</a:t>
            </a:r>
            <a:endParaRPr b="1" sz="900">
              <a:solidFill>
                <a:srgbClr val="61753B"/>
              </a:solidFill>
              <a:latin typeface="Cabin"/>
              <a:ea typeface="Cabin"/>
              <a:cs typeface="Cabin"/>
              <a:sym typeface="Cabin"/>
            </a:endParaRPr>
          </a:p>
          <a:p>
            <a:pPr indent="-285750" lvl="1" marL="13716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Traveling to developing countries.</a:t>
            </a:r>
            <a:endParaRPr sz="900">
              <a:solidFill>
                <a:srgbClr val="61753B"/>
              </a:solidFill>
              <a:latin typeface="Cabin"/>
              <a:ea typeface="Cabin"/>
              <a:cs typeface="Cabin"/>
              <a:sym typeface="Cabin"/>
            </a:endParaRPr>
          </a:p>
          <a:p>
            <a:pPr indent="-285750" lvl="1" marL="13716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Anatomical abnormalities of GIT</a:t>
            </a:r>
            <a:endParaRPr sz="900">
              <a:solidFill>
                <a:srgbClr val="61753B"/>
              </a:solidFill>
              <a:latin typeface="Cabin"/>
              <a:ea typeface="Cabin"/>
              <a:cs typeface="Cabin"/>
              <a:sym typeface="Cabin"/>
            </a:endParaRPr>
          </a:p>
          <a:p>
            <a:pPr indent="-285750" lvl="1" marL="13716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Antibiotics, which </a:t>
            </a:r>
            <a:r>
              <a:rPr b="1" lang="en-GB" sz="900">
                <a:solidFill>
                  <a:srgbClr val="61753B"/>
                </a:solidFill>
                <a:highlight>
                  <a:srgbClr val="FFFFFF"/>
                </a:highlight>
                <a:latin typeface="Cabin"/>
                <a:ea typeface="Cabin"/>
                <a:cs typeface="Cabin"/>
                <a:sym typeface="Cabin"/>
              </a:rPr>
              <a:t>↓ </a:t>
            </a:r>
            <a:r>
              <a:rPr lang="en-GB" sz="900">
                <a:solidFill>
                  <a:srgbClr val="61753B"/>
                </a:solidFill>
                <a:latin typeface="Cabin"/>
                <a:ea typeface="Cabin"/>
                <a:cs typeface="Cabin"/>
                <a:sym typeface="Cabin"/>
              </a:rPr>
              <a:t>the normal flora of the colon leaving colonized C.difficile, &amp; infection will be easier by any other pathogen.</a:t>
            </a:r>
            <a:endParaRPr sz="900">
              <a:solidFill>
                <a:srgbClr val="61753B"/>
              </a:solidFill>
              <a:latin typeface="Cabin"/>
              <a:ea typeface="Cabin"/>
              <a:cs typeface="Cabin"/>
              <a:sym typeface="Cabin"/>
            </a:endParaRPr>
          </a:p>
          <a:p>
            <a:pPr indent="-285750" lvl="1" marL="13716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Food poisoning (e.g. undercooked chickens, or Hamburgers).</a:t>
            </a:r>
            <a:endParaRPr sz="900">
              <a:solidFill>
                <a:srgbClr val="61753B"/>
              </a:solidFill>
              <a:latin typeface="Cabin"/>
              <a:ea typeface="Cabin"/>
              <a:cs typeface="Cabin"/>
              <a:sym typeface="Cabin"/>
            </a:endParaRPr>
          </a:p>
          <a:p>
            <a:pPr indent="-285750" lvl="1" marL="13716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Decreasing the acidity of stomach.</a:t>
            </a:r>
            <a:endParaRPr b="1" sz="9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Campylobacter:</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Gram negative bacilli, spiral shape.</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CC0000"/>
                </a:solidFill>
                <a:latin typeface="Cabin"/>
                <a:ea typeface="Cabin"/>
                <a:cs typeface="Cabin"/>
                <a:sym typeface="Cabin"/>
              </a:rPr>
              <a:t>Invasive</a:t>
            </a:r>
            <a:r>
              <a:rPr b="1" lang="en-GB" sz="900">
                <a:solidFill>
                  <a:srgbClr val="61753B"/>
                </a:solidFill>
                <a:latin typeface="Cabin"/>
                <a:ea typeface="Cabin"/>
                <a:cs typeface="Cabin"/>
                <a:sym typeface="Cabin"/>
              </a:rPr>
              <a:t> </a:t>
            </a:r>
            <a:r>
              <a:rPr lang="en-GB" sz="900">
                <a:solidFill>
                  <a:srgbClr val="61753B"/>
                </a:solidFill>
                <a:latin typeface="Cabin"/>
                <a:ea typeface="Cabin"/>
                <a:cs typeface="Cabin"/>
                <a:sym typeface="Cabin"/>
              </a:rPr>
              <a:t>cause of diarrhea.</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One of the most common cause of diarrhea..</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C.P: Lower abdominal pain, &amp; usually </a:t>
            </a:r>
            <a:r>
              <a:rPr b="1" lang="en-GB" sz="900">
                <a:solidFill>
                  <a:srgbClr val="CC0000"/>
                </a:solidFill>
                <a:latin typeface="Cabin"/>
                <a:ea typeface="Cabin"/>
                <a:cs typeface="Cabin"/>
                <a:sym typeface="Cabin"/>
              </a:rPr>
              <a:t>watery diarrhea.</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Risk factor for</a:t>
            </a:r>
            <a:r>
              <a:rPr lang="en-GB" sz="900">
                <a:solidFill>
                  <a:srgbClr val="CC0000"/>
                </a:solidFill>
                <a:latin typeface="Cabin"/>
                <a:ea typeface="Cabin"/>
                <a:cs typeface="Cabin"/>
                <a:sym typeface="Cabin"/>
              </a:rPr>
              <a:t> </a:t>
            </a:r>
            <a:r>
              <a:rPr b="1" lang="en-GB" sz="900">
                <a:solidFill>
                  <a:srgbClr val="CC0000"/>
                </a:solidFill>
                <a:latin typeface="Cabin"/>
                <a:ea typeface="Cabin"/>
                <a:cs typeface="Cabin"/>
                <a:sym typeface="Cabin"/>
              </a:rPr>
              <a:t>Guillain-Barrié syndrome</a:t>
            </a:r>
            <a:r>
              <a:rPr lang="en-GB" sz="900">
                <a:solidFill>
                  <a:srgbClr val="CC0000"/>
                </a:solidFill>
                <a:latin typeface="Cabin"/>
                <a:ea typeface="Cabin"/>
                <a:cs typeface="Cabin"/>
                <a:sym typeface="Cabin"/>
              </a:rPr>
              <a:t> </a:t>
            </a:r>
            <a:r>
              <a:rPr lang="en-GB" sz="900">
                <a:solidFill>
                  <a:srgbClr val="61753B"/>
                </a:solidFill>
                <a:latin typeface="Cabin"/>
                <a:ea typeface="Cabin"/>
                <a:cs typeface="Cabin"/>
                <a:sym typeface="Cabin"/>
              </a:rPr>
              <a:t>&amp; extra-intestinal infections (e.g. </a:t>
            </a:r>
            <a:r>
              <a:rPr b="1" lang="en-GB" sz="900">
                <a:solidFill>
                  <a:srgbClr val="CC0000"/>
                </a:solidFill>
                <a:latin typeface="Cabin"/>
                <a:ea typeface="Cabin"/>
                <a:cs typeface="Cabin"/>
                <a:sym typeface="Cabin"/>
              </a:rPr>
              <a:t>reactive arthritis</a:t>
            </a:r>
            <a:r>
              <a:rPr lang="en-GB" sz="900">
                <a:solidFill>
                  <a:srgbClr val="61753B"/>
                </a:solidFill>
                <a:latin typeface="Cabin"/>
                <a:ea typeface="Cabin"/>
                <a:cs typeface="Cabin"/>
                <a:sym typeface="Cabin"/>
              </a:rPr>
              <a:t>).</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Lab diagnosis: Needs </a:t>
            </a:r>
            <a:r>
              <a:rPr b="1" lang="en-GB" sz="900">
                <a:solidFill>
                  <a:srgbClr val="61753B"/>
                </a:solidFill>
                <a:latin typeface="Cabin"/>
                <a:ea typeface="Cabin"/>
                <a:cs typeface="Cabin"/>
                <a:sym typeface="Cabin"/>
              </a:rPr>
              <a:t>microaerophilic environment</a:t>
            </a:r>
            <a:r>
              <a:rPr lang="en-GB" sz="900">
                <a:solidFill>
                  <a:srgbClr val="61753B"/>
                </a:solidFill>
                <a:latin typeface="Cabin"/>
                <a:ea typeface="Cabin"/>
                <a:cs typeface="Cabin"/>
                <a:sym typeface="Cabin"/>
              </a:rPr>
              <a:t> &amp; special media to growth (CAMPY BAP).</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Usually </a:t>
            </a:r>
            <a:r>
              <a:rPr b="1" lang="en-GB" sz="900">
                <a:solidFill>
                  <a:srgbClr val="61753B"/>
                </a:solidFill>
                <a:latin typeface="Cabin"/>
                <a:ea typeface="Cabin"/>
                <a:cs typeface="Cabin"/>
                <a:sym typeface="Cabin"/>
              </a:rPr>
              <a:t>self-limiting</a:t>
            </a:r>
            <a:r>
              <a:rPr lang="en-GB" sz="900">
                <a:solidFill>
                  <a:srgbClr val="61753B"/>
                </a:solidFill>
                <a:latin typeface="Cabin"/>
                <a:ea typeface="Cabin"/>
                <a:cs typeface="Cabin"/>
                <a:sym typeface="Cabin"/>
              </a:rPr>
              <a:t>, &amp; treatment only in severe cases.</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Enterotoxigenic E.coli:</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Similar to vibrio.</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CC0000"/>
                </a:solidFill>
                <a:latin typeface="Cabin"/>
                <a:ea typeface="Cabin"/>
                <a:cs typeface="Cabin"/>
                <a:sym typeface="Cabin"/>
              </a:rPr>
              <a:t>Enterotoxin mediated</a:t>
            </a:r>
            <a:r>
              <a:rPr lang="en-GB" sz="900">
                <a:solidFill>
                  <a:srgbClr val="61753B"/>
                </a:solidFill>
                <a:latin typeface="Cabin"/>
                <a:ea typeface="Cabin"/>
                <a:cs typeface="Cabin"/>
                <a:sym typeface="Cabin"/>
              </a:rPr>
              <a:t>; heat-labile toxin (LB) leads to accumulation of cAMP which lead to</a:t>
            </a:r>
            <a:r>
              <a:rPr b="1" lang="en-GB" sz="900">
                <a:solidFill>
                  <a:srgbClr val="CC0000"/>
                </a:solidFill>
                <a:latin typeface="Cabin"/>
                <a:ea typeface="Cabin"/>
                <a:cs typeface="Cabin"/>
                <a:sym typeface="Cabin"/>
              </a:rPr>
              <a:t> watery diarrhea.</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Main cause of </a:t>
            </a:r>
            <a:r>
              <a:rPr b="1" lang="en-GB" sz="900">
                <a:solidFill>
                  <a:srgbClr val="CC0000"/>
                </a:solidFill>
                <a:latin typeface="Cabin"/>
                <a:ea typeface="Cabin"/>
                <a:cs typeface="Cabin"/>
                <a:sym typeface="Cabin"/>
              </a:rPr>
              <a:t>Traveler’s diarrhea</a:t>
            </a:r>
            <a:r>
              <a:rPr lang="en-GB" sz="900">
                <a:solidFill>
                  <a:srgbClr val="CC0000"/>
                </a:solidFill>
                <a:latin typeface="Cabin"/>
                <a:ea typeface="Cabin"/>
                <a:cs typeface="Cabin"/>
                <a:sym typeface="Cabin"/>
              </a:rPr>
              <a:t>.</a:t>
            </a:r>
            <a:endParaRPr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61753B"/>
                </a:solidFill>
                <a:latin typeface="Cabin"/>
                <a:ea typeface="Cabin"/>
                <a:cs typeface="Cabin"/>
                <a:sym typeface="Cabin"/>
              </a:rPr>
              <a:t>Has high infective dose.</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Usually self-limiting.</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Enteroinvasive E.coli:</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61753B"/>
                </a:solidFill>
                <a:latin typeface="Cabin"/>
                <a:ea typeface="Cabin"/>
                <a:cs typeface="Cabin"/>
                <a:sym typeface="Cabin"/>
              </a:rPr>
              <a:t>Gram negative bacilli, Non-lactose fermenting &amp; Non-motile</a:t>
            </a:r>
            <a:r>
              <a:rPr lang="en-GB" sz="900">
                <a:solidFill>
                  <a:srgbClr val="61753B"/>
                </a:solidFill>
                <a:latin typeface="Cabin"/>
                <a:ea typeface="Cabin"/>
                <a:cs typeface="Cabin"/>
                <a:sym typeface="Cabin"/>
              </a:rPr>
              <a:t> </a:t>
            </a:r>
            <a:r>
              <a:rPr b="1" lang="en-GB" sz="900">
                <a:solidFill>
                  <a:srgbClr val="CC0000"/>
                </a:solidFill>
                <a:latin typeface="Cabin"/>
                <a:ea typeface="Cabin"/>
                <a:cs typeface="Cabin"/>
                <a:sym typeface="Cabin"/>
              </a:rPr>
              <a:t>(similar to shigella spp.).</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CC0000"/>
                </a:solidFill>
                <a:latin typeface="Cabin"/>
                <a:ea typeface="Cabin"/>
                <a:cs typeface="Cabin"/>
                <a:sym typeface="Cabin"/>
              </a:rPr>
              <a:t>Invasive</a:t>
            </a:r>
            <a:r>
              <a:rPr b="1" lang="en-GB" sz="900">
                <a:solidFill>
                  <a:srgbClr val="61753B"/>
                </a:solidFill>
                <a:latin typeface="Cabin"/>
                <a:ea typeface="Cabin"/>
                <a:cs typeface="Cabin"/>
                <a:sym typeface="Cabin"/>
              </a:rPr>
              <a:t> </a:t>
            </a:r>
            <a:r>
              <a:rPr lang="en-GB" sz="900">
                <a:solidFill>
                  <a:srgbClr val="61753B"/>
                </a:solidFill>
                <a:latin typeface="Cabin"/>
                <a:ea typeface="Cabin"/>
                <a:cs typeface="Cabin"/>
                <a:sym typeface="Cabin"/>
              </a:rPr>
              <a:t>mechanism.</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Enterohemorrhagic E.coli:</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One of the most important type of E.coli</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Cytotoxin mechanism; </a:t>
            </a:r>
            <a:r>
              <a:rPr b="1" lang="en-GB" sz="900">
                <a:solidFill>
                  <a:srgbClr val="CC0000"/>
                </a:solidFill>
                <a:latin typeface="Cabin"/>
                <a:ea typeface="Cabin"/>
                <a:cs typeface="Cabin"/>
                <a:sym typeface="Cabin"/>
              </a:rPr>
              <a:t>shiga-toxin I &amp; II</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Can cause</a:t>
            </a:r>
            <a:r>
              <a:rPr lang="en-GB" sz="900">
                <a:solidFill>
                  <a:srgbClr val="CC0000"/>
                </a:solidFill>
                <a:latin typeface="Cabin"/>
                <a:ea typeface="Cabin"/>
                <a:cs typeface="Cabin"/>
                <a:sym typeface="Cabin"/>
              </a:rPr>
              <a:t> </a:t>
            </a:r>
            <a:r>
              <a:rPr b="1" lang="en-GB" sz="900">
                <a:solidFill>
                  <a:srgbClr val="CC0000"/>
                </a:solidFill>
                <a:latin typeface="Cabin"/>
                <a:ea typeface="Cabin"/>
                <a:cs typeface="Cabin"/>
                <a:sym typeface="Cabin"/>
              </a:rPr>
              <a:t>bloody diarrhea</a:t>
            </a:r>
            <a:r>
              <a:rPr lang="en-GB" sz="900">
                <a:solidFill>
                  <a:srgbClr val="CC0000"/>
                </a:solidFill>
                <a:latin typeface="Cabin"/>
                <a:ea typeface="Cabin"/>
                <a:cs typeface="Cabin"/>
                <a:sym typeface="Cabin"/>
              </a:rPr>
              <a:t>.</a:t>
            </a:r>
            <a:endParaRPr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CC0000"/>
                </a:solidFill>
                <a:latin typeface="Cabin"/>
                <a:ea typeface="Cabin"/>
                <a:cs typeface="Cabin"/>
                <a:sym typeface="Cabin"/>
              </a:rPr>
              <a:t>Low infective dose, note that there are 3 low infective dose bacteria: EHEC, Shigella and Salmonella.</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&amp; Can cause </a:t>
            </a:r>
            <a:r>
              <a:rPr b="1" lang="en-GB" sz="900">
                <a:solidFill>
                  <a:srgbClr val="CC0000"/>
                </a:solidFill>
                <a:latin typeface="Cabin"/>
                <a:ea typeface="Cabin"/>
                <a:cs typeface="Cabin"/>
                <a:sym typeface="Cabin"/>
              </a:rPr>
              <a:t>Hemolytic Uremic Syndrome (HUS)</a:t>
            </a:r>
            <a:r>
              <a:rPr lang="en-GB" sz="900">
                <a:solidFill>
                  <a:srgbClr val="61753B"/>
                </a:solidFill>
                <a:latin typeface="Cabin"/>
                <a:ea typeface="Cabin"/>
                <a:cs typeface="Cabin"/>
                <a:sym typeface="Cabin"/>
              </a:rPr>
              <a:t> = low platelet count, hemolytic anemia &amp; kidney failure.</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61753B"/>
                </a:solidFill>
                <a:latin typeface="Cabin"/>
                <a:ea typeface="Cabin"/>
                <a:cs typeface="Cabin"/>
                <a:sym typeface="Cabin"/>
              </a:rPr>
              <a:t>Undercooked hamburger</a:t>
            </a:r>
            <a:r>
              <a:rPr lang="en-GB" sz="900">
                <a:solidFill>
                  <a:srgbClr val="61753B"/>
                </a:solidFill>
                <a:latin typeface="Cabin"/>
                <a:ea typeface="Cabin"/>
                <a:cs typeface="Cabin"/>
                <a:sym typeface="Cabin"/>
              </a:rPr>
              <a:t>, or cross-contamination to other food e.g. lettuce</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Lab diagnosis: it’s sorbitol-fermenting so we use; </a:t>
            </a:r>
            <a:r>
              <a:rPr b="1" lang="en-GB" sz="900">
                <a:solidFill>
                  <a:srgbClr val="61753B"/>
                </a:solidFill>
                <a:latin typeface="Cabin"/>
                <a:ea typeface="Cabin"/>
                <a:cs typeface="Cabin"/>
                <a:sym typeface="Cabin"/>
              </a:rPr>
              <a:t>Sorbitol MacConkey agar (SMAC).</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61753B"/>
                </a:solidFill>
                <a:latin typeface="Cabin"/>
                <a:ea typeface="Cabin"/>
                <a:cs typeface="Cabin"/>
                <a:sym typeface="Cabin"/>
              </a:rPr>
              <a:t>NO antibiotics therapy</a:t>
            </a:r>
            <a:r>
              <a:rPr lang="en-GB" sz="900">
                <a:solidFill>
                  <a:srgbClr val="61753B"/>
                </a:solidFill>
                <a:latin typeface="Cabin"/>
                <a:ea typeface="Cabin"/>
                <a:cs typeface="Cabin"/>
                <a:sym typeface="Cabin"/>
              </a:rPr>
              <a:t> is recommended; because it might increase the risk of HUS.</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Yersinia enterocolitica:</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Not common, related to</a:t>
            </a:r>
            <a:r>
              <a:rPr b="1" lang="en-GB" sz="900">
                <a:solidFill>
                  <a:srgbClr val="61753B"/>
                </a:solidFill>
                <a:latin typeface="Cabin"/>
                <a:ea typeface="Cabin"/>
                <a:cs typeface="Cabin"/>
                <a:sym typeface="Cabin"/>
              </a:rPr>
              <a:t> pig products.</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CC0000"/>
                </a:solidFill>
                <a:latin typeface="Cabin"/>
                <a:ea typeface="Cabin"/>
                <a:cs typeface="Cabin"/>
                <a:sym typeface="Cabin"/>
              </a:rPr>
              <a:t>Invasive cause, &amp; can cause reactive arthritis, &amp; clinically it mimic appendicitis</a:t>
            </a:r>
            <a:r>
              <a:rPr lang="en-GB" sz="900">
                <a:solidFill>
                  <a:srgbClr val="CC0000"/>
                </a:solidFill>
                <a:latin typeface="Cabin"/>
                <a:ea typeface="Cabin"/>
                <a:cs typeface="Cabin"/>
                <a:sym typeface="Cabin"/>
              </a:rPr>
              <a:t>.</a:t>
            </a:r>
            <a:endParaRPr sz="900">
              <a:solidFill>
                <a:srgbClr val="CC0000"/>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Clostridium difficile:</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b="1" lang="en-GB" sz="900">
                <a:solidFill>
                  <a:srgbClr val="61753B"/>
                </a:solidFill>
                <a:latin typeface="Cabin"/>
                <a:ea typeface="Cabin"/>
                <a:cs typeface="Cabin"/>
                <a:sym typeface="Cabin"/>
              </a:rPr>
              <a:t>Anaerobic Gram-positive species of spore-forming bacteria</a:t>
            </a:r>
            <a:r>
              <a:rPr lang="en-GB" sz="900">
                <a:solidFill>
                  <a:srgbClr val="61753B"/>
                </a:solidFill>
                <a:latin typeface="Cabin"/>
                <a:ea typeface="Cabin"/>
                <a:cs typeface="Cabin"/>
                <a:sym typeface="Cabin"/>
              </a:rPr>
              <a:t> → can survive in environment.</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CC0000"/>
              </a:buClr>
              <a:buSzPts val="900"/>
              <a:buFont typeface="Cabin"/>
              <a:buChar char="●"/>
            </a:pPr>
            <a:r>
              <a:rPr b="1" lang="en-GB" sz="900">
                <a:solidFill>
                  <a:srgbClr val="CC0000"/>
                </a:solidFill>
                <a:latin typeface="Cabin"/>
                <a:ea typeface="Cabin"/>
                <a:cs typeface="Cabin"/>
                <a:sym typeface="Cabin"/>
              </a:rPr>
              <a:t>Enterotoxin mediated</a:t>
            </a:r>
            <a:r>
              <a:rPr lang="en-GB" sz="900">
                <a:solidFill>
                  <a:srgbClr val="CC0000"/>
                </a:solidFill>
                <a:latin typeface="Cabin"/>
                <a:ea typeface="Cabin"/>
                <a:cs typeface="Cabin"/>
                <a:sym typeface="Cabin"/>
              </a:rPr>
              <a:t>.</a:t>
            </a:r>
            <a:endParaRPr sz="900">
              <a:solidFill>
                <a:srgbClr val="CC0000"/>
              </a:solidFill>
              <a:latin typeface="Cabin"/>
              <a:ea typeface="Cabin"/>
              <a:cs typeface="Cabin"/>
              <a:sym typeface="Cabin"/>
            </a:endParaRPr>
          </a:p>
          <a:p>
            <a:pPr indent="-285750" lvl="0" marL="457200" rtl="0" algn="l">
              <a:spcBef>
                <a:spcPts val="0"/>
              </a:spcBef>
              <a:spcAft>
                <a:spcPts val="0"/>
              </a:spcAft>
              <a:buClr>
                <a:srgbClr val="CC0000"/>
              </a:buClr>
              <a:buSzPts val="900"/>
              <a:buFont typeface="Cabin"/>
              <a:buChar char="●"/>
            </a:pPr>
            <a:r>
              <a:rPr b="1" lang="en-GB" sz="900">
                <a:solidFill>
                  <a:srgbClr val="CC0000"/>
                </a:solidFill>
                <a:latin typeface="Cabin"/>
                <a:ea typeface="Cabin"/>
                <a:cs typeface="Cabin"/>
                <a:sym typeface="Cabin"/>
              </a:rPr>
              <a:t>Antibiotics associated diarrhea</a:t>
            </a:r>
            <a:r>
              <a:rPr lang="en-GB" sz="900">
                <a:solidFill>
                  <a:srgbClr val="CC0000"/>
                </a:solidFill>
                <a:latin typeface="Cabin"/>
                <a:ea typeface="Cabin"/>
                <a:cs typeface="Cabin"/>
                <a:sym typeface="Cabin"/>
              </a:rPr>
              <a:t>.</a:t>
            </a:r>
            <a:endParaRPr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Can cause severe diarrhea → can leads to death if not treated.</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When it infects the GIT, it either causes an immediate disease or it can colonize the the colon until the host exposes to antibiotics</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Causes </a:t>
            </a:r>
            <a:r>
              <a:rPr b="1" lang="en-GB" sz="900">
                <a:solidFill>
                  <a:srgbClr val="61753B"/>
                </a:solidFill>
                <a:latin typeface="Cabin"/>
                <a:ea typeface="Cabin"/>
                <a:cs typeface="Cabin"/>
                <a:sym typeface="Cabin"/>
              </a:rPr>
              <a:t>Pseudomembranous</a:t>
            </a:r>
            <a:r>
              <a:rPr lang="en-GB" sz="900">
                <a:solidFill>
                  <a:srgbClr val="61753B"/>
                </a:solidFill>
                <a:latin typeface="Cabin"/>
                <a:ea typeface="Cabin"/>
                <a:cs typeface="Cabin"/>
                <a:sym typeface="Cabin"/>
              </a:rPr>
              <a:t> colitis and</a:t>
            </a:r>
            <a:r>
              <a:rPr b="1" lang="en-GB" sz="900">
                <a:solidFill>
                  <a:srgbClr val="61753B"/>
                </a:solidFill>
                <a:latin typeface="Cabin"/>
                <a:ea typeface="Cabin"/>
                <a:cs typeface="Cabin"/>
                <a:sym typeface="Cabin"/>
              </a:rPr>
              <a:t> Toxic megacolon.</a:t>
            </a:r>
            <a:endParaRPr b="1"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Can cause </a:t>
            </a:r>
            <a:r>
              <a:rPr b="1" lang="en-GB" sz="900">
                <a:solidFill>
                  <a:srgbClr val="CC0000"/>
                </a:solidFill>
                <a:latin typeface="Cabin"/>
                <a:ea typeface="Cabin"/>
                <a:cs typeface="Cabin"/>
                <a:sym typeface="Cabin"/>
              </a:rPr>
              <a:t>watery or bloody diarrhea.</a:t>
            </a:r>
            <a:endParaRPr b="1" sz="900">
              <a:solidFill>
                <a:srgbClr val="CC0000"/>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Lab diagnosis: we look for toxin gene by Nucleic Acid Test (NAT) or the toxin itself using Enzyme Immunoassay (EIA).</a:t>
            </a:r>
            <a:endParaRPr sz="900">
              <a:solidFill>
                <a:srgbClr val="61753B"/>
              </a:solidFill>
              <a:latin typeface="Cabin"/>
              <a:ea typeface="Cabin"/>
              <a:cs typeface="Cabin"/>
              <a:sym typeface="Cabin"/>
            </a:endParaRPr>
          </a:p>
          <a:p>
            <a:pPr indent="-285750" lvl="0" marL="457200" rtl="0" algn="l">
              <a:spcBef>
                <a:spcPts val="0"/>
              </a:spcBef>
              <a:spcAft>
                <a:spcPts val="0"/>
              </a:spcAft>
              <a:buClr>
                <a:srgbClr val="61753B"/>
              </a:buClr>
              <a:buSzPts val="900"/>
              <a:buFont typeface="Cabin"/>
              <a:buChar char="●"/>
            </a:pPr>
            <a:r>
              <a:rPr lang="en-GB" sz="900">
                <a:solidFill>
                  <a:srgbClr val="61753B"/>
                </a:solidFill>
                <a:latin typeface="Cabin"/>
                <a:ea typeface="Cabin"/>
                <a:cs typeface="Cabin"/>
                <a:sym typeface="Cabin"/>
              </a:rPr>
              <a:t>Treatment: oral Vancomycin(drug of choice)</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4"/>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43" name="Google Shape;243;p24"/>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11</a:t>
            </a:r>
            <a:endParaRPr>
              <a:latin typeface="Cabin"/>
              <a:ea typeface="Cabin"/>
              <a:cs typeface="Cabin"/>
              <a:sym typeface="Cabin"/>
            </a:endParaRPr>
          </a:p>
        </p:txBody>
      </p:sp>
      <p:sp>
        <p:nvSpPr>
          <p:cNvPr id="244" name="Google Shape;244;p24"/>
          <p:cNvSpPr txBox="1"/>
          <p:nvPr/>
        </p:nvSpPr>
        <p:spPr>
          <a:xfrm>
            <a:off x="274800" y="437200"/>
            <a:ext cx="6384600" cy="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Cases By </a:t>
            </a:r>
            <a:r>
              <a:rPr b="1" lang="en-GB" sz="2400">
                <a:solidFill>
                  <a:srgbClr val="61753B"/>
                </a:solidFill>
                <a:latin typeface="Calibri"/>
                <a:ea typeface="Calibri"/>
                <a:cs typeface="Calibri"/>
                <a:sym typeface="Calibri"/>
              </a:rPr>
              <a:t>Dr.Khalifa:</a:t>
            </a:r>
            <a:endParaRPr b="1" sz="2400">
              <a:solidFill>
                <a:srgbClr val="CC0000"/>
              </a:solidFill>
              <a:latin typeface="Calibri"/>
              <a:ea typeface="Calibri"/>
              <a:cs typeface="Calibri"/>
              <a:sym typeface="Calibri"/>
            </a:endParaRPr>
          </a:p>
        </p:txBody>
      </p:sp>
      <p:sp>
        <p:nvSpPr>
          <p:cNvPr id="245" name="Google Shape;245;p24"/>
          <p:cNvSpPr/>
          <p:nvPr/>
        </p:nvSpPr>
        <p:spPr>
          <a:xfrm>
            <a:off x="274275" y="926300"/>
            <a:ext cx="7041000" cy="96366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61753B"/>
                </a:solidFill>
                <a:latin typeface="Cabin"/>
                <a:ea typeface="Cabin"/>
                <a:cs typeface="Cabin"/>
                <a:sym typeface="Cabin"/>
              </a:rPr>
              <a:t>CASE1: A patient presented with lower abdominal pain, gastroenteritis symptoms, low grade fever </a:t>
            </a:r>
            <a:r>
              <a:rPr b="1" lang="en-GB" sz="1100">
                <a:solidFill>
                  <a:srgbClr val="61753B"/>
                </a:solidFill>
                <a:latin typeface="Cabin"/>
                <a:ea typeface="Cabin"/>
                <a:cs typeface="Cabin"/>
                <a:sym typeface="Cabin"/>
              </a:rPr>
              <a:t>with watery/bloody diarrhea</a:t>
            </a:r>
            <a:r>
              <a:rPr b="1" lang="en-GB" sz="1100">
                <a:solidFill>
                  <a:srgbClr val="61753B"/>
                </a:solidFill>
                <a:latin typeface="Cabin"/>
                <a:ea typeface="Cabin"/>
                <a:cs typeface="Cabin"/>
                <a:sym typeface="Cabin"/>
              </a:rPr>
              <a:t>, recently he went to a BBQ party  and ate chicken. Culture of organism showed Gram-negative curved bacilli.</a:t>
            </a:r>
            <a:endParaRPr b="1" sz="11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Q1: What’s the most likely organism?</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Campylobacter jejuni</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Q2:</a:t>
            </a:r>
            <a:r>
              <a:rPr b="1" lang="en-GB" sz="900">
                <a:latin typeface="Cabin"/>
                <a:ea typeface="Cabin"/>
                <a:cs typeface="Cabin"/>
                <a:sym typeface="Cabin"/>
              </a:rPr>
              <a:t> How is it transmitted</a:t>
            </a:r>
            <a:r>
              <a:rPr b="1" lang="en-GB" sz="900">
                <a:latin typeface="Cabin"/>
                <a:ea typeface="Cabin"/>
                <a:cs typeface="Cabin"/>
                <a:sym typeface="Cabin"/>
              </a:rPr>
              <a:t>(sources)?</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Undercooked eggs or poultry, Meat.</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Q3: Mention 2 complications.</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1- Guillain-Barrie’ syndrome</a:t>
            </a:r>
            <a:endParaRPr sz="900">
              <a:solidFill>
                <a:srgbClr val="999999"/>
              </a:solidFill>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2- Reactive arthritis</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Q4: How do we diagnose it?</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Culture on CAMPY BAP media containing antibiotics ; incubate in microaerophilic atmosphere at 42ْC</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Q5: Describe its pathogenesis.</a:t>
            </a:r>
            <a:endParaRPr b="1" sz="900">
              <a:latin typeface="Cabin"/>
              <a:ea typeface="Cabin"/>
              <a:cs typeface="Cabin"/>
              <a:sym typeface="Cabin"/>
            </a:endParaRPr>
          </a:p>
          <a:p>
            <a:pPr indent="0" lvl="0" marL="0" rtl="0" algn="l">
              <a:spcBef>
                <a:spcPts val="0"/>
              </a:spcBef>
              <a:spcAft>
                <a:spcPts val="0"/>
              </a:spcAft>
              <a:buNone/>
            </a:pPr>
            <a:r>
              <a:rPr b="1" lang="en-GB" sz="900">
                <a:solidFill>
                  <a:srgbClr val="999999"/>
                </a:solidFill>
                <a:latin typeface="Cabin"/>
                <a:ea typeface="Cabin"/>
                <a:cs typeface="Cabin"/>
                <a:sym typeface="Cabin"/>
              </a:rPr>
              <a:t>(</a:t>
            </a:r>
            <a:r>
              <a:rPr lang="en-GB" sz="900">
                <a:solidFill>
                  <a:srgbClr val="999999"/>
                </a:solidFill>
                <a:latin typeface="Cabin"/>
                <a:ea typeface="Cabin"/>
                <a:cs typeface="Cabin"/>
                <a:sym typeface="Cabin"/>
              </a:rPr>
              <a:t>INVASIVE): </a:t>
            </a:r>
            <a:r>
              <a:rPr lang="en-GB" sz="900">
                <a:solidFill>
                  <a:srgbClr val="999999"/>
                </a:solidFill>
                <a:latin typeface="Cabin"/>
                <a:ea typeface="Cabin"/>
                <a:cs typeface="Cabin"/>
                <a:sym typeface="Cabin"/>
              </a:rPr>
              <a:t>Invades</a:t>
            </a:r>
            <a:r>
              <a:rPr lang="en-GB" sz="900">
                <a:solidFill>
                  <a:srgbClr val="999999"/>
                </a:solidFill>
                <a:latin typeface="Cabin"/>
                <a:ea typeface="Cabin"/>
                <a:cs typeface="Cabin"/>
                <a:sym typeface="Cabin"/>
              </a:rPr>
              <a:t> mucosa of the colon, destroying mucosal surfaces; blood and pus in stools.</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1100">
                <a:solidFill>
                  <a:srgbClr val="61753B"/>
                </a:solidFill>
                <a:latin typeface="Cabin"/>
                <a:ea typeface="Cabin"/>
                <a:cs typeface="Cabin"/>
                <a:sym typeface="Cabin"/>
              </a:rPr>
              <a:t>CASE2: A hospitalized patient that recently has been on antibiotics </a:t>
            </a:r>
            <a:r>
              <a:rPr b="1" lang="en-GB" sz="1100">
                <a:solidFill>
                  <a:srgbClr val="999999"/>
                </a:solidFill>
                <a:latin typeface="Cabin"/>
                <a:ea typeface="Cabin"/>
                <a:cs typeface="Cabin"/>
                <a:sym typeface="Cabin"/>
              </a:rPr>
              <a:t>(e.g. clindamycin, cephalosporins, amoxicillin, ampicillin)</a:t>
            </a:r>
            <a:r>
              <a:rPr b="1" lang="en-GB" sz="1100">
                <a:solidFill>
                  <a:srgbClr val="61753B"/>
                </a:solidFill>
                <a:latin typeface="Cabin"/>
                <a:ea typeface="Cabin"/>
                <a:cs typeface="Cabin"/>
                <a:sym typeface="Cabin"/>
              </a:rPr>
              <a:t>, presented to ER with </a:t>
            </a:r>
            <a:r>
              <a:rPr b="1" lang="en-GB" sz="1100">
                <a:solidFill>
                  <a:srgbClr val="61753B"/>
                </a:solidFill>
                <a:latin typeface="Cabin"/>
                <a:ea typeface="Cabin"/>
                <a:cs typeface="Cabin"/>
                <a:sym typeface="Cabin"/>
              </a:rPr>
              <a:t>diarrhea and abdominal pain</a:t>
            </a:r>
            <a:r>
              <a:rPr b="1" lang="en-GB" sz="1100">
                <a:solidFill>
                  <a:srgbClr val="61753B"/>
                </a:solidFill>
                <a:latin typeface="Cabin"/>
                <a:ea typeface="Cabin"/>
                <a:cs typeface="Cabin"/>
                <a:sym typeface="Cabin"/>
              </a:rPr>
              <a:t>.</a:t>
            </a:r>
            <a:endParaRPr b="1" sz="11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Q1: What’s the most likely organism?</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Clostridium difficile</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Q2: How is it transmitted? </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From person to person via fecal-oral route</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Q3: What’s the spectrum of diseases that can be caused by this organism?</a:t>
            </a:r>
            <a:endParaRPr b="1" sz="900">
              <a:latin typeface="Cabin"/>
              <a:ea typeface="Cabin"/>
              <a:cs typeface="Cabin"/>
              <a:sym typeface="Cabin"/>
            </a:endParaRPr>
          </a:p>
          <a:p>
            <a:pPr indent="0" lvl="0" marL="0" rtl="0" algn="l">
              <a:spcBef>
                <a:spcPts val="0"/>
              </a:spcBef>
              <a:spcAft>
                <a:spcPts val="0"/>
              </a:spcAft>
              <a:buNone/>
            </a:pPr>
            <a:r>
              <a:rPr b="1" lang="en-GB" sz="900">
                <a:solidFill>
                  <a:srgbClr val="999999"/>
                </a:solidFill>
                <a:latin typeface="Cabin"/>
                <a:ea typeface="Cabin"/>
                <a:cs typeface="Cabin"/>
                <a:sym typeface="Cabin"/>
              </a:rPr>
              <a:t>Antibiotic-associated diarrhea, Pseudomembranous colitis and Toxic megacolon</a:t>
            </a:r>
            <a:endParaRPr b="1"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Q4: How do we diagnose it?</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Direct toxin detection from stool by enzyme immunoassay (EIA)(for the toxin itself), or nucleic acid testing (NAT)(For toxin gene).</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Q5: Describe its pathogenesis.</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Produce toxin A ( enterotoxic &amp; cytotoxic effects ) and toxin B ( cytotoxic ) that can bind to surface epithelial cell receptors leading to inflammation ,mucosal injury and diarrhea.</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1100">
                <a:solidFill>
                  <a:srgbClr val="61753B"/>
                </a:solidFill>
                <a:latin typeface="Cabin"/>
                <a:ea typeface="Cabin"/>
                <a:cs typeface="Cabin"/>
                <a:sym typeface="Cabin"/>
              </a:rPr>
              <a:t>CASE3: A patient who recently traveled to </a:t>
            </a:r>
            <a:r>
              <a:rPr b="1" lang="en-GB" sz="1100">
                <a:solidFill>
                  <a:srgbClr val="61753B"/>
                </a:solidFill>
                <a:latin typeface="Cabin"/>
                <a:ea typeface="Cabin"/>
                <a:cs typeface="Cabin"/>
                <a:sym typeface="Cabin"/>
              </a:rPr>
              <a:t>developing</a:t>
            </a:r>
            <a:r>
              <a:rPr b="1" lang="en-GB" sz="1100">
                <a:solidFill>
                  <a:srgbClr val="61753B"/>
                </a:solidFill>
                <a:latin typeface="Cabin"/>
                <a:ea typeface="Cabin"/>
                <a:cs typeface="Cabin"/>
                <a:sym typeface="Cabin"/>
              </a:rPr>
              <a:t> countries(e.g. Egypt)  came back with watery diarrhea. </a:t>
            </a:r>
            <a:endParaRPr b="1" sz="11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Q1: What’s the most likely organism?</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Enterotoxigenic Escherichia coli</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Q2: How is it transmitted?</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Consumption of contaminated food and water.</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Q3: Describe its pathogenesis.</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Produce </a:t>
            </a:r>
            <a:r>
              <a:rPr lang="en-GB" sz="900" u="sng">
                <a:solidFill>
                  <a:srgbClr val="999999"/>
                </a:solidFill>
                <a:latin typeface="Cabin"/>
                <a:ea typeface="Cabin"/>
                <a:cs typeface="Cabin"/>
                <a:sym typeface="Cabin"/>
              </a:rPr>
              <a:t>heat-labile toxin (LT)</a:t>
            </a:r>
            <a:r>
              <a:rPr lang="en-GB" sz="900">
                <a:solidFill>
                  <a:srgbClr val="999999"/>
                </a:solidFill>
                <a:latin typeface="Cabin"/>
                <a:ea typeface="Cabin"/>
                <a:cs typeface="Cabin"/>
                <a:sym typeface="Cabin"/>
              </a:rPr>
              <a:t> and </a:t>
            </a:r>
            <a:r>
              <a:rPr lang="en-GB" sz="900" u="sng">
                <a:solidFill>
                  <a:srgbClr val="999999"/>
                </a:solidFill>
                <a:latin typeface="Cabin"/>
                <a:ea typeface="Cabin"/>
                <a:cs typeface="Cabin"/>
                <a:sym typeface="Cabin"/>
              </a:rPr>
              <a:t>heat-stable toxin (ST)</a:t>
            </a:r>
            <a:r>
              <a:rPr lang="en-GB" sz="900">
                <a:solidFill>
                  <a:srgbClr val="999999"/>
                </a:solidFill>
                <a:latin typeface="Cabin"/>
                <a:ea typeface="Cabin"/>
                <a:cs typeface="Cabin"/>
                <a:sym typeface="Cabin"/>
              </a:rPr>
              <a:t> ,each has two fragment (A and B) . No invasion or inflammation.  LT leads to accumulation of cAMP, which leads to hyper-secretion of fluid(Chloride and H2O) with no cellular injury.</a:t>
            </a:r>
            <a:endParaRPr sz="900">
              <a:solidFill>
                <a:srgbClr val="999999"/>
              </a:solidFill>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 EXTRA: While ST Overactivates guanylate cyclase which will increase cGMP leading to decrease in  resorption of NaCl and H2O in gut</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solidFill>
                <a:srgbClr val="999999"/>
              </a:solidFill>
              <a:latin typeface="Cabin"/>
              <a:ea typeface="Cabin"/>
              <a:cs typeface="Cabin"/>
              <a:sym typeface="Cabin"/>
            </a:endParaRPr>
          </a:p>
          <a:p>
            <a:pPr indent="0" lvl="0" marL="0" rtl="0" algn="l">
              <a:spcBef>
                <a:spcPts val="0"/>
              </a:spcBef>
              <a:spcAft>
                <a:spcPts val="0"/>
              </a:spcAft>
              <a:buNone/>
            </a:pPr>
            <a:r>
              <a:rPr b="1" lang="en-GB" sz="1100">
                <a:solidFill>
                  <a:srgbClr val="61753B"/>
                </a:solidFill>
                <a:latin typeface="Cabin"/>
                <a:ea typeface="Cabin"/>
                <a:cs typeface="Cabin"/>
                <a:sym typeface="Cabin"/>
              </a:rPr>
              <a:t>CASE4: A 40 years old patient present to ER with bloody diarrhea. Further investigations showed that the patient has </a:t>
            </a:r>
            <a:r>
              <a:rPr b="1" lang="en-GB" sz="1100">
                <a:solidFill>
                  <a:srgbClr val="61753B"/>
                </a:solidFill>
                <a:latin typeface="Cabin"/>
                <a:ea typeface="Cabin"/>
                <a:cs typeface="Cabin"/>
                <a:sym typeface="Cabin"/>
              </a:rPr>
              <a:t>thrombocytopenia and anemia.</a:t>
            </a:r>
            <a:endParaRPr b="1" sz="11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Q1: What’s the most likely organism?</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Enterohemorrhagic Escherichia coli(Most common serotype 0157:H7)</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Q2: How is it transmitted(sources)?</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Undercooked hamburgers.</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Q3: Mention 1 complication.</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Antibiotic may induce the release of Shiga toxin which enhances cytokine release, causing </a:t>
            </a:r>
            <a:r>
              <a:rPr lang="en-GB" sz="900" u="sng">
                <a:solidFill>
                  <a:srgbClr val="999999"/>
                </a:solidFill>
                <a:latin typeface="Cabin"/>
                <a:ea typeface="Cabin"/>
                <a:cs typeface="Cabin"/>
                <a:sym typeface="Cabin"/>
              </a:rPr>
              <a:t>Hemolytic uremic syndrome(HUS).</a:t>
            </a:r>
            <a:endParaRPr sz="900" u="sng">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Q4: How do we diagnose it?</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By Culture on SMAC(sorbitol MacConkey agar ), Vertoxin detection by immunological test or nucleic acid testing (NAT).</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latin typeface="Cabin"/>
              <a:ea typeface="Cabin"/>
              <a:cs typeface="Cabin"/>
              <a:sym typeface="Cabin"/>
            </a:endParaRPr>
          </a:p>
          <a:p>
            <a:pPr indent="0" lvl="0" marL="0" rtl="0" algn="l">
              <a:spcBef>
                <a:spcPts val="0"/>
              </a:spcBef>
              <a:spcAft>
                <a:spcPts val="0"/>
              </a:spcAft>
              <a:buNone/>
            </a:pPr>
            <a:r>
              <a:rPr b="1" lang="en-GB" sz="900">
                <a:latin typeface="Cabin"/>
                <a:ea typeface="Cabin"/>
                <a:cs typeface="Cabin"/>
                <a:sym typeface="Cabin"/>
              </a:rPr>
              <a:t>Q5: Describe its pathogenesis.</a:t>
            </a:r>
            <a:endParaRPr b="1" sz="900">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Produce Cytotoxin : Shiga-toxin I &amp; II (verotoxin І and verotoxin ІІ).</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a:p>
            <a:pPr indent="0" lvl="0" marL="0" rtl="0" algn="l">
              <a:spcBef>
                <a:spcPts val="0"/>
              </a:spcBef>
              <a:spcAft>
                <a:spcPts val="0"/>
              </a:spcAft>
              <a:buNone/>
            </a:pPr>
            <a:r>
              <a:t/>
            </a:r>
            <a:endParaRPr b="1" sz="900">
              <a:solidFill>
                <a:srgbClr val="61753B"/>
              </a:solidFill>
              <a:latin typeface="Cabin"/>
              <a:ea typeface="Cabin"/>
              <a:cs typeface="Cabin"/>
              <a:sym typeface="Cabin"/>
            </a:endParaRPr>
          </a:p>
        </p:txBody>
      </p:sp>
      <p:sp>
        <p:nvSpPr>
          <p:cNvPr id="246" name="Google Shape;246;p24"/>
          <p:cNvSpPr txBox="1"/>
          <p:nvPr/>
        </p:nvSpPr>
        <p:spPr>
          <a:xfrm>
            <a:off x="579132" y="1175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Dr’s Notes</a:t>
            </a:r>
            <a:endParaRPr b="1" sz="3500">
              <a:solidFill>
                <a:srgbClr val="61753B"/>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5"/>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solidFill>
                  <a:srgbClr val="61753B"/>
                </a:solidFill>
                <a:latin typeface="Calibri"/>
                <a:ea typeface="Calibri"/>
                <a:cs typeface="Calibri"/>
                <a:sym typeface="Calibri"/>
              </a:rPr>
              <a:t>Quiz</a:t>
            </a:r>
            <a:r>
              <a:rPr b="1" lang="en-GB" sz="3600">
                <a:solidFill>
                  <a:srgbClr val="61753B"/>
                </a:solidFill>
                <a:latin typeface="Calibri"/>
                <a:ea typeface="Calibri"/>
                <a:cs typeface="Calibri"/>
                <a:sym typeface="Calibri"/>
              </a:rPr>
              <a:t>:</a:t>
            </a:r>
            <a:endParaRPr b="1" sz="3600">
              <a:solidFill>
                <a:srgbClr val="61753B"/>
              </a:solidFill>
              <a:latin typeface="Calibri"/>
              <a:ea typeface="Calibri"/>
              <a:cs typeface="Calibri"/>
              <a:sym typeface="Calibri"/>
            </a:endParaRPr>
          </a:p>
        </p:txBody>
      </p:sp>
      <p:sp>
        <p:nvSpPr>
          <p:cNvPr id="252" name="Google Shape;252;p25"/>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3" name="Google Shape;253;p2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12</a:t>
            </a:r>
            <a:endParaRPr>
              <a:latin typeface="Cabin"/>
              <a:ea typeface="Cabin"/>
              <a:cs typeface="Cabin"/>
              <a:sym typeface="Cabin"/>
            </a:endParaRPr>
          </a:p>
        </p:txBody>
      </p:sp>
      <p:sp>
        <p:nvSpPr>
          <p:cNvPr id="254" name="Google Shape;254;p25"/>
          <p:cNvSpPr txBox="1"/>
          <p:nvPr/>
        </p:nvSpPr>
        <p:spPr>
          <a:xfrm>
            <a:off x="141450" y="630475"/>
            <a:ext cx="6384600" cy="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MCQs:</a:t>
            </a:r>
            <a:endParaRPr b="1" sz="2400">
              <a:solidFill>
                <a:srgbClr val="61753B"/>
              </a:solidFill>
              <a:latin typeface="Calibri"/>
              <a:ea typeface="Calibri"/>
              <a:cs typeface="Calibri"/>
              <a:sym typeface="Calibri"/>
            </a:endParaRPr>
          </a:p>
        </p:txBody>
      </p:sp>
      <p:sp>
        <p:nvSpPr>
          <p:cNvPr id="255" name="Google Shape;255;p25"/>
          <p:cNvSpPr/>
          <p:nvPr/>
        </p:nvSpPr>
        <p:spPr>
          <a:xfrm>
            <a:off x="242075" y="1154325"/>
            <a:ext cx="7041000" cy="92604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50">
              <a:solidFill>
                <a:srgbClr val="61753B"/>
              </a:solidFill>
              <a:latin typeface="Cabin"/>
              <a:ea typeface="Cabin"/>
              <a:cs typeface="Cabin"/>
              <a:sym typeface="Cabin"/>
            </a:endParaRPr>
          </a:p>
          <a:p>
            <a:pPr indent="0" lvl="0" marL="0" rtl="0" algn="l">
              <a:spcBef>
                <a:spcPts val="0"/>
              </a:spcBef>
              <a:spcAft>
                <a:spcPts val="0"/>
              </a:spcAft>
              <a:buNone/>
            </a:pPr>
            <a:r>
              <a:rPr b="1" lang="en-GB" sz="1050">
                <a:solidFill>
                  <a:srgbClr val="61753B"/>
                </a:solidFill>
                <a:latin typeface="Cabin"/>
                <a:ea typeface="Cabin"/>
                <a:cs typeface="Cabin"/>
                <a:sym typeface="Cabin"/>
              </a:rPr>
              <a:t>Q1: An 84 yo man is </a:t>
            </a:r>
            <a:r>
              <a:rPr b="1" lang="en-GB" sz="1050">
                <a:solidFill>
                  <a:srgbClr val="61753B"/>
                </a:solidFill>
                <a:latin typeface="Cabin"/>
                <a:ea typeface="Cabin"/>
                <a:cs typeface="Cabin"/>
                <a:sym typeface="Cabin"/>
              </a:rPr>
              <a:t>hospitalized for CA-pneumonia, he is treated with penicillin, &amp; over the next week he feels that he is slowly recovering, after 10 days in hospital, he developed a low-grade fever, watery diarrhea, &amp; low abdominal pain. What is the most likely organism causing this condition?</a:t>
            </a:r>
            <a:endParaRPr b="1" sz="1050">
              <a:solidFill>
                <a:srgbClr val="61753B"/>
              </a:solidFill>
              <a:latin typeface="Cabin"/>
              <a:ea typeface="Cabin"/>
              <a:cs typeface="Cabin"/>
              <a:sym typeface="Cabin"/>
            </a:endParaRPr>
          </a:p>
          <a:p>
            <a:pPr indent="0" lvl="0" marL="0" rtl="0" algn="l">
              <a:spcBef>
                <a:spcPts val="0"/>
              </a:spcBef>
              <a:spcAft>
                <a:spcPts val="0"/>
              </a:spcAft>
              <a:buNone/>
            </a:pPr>
            <a:r>
              <a:t/>
            </a:r>
            <a:endParaRPr b="1" sz="1050">
              <a:solidFill>
                <a:srgbClr val="61753B"/>
              </a:solidFill>
              <a:latin typeface="Cabin"/>
              <a:ea typeface="Cabin"/>
              <a:cs typeface="Cabin"/>
              <a:sym typeface="Cabin"/>
            </a:endParaRPr>
          </a:p>
          <a:p>
            <a:pPr indent="0" lvl="0" marL="0" rtl="0" algn="l">
              <a:spcBef>
                <a:spcPts val="0"/>
              </a:spcBef>
              <a:spcAft>
                <a:spcPts val="0"/>
              </a:spcAft>
              <a:buNone/>
            </a:pPr>
            <a:r>
              <a:rPr lang="en-GB" sz="1050">
                <a:latin typeface="Cabin"/>
                <a:ea typeface="Cabin"/>
                <a:cs typeface="Cabin"/>
                <a:sym typeface="Cabin"/>
              </a:rPr>
              <a:t>A- </a:t>
            </a:r>
            <a:r>
              <a:rPr lang="en-GB" sz="1050">
                <a:solidFill>
                  <a:schemeClr val="dk1"/>
                </a:solidFill>
                <a:latin typeface="Cabin"/>
                <a:ea typeface="Cabin"/>
                <a:cs typeface="Cabin"/>
                <a:sym typeface="Cabin"/>
              </a:rPr>
              <a:t>Enterohemorrhagic E.coli.</a:t>
            </a:r>
            <a:endParaRPr sz="1050">
              <a:latin typeface="Cabin"/>
              <a:ea typeface="Cabin"/>
              <a:cs typeface="Cabin"/>
              <a:sym typeface="Cabin"/>
            </a:endParaRPr>
          </a:p>
          <a:p>
            <a:pPr indent="0" lvl="0" marL="0" rtl="0" algn="l">
              <a:spcBef>
                <a:spcPts val="0"/>
              </a:spcBef>
              <a:spcAft>
                <a:spcPts val="0"/>
              </a:spcAft>
              <a:buNone/>
            </a:pPr>
            <a:r>
              <a:rPr lang="en-GB" sz="1050">
                <a:latin typeface="Cabin"/>
                <a:ea typeface="Cabin"/>
                <a:cs typeface="Cabin"/>
                <a:sym typeface="Cabin"/>
              </a:rPr>
              <a:t>B- </a:t>
            </a:r>
            <a:r>
              <a:rPr lang="en-GB" sz="1050">
                <a:latin typeface="Cabin"/>
                <a:ea typeface="Cabin"/>
                <a:cs typeface="Cabin"/>
                <a:sym typeface="Cabin"/>
              </a:rPr>
              <a:t>Clostridium difficile.</a:t>
            </a:r>
            <a:endParaRPr sz="1050">
              <a:latin typeface="Cabin"/>
              <a:ea typeface="Cabin"/>
              <a:cs typeface="Cabin"/>
              <a:sym typeface="Cabin"/>
            </a:endParaRPr>
          </a:p>
          <a:p>
            <a:pPr indent="0" lvl="0" marL="0" rtl="0" algn="l">
              <a:spcBef>
                <a:spcPts val="0"/>
              </a:spcBef>
              <a:spcAft>
                <a:spcPts val="0"/>
              </a:spcAft>
              <a:buNone/>
            </a:pPr>
            <a:r>
              <a:rPr lang="en-GB" sz="1050">
                <a:latin typeface="Cabin"/>
                <a:ea typeface="Cabin"/>
                <a:cs typeface="Cabin"/>
                <a:sym typeface="Cabin"/>
              </a:rPr>
              <a:t>C- </a:t>
            </a:r>
            <a:r>
              <a:rPr lang="en-GB" sz="1050">
                <a:solidFill>
                  <a:schemeClr val="dk1"/>
                </a:solidFill>
                <a:latin typeface="Cabin"/>
                <a:ea typeface="Cabin"/>
                <a:cs typeface="Cabin"/>
                <a:sym typeface="Cabin"/>
              </a:rPr>
              <a:t>Salmonella spp</a:t>
            </a:r>
            <a:r>
              <a:rPr lang="en-GB" sz="1050">
                <a:latin typeface="Cabin"/>
                <a:ea typeface="Cabin"/>
                <a:cs typeface="Cabin"/>
                <a:sym typeface="Cabin"/>
              </a:rPr>
              <a:t>.</a:t>
            </a:r>
            <a:endParaRPr sz="1050">
              <a:latin typeface="Cabin"/>
              <a:ea typeface="Cabin"/>
              <a:cs typeface="Cabin"/>
              <a:sym typeface="Cabin"/>
            </a:endParaRPr>
          </a:p>
          <a:p>
            <a:pPr indent="0" lvl="0" marL="0" rtl="0" algn="l">
              <a:spcBef>
                <a:spcPts val="0"/>
              </a:spcBef>
              <a:spcAft>
                <a:spcPts val="0"/>
              </a:spcAft>
              <a:buNone/>
            </a:pPr>
            <a:r>
              <a:rPr lang="en-GB" sz="1050">
                <a:latin typeface="Cabin"/>
                <a:ea typeface="Cabin"/>
                <a:cs typeface="Cabin"/>
                <a:sym typeface="Cabin"/>
              </a:rPr>
              <a:t>D- </a:t>
            </a:r>
            <a:r>
              <a:rPr lang="en-GB" sz="1050">
                <a:solidFill>
                  <a:schemeClr val="dk1"/>
                </a:solidFill>
                <a:latin typeface="Cabin"/>
                <a:ea typeface="Cabin"/>
                <a:cs typeface="Cabin"/>
                <a:sym typeface="Cabin"/>
              </a:rPr>
              <a:t>Campylobacter</a:t>
            </a:r>
            <a:endParaRPr sz="105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rPr b="1" lang="en-GB" sz="1050">
                <a:solidFill>
                  <a:srgbClr val="61753B"/>
                </a:solidFill>
                <a:latin typeface="Cabin"/>
                <a:ea typeface="Cabin"/>
                <a:cs typeface="Cabin"/>
                <a:sym typeface="Cabin"/>
              </a:rPr>
              <a:t>Q2: Gram </a:t>
            </a:r>
            <a:r>
              <a:rPr b="1" lang="en-GB" sz="1050">
                <a:solidFill>
                  <a:srgbClr val="61753B"/>
                </a:solidFill>
                <a:latin typeface="Cabin"/>
                <a:ea typeface="Cabin"/>
                <a:cs typeface="Cabin"/>
                <a:sym typeface="Cabin"/>
              </a:rPr>
              <a:t>negative bacilli, Non-motile &amp; Non-lactose fermenting?</a:t>
            </a:r>
            <a:endParaRPr b="1" sz="1050">
              <a:solidFill>
                <a:srgbClr val="61753B"/>
              </a:solidFill>
              <a:latin typeface="Cabin"/>
              <a:ea typeface="Cabin"/>
              <a:cs typeface="Cabin"/>
              <a:sym typeface="Cabin"/>
            </a:endParaRPr>
          </a:p>
          <a:p>
            <a:pPr indent="0" lvl="0" marL="0" rtl="0" algn="l">
              <a:spcBef>
                <a:spcPts val="0"/>
              </a:spcBef>
              <a:spcAft>
                <a:spcPts val="0"/>
              </a:spcAft>
              <a:buNone/>
            </a:pPr>
            <a:r>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A- Salmonella.</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B- Clostridium.</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C- Enteroinvasive E.coli.</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D- Enteropathogenic E.coli .</a:t>
            </a:r>
            <a:endParaRPr sz="105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rPr b="1" lang="en-GB" sz="1050">
                <a:solidFill>
                  <a:srgbClr val="61753B"/>
                </a:solidFill>
                <a:latin typeface="Cabin"/>
                <a:ea typeface="Cabin"/>
                <a:cs typeface="Cabin"/>
                <a:sym typeface="Cabin"/>
              </a:rPr>
              <a:t>Q3: Which of the following organisms can cause reactive arthritis</a:t>
            </a:r>
            <a:r>
              <a:rPr b="1" lang="en-GB" sz="1050">
                <a:solidFill>
                  <a:srgbClr val="61753B"/>
                </a:solidFill>
                <a:latin typeface="Cabin"/>
                <a:ea typeface="Cabin"/>
                <a:cs typeface="Cabin"/>
                <a:sym typeface="Cabin"/>
              </a:rPr>
              <a:t>?</a:t>
            </a:r>
            <a:endParaRPr b="1" sz="1050">
              <a:solidFill>
                <a:srgbClr val="61753B"/>
              </a:solidFill>
              <a:latin typeface="Cabin"/>
              <a:ea typeface="Cabin"/>
              <a:cs typeface="Cabin"/>
              <a:sym typeface="Cabin"/>
            </a:endParaRPr>
          </a:p>
          <a:p>
            <a:pPr indent="0" lvl="0" marL="0" rtl="0" algn="l">
              <a:spcBef>
                <a:spcPts val="0"/>
              </a:spcBef>
              <a:spcAft>
                <a:spcPts val="0"/>
              </a:spcAft>
              <a:buNone/>
            </a:pPr>
            <a:r>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A- Yersinia enterocolitica.</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B- Campylobacter.</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C- Enterohemorrhagic E.coli.</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D- A&amp;B.</a:t>
            </a:r>
            <a:endParaRPr sz="105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t/>
            </a:r>
            <a:endParaRPr sz="600">
              <a:latin typeface="Cabin"/>
              <a:ea typeface="Cabin"/>
              <a:cs typeface="Cabin"/>
              <a:sym typeface="Cabin"/>
            </a:endParaRPr>
          </a:p>
          <a:p>
            <a:pPr indent="0" lvl="0" marL="0" rtl="0" algn="l">
              <a:spcBef>
                <a:spcPts val="0"/>
              </a:spcBef>
              <a:spcAft>
                <a:spcPts val="0"/>
              </a:spcAft>
              <a:buNone/>
            </a:pPr>
            <a:r>
              <a:rPr b="1" lang="en-GB" sz="1050">
                <a:solidFill>
                  <a:srgbClr val="61753B"/>
                </a:solidFill>
                <a:latin typeface="Cabin"/>
                <a:ea typeface="Cabin"/>
                <a:cs typeface="Cabin"/>
                <a:sym typeface="Cabin"/>
              </a:rPr>
              <a:t>Q4: Which one of the </a:t>
            </a:r>
            <a:r>
              <a:rPr b="1" lang="en-GB" sz="1050">
                <a:solidFill>
                  <a:srgbClr val="61753B"/>
                </a:solidFill>
                <a:latin typeface="Cabin"/>
                <a:ea typeface="Cabin"/>
                <a:cs typeface="Cabin"/>
                <a:sym typeface="Cabin"/>
              </a:rPr>
              <a:t>following organisms can lead to Guillain-Barrié syndrome?</a:t>
            </a:r>
            <a:endParaRPr b="1" sz="1050">
              <a:solidFill>
                <a:srgbClr val="61753B"/>
              </a:solidFill>
              <a:latin typeface="Cabin"/>
              <a:ea typeface="Cabin"/>
              <a:cs typeface="Cabin"/>
              <a:sym typeface="Cabin"/>
            </a:endParaRPr>
          </a:p>
          <a:p>
            <a:pPr indent="0" lvl="0" marL="0" rtl="0" algn="l">
              <a:spcBef>
                <a:spcPts val="0"/>
              </a:spcBef>
              <a:spcAft>
                <a:spcPts val="0"/>
              </a:spcAft>
              <a:buNone/>
            </a:pPr>
            <a:r>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A- Vibreo cholerae.</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B- Staph.aureus.</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C- Campylobacter jejuni.</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D- Salmonella typhi.</a:t>
            </a:r>
            <a:endParaRPr sz="1050">
              <a:latin typeface="Cabin"/>
              <a:ea typeface="Cabin"/>
              <a:cs typeface="Cabin"/>
              <a:sym typeface="Cabin"/>
            </a:endParaRPr>
          </a:p>
          <a:p>
            <a:pPr indent="0" lvl="0" marL="0" rtl="0" algn="l">
              <a:spcBef>
                <a:spcPts val="0"/>
              </a:spcBef>
              <a:spcAft>
                <a:spcPts val="0"/>
              </a:spcAft>
              <a:buNone/>
            </a:pPr>
            <a:r>
              <a:t/>
            </a:r>
            <a:endParaRPr sz="1050">
              <a:latin typeface="Cabin"/>
              <a:ea typeface="Cabin"/>
              <a:cs typeface="Cabin"/>
              <a:sym typeface="Cabin"/>
            </a:endParaRPr>
          </a:p>
          <a:p>
            <a:pPr indent="0" lvl="0" marL="0" rtl="0" algn="l">
              <a:spcBef>
                <a:spcPts val="0"/>
              </a:spcBef>
              <a:spcAft>
                <a:spcPts val="0"/>
              </a:spcAft>
              <a:buNone/>
            </a:pPr>
            <a:r>
              <a:t/>
            </a:r>
            <a:endParaRPr sz="105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050">
                <a:solidFill>
                  <a:srgbClr val="61753B"/>
                </a:solidFill>
                <a:latin typeface="Cabin"/>
                <a:ea typeface="Cabin"/>
                <a:cs typeface="Cabin"/>
                <a:sym typeface="Cabin"/>
              </a:rPr>
              <a:t>Q5: Ali a 22 YO presented to ER with vomiting and diarrhea , upon taking history ali mentioned that he ate from tasali restaurant 3 hours ago which of these organisms caused his food poisoning?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A- Shigella spp.</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B- Staph.aureus.</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C- Salmonella spp.</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D- E.coli.</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050">
                <a:solidFill>
                  <a:srgbClr val="61753B"/>
                </a:solidFill>
                <a:latin typeface="Cabin"/>
                <a:ea typeface="Cabin"/>
                <a:cs typeface="Cabin"/>
                <a:sym typeface="Cabin"/>
              </a:rPr>
              <a:t>Q6: Which of the following is the media used for the culture of </a:t>
            </a:r>
            <a:r>
              <a:rPr b="1" lang="en-GB" sz="1000">
                <a:solidFill>
                  <a:srgbClr val="61753B"/>
                </a:solidFill>
                <a:latin typeface="Cabin"/>
                <a:ea typeface="Cabin"/>
                <a:cs typeface="Cabin"/>
                <a:sym typeface="Cabin"/>
              </a:rPr>
              <a:t>C. jejuni ?</a:t>
            </a:r>
            <a:endParaRPr b="1" sz="10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0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A- Salbitol McConkey agar</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B- L-J media</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C- McConkey agar.</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50">
                <a:solidFill>
                  <a:schemeClr val="dk1"/>
                </a:solidFill>
                <a:latin typeface="Cabin"/>
                <a:ea typeface="Cabin"/>
                <a:cs typeface="Cabin"/>
                <a:sym typeface="Cabin"/>
              </a:rPr>
              <a:t>D- Campy Bap</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050">
                <a:solidFill>
                  <a:srgbClr val="61753B"/>
                </a:solidFill>
                <a:latin typeface="Cabin"/>
                <a:ea typeface="Cabin"/>
                <a:cs typeface="Cabin"/>
                <a:sym typeface="Cabin"/>
              </a:rPr>
              <a:t>Q7: Which of the following has a low infective dose?</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A-Enterotoxigenic E. coli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B- Enteropathogenic E. coli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C- Enteroinvasive E. coli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D- Enterohemorrhagic E. coli</a:t>
            </a:r>
            <a:endParaRPr sz="105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05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050">
              <a:solidFill>
                <a:srgbClr val="61753B"/>
              </a:solidFill>
              <a:latin typeface="Cabin"/>
              <a:ea typeface="Cabin"/>
              <a:cs typeface="Cabin"/>
              <a:sym typeface="Cabin"/>
            </a:endParaRPr>
          </a:p>
        </p:txBody>
      </p:sp>
      <p:sp>
        <p:nvSpPr>
          <p:cNvPr id="256" name="Google Shape;256;p25"/>
          <p:cNvSpPr/>
          <p:nvPr/>
        </p:nvSpPr>
        <p:spPr>
          <a:xfrm>
            <a:off x="3945125" y="6590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Q1:B, Q2:C</a:t>
            </a:r>
            <a:r>
              <a:rPr lang="en-GB" sz="1200">
                <a:solidFill>
                  <a:srgbClr val="D9D9D9"/>
                </a:solidFill>
                <a:latin typeface="Cabin"/>
                <a:ea typeface="Cabin"/>
                <a:cs typeface="Cabin"/>
                <a:sym typeface="Cabin"/>
              </a:rPr>
              <a:t>,</a:t>
            </a:r>
            <a:r>
              <a:rPr lang="en-GB" sz="1200">
                <a:solidFill>
                  <a:srgbClr val="D9D9D9"/>
                </a:solidFill>
                <a:latin typeface="Cabin"/>
                <a:ea typeface="Cabin"/>
                <a:cs typeface="Cabin"/>
                <a:sym typeface="Cabin"/>
              </a:rPr>
              <a:t> Q3:D, Q4:C, Q5:B,</a:t>
            </a:r>
            <a:r>
              <a:rPr lang="en-GB" sz="1200">
                <a:solidFill>
                  <a:srgbClr val="D9D9D9"/>
                </a:solidFill>
                <a:latin typeface="Cabin"/>
                <a:ea typeface="Cabin"/>
                <a:cs typeface="Cabin"/>
                <a:sym typeface="Cabin"/>
              </a:rPr>
              <a:t> </a:t>
            </a:r>
            <a:r>
              <a:rPr lang="en-GB" sz="1200">
                <a:solidFill>
                  <a:srgbClr val="D9D9D9"/>
                </a:solidFill>
                <a:latin typeface="Cabin"/>
                <a:ea typeface="Cabin"/>
                <a:cs typeface="Cabin"/>
                <a:sym typeface="Cabin"/>
              </a:rPr>
              <a:t>Q6:D,Q7:D</a:t>
            </a:r>
            <a:endParaRPr sz="1200">
              <a:solidFill>
                <a:srgbClr val="D9D9D9"/>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60" name="Shape 260"/>
        <p:cNvGrpSpPr/>
        <p:nvPr/>
      </p:nvGrpSpPr>
      <p:grpSpPr>
        <a:xfrm>
          <a:off x="0" y="0"/>
          <a:ext cx="0" cy="0"/>
          <a:chOff x="0" y="0"/>
          <a:chExt cx="0" cy="0"/>
        </a:xfrm>
      </p:grpSpPr>
      <p:sp>
        <p:nvSpPr>
          <p:cNvPr id="261" name="Google Shape;261;p26"/>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262" name="Google Shape;262;p26"/>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26"/>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264" name="Google Shape;264;p26"/>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265" name="Google Shape;265;p26"/>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266" name="Google Shape;266;p26"/>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267" name="Google Shape;267;p26"/>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268" name="Google Shape;268;p26"/>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269" name="Google Shape;269;p26"/>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70" name="Google Shape;270;p26"/>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271" name="Google Shape;271;p26"/>
          <p:cNvSpPr txBox="1"/>
          <p:nvPr/>
        </p:nvSpPr>
        <p:spPr>
          <a:xfrm>
            <a:off x="298906" y="33789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272" name="Google Shape;272;p26"/>
          <p:cNvSpPr txBox="1"/>
          <p:nvPr/>
        </p:nvSpPr>
        <p:spPr>
          <a:xfrm>
            <a:off x="797975" y="5961825"/>
            <a:ext cx="2765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Mohammed Alhumud</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grpSp>
        <p:nvGrpSpPr>
          <p:cNvPr id="273" name="Google Shape;273;p26"/>
          <p:cNvGrpSpPr/>
          <p:nvPr/>
        </p:nvGrpSpPr>
        <p:grpSpPr>
          <a:xfrm>
            <a:off x="488008" y="6791880"/>
            <a:ext cx="309959" cy="328695"/>
            <a:chOff x="-6690625" y="3631325"/>
            <a:chExt cx="307225" cy="292225"/>
          </a:xfrm>
        </p:grpSpPr>
        <p:sp>
          <p:nvSpPr>
            <p:cNvPr id="274" name="Google Shape;274;p26"/>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6"/>
          <p:cNvGrpSpPr/>
          <p:nvPr/>
        </p:nvGrpSpPr>
        <p:grpSpPr>
          <a:xfrm>
            <a:off x="477531" y="2016501"/>
            <a:ext cx="330928" cy="336226"/>
            <a:chOff x="-56407800" y="1902600"/>
            <a:chExt cx="326875" cy="318125"/>
          </a:xfrm>
        </p:grpSpPr>
        <p:sp>
          <p:nvSpPr>
            <p:cNvPr id="280" name="Google Shape;280;p26"/>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26"/>
          <p:cNvGrpSpPr/>
          <p:nvPr/>
        </p:nvGrpSpPr>
        <p:grpSpPr>
          <a:xfrm>
            <a:off x="4015410" y="2017289"/>
            <a:ext cx="322171" cy="334667"/>
            <a:chOff x="-55225575" y="1903275"/>
            <a:chExt cx="318225" cy="316650"/>
          </a:xfrm>
        </p:grpSpPr>
        <p:sp>
          <p:nvSpPr>
            <p:cNvPr id="284" name="Google Shape;284;p26"/>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26"/>
          <p:cNvGrpSpPr/>
          <p:nvPr/>
        </p:nvGrpSpPr>
        <p:grpSpPr>
          <a:xfrm>
            <a:off x="481483" y="4193428"/>
            <a:ext cx="322998" cy="346532"/>
            <a:chOff x="-64406125" y="3362225"/>
            <a:chExt cx="318225" cy="314800"/>
          </a:xfrm>
        </p:grpSpPr>
        <p:sp>
          <p:nvSpPr>
            <p:cNvPr id="290" name="Google Shape;290;p26"/>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26"/>
          <p:cNvSpPr/>
          <p:nvPr/>
        </p:nvSpPr>
        <p:spPr>
          <a:xfrm>
            <a:off x="525660" y="60793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93" name="Google Shape;293;p26"/>
          <p:cNvSpPr txBox="1"/>
          <p:nvPr/>
        </p:nvSpPr>
        <p:spPr>
          <a:xfrm>
            <a:off x="819100" y="67210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SzPts val="2000"/>
              <a:buFont typeface="Cabin SemiBold"/>
              <a:buChar char="-"/>
            </a:pPr>
            <a:r>
              <a:rPr lang="en-GB" sz="2000">
                <a:latin typeface="Cabin SemiBold"/>
                <a:ea typeface="Cabin SemiBold"/>
                <a:cs typeface="Cabin SemiBold"/>
                <a:sym typeface="Cabin SemiBold"/>
              </a:rPr>
              <a:t>Badr alqarni</a:t>
            </a:r>
            <a:endParaRPr sz="2000">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Leena alnassar</a:t>
            </a:r>
            <a:endParaRPr sz="2000">
              <a:latin typeface="Cabin SemiBold"/>
              <a:ea typeface="Cabin SemiBold"/>
              <a:cs typeface="Cabin SemiBold"/>
              <a:sym typeface="Cabin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4"/>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87" name="Google Shape;87;p14"/>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89" name="Google Shape;89;p14"/>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Introduction to normal flora</a:t>
            </a:r>
            <a:endParaRPr b="1" sz="3500">
              <a:solidFill>
                <a:srgbClr val="61753B"/>
              </a:solidFill>
              <a:latin typeface="Cabin"/>
              <a:ea typeface="Cabin"/>
              <a:cs typeface="Cabin"/>
              <a:sym typeface="Cabin"/>
            </a:endParaRPr>
          </a:p>
        </p:txBody>
      </p:sp>
      <p:sp>
        <p:nvSpPr>
          <p:cNvPr id="90" name="Google Shape;90;p14"/>
          <p:cNvSpPr/>
          <p:nvPr/>
        </p:nvSpPr>
        <p:spPr>
          <a:xfrm rot="-5400000">
            <a:off x="3562534" y="-941297"/>
            <a:ext cx="467400" cy="6043800"/>
          </a:xfrm>
          <a:prstGeom prst="roundRect">
            <a:avLst>
              <a:gd fmla="val 50000" name="adj"/>
            </a:avLst>
          </a:prstGeom>
          <a:noFill/>
          <a:ln cap="flat" cmpd="sng" w="9525">
            <a:solidFill>
              <a:srgbClr val="B4B982"/>
            </a:solidFill>
            <a:prstDash val="dash"/>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t/>
            </a:r>
            <a:endParaRPr/>
          </a:p>
        </p:txBody>
      </p:sp>
      <p:grpSp>
        <p:nvGrpSpPr>
          <p:cNvPr id="91" name="Google Shape;91;p14"/>
          <p:cNvGrpSpPr/>
          <p:nvPr/>
        </p:nvGrpSpPr>
        <p:grpSpPr>
          <a:xfrm>
            <a:off x="772041" y="1197475"/>
            <a:ext cx="6044448" cy="589616"/>
            <a:chOff x="1843234" y="1891168"/>
            <a:chExt cx="6036600" cy="1253170"/>
          </a:xfrm>
        </p:grpSpPr>
        <p:sp>
          <p:nvSpPr>
            <p:cNvPr id="92" name="Google Shape;92;p14"/>
            <p:cNvSpPr/>
            <p:nvPr/>
          </p:nvSpPr>
          <p:spPr>
            <a:xfrm rot="-5400000">
              <a:off x="4252534" y="-482962"/>
              <a:ext cx="1218000" cy="6036600"/>
            </a:xfrm>
            <a:prstGeom prst="roundRect">
              <a:avLst>
                <a:gd fmla="val 50000" name="adj"/>
              </a:avLst>
            </a:prstGeom>
            <a:solidFill>
              <a:srgbClr val="61753B">
                <a:alpha val="84310"/>
              </a:srgbClr>
            </a:solidFill>
            <a:ln>
              <a:noFill/>
            </a:ln>
          </p:spPr>
          <p:txBody>
            <a:bodyPr anchorCtr="0" anchor="ctr" bIns="75600" lIns="75600" spcFirstLastPara="1" rIns="75600" wrap="square" tIns="75600">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93" name="Google Shape;93;p14"/>
            <p:cNvSpPr txBox="1"/>
            <p:nvPr/>
          </p:nvSpPr>
          <p:spPr>
            <a:xfrm>
              <a:off x="1853780" y="1891168"/>
              <a:ext cx="5656500" cy="1253100"/>
            </a:xfrm>
            <a:prstGeom prst="rect">
              <a:avLst/>
            </a:prstGeom>
            <a:noFill/>
            <a:ln>
              <a:noFill/>
            </a:ln>
          </p:spPr>
          <p:txBody>
            <a:bodyPr anchorCtr="0" anchor="ctr" bIns="75600" lIns="75600" spcFirstLastPara="1" rIns="75600" wrap="square" tIns="75600">
              <a:noAutofit/>
            </a:bodyPr>
            <a:lstStyle/>
            <a:p>
              <a:pPr indent="0" lvl="0" marL="0" rtl="0" algn="l">
                <a:spcBef>
                  <a:spcPts val="0"/>
                </a:spcBef>
                <a:spcAft>
                  <a:spcPts val="0"/>
                </a:spcAft>
                <a:buNone/>
              </a:pPr>
              <a:r>
                <a:rPr b="1" lang="en-GB" sz="1300">
                  <a:solidFill>
                    <a:srgbClr val="FFFFFF"/>
                  </a:solidFill>
                  <a:latin typeface="Century Gothic"/>
                  <a:ea typeface="Century Gothic"/>
                  <a:cs typeface="Century Gothic"/>
                  <a:sym typeface="Century Gothic"/>
                </a:rPr>
                <a:t>  </a:t>
              </a:r>
              <a:r>
                <a:rPr b="1" lang="en-GB" sz="1300">
                  <a:solidFill>
                    <a:srgbClr val="FFFFFF"/>
                  </a:solidFill>
                  <a:latin typeface="Cabin"/>
                  <a:ea typeface="Cabin"/>
                  <a:cs typeface="Cabin"/>
                  <a:sym typeface="Cabin"/>
                </a:rPr>
                <a:t>Definition</a:t>
              </a:r>
              <a:r>
                <a:rPr b="1" lang="en-GB" sz="1300">
                  <a:solidFill>
                    <a:srgbClr val="FFFFFF"/>
                  </a:solidFill>
                  <a:latin typeface="Cabin"/>
                  <a:ea typeface="Cabin"/>
                  <a:cs typeface="Cabin"/>
                  <a:sym typeface="Cabin"/>
                </a:rPr>
                <a:t>: Normal flora are microorganisms that are frequently found in </a:t>
              </a:r>
              <a:endParaRPr b="1" sz="1300">
                <a:solidFill>
                  <a:srgbClr val="FFFFFF"/>
                </a:solidFill>
                <a:latin typeface="Cabin"/>
                <a:ea typeface="Cabin"/>
                <a:cs typeface="Cabin"/>
                <a:sym typeface="Cabin"/>
              </a:endParaRPr>
            </a:p>
            <a:p>
              <a:pPr indent="0" lvl="0" marL="0" rtl="0" algn="l">
                <a:spcBef>
                  <a:spcPts val="0"/>
                </a:spcBef>
                <a:spcAft>
                  <a:spcPts val="0"/>
                </a:spcAft>
                <a:buNone/>
              </a:pPr>
              <a:r>
                <a:rPr b="1" lang="en-GB" sz="1300">
                  <a:solidFill>
                    <a:srgbClr val="FFFFFF"/>
                  </a:solidFill>
                  <a:latin typeface="Cabin"/>
                  <a:ea typeface="Cabin"/>
                  <a:cs typeface="Cabin"/>
                  <a:sym typeface="Cabin"/>
                </a:rPr>
                <a:t>  various body sites in normal, healthy individuals.</a:t>
              </a:r>
              <a:endParaRPr b="1" sz="1300">
                <a:solidFill>
                  <a:srgbClr val="FFFFFF"/>
                </a:solidFill>
                <a:latin typeface="Cabin"/>
                <a:ea typeface="Cabin"/>
                <a:cs typeface="Cabin"/>
                <a:sym typeface="Cabin"/>
              </a:endParaRPr>
            </a:p>
          </p:txBody>
        </p:sp>
      </p:grpSp>
      <p:sp>
        <p:nvSpPr>
          <p:cNvPr id="94" name="Google Shape;94;p14"/>
          <p:cNvSpPr/>
          <p:nvPr/>
        </p:nvSpPr>
        <p:spPr>
          <a:xfrm rot="-5400000">
            <a:off x="3574225" y="-414269"/>
            <a:ext cx="440100" cy="6043800"/>
          </a:xfrm>
          <a:prstGeom prst="roundRect">
            <a:avLst>
              <a:gd fmla="val 50000" name="adj"/>
            </a:avLst>
          </a:prstGeom>
          <a:noFill/>
          <a:ln cap="flat" cmpd="sng" w="9525">
            <a:solidFill>
              <a:srgbClr val="B4B982"/>
            </a:solidFill>
            <a:prstDash val="dash"/>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t/>
            </a:r>
            <a:endParaRPr/>
          </a:p>
        </p:txBody>
      </p:sp>
      <p:sp>
        <p:nvSpPr>
          <p:cNvPr id="95" name="Google Shape;95;p14"/>
          <p:cNvSpPr/>
          <p:nvPr/>
        </p:nvSpPr>
        <p:spPr>
          <a:xfrm rot="-5400000">
            <a:off x="3627025" y="46324"/>
            <a:ext cx="334500" cy="6043800"/>
          </a:xfrm>
          <a:prstGeom prst="roundRect">
            <a:avLst>
              <a:gd fmla="val 50000" name="adj"/>
            </a:avLst>
          </a:prstGeom>
          <a:noFill/>
          <a:ln cap="flat" cmpd="sng" w="9525">
            <a:solidFill>
              <a:srgbClr val="B4B982"/>
            </a:solidFill>
            <a:prstDash val="dash"/>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t/>
            </a:r>
            <a:endParaRPr/>
          </a:p>
        </p:txBody>
      </p:sp>
      <p:sp>
        <p:nvSpPr>
          <p:cNvPr id="96" name="Google Shape;96;p14"/>
          <p:cNvSpPr txBox="1"/>
          <p:nvPr/>
        </p:nvSpPr>
        <p:spPr>
          <a:xfrm>
            <a:off x="965847" y="1856387"/>
            <a:ext cx="2762700" cy="459900"/>
          </a:xfrm>
          <a:prstGeom prst="rect">
            <a:avLst/>
          </a:prstGeom>
          <a:noFill/>
          <a:ln>
            <a:noFill/>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Cabin"/>
                <a:ea typeface="Cabin"/>
                <a:cs typeface="Cabin"/>
                <a:sym typeface="Cabin"/>
              </a:rPr>
              <a:t>Constituents and number vary according to the age and physiologic status.</a:t>
            </a:r>
            <a:endParaRPr sz="1200">
              <a:latin typeface="Cabin"/>
              <a:ea typeface="Cabin"/>
              <a:cs typeface="Cabin"/>
              <a:sym typeface="Cabin"/>
            </a:endParaRPr>
          </a:p>
        </p:txBody>
      </p:sp>
      <p:sp>
        <p:nvSpPr>
          <p:cNvPr id="97" name="Google Shape;97;p14"/>
          <p:cNvSpPr txBox="1"/>
          <p:nvPr/>
        </p:nvSpPr>
        <p:spPr>
          <a:xfrm>
            <a:off x="3791723" y="1870965"/>
            <a:ext cx="2762700" cy="459900"/>
          </a:xfrm>
          <a:prstGeom prst="rect">
            <a:avLst/>
          </a:prstGeom>
          <a:noFill/>
          <a:ln>
            <a:noFill/>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Cabin"/>
                <a:ea typeface="Cabin"/>
                <a:cs typeface="Cabin"/>
                <a:sym typeface="Cabin"/>
              </a:rPr>
              <a:t>Able to colonize and multiply under the existing condition of different body sites.</a:t>
            </a:r>
            <a:endParaRPr sz="1200">
              <a:latin typeface="Cabin"/>
              <a:ea typeface="Cabin"/>
              <a:cs typeface="Cabin"/>
              <a:sym typeface="Cabin"/>
            </a:endParaRPr>
          </a:p>
        </p:txBody>
      </p:sp>
      <p:sp>
        <p:nvSpPr>
          <p:cNvPr id="98" name="Google Shape;98;p14"/>
          <p:cNvSpPr txBox="1"/>
          <p:nvPr/>
        </p:nvSpPr>
        <p:spPr>
          <a:xfrm>
            <a:off x="965850" y="2391200"/>
            <a:ext cx="2670000" cy="432900"/>
          </a:xfrm>
          <a:prstGeom prst="rect">
            <a:avLst/>
          </a:prstGeom>
          <a:noFill/>
          <a:ln>
            <a:noFill/>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Cabin"/>
                <a:ea typeface="Cabin"/>
                <a:cs typeface="Cabin"/>
                <a:sym typeface="Cabin"/>
              </a:rPr>
              <a:t>Inhibit competing intruders.</a:t>
            </a:r>
            <a:endParaRPr sz="1200">
              <a:latin typeface="Cabin"/>
              <a:ea typeface="Cabin"/>
              <a:cs typeface="Cabin"/>
              <a:sym typeface="Cabin"/>
            </a:endParaRPr>
          </a:p>
        </p:txBody>
      </p:sp>
      <p:sp>
        <p:nvSpPr>
          <p:cNvPr id="99" name="Google Shape;99;p14"/>
          <p:cNvSpPr txBox="1"/>
          <p:nvPr/>
        </p:nvSpPr>
        <p:spPr>
          <a:xfrm>
            <a:off x="3791736" y="2399465"/>
            <a:ext cx="2762700" cy="432900"/>
          </a:xfrm>
          <a:prstGeom prst="rect">
            <a:avLst/>
          </a:prstGeom>
          <a:noFill/>
          <a:ln>
            <a:noFill/>
          </a:ln>
        </p:spPr>
        <p:txBody>
          <a:bodyPr anchorCtr="0" anchor="ctr" bIns="75600" lIns="75600" spcFirstLastPara="1" rIns="75600" wrap="square" tIns="75600">
            <a:noAutofit/>
          </a:bodyPr>
          <a:lstStyle/>
          <a:p>
            <a:pPr indent="0" lvl="0" marL="0" rtl="0" algn="l">
              <a:spcBef>
                <a:spcPts val="0"/>
              </a:spcBef>
              <a:spcAft>
                <a:spcPts val="0"/>
              </a:spcAft>
              <a:buNone/>
            </a:pPr>
            <a:r>
              <a:rPr lang="en-GB" sz="1200">
                <a:latin typeface="Cabin"/>
                <a:ea typeface="Cabin"/>
                <a:cs typeface="Cabin"/>
                <a:sym typeface="Cabin"/>
              </a:rPr>
              <a:t>Have symbiotic relationship that benefit the host.</a:t>
            </a:r>
            <a:endParaRPr sz="1200">
              <a:latin typeface="Cabin"/>
              <a:ea typeface="Cabin"/>
              <a:cs typeface="Cabin"/>
              <a:sym typeface="Cabin"/>
            </a:endParaRPr>
          </a:p>
        </p:txBody>
      </p:sp>
      <p:sp>
        <p:nvSpPr>
          <p:cNvPr id="100" name="Google Shape;100;p14"/>
          <p:cNvSpPr txBox="1"/>
          <p:nvPr/>
        </p:nvSpPr>
        <p:spPr>
          <a:xfrm>
            <a:off x="848975" y="2884425"/>
            <a:ext cx="5964600" cy="329100"/>
          </a:xfrm>
          <a:prstGeom prst="rect">
            <a:avLst/>
          </a:prstGeom>
          <a:noFill/>
          <a:ln>
            <a:noFill/>
          </a:ln>
        </p:spPr>
        <p:txBody>
          <a:bodyPr anchorCtr="0" anchor="ctr" bIns="75600" lIns="75600" spcFirstLastPara="1" rIns="75600" wrap="square" tIns="75600">
            <a:noAutofit/>
          </a:bodyPr>
          <a:lstStyle/>
          <a:p>
            <a:pPr indent="0" lvl="0" marL="0" rtl="0" algn="ctr">
              <a:spcBef>
                <a:spcPts val="0"/>
              </a:spcBef>
              <a:spcAft>
                <a:spcPts val="0"/>
              </a:spcAft>
              <a:buNone/>
            </a:pPr>
            <a:r>
              <a:rPr lang="en-GB" sz="1200">
                <a:solidFill>
                  <a:srgbClr val="CC0000"/>
                </a:solidFill>
                <a:latin typeface="Cabin"/>
                <a:ea typeface="Cabin"/>
                <a:cs typeface="Cabin"/>
                <a:sym typeface="Cabin"/>
              </a:rPr>
              <a:t>Can cause disease in immunocompromised patients.</a:t>
            </a:r>
            <a:endParaRPr sz="1200">
              <a:solidFill>
                <a:srgbClr val="CC0000"/>
              </a:solidFill>
              <a:latin typeface="Cabin"/>
              <a:ea typeface="Cabin"/>
              <a:cs typeface="Cabin"/>
              <a:sym typeface="Cabin"/>
            </a:endParaRPr>
          </a:p>
        </p:txBody>
      </p:sp>
      <p:graphicFrame>
        <p:nvGraphicFramePr>
          <p:cNvPr id="101" name="Google Shape;101;p14"/>
          <p:cNvGraphicFramePr/>
          <p:nvPr/>
        </p:nvGraphicFramePr>
        <p:xfrm>
          <a:off x="274825" y="3472182"/>
          <a:ext cx="3000000" cy="3000000"/>
        </p:xfrm>
        <a:graphic>
          <a:graphicData uri="http://schemas.openxmlformats.org/drawingml/2006/table">
            <a:tbl>
              <a:tblPr>
                <a:noFill/>
                <a:tableStyleId>{5402FA05-F95B-48DC-B521-DFB6D5C5230C}</a:tableStyleId>
              </a:tblPr>
              <a:tblGrid>
                <a:gridCol w="926825"/>
                <a:gridCol w="1152125"/>
                <a:gridCol w="4959375"/>
              </a:tblGrid>
              <a:tr h="327275">
                <a:tc rowSpan="5">
                  <a:txBody>
                    <a:bodyPr/>
                    <a:lstStyle/>
                    <a:p>
                      <a:pPr indent="0" lvl="0" marL="0" rtl="0" algn="ctr">
                        <a:spcBef>
                          <a:spcPts val="0"/>
                        </a:spcBef>
                        <a:spcAft>
                          <a:spcPts val="0"/>
                        </a:spcAft>
                        <a:buClr>
                          <a:srgbClr val="000000"/>
                        </a:buClr>
                        <a:buSzPts val="1100"/>
                        <a:buFont typeface="Arial"/>
                        <a:buNone/>
                      </a:pPr>
                      <a:r>
                        <a:rPr lang="en-GB">
                          <a:solidFill>
                            <a:srgbClr val="FFFFFF"/>
                          </a:solidFill>
                          <a:latin typeface="Cabin"/>
                          <a:ea typeface="Cabin"/>
                          <a:cs typeface="Cabin"/>
                          <a:sym typeface="Cabin"/>
                        </a:rPr>
                        <a:t>Normal Flora of the GIT </a:t>
                      </a:r>
                      <a:endParaRPr>
                        <a:solidFill>
                          <a:srgbClr val="FFFFFF"/>
                        </a:solidFill>
                        <a:latin typeface="Cabin"/>
                        <a:ea typeface="Cabin"/>
                        <a:cs typeface="Cabin"/>
                        <a:sym typeface="Cabin"/>
                      </a:endParaRPr>
                    </a:p>
                    <a:p>
                      <a:pPr indent="0" lvl="0" marL="0" rtl="0" algn="ctr">
                        <a:spcBef>
                          <a:spcPts val="0"/>
                        </a:spcBef>
                        <a:spcAft>
                          <a:spcPts val="0"/>
                        </a:spcAft>
                        <a:buNone/>
                      </a:pPr>
                      <a:r>
                        <a:t/>
                      </a:r>
                      <a:endParaRPr sz="18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Oral cavity</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Contains high number of flora which vary from site to site of the mouth.</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0525">
                <a:tc vMerge="1"/>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Saliva</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Contains mixed flora: 10</a:t>
                      </a:r>
                      <a:r>
                        <a:rPr baseline="30000" lang="en-GB" sz="1200">
                          <a:latin typeface="Cabin"/>
                          <a:ea typeface="Cabin"/>
                          <a:cs typeface="Cabin"/>
                          <a:sym typeface="Cabin"/>
                        </a:rPr>
                        <a:t>8</a:t>
                      </a:r>
                      <a:r>
                        <a:rPr lang="en-GB" sz="1200">
                          <a:latin typeface="Cabin"/>
                          <a:ea typeface="Cabin"/>
                          <a:cs typeface="Cabin"/>
                          <a:sym typeface="Cabin"/>
                        </a:rPr>
                        <a:t> organisms/ml</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7275">
                <a:tc vMerge="1"/>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Stomach</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b="1" lang="en-GB" sz="1150">
                          <a:latin typeface="Cabin"/>
                          <a:ea typeface="Cabin"/>
                          <a:cs typeface="Cabin"/>
                          <a:sym typeface="Cabin"/>
                        </a:rPr>
                        <a:t>Empty</a:t>
                      </a:r>
                      <a:r>
                        <a:rPr lang="en-GB" sz="1150">
                          <a:latin typeface="Cabin"/>
                          <a:ea typeface="Cabin"/>
                          <a:cs typeface="Cabin"/>
                          <a:sym typeface="Cabin"/>
                        </a:rPr>
                        <a:t> stomach has no normal flora in health due to HCL and peptic enzymes </a:t>
                      </a:r>
                      <a:endParaRPr sz="115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0525">
                <a:tc vMerge="1"/>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Small intestine</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Very scanty except </a:t>
                      </a:r>
                      <a:r>
                        <a:rPr b="1" lang="en-GB" sz="1200">
                          <a:latin typeface="Cabin"/>
                          <a:ea typeface="Cabin"/>
                          <a:cs typeface="Cabin"/>
                          <a:sym typeface="Cabin"/>
                        </a:rPr>
                        <a:t>near colon.</a:t>
                      </a:r>
                      <a:endParaRPr b="1"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08825">
                <a:tc vMerge="1"/>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Colon of adults</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10</a:t>
                      </a:r>
                      <a:r>
                        <a:rPr baseline="30000" lang="en-GB" sz="1200">
                          <a:latin typeface="Cabin"/>
                          <a:ea typeface="Cabin"/>
                          <a:cs typeface="Cabin"/>
                          <a:sym typeface="Cabin"/>
                        </a:rPr>
                        <a:t>10</a:t>
                      </a:r>
                      <a:r>
                        <a:rPr lang="en-GB" sz="1200">
                          <a:latin typeface="Cabin"/>
                          <a:ea typeface="Cabin"/>
                          <a:cs typeface="Cabin"/>
                          <a:sym typeface="Cabin"/>
                        </a:rPr>
                        <a:t> organisms/gm stool: </a:t>
                      </a:r>
                      <a:endParaRPr sz="1200">
                        <a:latin typeface="Cabin"/>
                        <a:ea typeface="Cabin"/>
                        <a:cs typeface="Cabin"/>
                        <a:sym typeface="Cabin"/>
                      </a:endParaRPr>
                    </a:p>
                    <a:p>
                      <a:pPr indent="-298450" lvl="0" marL="457200" rtl="0" algn="l">
                        <a:spcBef>
                          <a:spcPts val="0"/>
                        </a:spcBef>
                        <a:spcAft>
                          <a:spcPts val="0"/>
                        </a:spcAft>
                        <a:buSzPts val="1100"/>
                        <a:buFont typeface="Cabin"/>
                        <a:buChar char="●"/>
                      </a:pPr>
                      <a:r>
                        <a:rPr lang="en-GB" sz="1100">
                          <a:latin typeface="Cabin"/>
                          <a:ea typeface="Cabin"/>
                          <a:cs typeface="Cabin"/>
                          <a:sym typeface="Cabin"/>
                        </a:rPr>
                        <a:t> &gt;90% are  </a:t>
                      </a:r>
                      <a:r>
                        <a:rPr b="1" lang="en-GB" sz="1100">
                          <a:latin typeface="Cabin"/>
                          <a:ea typeface="Cabin"/>
                          <a:cs typeface="Cabin"/>
                          <a:sym typeface="Cabin"/>
                        </a:rPr>
                        <a:t>Bacteroides</a:t>
                      </a:r>
                      <a:r>
                        <a:rPr lang="en-GB" sz="1100">
                          <a:latin typeface="Cabin"/>
                          <a:ea typeface="Cabin"/>
                          <a:cs typeface="Cabin"/>
                          <a:sym typeface="Cabin"/>
                        </a:rPr>
                        <a:t> (anaerobic), </a:t>
                      </a:r>
                      <a:endParaRPr sz="1100">
                        <a:latin typeface="Cabin"/>
                        <a:ea typeface="Cabin"/>
                        <a:cs typeface="Cabin"/>
                        <a:sym typeface="Cabin"/>
                      </a:endParaRPr>
                    </a:p>
                    <a:p>
                      <a:pPr indent="-298450" lvl="0" marL="457200" rtl="0" algn="l">
                        <a:spcBef>
                          <a:spcPts val="0"/>
                        </a:spcBef>
                        <a:spcAft>
                          <a:spcPts val="0"/>
                        </a:spcAft>
                        <a:buSzPts val="1100"/>
                        <a:buFont typeface="Cabin"/>
                        <a:buChar char="●"/>
                      </a:pPr>
                      <a:r>
                        <a:rPr lang="en-GB" sz="1100">
                          <a:latin typeface="Cabin"/>
                          <a:ea typeface="Cabin"/>
                          <a:cs typeface="Cabin"/>
                          <a:sym typeface="Cabin"/>
                        </a:rPr>
                        <a:t> 10% other bacteria.</a:t>
                      </a:r>
                      <a:endParaRPr sz="11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Direct effect of diet composition.</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cxnSp>
        <p:nvCxnSpPr>
          <p:cNvPr id="102" name="Google Shape;102;p14"/>
          <p:cNvCxnSpPr>
            <a:endCxn id="90" idx="1"/>
          </p:cNvCxnSpPr>
          <p:nvPr/>
        </p:nvCxnSpPr>
        <p:spPr>
          <a:xfrm flipH="1">
            <a:off x="3796234" y="1846603"/>
            <a:ext cx="5100" cy="467700"/>
          </a:xfrm>
          <a:prstGeom prst="straightConnector1">
            <a:avLst/>
          </a:prstGeom>
          <a:noFill/>
          <a:ln cap="flat" cmpd="sng" w="9525">
            <a:solidFill>
              <a:srgbClr val="B4B982"/>
            </a:solidFill>
            <a:prstDash val="dash"/>
            <a:round/>
            <a:headEnd len="med" w="med" type="none"/>
            <a:tailEnd len="med" w="med" type="none"/>
          </a:ln>
        </p:spPr>
      </p:cxnSp>
      <p:cxnSp>
        <p:nvCxnSpPr>
          <p:cNvPr id="103" name="Google Shape;103;p14"/>
          <p:cNvCxnSpPr/>
          <p:nvPr/>
        </p:nvCxnSpPr>
        <p:spPr>
          <a:xfrm flipH="1">
            <a:off x="3791734" y="2373790"/>
            <a:ext cx="5100" cy="467700"/>
          </a:xfrm>
          <a:prstGeom prst="straightConnector1">
            <a:avLst/>
          </a:prstGeom>
          <a:noFill/>
          <a:ln cap="flat" cmpd="sng" w="9525">
            <a:solidFill>
              <a:srgbClr val="B4B982"/>
            </a:solidFill>
            <a:prstDash val="dash"/>
            <a:round/>
            <a:headEnd len="med" w="med" type="none"/>
            <a:tailEnd len="med" w="med" type="none"/>
          </a:ln>
        </p:spPr>
      </p:cxnSp>
      <p:graphicFrame>
        <p:nvGraphicFramePr>
          <p:cNvPr id="104" name="Google Shape;104;p14"/>
          <p:cNvGraphicFramePr/>
          <p:nvPr/>
        </p:nvGraphicFramePr>
        <p:xfrm>
          <a:off x="274588" y="6337230"/>
          <a:ext cx="3000000" cy="3000000"/>
        </p:xfrm>
        <a:graphic>
          <a:graphicData uri="http://schemas.openxmlformats.org/drawingml/2006/table">
            <a:tbl>
              <a:tblPr>
                <a:noFill/>
                <a:tableStyleId>{5402FA05-F95B-48DC-B521-DFB6D5C5230C}</a:tableStyleId>
              </a:tblPr>
              <a:tblGrid>
                <a:gridCol w="1222800"/>
                <a:gridCol w="3010125"/>
                <a:gridCol w="2805400"/>
              </a:tblGrid>
              <a:tr h="312525">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Virulence: </a:t>
                      </a:r>
                      <a:endParaRPr sz="1300">
                        <a:solidFill>
                          <a:srgbClr val="FFFFFF"/>
                        </a:solidFill>
                        <a:latin typeface="Cabin"/>
                        <a:ea typeface="Cabin"/>
                        <a:cs typeface="Cabin"/>
                        <a:sym typeface="Cabin"/>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Normal flora (low virulence):</a:t>
                      </a:r>
                      <a:endParaRPr sz="1300">
                        <a:solidFill>
                          <a:srgbClr val="FFFFFF"/>
                        </a:solidFill>
                        <a:latin typeface="Cabin"/>
                        <a:ea typeface="Cabin"/>
                        <a:cs typeface="Cabin"/>
                        <a:sym typeface="Cabin"/>
                      </a:endParaRPr>
                    </a:p>
                  </a:txBody>
                  <a:tcPr marT="91425" marB="91425" marR="91425" marL="91425">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Potential pathogen (carrier):</a:t>
                      </a:r>
                      <a:endParaRPr baseline="30000" sz="1300">
                        <a:solidFill>
                          <a:srgbClr val="FFFFFF"/>
                        </a:solidFill>
                        <a:latin typeface="Cabin"/>
                        <a:ea typeface="Cabin"/>
                        <a:cs typeface="Cabin"/>
                        <a:sym typeface="Cabin"/>
                      </a:endParaRPr>
                    </a:p>
                  </a:txBody>
                  <a:tcPr marT="91425" marB="91425" marR="91425" marL="91425">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solidFill>
                      <a:srgbClr val="61753B">
                        <a:alpha val="84310"/>
                      </a:srgbClr>
                    </a:solidFill>
                  </a:tcPr>
                </a:tc>
              </a:tr>
              <a:tr h="498875">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Mouth</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 </a:t>
                      </a:r>
                      <a:r>
                        <a:rPr b="1" lang="en-GB" sz="1100">
                          <a:latin typeface="Cabin"/>
                          <a:ea typeface="Cabin"/>
                          <a:cs typeface="Cabin"/>
                          <a:sym typeface="Cabin"/>
                        </a:rPr>
                        <a:t>Viridans streptococci</a:t>
                      </a:r>
                      <a:r>
                        <a:rPr lang="en-GB" sz="1100">
                          <a:latin typeface="Cabin"/>
                          <a:ea typeface="Cabin"/>
                          <a:cs typeface="Cabin"/>
                          <a:sym typeface="Cabin"/>
                        </a:rPr>
                        <a:t>      - Neisseria spp</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Moraxella                       </a:t>
                      </a:r>
                      <a:r>
                        <a:rPr lang="en-GB" sz="600">
                          <a:latin typeface="Cabin"/>
                          <a:ea typeface="Cabin"/>
                          <a:cs typeface="Cabin"/>
                          <a:sym typeface="Cabin"/>
                        </a:rPr>
                        <a:t> </a:t>
                      </a:r>
                      <a:r>
                        <a:rPr lang="en-GB" sz="1100">
                          <a:latin typeface="Cabin"/>
                          <a:ea typeface="Cabin"/>
                          <a:cs typeface="Cabin"/>
                          <a:sym typeface="Cabin"/>
                        </a:rPr>
                        <a:t>   -</a:t>
                      </a:r>
                      <a:r>
                        <a:rPr b="1" lang="en-GB" sz="1100">
                          <a:latin typeface="Cabin"/>
                          <a:ea typeface="Cabin"/>
                          <a:cs typeface="Cabin"/>
                          <a:sym typeface="Cabin"/>
                        </a:rPr>
                        <a:t>Peptostreptococcus</a:t>
                      </a:r>
                      <a:endParaRPr b="1"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 Candida albicans</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CCCCCC"/>
                      </a:solidFill>
                      <a:prstDash val="solid"/>
                      <a:round/>
                      <a:headEnd len="sm" w="sm" type="none"/>
                      <a:tailEnd len="sm" w="sm" type="none"/>
                    </a:lnB>
                  </a:tcPr>
                </a:tc>
              </a:tr>
              <a:tr h="598875">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Nasopharynx</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100">
                          <a:latin typeface="Cabin"/>
                          <a:ea typeface="Cabin"/>
                          <a:cs typeface="Cabin"/>
                          <a:sym typeface="Cabin"/>
                        </a:rPr>
                        <a:t>- Neisseria spp                    - Viridans streptococci</a:t>
                      </a:r>
                      <a:endParaRPr sz="1100">
                        <a:latin typeface="Cabin"/>
                        <a:ea typeface="Cabin"/>
                        <a:cs typeface="Cabin"/>
                        <a:sym typeface="Cabin"/>
                      </a:endParaRPr>
                    </a:p>
                    <a:p>
                      <a:pPr indent="0" lvl="0" marL="0" rtl="0" algn="l">
                        <a:spcBef>
                          <a:spcPts val="0"/>
                        </a:spcBef>
                        <a:spcAft>
                          <a:spcPts val="0"/>
                        </a:spcAft>
                        <a:buNone/>
                      </a:pPr>
                      <a:r>
                        <a:rPr lang="en-GB" sz="1100">
                          <a:latin typeface="Cabin"/>
                          <a:ea typeface="Cabin"/>
                          <a:cs typeface="Cabin"/>
                          <a:sym typeface="Cabin"/>
                        </a:rPr>
                        <a:t>- Moraxella                       </a:t>
                      </a:r>
                      <a:r>
                        <a:rPr lang="en-GB" sz="600">
                          <a:latin typeface="Cabin"/>
                          <a:ea typeface="Cabin"/>
                          <a:cs typeface="Cabin"/>
                          <a:sym typeface="Cabin"/>
                        </a:rPr>
                        <a:t> </a:t>
                      </a:r>
                      <a:r>
                        <a:rPr lang="en-GB" sz="1100">
                          <a:latin typeface="Cabin"/>
                          <a:ea typeface="Cabin"/>
                          <a:cs typeface="Cabin"/>
                          <a:sym typeface="Cabin"/>
                        </a:rPr>
                        <a:t>   - Peptostreptococcus</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 S.pneumoniae      - N.meningitidis </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H.infuenzae           - S.pyogenes, </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S.aureus</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51600">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Stomach</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 Streptococci                    - Peptosterptococcus</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others from mouth</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none</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2525">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Small intestine</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scanty, variable</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none</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34650">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Colon of adults</a:t>
                      </a:r>
                      <a:endParaRPr sz="1300">
                        <a:solidFill>
                          <a:srgbClr val="61753B"/>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0C58F">
                        <a:alpha val="53630"/>
                      </a:srgbClr>
                    </a:solidFill>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 Bacteriodes    </a:t>
                      </a:r>
                      <a:r>
                        <a:rPr lang="en-GB" sz="600">
                          <a:latin typeface="Cabin"/>
                          <a:ea typeface="Cabin"/>
                          <a:cs typeface="Cabin"/>
                          <a:sym typeface="Cabin"/>
                        </a:rPr>
                        <a:t>  </a:t>
                      </a:r>
                      <a:r>
                        <a:rPr lang="en-GB" sz="1100">
                          <a:latin typeface="Cabin"/>
                          <a:ea typeface="Cabin"/>
                          <a:cs typeface="Cabin"/>
                          <a:sym typeface="Cabin"/>
                        </a:rPr>
                        <a:t>                 </a:t>
                      </a:r>
                      <a:r>
                        <a:rPr lang="en-GB" sz="600">
                          <a:latin typeface="Cabin"/>
                          <a:ea typeface="Cabin"/>
                          <a:cs typeface="Cabin"/>
                          <a:sym typeface="Cabin"/>
                        </a:rPr>
                        <a:t> </a:t>
                      </a:r>
                      <a:r>
                        <a:rPr lang="en-GB" sz="1100">
                          <a:latin typeface="Cabin"/>
                          <a:ea typeface="Cabin"/>
                          <a:cs typeface="Cabin"/>
                          <a:sym typeface="Cabin"/>
                        </a:rPr>
                        <a:t> - Fusobacterium </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Eubacterium </a:t>
                      </a:r>
                      <a:r>
                        <a:rPr lang="en-GB" sz="600">
                          <a:latin typeface="Cabin"/>
                          <a:ea typeface="Cabin"/>
                          <a:cs typeface="Cabin"/>
                          <a:sym typeface="Cabin"/>
                        </a:rPr>
                        <a:t> </a:t>
                      </a:r>
                      <a:r>
                        <a:rPr lang="en-GB" sz="1100">
                          <a:latin typeface="Cabin"/>
                          <a:ea typeface="Cabin"/>
                          <a:cs typeface="Cabin"/>
                          <a:sym typeface="Cabin"/>
                        </a:rPr>
                        <a:t> </a:t>
                      </a:r>
                      <a:r>
                        <a:rPr lang="en-GB" sz="600">
                          <a:latin typeface="Cabin"/>
                          <a:ea typeface="Cabin"/>
                          <a:cs typeface="Cabin"/>
                          <a:sym typeface="Cabin"/>
                        </a:rPr>
                        <a:t>                                </a:t>
                      </a:r>
                      <a:r>
                        <a:rPr lang="en-GB" sz="1100">
                          <a:latin typeface="Cabin"/>
                          <a:ea typeface="Cabin"/>
                          <a:cs typeface="Cabin"/>
                          <a:sym typeface="Cabin"/>
                        </a:rPr>
                        <a:t> </a:t>
                      </a:r>
                      <a:r>
                        <a:rPr lang="en-GB" sz="600">
                          <a:latin typeface="Cabin"/>
                          <a:ea typeface="Cabin"/>
                          <a:cs typeface="Cabin"/>
                          <a:sym typeface="Cabin"/>
                        </a:rPr>
                        <a:t> </a:t>
                      </a:r>
                      <a:r>
                        <a:rPr lang="en-GB" sz="1100">
                          <a:latin typeface="Cabin"/>
                          <a:ea typeface="Cabin"/>
                          <a:cs typeface="Cabin"/>
                          <a:sym typeface="Cabin"/>
                        </a:rPr>
                        <a:t> - Lactobacillus</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Enterobacteriaceae          - Enterococcus</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Clostridium                    </a:t>
                      </a:r>
                      <a:r>
                        <a:rPr lang="en-GB" sz="600">
                          <a:latin typeface="Cabin"/>
                          <a:ea typeface="Cabin"/>
                          <a:cs typeface="Cabin"/>
                          <a:sym typeface="Cabin"/>
                        </a:rPr>
                        <a:t> </a:t>
                      </a:r>
                      <a:endParaRPr sz="11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100">
                          <a:latin typeface="Cabin"/>
                          <a:ea typeface="Cabin"/>
                          <a:cs typeface="Cabin"/>
                          <a:sym typeface="Cabin"/>
                        </a:rPr>
                        <a:t>- B.fragilis                    - E.coli </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Pseudomonas         - Candida</a:t>
                      </a:r>
                      <a:endParaRPr sz="1100">
                        <a:latin typeface="Cabin"/>
                        <a:ea typeface="Cabin"/>
                        <a:cs typeface="Cabin"/>
                        <a:sym typeface="Cabin"/>
                      </a:endParaRPr>
                    </a:p>
                    <a:p>
                      <a:pPr indent="0" lvl="0" marL="0" marR="0" rtl="0" algn="l">
                        <a:lnSpc>
                          <a:spcPct val="100000"/>
                        </a:lnSpc>
                        <a:spcBef>
                          <a:spcPts val="0"/>
                        </a:spcBef>
                        <a:spcAft>
                          <a:spcPts val="0"/>
                        </a:spcAft>
                        <a:buNone/>
                      </a:pPr>
                      <a:r>
                        <a:rPr lang="en-GB" sz="1100">
                          <a:latin typeface="Cabin"/>
                          <a:ea typeface="Cabin"/>
                          <a:cs typeface="Cabin"/>
                          <a:sym typeface="Cabin"/>
                        </a:rPr>
                        <a:t>- Clostridium (C. perfringens, C. difficile)</a:t>
                      </a:r>
                      <a:endParaRPr sz="1100">
                        <a:latin typeface="Cabin"/>
                        <a:ea typeface="Cabin"/>
                        <a:cs typeface="Cabin"/>
                        <a:sym typeface="Cabin"/>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15"/>
          <p:cNvPicPr preferRelativeResize="0"/>
          <p:nvPr/>
        </p:nvPicPr>
        <p:blipFill rotWithShape="1">
          <a:blip r:embed="rId3">
            <a:alphaModFix/>
          </a:blip>
          <a:srcRect b="0" l="0" r="5615" t="0"/>
          <a:stretch/>
        </p:blipFill>
        <p:spPr>
          <a:xfrm>
            <a:off x="2182125" y="5447575"/>
            <a:ext cx="4778275" cy="1498725"/>
          </a:xfrm>
          <a:prstGeom prst="rect">
            <a:avLst/>
          </a:prstGeom>
          <a:noFill/>
          <a:ln>
            <a:noFill/>
          </a:ln>
        </p:spPr>
      </p:pic>
      <p:sp>
        <p:nvSpPr>
          <p:cNvPr id="110" name="Google Shape;110;p15"/>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11" name="Google Shape;111;p15"/>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1. Entero</a:t>
            </a:r>
            <a:r>
              <a:rPr b="1" lang="en-GB" sz="1000">
                <a:solidFill>
                  <a:srgbClr val="6AA84F"/>
                </a:solidFill>
                <a:latin typeface="Cabin"/>
                <a:ea typeface="Cabin"/>
                <a:cs typeface="Cabin"/>
                <a:sym typeface="Cabin"/>
              </a:rPr>
              <a:t>invasive</a:t>
            </a:r>
            <a:r>
              <a:rPr lang="en-GB" sz="1000">
                <a:solidFill>
                  <a:srgbClr val="6AA84F"/>
                </a:solidFill>
                <a:latin typeface="Cabin"/>
                <a:ea typeface="Cabin"/>
                <a:cs typeface="Cabin"/>
                <a:sym typeface="Cabin"/>
              </a:rPr>
              <a:t> E.coli &amp; </a:t>
            </a:r>
            <a:r>
              <a:rPr lang="en-GB" sz="1000">
                <a:solidFill>
                  <a:srgbClr val="6AA84F"/>
                </a:solidFill>
                <a:latin typeface="Cabin"/>
                <a:ea typeface="Cabin"/>
                <a:cs typeface="Cabin"/>
                <a:sym typeface="Cabin"/>
              </a:rPr>
              <a:t>Yersinia enterocolitica.</a:t>
            </a:r>
            <a:endParaRPr sz="1000">
              <a:solidFill>
                <a:srgbClr val="6AA84F"/>
              </a:solidFill>
              <a:latin typeface="Cabin"/>
              <a:ea typeface="Cabin"/>
              <a:cs typeface="Cabin"/>
              <a:sym typeface="Cabin"/>
            </a:endParaRPr>
          </a:p>
          <a:p>
            <a:pPr indent="0" lvl="0" marL="0" rtl="0" algn="l">
              <a:spcBef>
                <a:spcPts val="0"/>
              </a:spcBef>
              <a:spcAft>
                <a:spcPts val="0"/>
              </a:spcAft>
              <a:buNone/>
            </a:pPr>
            <a:r>
              <a:rPr lang="en-GB" sz="1000">
                <a:solidFill>
                  <a:srgbClr val="6AA84F"/>
                </a:solidFill>
                <a:latin typeface="Cabin"/>
                <a:ea typeface="Cabin"/>
                <a:cs typeface="Cabin"/>
                <a:sym typeface="Cabin"/>
              </a:rPr>
              <a:t>2. Entero</a:t>
            </a:r>
            <a:r>
              <a:rPr b="1" lang="en-GB" sz="1000">
                <a:solidFill>
                  <a:srgbClr val="6AA84F"/>
                </a:solidFill>
                <a:latin typeface="Cabin"/>
                <a:ea typeface="Cabin"/>
                <a:cs typeface="Cabin"/>
                <a:sym typeface="Cabin"/>
              </a:rPr>
              <a:t>toxigenic</a:t>
            </a:r>
            <a:r>
              <a:rPr lang="en-GB" sz="1000">
                <a:solidFill>
                  <a:srgbClr val="6AA84F"/>
                </a:solidFill>
                <a:latin typeface="Cabin"/>
                <a:ea typeface="Cabin"/>
                <a:cs typeface="Cabin"/>
                <a:sym typeface="Cabin"/>
              </a:rPr>
              <a:t> </a:t>
            </a:r>
            <a:r>
              <a:rPr lang="en-GB" sz="1000">
                <a:solidFill>
                  <a:srgbClr val="6AA84F"/>
                </a:solidFill>
                <a:latin typeface="Cabin"/>
                <a:ea typeface="Cabin"/>
                <a:cs typeface="Cabin"/>
                <a:sym typeface="Cabin"/>
              </a:rPr>
              <a:t>E.coli</a:t>
            </a:r>
            <a:r>
              <a:rPr lang="en-GB" sz="1000">
                <a:solidFill>
                  <a:srgbClr val="6AA84F"/>
                </a:solidFill>
                <a:latin typeface="Cabin"/>
                <a:ea typeface="Cabin"/>
                <a:cs typeface="Cabin"/>
                <a:sym typeface="Cabin"/>
              </a:rPr>
              <a:t>, Entero</a:t>
            </a:r>
            <a:r>
              <a:rPr b="1" lang="en-GB" sz="1000">
                <a:solidFill>
                  <a:srgbClr val="6AA84F"/>
                </a:solidFill>
                <a:latin typeface="Cabin"/>
                <a:ea typeface="Cabin"/>
                <a:cs typeface="Cabin"/>
                <a:sym typeface="Cabin"/>
              </a:rPr>
              <a:t>hemorrhagic</a:t>
            </a:r>
            <a:r>
              <a:rPr lang="en-GB" sz="1000">
                <a:solidFill>
                  <a:srgbClr val="6AA84F"/>
                </a:solidFill>
                <a:latin typeface="Cabin"/>
                <a:ea typeface="Cabin"/>
                <a:cs typeface="Cabin"/>
                <a:sym typeface="Cabin"/>
              </a:rPr>
              <a:t> </a:t>
            </a:r>
            <a:r>
              <a:rPr lang="en-GB" sz="1000">
                <a:solidFill>
                  <a:srgbClr val="6AA84F"/>
                </a:solidFill>
                <a:latin typeface="Cabin"/>
                <a:ea typeface="Cabin"/>
                <a:cs typeface="Cabin"/>
                <a:sym typeface="Cabin"/>
              </a:rPr>
              <a:t>E.coli, Clostridium difficile &amp; Staph. aureus</a:t>
            </a:r>
            <a:endParaRPr sz="1000">
              <a:solidFill>
                <a:srgbClr val="6AA84F"/>
              </a:solidFill>
              <a:latin typeface="Cabin"/>
              <a:ea typeface="Cabin"/>
              <a:cs typeface="Cabin"/>
              <a:sym typeface="Cabin"/>
            </a:endParaRPr>
          </a:p>
          <a:p>
            <a:pPr indent="0" lvl="0" marL="0" rtl="0" algn="l">
              <a:spcBef>
                <a:spcPts val="0"/>
              </a:spcBef>
              <a:spcAft>
                <a:spcPts val="0"/>
              </a:spcAft>
              <a:buNone/>
            </a:pPr>
            <a:r>
              <a:rPr lang="en-GB" sz="1000">
                <a:solidFill>
                  <a:srgbClr val="6AA84F"/>
                </a:solidFill>
                <a:latin typeface="Cabin"/>
                <a:ea typeface="Cabin"/>
                <a:cs typeface="Cabin"/>
                <a:sym typeface="Cabin"/>
              </a:rPr>
              <a:t>3. for example by brushing your teeth it may enter the bloodstream</a:t>
            </a:r>
            <a:r>
              <a:rPr lang="en-GB" sz="1000">
                <a:solidFill>
                  <a:srgbClr val="6AA84F"/>
                </a:solidFill>
                <a:latin typeface="Cabin"/>
                <a:ea typeface="Cabin"/>
                <a:cs typeface="Cabin"/>
                <a:sym typeface="Cabin"/>
              </a:rPr>
              <a:t> </a:t>
            </a:r>
            <a:r>
              <a:rPr lang="en-GB" sz="1000">
                <a:solidFill>
                  <a:srgbClr val="6AA84F"/>
                </a:solidFill>
                <a:highlight>
                  <a:srgbClr val="FFFFFF"/>
                </a:highlight>
                <a:latin typeface="Cabin"/>
                <a:ea typeface="Cabin"/>
                <a:cs typeface="Cabin"/>
                <a:sym typeface="Cabin"/>
              </a:rPr>
              <a:t>leading to endocarditis in damaged valves</a:t>
            </a:r>
            <a:endParaRPr sz="1000">
              <a:solidFill>
                <a:srgbClr val="6AA84F"/>
              </a:solidFill>
              <a:latin typeface="Cabin"/>
              <a:ea typeface="Cabin"/>
              <a:cs typeface="Cabin"/>
              <a:sym typeface="Cabin"/>
            </a:endParaRPr>
          </a:p>
        </p:txBody>
      </p:sp>
      <p:sp>
        <p:nvSpPr>
          <p:cNvPr id="112" name="Google Shape;112;p15"/>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grpSp>
        <p:nvGrpSpPr>
          <p:cNvPr id="113" name="Google Shape;113;p15"/>
          <p:cNvGrpSpPr/>
          <p:nvPr/>
        </p:nvGrpSpPr>
        <p:grpSpPr>
          <a:xfrm>
            <a:off x="754881" y="994552"/>
            <a:ext cx="6317084" cy="4528970"/>
            <a:chOff x="984600" y="1446551"/>
            <a:chExt cx="6030630" cy="4528970"/>
          </a:xfrm>
        </p:grpSpPr>
        <p:sp>
          <p:nvSpPr>
            <p:cNvPr id="114" name="Google Shape;114;p15"/>
            <p:cNvSpPr/>
            <p:nvPr/>
          </p:nvSpPr>
          <p:spPr>
            <a:xfrm>
              <a:off x="984600" y="1446551"/>
              <a:ext cx="3616200" cy="519300"/>
            </a:xfrm>
            <a:prstGeom prst="roundRect">
              <a:avLst>
                <a:gd fmla="val 16667" name="adj"/>
              </a:avLst>
            </a:prstGeom>
            <a:solidFill>
              <a:srgbClr val="61753B">
                <a:alpha val="84310"/>
              </a:srgbClr>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1500">
                  <a:solidFill>
                    <a:srgbClr val="FFFFFF"/>
                  </a:solidFill>
                  <a:latin typeface="Cabin"/>
                  <a:ea typeface="Cabin"/>
                  <a:cs typeface="Cabin"/>
                  <a:sym typeface="Cabin"/>
                </a:rPr>
                <a:t>Role of Normal Flora in Diarrheal Diseases </a:t>
              </a:r>
              <a:endParaRPr b="1" sz="1500">
                <a:solidFill>
                  <a:srgbClr val="FFFFFF"/>
                </a:solidFill>
                <a:latin typeface="Cabin"/>
                <a:ea typeface="Cabin"/>
                <a:cs typeface="Cabin"/>
                <a:sym typeface="Cabin"/>
              </a:endParaRPr>
            </a:p>
          </p:txBody>
        </p:sp>
        <p:sp>
          <p:nvSpPr>
            <p:cNvPr id="115" name="Google Shape;115;p15"/>
            <p:cNvSpPr/>
            <p:nvPr/>
          </p:nvSpPr>
          <p:spPr>
            <a:xfrm>
              <a:off x="1117513" y="2068963"/>
              <a:ext cx="5897700" cy="1024800"/>
            </a:xfrm>
            <a:prstGeom prst="roundRect">
              <a:avLst>
                <a:gd fmla="val 16667" name="adj"/>
              </a:avLst>
            </a:prstGeom>
            <a:noFill/>
            <a:ln cap="flat" cmpd="sng" w="9525">
              <a:solidFill>
                <a:srgbClr val="C0C58F"/>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Many are opportunistic pathogens: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e.g. perforation of the colon from ruptured diverticulum </a:t>
              </a:r>
              <a:r>
                <a:rPr lang="en-GB" sz="1200">
                  <a:solidFill>
                    <a:schemeClr val="dk1"/>
                  </a:solidFill>
                  <a:latin typeface="Cabin"/>
                  <a:ea typeface="Cabin"/>
                  <a:cs typeface="Cabin"/>
                  <a:sym typeface="Cabin"/>
                </a:rPr>
                <a:t>➔</a:t>
              </a:r>
              <a:r>
                <a:rPr lang="en-GB" sz="1200">
                  <a:latin typeface="Cabin"/>
                  <a:ea typeface="Cabin"/>
                  <a:cs typeface="Cabin"/>
                  <a:sym typeface="Cabin"/>
                </a:rPr>
                <a:t> feces enter into peritoneal cavity and cause peritonitis </a:t>
              </a:r>
              <a:endParaRPr sz="1200">
                <a:latin typeface="Cabin"/>
                <a:ea typeface="Cabin"/>
                <a:cs typeface="Cabin"/>
                <a:sym typeface="Cabin"/>
              </a:endParaRPr>
            </a:p>
            <a:p>
              <a:pPr indent="0" lvl="0" marL="0" rtl="0" algn="l">
                <a:spcBef>
                  <a:spcPts val="0"/>
                </a:spcBef>
                <a:spcAft>
                  <a:spcPts val="0"/>
                </a:spcAft>
                <a:buNone/>
              </a:pPr>
              <a:r>
                <a:rPr lang="en-GB" sz="1200">
                  <a:solidFill>
                    <a:schemeClr val="dk1"/>
                  </a:solidFill>
                </a:rPr>
                <a:t>● </a:t>
              </a:r>
              <a:r>
                <a:rPr lang="en-GB" sz="1200">
                  <a:solidFill>
                    <a:schemeClr val="dk1"/>
                  </a:solidFill>
                  <a:latin typeface="Cabin"/>
                  <a:ea typeface="Cabin"/>
                  <a:cs typeface="Cabin"/>
                  <a:sym typeface="Cabin"/>
                </a:rPr>
                <a:t>Viridans streptococci of oral cavity enters the blood</a:t>
              </a:r>
              <a:r>
                <a:rPr baseline="30000" lang="en-GB" sz="1200">
                  <a:solidFill>
                    <a:schemeClr val="dk1"/>
                  </a:solidFill>
                  <a:latin typeface="Cabin"/>
                  <a:ea typeface="Cabin"/>
                  <a:cs typeface="Cabin"/>
                  <a:sym typeface="Cabin"/>
                </a:rPr>
                <a:t>3</a:t>
              </a:r>
              <a:r>
                <a:rPr lang="en-GB" sz="1200">
                  <a:solidFill>
                    <a:schemeClr val="dk1"/>
                  </a:solidFill>
                  <a:latin typeface="Cabin"/>
                  <a:ea typeface="Cabin"/>
                  <a:cs typeface="Cabin"/>
                  <a:sym typeface="Cabin"/>
                </a:rPr>
                <a:t> and colonize damaged heart valves.</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latin typeface="Cabin"/>
                  <a:ea typeface="Cabin"/>
                  <a:cs typeface="Cabin"/>
                  <a:sym typeface="Cabin"/>
                </a:rPr>
                <a:t>Mouth flora play a role in dental caries</a:t>
              </a:r>
              <a:endParaRPr sz="1200">
                <a:latin typeface="Cabin"/>
                <a:ea typeface="Cabin"/>
                <a:cs typeface="Cabin"/>
                <a:sym typeface="Cabin"/>
              </a:endParaRPr>
            </a:p>
          </p:txBody>
        </p:sp>
        <p:sp>
          <p:nvSpPr>
            <p:cNvPr id="116" name="Google Shape;116;p15"/>
            <p:cNvSpPr/>
            <p:nvPr/>
          </p:nvSpPr>
          <p:spPr>
            <a:xfrm>
              <a:off x="1117463" y="3196888"/>
              <a:ext cx="5897700" cy="454800"/>
            </a:xfrm>
            <a:prstGeom prst="roundRect">
              <a:avLst>
                <a:gd fmla="val 16667" name="adj"/>
              </a:avLst>
            </a:prstGeom>
            <a:noFill/>
            <a:ln cap="flat" cmpd="sng" w="9525">
              <a:solidFill>
                <a:srgbClr val="C0C58F"/>
              </a:solidFill>
              <a:prstDash val="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rPr lang="en-GB" sz="1300">
                  <a:latin typeface="Cabin"/>
                  <a:ea typeface="Cabin"/>
                  <a:cs typeface="Cabin"/>
                  <a:sym typeface="Cabin"/>
                </a:rPr>
                <a:t>Compromised defense systems increase the opportunity for invasion.</a:t>
              </a:r>
              <a:endParaRPr sz="1300">
                <a:latin typeface="Cabin"/>
                <a:ea typeface="Cabin"/>
                <a:cs typeface="Cabin"/>
                <a:sym typeface="Cabin"/>
              </a:endParaRPr>
            </a:p>
          </p:txBody>
        </p:sp>
        <p:sp>
          <p:nvSpPr>
            <p:cNvPr id="117" name="Google Shape;117;p15"/>
            <p:cNvSpPr/>
            <p:nvPr/>
          </p:nvSpPr>
          <p:spPr>
            <a:xfrm>
              <a:off x="1117512" y="3745821"/>
              <a:ext cx="5897700" cy="454800"/>
            </a:xfrm>
            <a:prstGeom prst="roundRect">
              <a:avLst>
                <a:gd fmla="val 16667" name="adj"/>
              </a:avLst>
            </a:prstGeom>
            <a:noFill/>
            <a:ln cap="flat" cmpd="sng" w="9525">
              <a:solidFill>
                <a:srgbClr val="C0C58F"/>
              </a:solidFill>
              <a:prstDash val="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rPr lang="en-GB" sz="1300">
                  <a:latin typeface="Cabin"/>
                  <a:ea typeface="Cabin"/>
                  <a:cs typeface="Cabin"/>
                  <a:sym typeface="Cabin"/>
                </a:rPr>
                <a:t>Death after lethal dose of radiation due to massive invasion of normal flora.</a:t>
              </a:r>
              <a:endParaRPr sz="1300">
                <a:latin typeface="Cabin"/>
                <a:ea typeface="Cabin"/>
                <a:cs typeface="Cabin"/>
                <a:sym typeface="Cabin"/>
              </a:endParaRPr>
            </a:p>
          </p:txBody>
        </p:sp>
        <p:cxnSp>
          <p:nvCxnSpPr>
            <p:cNvPr id="118" name="Google Shape;118;p15"/>
            <p:cNvCxnSpPr>
              <a:stCxn id="114" idx="1"/>
              <a:endCxn id="117" idx="1"/>
            </p:cNvCxnSpPr>
            <p:nvPr/>
          </p:nvCxnSpPr>
          <p:spPr>
            <a:xfrm>
              <a:off x="984600" y="1706201"/>
              <a:ext cx="132900" cy="2267100"/>
            </a:xfrm>
            <a:prstGeom prst="bentConnector3">
              <a:avLst>
                <a:gd fmla="val -171051" name="adj1"/>
              </a:avLst>
            </a:prstGeom>
            <a:noFill/>
            <a:ln cap="flat" cmpd="sng" w="9525">
              <a:solidFill>
                <a:srgbClr val="C0C58F"/>
              </a:solidFill>
              <a:prstDash val="solid"/>
              <a:round/>
              <a:headEnd len="med" w="med" type="none"/>
              <a:tailEnd len="med" w="med" type="none"/>
            </a:ln>
          </p:spPr>
        </p:cxnSp>
        <p:cxnSp>
          <p:nvCxnSpPr>
            <p:cNvPr id="119" name="Google Shape;119;p15"/>
            <p:cNvCxnSpPr>
              <a:stCxn id="114" idx="1"/>
              <a:endCxn id="116" idx="1"/>
            </p:cNvCxnSpPr>
            <p:nvPr/>
          </p:nvCxnSpPr>
          <p:spPr>
            <a:xfrm>
              <a:off x="984600" y="1706201"/>
              <a:ext cx="132900" cy="1718100"/>
            </a:xfrm>
            <a:prstGeom prst="bentConnector3">
              <a:avLst>
                <a:gd fmla="val -171051" name="adj1"/>
              </a:avLst>
            </a:prstGeom>
            <a:noFill/>
            <a:ln cap="flat" cmpd="sng" w="9525">
              <a:solidFill>
                <a:srgbClr val="C0C58F"/>
              </a:solidFill>
              <a:prstDash val="solid"/>
              <a:round/>
              <a:headEnd len="med" w="med" type="none"/>
              <a:tailEnd len="med" w="med" type="none"/>
            </a:ln>
          </p:spPr>
        </p:cxnSp>
        <p:cxnSp>
          <p:nvCxnSpPr>
            <p:cNvPr id="120" name="Google Shape;120;p15"/>
            <p:cNvCxnSpPr>
              <a:stCxn id="114" idx="1"/>
              <a:endCxn id="115" idx="1"/>
            </p:cNvCxnSpPr>
            <p:nvPr/>
          </p:nvCxnSpPr>
          <p:spPr>
            <a:xfrm>
              <a:off x="984600" y="1706201"/>
              <a:ext cx="132900" cy="875100"/>
            </a:xfrm>
            <a:prstGeom prst="bentConnector3">
              <a:avLst>
                <a:gd fmla="val -171051" name="adj1"/>
              </a:avLst>
            </a:prstGeom>
            <a:noFill/>
            <a:ln cap="flat" cmpd="sng" w="9525">
              <a:solidFill>
                <a:srgbClr val="C0C58F"/>
              </a:solidFill>
              <a:prstDash val="solid"/>
              <a:round/>
              <a:headEnd len="med" w="med" type="none"/>
              <a:tailEnd len="med" w="med" type="none"/>
            </a:ln>
          </p:spPr>
        </p:cxnSp>
        <p:sp>
          <p:nvSpPr>
            <p:cNvPr id="121" name="Google Shape;121;p15"/>
            <p:cNvSpPr/>
            <p:nvPr/>
          </p:nvSpPr>
          <p:spPr>
            <a:xfrm>
              <a:off x="1117500" y="4294774"/>
              <a:ext cx="5897700" cy="454800"/>
            </a:xfrm>
            <a:prstGeom prst="roundRect">
              <a:avLst>
                <a:gd fmla="val 16667" name="adj"/>
              </a:avLst>
            </a:prstGeom>
            <a:noFill/>
            <a:ln cap="flat" cmpd="sng" w="9525">
              <a:solidFill>
                <a:srgbClr val="C0C58F"/>
              </a:solidFill>
              <a:prstDash val="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rPr lang="en-GB" sz="1300">
                  <a:latin typeface="Cabin"/>
                  <a:ea typeface="Cabin"/>
                  <a:cs typeface="Cabin"/>
                  <a:sym typeface="Cabin"/>
                </a:rPr>
                <a:t>E.coli : the most common Enterobacteriacae, a facultative flora of colon followed by Klebsiella, Proteus and Enterobacter.</a:t>
              </a:r>
              <a:endParaRPr sz="1300">
                <a:latin typeface="Cabin"/>
                <a:ea typeface="Cabin"/>
                <a:cs typeface="Cabin"/>
                <a:sym typeface="Cabin"/>
              </a:endParaRPr>
            </a:p>
          </p:txBody>
        </p:sp>
        <p:sp>
          <p:nvSpPr>
            <p:cNvPr id="122" name="Google Shape;122;p15"/>
            <p:cNvSpPr/>
            <p:nvPr/>
          </p:nvSpPr>
          <p:spPr>
            <a:xfrm>
              <a:off x="1117525" y="4843703"/>
              <a:ext cx="5897700" cy="454800"/>
            </a:xfrm>
            <a:prstGeom prst="roundRect">
              <a:avLst>
                <a:gd fmla="val 16667" name="adj"/>
              </a:avLst>
            </a:prstGeom>
            <a:noFill/>
            <a:ln cap="flat" cmpd="sng" w="9525">
              <a:solidFill>
                <a:srgbClr val="C0C58F"/>
              </a:solidFill>
              <a:prstDash val="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rPr lang="en-GB" sz="1300">
                  <a:solidFill>
                    <a:srgbClr val="CC0000"/>
                  </a:solidFill>
                  <a:latin typeface="Cabin"/>
                  <a:ea typeface="Cabin"/>
                  <a:cs typeface="Cabin"/>
                  <a:sym typeface="Cabin"/>
                </a:rPr>
                <a:t> Salmonella, Shigella and Yersinia are NOT normal flora of the intestinal tract.</a:t>
              </a:r>
              <a:endParaRPr sz="1300">
                <a:solidFill>
                  <a:srgbClr val="CC0000"/>
                </a:solidFill>
                <a:latin typeface="Cabin"/>
                <a:ea typeface="Cabin"/>
                <a:cs typeface="Cabin"/>
                <a:sym typeface="Cabin"/>
              </a:endParaRPr>
            </a:p>
          </p:txBody>
        </p:sp>
        <p:sp>
          <p:nvSpPr>
            <p:cNvPr id="123" name="Google Shape;123;p15"/>
            <p:cNvSpPr/>
            <p:nvPr/>
          </p:nvSpPr>
          <p:spPr>
            <a:xfrm>
              <a:off x="1117530" y="5392622"/>
              <a:ext cx="5897700" cy="582900"/>
            </a:xfrm>
            <a:prstGeom prst="roundRect">
              <a:avLst>
                <a:gd fmla="val 16667" name="adj"/>
              </a:avLst>
            </a:prstGeom>
            <a:noFill/>
            <a:ln cap="flat" cmpd="sng" w="9525">
              <a:solidFill>
                <a:srgbClr val="C0C58F"/>
              </a:solidFill>
              <a:prstDash val="dash"/>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rPr lang="en-GB" sz="1300">
                  <a:latin typeface="Cabin"/>
                  <a:ea typeface="Cabin"/>
                  <a:cs typeface="Cabin"/>
                  <a:sym typeface="Cabin"/>
                </a:rPr>
                <a:t>Some strains of E.coli, Salmonella, Shigella and Yersinia enterocolitica are able to cause diseases in the intestinal tract.</a:t>
              </a:r>
              <a:endParaRPr sz="1300">
                <a:latin typeface="Cabin"/>
                <a:ea typeface="Cabin"/>
                <a:cs typeface="Cabin"/>
                <a:sym typeface="Cabin"/>
              </a:endParaRPr>
            </a:p>
          </p:txBody>
        </p:sp>
        <p:cxnSp>
          <p:nvCxnSpPr>
            <p:cNvPr id="124" name="Google Shape;124;p15"/>
            <p:cNvCxnSpPr>
              <a:stCxn id="114" idx="1"/>
              <a:endCxn id="121" idx="1"/>
            </p:cNvCxnSpPr>
            <p:nvPr/>
          </p:nvCxnSpPr>
          <p:spPr>
            <a:xfrm>
              <a:off x="984600" y="1706201"/>
              <a:ext cx="132900" cy="2816100"/>
            </a:xfrm>
            <a:prstGeom prst="bentConnector3">
              <a:avLst>
                <a:gd fmla="val -171051" name="adj1"/>
              </a:avLst>
            </a:prstGeom>
            <a:noFill/>
            <a:ln cap="flat" cmpd="sng" w="9525">
              <a:solidFill>
                <a:srgbClr val="C0C58F"/>
              </a:solidFill>
              <a:prstDash val="solid"/>
              <a:round/>
              <a:headEnd len="med" w="med" type="none"/>
              <a:tailEnd len="med" w="med" type="none"/>
            </a:ln>
          </p:spPr>
        </p:cxnSp>
        <p:cxnSp>
          <p:nvCxnSpPr>
            <p:cNvPr id="125" name="Google Shape;125;p15"/>
            <p:cNvCxnSpPr>
              <a:stCxn id="114" idx="1"/>
              <a:endCxn id="122" idx="1"/>
            </p:cNvCxnSpPr>
            <p:nvPr/>
          </p:nvCxnSpPr>
          <p:spPr>
            <a:xfrm>
              <a:off x="984600" y="1706201"/>
              <a:ext cx="132900" cy="3364800"/>
            </a:xfrm>
            <a:prstGeom prst="bentConnector3">
              <a:avLst>
                <a:gd fmla="val -171051" name="adj1"/>
              </a:avLst>
            </a:prstGeom>
            <a:noFill/>
            <a:ln cap="flat" cmpd="sng" w="9525">
              <a:solidFill>
                <a:srgbClr val="C0C58F"/>
              </a:solidFill>
              <a:prstDash val="solid"/>
              <a:round/>
              <a:headEnd len="med" w="med" type="none"/>
              <a:tailEnd len="med" w="med" type="none"/>
            </a:ln>
          </p:spPr>
        </p:cxnSp>
        <p:cxnSp>
          <p:nvCxnSpPr>
            <p:cNvPr id="126" name="Google Shape;126;p15"/>
            <p:cNvCxnSpPr>
              <a:stCxn id="114" idx="1"/>
              <a:endCxn id="123" idx="1"/>
            </p:cNvCxnSpPr>
            <p:nvPr/>
          </p:nvCxnSpPr>
          <p:spPr>
            <a:xfrm>
              <a:off x="984600" y="1706201"/>
              <a:ext cx="132900" cy="3978000"/>
            </a:xfrm>
            <a:prstGeom prst="bentConnector3">
              <a:avLst>
                <a:gd fmla="val -171051" name="adj1"/>
              </a:avLst>
            </a:prstGeom>
            <a:noFill/>
            <a:ln cap="flat" cmpd="sng" w="9525">
              <a:solidFill>
                <a:srgbClr val="C0C58F"/>
              </a:solidFill>
              <a:prstDash val="solid"/>
              <a:round/>
              <a:headEnd len="med" w="med" type="none"/>
              <a:tailEnd len="med" w="med" type="none"/>
            </a:ln>
          </p:spPr>
        </p:cxnSp>
      </p:grpSp>
      <p:sp>
        <p:nvSpPr>
          <p:cNvPr id="127" name="Google Shape;127;p15"/>
          <p:cNvSpPr txBox="1"/>
          <p:nvPr/>
        </p:nvSpPr>
        <p:spPr>
          <a:xfrm rot="-5400000">
            <a:off x="3699333" y="5055955"/>
            <a:ext cx="617700" cy="6386700"/>
          </a:xfrm>
          <a:prstGeom prst="rect">
            <a:avLst/>
          </a:prstGeom>
          <a:noFill/>
          <a:ln cap="flat" cmpd="sng" w="9525">
            <a:solidFill>
              <a:srgbClr val="61753B"/>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sz="800">
              <a:solidFill>
                <a:srgbClr val="000000"/>
              </a:solidFill>
              <a:latin typeface="Cabin"/>
              <a:ea typeface="Cabin"/>
              <a:cs typeface="Cabin"/>
              <a:sym typeface="Cabin"/>
            </a:endParaRPr>
          </a:p>
        </p:txBody>
      </p:sp>
      <p:sp>
        <p:nvSpPr>
          <p:cNvPr id="128" name="Google Shape;128;p15"/>
          <p:cNvSpPr txBox="1"/>
          <p:nvPr/>
        </p:nvSpPr>
        <p:spPr>
          <a:xfrm>
            <a:off x="806625" y="7937080"/>
            <a:ext cx="6386700" cy="6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300">
                <a:solidFill>
                  <a:schemeClr val="dk1"/>
                </a:solidFill>
                <a:latin typeface="Cabin"/>
                <a:ea typeface="Cabin"/>
                <a:cs typeface="Cabin"/>
                <a:sym typeface="Cabin"/>
              </a:rPr>
              <a:t> </a:t>
            </a:r>
            <a:r>
              <a:rPr lang="en-GB" sz="1300">
                <a:solidFill>
                  <a:srgbClr val="CC0000"/>
                </a:solidFill>
                <a:latin typeface="Cabin"/>
                <a:ea typeface="Cabin"/>
                <a:cs typeface="Cabin"/>
                <a:sym typeface="Cabin"/>
              </a:rPr>
              <a:t>Invasive and Cytotoxic strains</a:t>
            </a:r>
            <a:r>
              <a:rPr baseline="30000" lang="en-GB" sz="1300">
                <a:solidFill>
                  <a:srgbClr val="CC0000"/>
                </a:solidFill>
                <a:latin typeface="Cabin"/>
                <a:ea typeface="Cabin"/>
                <a:cs typeface="Cabin"/>
                <a:sym typeface="Cabin"/>
              </a:rPr>
              <a:t>1</a:t>
            </a:r>
            <a:r>
              <a:rPr lang="en-GB" sz="1300">
                <a:solidFill>
                  <a:schemeClr val="dk1"/>
                </a:solidFill>
                <a:latin typeface="Cabin"/>
                <a:ea typeface="Cabin"/>
                <a:cs typeface="Cabin"/>
                <a:sym typeface="Cabin"/>
              </a:rPr>
              <a:t> produce inflammatory diarrhea (</a:t>
            </a:r>
            <a:r>
              <a:rPr lang="en-GB" sz="1300">
                <a:solidFill>
                  <a:srgbClr val="CC0000"/>
                </a:solidFill>
                <a:latin typeface="Cabin"/>
                <a:ea typeface="Cabin"/>
                <a:cs typeface="Cabin"/>
                <a:sym typeface="Cabin"/>
              </a:rPr>
              <a:t>Dysentry</a:t>
            </a:r>
            <a:r>
              <a:rPr lang="en-GB" sz="1300">
                <a:solidFill>
                  <a:schemeClr val="dk1"/>
                </a:solidFill>
                <a:latin typeface="Cabin"/>
                <a:ea typeface="Cabin"/>
                <a:cs typeface="Cabin"/>
                <a:sym typeface="Cabin"/>
              </a:rPr>
              <a:t>) with WBCs </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300">
                <a:solidFill>
                  <a:schemeClr val="dk1"/>
                </a:solidFill>
                <a:latin typeface="Cabin"/>
                <a:ea typeface="Cabin"/>
                <a:cs typeface="Cabin"/>
                <a:sym typeface="Cabin"/>
              </a:rPr>
              <a:t>and/ or blood in the stool.</a:t>
            </a:r>
            <a:endParaRPr sz="1300">
              <a:solidFill>
                <a:schemeClr val="dk1"/>
              </a:solidFill>
              <a:latin typeface="Cabin"/>
              <a:ea typeface="Cabin"/>
              <a:cs typeface="Cabin"/>
              <a:sym typeface="Cabin"/>
            </a:endParaRPr>
          </a:p>
        </p:txBody>
      </p:sp>
      <p:sp>
        <p:nvSpPr>
          <p:cNvPr id="129" name="Google Shape;129;p15"/>
          <p:cNvSpPr txBox="1"/>
          <p:nvPr/>
        </p:nvSpPr>
        <p:spPr>
          <a:xfrm rot="-5400000">
            <a:off x="3818218" y="5642775"/>
            <a:ext cx="379800" cy="6394800"/>
          </a:xfrm>
          <a:prstGeom prst="rect">
            <a:avLst/>
          </a:prstGeom>
          <a:noFill/>
          <a:ln cap="flat" cmpd="sng" w="9525">
            <a:solidFill>
              <a:srgbClr val="61753B"/>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sz="800">
              <a:solidFill>
                <a:srgbClr val="000000"/>
              </a:solidFill>
              <a:latin typeface="Cabin"/>
              <a:ea typeface="Cabin"/>
              <a:cs typeface="Cabin"/>
              <a:sym typeface="Cabin"/>
            </a:endParaRPr>
          </a:p>
        </p:txBody>
      </p:sp>
      <p:sp>
        <p:nvSpPr>
          <p:cNvPr id="130" name="Google Shape;130;p15"/>
          <p:cNvSpPr txBox="1"/>
          <p:nvPr/>
        </p:nvSpPr>
        <p:spPr>
          <a:xfrm>
            <a:off x="802500" y="8648150"/>
            <a:ext cx="6394800" cy="38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300">
                <a:solidFill>
                  <a:schemeClr val="dk1"/>
                </a:solidFill>
                <a:latin typeface="Cabin"/>
                <a:ea typeface="Cabin"/>
                <a:cs typeface="Cabin"/>
                <a:sym typeface="Cabin"/>
              </a:rPr>
              <a:t> </a:t>
            </a:r>
            <a:r>
              <a:rPr lang="en-GB" sz="1300">
                <a:solidFill>
                  <a:srgbClr val="CC0000"/>
                </a:solidFill>
                <a:latin typeface="Cabin"/>
                <a:ea typeface="Cabin"/>
                <a:cs typeface="Cabin"/>
                <a:sym typeface="Cabin"/>
              </a:rPr>
              <a:t>Enterotoxin-producing strains</a:t>
            </a:r>
            <a:r>
              <a:rPr baseline="30000" lang="en-GB" sz="1300">
                <a:solidFill>
                  <a:srgbClr val="CC0000"/>
                </a:solidFill>
                <a:latin typeface="Cabin"/>
                <a:ea typeface="Cabin"/>
                <a:cs typeface="Cabin"/>
                <a:sym typeface="Cabin"/>
              </a:rPr>
              <a:t>2</a:t>
            </a:r>
            <a:r>
              <a:rPr lang="en-GB" sz="1300">
                <a:solidFill>
                  <a:schemeClr val="dk1"/>
                </a:solidFill>
                <a:latin typeface="Cabin"/>
                <a:ea typeface="Cabin"/>
                <a:cs typeface="Cabin"/>
                <a:sym typeface="Cabin"/>
              </a:rPr>
              <a:t> cause watery diarrhea with loss of fluid.</a:t>
            </a:r>
            <a:endParaRPr sz="1300">
              <a:solidFill>
                <a:schemeClr val="dk1"/>
              </a:solidFill>
              <a:latin typeface="Cabin"/>
              <a:ea typeface="Cabin"/>
              <a:cs typeface="Cabin"/>
              <a:sym typeface="Cabin"/>
            </a:endParaRPr>
          </a:p>
        </p:txBody>
      </p:sp>
      <p:sp>
        <p:nvSpPr>
          <p:cNvPr id="131" name="Google Shape;131;p15"/>
          <p:cNvSpPr txBox="1"/>
          <p:nvPr/>
        </p:nvSpPr>
        <p:spPr>
          <a:xfrm rot="-5400000">
            <a:off x="3703254" y="6230225"/>
            <a:ext cx="617700" cy="6402900"/>
          </a:xfrm>
          <a:prstGeom prst="rect">
            <a:avLst/>
          </a:prstGeom>
          <a:noFill/>
          <a:ln cap="flat" cmpd="sng" w="9525">
            <a:solidFill>
              <a:srgbClr val="61753B"/>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sz="800">
              <a:solidFill>
                <a:srgbClr val="000000"/>
              </a:solidFill>
              <a:latin typeface="Cabin"/>
              <a:ea typeface="Cabin"/>
              <a:cs typeface="Cabin"/>
              <a:sym typeface="Cabin"/>
            </a:endParaRPr>
          </a:p>
        </p:txBody>
      </p:sp>
      <p:sp>
        <p:nvSpPr>
          <p:cNvPr id="132" name="Google Shape;132;p15"/>
          <p:cNvSpPr txBox="1"/>
          <p:nvPr/>
        </p:nvSpPr>
        <p:spPr>
          <a:xfrm>
            <a:off x="802425" y="9119450"/>
            <a:ext cx="6402900" cy="6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300">
                <a:solidFill>
                  <a:schemeClr val="dk1"/>
                </a:solidFill>
                <a:latin typeface="Cabin"/>
                <a:ea typeface="Cabin"/>
                <a:cs typeface="Cabin"/>
                <a:sym typeface="Cabin"/>
              </a:rPr>
              <a:t>Some produce </a:t>
            </a:r>
            <a:r>
              <a:rPr lang="en-GB" sz="1300">
                <a:latin typeface="Cabin"/>
                <a:ea typeface="Cabin"/>
                <a:cs typeface="Cabin"/>
                <a:sym typeface="Cabin"/>
              </a:rPr>
              <a:t>systemic illness</a:t>
            </a:r>
            <a:r>
              <a:rPr lang="en-GB" sz="1300">
                <a:solidFill>
                  <a:schemeClr val="dk1"/>
                </a:solidFill>
                <a:latin typeface="Cabin"/>
                <a:ea typeface="Cabin"/>
                <a:cs typeface="Cabin"/>
                <a:sym typeface="Cabin"/>
              </a:rPr>
              <a:t> due to spread to multiple organs such as enteric (typhoid) fever.</a:t>
            </a:r>
            <a:endParaRPr sz="1300">
              <a:solidFill>
                <a:schemeClr val="dk1"/>
              </a:solidFill>
              <a:latin typeface="Cabin"/>
              <a:ea typeface="Cabin"/>
              <a:cs typeface="Cabin"/>
              <a:sym typeface="Cabin"/>
            </a:endParaRPr>
          </a:p>
        </p:txBody>
      </p:sp>
      <p:sp>
        <p:nvSpPr>
          <p:cNvPr id="133" name="Google Shape;133;p15"/>
          <p:cNvSpPr txBox="1"/>
          <p:nvPr/>
        </p:nvSpPr>
        <p:spPr>
          <a:xfrm rot="-5400000">
            <a:off x="-306600" y="8623175"/>
            <a:ext cx="1799100" cy="435600"/>
          </a:xfrm>
          <a:prstGeom prst="rect">
            <a:avLst/>
          </a:prstGeom>
          <a:solidFill>
            <a:srgbClr val="C0C58F">
              <a:alpha val="53725"/>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CC0000"/>
                </a:solidFill>
                <a:latin typeface="Cabin"/>
                <a:ea typeface="Cabin"/>
                <a:cs typeface="Cabin"/>
                <a:sym typeface="Cabin"/>
              </a:rPr>
              <a:t>Intestinal Pathogens</a:t>
            </a:r>
            <a:endParaRPr b="1">
              <a:solidFill>
                <a:srgbClr val="CC0000"/>
              </a:solidFill>
              <a:latin typeface="Cabin"/>
              <a:ea typeface="Cabin"/>
              <a:cs typeface="Cabin"/>
              <a:sym typeface="Cabin"/>
            </a:endParaRPr>
          </a:p>
        </p:txBody>
      </p:sp>
      <p:sp>
        <p:nvSpPr>
          <p:cNvPr id="134" name="Google Shape;134;p15"/>
          <p:cNvSpPr txBox="1"/>
          <p:nvPr/>
        </p:nvSpPr>
        <p:spPr>
          <a:xfrm>
            <a:off x="7589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200">
                <a:solidFill>
                  <a:srgbClr val="61753B"/>
                </a:solidFill>
                <a:latin typeface="Cabin"/>
                <a:ea typeface="Cabin"/>
                <a:cs typeface="Cabin"/>
                <a:sym typeface="Cabin"/>
              </a:rPr>
              <a:t>Role of Normal Flora in Diarrhea</a:t>
            </a:r>
            <a:endParaRPr b="1" sz="3200">
              <a:solidFill>
                <a:srgbClr val="61753B"/>
              </a:solidFill>
              <a:latin typeface="Cabin"/>
              <a:ea typeface="Cabin"/>
              <a:cs typeface="Cabin"/>
              <a:sym typeface="Cabin"/>
            </a:endParaRPr>
          </a:p>
        </p:txBody>
      </p:sp>
      <p:sp>
        <p:nvSpPr>
          <p:cNvPr id="135" name="Google Shape;135;p15"/>
          <p:cNvSpPr txBox="1"/>
          <p:nvPr/>
        </p:nvSpPr>
        <p:spPr>
          <a:xfrm>
            <a:off x="451350" y="5631100"/>
            <a:ext cx="3696000" cy="23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999999"/>
                </a:solidFill>
                <a:latin typeface="Calibri"/>
                <a:ea typeface="Calibri"/>
                <a:cs typeface="Calibri"/>
                <a:sym typeface="Calibri"/>
              </a:rPr>
              <a:t>Enterobacteriacae:</a:t>
            </a:r>
            <a:endParaRPr b="1"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Family Features</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Gram-negative rods</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Facultative anaerobes</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Ferment glucose</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Catalase positive</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Antigens</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O: cell envelope or O antigen ( outer membrane )</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H: flagellar (motile cells only) antigen</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K: capsular polysaccharide antigen</a:t>
            </a:r>
            <a:endParaRPr sz="1200">
              <a:solidFill>
                <a:srgbClr val="999999"/>
              </a:solidFill>
              <a:latin typeface="Calibri"/>
              <a:ea typeface="Calibri"/>
              <a:cs typeface="Calibri"/>
              <a:sym typeface="Calibri"/>
            </a:endParaRPr>
          </a:p>
          <a:p>
            <a:pPr indent="0" lvl="0" marL="0" rtl="0" algn="l">
              <a:spcBef>
                <a:spcPts val="0"/>
              </a:spcBef>
              <a:spcAft>
                <a:spcPts val="0"/>
              </a:spcAft>
              <a:buNone/>
            </a:pPr>
            <a:r>
              <a:rPr lang="en-GB" sz="1200">
                <a:solidFill>
                  <a:srgbClr val="999999"/>
                </a:solidFill>
                <a:latin typeface="Calibri"/>
                <a:ea typeface="Calibri"/>
                <a:cs typeface="Calibri"/>
                <a:sym typeface="Calibri"/>
              </a:rPr>
              <a:t>– Vi (virulence): Salmonella capsular antigen</a:t>
            </a:r>
            <a:endParaRPr sz="1200">
              <a:solidFill>
                <a:srgbClr val="999999"/>
              </a:solidFill>
              <a:latin typeface="Calibri"/>
              <a:ea typeface="Calibri"/>
              <a:cs typeface="Calibri"/>
              <a:sym typeface="Calibri"/>
            </a:endParaRPr>
          </a:p>
        </p:txBody>
      </p:sp>
      <p:pic>
        <p:nvPicPr>
          <p:cNvPr id="136" name="Google Shape;136;p15"/>
          <p:cNvPicPr preferRelativeResize="0"/>
          <p:nvPr/>
        </p:nvPicPr>
        <p:blipFill>
          <a:blip r:embed="rId4">
            <a:alphaModFix/>
          </a:blip>
          <a:stretch>
            <a:fillRect/>
          </a:stretch>
        </p:blipFill>
        <p:spPr>
          <a:xfrm>
            <a:off x="3794775" y="7011750"/>
            <a:ext cx="938700" cy="85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6"/>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42" name="Google Shape;142;p16"/>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
        <p:nvSpPr>
          <p:cNvPr id="144" name="Google Shape;144;p16"/>
          <p:cNvSpPr txBox="1"/>
          <p:nvPr/>
        </p:nvSpPr>
        <p:spPr>
          <a:xfrm>
            <a:off x="347050" y="269975"/>
            <a:ext cx="69669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Introduction to Diarrhea</a:t>
            </a:r>
            <a:endParaRPr b="1" sz="3500">
              <a:solidFill>
                <a:srgbClr val="61753B"/>
              </a:solidFill>
              <a:latin typeface="Cabin"/>
              <a:ea typeface="Cabin"/>
              <a:cs typeface="Cabin"/>
              <a:sym typeface="Cabin"/>
            </a:endParaRPr>
          </a:p>
        </p:txBody>
      </p:sp>
      <p:sp>
        <p:nvSpPr>
          <p:cNvPr id="145" name="Google Shape;145;p16"/>
          <p:cNvSpPr txBox="1"/>
          <p:nvPr/>
        </p:nvSpPr>
        <p:spPr>
          <a:xfrm>
            <a:off x="275613" y="1057288"/>
            <a:ext cx="7038300" cy="1602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Introduction:</a:t>
            </a:r>
            <a:endParaRPr b="1" sz="2000">
              <a:solidFill>
                <a:srgbClr val="61753B"/>
              </a:solidFill>
              <a:latin typeface="Cabin"/>
              <a:ea typeface="Cabin"/>
              <a:cs typeface="Cabin"/>
              <a:sym typeface="Cabin"/>
            </a:endParaRPr>
          </a:p>
          <a:p>
            <a:pPr indent="457200" lvl="0" marL="0" rtl="0" algn="l">
              <a:lnSpc>
                <a:spcPct val="150000"/>
              </a:lnSpc>
              <a:spcBef>
                <a:spcPts val="0"/>
              </a:spcBef>
              <a:spcAft>
                <a:spcPts val="0"/>
              </a:spcAft>
              <a:buNone/>
            </a:pPr>
            <a:r>
              <a:rPr lang="en-GB" sz="600">
                <a:solidFill>
                  <a:srgbClr val="000000"/>
                </a:solidFill>
                <a:latin typeface="Cabin"/>
                <a:ea typeface="Cabin"/>
                <a:cs typeface="Cabin"/>
                <a:sym typeface="Cabin"/>
              </a:rPr>
              <a:t>○</a:t>
            </a:r>
            <a:r>
              <a:rPr lang="en-GB" sz="1300">
                <a:solidFill>
                  <a:srgbClr val="000000"/>
                </a:solidFill>
                <a:latin typeface="Cabin"/>
                <a:ea typeface="Cabin"/>
                <a:cs typeface="Cabin"/>
                <a:sym typeface="Cabin"/>
              </a:rPr>
              <a:t> </a:t>
            </a:r>
            <a:r>
              <a:rPr lang="en-GB" sz="1300">
                <a:latin typeface="Cabin"/>
                <a:ea typeface="Cabin"/>
                <a:cs typeface="Cabin"/>
                <a:sym typeface="Cabin"/>
              </a:rPr>
              <a:t>Acute diarrheal illness is one of the most common problems evaluated by clinicians. </a:t>
            </a:r>
            <a:endParaRPr sz="1300">
              <a:latin typeface="Cabin"/>
              <a:ea typeface="Cabin"/>
              <a:cs typeface="Cabin"/>
              <a:sym typeface="Cabin"/>
            </a:endParaRPr>
          </a:p>
          <a:p>
            <a:pPr indent="457200" lvl="0" marL="0" rtl="0" algn="l">
              <a:lnSpc>
                <a:spcPct val="150000"/>
              </a:lnSpc>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300">
                <a:latin typeface="Cabin"/>
                <a:ea typeface="Cabin"/>
                <a:cs typeface="Cabin"/>
                <a:sym typeface="Cabin"/>
              </a:rPr>
              <a:t>A major cause of morbidity and mortality world-wide. </a:t>
            </a:r>
            <a:endParaRPr sz="1300">
              <a:latin typeface="Cabin"/>
              <a:ea typeface="Cabin"/>
              <a:cs typeface="Cabin"/>
              <a:sym typeface="Cabin"/>
            </a:endParaRPr>
          </a:p>
          <a:p>
            <a:pPr indent="457200" lvl="0" marL="0" rtl="0" algn="l">
              <a:lnSpc>
                <a:spcPct val="150000"/>
              </a:lnSpc>
              <a:spcBef>
                <a:spcPts val="0"/>
              </a:spcBef>
              <a:spcAft>
                <a:spcPts val="0"/>
              </a:spcAft>
              <a:buNone/>
            </a:pPr>
            <a:r>
              <a:rPr lang="en-GB" sz="600">
                <a:solidFill>
                  <a:schemeClr val="dk1"/>
                </a:solidFill>
                <a:latin typeface="Cabin"/>
                <a:ea typeface="Cabin"/>
                <a:cs typeface="Cabin"/>
                <a:sym typeface="Cabin"/>
              </a:rPr>
              <a:t>○</a:t>
            </a:r>
            <a:r>
              <a:rPr lang="en-GB" sz="900">
                <a:solidFill>
                  <a:schemeClr val="dk1"/>
                </a:solidFill>
                <a:latin typeface="Cabin"/>
                <a:ea typeface="Cabin"/>
                <a:cs typeface="Cabin"/>
                <a:sym typeface="Cabin"/>
              </a:rPr>
              <a:t> </a:t>
            </a:r>
            <a:r>
              <a:rPr lang="en-GB" sz="1300">
                <a:latin typeface="Cabin"/>
                <a:ea typeface="Cabin"/>
                <a:cs typeface="Cabin"/>
                <a:sym typeface="Cabin"/>
              </a:rPr>
              <a:t>Most of healthy people have mild illness but other might develop serious squeals so</a:t>
            </a:r>
            <a:endParaRPr sz="1300">
              <a:latin typeface="Cabin"/>
              <a:ea typeface="Cabin"/>
              <a:cs typeface="Cabin"/>
              <a:sym typeface="Cabin"/>
            </a:endParaRPr>
          </a:p>
          <a:p>
            <a:pPr indent="457200" lvl="0" marL="0" rtl="0" algn="l">
              <a:lnSpc>
                <a:spcPct val="150000"/>
              </a:lnSpc>
              <a:spcBef>
                <a:spcPts val="0"/>
              </a:spcBef>
              <a:spcAft>
                <a:spcPts val="0"/>
              </a:spcAft>
              <a:buNone/>
            </a:pPr>
            <a:r>
              <a:rPr lang="en-GB" sz="1300">
                <a:latin typeface="Cabin"/>
                <a:ea typeface="Cabin"/>
                <a:cs typeface="Cabin"/>
                <a:sym typeface="Cabin"/>
              </a:rPr>
              <a:t>  it is important to identify those individuals who require early treatment.</a:t>
            </a:r>
            <a:endParaRPr>
              <a:latin typeface="Cabin"/>
              <a:ea typeface="Cabin"/>
              <a:cs typeface="Cabin"/>
              <a:sym typeface="Cabin"/>
            </a:endParaRPr>
          </a:p>
        </p:txBody>
      </p:sp>
      <p:graphicFrame>
        <p:nvGraphicFramePr>
          <p:cNvPr id="146" name="Google Shape;146;p16"/>
          <p:cNvGraphicFramePr/>
          <p:nvPr/>
        </p:nvGraphicFramePr>
        <p:xfrm>
          <a:off x="275638" y="3057660"/>
          <a:ext cx="3000000" cy="3000000"/>
        </p:xfrm>
        <a:graphic>
          <a:graphicData uri="http://schemas.openxmlformats.org/drawingml/2006/table">
            <a:tbl>
              <a:tblPr>
                <a:noFill/>
                <a:tableStyleId>{5402FA05-F95B-48DC-B521-DFB6D5C5230C}</a:tableStyleId>
              </a:tblPr>
              <a:tblGrid>
                <a:gridCol w="1328175"/>
                <a:gridCol w="1487125"/>
                <a:gridCol w="1407650"/>
                <a:gridCol w="1407650"/>
                <a:gridCol w="1407650"/>
              </a:tblGrid>
              <a:tr h="100000">
                <a:tc gridSpan="5">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Diarrhea</a:t>
                      </a:r>
                      <a:endParaRPr b="1" sz="2000">
                        <a:solidFill>
                          <a:srgbClr val="FFFFFF"/>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61753B">
                        <a:alpha val="84310"/>
                      </a:srgbClr>
                    </a:solidFill>
                  </a:tcPr>
                </a:tc>
                <a:tc hMerge="1"/>
                <a:tc hMerge="1"/>
                <a:tc hMerge="1"/>
                <a:tc hMerge="1"/>
              </a:tr>
              <a:tr h="880600">
                <a:tc>
                  <a:txBody>
                    <a:bodyPr/>
                    <a:lstStyle/>
                    <a:p>
                      <a:pPr indent="0" lvl="0" marL="0" rtl="0" algn="l">
                        <a:spcBef>
                          <a:spcPts val="0"/>
                        </a:spcBef>
                        <a:spcAft>
                          <a:spcPts val="0"/>
                        </a:spcAft>
                        <a:buNone/>
                      </a:pPr>
                      <a:r>
                        <a:rPr b="1" lang="en-GB">
                          <a:solidFill>
                            <a:srgbClr val="61753B"/>
                          </a:solidFill>
                          <a:latin typeface="Cabin"/>
                          <a:ea typeface="Cabin"/>
                          <a:cs typeface="Cabin"/>
                          <a:sym typeface="Cabin"/>
                        </a:rPr>
                        <a:t>Definition:</a:t>
                      </a:r>
                      <a:endParaRPr b="1">
                        <a:solidFill>
                          <a:srgbClr val="61753B"/>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alpha val="53630"/>
                      </a:srgbClr>
                    </a:solidFill>
                  </a:tcPr>
                </a:tc>
                <a:tc gridSpan="4">
                  <a:txBody>
                    <a:bodyPr/>
                    <a:lstStyle/>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600">
                          <a:solidFill>
                            <a:schemeClr val="dk1"/>
                          </a:solidFill>
                          <a:latin typeface="Cabin"/>
                          <a:ea typeface="Cabin"/>
                          <a:cs typeface="Cabin"/>
                          <a:sym typeface="Cabin"/>
                        </a:rPr>
                        <a:t> </a:t>
                      </a:r>
                      <a:r>
                        <a:rPr lang="en-GB" sz="1200">
                          <a:latin typeface="Cabin"/>
                          <a:ea typeface="Cabin"/>
                          <a:cs typeface="Cabin"/>
                          <a:sym typeface="Cabin"/>
                        </a:rPr>
                        <a:t>Stool weight in excess of 200 gm/day, or three or more loose or watery stools/day.</a:t>
                      </a:r>
                      <a:endParaRPr sz="12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Alteration in normal bowel movement characterized by decreased consistency and increased frequency.</a:t>
                      </a:r>
                      <a:endParaRPr sz="12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Less than 14 days in duration.</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hMerge="1"/>
                <a:tc hMerge="1"/>
                <a:tc hMerge="1"/>
              </a:tr>
              <a:tr h="402450">
                <a:tc rowSpan="2">
                  <a:txBody>
                    <a:bodyPr/>
                    <a:lstStyle/>
                    <a:p>
                      <a:pPr indent="0" lvl="0" marL="0" rtl="0" algn="l">
                        <a:spcBef>
                          <a:spcPts val="0"/>
                        </a:spcBef>
                        <a:spcAft>
                          <a:spcPts val="0"/>
                        </a:spcAft>
                        <a:buNone/>
                      </a:pPr>
                      <a:r>
                        <a:rPr b="1" lang="en-GB">
                          <a:solidFill>
                            <a:srgbClr val="61753B"/>
                          </a:solidFill>
                          <a:latin typeface="Cabin"/>
                          <a:ea typeface="Cabin"/>
                          <a:cs typeface="Cabin"/>
                          <a:sym typeface="Cabin"/>
                        </a:rPr>
                        <a:t>Etiology:</a:t>
                      </a:r>
                      <a:endParaRPr b="1">
                        <a:solidFill>
                          <a:srgbClr val="61753B"/>
                        </a:solidFill>
                        <a:latin typeface="Cabin"/>
                        <a:ea typeface="Cabin"/>
                        <a:cs typeface="Cabin"/>
                        <a:sym typeface="Cabin"/>
                      </a:endParaRPr>
                    </a:p>
                    <a:p>
                      <a:pPr indent="0" lvl="0" marL="0" rtl="0" algn="l">
                        <a:spcBef>
                          <a:spcPts val="0"/>
                        </a:spcBef>
                        <a:spcAft>
                          <a:spcPts val="0"/>
                        </a:spcAft>
                        <a:buNone/>
                      </a:pPr>
                      <a:r>
                        <a:t/>
                      </a:r>
                      <a:endParaRPr b="1">
                        <a:solidFill>
                          <a:srgbClr val="61753B"/>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Viral</a:t>
                      </a:r>
                      <a:endParaRPr sz="1300">
                        <a:solidFill>
                          <a:srgbClr val="FFFFFF"/>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gridSpan="2">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Bacterial</a:t>
                      </a:r>
                      <a:endParaRPr sz="1300">
                        <a:solidFill>
                          <a:srgbClr val="FFFFFF"/>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hMerge="1"/>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Protozoan</a:t>
                      </a:r>
                      <a:endParaRPr sz="1300">
                        <a:solidFill>
                          <a:srgbClr val="FFFFFF"/>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r>
              <a:tr h="802825">
                <a:tc vMerge="1"/>
                <a:tc>
                  <a:txBody>
                    <a:bodyPr/>
                    <a:lstStyle/>
                    <a:p>
                      <a:pPr indent="0" lvl="0" marL="0" rtl="0" algn="l">
                        <a:spcBef>
                          <a:spcPts val="0"/>
                        </a:spcBef>
                        <a:spcAft>
                          <a:spcPts val="0"/>
                        </a:spcAft>
                        <a:buNone/>
                      </a:pPr>
                      <a:r>
                        <a:rPr lang="en-GB" sz="1200">
                          <a:latin typeface="Cabin"/>
                          <a:ea typeface="Cabin"/>
                          <a:cs typeface="Cabin"/>
                          <a:sym typeface="Cabin"/>
                        </a:rPr>
                        <a:t>70-80% of infectious diarrhea in developed countries.</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gridSpan="2">
                  <a:txBody>
                    <a:bodyPr/>
                    <a:lstStyle/>
                    <a:p>
                      <a:pPr indent="0" lvl="0" marL="0" rtl="0" algn="l">
                        <a:spcBef>
                          <a:spcPts val="0"/>
                        </a:spcBef>
                        <a:spcAft>
                          <a:spcPts val="0"/>
                        </a:spcAft>
                        <a:buNone/>
                      </a:pPr>
                      <a:r>
                        <a:rPr lang="en-GB" sz="1200">
                          <a:latin typeface="Cabin"/>
                          <a:ea typeface="Cabin"/>
                          <a:cs typeface="Cabin"/>
                          <a:sym typeface="Cabin"/>
                        </a:rPr>
                        <a:t>10-20% of infectious diarrhea but responsible for most cases of severe diarrhea.</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hMerge="1"/>
                <a:tc>
                  <a:txBody>
                    <a:bodyPr/>
                    <a:lstStyle/>
                    <a:p>
                      <a:pPr indent="0" lvl="0" marL="0" rtl="0" algn="l">
                        <a:spcBef>
                          <a:spcPts val="0"/>
                        </a:spcBef>
                        <a:spcAft>
                          <a:spcPts val="0"/>
                        </a:spcAft>
                        <a:buNone/>
                      </a:pPr>
                      <a:r>
                        <a:rPr lang="en-GB" sz="1200">
                          <a:latin typeface="Cabin"/>
                          <a:ea typeface="Cabin"/>
                          <a:cs typeface="Cabin"/>
                          <a:sym typeface="Cabin"/>
                        </a:rPr>
                        <a:t>less than 10%.</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r>
              <a:tr h="805975">
                <a:tc>
                  <a:txBody>
                    <a:bodyPr/>
                    <a:lstStyle/>
                    <a:p>
                      <a:pPr indent="0" lvl="0" marL="0" rtl="0" algn="l">
                        <a:spcBef>
                          <a:spcPts val="0"/>
                        </a:spcBef>
                        <a:spcAft>
                          <a:spcPts val="0"/>
                        </a:spcAft>
                        <a:buNone/>
                      </a:pPr>
                      <a:r>
                        <a:rPr b="1" lang="en-GB">
                          <a:solidFill>
                            <a:srgbClr val="61753B"/>
                          </a:solidFill>
                          <a:latin typeface="Cabin"/>
                          <a:ea typeface="Cabin"/>
                          <a:cs typeface="Cabin"/>
                          <a:sym typeface="Cabin"/>
                        </a:rPr>
                        <a:t>Epidemiology:</a:t>
                      </a:r>
                      <a:endParaRPr b="1">
                        <a:solidFill>
                          <a:srgbClr val="61753B"/>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alpha val="53630"/>
                      </a:srgbClr>
                    </a:solidFill>
                  </a:tcPr>
                </a:tc>
                <a:tc gridSpan="4">
                  <a:txBody>
                    <a:bodyPr/>
                    <a:lstStyle/>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1.2 - 1.9 episodes per person annually in the general population</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2.4 episodes per child &lt;3 years old annually</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5 episodes per year for children &lt;3 years old and in daycare</a:t>
                      </a:r>
                      <a:endParaRPr sz="1200">
                        <a:latin typeface="Cabin"/>
                        <a:ea typeface="Cabin"/>
                        <a:cs typeface="Cabin"/>
                        <a:sym typeface="Cabin"/>
                      </a:endParaRPr>
                    </a:p>
                    <a:p>
                      <a:pPr indent="-304800" lvl="0" marL="457200" rtl="0" algn="l">
                        <a:lnSpc>
                          <a:spcPct val="115000"/>
                        </a:lnSpc>
                        <a:spcBef>
                          <a:spcPts val="0"/>
                        </a:spcBef>
                        <a:spcAft>
                          <a:spcPts val="0"/>
                        </a:spcAft>
                        <a:buSzPts val="1200"/>
                        <a:buFont typeface="Cabin"/>
                        <a:buChar char="●"/>
                      </a:pPr>
                      <a:r>
                        <a:rPr lang="en-GB" sz="1200">
                          <a:latin typeface="Cabin"/>
                          <a:ea typeface="Cabin"/>
                          <a:cs typeface="Cabin"/>
                          <a:sym typeface="Cabin"/>
                        </a:rPr>
                        <a:t>Seasonal peak in the winter.</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hMerge="1"/>
                <a:tc hMerge="1"/>
                <a:tc hMerge="1"/>
              </a:tr>
              <a:tr h="539425">
                <a:tc rowSpan="2">
                  <a:txBody>
                    <a:bodyPr/>
                    <a:lstStyle/>
                    <a:p>
                      <a:pPr indent="0" lvl="0" marL="0" rtl="0" algn="l">
                        <a:spcBef>
                          <a:spcPts val="0"/>
                        </a:spcBef>
                        <a:spcAft>
                          <a:spcPts val="0"/>
                        </a:spcAft>
                        <a:buNone/>
                      </a:pPr>
                      <a:r>
                        <a:t/>
                      </a:r>
                      <a:endParaRPr b="1" sz="500">
                        <a:solidFill>
                          <a:srgbClr val="61753B"/>
                        </a:solidFill>
                        <a:latin typeface="Cabin"/>
                        <a:ea typeface="Cabin"/>
                        <a:cs typeface="Cabin"/>
                        <a:sym typeface="Cabin"/>
                      </a:endParaRPr>
                    </a:p>
                    <a:p>
                      <a:pPr indent="0" lvl="0" marL="0" rtl="0" algn="l">
                        <a:spcBef>
                          <a:spcPts val="0"/>
                        </a:spcBef>
                        <a:spcAft>
                          <a:spcPts val="0"/>
                        </a:spcAft>
                        <a:buNone/>
                      </a:pPr>
                      <a:r>
                        <a:rPr b="1" lang="en-GB">
                          <a:solidFill>
                            <a:srgbClr val="61753B"/>
                          </a:solidFill>
                          <a:latin typeface="Cabin"/>
                          <a:ea typeface="Cabin"/>
                          <a:cs typeface="Cabin"/>
                          <a:sym typeface="Cabin"/>
                        </a:rPr>
                        <a:t>Classification:</a:t>
                      </a:r>
                      <a:endParaRPr b="1">
                        <a:solidFill>
                          <a:srgbClr val="61753B"/>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Infectious Diarrhea</a:t>
                      </a:r>
                      <a:r>
                        <a:rPr baseline="30000" lang="en-GB" sz="1300">
                          <a:solidFill>
                            <a:srgbClr val="FFFFFF"/>
                          </a:solidFill>
                          <a:latin typeface="Cabin"/>
                          <a:ea typeface="Cabin"/>
                          <a:cs typeface="Cabin"/>
                          <a:sym typeface="Cabin"/>
                        </a:rPr>
                        <a:t>1</a:t>
                      </a:r>
                      <a:endParaRPr baseline="30000" sz="1300">
                        <a:solidFill>
                          <a:srgbClr val="FFFFFF"/>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Food Poisoning</a:t>
                      </a:r>
                      <a:r>
                        <a:rPr baseline="30000" lang="en-GB" sz="1300">
                          <a:solidFill>
                            <a:srgbClr val="FFFFFF"/>
                          </a:solidFill>
                          <a:latin typeface="Cabin"/>
                          <a:ea typeface="Cabin"/>
                          <a:cs typeface="Cabin"/>
                          <a:sym typeface="Cabin"/>
                        </a:rPr>
                        <a:t>2</a:t>
                      </a:r>
                      <a:endParaRPr baseline="30000" sz="1300">
                        <a:solidFill>
                          <a:srgbClr val="FFFFFF"/>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Traveler Diarrhea </a:t>
                      </a:r>
                      <a:endParaRPr sz="1300">
                        <a:solidFill>
                          <a:srgbClr val="FFFFFF"/>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a:txBody>
                    <a:bodyPr/>
                    <a:lstStyle/>
                    <a:p>
                      <a:pPr indent="0" lvl="0" marL="0" rtl="0" algn="ctr">
                        <a:spcBef>
                          <a:spcPts val="0"/>
                        </a:spcBef>
                        <a:spcAft>
                          <a:spcPts val="0"/>
                        </a:spcAft>
                        <a:buNone/>
                      </a:pPr>
                      <a:r>
                        <a:rPr lang="en-GB" sz="1150">
                          <a:solidFill>
                            <a:srgbClr val="FFFFFF"/>
                          </a:solidFill>
                          <a:latin typeface="Cabin"/>
                          <a:ea typeface="Cabin"/>
                          <a:cs typeface="Cabin"/>
                          <a:sym typeface="Cabin"/>
                        </a:rPr>
                        <a:t>Antibiotic Associated Diarrhea</a:t>
                      </a:r>
                      <a:endParaRPr sz="1150">
                        <a:solidFill>
                          <a:srgbClr val="FFFFFF"/>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r>
              <a:tr h="1603550">
                <a:tc vMerge="1"/>
                <a:tc>
                  <a:txBody>
                    <a:bodyPr/>
                    <a:lstStyle/>
                    <a:p>
                      <a:pPr indent="0" lvl="0" marL="0" rtl="0" algn="l">
                        <a:spcBef>
                          <a:spcPts val="0"/>
                        </a:spcBef>
                        <a:spcAft>
                          <a:spcPts val="0"/>
                        </a:spcAft>
                        <a:buNone/>
                      </a:pPr>
                      <a:r>
                        <a:rPr lang="en-GB" sz="1200">
                          <a:latin typeface="Cabin"/>
                          <a:ea typeface="Cabin"/>
                          <a:cs typeface="Cabin"/>
                          <a:sym typeface="Cabin"/>
                        </a:rPr>
                        <a:t>Viral or Bacterial infections, </a:t>
                      </a:r>
                      <a:r>
                        <a:rPr lang="en-GB" sz="1200">
                          <a:solidFill>
                            <a:schemeClr val="dk1"/>
                          </a:solidFill>
                          <a:latin typeface="Cabin"/>
                          <a:ea typeface="Cabin"/>
                          <a:cs typeface="Cabin"/>
                          <a:sym typeface="Cabin"/>
                        </a:rPr>
                        <a:t>e.g.:</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Campylobacter</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Shigella</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Salmonella</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Yersinia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Vibrio cholerae</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E.coli</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600">
                          <a:solidFill>
                            <a:srgbClr val="CC0000"/>
                          </a:solidFill>
                          <a:latin typeface="Cabin"/>
                          <a:ea typeface="Cabin"/>
                          <a:cs typeface="Cabin"/>
                          <a:sym typeface="Cabin"/>
                        </a:rPr>
                        <a:t>○</a:t>
                      </a:r>
                      <a:r>
                        <a:rPr lang="en-GB" sz="1200">
                          <a:solidFill>
                            <a:srgbClr val="CC0000"/>
                          </a:solidFill>
                          <a:latin typeface="Cabin"/>
                          <a:ea typeface="Cabin"/>
                          <a:cs typeface="Cabin"/>
                          <a:sym typeface="Cabin"/>
                        </a:rPr>
                        <a:t> Staph. Aureus</a:t>
                      </a:r>
                      <a:r>
                        <a:rPr baseline="30000" lang="en-GB" sz="1200">
                          <a:solidFill>
                            <a:srgbClr val="CC0000"/>
                          </a:solidFill>
                          <a:latin typeface="Cabin"/>
                          <a:ea typeface="Cabin"/>
                          <a:cs typeface="Cabin"/>
                          <a:sym typeface="Cabin"/>
                        </a:rPr>
                        <a:t>3</a:t>
                      </a:r>
                      <a:endParaRPr baseline="30000" sz="1200">
                        <a:solidFill>
                          <a:srgbClr val="CC0000"/>
                        </a:solidFill>
                        <a:latin typeface="Cabin"/>
                        <a:ea typeface="Cabin"/>
                        <a:cs typeface="Cabin"/>
                        <a:sym typeface="Cabin"/>
                      </a:endParaRPr>
                    </a:p>
                    <a:p>
                      <a:pPr indent="0" lvl="0" marL="0" rtl="0" algn="l">
                        <a:lnSpc>
                          <a:spcPct val="100000"/>
                        </a:lnSpc>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Clostridium</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   perfringens</a:t>
                      </a:r>
                      <a:endParaRPr sz="12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Bacillus spp</a:t>
                      </a:r>
                      <a:r>
                        <a:rPr baseline="30000" lang="en-GB" sz="1200">
                          <a:latin typeface="Cabin"/>
                          <a:ea typeface="Cabin"/>
                          <a:cs typeface="Cabin"/>
                          <a:sym typeface="Cabin"/>
                        </a:rPr>
                        <a:t>1</a:t>
                      </a:r>
                      <a:r>
                        <a:rPr lang="en-GB" sz="1200">
                          <a:latin typeface="Cabin"/>
                          <a:ea typeface="Cabin"/>
                          <a:cs typeface="Cabin"/>
                          <a:sym typeface="Cabin"/>
                        </a:rPr>
                        <a:t>.</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 </a:t>
                      </a:r>
                      <a:r>
                        <a:rPr lang="en-GB" sz="1200">
                          <a:latin typeface="Cabin"/>
                          <a:ea typeface="Cabin"/>
                          <a:cs typeface="Cabin"/>
                          <a:sym typeface="Cabin"/>
                        </a:rPr>
                        <a:t>Enterotoxigenic E.coli (ETEC)</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 </a:t>
                      </a:r>
                      <a:r>
                        <a:rPr lang="en-GB" sz="1200">
                          <a:latin typeface="Cabin"/>
                          <a:ea typeface="Cabin"/>
                          <a:cs typeface="Cabin"/>
                          <a:sym typeface="Cabin"/>
                        </a:rPr>
                        <a:t>Clostridium difficile.</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r>
            </a:tbl>
          </a:graphicData>
        </a:graphic>
      </p:graphicFrame>
      <p:sp>
        <p:nvSpPr>
          <p:cNvPr id="147" name="Google Shape;147;p16"/>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1. The toxin is released within the body</a:t>
            </a:r>
            <a:endParaRPr sz="1000">
              <a:solidFill>
                <a:srgbClr val="6AA84F"/>
              </a:solidFill>
              <a:latin typeface="Cabin"/>
              <a:ea typeface="Cabin"/>
              <a:cs typeface="Cabin"/>
              <a:sym typeface="Cabin"/>
            </a:endParaRPr>
          </a:p>
          <a:p>
            <a:pPr indent="0" lvl="0" marL="0" rtl="0" algn="l">
              <a:spcBef>
                <a:spcPts val="0"/>
              </a:spcBef>
              <a:spcAft>
                <a:spcPts val="0"/>
              </a:spcAft>
              <a:buNone/>
            </a:pPr>
            <a:r>
              <a:rPr lang="en-GB" sz="1000">
                <a:solidFill>
                  <a:srgbClr val="6AA84F"/>
                </a:solidFill>
                <a:latin typeface="Cabin"/>
                <a:ea typeface="Cabin"/>
                <a:cs typeface="Cabin"/>
                <a:sym typeface="Cabin"/>
              </a:rPr>
              <a:t>2. The toxin is </a:t>
            </a:r>
            <a:r>
              <a:rPr b="1" lang="en-GB" sz="1000">
                <a:solidFill>
                  <a:srgbClr val="6AA84F"/>
                </a:solidFill>
                <a:latin typeface="Cabin"/>
                <a:ea typeface="Cabin"/>
                <a:cs typeface="Cabin"/>
                <a:sym typeface="Cabin"/>
              </a:rPr>
              <a:t>pre-formed</a:t>
            </a:r>
            <a:r>
              <a:rPr lang="en-GB" sz="1000">
                <a:solidFill>
                  <a:srgbClr val="6AA84F"/>
                </a:solidFill>
                <a:latin typeface="Cabin"/>
                <a:ea typeface="Cabin"/>
                <a:cs typeface="Cabin"/>
                <a:sym typeface="Cabin"/>
              </a:rPr>
              <a:t> in the food</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1000">
                <a:solidFill>
                  <a:srgbClr val="6AA84F"/>
                </a:solidFill>
                <a:latin typeface="Cabin"/>
                <a:ea typeface="Cabin"/>
                <a:cs typeface="Cabin"/>
                <a:sym typeface="Cabin"/>
              </a:rPr>
              <a:t>3. </a:t>
            </a:r>
            <a:r>
              <a:rPr lang="en-GB" sz="1000">
                <a:solidFill>
                  <a:srgbClr val="6AA84F"/>
                </a:solidFill>
                <a:highlight>
                  <a:srgbClr val="FFFFFF"/>
                </a:highlight>
                <a:latin typeface="Cabin"/>
                <a:ea typeface="Cabin"/>
                <a:cs typeface="Cabin"/>
                <a:sym typeface="Cabin"/>
              </a:rPr>
              <a:t>They have a heat stable toxin, short IP (1-6 hours), with severe symptoms in short duration.</a:t>
            </a:r>
            <a:endParaRPr sz="1000">
              <a:solidFill>
                <a:srgbClr val="6AA84F"/>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7"/>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3" name="Google Shape;153;p17"/>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Cabin"/>
              <a:ea typeface="Cabin"/>
              <a:cs typeface="Cabin"/>
              <a:sym typeface="Cabin"/>
            </a:endParaRPr>
          </a:p>
        </p:txBody>
      </p:sp>
      <p:sp>
        <p:nvSpPr>
          <p:cNvPr id="154" name="Google Shape;154;p17"/>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155" name="Google Shape;155;p17"/>
          <p:cNvSpPr txBox="1"/>
          <p:nvPr/>
        </p:nvSpPr>
        <p:spPr>
          <a:xfrm>
            <a:off x="260750" y="269975"/>
            <a:ext cx="69762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Risk Factors &amp; Clinical Presentation</a:t>
            </a:r>
            <a:endParaRPr b="1" sz="3500">
              <a:solidFill>
                <a:srgbClr val="61753B"/>
              </a:solidFill>
              <a:latin typeface="Cabin"/>
              <a:ea typeface="Cabin"/>
              <a:cs typeface="Cabin"/>
              <a:sym typeface="Cabin"/>
            </a:endParaRPr>
          </a:p>
        </p:txBody>
      </p:sp>
      <p:graphicFrame>
        <p:nvGraphicFramePr>
          <p:cNvPr id="156" name="Google Shape;156;p17"/>
          <p:cNvGraphicFramePr/>
          <p:nvPr/>
        </p:nvGraphicFramePr>
        <p:xfrm>
          <a:off x="274800" y="3976980"/>
          <a:ext cx="3000000" cy="3000000"/>
        </p:xfrm>
        <a:graphic>
          <a:graphicData uri="http://schemas.openxmlformats.org/drawingml/2006/table">
            <a:tbl>
              <a:tblPr>
                <a:noFill/>
                <a:tableStyleId>{5402FA05-F95B-48DC-B521-DFB6D5C5230C}</a:tableStyleId>
              </a:tblPr>
              <a:tblGrid>
                <a:gridCol w="1020400"/>
                <a:gridCol w="3011525"/>
                <a:gridCol w="3006375"/>
              </a:tblGrid>
              <a:tr h="445050">
                <a:tc gridSpan="3">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Clinical Presentation &amp; Pathogenic Mechanisms:</a:t>
                      </a:r>
                      <a:endParaRPr b="1" sz="1800">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alpha val="0"/>
                        </a:srgbClr>
                      </a:solidFill>
                      <a:prstDash val="solid"/>
                      <a:round/>
                      <a:headEnd len="sm" w="sm" type="none"/>
                      <a:tailEnd len="sm" w="sm" type="none"/>
                    </a:lnB>
                    <a:solidFill>
                      <a:srgbClr val="61753B">
                        <a:alpha val="84310"/>
                      </a:srgbClr>
                    </a:solidFill>
                  </a:tcPr>
                </a:tc>
                <a:tc hMerge="1"/>
                <a:tc hMerge="1"/>
              </a:tr>
              <a:tr h="428575">
                <a:tc>
                  <a:txBody>
                    <a:bodyPr/>
                    <a:lstStyle/>
                    <a:p>
                      <a:pPr indent="0" lvl="0" marL="0" rtl="0" algn="ctr">
                        <a:spcBef>
                          <a:spcPts val="0"/>
                        </a:spcBef>
                        <a:spcAft>
                          <a:spcPts val="0"/>
                        </a:spcAft>
                        <a:buNone/>
                      </a:pPr>
                      <a:r>
                        <a:t/>
                      </a:r>
                      <a:endParaRPr b="1">
                        <a:solidFill>
                          <a:srgbClr val="61753B"/>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alpha val="0"/>
                        </a:srgbClr>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a:txBody>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Enterotoxin mediated (I)</a:t>
                      </a:r>
                      <a:endParaRPr b="1" sz="16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solidFill>
                  </a:tcPr>
                </a:tc>
                <a:tc>
                  <a:txBody>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Invasive (II)</a:t>
                      </a:r>
                      <a:endParaRPr b="1" sz="16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solidFill>
                  </a:tcPr>
                </a:tc>
              </a:tr>
              <a:tr h="630500">
                <a:tc>
                  <a:txBody>
                    <a:bodyPr/>
                    <a:lstStyle/>
                    <a:p>
                      <a:pPr indent="0" lvl="0" marL="0" rtl="0" algn="ctr">
                        <a:spcBef>
                          <a:spcPts val="0"/>
                        </a:spcBef>
                        <a:spcAft>
                          <a:spcPts val="0"/>
                        </a:spcAft>
                        <a:buNone/>
                      </a:pPr>
                      <a:r>
                        <a:rPr b="1" lang="en-GB" sz="1300">
                          <a:solidFill>
                            <a:srgbClr val="61753B"/>
                          </a:solidFill>
                          <a:latin typeface="Cabin"/>
                          <a:ea typeface="Cabin"/>
                          <a:cs typeface="Cabin"/>
                          <a:sym typeface="Cabin"/>
                        </a:rPr>
                        <a:t>Stool analysis:</a:t>
                      </a:r>
                      <a:endParaRPr b="1"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spcBef>
                          <a:spcPts val="0"/>
                        </a:spcBef>
                        <a:spcAft>
                          <a:spcPts val="0"/>
                        </a:spcAft>
                        <a:buNone/>
                      </a:pPr>
                      <a:r>
                        <a:rPr lang="en-GB" sz="1300">
                          <a:solidFill>
                            <a:srgbClr val="CC0000"/>
                          </a:solidFill>
                          <a:latin typeface="Cabin"/>
                          <a:ea typeface="Cabin"/>
                          <a:cs typeface="Cabin"/>
                          <a:sym typeface="Cabin"/>
                        </a:rPr>
                        <a:t>Lack of pus in the stool</a:t>
                      </a:r>
                      <a:r>
                        <a:rPr lang="en-GB" sz="1300">
                          <a:latin typeface="Cabin"/>
                          <a:ea typeface="Cabin"/>
                          <a:cs typeface="Cabin"/>
                          <a:sym typeface="Cabin"/>
                        </a:rPr>
                        <a:t> (no gut invasion)</a:t>
                      </a:r>
                      <a:endParaRPr sz="13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CC0000"/>
                          </a:solidFill>
                          <a:latin typeface="Cabin"/>
                          <a:ea typeface="Cabin"/>
                          <a:cs typeface="Cabin"/>
                          <a:sym typeface="Cabin"/>
                        </a:rPr>
                        <a:t>Pus and blood in the stool</a:t>
                      </a:r>
                      <a:endParaRPr sz="1300">
                        <a:solidFill>
                          <a:srgbClr val="CC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846850">
                <a:tc>
                  <a:txBody>
                    <a:bodyPr/>
                    <a:lstStyle/>
                    <a:p>
                      <a:pPr indent="0" lvl="0" marL="0" rtl="0" algn="ctr">
                        <a:spcBef>
                          <a:spcPts val="0"/>
                        </a:spcBef>
                        <a:spcAft>
                          <a:spcPts val="0"/>
                        </a:spcAft>
                        <a:buNone/>
                      </a:pPr>
                      <a:r>
                        <a:rPr b="1" lang="en-GB" sz="1300">
                          <a:solidFill>
                            <a:srgbClr val="61753B"/>
                          </a:solidFill>
                          <a:latin typeface="Cabin"/>
                          <a:ea typeface="Cabin"/>
                          <a:cs typeface="Cabin"/>
                          <a:sym typeface="Cabin"/>
                        </a:rPr>
                        <a:t>Symptoms:</a:t>
                      </a:r>
                      <a:endParaRPr b="1"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No fever             </a:t>
                      </a:r>
                      <a:endParaRPr sz="1300">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lang="en-GB" sz="1300">
                          <a:solidFill>
                            <a:srgbClr val="CC0000"/>
                          </a:solidFill>
                          <a:latin typeface="Cabin"/>
                          <a:ea typeface="Cabin"/>
                          <a:cs typeface="Cabin"/>
                          <a:sym typeface="Cabin"/>
                        </a:rPr>
                        <a:t>Non-Bloody diarrhea </a:t>
                      </a:r>
                      <a:endParaRPr sz="1300">
                        <a:solidFill>
                          <a:srgbClr val="CC0000"/>
                        </a:solidFill>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Vomiting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Abdominal cramps</a:t>
                      </a:r>
                      <a:endParaRPr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lang="en-GB" sz="1300">
                          <a:latin typeface="Cabin"/>
                          <a:ea typeface="Cabin"/>
                          <a:cs typeface="Cabin"/>
                          <a:sym typeface="Cabin"/>
                        </a:rPr>
                        <a:t>Fever due to inflammation</a:t>
                      </a:r>
                      <a:endParaRPr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Dysentery syndrome: gross blood and mucous </a:t>
                      </a:r>
                      <a:r>
                        <a:rPr lang="en-GB" sz="1100">
                          <a:solidFill>
                            <a:srgbClr val="6AA84F"/>
                          </a:solidFill>
                        </a:rPr>
                        <a:t>,severe pain</a:t>
                      </a:r>
                      <a:endParaRPr sz="11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14150">
                <a:tc>
                  <a:txBody>
                    <a:bodyPr/>
                    <a:lstStyle/>
                    <a:p>
                      <a:pPr indent="0" lvl="0" marL="0" rtl="0" algn="ctr">
                        <a:spcBef>
                          <a:spcPts val="0"/>
                        </a:spcBef>
                        <a:spcAft>
                          <a:spcPts val="0"/>
                        </a:spcAft>
                        <a:buNone/>
                      </a:pPr>
                      <a:r>
                        <a:rPr b="1" lang="en-GB" sz="1300">
                          <a:solidFill>
                            <a:srgbClr val="61753B"/>
                          </a:solidFill>
                          <a:latin typeface="Cabin"/>
                          <a:ea typeface="Cabin"/>
                          <a:cs typeface="Cabin"/>
                          <a:sym typeface="Cabin"/>
                        </a:rPr>
                        <a:t>Location:</a:t>
                      </a:r>
                      <a:endParaRPr b="1"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Small intestine</a:t>
                      </a:r>
                      <a:r>
                        <a:rPr lang="en-GB" sz="1300">
                          <a:latin typeface="Cabin"/>
                          <a:ea typeface="Cabin"/>
                          <a:cs typeface="Cabin"/>
                          <a:sym typeface="Cabin"/>
                        </a:rPr>
                        <a:t> affected</a:t>
                      </a:r>
                      <a:r>
                        <a:rPr baseline="30000" lang="en-GB" sz="1300">
                          <a:latin typeface="Cabin"/>
                          <a:ea typeface="Cabin"/>
                          <a:cs typeface="Cabin"/>
                          <a:sym typeface="Cabin"/>
                        </a:rPr>
                        <a:t>2</a:t>
                      </a:r>
                      <a:endParaRPr baseline="30000" sz="13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b="1" lang="en-GB" sz="1300">
                          <a:latin typeface="Cabin"/>
                          <a:ea typeface="Cabin"/>
                          <a:cs typeface="Cabin"/>
                          <a:sym typeface="Cabin"/>
                        </a:rPr>
                        <a:t>Colonic</a:t>
                      </a:r>
                      <a:r>
                        <a:rPr lang="en-GB" sz="1300">
                          <a:latin typeface="Cabin"/>
                          <a:ea typeface="Cabin"/>
                          <a:cs typeface="Cabin"/>
                          <a:sym typeface="Cabin"/>
                        </a:rPr>
                        <a:t> mucosa affected</a:t>
                      </a:r>
                      <a:endParaRPr sz="13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279575">
                <a:tc>
                  <a:txBody>
                    <a:bodyPr/>
                    <a:lstStyle/>
                    <a:p>
                      <a:pPr indent="0" lvl="0" marL="0" rtl="0" algn="ctr">
                        <a:spcBef>
                          <a:spcPts val="0"/>
                        </a:spcBef>
                        <a:spcAft>
                          <a:spcPts val="0"/>
                        </a:spcAft>
                        <a:buNone/>
                      </a:pPr>
                      <a:r>
                        <a:rPr b="1" lang="en-GB" sz="1300">
                          <a:solidFill>
                            <a:srgbClr val="61753B"/>
                          </a:solidFill>
                          <a:latin typeface="Cabin"/>
                          <a:ea typeface="Cabin"/>
                          <a:cs typeface="Cabin"/>
                          <a:sym typeface="Cabin"/>
                        </a:rPr>
                        <a:t>Etiology:</a:t>
                      </a:r>
                      <a:endParaRPr b="1"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311150" lvl="0" marL="457200" rtl="0" algn="l">
                        <a:spcBef>
                          <a:spcPts val="0"/>
                        </a:spcBef>
                        <a:spcAft>
                          <a:spcPts val="0"/>
                        </a:spcAft>
                        <a:buSzPts val="1300"/>
                        <a:buFont typeface="Cabin"/>
                        <a:buChar char="●"/>
                      </a:pPr>
                      <a:r>
                        <a:rPr b="1" lang="en-GB" sz="1300">
                          <a:latin typeface="Cabin"/>
                          <a:ea typeface="Cabin"/>
                          <a:cs typeface="Cabin"/>
                          <a:sym typeface="Cabin"/>
                        </a:rPr>
                        <a:t>Vibreo cholerae </a:t>
                      </a:r>
                      <a:endParaRPr b="1" sz="1300">
                        <a:latin typeface="Cabin"/>
                        <a:ea typeface="Cabin"/>
                        <a:cs typeface="Cabin"/>
                        <a:sym typeface="Cabin"/>
                      </a:endParaRPr>
                    </a:p>
                    <a:p>
                      <a:pPr indent="-311150" lvl="0" marL="457200" rtl="0" algn="l">
                        <a:spcBef>
                          <a:spcPts val="0"/>
                        </a:spcBef>
                        <a:spcAft>
                          <a:spcPts val="0"/>
                        </a:spcAft>
                        <a:buSzPts val="1300"/>
                        <a:buFont typeface="Cabin"/>
                        <a:buChar char="●"/>
                      </a:pPr>
                      <a:r>
                        <a:rPr b="1" lang="en-GB" sz="1300">
                          <a:latin typeface="Cabin"/>
                          <a:ea typeface="Cabin"/>
                          <a:cs typeface="Cabin"/>
                          <a:sym typeface="Cabin"/>
                        </a:rPr>
                        <a:t>Staphylococcus aureus</a:t>
                      </a:r>
                      <a:endParaRPr b="1"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Clostridium perfringens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Bacillus cereus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Some viral and parasitic infections.</a:t>
                      </a:r>
                      <a:endParaRPr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311150" lvl="0" marL="457200" rtl="0" algn="l">
                        <a:spcBef>
                          <a:spcPts val="0"/>
                        </a:spcBef>
                        <a:spcAft>
                          <a:spcPts val="0"/>
                        </a:spcAft>
                        <a:buSzPts val="1300"/>
                        <a:buFont typeface="Cabin"/>
                        <a:buChar char="●"/>
                      </a:pPr>
                      <a:r>
                        <a:rPr b="1" lang="en-GB" sz="1300">
                          <a:latin typeface="Cabin"/>
                          <a:ea typeface="Cabin"/>
                          <a:cs typeface="Cabin"/>
                          <a:sym typeface="Cabin"/>
                        </a:rPr>
                        <a:t> Shigella</a:t>
                      </a:r>
                      <a:r>
                        <a:rPr b="1" baseline="30000" lang="en-GB" sz="1300">
                          <a:latin typeface="Cabin"/>
                          <a:ea typeface="Cabin"/>
                          <a:cs typeface="Cabin"/>
                          <a:sym typeface="Cabin"/>
                        </a:rPr>
                        <a:t>3</a:t>
                      </a:r>
                      <a:r>
                        <a:rPr b="1" lang="en-GB" sz="1300">
                          <a:latin typeface="Cabin"/>
                          <a:ea typeface="Cabin"/>
                          <a:cs typeface="Cabin"/>
                          <a:sym typeface="Cabin"/>
                        </a:rPr>
                        <a:t>            </a:t>
                      </a:r>
                      <a:endParaRPr b="1" sz="1300">
                        <a:latin typeface="Cabin"/>
                        <a:ea typeface="Cabin"/>
                        <a:cs typeface="Cabin"/>
                        <a:sym typeface="Cabin"/>
                      </a:endParaRPr>
                    </a:p>
                    <a:p>
                      <a:pPr indent="-311150" lvl="0" marL="457200" rtl="0" algn="l">
                        <a:spcBef>
                          <a:spcPts val="0"/>
                        </a:spcBef>
                        <a:spcAft>
                          <a:spcPts val="0"/>
                        </a:spcAft>
                        <a:buSzPts val="1300"/>
                        <a:buFont typeface="Cabin"/>
                        <a:buChar char="●"/>
                      </a:pPr>
                      <a:r>
                        <a:rPr b="1" lang="en-GB" sz="1300">
                          <a:latin typeface="Cabin"/>
                          <a:ea typeface="Cabin"/>
                          <a:cs typeface="Cabin"/>
                          <a:sym typeface="Cabin"/>
                        </a:rPr>
                        <a:t> Salmonella spp.</a:t>
                      </a:r>
                      <a:r>
                        <a:rPr b="1" baseline="30000" lang="en-GB" sz="1300">
                          <a:latin typeface="Cabin"/>
                          <a:ea typeface="Cabin"/>
                          <a:cs typeface="Cabin"/>
                          <a:sym typeface="Cabin"/>
                        </a:rPr>
                        <a:t>3</a:t>
                      </a:r>
                      <a:endParaRPr b="1" baseline="30000" sz="1300">
                        <a:latin typeface="Cabin"/>
                        <a:ea typeface="Cabin"/>
                        <a:cs typeface="Cabin"/>
                        <a:sym typeface="Cabin"/>
                      </a:endParaRPr>
                    </a:p>
                    <a:p>
                      <a:pPr indent="-311150" lvl="0" marL="457200" rtl="0" algn="l">
                        <a:spcBef>
                          <a:spcPts val="0"/>
                        </a:spcBef>
                        <a:spcAft>
                          <a:spcPts val="0"/>
                        </a:spcAft>
                        <a:buSzPts val="1300"/>
                        <a:buFont typeface="Cabin"/>
                        <a:buChar char="●"/>
                      </a:pPr>
                      <a:r>
                        <a:rPr b="1" lang="en-GB" sz="1300">
                          <a:latin typeface="Cabin"/>
                          <a:ea typeface="Cabin"/>
                          <a:cs typeface="Cabin"/>
                          <a:sym typeface="Cabin"/>
                        </a:rPr>
                        <a:t> Campylobacter </a:t>
                      </a:r>
                      <a:endParaRPr b="1"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 some E.coli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 Entameoba histolytica</a:t>
                      </a:r>
                      <a:endParaRPr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063225">
                <a:tc>
                  <a:txBody>
                    <a:bodyPr/>
                    <a:lstStyle/>
                    <a:p>
                      <a:pPr indent="0" lvl="0" marL="0" rtl="0" algn="ctr">
                        <a:spcBef>
                          <a:spcPts val="0"/>
                        </a:spcBef>
                        <a:spcAft>
                          <a:spcPts val="0"/>
                        </a:spcAft>
                        <a:buNone/>
                      </a:pPr>
                      <a:r>
                        <a:rPr b="1" lang="en-GB" sz="1300">
                          <a:solidFill>
                            <a:srgbClr val="61753B"/>
                          </a:solidFill>
                          <a:latin typeface="Cabin"/>
                          <a:ea typeface="Cabin"/>
                          <a:cs typeface="Cabin"/>
                          <a:sym typeface="Cabin"/>
                        </a:rPr>
                        <a:t>Characteristics/Other:</a:t>
                      </a:r>
                      <a:endParaRPr b="1"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spcBef>
                          <a:spcPts val="0"/>
                        </a:spcBef>
                        <a:spcAft>
                          <a:spcPts val="0"/>
                        </a:spcAft>
                        <a:buNone/>
                      </a:pPr>
                      <a:r>
                        <a:rPr lang="en-GB" sz="1300">
                          <a:latin typeface="Cabin"/>
                          <a:ea typeface="Cabin"/>
                          <a:cs typeface="Cabin"/>
                          <a:sym typeface="Cabin"/>
                        </a:rPr>
                        <a:t>Some have rapid onset</a:t>
                      </a:r>
                      <a:r>
                        <a:rPr baseline="30000" lang="en-GB" sz="1300">
                          <a:latin typeface="Cabin"/>
                          <a:ea typeface="Cabin"/>
                          <a:cs typeface="Cabin"/>
                          <a:sym typeface="Cabin"/>
                        </a:rPr>
                        <a:t>4</a:t>
                      </a:r>
                      <a:r>
                        <a:rPr baseline="30000" lang="en-GB" sz="1300">
                          <a:latin typeface="Cabin"/>
                          <a:ea typeface="Cabin"/>
                          <a:cs typeface="Cabin"/>
                          <a:sym typeface="Cabin"/>
                        </a:rPr>
                        <a:t> </a:t>
                      </a:r>
                      <a:r>
                        <a:rPr lang="en-GB" sz="1300">
                          <a:latin typeface="Cabin"/>
                          <a:ea typeface="Cabin"/>
                          <a:cs typeface="Cabin"/>
                          <a:sym typeface="Cabin"/>
                        </a:rPr>
                        <a:t>(&lt;12 hour if due to preformed toxin ingestion)</a:t>
                      </a:r>
                      <a:endParaRPr sz="13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Incubation period 1-3 days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Extension to lymph nodes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EHEC bloody diarrhea</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Entameoba histolytica 1-3 wk</a:t>
                      </a:r>
                      <a:endParaRPr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sp>
        <p:nvSpPr>
          <p:cNvPr id="157" name="Google Shape;157;p17"/>
          <p:cNvSpPr txBox="1"/>
          <p:nvPr/>
        </p:nvSpPr>
        <p:spPr>
          <a:xfrm>
            <a:off x="336950" y="1046350"/>
            <a:ext cx="3414300" cy="2581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Risk Factors</a:t>
            </a:r>
            <a:r>
              <a:rPr b="1" lang="en-GB" sz="2000">
                <a:solidFill>
                  <a:srgbClr val="61753B"/>
                </a:solidFill>
                <a:latin typeface="Cabin"/>
                <a:ea typeface="Cabin"/>
                <a:cs typeface="Cabin"/>
                <a:sym typeface="Cabin"/>
              </a:rPr>
              <a:t>:</a:t>
            </a:r>
            <a:endParaRPr b="1" sz="2000">
              <a:solidFill>
                <a:srgbClr val="61753B"/>
              </a:solidFill>
              <a:latin typeface="Cabin"/>
              <a:ea typeface="Cabin"/>
              <a:cs typeface="Cabin"/>
              <a:sym typeface="Cabin"/>
            </a:endParaRPr>
          </a:p>
          <a:p>
            <a:pPr indent="0" lvl="0" marL="457200" rtl="0" algn="l">
              <a:lnSpc>
                <a:spcPct val="115000"/>
              </a:lnSpc>
              <a:spcBef>
                <a:spcPts val="0"/>
              </a:spcBef>
              <a:spcAft>
                <a:spcPts val="0"/>
              </a:spcAft>
              <a:buNone/>
            </a:pPr>
            <a:r>
              <a:t/>
            </a:r>
            <a:endParaRPr b="1" sz="500">
              <a:solidFill>
                <a:srgbClr val="61753B"/>
              </a:solidFill>
              <a:latin typeface="Cabin"/>
              <a:ea typeface="Cabin"/>
              <a:cs typeface="Cabin"/>
              <a:sym typeface="Cabin"/>
            </a:endParaRPr>
          </a:p>
          <a:p>
            <a:pPr indent="457200" lvl="0" marL="0" rtl="0" algn="l">
              <a:lnSpc>
                <a:spcPct val="115000"/>
              </a:lnSpc>
              <a:spcBef>
                <a:spcPts val="0"/>
              </a:spcBef>
              <a:spcAft>
                <a:spcPts val="0"/>
              </a:spcAft>
              <a:buNone/>
            </a:pPr>
            <a:r>
              <a:rPr b="1" lang="en-GB" sz="1300">
                <a:solidFill>
                  <a:schemeClr val="dk1"/>
                </a:solidFill>
                <a:latin typeface="Cabin"/>
                <a:ea typeface="Cabin"/>
                <a:cs typeface="Cabin"/>
                <a:sym typeface="Cabin"/>
              </a:rPr>
              <a:t>Food from restaurants</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Family member with gastrointestinal</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symptoms</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Recent travel to developing countries.</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b="1" lang="en-GB" sz="1300">
                <a:solidFill>
                  <a:schemeClr val="dk1"/>
                </a:solidFill>
                <a:latin typeface="Cabin"/>
                <a:ea typeface="Cabin"/>
                <a:cs typeface="Cabin"/>
                <a:sym typeface="Cabin"/>
              </a:rPr>
              <a:t>Antibiotics</a:t>
            </a:r>
            <a:r>
              <a:rPr lang="en-GB" sz="1300">
                <a:solidFill>
                  <a:schemeClr val="dk1"/>
                </a:solidFill>
                <a:latin typeface="Cabin"/>
                <a:ea typeface="Cabin"/>
                <a:cs typeface="Cabin"/>
                <a:sym typeface="Cabin"/>
              </a:rPr>
              <a:t> decrease the normal flora</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to less than 10</a:t>
            </a:r>
            <a:r>
              <a:rPr baseline="30000" lang="en-GB" sz="1300">
                <a:solidFill>
                  <a:schemeClr val="dk1"/>
                </a:solidFill>
                <a:latin typeface="Cabin"/>
                <a:ea typeface="Cabin"/>
                <a:cs typeface="Cabin"/>
                <a:sym typeface="Cabin"/>
              </a:rPr>
              <a:t>12</a:t>
            </a:r>
            <a:r>
              <a:rPr lang="en-GB" sz="1200">
                <a:solidFill>
                  <a:schemeClr val="dk1"/>
                </a:solidFill>
                <a:latin typeface="Cabin"/>
                <a:ea typeface="Cabin"/>
                <a:cs typeface="Cabin"/>
                <a:sym typeface="Cabin"/>
              </a:rPr>
              <a:t>. </a:t>
            </a:r>
            <a:r>
              <a:rPr lang="en-GB" sz="1000">
                <a:solidFill>
                  <a:srgbClr val="6AA84F"/>
                </a:solidFill>
                <a:latin typeface="Cabin"/>
                <a:ea typeface="Cabin"/>
                <a:cs typeface="Cabin"/>
                <a:sym typeface="Cabin"/>
              </a:rPr>
              <a:t>(C. difficile)</a:t>
            </a:r>
            <a:endParaRPr baseline="30000" sz="1000">
              <a:solidFill>
                <a:srgbClr val="6AA84F"/>
              </a:solidFill>
              <a:latin typeface="Cabin"/>
              <a:ea typeface="Cabin"/>
              <a:cs typeface="Cabin"/>
              <a:sym typeface="Cabin"/>
            </a:endParaRPr>
          </a:p>
          <a:p>
            <a:pPr indent="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p:txBody>
      </p:sp>
      <p:sp>
        <p:nvSpPr>
          <p:cNvPr id="158" name="Google Shape;158;p17"/>
          <p:cNvSpPr txBox="1"/>
          <p:nvPr/>
        </p:nvSpPr>
        <p:spPr>
          <a:xfrm>
            <a:off x="3789425" y="1113007"/>
            <a:ext cx="3748800" cy="258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2000">
              <a:solidFill>
                <a:srgbClr val="61753B"/>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Patient underlying illness &amp; medication,</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b="1" lang="en-GB" sz="1300">
                <a:solidFill>
                  <a:schemeClr val="dk1"/>
                </a:solidFill>
                <a:latin typeface="Cabin"/>
                <a:ea typeface="Cabin"/>
                <a:cs typeface="Cabin"/>
                <a:sym typeface="Cabin"/>
              </a:rPr>
              <a:t>low stomach acidity</a:t>
            </a:r>
            <a:r>
              <a:rPr lang="en-GB" sz="1300">
                <a:solidFill>
                  <a:schemeClr val="dk1"/>
                </a:solidFill>
                <a:latin typeface="Cabin"/>
                <a:ea typeface="Cabin"/>
                <a:cs typeface="Cabin"/>
                <a:sym typeface="Cabin"/>
              </a:rPr>
              <a:t>, cyst, spores.</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Abnormal peristalsis.</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b="1" lang="en-GB" sz="1300">
                <a:solidFill>
                  <a:schemeClr val="dk1"/>
                </a:solidFill>
                <a:latin typeface="Cabin"/>
                <a:ea typeface="Cabin"/>
                <a:cs typeface="Cabin"/>
                <a:sym typeface="Cabin"/>
              </a:rPr>
              <a:t>Low Immunoglobulin</a:t>
            </a:r>
            <a:r>
              <a:rPr lang="en-GB" sz="1300">
                <a:solidFill>
                  <a:schemeClr val="dk1"/>
                </a:solidFill>
                <a:latin typeface="Cabin"/>
                <a:ea typeface="Cabin"/>
                <a:cs typeface="Cabin"/>
                <a:sym typeface="Cabin"/>
              </a:rPr>
              <a:t> A (IgA).</a:t>
            </a:r>
            <a:endParaRPr sz="13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t/>
            </a:r>
            <a:endParaRPr sz="1200">
              <a:solidFill>
                <a:schemeClr val="dk1"/>
              </a:solidFill>
              <a:latin typeface="Cabin"/>
              <a:ea typeface="Cabin"/>
              <a:cs typeface="Cabin"/>
              <a:sym typeface="Cabin"/>
            </a:endParaRPr>
          </a:p>
          <a:p>
            <a:pPr indent="457200" lvl="0" marL="0" rtl="0" algn="l">
              <a:lnSpc>
                <a:spcPct val="115000"/>
              </a:lnSpc>
              <a:spcBef>
                <a:spcPts val="0"/>
              </a:spcBef>
              <a:spcAft>
                <a:spcPts val="0"/>
              </a:spcAft>
              <a:buNone/>
            </a:pPr>
            <a:r>
              <a:rPr lang="en-GB" sz="1300">
                <a:solidFill>
                  <a:schemeClr val="dk1"/>
                </a:solidFill>
                <a:latin typeface="Cabin"/>
                <a:ea typeface="Cabin"/>
                <a:cs typeface="Cabin"/>
                <a:sym typeface="Cabin"/>
              </a:rPr>
              <a:t>Median infective dose </a:t>
            </a:r>
            <a:r>
              <a:rPr lang="en-GB" sz="1300">
                <a:latin typeface="Cabin"/>
                <a:ea typeface="Cabin"/>
                <a:cs typeface="Cabin"/>
                <a:sym typeface="Cabin"/>
              </a:rPr>
              <a:t>(ID</a:t>
            </a:r>
            <a:r>
              <a:rPr baseline="-25000" lang="en-GB" sz="1300">
                <a:latin typeface="Cabin"/>
                <a:ea typeface="Cabin"/>
                <a:cs typeface="Cabin"/>
                <a:sym typeface="Cabin"/>
              </a:rPr>
              <a:t>50</a:t>
            </a:r>
            <a:r>
              <a:rPr lang="en-GB" sz="1300">
                <a:latin typeface="Cabin"/>
                <a:ea typeface="Cabin"/>
                <a:cs typeface="Cabin"/>
                <a:sym typeface="Cabin"/>
              </a:rPr>
              <a:t>).</a:t>
            </a:r>
            <a:r>
              <a:rPr baseline="30000" lang="en-GB" sz="1300">
                <a:latin typeface="Cabin"/>
                <a:ea typeface="Cabin"/>
                <a:cs typeface="Cabin"/>
                <a:sym typeface="Cabin"/>
              </a:rPr>
              <a:t>1</a:t>
            </a:r>
            <a:endParaRPr baseline="30000" sz="1300">
              <a:latin typeface="Cabin"/>
              <a:ea typeface="Cabin"/>
              <a:cs typeface="Cabin"/>
              <a:sym typeface="Cabin"/>
            </a:endParaRPr>
          </a:p>
        </p:txBody>
      </p:sp>
      <p:pic>
        <p:nvPicPr>
          <p:cNvPr id="159" name="Google Shape;159;p17"/>
          <p:cNvPicPr preferRelativeResize="0"/>
          <p:nvPr/>
        </p:nvPicPr>
        <p:blipFill>
          <a:blip r:embed="rId3">
            <a:alphaModFix/>
          </a:blip>
          <a:stretch>
            <a:fillRect/>
          </a:stretch>
        </p:blipFill>
        <p:spPr>
          <a:xfrm>
            <a:off x="3979838" y="3068768"/>
            <a:ext cx="300300" cy="300300"/>
          </a:xfrm>
          <a:prstGeom prst="rect">
            <a:avLst/>
          </a:prstGeom>
          <a:noFill/>
          <a:ln>
            <a:noFill/>
          </a:ln>
        </p:spPr>
      </p:pic>
      <p:pic>
        <p:nvPicPr>
          <p:cNvPr id="160" name="Google Shape;160;p17"/>
          <p:cNvPicPr preferRelativeResize="0"/>
          <p:nvPr/>
        </p:nvPicPr>
        <p:blipFill>
          <a:blip r:embed="rId4">
            <a:alphaModFix/>
          </a:blip>
          <a:stretch>
            <a:fillRect/>
          </a:stretch>
        </p:blipFill>
        <p:spPr>
          <a:xfrm>
            <a:off x="510775" y="2637338"/>
            <a:ext cx="300300" cy="300300"/>
          </a:xfrm>
          <a:prstGeom prst="rect">
            <a:avLst/>
          </a:prstGeom>
          <a:noFill/>
          <a:ln>
            <a:noFill/>
          </a:ln>
        </p:spPr>
      </p:pic>
      <p:pic>
        <p:nvPicPr>
          <p:cNvPr id="161" name="Google Shape;161;p17"/>
          <p:cNvPicPr preferRelativeResize="0"/>
          <p:nvPr/>
        </p:nvPicPr>
        <p:blipFill>
          <a:blip r:embed="rId5">
            <a:alphaModFix/>
          </a:blip>
          <a:stretch>
            <a:fillRect/>
          </a:stretch>
        </p:blipFill>
        <p:spPr>
          <a:xfrm>
            <a:off x="3979838" y="1611353"/>
            <a:ext cx="300300" cy="300300"/>
          </a:xfrm>
          <a:prstGeom prst="rect">
            <a:avLst/>
          </a:prstGeom>
          <a:noFill/>
          <a:ln>
            <a:noFill/>
          </a:ln>
        </p:spPr>
      </p:pic>
      <p:pic>
        <p:nvPicPr>
          <p:cNvPr id="162" name="Google Shape;162;p17"/>
          <p:cNvPicPr preferRelativeResize="0"/>
          <p:nvPr/>
        </p:nvPicPr>
        <p:blipFill>
          <a:blip r:embed="rId6">
            <a:alphaModFix/>
          </a:blip>
          <a:stretch>
            <a:fillRect/>
          </a:stretch>
        </p:blipFill>
        <p:spPr>
          <a:xfrm>
            <a:off x="3979838" y="2642876"/>
            <a:ext cx="300300" cy="300300"/>
          </a:xfrm>
          <a:prstGeom prst="rect">
            <a:avLst/>
          </a:prstGeom>
          <a:noFill/>
          <a:ln>
            <a:noFill/>
          </a:ln>
        </p:spPr>
      </p:pic>
      <p:pic>
        <p:nvPicPr>
          <p:cNvPr id="163" name="Google Shape;163;p17"/>
          <p:cNvPicPr preferRelativeResize="0"/>
          <p:nvPr/>
        </p:nvPicPr>
        <p:blipFill>
          <a:blip r:embed="rId7">
            <a:alphaModFix/>
          </a:blip>
          <a:stretch>
            <a:fillRect/>
          </a:stretch>
        </p:blipFill>
        <p:spPr>
          <a:xfrm>
            <a:off x="3979838" y="2194658"/>
            <a:ext cx="300300" cy="300300"/>
          </a:xfrm>
          <a:prstGeom prst="rect">
            <a:avLst/>
          </a:prstGeom>
          <a:noFill/>
          <a:ln>
            <a:noFill/>
          </a:ln>
        </p:spPr>
      </p:pic>
      <p:pic>
        <p:nvPicPr>
          <p:cNvPr id="164" name="Google Shape;164;p17"/>
          <p:cNvPicPr preferRelativeResize="0"/>
          <p:nvPr/>
        </p:nvPicPr>
        <p:blipFill>
          <a:blip r:embed="rId8">
            <a:alphaModFix/>
          </a:blip>
          <a:stretch>
            <a:fillRect/>
          </a:stretch>
        </p:blipFill>
        <p:spPr>
          <a:xfrm>
            <a:off x="510775" y="2066991"/>
            <a:ext cx="300300" cy="300300"/>
          </a:xfrm>
          <a:prstGeom prst="rect">
            <a:avLst/>
          </a:prstGeom>
          <a:noFill/>
          <a:ln>
            <a:noFill/>
          </a:ln>
        </p:spPr>
      </p:pic>
      <p:pic>
        <p:nvPicPr>
          <p:cNvPr id="165" name="Google Shape;165;p17"/>
          <p:cNvPicPr preferRelativeResize="0"/>
          <p:nvPr/>
        </p:nvPicPr>
        <p:blipFill>
          <a:blip r:embed="rId9">
            <a:alphaModFix/>
          </a:blip>
          <a:stretch>
            <a:fillRect/>
          </a:stretch>
        </p:blipFill>
        <p:spPr>
          <a:xfrm>
            <a:off x="510775" y="3196506"/>
            <a:ext cx="300300" cy="300300"/>
          </a:xfrm>
          <a:prstGeom prst="rect">
            <a:avLst/>
          </a:prstGeom>
          <a:noFill/>
          <a:ln>
            <a:noFill/>
          </a:ln>
        </p:spPr>
      </p:pic>
      <p:pic>
        <p:nvPicPr>
          <p:cNvPr id="166" name="Google Shape;166;p17"/>
          <p:cNvPicPr preferRelativeResize="0"/>
          <p:nvPr/>
        </p:nvPicPr>
        <p:blipFill>
          <a:blip r:embed="rId10">
            <a:alphaModFix/>
          </a:blip>
          <a:stretch>
            <a:fillRect/>
          </a:stretch>
        </p:blipFill>
        <p:spPr>
          <a:xfrm>
            <a:off x="524747" y="1535935"/>
            <a:ext cx="300275" cy="300275"/>
          </a:xfrm>
          <a:prstGeom prst="rect">
            <a:avLst/>
          </a:prstGeom>
          <a:noFill/>
          <a:ln>
            <a:noFill/>
          </a:ln>
        </p:spPr>
      </p:pic>
      <p:sp>
        <p:nvSpPr>
          <p:cNvPr id="167" name="Google Shape;167;p17"/>
          <p:cNvSpPr txBox="1"/>
          <p:nvPr/>
        </p:nvSpPr>
        <p:spPr>
          <a:xfrm>
            <a:off x="10756000" y="51910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Cabin"/>
              <a:ea typeface="Cabin"/>
              <a:cs typeface="Cabin"/>
              <a:sym typeface="Cabin"/>
            </a:endParaRPr>
          </a:p>
        </p:txBody>
      </p:sp>
      <p:sp>
        <p:nvSpPr>
          <p:cNvPr id="168" name="Google Shape;168;p17"/>
          <p:cNvSpPr txBox="1"/>
          <p:nvPr/>
        </p:nvSpPr>
        <p:spPr>
          <a:xfrm>
            <a:off x="0" y="10026600"/>
            <a:ext cx="4699800" cy="67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latin typeface="Cabin"/>
                <a:ea typeface="Cabin"/>
                <a:cs typeface="Cabin"/>
                <a:sym typeface="Cabin"/>
              </a:rPr>
              <a:t>1. </a:t>
            </a:r>
            <a:r>
              <a:rPr lang="en-GB" sz="1000">
                <a:solidFill>
                  <a:srgbClr val="999999"/>
                </a:solidFill>
                <a:latin typeface="Cabin"/>
                <a:ea typeface="Cabin"/>
                <a:cs typeface="Cabin"/>
                <a:sym typeface="Cabin"/>
              </a:rPr>
              <a:t>low dose </a:t>
            </a:r>
            <a:r>
              <a:rPr lang="en-GB" sz="900">
                <a:solidFill>
                  <a:srgbClr val="999999"/>
                </a:solidFill>
              </a:rPr>
              <a:t>➝</a:t>
            </a:r>
            <a:r>
              <a:rPr lang="en-GB" sz="1000">
                <a:solidFill>
                  <a:srgbClr val="999999"/>
                </a:solidFill>
                <a:latin typeface="Cabin"/>
                <a:ea typeface="Cabin"/>
                <a:cs typeface="Cabin"/>
                <a:sym typeface="Cabin"/>
              </a:rPr>
              <a:t> higher risk or faster infection</a:t>
            </a:r>
            <a:endParaRPr sz="10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2. causing watery diarrhea</a:t>
            </a:r>
            <a:endParaRPr sz="1000">
              <a:solidFill>
                <a:srgbClr val="6AA84F"/>
              </a:solidFill>
              <a:latin typeface="Cabin"/>
              <a:ea typeface="Cabin"/>
              <a:cs typeface="Cabin"/>
              <a:sym typeface="Cabin"/>
            </a:endParaRPr>
          </a:p>
          <a:p>
            <a:pPr indent="0" lvl="0" marL="0" rtl="0" algn="l">
              <a:spcBef>
                <a:spcPts val="0"/>
              </a:spcBef>
              <a:spcAft>
                <a:spcPts val="0"/>
              </a:spcAft>
              <a:buNone/>
            </a:pPr>
            <a:r>
              <a:rPr lang="en-GB" sz="1000">
                <a:solidFill>
                  <a:srgbClr val="6AA84F"/>
                </a:solidFill>
                <a:latin typeface="Cabin"/>
                <a:ea typeface="Cabin"/>
                <a:cs typeface="Cabin"/>
                <a:sym typeface="Cabin"/>
              </a:rPr>
              <a:t>3. they are both cyto-toxic &amp; invasive.</a:t>
            </a:r>
            <a:endParaRPr sz="10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4. Staph. Aureus.</a:t>
            </a:r>
            <a:endParaRPr sz="1000">
              <a:solidFill>
                <a:srgbClr val="6AA84F"/>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8"/>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74" name="Google Shape;174;p18"/>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1. </a:t>
            </a:r>
            <a:r>
              <a:rPr lang="en-GB" sz="900">
                <a:solidFill>
                  <a:srgbClr val="6AA84F"/>
                </a:solidFill>
                <a:latin typeface="Cabin"/>
                <a:ea typeface="Cabin"/>
                <a:cs typeface="Cabin"/>
                <a:sym typeface="Cabin"/>
              </a:rPr>
              <a:t> Chicken, sometimes n</a:t>
            </a:r>
            <a:r>
              <a:rPr lang="en-GB" sz="900">
                <a:solidFill>
                  <a:srgbClr val="6AA84F"/>
                </a:solidFill>
                <a:latin typeface="Cabin"/>
                <a:ea typeface="Cabin"/>
                <a:cs typeface="Cabin"/>
                <a:sym typeface="Cabin"/>
              </a:rPr>
              <a:t>ot directly, </a:t>
            </a:r>
            <a:r>
              <a:rPr lang="en-GB" sz="900">
                <a:solidFill>
                  <a:srgbClr val="6AA84F"/>
                </a:solidFill>
                <a:latin typeface="Cabin"/>
                <a:ea typeface="Cabin"/>
                <a:cs typeface="Cabin"/>
                <a:sym typeface="Cabin"/>
              </a:rPr>
              <a:t>by cross-contamination to other food products, e.g. When you use a knife for cutting an uncooked chicken then using the same knife for other products ( e.g. vegetables).</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2. by taking stool sample</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3. Ascending paralysis</a:t>
            </a:r>
            <a:endParaRPr sz="900">
              <a:solidFill>
                <a:srgbClr val="6AA84F"/>
              </a:solidFill>
              <a:latin typeface="Cabin"/>
              <a:ea typeface="Cabin"/>
              <a:cs typeface="Cabin"/>
              <a:sym typeface="Cabin"/>
            </a:endParaRPr>
          </a:p>
        </p:txBody>
      </p:sp>
      <p:sp>
        <p:nvSpPr>
          <p:cNvPr id="175" name="Google Shape;175;p18"/>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sp>
        <p:nvSpPr>
          <p:cNvPr id="176" name="Google Shape;176;p18"/>
          <p:cNvSpPr txBox="1"/>
          <p:nvPr/>
        </p:nvSpPr>
        <p:spPr>
          <a:xfrm>
            <a:off x="274950" y="269975"/>
            <a:ext cx="69651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Campylobacter</a:t>
            </a:r>
            <a:endParaRPr b="1" sz="3500">
              <a:solidFill>
                <a:srgbClr val="61753B"/>
              </a:solidFill>
              <a:latin typeface="Cabin"/>
              <a:ea typeface="Cabin"/>
              <a:cs typeface="Cabin"/>
              <a:sym typeface="Cabin"/>
            </a:endParaRPr>
          </a:p>
        </p:txBody>
      </p:sp>
      <p:graphicFrame>
        <p:nvGraphicFramePr>
          <p:cNvPr id="177" name="Google Shape;177;p18"/>
          <p:cNvGraphicFramePr/>
          <p:nvPr/>
        </p:nvGraphicFramePr>
        <p:xfrm>
          <a:off x="275625" y="1203615"/>
          <a:ext cx="3000000" cy="3000000"/>
        </p:xfrm>
        <a:graphic>
          <a:graphicData uri="http://schemas.openxmlformats.org/drawingml/2006/table">
            <a:tbl>
              <a:tblPr>
                <a:noFill/>
                <a:tableStyleId>{5402FA05-F95B-48DC-B521-DFB6D5C5230C}</a:tableStyleId>
              </a:tblPr>
              <a:tblGrid>
                <a:gridCol w="1240150"/>
                <a:gridCol w="5798150"/>
              </a:tblGrid>
              <a:tr h="528775">
                <a:tc gridSpan="2">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Campylobacter</a:t>
                      </a:r>
                      <a:br>
                        <a:rPr lang="en-GB" sz="1200">
                          <a:solidFill>
                            <a:srgbClr val="FFFFFF"/>
                          </a:solidFill>
                          <a:latin typeface="Cabin"/>
                          <a:ea typeface="Cabin"/>
                          <a:cs typeface="Cabin"/>
                          <a:sym typeface="Cabin"/>
                        </a:rPr>
                      </a:br>
                      <a:r>
                        <a:rPr lang="en-GB" sz="1200">
                          <a:solidFill>
                            <a:srgbClr val="FFFFFF"/>
                          </a:solidFill>
                          <a:latin typeface="Cabin"/>
                          <a:ea typeface="Cabin"/>
                          <a:cs typeface="Cabin"/>
                          <a:sym typeface="Cabin"/>
                        </a:rPr>
                        <a:t>world wide infection (especially among children)</a:t>
                      </a:r>
                      <a:endParaRPr sz="1200">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r>
              <a:tr h="3618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Morphology</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b="1" lang="en-GB" sz="1200">
                          <a:latin typeface="Cabin"/>
                          <a:ea typeface="Cabin"/>
                          <a:cs typeface="Cabin"/>
                          <a:sym typeface="Cabin"/>
                        </a:rPr>
                        <a:t>Gram-negative curved (spiral or S-shaped) Bacilli.</a:t>
                      </a:r>
                      <a:endParaRPr b="1"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672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Species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b="1" lang="en-GB" sz="1200">
                          <a:solidFill>
                            <a:srgbClr val="CC0000"/>
                          </a:solidFill>
                          <a:latin typeface="Cabin"/>
                          <a:ea typeface="Cabin"/>
                          <a:cs typeface="Cabin"/>
                          <a:sym typeface="Cabin"/>
                        </a:rPr>
                        <a:t>C.jejuni</a:t>
                      </a:r>
                      <a:r>
                        <a:rPr lang="en-GB" sz="1200">
                          <a:latin typeface="Cabin"/>
                          <a:ea typeface="Cabin"/>
                          <a:cs typeface="Cabin"/>
                          <a:sym typeface="Cabin"/>
                        </a:rPr>
                        <a:t>, C. coli, C fetus.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618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Sources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Dogs, cats, birds, </a:t>
                      </a:r>
                      <a:r>
                        <a:rPr b="1" lang="en-GB" sz="1200">
                          <a:solidFill>
                            <a:srgbClr val="CC0000"/>
                          </a:solidFill>
                          <a:latin typeface="Cabin"/>
                          <a:ea typeface="Cabin"/>
                          <a:cs typeface="Cabin"/>
                          <a:sym typeface="Cabin"/>
                        </a:rPr>
                        <a:t>poultry</a:t>
                      </a:r>
                      <a:r>
                        <a:rPr b="1" baseline="30000" lang="en-GB" sz="1200">
                          <a:solidFill>
                            <a:srgbClr val="CC0000"/>
                          </a:solidFill>
                          <a:latin typeface="Cabin"/>
                          <a:ea typeface="Cabin"/>
                          <a:cs typeface="Cabin"/>
                          <a:sym typeface="Cabin"/>
                        </a:rPr>
                        <a:t>1</a:t>
                      </a:r>
                      <a:r>
                        <a:rPr lang="en-GB" sz="1200">
                          <a:latin typeface="Cabin"/>
                          <a:ea typeface="Cabin"/>
                          <a:cs typeface="Cabin"/>
                          <a:sym typeface="Cabin"/>
                        </a:rPr>
                        <a:t>, water, milk &amp; meat. Person to person transmission can occur.</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00310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Clinical Presentation</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Incubation period: 2-6 days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Lower abdominal pain , </a:t>
                      </a:r>
                      <a:r>
                        <a:rPr b="1" lang="en-GB" sz="1200">
                          <a:solidFill>
                            <a:srgbClr val="CC0000"/>
                          </a:solidFill>
                          <a:latin typeface="Cabin"/>
                          <a:ea typeface="Cabin"/>
                          <a:cs typeface="Cabin"/>
                          <a:sym typeface="Cabin"/>
                        </a:rPr>
                        <a:t>watery or dysenteric diarrhea</a:t>
                      </a:r>
                      <a:r>
                        <a:rPr lang="en-GB" sz="1200">
                          <a:latin typeface="Cabin"/>
                          <a:ea typeface="Cabin"/>
                          <a:cs typeface="Cabin"/>
                          <a:sym typeface="Cabin"/>
                        </a:rPr>
                        <a:t> with pus and blood. fever in some patients . Nausea and vomiting are rare.</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b="1" lang="en-GB" sz="1200">
                          <a:latin typeface="Cabin"/>
                          <a:ea typeface="Cabin"/>
                          <a:cs typeface="Cabin"/>
                          <a:sym typeface="Cabin"/>
                        </a:rPr>
                        <a:t>Self limiting</a:t>
                      </a:r>
                      <a:r>
                        <a:rPr lang="en-GB" sz="1200">
                          <a:latin typeface="Cabin"/>
                          <a:ea typeface="Cabin"/>
                          <a:cs typeface="Cabin"/>
                          <a:sym typeface="Cabin"/>
                        </a:rPr>
                        <a:t> after 2-6 days.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Chronic carrier &amp; outbreaks uncommon.</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10850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Lab</a:t>
                      </a:r>
                      <a:r>
                        <a:rPr b="1" baseline="30000" lang="en-GB">
                          <a:solidFill>
                            <a:srgbClr val="61753B"/>
                          </a:solidFill>
                          <a:latin typeface="Cabin"/>
                          <a:ea typeface="Cabin"/>
                          <a:cs typeface="Cabin"/>
                          <a:sym typeface="Cabin"/>
                        </a:rPr>
                        <a:t>2</a:t>
                      </a:r>
                      <a:r>
                        <a:rPr b="1" lang="en-GB">
                          <a:solidFill>
                            <a:srgbClr val="61753B"/>
                          </a:solidFill>
                          <a:latin typeface="Cabin"/>
                          <a:ea typeface="Cabin"/>
                          <a:cs typeface="Cabin"/>
                          <a:sym typeface="Cabin"/>
                        </a:rPr>
                        <a:t> Diagnosis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317500" lvl="0" marL="457200" rtl="0" algn="l">
                        <a:spcBef>
                          <a:spcPts val="0"/>
                        </a:spcBef>
                        <a:spcAft>
                          <a:spcPts val="0"/>
                        </a:spcAft>
                        <a:buSzPts val="1400"/>
                        <a:buFont typeface="Cabin"/>
                        <a:buChar char="●"/>
                      </a:pPr>
                      <a:r>
                        <a:rPr lang="en-GB" sz="1200">
                          <a:latin typeface="Cabin"/>
                          <a:ea typeface="Cabin"/>
                          <a:cs typeface="Cabin"/>
                          <a:sym typeface="Cabin"/>
                        </a:rPr>
                        <a:t>Use transport media.</a:t>
                      </a:r>
                      <a:endParaRPr sz="1200">
                        <a:latin typeface="Cabin"/>
                        <a:ea typeface="Cabin"/>
                        <a:cs typeface="Cabin"/>
                        <a:sym typeface="Cabin"/>
                      </a:endParaRPr>
                    </a:p>
                    <a:p>
                      <a:pPr indent="-317500" lvl="0" marL="457200" rtl="0" algn="l">
                        <a:spcBef>
                          <a:spcPts val="0"/>
                        </a:spcBef>
                        <a:spcAft>
                          <a:spcPts val="0"/>
                        </a:spcAft>
                        <a:buSzPts val="1400"/>
                        <a:buFont typeface="Cabin"/>
                        <a:buChar char="●"/>
                      </a:pPr>
                      <a:r>
                        <a:rPr lang="en-GB" sz="1200">
                          <a:latin typeface="Cabin"/>
                          <a:ea typeface="Cabin"/>
                          <a:cs typeface="Cabin"/>
                          <a:sym typeface="Cabin"/>
                        </a:rPr>
                        <a:t>Culture on </a:t>
                      </a:r>
                      <a:r>
                        <a:rPr lang="en-GB" sz="1200">
                          <a:solidFill>
                            <a:srgbClr val="CC0000"/>
                          </a:solidFill>
                          <a:latin typeface="Cabin"/>
                          <a:ea typeface="Cabin"/>
                          <a:cs typeface="Cabin"/>
                          <a:sym typeface="Cabin"/>
                        </a:rPr>
                        <a:t>CAMPY BAP</a:t>
                      </a:r>
                      <a:r>
                        <a:rPr lang="en-GB" sz="1200">
                          <a:latin typeface="Cabin"/>
                          <a:ea typeface="Cabin"/>
                          <a:cs typeface="Cabin"/>
                          <a:sym typeface="Cabin"/>
                        </a:rPr>
                        <a:t> media containing antibiotics.</a:t>
                      </a:r>
                      <a:endParaRPr sz="1200">
                        <a:latin typeface="Cabin"/>
                        <a:ea typeface="Cabin"/>
                        <a:cs typeface="Cabin"/>
                        <a:sym typeface="Cabin"/>
                      </a:endParaRPr>
                    </a:p>
                    <a:p>
                      <a:pPr indent="-317500" lvl="0" marL="457200" rtl="0" algn="l">
                        <a:spcBef>
                          <a:spcPts val="0"/>
                        </a:spcBef>
                        <a:spcAft>
                          <a:spcPts val="0"/>
                        </a:spcAft>
                        <a:buSzPts val="1400"/>
                        <a:buFont typeface="Cabin"/>
                        <a:buChar char="●"/>
                      </a:pPr>
                      <a:r>
                        <a:rPr lang="en-GB" sz="1200">
                          <a:latin typeface="Cabin"/>
                          <a:ea typeface="Cabin"/>
                          <a:cs typeface="Cabin"/>
                          <a:sym typeface="Cabin"/>
                        </a:rPr>
                        <a:t>Incubate in </a:t>
                      </a:r>
                      <a:r>
                        <a:rPr b="1" lang="en-GB" sz="1200">
                          <a:solidFill>
                            <a:srgbClr val="CC0000"/>
                          </a:solidFill>
                          <a:latin typeface="Cabin"/>
                          <a:ea typeface="Cabin"/>
                          <a:cs typeface="Cabin"/>
                          <a:sym typeface="Cabin"/>
                        </a:rPr>
                        <a:t>microaerophilic</a:t>
                      </a:r>
                      <a:r>
                        <a:rPr lang="en-GB" sz="1200">
                          <a:latin typeface="Cabin"/>
                          <a:ea typeface="Cabin"/>
                          <a:cs typeface="Cabin"/>
                          <a:sym typeface="Cabin"/>
                        </a:rPr>
                        <a:t> atmosphere (5%O</a:t>
                      </a:r>
                      <a:r>
                        <a:rPr baseline="-25000" lang="en-GB" sz="1200">
                          <a:latin typeface="Cabin"/>
                          <a:ea typeface="Cabin"/>
                          <a:cs typeface="Cabin"/>
                          <a:sym typeface="Cabin"/>
                        </a:rPr>
                        <a:t>2</a:t>
                      </a:r>
                      <a:r>
                        <a:rPr lang="en-GB" sz="1200">
                          <a:latin typeface="Cabin"/>
                          <a:ea typeface="Cabin"/>
                          <a:cs typeface="Cabin"/>
                          <a:sym typeface="Cabin"/>
                        </a:rPr>
                        <a:t>, 10%CO</a:t>
                      </a:r>
                      <a:r>
                        <a:rPr baseline="-25000" lang="en-GB" sz="1200">
                          <a:latin typeface="Cabin"/>
                          <a:ea typeface="Cabin"/>
                          <a:cs typeface="Cabin"/>
                          <a:sym typeface="Cabin"/>
                        </a:rPr>
                        <a:t>2</a:t>
                      </a:r>
                      <a:r>
                        <a:rPr lang="en-GB" sz="1200">
                          <a:latin typeface="Cabin"/>
                          <a:ea typeface="Cabin"/>
                          <a:cs typeface="Cabin"/>
                          <a:sym typeface="Cabin"/>
                        </a:rPr>
                        <a:t>, 85%N) at </a:t>
                      </a:r>
                      <a:r>
                        <a:rPr b="1" lang="en-GB" sz="1200">
                          <a:latin typeface="Cabin"/>
                          <a:ea typeface="Cabin"/>
                          <a:cs typeface="Cabin"/>
                          <a:sym typeface="Cabin"/>
                        </a:rPr>
                        <a:t>42°C</a:t>
                      </a:r>
                      <a:r>
                        <a:rPr lang="en-GB" sz="1200">
                          <a:latin typeface="Cabin"/>
                          <a:ea typeface="Cabin"/>
                          <a:cs typeface="Cabin"/>
                          <a:sym typeface="Cabin"/>
                        </a:rPr>
                        <a:t> except C.fetus 37°C</a:t>
                      </a:r>
                      <a:endParaRPr sz="1200">
                        <a:latin typeface="Cabin"/>
                        <a:ea typeface="Cabin"/>
                        <a:cs typeface="Cabin"/>
                        <a:sym typeface="Cabin"/>
                      </a:endParaRPr>
                    </a:p>
                    <a:p>
                      <a:pPr indent="-317500" lvl="0" marL="457200" rtl="0" algn="l">
                        <a:spcBef>
                          <a:spcPts val="0"/>
                        </a:spcBef>
                        <a:spcAft>
                          <a:spcPts val="0"/>
                        </a:spcAft>
                        <a:buSzPts val="1400"/>
                        <a:buFont typeface="Cabin"/>
                        <a:buChar char="●"/>
                      </a:pPr>
                      <a:r>
                        <a:rPr lang="en-GB" sz="1000">
                          <a:solidFill>
                            <a:schemeClr val="dk1"/>
                          </a:solidFill>
                          <a:latin typeface="Cabin"/>
                          <a:ea typeface="Cabin"/>
                          <a:cs typeface="Cabin"/>
                          <a:sym typeface="Cabin"/>
                        </a:rPr>
                        <a:t> </a:t>
                      </a:r>
                      <a:r>
                        <a:rPr lang="en-GB" sz="1200">
                          <a:latin typeface="Cabin"/>
                          <a:ea typeface="Cabin"/>
                          <a:cs typeface="Cabin"/>
                          <a:sym typeface="Cabin"/>
                        </a:rPr>
                        <a:t>Identification: Gram stain/ Culture/ Biochemical/ Serology.</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836200">
                <a:tc>
                  <a:txBody>
                    <a:bodyPr/>
                    <a:lstStyle/>
                    <a:p>
                      <a:pPr indent="0" lvl="0" marL="0" rtl="0" algn="ctr">
                        <a:spcBef>
                          <a:spcPts val="0"/>
                        </a:spcBef>
                        <a:spcAft>
                          <a:spcPts val="0"/>
                        </a:spcAft>
                        <a:buNone/>
                      </a:pPr>
                      <a:r>
                        <a:rPr b="1" lang="en-GB" sz="1300">
                          <a:solidFill>
                            <a:srgbClr val="61753B"/>
                          </a:solidFill>
                          <a:latin typeface="Cabin"/>
                          <a:ea typeface="Cabin"/>
                          <a:cs typeface="Cabin"/>
                          <a:sym typeface="Cabin"/>
                        </a:rPr>
                        <a:t>Complications</a:t>
                      </a:r>
                      <a:endParaRPr b="1"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Campylobacter infections may lead to:</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900">
                          <a:solidFill>
                            <a:schemeClr val="dk1"/>
                          </a:solidFill>
                          <a:latin typeface="Cabin"/>
                          <a:ea typeface="Cabin"/>
                          <a:cs typeface="Cabin"/>
                          <a:sym typeface="Cabin"/>
                        </a:rPr>
                        <a:t> </a:t>
                      </a:r>
                      <a:r>
                        <a:rPr lang="en-GB" sz="1200">
                          <a:latin typeface="Cabin"/>
                          <a:ea typeface="Cabin"/>
                          <a:cs typeface="Cabin"/>
                          <a:sym typeface="Cabin"/>
                        </a:rPr>
                        <a:t> </a:t>
                      </a:r>
                      <a:r>
                        <a:rPr lang="en-GB" sz="1200">
                          <a:latin typeface="Cabin"/>
                          <a:ea typeface="Cabin"/>
                          <a:cs typeface="Cabin"/>
                          <a:sym typeface="Cabin"/>
                        </a:rPr>
                        <a:t>Autoimmune disease </a:t>
                      </a:r>
                      <a:r>
                        <a:rPr lang="en-GB" sz="1200">
                          <a:solidFill>
                            <a:srgbClr val="CC0000"/>
                          </a:solidFill>
                          <a:latin typeface="Cabin"/>
                          <a:ea typeface="Cabin"/>
                          <a:cs typeface="Cabin"/>
                          <a:sym typeface="Cabin"/>
                        </a:rPr>
                        <a:t>(e.g. </a:t>
                      </a:r>
                      <a:r>
                        <a:rPr b="1" lang="en-GB" sz="1200">
                          <a:solidFill>
                            <a:srgbClr val="CC0000"/>
                          </a:solidFill>
                          <a:latin typeface="Cabin"/>
                          <a:ea typeface="Cabin"/>
                          <a:cs typeface="Cabin"/>
                          <a:sym typeface="Cabin"/>
                        </a:rPr>
                        <a:t>Guillain-Barrie’ syndrome</a:t>
                      </a:r>
                      <a:r>
                        <a:rPr lang="en-GB" sz="1200">
                          <a:solidFill>
                            <a:srgbClr val="CC0000"/>
                          </a:solidFill>
                          <a:latin typeface="Cabin"/>
                          <a:ea typeface="Cabin"/>
                          <a:cs typeface="Cabin"/>
                          <a:sym typeface="Cabin"/>
                        </a:rPr>
                        <a:t>)</a:t>
                      </a:r>
                      <a:r>
                        <a:rPr baseline="30000" lang="en-GB" sz="1200">
                          <a:solidFill>
                            <a:srgbClr val="CC0000"/>
                          </a:solidFill>
                          <a:latin typeface="Cabin"/>
                          <a:ea typeface="Cabin"/>
                          <a:cs typeface="Cabin"/>
                          <a:sym typeface="Cabin"/>
                        </a:rPr>
                        <a:t>3</a:t>
                      </a:r>
                      <a:r>
                        <a:rPr lang="en-GB" sz="1200">
                          <a:solidFill>
                            <a:srgbClr val="CC0000"/>
                          </a:solidFill>
                          <a:latin typeface="Cabin"/>
                          <a:ea typeface="Cabin"/>
                          <a:cs typeface="Cabin"/>
                          <a:sym typeface="Cabin"/>
                        </a:rPr>
                        <a:t> </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9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Extra-intestinal infections</a:t>
                      </a:r>
                      <a:r>
                        <a:rPr lang="en-GB" sz="1200">
                          <a:latin typeface="Cabin"/>
                          <a:ea typeface="Cabin"/>
                          <a:cs typeface="Cabin"/>
                          <a:sym typeface="Cabin"/>
                        </a:rPr>
                        <a:t> (e.g. </a:t>
                      </a:r>
                      <a:r>
                        <a:rPr b="1" lang="en-GB" sz="1200">
                          <a:solidFill>
                            <a:srgbClr val="CC0000"/>
                          </a:solidFill>
                          <a:latin typeface="Cabin"/>
                          <a:ea typeface="Cabin"/>
                          <a:cs typeface="Cabin"/>
                          <a:sym typeface="Cabin"/>
                        </a:rPr>
                        <a:t>R</a:t>
                      </a:r>
                      <a:r>
                        <a:rPr b="1" lang="en-GB" sz="1200">
                          <a:solidFill>
                            <a:srgbClr val="CC0000"/>
                          </a:solidFill>
                          <a:latin typeface="Cabin"/>
                          <a:ea typeface="Cabin"/>
                          <a:cs typeface="Cabin"/>
                          <a:sym typeface="Cabin"/>
                        </a:rPr>
                        <a:t>eactive arthritis</a:t>
                      </a:r>
                      <a:r>
                        <a:rPr lang="en-GB" sz="1200">
                          <a:latin typeface="Cabin"/>
                          <a:ea typeface="Cabin"/>
                          <a:cs typeface="Cabin"/>
                          <a:sym typeface="Cabin"/>
                        </a:rPr>
                        <a:t>, bacteremia, lung infection and others frequently preceded by C.jejuni infection.)</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69400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Treatment</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304800" lvl="0" marL="457200" rtl="0" algn="l">
                        <a:spcBef>
                          <a:spcPts val="0"/>
                        </a:spcBef>
                        <a:spcAft>
                          <a:spcPts val="0"/>
                        </a:spcAft>
                        <a:buClr>
                          <a:srgbClr val="6AA84F"/>
                        </a:buClr>
                        <a:buSzPts val="1200"/>
                        <a:buFont typeface="Cabin"/>
                        <a:buChar char="●"/>
                      </a:pPr>
                      <a:r>
                        <a:rPr lang="en-GB" sz="1200">
                          <a:solidFill>
                            <a:srgbClr val="6AA84F"/>
                          </a:solidFill>
                          <a:latin typeface="Cabin"/>
                          <a:ea typeface="Cabin"/>
                          <a:cs typeface="Cabin"/>
                          <a:sym typeface="Cabin"/>
                        </a:rPr>
                        <a:t>Self-limiting no need for treatment.</a:t>
                      </a:r>
                      <a:endParaRPr sz="1200">
                        <a:solidFill>
                          <a:srgbClr val="6AA84F"/>
                        </a:solidFill>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Only in severe cases, Erythromycin or Ciprofloxacin.</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pic>
        <p:nvPicPr>
          <p:cNvPr id="178" name="Google Shape;178;p18"/>
          <p:cNvPicPr preferRelativeResize="0"/>
          <p:nvPr/>
        </p:nvPicPr>
        <p:blipFill>
          <a:blip r:embed="rId3">
            <a:alphaModFix/>
          </a:blip>
          <a:stretch>
            <a:fillRect/>
          </a:stretch>
        </p:blipFill>
        <p:spPr>
          <a:xfrm>
            <a:off x="782387" y="7611738"/>
            <a:ext cx="2628900" cy="1743075"/>
          </a:xfrm>
          <a:prstGeom prst="rect">
            <a:avLst/>
          </a:prstGeom>
          <a:noFill/>
          <a:ln cap="flat" cmpd="sng" w="9525">
            <a:solidFill>
              <a:srgbClr val="61753B"/>
            </a:solidFill>
            <a:prstDash val="solid"/>
            <a:round/>
            <a:headEnd len="sm" w="sm" type="none"/>
            <a:tailEnd len="sm" w="sm" type="none"/>
          </a:ln>
        </p:spPr>
      </p:pic>
      <p:pic>
        <p:nvPicPr>
          <p:cNvPr id="179" name="Google Shape;179;p18"/>
          <p:cNvPicPr preferRelativeResize="0"/>
          <p:nvPr/>
        </p:nvPicPr>
        <p:blipFill>
          <a:blip r:embed="rId4">
            <a:alphaModFix/>
          </a:blip>
          <a:stretch>
            <a:fillRect/>
          </a:stretch>
        </p:blipFill>
        <p:spPr>
          <a:xfrm>
            <a:off x="3827875" y="7568125"/>
            <a:ext cx="3201301" cy="178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9"/>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5" name="Google Shape;185;p19"/>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Cabin"/>
                <a:ea typeface="Cabin"/>
                <a:cs typeface="Cabin"/>
                <a:sym typeface="Cabin"/>
              </a:rPr>
              <a:t>1- </a:t>
            </a:r>
            <a:r>
              <a:rPr lang="en-GB" sz="1100">
                <a:solidFill>
                  <a:srgbClr val="6AA84F"/>
                </a:solidFill>
                <a:latin typeface="Cabin"/>
                <a:ea typeface="Cabin"/>
                <a:cs typeface="Cabin"/>
                <a:sym typeface="Cabin"/>
              </a:rPr>
              <a:t>Requires a large amount of bacteria to cause infection.</a:t>
            </a:r>
            <a:endParaRPr sz="1100">
              <a:solidFill>
                <a:srgbClr val="6AA84F"/>
              </a:solidFill>
              <a:latin typeface="Cabin"/>
              <a:ea typeface="Cabin"/>
              <a:cs typeface="Cabin"/>
              <a:sym typeface="Cabin"/>
            </a:endParaRPr>
          </a:p>
          <a:p>
            <a:pPr indent="0" lvl="0" marL="0" rtl="0" algn="l">
              <a:spcBef>
                <a:spcPts val="0"/>
              </a:spcBef>
              <a:spcAft>
                <a:spcPts val="0"/>
              </a:spcAft>
              <a:buNone/>
            </a:pPr>
            <a:r>
              <a:rPr lang="en-GB" sz="1100">
                <a:solidFill>
                  <a:srgbClr val="6AA84F"/>
                </a:solidFill>
                <a:latin typeface="Cabin"/>
                <a:ea typeface="Cabin"/>
                <a:cs typeface="Cabin"/>
                <a:sym typeface="Cabin"/>
              </a:rPr>
              <a:t>2- non-lactose fermenting.</a:t>
            </a:r>
            <a:endParaRPr sz="1100">
              <a:solidFill>
                <a:srgbClr val="6AA84F"/>
              </a:solidFill>
              <a:latin typeface="Cabin"/>
              <a:ea typeface="Cabin"/>
              <a:cs typeface="Cabin"/>
              <a:sym typeface="Cabin"/>
            </a:endParaRPr>
          </a:p>
        </p:txBody>
      </p:sp>
      <p:sp>
        <p:nvSpPr>
          <p:cNvPr id="186" name="Google Shape;186;p19"/>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187" name="Google Shape;187;p19"/>
          <p:cNvSpPr txBox="1"/>
          <p:nvPr/>
        </p:nvSpPr>
        <p:spPr>
          <a:xfrm>
            <a:off x="274800" y="139550"/>
            <a:ext cx="70383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Escherichia Coli</a:t>
            </a:r>
            <a:r>
              <a:rPr b="1" lang="en-GB" sz="3500">
                <a:solidFill>
                  <a:srgbClr val="61753B"/>
                </a:solidFill>
                <a:latin typeface="Cabin"/>
                <a:ea typeface="Cabin"/>
                <a:cs typeface="Cabin"/>
                <a:sym typeface="Cabin"/>
              </a:rPr>
              <a:t> </a:t>
            </a:r>
            <a:endParaRPr b="1" sz="3500">
              <a:solidFill>
                <a:srgbClr val="61753B"/>
              </a:solidFill>
              <a:latin typeface="Cabin"/>
              <a:ea typeface="Cabin"/>
              <a:cs typeface="Cabin"/>
              <a:sym typeface="Cabin"/>
            </a:endParaRPr>
          </a:p>
        </p:txBody>
      </p:sp>
      <p:graphicFrame>
        <p:nvGraphicFramePr>
          <p:cNvPr id="188" name="Google Shape;188;p19"/>
          <p:cNvGraphicFramePr/>
          <p:nvPr/>
        </p:nvGraphicFramePr>
        <p:xfrm>
          <a:off x="275613" y="4602853"/>
          <a:ext cx="3000000" cy="3000000"/>
        </p:xfrm>
        <a:graphic>
          <a:graphicData uri="http://schemas.openxmlformats.org/drawingml/2006/table">
            <a:tbl>
              <a:tblPr>
                <a:noFill/>
                <a:tableStyleId>{5402FA05-F95B-48DC-B521-DFB6D5C5230C}</a:tableStyleId>
              </a:tblPr>
              <a:tblGrid>
                <a:gridCol w="1315275"/>
                <a:gridCol w="3566725"/>
                <a:gridCol w="2156300"/>
              </a:tblGrid>
              <a:tr h="284025">
                <a:tc gridSpan="3">
                  <a:txBody>
                    <a:bodyPr/>
                    <a:lstStyle/>
                    <a:p>
                      <a:pPr indent="0" lvl="0" marL="0" rtl="0" algn="ctr">
                        <a:spcBef>
                          <a:spcPts val="0"/>
                        </a:spcBef>
                        <a:spcAft>
                          <a:spcPts val="0"/>
                        </a:spcAft>
                        <a:buClr>
                          <a:schemeClr val="dk1"/>
                        </a:buClr>
                        <a:buSzPts val="1100"/>
                        <a:buFont typeface="Arial"/>
                        <a:buNone/>
                      </a:pPr>
                      <a:r>
                        <a:rPr b="1" lang="en-GB" sz="1600">
                          <a:solidFill>
                            <a:srgbClr val="CC0000"/>
                          </a:solidFill>
                          <a:latin typeface="Cabin"/>
                          <a:ea typeface="Cabin"/>
                          <a:cs typeface="Cabin"/>
                          <a:sym typeface="Cabin"/>
                        </a:rPr>
                        <a:t>1- Entero</a:t>
                      </a:r>
                      <a:r>
                        <a:rPr b="1" lang="en-GB" sz="1600" u="sng">
                          <a:solidFill>
                            <a:srgbClr val="CC0000"/>
                          </a:solidFill>
                          <a:latin typeface="Cabin"/>
                          <a:ea typeface="Cabin"/>
                          <a:cs typeface="Cabin"/>
                          <a:sym typeface="Cabin"/>
                        </a:rPr>
                        <a:t>toxigenic</a:t>
                      </a:r>
                      <a:r>
                        <a:rPr b="1" lang="en-GB" sz="1600">
                          <a:solidFill>
                            <a:srgbClr val="CC0000"/>
                          </a:solidFill>
                          <a:latin typeface="Cabin"/>
                          <a:ea typeface="Cabin"/>
                          <a:cs typeface="Cabin"/>
                          <a:sym typeface="Cabin"/>
                        </a:rPr>
                        <a:t> E.coli (E</a:t>
                      </a:r>
                      <a:r>
                        <a:rPr b="1" lang="en-GB" sz="1600" u="sng">
                          <a:solidFill>
                            <a:srgbClr val="CC0000"/>
                          </a:solidFill>
                          <a:latin typeface="Cabin"/>
                          <a:ea typeface="Cabin"/>
                          <a:cs typeface="Cabin"/>
                          <a:sym typeface="Cabin"/>
                        </a:rPr>
                        <a:t>T</a:t>
                      </a:r>
                      <a:r>
                        <a:rPr b="1" lang="en-GB" sz="1600">
                          <a:solidFill>
                            <a:srgbClr val="CC0000"/>
                          </a:solidFill>
                          <a:latin typeface="Cabin"/>
                          <a:ea typeface="Cabin"/>
                          <a:cs typeface="Cabin"/>
                          <a:sym typeface="Cabin"/>
                        </a:rPr>
                        <a:t>EC)</a:t>
                      </a:r>
                      <a:endParaRPr b="1" sz="16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c hMerge="1"/>
              </a:tr>
              <a:tr h="63525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Characteristics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Has high infective</a:t>
                      </a:r>
                      <a:r>
                        <a:rPr b="1" baseline="30000" lang="en-GB" sz="1300">
                          <a:solidFill>
                            <a:srgbClr val="CC0000"/>
                          </a:solidFill>
                          <a:latin typeface="Cabin"/>
                          <a:ea typeface="Cabin"/>
                          <a:cs typeface="Cabin"/>
                          <a:sym typeface="Cabin"/>
                        </a:rPr>
                        <a:t>1</a:t>
                      </a:r>
                      <a:r>
                        <a:rPr b="1" lang="en-GB" sz="1300">
                          <a:solidFill>
                            <a:srgbClr val="CC0000"/>
                          </a:solidFill>
                          <a:latin typeface="Cabin"/>
                          <a:ea typeface="Cabin"/>
                          <a:cs typeface="Cabin"/>
                          <a:sym typeface="Cabin"/>
                        </a:rPr>
                        <a:t> dose 10</a:t>
                      </a:r>
                      <a:r>
                        <a:rPr b="1" baseline="30000" lang="en-GB" sz="1300">
                          <a:solidFill>
                            <a:srgbClr val="CC0000"/>
                          </a:solidFill>
                          <a:latin typeface="Cabin"/>
                          <a:ea typeface="Cabin"/>
                          <a:cs typeface="Cabin"/>
                          <a:sym typeface="Cabin"/>
                        </a:rPr>
                        <a:t>6</a:t>
                      </a:r>
                      <a:r>
                        <a:rPr b="1" lang="en-GB" sz="1300">
                          <a:solidFill>
                            <a:srgbClr val="CC0000"/>
                          </a:solidFill>
                          <a:latin typeface="Cabin"/>
                          <a:ea typeface="Cabin"/>
                          <a:cs typeface="Cabin"/>
                          <a:sym typeface="Cabin"/>
                        </a:rPr>
                        <a:t>-10</a:t>
                      </a:r>
                      <a:r>
                        <a:rPr b="1" baseline="30000" lang="en-GB" sz="1300">
                          <a:solidFill>
                            <a:srgbClr val="CC0000"/>
                          </a:solidFill>
                          <a:latin typeface="Cabin"/>
                          <a:ea typeface="Cabin"/>
                          <a:cs typeface="Cabin"/>
                          <a:sym typeface="Cabin"/>
                        </a:rPr>
                        <a:t>10</a:t>
                      </a:r>
                      <a:r>
                        <a:rPr b="1" lang="en-GB" sz="1300">
                          <a:solidFill>
                            <a:schemeClr val="dk1"/>
                          </a:solidFill>
                          <a:latin typeface="Cabin"/>
                          <a:ea typeface="Cabin"/>
                          <a:cs typeface="Cabin"/>
                          <a:sym typeface="Cabin"/>
                        </a:rPr>
                        <a:t>.</a:t>
                      </a:r>
                      <a:endParaRPr b="1" sz="1300">
                        <a:solidFill>
                          <a:srgbClr val="999999"/>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300">
                          <a:latin typeface="Cabin"/>
                          <a:ea typeface="Cabin"/>
                          <a:cs typeface="Cabin"/>
                          <a:sym typeface="Cabin"/>
                        </a:rPr>
                        <a:t>Produce </a:t>
                      </a:r>
                      <a:r>
                        <a:rPr b="1" lang="en-GB" sz="1300">
                          <a:solidFill>
                            <a:srgbClr val="CC0000"/>
                          </a:solidFill>
                          <a:latin typeface="Cabin"/>
                          <a:ea typeface="Cabin"/>
                          <a:cs typeface="Cabin"/>
                          <a:sym typeface="Cabin"/>
                        </a:rPr>
                        <a:t>heat-labile toxin (LT)</a:t>
                      </a:r>
                      <a:r>
                        <a:rPr lang="en-GB" sz="1300">
                          <a:latin typeface="Cabin"/>
                          <a:ea typeface="Cabin"/>
                          <a:cs typeface="Cabin"/>
                          <a:sym typeface="Cabin"/>
                        </a:rPr>
                        <a:t> and </a:t>
                      </a:r>
                      <a:r>
                        <a:rPr b="1" lang="en-GB" sz="1300">
                          <a:solidFill>
                            <a:srgbClr val="CC0000"/>
                          </a:solidFill>
                          <a:latin typeface="Cabin"/>
                          <a:ea typeface="Cabin"/>
                          <a:cs typeface="Cabin"/>
                          <a:sym typeface="Cabin"/>
                        </a:rPr>
                        <a:t>heat</a:t>
                      </a:r>
                      <a:r>
                        <a:rPr lang="en-GB" sz="1300">
                          <a:latin typeface="Cabin"/>
                          <a:ea typeface="Cabin"/>
                          <a:cs typeface="Cabin"/>
                          <a:sym typeface="Cabin"/>
                        </a:rPr>
                        <a:t>-</a:t>
                      </a:r>
                      <a:r>
                        <a:rPr b="1" lang="en-GB" sz="1300">
                          <a:solidFill>
                            <a:srgbClr val="CC0000"/>
                          </a:solidFill>
                          <a:latin typeface="Cabin"/>
                          <a:ea typeface="Cabin"/>
                          <a:cs typeface="Cabin"/>
                          <a:sym typeface="Cabin"/>
                        </a:rPr>
                        <a:t>stable</a:t>
                      </a:r>
                      <a:r>
                        <a:rPr lang="en-GB" sz="1300">
                          <a:latin typeface="Cabin"/>
                          <a:ea typeface="Cabin"/>
                          <a:cs typeface="Cabin"/>
                          <a:sym typeface="Cabin"/>
                        </a:rPr>
                        <a:t> </a:t>
                      </a:r>
                      <a:r>
                        <a:rPr b="1" lang="en-GB" sz="1300">
                          <a:solidFill>
                            <a:srgbClr val="CC0000"/>
                          </a:solidFill>
                          <a:latin typeface="Cabin"/>
                          <a:ea typeface="Cabin"/>
                          <a:cs typeface="Cabin"/>
                          <a:sym typeface="Cabin"/>
                        </a:rPr>
                        <a:t>toxin</a:t>
                      </a:r>
                      <a:r>
                        <a:rPr lang="en-GB" sz="1300">
                          <a:latin typeface="Cabin"/>
                          <a:ea typeface="Cabin"/>
                          <a:cs typeface="Cabin"/>
                          <a:sym typeface="Cabin"/>
                        </a:rPr>
                        <a:t> </a:t>
                      </a:r>
                      <a:r>
                        <a:rPr b="1" lang="en-GB" sz="1300">
                          <a:solidFill>
                            <a:srgbClr val="CC0000"/>
                          </a:solidFill>
                          <a:latin typeface="Cabin"/>
                          <a:ea typeface="Cabin"/>
                          <a:cs typeface="Cabin"/>
                          <a:sym typeface="Cabin"/>
                        </a:rPr>
                        <a:t>(ST)</a:t>
                      </a:r>
                      <a:r>
                        <a:rPr lang="en-GB" sz="1300">
                          <a:latin typeface="Cabin"/>
                          <a:ea typeface="Cabin"/>
                          <a:cs typeface="Cabin"/>
                          <a:sym typeface="Cabin"/>
                        </a:rPr>
                        <a:t>, each has two fragment (A and B)</a:t>
                      </a:r>
                      <a:r>
                        <a:rPr lang="en-GB" sz="1300">
                          <a:solidFill>
                            <a:schemeClr val="dk1"/>
                          </a:solidFill>
                          <a:latin typeface="Cabin"/>
                          <a:ea typeface="Cabin"/>
                          <a:cs typeface="Cabin"/>
                          <a:sym typeface="Cabin"/>
                        </a:rPr>
                        <a:t>.</a:t>
                      </a:r>
                      <a:endParaRPr sz="1300">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rgbClr val="CC0000"/>
                          </a:solidFill>
                          <a:latin typeface="Cabin"/>
                          <a:ea typeface="Cabin"/>
                          <a:cs typeface="Cabin"/>
                          <a:sym typeface="Cabin"/>
                        </a:rPr>
                        <a:t>LT</a:t>
                      </a:r>
                      <a:r>
                        <a:rPr lang="en-GB" sz="1300">
                          <a:solidFill>
                            <a:schemeClr val="dk1"/>
                          </a:solidFill>
                          <a:latin typeface="Cabin"/>
                          <a:ea typeface="Cabin"/>
                          <a:cs typeface="Cabin"/>
                          <a:sym typeface="Cabin"/>
                        </a:rPr>
                        <a:t> leads to accumulation of cAMP, which leads to </a:t>
                      </a:r>
                      <a:r>
                        <a:rPr b="1" lang="en-GB" sz="1300">
                          <a:solidFill>
                            <a:schemeClr val="dk1"/>
                          </a:solidFill>
                          <a:latin typeface="Cabin"/>
                          <a:ea typeface="Cabin"/>
                          <a:cs typeface="Cabin"/>
                          <a:sym typeface="Cabin"/>
                        </a:rPr>
                        <a:t>hyper-secretion</a:t>
                      </a:r>
                      <a:r>
                        <a:rPr lang="en-GB" sz="1300">
                          <a:solidFill>
                            <a:schemeClr val="dk1"/>
                          </a:solidFill>
                          <a:latin typeface="Cabin"/>
                          <a:ea typeface="Cabin"/>
                          <a:cs typeface="Cabin"/>
                          <a:sym typeface="Cabin"/>
                        </a:rPr>
                        <a:t> of fluid with no cellular injury.</a:t>
                      </a:r>
                      <a:endParaRPr sz="13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No invasion or inflammation.</a:t>
                      </a:r>
                      <a:endParaRPr b="1" sz="13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75742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Clinical features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Major cause of </a:t>
                      </a:r>
                      <a:r>
                        <a:rPr b="1" lang="en-GB" sz="1300" u="sng">
                          <a:solidFill>
                            <a:srgbClr val="CC0000"/>
                          </a:solidFill>
                          <a:latin typeface="Cabin"/>
                          <a:ea typeface="Cabin"/>
                          <a:cs typeface="Cabin"/>
                          <a:sym typeface="Cabin"/>
                        </a:rPr>
                        <a:t>T</a:t>
                      </a:r>
                      <a:r>
                        <a:rPr b="1" lang="en-GB" sz="1300">
                          <a:solidFill>
                            <a:srgbClr val="CC0000"/>
                          </a:solidFill>
                          <a:latin typeface="Cabin"/>
                          <a:ea typeface="Cabin"/>
                          <a:cs typeface="Cabin"/>
                          <a:sym typeface="Cabin"/>
                        </a:rPr>
                        <a:t>raveler's diarrhea</a:t>
                      </a:r>
                      <a:r>
                        <a:rPr lang="en-GB" sz="1300">
                          <a:solidFill>
                            <a:schemeClr val="dk1"/>
                          </a:solidFill>
                          <a:latin typeface="Cabin"/>
                          <a:ea typeface="Cabin"/>
                          <a:cs typeface="Cabin"/>
                          <a:sym typeface="Cabin"/>
                        </a:rPr>
                        <a:t> in infant and adult in developing countries due to consumption of contaminated food and water.</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Symptoms:</a:t>
                      </a:r>
                      <a:endParaRPr sz="1300">
                        <a:solidFill>
                          <a:schemeClr val="dk1"/>
                        </a:solidFill>
                        <a:latin typeface="Cabin"/>
                        <a:ea typeface="Cabin"/>
                        <a:cs typeface="Cabin"/>
                        <a:sym typeface="Cabin"/>
                      </a:endParaRPr>
                    </a:p>
                    <a:p>
                      <a:pPr indent="0" lvl="0" marL="457200" rtl="0" algn="l">
                        <a:spcBef>
                          <a:spcPts val="0"/>
                        </a:spcBef>
                        <a:spcAft>
                          <a:spcPts val="0"/>
                        </a:spcAft>
                        <a:buNone/>
                      </a:pP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watery diarrhea</a:t>
                      </a:r>
                      <a:r>
                        <a:rPr lang="en-GB" sz="1300">
                          <a:solidFill>
                            <a:schemeClr val="dk1"/>
                          </a:solidFill>
                          <a:latin typeface="Cabin"/>
                          <a:ea typeface="Cabin"/>
                          <a:cs typeface="Cabin"/>
                          <a:sym typeface="Cabin"/>
                        </a:rPr>
                        <a:t>, abdominal cramps and some time vomiting.</a:t>
                      </a:r>
                      <a:endParaRPr sz="13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b="1" lang="en-GB" sz="1300">
                          <a:solidFill>
                            <a:schemeClr val="dk1"/>
                          </a:solidFill>
                          <a:latin typeface="Cabin"/>
                          <a:ea typeface="Cabin"/>
                          <a:cs typeface="Cabin"/>
                          <a:sym typeface="Cabin"/>
                        </a:rPr>
                        <a:t>Self limiting</a:t>
                      </a:r>
                      <a:r>
                        <a:rPr lang="en-GB" sz="1300">
                          <a:solidFill>
                            <a:schemeClr val="dk1"/>
                          </a:solidFill>
                          <a:latin typeface="Cabin"/>
                          <a:ea typeface="Cabin"/>
                          <a:cs typeface="Cabin"/>
                          <a:sym typeface="Cabin"/>
                        </a:rPr>
                        <a:t>. No routine diagnostic method required.</a:t>
                      </a:r>
                      <a:endParaRPr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284025">
                <a:tc gridSpan="3">
                  <a:txBody>
                    <a:bodyPr/>
                    <a:lstStyle/>
                    <a:p>
                      <a:pPr indent="0" lvl="0" marL="0" rtl="0" algn="ctr">
                        <a:spcBef>
                          <a:spcPts val="0"/>
                        </a:spcBef>
                        <a:spcAft>
                          <a:spcPts val="0"/>
                        </a:spcAft>
                        <a:buClr>
                          <a:schemeClr val="dk1"/>
                        </a:buClr>
                        <a:buSzPts val="1100"/>
                        <a:buFont typeface="Arial"/>
                        <a:buNone/>
                      </a:pPr>
                      <a:r>
                        <a:rPr b="1" lang="en-GB" sz="1600">
                          <a:solidFill>
                            <a:srgbClr val="CC0000"/>
                          </a:solidFill>
                          <a:latin typeface="Cabin"/>
                          <a:ea typeface="Cabin"/>
                          <a:cs typeface="Cabin"/>
                          <a:sym typeface="Cabin"/>
                        </a:rPr>
                        <a:t>2- Entero</a:t>
                      </a:r>
                      <a:r>
                        <a:rPr b="1" lang="en-GB" sz="1600" u="sng">
                          <a:solidFill>
                            <a:srgbClr val="CC0000"/>
                          </a:solidFill>
                          <a:latin typeface="Cabin"/>
                          <a:ea typeface="Cabin"/>
                          <a:cs typeface="Cabin"/>
                          <a:sym typeface="Cabin"/>
                        </a:rPr>
                        <a:t>invasive</a:t>
                      </a:r>
                      <a:r>
                        <a:rPr b="1" lang="en-GB" sz="1600">
                          <a:solidFill>
                            <a:srgbClr val="CC0000"/>
                          </a:solidFill>
                          <a:latin typeface="Cabin"/>
                          <a:ea typeface="Cabin"/>
                          <a:cs typeface="Cabin"/>
                          <a:sym typeface="Cabin"/>
                        </a:rPr>
                        <a:t> E.coli (EIEC)</a:t>
                      </a:r>
                      <a:endParaRPr b="1" sz="1600">
                        <a:solidFill>
                          <a:srgbClr val="CC0000"/>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c hMerge="1"/>
              </a:tr>
              <a:tr h="5130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Characteristics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300">
                          <a:latin typeface="Cabin"/>
                          <a:ea typeface="Cabin"/>
                          <a:cs typeface="Cabin"/>
                          <a:sym typeface="Cabin"/>
                        </a:rPr>
                        <a:t>Similar to </a:t>
                      </a:r>
                      <a:r>
                        <a:rPr b="1" lang="en-GB" sz="1300">
                          <a:solidFill>
                            <a:srgbClr val="CC0000"/>
                          </a:solidFill>
                          <a:latin typeface="Cabin"/>
                          <a:ea typeface="Cabin"/>
                          <a:cs typeface="Cabin"/>
                          <a:sym typeface="Cabin"/>
                        </a:rPr>
                        <a:t>Shigella spp</a:t>
                      </a:r>
                      <a:r>
                        <a:rPr lang="en-GB" sz="1300">
                          <a:latin typeface="Cabin"/>
                          <a:ea typeface="Cabin"/>
                          <a:cs typeface="Cabin"/>
                          <a:sym typeface="Cabin"/>
                        </a:rPr>
                        <a:t>.</a:t>
                      </a:r>
                      <a:r>
                        <a:rPr lang="en-GB" sz="1300">
                          <a:solidFill>
                            <a:srgbClr val="CC0000"/>
                          </a:solidFill>
                          <a:latin typeface="Cabin"/>
                          <a:ea typeface="Cabin"/>
                          <a:cs typeface="Cabin"/>
                          <a:sym typeface="Cabin"/>
                        </a:rPr>
                        <a:t> ( non motile, LNF</a:t>
                      </a:r>
                      <a:r>
                        <a:rPr baseline="30000" lang="en-GB" sz="1300">
                          <a:solidFill>
                            <a:srgbClr val="CC0000"/>
                          </a:solidFill>
                          <a:latin typeface="Cabin"/>
                          <a:ea typeface="Cabin"/>
                          <a:cs typeface="Cabin"/>
                          <a:sym typeface="Cabin"/>
                        </a:rPr>
                        <a:t>2 </a:t>
                      </a:r>
                      <a:r>
                        <a:rPr lang="en-GB" sz="1300">
                          <a:solidFill>
                            <a:srgbClr val="CC0000"/>
                          </a:solidFill>
                          <a:latin typeface="Cabin"/>
                          <a:ea typeface="Cabin"/>
                          <a:cs typeface="Cabin"/>
                          <a:sym typeface="Cabin"/>
                        </a:rPr>
                        <a:t>)</a:t>
                      </a:r>
                      <a:endParaRPr sz="13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300">
                          <a:latin typeface="Cabin"/>
                          <a:ea typeface="Cabin"/>
                          <a:cs typeface="Cabin"/>
                          <a:sym typeface="Cabin"/>
                        </a:rPr>
                        <a:t>Transmission: Fecal-oral route.</a:t>
                      </a:r>
                      <a:endParaRPr sz="1300">
                        <a:latin typeface="Cabin"/>
                        <a:ea typeface="Cabin"/>
                        <a:cs typeface="Cabin"/>
                        <a:sym typeface="Cabin"/>
                      </a:endParaRPr>
                    </a:p>
                    <a:p>
                      <a:pPr indent="0" lvl="0" marL="0" rtl="0" algn="l">
                        <a:spcBef>
                          <a:spcPts val="0"/>
                        </a:spcBef>
                        <a:spcAft>
                          <a:spcPts val="0"/>
                        </a:spcAft>
                        <a:buNone/>
                      </a:pPr>
                      <a:r>
                        <a:rPr b="1" lang="en-GB" sz="600">
                          <a:latin typeface="Cabin"/>
                          <a:ea typeface="Cabin"/>
                          <a:cs typeface="Cabin"/>
                          <a:sym typeface="Cabin"/>
                        </a:rPr>
                        <a:t>○</a:t>
                      </a:r>
                      <a:r>
                        <a:rPr b="1" lang="en-GB" sz="1300">
                          <a:latin typeface="Cabin"/>
                          <a:ea typeface="Cabin"/>
                          <a:cs typeface="Cabin"/>
                          <a:sym typeface="Cabin"/>
                        </a:rPr>
                        <a:t> High Infective dose 10</a:t>
                      </a:r>
                      <a:r>
                        <a:rPr b="1" baseline="30000" lang="en-GB" sz="1300">
                          <a:latin typeface="Cabin"/>
                          <a:ea typeface="Cabin"/>
                          <a:cs typeface="Cabin"/>
                          <a:sym typeface="Cabin"/>
                        </a:rPr>
                        <a:t>6</a:t>
                      </a:r>
                      <a:r>
                        <a:rPr b="1" lang="en-GB" sz="1300">
                          <a:latin typeface="Cabin"/>
                          <a:ea typeface="Cabin"/>
                          <a:cs typeface="Cabin"/>
                          <a:sym typeface="Cabin"/>
                        </a:rPr>
                        <a:t>.</a:t>
                      </a:r>
                      <a:endParaRPr b="1" baseline="30000"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39092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Clinical features</a:t>
                      </a:r>
                      <a:endParaRPr b="1">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600">
                          <a:solidFill>
                            <a:schemeClr val="dk1"/>
                          </a:solidFill>
                          <a:latin typeface="Cabin"/>
                          <a:ea typeface="Cabin"/>
                          <a:cs typeface="Cabin"/>
                          <a:sym typeface="Cabin"/>
                        </a:rPr>
                        <a:t> </a:t>
                      </a:r>
                      <a:r>
                        <a:rPr lang="en-GB" sz="1300">
                          <a:solidFill>
                            <a:srgbClr val="CC0000"/>
                          </a:solidFill>
                          <a:latin typeface="Cabin"/>
                          <a:ea typeface="Cabin"/>
                          <a:cs typeface="Cabin"/>
                          <a:sym typeface="Cabin"/>
                        </a:rPr>
                        <a:t>Produce dysentery</a:t>
                      </a:r>
                      <a:r>
                        <a:rPr lang="en-GB" sz="1300">
                          <a:latin typeface="Cabin"/>
                          <a:ea typeface="Cabin"/>
                          <a:cs typeface="Cabin"/>
                          <a:sym typeface="Cabin"/>
                        </a:rPr>
                        <a:t> (</a:t>
                      </a:r>
                      <a:r>
                        <a:rPr lang="en-GB" sz="1300">
                          <a:solidFill>
                            <a:srgbClr val="CC0000"/>
                          </a:solidFill>
                          <a:latin typeface="Cabin"/>
                          <a:ea typeface="Cabin"/>
                          <a:cs typeface="Cabin"/>
                          <a:sym typeface="Cabin"/>
                        </a:rPr>
                        <a:t>Penetration, invasion and destruction). </a:t>
                      </a:r>
                      <a:endParaRPr sz="13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300">
                          <a:latin typeface="Cabin"/>
                          <a:ea typeface="Cabin"/>
                          <a:cs typeface="Cabin"/>
                          <a:sym typeface="Cabin"/>
                        </a:rPr>
                        <a:t>Mainly seen in children.</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solidFill>
                            <a:schemeClr val="dk1"/>
                          </a:solidFill>
                          <a:latin typeface="Cabin"/>
                          <a:ea typeface="Cabin"/>
                          <a:cs typeface="Cabin"/>
                          <a:sym typeface="Cabin"/>
                        </a:rPr>
                        <a:t>Symptoms: </a:t>
                      </a:r>
                      <a:r>
                        <a:rPr lang="en-GB" sz="1300">
                          <a:latin typeface="Cabin"/>
                          <a:ea typeface="Cabin"/>
                          <a:cs typeface="Cabin"/>
                          <a:sym typeface="Cabin"/>
                        </a:rPr>
                        <a:t>Fever, severe abdominal cramp, malaise and watery diarrhea.</a:t>
                      </a:r>
                      <a:endParaRPr sz="13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bl>
          </a:graphicData>
        </a:graphic>
      </p:graphicFrame>
      <p:sp>
        <p:nvSpPr>
          <p:cNvPr id="189" name="Google Shape;189;p19"/>
          <p:cNvSpPr txBox="1"/>
          <p:nvPr/>
        </p:nvSpPr>
        <p:spPr>
          <a:xfrm>
            <a:off x="236250" y="1027610"/>
            <a:ext cx="7115400" cy="2917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Escherichia coli (E.coli):</a:t>
            </a:r>
            <a:endParaRPr b="1" sz="2000">
              <a:solidFill>
                <a:srgbClr val="61753B"/>
              </a:solidFill>
              <a:latin typeface="Cabin"/>
              <a:ea typeface="Cabin"/>
              <a:cs typeface="Cabin"/>
              <a:sym typeface="Cabin"/>
            </a:endParaRPr>
          </a:p>
          <a:p>
            <a:pPr indent="457200" lvl="0" marL="0" rtl="0" algn="l">
              <a:lnSpc>
                <a:spcPct val="115000"/>
              </a:lnSpc>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About 10 -15% of strains of E. coli associated with diarrhea. Other strains associated with</a:t>
            </a:r>
            <a:endParaRPr sz="1200">
              <a:latin typeface="Cabin"/>
              <a:ea typeface="Cabin"/>
              <a:cs typeface="Cabin"/>
              <a:sym typeface="Cabin"/>
            </a:endParaRPr>
          </a:p>
          <a:p>
            <a:pPr indent="457200" lvl="0" marL="0" rtl="0" algn="l">
              <a:lnSpc>
                <a:spcPct val="115000"/>
              </a:lnSpc>
              <a:spcBef>
                <a:spcPts val="0"/>
              </a:spcBef>
              <a:spcAft>
                <a:spcPts val="0"/>
              </a:spcAft>
              <a:buNone/>
            </a:pPr>
            <a:r>
              <a:rPr lang="en-GB" sz="1200">
                <a:latin typeface="Cabin"/>
                <a:ea typeface="Cabin"/>
                <a:cs typeface="Cabin"/>
                <a:sym typeface="Cabin"/>
              </a:rPr>
              <a:t>extra-intestinal diseases ( septicemia, meningitis &amp; UTI).</a:t>
            </a:r>
            <a:endParaRPr sz="1200">
              <a:latin typeface="Cabin"/>
              <a:ea typeface="Cabin"/>
              <a:cs typeface="Cabin"/>
              <a:sym typeface="Cabin"/>
            </a:endParaRPr>
          </a:p>
          <a:p>
            <a:pPr indent="457200" lvl="0" marL="0" rtl="0" algn="l">
              <a:lnSpc>
                <a:spcPct val="115000"/>
              </a:lnSpc>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Based on virulence factors, clinical manifestation, epidemiology and different </a:t>
            </a:r>
            <a:r>
              <a:rPr lang="en-GB" sz="1200">
                <a:solidFill>
                  <a:srgbClr val="CC0000"/>
                </a:solidFill>
                <a:latin typeface="Cabin"/>
                <a:ea typeface="Cabin"/>
                <a:cs typeface="Cabin"/>
                <a:sym typeface="Cabin"/>
              </a:rPr>
              <a:t>O</a:t>
            </a:r>
            <a:r>
              <a:rPr lang="en-GB" sz="1200">
                <a:latin typeface="Cabin"/>
                <a:ea typeface="Cabin"/>
                <a:cs typeface="Cabin"/>
                <a:sym typeface="Cabin"/>
              </a:rPr>
              <a:t> and </a:t>
            </a:r>
            <a:r>
              <a:rPr lang="en-GB" sz="1200">
                <a:solidFill>
                  <a:srgbClr val="CC0000"/>
                </a:solidFill>
                <a:latin typeface="Cabin"/>
                <a:ea typeface="Cabin"/>
                <a:cs typeface="Cabin"/>
                <a:sym typeface="Cabin"/>
              </a:rPr>
              <a:t>H</a:t>
            </a:r>
            <a:endParaRPr sz="1200">
              <a:solidFill>
                <a:srgbClr val="CC0000"/>
              </a:solidFill>
              <a:latin typeface="Cabin"/>
              <a:ea typeface="Cabin"/>
              <a:cs typeface="Cabin"/>
              <a:sym typeface="Cabin"/>
            </a:endParaRPr>
          </a:p>
          <a:p>
            <a:pPr indent="457200" lvl="0" marL="0" rtl="0" algn="l">
              <a:lnSpc>
                <a:spcPct val="115000"/>
              </a:lnSpc>
              <a:spcBef>
                <a:spcPts val="0"/>
              </a:spcBef>
              <a:spcAft>
                <a:spcPts val="0"/>
              </a:spcAft>
              <a:buNone/>
            </a:pPr>
            <a:r>
              <a:rPr lang="en-GB" sz="1200">
                <a:latin typeface="Cabin"/>
                <a:ea typeface="Cabin"/>
                <a:cs typeface="Cabin"/>
                <a:sym typeface="Cabin"/>
              </a:rPr>
              <a:t>serotype. </a:t>
            </a:r>
            <a:endParaRPr sz="1200">
              <a:latin typeface="Cabin"/>
              <a:ea typeface="Cabin"/>
              <a:cs typeface="Cabin"/>
              <a:sym typeface="Cabin"/>
            </a:endParaRPr>
          </a:p>
          <a:p>
            <a:pPr indent="457200" lvl="0" marL="0" rtl="0" algn="l">
              <a:lnSpc>
                <a:spcPct val="115000"/>
              </a:lnSpc>
              <a:spcBef>
                <a:spcPts val="0"/>
              </a:spcBef>
              <a:spcAft>
                <a:spcPts val="0"/>
              </a:spcAft>
              <a:buNone/>
            </a:pPr>
            <a:br>
              <a:rPr lang="en-GB" sz="1300">
                <a:latin typeface="Cabin"/>
                <a:ea typeface="Cabin"/>
                <a:cs typeface="Cabin"/>
                <a:sym typeface="Cabin"/>
              </a:rPr>
            </a:br>
            <a:r>
              <a:rPr b="1" lang="en-GB">
                <a:solidFill>
                  <a:srgbClr val="61753B"/>
                </a:solidFill>
                <a:latin typeface="Cabin"/>
                <a:ea typeface="Cabin"/>
                <a:cs typeface="Cabin"/>
                <a:sym typeface="Cabin"/>
              </a:rPr>
              <a:t> </a:t>
            </a:r>
            <a:r>
              <a:rPr b="1" lang="en-GB">
                <a:solidFill>
                  <a:srgbClr val="999999"/>
                </a:solidFill>
                <a:latin typeface="Cabin"/>
                <a:ea typeface="Cabin"/>
                <a:cs typeface="Cabin"/>
                <a:sym typeface="Cabin"/>
              </a:rPr>
              <a:t>Morphology:</a:t>
            </a:r>
            <a:endParaRPr b="1">
              <a:solidFill>
                <a:srgbClr val="999999"/>
              </a:solidFill>
              <a:latin typeface="Cabin"/>
              <a:ea typeface="Cabin"/>
              <a:cs typeface="Cabin"/>
              <a:sym typeface="Cabin"/>
            </a:endParaRPr>
          </a:p>
          <a:p>
            <a:pPr indent="457200" lvl="0" marL="0" rtl="0" algn="l">
              <a:lnSpc>
                <a:spcPct val="115000"/>
              </a:lnSpc>
              <a:spcBef>
                <a:spcPts val="0"/>
              </a:spcBef>
              <a:spcAft>
                <a:spcPts val="0"/>
              </a:spcAft>
              <a:buClr>
                <a:schemeClr val="dk1"/>
              </a:buClr>
              <a:buSzPts val="1100"/>
              <a:buFont typeface="Arial"/>
              <a:buNone/>
            </a:pPr>
            <a:r>
              <a:rPr lang="en-GB" sz="900">
                <a:solidFill>
                  <a:srgbClr val="999999"/>
                </a:solidFill>
                <a:latin typeface="Cabin"/>
                <a:ea typeface="Cabin"/>
                <a:cs typeface="Cabin"/>
                <a:sym typeface="Cabin"/>
              </a:rPr>
              <a:t>○</a:t>
            </a:r>
            <a:r>
              <a:rPr lang="en-GB" sz="1200">
                <a:solidFill>
                  <a:srgbClr val="999999"/>
                </a:solidFill>
                <a:latin typeface="Cabin"/>
                <a:ea typeface="Cabin"/>
                <a:cs typeface="Cabin"/>
                <a:sym typeface="Cabin"/>
              </a:rPr>
              <a:t> Gram-negative Bacilli</a:t>
            </a:r>
            <a:endParaRPr sz="1200">
              <a:solidFill>
                <a:srgbClr val="999999"/>
              </a:solidFill>
              <a:latin typeface="Cabin"/>
              <a:ea typeface="Cabin"/>
              <a:cs typeface="Cabin"/>
              <a:sym typeface="Cabin"/>
            </a:endParaRPr>
          </a:p>
          <a:p>
            <a:pPr indent="457200" lvl="0" marL="0" rtl="0" algn="l">
              <a:lnSpc>
                <a:spcPct val="115000"/>
              </a:lnSpc>
              <a:spcBef>
                <a:spcPts val="0"/>
              </a:spcBef>
              <a:spcAft>
                <a:spcPts val="0"/>
              </a:spcAft>
              <a:buClr>
                <a:schemeClr val="dk1"/>
              </a:buClr>
              <a:buSzPts val="1100"/>
              <a:buFont typeface="Arial"/>
              <a:buNone/>
            </a:pPr>
            <a:r>
              <a:rPr lang="en-GB" sz="900">
                <a:solidFill>
                  <a:srgbClr val="999999"/>
                </a:solidFill>
                <a:latin typeface="Cabin"/>
                <a:ea typeface="Cabin"/>
                <a:cs typeface="Cabin"/>
                <a:sym typeface="Cabin"/>
              </a:rPr>
              <a:t>○</a:t>
            </a:r>
            <a:r>
              <a:rPr lang="en-GB" sz="1200">
                <a:solidFill>
                  <a:srgbClr val="999999"/>
                </a:solidFill>
                <a:latin typeface="Cabin"/>
                <a:ea typeface="Cabin"/>
                <a:cs typeface="Cabin"/>
                <a:sym typeface="Cabin"/>
              </a:rPr>
              <a:t> oxidase -ve</a:t>
            </a:r>
            <a:endParaRPr sz="1200">
              <a:solidFill>
                <a:srgbClr val="999999"/>
              </a:solidFill>
              <a:latin typeface="Cabin"/>
              <a:ea typeface="Cabin"/>
              <a:cs typeface="Cabin"/>
              <a:sym typeface="Cabin"/>
            </a:endParaRPr>
          </a:p>
          <a:p>
            <a:pPr indent="457200" lvl="0" marL="0" rtl="0" algn="l">
              <a:lnSpc>
                <a:spcPct val="115000"/>
              </a:lnSpc>
              <a:spcBef>
                <a:spcPts val="0"/>
              </a:spcBef>
              <a:spcAft>
                <a:spcPts val="0"/>
              </a:spcAft>
              <a:buClr>
                <a:schemeClr val="dk1"/>
              </a:buClr>
              <a:buSzPts val="1100"/>
              <a:buFont typeface="Arial"/>
              <a:buNone/>
            </a:pPr>
            <a:r>
              <a:t/>
            </a:r>
            <a:endParaRPr sz="600">
              <a:solidFill>
                <a:srgbClr val="999999"/>
              </a:solidFill>
              <a:latin typeface="Cabin"/>
              <a:ea typeface="Cabin"/>
              <a:cs typeface="Cabin"/>
              <a:sym typeface="Cabin"/>
            </a:endParaRPr>
          </a:p>
          <a:p>
            <a:pPr indent="0" lvl="0" marL="0" rtl="0" algn="l">
              <a:lnSpc>
                <a:spcPct val="115000"/>
              </a:lnSpc>
              <a:spcBef>
                <a:spcPts val="0"/>
              </a:spcBef>
              <a:spcAft>
                <a:spcPts val="0"/>
              </a:spcAft>
              <a:buNone/>
            </a:pPr>
            <a:r>
              <a:rPr b="1" lang="en-GB">
                <a:solidFill>
                  <a:srgbClr val="61753B"/>
                </a:solidFill>
                <a:latin typeface="Cabin"/>
                <a:ea typeface="Cabin"/>
                <a:cs typeface="Cabin"/>
                <a:sym typeface="Cabin"/>
              </a:rPr>
              <a:t> Types of Diarrheagenic E. coli:</a:t>
            </a:r>
            <a:endParaRPr>
              <a:latin typeface="Cabin"/>
              <a:ea typeface="Cabin"/>
              <a:cs typeface="Cabin"/>
              <a:sym typeface="Cabin"/>
            </a:endParaRPr>
          </a:p>
          <a:p>
            <a:pPr indent="457200" lvl="0" marL="0" rtl="0" algn="l">
              <a:lnSpc>
                <a:spcPct val="100000"/>
              </a:lnSpc>
              <a:spcBef>
                <a:spcPts val="0"/>
              </a:spcBef>
              <a:spcAft>
                <a:spcPts val="0"/>
              </a:spcAft>
              <a:buClr>
                <a:schemeClr val="dk1"/>
              </a:buClr>
              <a:buSzPts val="1100"/>
              <a:buFont typeface="Arial"/>
              <a:buNone/>
            </a:pPr>
            <a:r>
              <a:rPr lang="en-GB" sz="1200">
                <a:latin typeface="Cabin"/>
                <a:ea typeface="Cabin"/>
                <a:cs typeface="Cabin"/>
                <a:sym typeface="Cabin"/>
              </a:rPr>
              <a:t>1- Enterotoxigenic E. coli 	     (E T E C)</a:t>
            </a:r>
            <a:endParaRPr sz="1200">
              <a:latin typeface="Cabin"/>
              <a:ea typeface="Cabin"/>
              <a:cs typeface="Cabin"/>
              <a:sym typeface="Cabin"/>
            </a:endParaRPr>
          </a:p>
          <a:p>
            <a:pPr indent="457200" lvl="0" marL="0" rtl="0" algn="l">
              <a:lnSpc>
                <a:spcPct val="100000"/>
              </a:lnSpc>
              <a:spcBef>
                <a:spcPts val="0"/>
              </a:spcBef>
              <a:spcAft>
                <a:spcPts val="0"/>
              </a:spcAft>
              <a:buClr>
                <a:schemeClr val="dk1"/>
              </a:buClr>
              <a:buSzPts val="1100"/>
              <a:buFont typeface="Arial"/>
              <a:buNone/>
            </a:pPr>
            <a:r>
              <a:rPr lang="en-GB" sz="1200">
                <a:latin typeface="Cabin"/>
                <a:ea typeface="Cabin"/>
                <a:cs typeface="Cabin"/>
                <a:sym typeface="Cabin"/>
              </a:rPr>
              <a:t>2</a:t>
            </a:r>
            <a:r>
              <a:rPr lang="en-GB" sz="1200">
                <a:solidFill>
                  <a:schemeClr val="dk1"/>
                </a:solidFill>
                <a:latin typeface="Cabin"/>
                <a:ea typeface="Cabin"/>
                <a:cs typeface="Cabin"/>
                <a:sym typeface="Cabin"/>
              </a:rPr>
              <a:t>- </a:t>
            </a:r>
            <a:r>
              <a:rPr lang="en-GB" sz="1200">
                <a:latin typeface="Cabin"/>
                <a:ea typeface="Cabin"/>
                <a:cs typeface="Cabin"/>
                <a:sym typeface="Cabin"/>
              </a:rPr>
              <a:t>Enteropathogenic E. coli        (E P E C) </a:t>
            </a:r>
            <a:endParaRPr sz="1200">
              <a:latin typeface="Cabin"/>
              <a:ea typeface="Cabin"/>
              <a:cs typeface="Cabin"/>
              <a:sym typeface="Cabin"/>
            </a:endParaRPr>
          </a:p>
          <a:p>
            <a:pPr indent="457200" lvl="0" marL="0" rtl="0" algn="l">
              <a:lnSpc>
                <a:spcPct val="100000"/>
              </a:lnSpc>
              <a:spcBef>
                <a:spcPts val="0"/>
              </a:spcBef>
              <a:spcAft>
                <a:spcPts val="0"/>
              </a:spcAft>
              <a:buClr>
                <a:schemeClr val="dk1"/>
              </a:buClr>
              <a:buSzPts val="1100"/>
              <a:buFont typeface="Arial"/>
              <a:buNone/>
            </a:pPr>
            <a:r>
              <a:rPr lang="en-GB" sz="1200">
                <a:latin typeface="Cabin"/>
                <a:ea typeface="Cabin"/>
                <a:cs typeface="Cabin"/>
                <a:sym typeface="Cabin"/>
              </a:rPr>
              <a:t>3</a:t>
            </a:r>
            <a:r>
              <a:rPr lang="en-GB" sz="1200">
                <a:solidFill>
                  <a:schemeClr val="dk1"/>
                </a:solidFill>
                <a:latin typeface="Cabin"/>
                <a:ea typeface="Cabin"/>
                <a:cs typeface="Cabin"/>
                <a:sym typeface="Cabin"/>
              </a:rPr>
              <a:t>- </a:t>
            </a:r>
            <a:r>
              <a:rPr lang="en-GB" sz="1200">
                <a:latin typeface="Cabin"/>
                <a:ea typeface="Cabin"/>
                <a:cs typeface="Cabin"/>
                <a:sym typeface="Cabin"/>
              </a:rPr>
              <a:t>Enteroinvasive E. coli	     (E I E C) </a:t>
            </a:r>
            <a:endParaRPr sz="1200">
              <a:latin typeface="Cabin"/>
              <a:ea typeface="Cabin"/>
              <a:cs typeface="Cabin"/>
              <a:sym typeface="Cabin"/>
            </a:endParaRPr>
          </a:p>
          <a:p>
            <a:pPr indent="457200" lvl="0" marL="0" rtl="0" algn="l">
              <a:lnSpc>
                <a:spcPct val="100000"/>
              </a:lnSpc>
              <a:spcBef>
                <a:spcPts val="0"/>
              </a:spcBef>
              <a:spcAft>
                <a:spcPts val="0"/>
              </a:spcAft>
              <a:buClr>
                <a:schemeClr val="dk1"/>
              </a:buClr>
              <a:buSzPts val="1100"/>
              <a:buFont typeface="Arial"/>
              <a:buNone/>
            </a:pPr>
            <a:r>
              <a:rPr lang="en-GB" sz="1200">
                <a:latin typeface="Cabin"/>
                <a:ea typeface="Cabin"/>
                <a:cs typeface="Cabin"/>
                <a:sym typeface="Cabin"/>
              </a:rPr>
              <a:t>4</a:t>
            </a:r>
            <a:r>
              <a:rPr lang="en-GB" sz="1200">
                <a:solidFill>
                  <a:schemeClr val="dk1"/>
                </a:solidFill>
                <a:latin typeface="Cabin"/>
                <a:ea typeface="Cabin"/>
                <a:cs typeface="Cabin"/>
                <a:sym typeface="Cabin"/>
              </a:rPr>
              <a:t>- </a:t>
            </a:r>
            <a:r>
              <a:rPr lang="en-GB" sz="1200">
                <a:latin typeface="Cabin"/>
                <a:ea typeface="Cabin"/>
                <a:cs typeface="Cabin"/>
                <a:sym typeface="Cabin"/>
              </a:rPr>
              <a:t>Enterohemorrhagic E. coli     (E H E C)</a:t>
            </a:r>
            <a:endParaRPr sz="1200">
              <a:latin typeface="Cabin"/>
              <a:ea typeface="Cabin"/>
              <a:cs typeface="Cabin"/>
              <a:sym typeface="Cabin"/>
            </a:endParaRPr>
          </a:p>
          <a:p>
            <a:pPr indent="457200" lvl="0" marL="0" rtl="0" algn="l">
              <a:lnSpc>
                <a:spcPct val="100000"/>
              </a:lnSpc>
              <a:spcBef>
                <a:spcPts val="0"/>
              </a:spcBef>
              <a:spcAft>
                <a:spcPts val="0"/>
              </a:spcAft>
              <a:buNone/>
            </a:pPr>
            <a:r>
              <a:rPr lang="en-GB" sz="1200">
                <a:latin typeface="Cabin"/>
                <a:ea typeface="Cabin"/>
                <a:cs typeface="Cabin"/>
                <a:sym typeface="Cabin"/>
              </a:rPr>
              <a:t>5</a:t>
            </a:r>
            <a:r>
              <a:rPr lang="en-GB" sz="1200">
                <a:solidFill>
                  <a:schemeClr val="dk1"/>
                </a:solidFill>
                <a:latin typeface="Cabin"/>
                <a:ea typeface="Cabin"/>
                <a:cs typeface="Cabin"/>
                <a:sym typeface="Cabin"/>
              </a:rPr>
              <a:t>- </a:t>
            </a:r>
            <a:r>
              <a:rPr lang="en-GB" sz="1200">
                <a:latin typeface="Cabin"/>
                <a:ea typeface="Cabin"/>
                <a:cs typeface="Cabin"/>
                <a:sym typeface="Cabin"/>
              </a:rPr>
              <a:t>Enteroaggregative E.coli	     (E A E C)</a:t>
            </a:r>
            <a:endParaRPr sz="1200">
              <a:latin typeface="Cabin"/>
              <a:ea typeface="Cabin"/>
              <a:cs typeface="Cabin"/>
              <a:sym typeface="Cabin"/>
            </a:endParaRPr>
          </a:p>
          <a:p>
            <a:pPr indent="457200" lvl="0" marL="0" rtl="0" algn="l">
              <a:lnSpc>
                <a:spcPct val="115000"/>
              </a:lnSpc>
              <a:spcBef>
                <a:spcPts val="0"/>
              </a:spcBef>
              <a:spcAft>
                <a:spcPts val="0"/>
              </a:spcAft>
              <a:buNone/>
            </a:pPr>
            <a:r>
              <a:t/>
            </a:r>
            <a:endParaRPr sz="1300">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p:txBody>
      </p:sp>
      <p:pic>
        <p:nvPicPr>
          <p:cNvPr id="190" name="Google Shape;190;p19"/>
          <p:cNvPicPr preferRelativeResize="0"/>
          <p:nvPr/>
        </p:nvPicPr>
        <p:blipFill>
          <a:blip r:embed="rId3">
            <a:alphaModFix/>
          </a:blip>
          <a:stretch>
            <a:fillRect/>
          </a:stretch>
        </p:blipFill>
        <p:spPr>
          <a:xfrm>
            <a:off x="5927825" y="3282911"/>
            <a:ext cx="1178850" cy="1072014"/>
          </a:xfrm>
          <a:prstGeom prst="rect">
            <a:avLst/>
          </a:prstGeom>
          <a:noFill/>
          <a:ln cap="flat" cmpd="sng" w="9525">
            <a:solidFill>
              <a:srgbClr val="61753B"/>
            </a:solidFill>
            <a:prstDash val="solid"/>
            <a:round/>
            <a:headEnd len="sm" w="sm" type="none"/>
            <a:tailEnd len="sm" w="sm" type="none"/>
          </a:ln>
        </p:spPr>
      </p:pic>
      <p:pic>
        <p:nvPicPr>
          <p:cNvPr id="191" name="Google Shape;191;p19"/>
          <p:cNvPicPr preferRelativeResize="0"/>
          <p:nvPr/>
        </p:nvPicPr>
        <p:blipFill rotWithShape="1">
          <a:blip r:embed="rId4">
            <a:alphaModFix/>
          </a:blip>
          <a:srcRect b="0" l="0" r="0" t="0"/>
          <a:stretch/>
        </p:blipFill>
        <p:spPr>
          <a:xfrm>
            <a:off x="4506500" y="3282899"/>
            <a:ext cx="1178851" cy="1072025"/>
          </a:xfrm>
          <a:prstGeom prst="rect">
            <a:avLst/>
          </a:prstGeom>
          <a:noFill/>
          <a:ln cap="flat" cmpd="sng" w="9525">
            <a:solidFill>
              <a:srgbClr val="61753B"/>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0"/>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97" name="Google Shape;197;p20"/>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Cabin"/>
                <a:ea typeface="Cabin"/>
                <a:cs typeface="Cabin"/>
                <a:sym typeface="Cabin"/>
              </a:rPr>
              <a:t>1- Why only hamburgers? Why not steak? Because steak isn’t minced so only the outer surface is exposed to the bacteria thus it will be killed even if it’s not well-cooked. Unlike hamburger which is minced beef so not only the outer surface is exposed to the bacteria even the inner parts of the beef are contaminated thus we need to cook it very well.(they used to call it the hamburger disease)</a:t>
            </a:r>
            <a:endParaRPr sz="800">
              <a:solidFill>
                <a:srgbClr val="6AA84F"/>
              </a:solidFill>
              <a:latin typeface="Cabin"/>
              <a:ea typeface="Cabin"/>
              <a:cs typeface="Cabin"/>
              <a:sym typeface="Cabin"/>
            </a:endParaRPr>
          </a:p>
          <a:p>
            <a:pPr indent="0" lvl="0" marL="0" rtl="0" algn="l">
              <a:spcBef>
                <a:spcPts val="0"/>
              </a:spcBef>
              <a:spcAft>
                <a:spcPts val="0"/>
              </a:spcAft>
              <a:buNone/>
            </a:pPr>
            <a:r>
              <a:rPr lang="en-GB" sz="800">
                <a:solidFill>
                  <a:srgbClr val="6AA84F"/>
                </a:solidFill>
                <a:latin typeface="Cabin"/>
                <a:ea typeface="Cabin"/>
                <a:cs typeface="Cabin"/>
                <a:sym typeface="Cabin"/>
              </a:rPr>
              <a:t>2-vero cell are a lineage of cells used in cell culture.</a:t>
            </a:r>
            <a:endParaRPr sz="800">
              <a:solidFill>
                <a:srgbClr val="6AA84F"/>
              </a:solidFill>
              <a:latin typeface="Cabin"/>
              <a:ea typeface="Cabin"/>
              <a:cs typeface="Cabin"/>
              <a:sym typeface="Cabin"/>
            </a:endParaRPr>
          </a:p>
        </p:txBody>
      </p:sp>
      <p:sp>
        <p:nvSpPr>
          <p:cNvPr id="198" name="Google Shape;198;p20"/>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
        <p:nvSpPr>
          <p:cNvPr id="199" name="Google Shape;199;p20"/>
          <p:cNvSpPr txBox="1"/>
          <p:nvPr/>
        </p:nvSpPr>
        <p:spPr>
          <a:xfrm>
            <a:off x="274800" y="139550"/>
            <a:ext cx="70383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Escherichia Coli Cont.</a:t>
            </a:r>
            <a:endParaRPr b="1" sz="3500">
              <a:solidFill>
                <a:srgbClr val="61753B"/>
              </a:solidFill>
              <a:latin typeface="Cabin"/>
              <a:ea typeface="Cabin"/>
              <a:cs typeface="Cabin"/>
              <a:sym typeface="Cabin"/>
            </a:endParaRPr>
          </a:p>
        </p:txBody>
      </p:sp>
      <p:graphicFrame>
        <p:nvGraphicFramePr>
          <p:cNvPr id="200" name="Google Shape;200;p20"/>
          <p:cNvGraphicFramePr/>
          <p:nvPr/>
        </p:nvGraphicFramePr>
        <p:xfrm>
          <a:off x="274788" y="922171"/>
          <a:ext cx="3000000" cy="3000000"/>
        </p:xfrm>
        <a:graphic>
          <a:graphicData uri="http://schemas.openxmlformats.org/drawingml/2006/table">
            <a:tbl>
              <a:tblPr>
                <a:noFill/>
                <a:tableStyleId>{5402FA05-F95B-48DC-B521-DFB6D5C5230C}</a:tableStyleId>
              </a:tblPr>
              <a:tblGrid>
                <a:gridCol w="1315300"/>
                <a:gridCol w="3566700"/>
                <a:gridCol w="2156300"/>
              </a:tblGrid>
              <a:tr h="284025">
                <a:tc gridSpan="3">
                  <a:txBody>
                    <a:bodyPr/>
                    <a:lstStyle/>
                    <a:p>
                      <a:pPr indent="0" lvl="0" marL="0" rtl="0" algn="ctr">
                        <a:spcBef>
                          <a:spcPts val="0"/>
                        </a:spcBef>
                        <a:spcAft>
                          <a:spcPts val="0"/>
                        </a:spcAft>
                        <a:buClr>
                          <a:schemeClr val="dk1"/>
                        </a:buClr>
                        <a:buSzPts val="1100"/>
                        <a:buFont typeface="Arial"/>
                        <a:buNone/>
                      </a:pPr>
                      <a:r>
                        <a:rPr b="1" lang="en-GB" sz="1600">
                          <a:solidFill>
                            <a:srgbClr val="FFFFFF"/>
                          </a:solidFill>
                          <a:latin typeface="Cabin"/>
                          <a:ea typeface="Cabin"/>
                          <a:cs typeface="Cabin"/>
                          <a:sym typeface="Cabin"/>
                        </a:rPr>
                        <a:t>3- Enteropathogenic E.coli (EPEC)</a:t>
                      </a:r>
                      <a:endParaRPr b="1" sz="16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c hMerge="1"/>
              </a:tr>
              <a:tr h="26775">
                <a:tc rowSpan="2">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Characteristics </a:t>
                      </a:r>
                      <a:endParaRPr>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row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600">
                          <a:solidFill>
                            <a:schemeClr val="dk1"/>
                          </a:solidFill>
                          <a:latin typeface="Cabin"/>
                          <a:ea typeface="Cabin"/>
                          <a:cs typeface="Cabin"/>
                          <a:sym typeface="Cabin"/>
                        </a:rPr>
                        <a:t> </a:t>
                      </a:r>
                      <a:r>
                        <a:rPr lang="en-GB" sz="1200">
                          <a:latin typeface="Cabin"/>
                          <a:ea typeface="Cabin"/>
                          <a:cs typeface="Cabin"/>
                          <a:sym typeface="Cabin"/>
                        </a:rPr>
                        <a:t>Cause </a:t>
                      </a:r>
                      <a:r>
                        <a:rPr b="1" lang="en-GB" sz="1200">
                          <a:solidFill>
                            <a:srgbClr val="CC0000"/>
                          </a:solidFill>
                          <a:latin typeface="Cabin"/>
                          <a:ea typeface="Cabin"/>
                          <a:cs typeface="Cabin"/>
                          <a:sym typeface="Cabin"/>
                        </a:rPr>
                        <a:t>infantile</a:t>
                      </a:r>
                      <a:r>
                        <a:rPr b="1" lang="en-GB" sz="1200">
                          <a:latin typeface="Cabin"/>
                          <a:ea typeface="Cabin"/>
                          <a:cs typeface="Cabin"/>
                          <a:sym typeface="Cabin"/>
                        </a:rPr>
                        <a:t> diarrhea</a:t>
                      </a:r>
                      <a:r>
                        <a:rPr lang="en-GB" sz="1200">
                          <a:latin typeface="Cabin"/>
                          <a:ea typeface="Cabin"/>
                          <a:cs typeface="Cabin"/>
                          <a:sym typeface="Cabin"/>
                        </a:rPr>
                        <a:t> (bottle fed infants).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Symptoms: &gt; </a:t>
                      </a:r>
                      <a:r>
                        <a:rPr lang="en-GB" sz="1200">
                          <a:solidFill>
                            <a:schemeClr val="dk1"/>
                          </a:solidFill>
                          <a:latin typeface="Cabin"/>
                          <a:ea typeface="Cabin"/>
                          <a:cs typeface="Cabin"/>
                          <a:sym typeface="Cabin"/>
                        </a:rPr>
                        <a:t>Mucus in stool but </a:t>
                      </a:r>
                      <a:r>
                        <a:rPr b="1" lang="en-GB" sz="1200">
                          <a:solidFill>
                            <a:srgbClr val="CC0000"/>
                          </a:solidFill>
                          <a:latin typeface="Cabin"/>
                          <a:ea typeface="Cabin"/>
                          <a:cs typeface="Cabin"/>
                          <a:sym typeface="Cabin"/>
                        </a:rPr>
                        <a:t>no blood.</a:t>
                      </a:r>
                      <a:r>
                        <a:rPr lang="en-GB" sz="1200">
                          <a:solidFill>
                            <a:srgbClr val="CC0000"/>
                          </a:solidFill>
                          <a:latin typeface="Cabin"/>
                          <a:ea typeface="Cabin"/>
                          <a:cs typeface="Cabin"/>
                          <a:sym typeface="Cabin"/>
                        </a:rPr>
                        <a:t>  </a:t>
                      </a:r>
                      <a:endParaRPr sz="1200">
                        <a:solidFill>
                          <a:srgbClr val="CC0000"/>
                        </a:solidFill>
                        <a:latin typeface="Cabin"/>
                        <a:ea typeface="Cabin"/>
                        <a:cs typeface="Cabin"/>
                        <a:sym typeface="Cabin"/>
                      </a:endParaRPr>
                    </a:p>
                    <a:p>
                      <a:pPr indent="0" lvl="0" marL="457200" rtl="0" algn="l">
                        <a:spcBef>
                          <a:spcPts val="0"/>
                        </a:spcBef>
                        <a:spcAft>
                          <a:spcPts val="0"/>
                        </a:spcAft>
                        <a:buNone/>
                      </a:pPr>
                      <a:r>
                        <a:rPr lang="en-GB" sz="1200">
                          <a:solidFill>
                            <a:schemeClr val="dk1"/>
                          </a:solidFill>
                          <a:latin typeface="Cabin"/>
                          <a:ea typeface="Cabin"/>
                          <a:cs typeface="Cabin"/>
                          <a:sym typeface="Cabin"/>
                        </a:rPr>
                        <a:t>                       &gt; Low grade fever, malaise, vomiting and </a:t>
                      </a:r>
                      <a:r>
                        <a:rPr b="1" lang="en-GB" sz="1200">
                          <a:solidFill>
                            <a:srgbClr val="CC0000"/>
                          </a:solidFill>
                          <a:latin typeface="Cabin"/>
                          <a:ea typeface="Cabin"/>
                          <a:cs typeface="Cabin"/>
                          <a:sym typeface="Cabin"/>
                        </a:rPr>
                        <a:t>watery diarrhea.</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Disrupt microvilli</a:t>
                      </a:r>
                      <a:r>
                        <a:rPr lang="en-GB" sz="1200">
                          <a:latin typeface="Cabin"/>
                          <a:ea typeface="Cabin"/>
                          <a:cs typeface="Cabin"/>
                          <a:sym typeface="Cabin"/>
                        </a:rPr>
                        <a:t> and intestinal absorptive function.</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Causes outbreak in hospital nurseries and day care centers.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rowSpan="2" hMerge="1"/>
              </a:tr>
              <a:tr h="730650">
                <a:tc vMerge="1"/>
                <a:tc gridSpan="2" vMerge="1"/>
                <a:tc hMerge="1" vMerge="1"/>
              </a:tr>
              <a:tr h="284025">
                <a:tc gridSpan="3">
                  <a:txBody>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4- Enterohemorrhagic E.coli (E</a:t>
                      </a:r>
                      <a:r>
                        <a:rPr b="1" lang="en-GB" sz="1600" u="sng">
                          <a:solidFill>
                            <a:srgbClr val="CC0000"/>
                          </a:solidFill>
                          <a:latin typeface="Cabin"/>
                          <a:ea typeface="Cabin"/>
                          <a:cs typeface="Cabin"/>
                          <a:sym typeface="Cabin"/>
                        </a:rPr>
                        <a:t>H</a:t>
                      </a:r>
                      <a:r>
                        <a:rPr b="1" lang="en-GB" sz="1600">
                          <a:solidFill>
                            <a:srgbClr val="CC0000"/>
                          </a:solidFill>
                          <a:latin typeface="Cabin"/>
                          <a:ea typeface="Cabin"/>
                          <a:cs typeface="Cabin"/>
                          <a:sym typeface="Cabin"/>
                        </a:rPr>
                        <a:t>EC) </a:t>
                      </a:r>
                      <a:r>
                        <a:rPr lang="en-GB" sz="1100">
                          <a:solidFill>
                            <a:srgbClr val="274E13"/>
                          </a:solidFill>
                          <a:latin typeface="Cabin"/>
                          <a:ea typeface="Cabin"/>
                          <a:cs typeface="Cabin"/>
                          <a:sym typeface="Cabin"/>
                        </a:rPr>
                        <a:t>Most severe</a:t>
                      </a:r>
                      <a:endParaRPr b="1" baseline="30000" sz="11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c hMerge="1"/>
              </a:tr>
              <a:tr h="28402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Characteristics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b="1" lang="en-GB" sz="600">
                          <a:solidFill>
                            <a:srgbClr val="CC0000"/>
                          </a:solidFill>
                          <a:latin typeface="Cabin"/>
                          <a:ea typeface="Cabin"/>
                          <a:cs typeface="Cabin"/>
                          <a:sym typeface="Cabin"/>
                        </a:rPr>
                        <a:t>○</a:t>
                      </a:r>
                      <a:r>
                        <a:rPr b="1" lang="en-GB" sz="600">
                          <a:solidFill>
                            <a:srgbClr val="CC0000"/>
                          </a:solidFill>
                          <a:latin typeface="Cabin"/>
                          <a:ea typeface="Cabin"/>
                          <a:cs typeface="Cabin"/>
                          <a:sym typeface="Cabin"/>
                        </a:rPr>
                        <a:t> </a:t>
                      </a:r>
                      <a:r>
                        <a:rPr lang="en-GB" sz="1200">
                          <a:solidFill>
                            <a:srgbClr val="CC0000"/>
                          </a:solidFill>
                          <a:latin typeface="Cabin"/>
                          <a:ea typeface="Cabin"/>
                          <a:cs typeface="Cabin"/>
                          <a:sym typeface="Cabin"/>
                        </a:rPr>
                        <a:t>Cytotoxin : Shiga-toxin I &amp; II (verotoxin І and verotoxin ІІ)</a:t>
                      </a:r>
                      <a:r>
                        <a:rPr baseline="30000" lang="en-GB" sz="1200">
                          <a:solidFill>
                            <a:srgbClr val="CC0000"/>
                          </a:solidFill>
                          <a:latin typeface="Cabin"/>
                          <a:ea typeface="Cabin"/>
                          <a:cs typeface="Cabin"/>
                          <a:sym typeface="Cabin"/>
                        </a:rPr>
                        <a:t>2</a:t>
                      </a:r>
                      <a:r>
                        <a:rPr lang="en-GB" sz="1200">
                          <a:solidFill>
                            <a:srgbClr val="CC0000"/>
                          </a:solidFill>
                          <a:latin typeface="Cabin"/>
                          <a:ea typeface="Cabin"/>
                          <a:cs typeface="Cabin"/>
                          <a:sym typeface="Cabin"/>
                        </a:rPr>
                        <a:t> </a:t>
                      </a:r>
                      <a:r>
                        <a:rPr b="1" lang="en-GB" sz="1200">
                          <a:latin typeface="Cabin"/>
                          <a:ea typeface="Cabin"/>
                          <a:cs typeface="Cabin"/>
                          <a:sym typeface="Cabin"/>
                        </a:rPr>
                        <a:t>(Similar to toxin produced by Shigella dysenteriae) </a:t>
                      </a:r>
                      <a:endParaRPr b="1" sz="1200">
                        <a:latin typeface="Cabin"/>
                        <a:ea typeface="Cabin"/>
                        <a:cs typeface="Cabin"/>
                        <a:sym typeface="Cabin"/>
                      </a:endParaRPr>
                    </a:p>
                    <a:p>
                      <a:pPr indent="0" lvl="0" marL="0" rtl="0" algn="l">
                        <a:spcBef>
                          <a:spcPts val="0"/>
                        </a:spcBef>
                        <a:spcAft>
                          <a:spcPts val="0"/>
                        </a:spcAft>
                        <a:buNone/>
                      </a:pPr>
                      <a:r>
                        <a:t/>
                      </a:r>
                      <a:endParaRPr b="1" sz="600">
                        <a:latin typeface="Cabin"/>
                        <a:ea typeface="Cabin"/>
                        <a:cs typeface="Cabin"/>
                        <a:sym typeface="Cabin"/>
                      </a:endParaRPr>
                    </a:p>
                    <a:p>
                      <a:pPr indent="0" lvl="0" marL="0" rtl="0" algn="l">
                        <a:spcBef>
                          <a:spcPts val="0"/>
                        </a:spcBef>
                        <a:spcAft>
                          <a:spcPts val="0"/>
                        </a:spcAft>
                        <a:buNone/>
                      </a:pPr>
                      <a:r>
                        <a:rPr b="1" lang="en-GB" sz="600">
                          <a:solidFill>
                            <a:srgbClr val="6AA84F"/>
                          </a:solidFill>
                          <a:latin typeface="Cabin"/>
                          <a:ea typeface="Cabin"/>
                          <a:cs typeface="Cabin"/>
                          <a:sym typeface="Cabin"/>
                        </a:rPr>
                        <a:t>○</a:t>
                      </a:r>
                      <a:r>
                        <a:rPr b="1" lang="en-GB" sz="1300">
                          <a:solidFill>
                            <a:srgbClr val="6AA84F"/>
                          </a:solidFill>
                          <a:latin typeface="Cabin"/>
                          <a:ea typeface="Cabin"/>
                          <a:cs typeface="Cabin"/>
                          <a:sym typeface="Cabin"/>
                        </a:rPr>
                        <a:t> low Infective dose</a:t>
                      </a:r>
                      <a:endParaRPr sz="1200">
                        <a:solidFill>
                          <a:srgbClr val="6AA84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63525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Clinical features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0157:H7</a:t>
                      </a:r>
                      <a:r>
                        <a:rPr lang="en-GB" sz="1200">
                          <a:solidFill>
                            <a:schemeClr val="dk1"/>
                          </a:solidFill>
                          <a:latin typeface="Cabin"/>
                          <a:ea typeface="Cabin"/>
                          <a:cs typeface="Cabin"/>
                          <a:sym typeface="Cabin"/>
                        </a:rPr>
                        <a:t> Hemorrhagic diarrhea, colitis and </a:t>
                      </a:r>
                      <a:r>
                        <a:rPr b="1" lang="en-GB" sz="1200">
                          <a:solidFill>
                            <a:srgbClr val="CC0000"/>
                          </a:solidFill>
                          <a:latin typeface="Cabin"/>
                          <a:ea typeface="Cabin"/>
                          <a:cs typeface="Cabin"/>
                          <a:sym typeface="Cabin"/>
                        </a:rPr>
                        <a:t>hemolytic uremic syndrome (HUS)</a:t>
                      </a:r>
                      <a:r>
                        <a:rPr lang="en-GB" sz="1200">
                          <a:solidFill>
                            <a:schemeClr val="dk1"/>
                          </a:solidFill>
                          <a:latin typeface="Cabin"/>
                          <a:ea typeface="Cabin"/>
                          <a:cs typeface="Cabin"/>
                          <a:sym typeface="Cabin"/>
                        </a:rPr>
                        <a:t>.  manifested with </a:t>
                      </a:r>
                      <a:r>
                        <a:rPr b="1" lang="en-GB" sz="1200">
                          <a:solidFill>
                            <a:schemeClr val="dk1"/>
                          </a:solidFill>
                          <a:latin typeface="Cabin"/>
                          <a:ea typeface="Cabin"/>
                          <a:cs typeface="Cabin"/>
                          <a:sym typeface="Cabin"/>
                        </a:rPr>
                        <a:t>low platelet count, hemolytic anemia and kidney failure</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Symptoms: </a:t>
                      </a:r>
                      <a:r>
                        <a:rPr lang="en-GB" sz="1200">
                          <a:solidFill>
                            <a:srgbClr val="CC0000"/>
                          </a:solidFill>
                          <a:latin typeface="Cabin"/>
                          <a:ea typeface="Cabin"/>
                          <a:cs typeface="Cabin"/>
                          <a:sym typeface="Cabin"/>
                        </a:rPr>
                        <a:t>Bloody diarrhea</a:t>
                      </a:r>
                      <a:r>
                        <a:rPr lang="en-GB" sz="1200">
                          <a:solidFill>
                            <a:schemeClr val="dk1"/>
                          </a:solidFill>
                          <a:latin typeface="Cabin"/>
                          <a:ea typeface="Cabin"/>
                          <a:cs typeface="Cabin"/>
                          <a:sym typeface="Cabin"/>
                        </a:rPr>
                        <a:t>, low grade fever and stool with no leucocytes</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Fatal disease in young and elderly persons in nursing homes</a:t>
                      </a:r>
                      <a:endParaRPr sz="1200">
                        <a:solidFill>
                          <a:schemeClr val="dk1"/>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28402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Causes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rgbClr val="CC0000"/>
                          </a:solidFill>
                          <a:latin typeface="Cabin"/>
                          <a:ea typeface="Cabin"/>
                          <a:cs typeface="Cabin"/>
                          <a:sym typeface="Cabin"/>
                        </a:rPr>
                        <a:t>○</a:t>
                      </a:r>
                      <a:r>
                        <a:rPr lang="en-GB" sz="600">
                          <a:solidFill>
                            <a:srgbClr val="CC0000"/>
                          </a:solidFill>
                          <a:latin typeface="Cabin"/>
                          <a:ea typeface="Cabin"/>
                          <a:cs typeface="Cabin"/>
                          <a:sym typeface="Cabin"/>
                        </a:rPr>
                        <a:t> </a:t>
                      </a:r>
                      <a:r>
                        <a:rPr b="1" lang="en-GB" sz="1200">
                          <a:solidFill>
                            <a:srgbClr val="CC0000"/>
                          </a:solidFill>
                          <a:latin typeface="Cabin"/>
                          <a:ea typeface="Cabin"/>
                          <a:cs typeface="Cabin"/>
                          <a:sym typeface="Cabin"/>
                        </a:rPr>
                        <a:t>Undercooked </a:t>
                      </a:r>
                      <a:r>
                        <a:rPr b="1" lang="en-GB" sz="1200" u="sng">
                          <a:solidFill>
                            <a:srgbClr val="CC0000"/>
                          </a:solidFill>
                          <a:latin typeface="Cabin"/>
                          <a:ea typeface="Cabin"/>
                          <a:cs typeface="Cabin"/>
                          <a:sym typeface="Cabin"/>
                        </a:rPr>
                        <a:t>h</a:t>
                      </a:r>
                      <a:r>
                        <a:rPr b="1" lang="en-GB" sz="1200">
                          <a:solidFill>
                            <a:srgbClr val="CC0000"/>
                          </a:solidFill>
                          <a:latin typeface="Cabin"/>
                          <a:ea typeface="Cabin"/>
                          <a:cs typeface="Cabin"/>
                          <a:sym typeface="Cabin"/>
                        </a:rPr>
                        <a:t>amburgers</a:t>
                      </a:r>
                      <a:r>
                        <a:rPr b="1" baseline="30000" lang="en-GB" sz="1200">
                          <a:solidFill>
                            <a:srgbClr val="CC0000"/>
                          </a:solidFill>
                          <a:latin typeface="Cabin"/>
                          <a:ea typeface="Cabin"/>
                          <a:cs typeface="Cabin"/>
                          <a:sym typeface="Cabin"/>
                        </a:rPr>
                        <a:t>1</a:t>
                      </a:r>
                      <a:r>
                        <a:rPr lang="en-GB" sz="1200">
                          <a:latin typeface="Cabin"/>
                          <a:ea typeface="Cabin"/>
                          <a:cs typeface="Cabin"/>
                          <a:sym typeface="Cabin"/>
                        </a:rPr>
                        <a:t>, unpasteurized dairy products, Apple cider, cookie dough</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28402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Diagnosis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Culture on </a:t>
                      </a:r>
                      <a:r>
                        <a:rPr b="1" lang="en-GB" sz="1200">
                          <a:latin typeface="Cabin"/>
                          <a:ea typeface="Cabin"/>
                          <a:cs typeface="Cabin"/>
                          <a:sym typeface="Cabin"/>
                        </a:rPr>
                        <a:t>SMAC </a:t>
                      </a:r>
                      <a:r>
                        <a:rPr b="1" lang="en-GB" sz="1000">
                          <a:latin typeface="Cabin"/>
                          <a:ea typeface="Cabin"/>
                          <a:cs typeface="Cabin"/>
                          <a:sym typeface="Cabin"/>
                        </a:rPr>
                        <a:t>(</a:t>
                      </a:r>
                      <a:r>
                        <a:rPr b="1" lang="en-GB" sz="1000">
                          <a:solidFill>
                            <a:schemeClr val="dk1"/>
                          </a:solidFill>
                          <a:latin typeface="Cabin"/>
                          <a:ea typeface="Cabin"/>
                          <a:cs typeface="Cabin"/>
                          <a:sym typeface="Cabin"/>
                        </a:rPr>
                        <a:t>Sorbitol MacConkey agar)</a:t>
                      </a:r>
                      <a:r>
                        <a:rPr b="1" lang="en-GB" sz="1000">
                          <a:latin typeface="Cabin"/>
                          <a:ea typeface="Cabin"/>
                          <a:cs typeface="Cabin"/>
                          <a:sym typeface="Cabin"/>
                        </a:rPr>
                        <a:t> </a:t>
                      </a:r>
                      <a:r>
                        <a:rPr b="1" lang="en-GB" sz="1200">
                          <a:latin typeface="Cabin"/>
                          <a:ea typeface="Cabin"/>
                          <a:cs typeface="Cabin"/>
                          <a:sym typeface="Cabin"/>
                        </a:rPr>
                        <a:t> </a:t>
                      </a:r>
                      <a:r>
                        <a:rPr lang="en-GB" sz="1200">
                          <a:latin typeface="Cabin"/>
                          <a:ea typeface="Cabin"/>
                          <a:cs typeface="Cabin"/>
                          <a:sym typeface="Cabin"/>
                        </a:rPr>
                        <a:t> </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Vertoxin detection by </a:t>
                      </a:r>
                      <a:r>
                        <a:rPr b="1" lang="en-GB" sz="1200">
                          <a:latin typeface="Cabin"/>
                          <a:ea typeface="Cabin"/>
                          <a:cs typeface="Cabin"/>
                          <a:sym typeface="Cabin"/>
                        </a:rPr>
                        <a:t>immunological test </a:t>
                      </a:r>
                      <a:r>
                        <a:rPr lang="en-GB" sz="1200">
                          <a:solidFill>
                            <a:schemeClr val="dk1"/>
                          </a:solidFill>
                          <a:latin typeface="Cabin"/>
                          <a:ea typeface="Cabin"/>
                          <a:cs typeface="Cabin"/>
                          <a:sym typeface="Cabin"/>
                        </a:rPr>
                        <a:t>    </a:t>
                      </a:r>
                      <a:r>
                        <a:rPr lang="en-GB" sz="1200">
                          <a:latin typeface="Cabin"/>
                          <a:ea typeface="Cabin"/>
                          <a:cs typeface="Cabin"/>
                          <a:sym typeface="Cabin"/>
                        </a:rPr>
                        <a:t>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nucleic acid testing </a:t>
                      </a:r>
                      <a:r>
                        <a:rPr b="1" lang="en-GB" sz="1200">
                          <a:latin typeface="Cabin"/>
                          <a:ea typeface="Cabin"/>
                          <a:cs typeface="Cabin"/>
                          <a:sym typeface="Cabin"/>
                        </a:rPr>
                        <a:t>(NAT).</a:t>
                      </a:r>
                      <a:endParaRPr b="1"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3642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Other</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Management of HUS required.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b="1" lang="en-GB" sz="1200">
                          <a:latin typeface="Cabin"/>
                          <a:ea typeface="Cabin"/>
                          <a:cs typeface="Cabin"/>
                          <a:sym typeface="Cabin"/>
                        </a:rPr>
                        <a:t>Antimicrobial therapy not recommended</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E.coli other than 0157:H7 can cause HUS.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284025">
                <a:tc gridSpan="3">
                  <a:txBody>
                    <a:bodyPr/>
                    <a:lstStyle/>
                    <a:p>
                      <a:pPr indent="0" lvl="0" marL="0" rtl="0" algn="ctr">
                        <a:spcBef>
                          <a:spcPts val="0"/>
                        </a:spcBef>
                        <a:spcAft>
                          <a:spcPts val="0"/>
                        </a:spcAft>
                        <a:buNone/>
                      </a:pPr>
                      <a:r>
                        <a:rPr b="1" lang="en-GB" sz="1600">
                          <a:solidFill>
                            <a:srgbClr val="FFFFFF"/>
                          </a:solidFill>
                          <a:latin typeface="Cabin"/>
                          <a:ea typeface="Cabin"/>
                          <a:cs typeface="Cabin"/>
                          <a:sym typeface="Cabin"/>
                        </a:rPr>
                        <a:t>5- Enteroaggregative E.coli (EAEC)</a:t>
                      </a:r>
                      <a:endParaRPr b="1" sz="16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c hMerge="1"/>
              </a:tr>
              <a:tr h="63525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Clinical features</a:t>
                      </a:r>
                      <a:endParaRPr>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Pediatric diarrheal disease</a:t>
                      </a:r>
                      <a:endParaRPr sz="1200">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Symptoms: Mucoid, </a:t>
                      </a:r>
                      <a:r>
                        <a:rPr b="1" lang="en-GB" sz="1200">
                          <a:solidFill>
                            <a:schemeClr val="dk1"/>
                          </a:solidFill>
                          <a:latin typeface="Cabin"/>
                          <a:ea typeface="Cabin"/>
                          <a:cs typeface="Cabin"/>
                          <a:sym typeface="Cabin"/>
                        </a:rPr>
                        <a:t>watery diarrhea</a:t>
                      </a:r>
                      <a:r>
                        <a:rPr lang="en-GB" sz="1200">
                          <a:solidFill>
                            <a:schemeClr val="dk1"/>
                          </a:solidFill>
                          <a:latin typeface="Cabin"/>
                          <a:ea typeface="Cabin"/>
                          <a:cs typeface="Cabin"/>
                          <a:sym typeface="Cabin"/>
                        </a:rPr>
                        <a:t>, vomiting, dehydration and abdominal pain.</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Adhering to the surface of the intestinal mucosa ➔</a:t>
                      </a:r>
                      <a:r>
                        <a:rPr lang="en-GB" sz="1200">
                          <a:solidFill>
                            <a:srgbClr val="CC0000"/>
                          </a:solidFill>
                          <a:latin typeface="Cabin"/>
                          <a:ea typeface="Cabin"/>
                          <a:cs typeface="Cabin"/>
                          <a:sym typeface="Cabin"/>
                        </a:rPr>
                        <a:t> </a:t>
                      </a:r>
                      <a:r>
                        <a:rPr lang="en-GB" sz="1200">
                          <a:latin typeface="Cabin"/>
                          <a:ea typeface="Cabin"/>
                          <a:cs typeface="Cabin"/>
                          <a:sym typeface="Cabin"/>
                        </a:rPr>
                        <a:t>Produce</a:t>
                      </a:r>
                      <a:r>
                        <a:rPr b="1" lang="en-GB" sz="1200">
                          <a:latin typeface="Cabin"/>
                          <a:ea typeface="Cabin"/>
                          <a:cs typeface="Cabin"/>
                          <a:sym typeface="Cabin"/>
                        </a:rPr>
                        <a:t> aggregative</a:t>
                      </a:r>
                      <a:r>
                        <a:rPr lang="en-GB" sz="1200">
                          <a:latin typeface="Cabin"/>
                          <a:ea typeface="Cabin"/>
                          <a:cs typeface="Cabin"/>
                          <a:sym typeface="Cabin"/>
                        </a:rPr>
                        <a:t> stacked brick</a:t>
                      </a:r>
                      <a:r>
                        <a:rPr lang="en-GB" sz="1200">
                          <a:latin typeface="Cabin"/>
                          <a:ea typeface="Cabin"/>
                          <a:cs typeface="Cabin"/>
                          <a:sym typeface="Cabin"/>
                        </a:rPr>
                        <a:t>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May resolve after two weeks or more .</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bl>
          </a:graphicData>
        </a:graphic>
      </p:graphicFrame>
      <p:pic>
        <p:nvPicPr>
          <p:cNvPr id="201" name="Google Shape;201;p20"/>
          <p:cNvPicPr preferRelativeResize="0"/>
          <p:nvPr/>
        </p:nvPicPr>
        <p:blipFill rotWithShape="1">
          <a:blip r:embed="rId3">
            <a:alphaModFix/>
          </a:blip>
          <a:srcRect b="50595" l="0" r="0" t="0"/>
          <a:stretch/>
        </p:blipFill>
        <p:spPr>
          <a:xfrm>
            <a:off x="1682738" y="8179625"/>
            <a:ext cx="4224075" cy="842375"/>
          </a:xfrm>
          <a:prstGeom prst="rect">
            <a:avLst/>
          </a:prstGeom>
          <a:noFill/>
          <a:ln>
            <a:noFill/>
          </a:ln>
        </p:spPr>
      </p:pic>
      <p:sp>
        <p:nvSpPr>
          <p:cNvPr id="202" name="Google Shape;202;p20"/>
          <p:cNvSpPr/>
          <p:nvPr/>
        </p:nvSpPr>
        <p:spPr>
          <a:xfrm>
            <a:off x="1396775" y="8867600"/>
            <a:ext cx="1596300" cy="1076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20"/>
          <p:cNvPicPr preferRelativeResize="0"/>
          <p:nvPr/>
        </p:nvPicPr>
        <p:blipFill rotWithShape="1">
          <a:blip r:embed="rId4">
            <a:alphaModFix/>
          </a:blip>
          <a:srcRect b="0" l="30050" r="0" t="54138"/>
          <a:stretch/>
        </p:blipFill>
        <p:spPr>
          <a:xfrm>
            <a:off x="2591250" y="9088275"/>
            <a:ext cx="2070575" cy="842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1"/>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09" name="Google Shape;209;p21"/>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1.  Chitterlings are a prepared food usually made from the small intestines of a pig</a:t>
            </a:r>
            <a:endParaRPr sz="10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2.  Erythema nodosum is a type of skin inflammation that is located in a part of the fatty layer of skin.</a:t>
            </a:r>
            <a:endParaRPr sz="1000">
              <a:solidFill>
                <a:srgbClr val="666666"/>
              </a:solidFill>
              <a:latin typeface="Cabin"/>
              <a:ea typeface="Cabin"/>
              <a:cs typeface="Cabin"/>
              <a:sym typeface="Cabin"/>
            </a:endParaRPr>
          </a:p>
        </p:txBody>
      </p:sp>
      <p:sp>
        <p:nvSpPr>
          <p:cNvPr id="210" name="Google Shape;210;p21"/>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8</a:t>
            </a:r>
            <a:endParaRPr>
              <a:latin typeface="Cabin"/>
              <a:ea typeface="Cabin"/>
              <a:cs typeface="Cabin"/>
              <a:sym typeface="Cabin"/>
            </a:endParaRPr>
          </a:p>
        </p:txBody>
      </p:sp>
      <p:sp>
        <p:nvSpPr>
          <p:cNvPr id="211" name="Google Shape;211;p21"/>
          <p:cNvSpPr txBox="1"/>
          <p:nvPr/>
        </p:nvSpPr>
        <p:spPr>
          <a:xfrm>
            <a:off x="274950" y="269975"/>
            <a:ext cx="69051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2500">
                <a:solidFill>
                  <a:srgbClr val="61753B"/>
                </a:solidFill>
                <a:latin typeface="Cabin"/>
                <a:ea typeface="Cabin"/>
                <a:cs typeface="Cabin"/>
                <a:sym typeface="Cabin"/>
              </a:rPr>
              <a:t>Yersinia enterocolitica &amp; </a:t>
            </a:r>
            <a:r>
              <a:rPr b="1" lang="en-GB" sz="2500">
                <a:solidFill>
                  <a:srgbClr val="61753B"/>
                </a:solidFill>
                <a:latin typeface="Cabin"/>
                <a:ea typeface="Cabin"/>
                <a:cs typeface="Cabin"/>
                <a:sym typeface="Cabin"/>
              </a:rPr>
              <a:t>Clostridiu</a:t>
            </a:r>
            <a:r>
              <a:rPr b="1" lang="en-GB" sz="2500">
                <a:solidFill>
                  <a:srgbClr val="61753B"/>
                </a:solidFill>
                <a:latin typeface="Cabin"/>
                <a:ea typeface="Cabin"/>
                <a:cs typeface="Cabin"/>
                <a:sym typeface="Cabin"/>
              </a:rPr>
              <a:t>m </a:t>
            </a:r>
            <a:r>
              <a:rPr b="1" lang="en-GB" sz="2500">
                <a:solidFill>
                  <a:srgbClr val="61753B"/>
                </a:solidFill>
                <a:latin typeface="Cabin"/>
                <a:ea typeface="Cabin"/>
                <a:cs typeface="Cabin"/>
                <a:sym typeface="Cabin"/>
              </a:rPr>
              <a:t>difficile</a:t>
            </a:r>
            <a:endParaRPr b="1" sz="2500">
              <a:solidFill>
                <a:srgbClr val="61753B"/>
              </a:solidFill>
              <a:latin typeface="Cabin"/>
              <a:ea typeface="Cabin"/>
              <a:cs typeface="Cabin"/>
              <a:sym typeface="Cabin"/>
            </a:endParaRPr>
          </a:p>
        </p:txBody>
      </p:sp>
      <p:graphicFrame>
        <p:nvGraphicFramePr>
          <p:cNvPr id="212" name="Google Shape;212;p21"/>
          <p:cNvGraphicFramePr/>
          <p:nvPr/>
        </p:nvGraphicFramePr>
        <p:xfrm>
          <a:off x="270825" y="1033680"/>
          <a:ext cx="3000000" cy="3000000"/>
        </p:xfrm>
        <a:graphic>
          <a:graphicData uri="http://schemas.openxmlformats.org/drawingml/2006/table">
            <a:tbl>
              <a:tblPr>
                <a:noFill/>
                <a:tableStyleId>{5402FA05-F95B-48DC-B521-DFB6D5C5230C}</a:tableStyleId>
              </a:tblPr>
              <a:tblGrid>
                <a:gridCol w="1277475"/>
                <a:gridCol w="5760825"/>
              </a:tblGrid>
              <a:tr h="100000">
                <a:tc gridSpan="2">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Yersinia enterocolitica</a:t>
                      </a:r>
                      <a:endParaRPr sz="2000">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r>
              <a:tr h="401425">
                <a:tc>
                  <a:txBody>
                    <a:bodyPr/>
                    <a:lstStyle/>
                    <a:p>
                      <a:pPr indent="0" lvl="0" marL="0" rtl="0" algn="ctr">
                        <a:spcBef>
                          <a:spcPts val="0"/>
                        </a:spcBef>
                        <a:spcAft>
                          <a:spcPts val="0"/>
                        </a:spcAft>
                        <a:buNone/>
                      </a:pPr>
                      <a:r>
                        <a:rPr lang="en-GB">
                          <a:solidFill>
                            <a:srgbClr val="666666"/>
                          </a:solidFill>
                          <a:latin typeface="Cabin"/>
                          <a:ea typeface="Cabin"/>
                          <a:cs typeface="Cabin"/>
                          <a:sym typeface="Cabin"/>
                        </a:rPr>
                        <a:t>Morphology</a:t>
                      </a:r>
                      <a:endParaRPr>
                        <a:solidFill>
                          <a:srgbClr val="666666"/>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solidFill>
                            <a:srgbClr val="666666"/>
                          </a:solidFill>
                          <a:latin typeface="Cabin"/>
                          <a:ea typeface="Cabin"/>
                          <a:cs typeface="Cabin"/>
                          <a:sym typeface="Cabin"/>
                        </a:rPr>
                        <a:t>Gram-negative </a:t>
                      </a:r>
                      <a:r>
                        <a:rPr lang="en-GB" sz="1200">
                          <a:solidFill>
                            <a:srgbClr val="666666"/>
                          </a:solidFill>
                          <a:latin typeface="Cabin"/>
                          <a:ea typeface="Cabin"/>
                          <a:cs typeface="Cabin"/>
                          <a:sym typeface="Cabin"/>
                        </a:rPr>
                        <a:t>Bacilli</a:t>
                      </a:r>
                      <a:r>
                        <a:rPr lang="en-GB" sz="1200">
                          <a:solidFill>
                            <a:srgbClr val="666666"/>
                          </a:solidFill>
                          <a:latin typeface="Cabin"/>
                          <a:ea typeface="Cabin"/>
                          <a:cs typeface="Cabin"/>
                          <a:sym typeface="Cabin"/>
                        </a:rPr>
                        <a:t>.</a:t>
                      </a:r>
                      <a:endParaRPr sz="1200">
                        <a:solidFill>
                          <a:srgbClr val="666666"/>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solidFill>
                            <a:srgbClr val="666666"/>
                          </a:solidFill>
                          <a:latin typeface="Cabin"/>
                          <a:ea typeface="Cabin"/>
                          <a:cs typeface="Cabin"/>
                          <a:sym typeface="Cabin"/>
                        </a:rPr>
                        <a:t>Non lactose fermenter</a:t>
                      </a:r>
                      <a:endParaRPr sz="1200">
                        <a:solidFill>
                          <a:srgbClr val="666666"/>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0142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Epidemiology/Sources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latin typeface="Cabin"/>
                          <a:ea typeface="Cabin"/>
                          <a:cs typeface="Cabin"/>
                          <a:sym typeface="Cabin"/>
                        </a:rPr>
                        <a:t>Common in Europe, USA &amp; Canada.</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latin typeface="Cabin"/>
                          <a:ea typeface="Cabin"/>
                          <a:cs typeface="Cabin"/>
                          <a:sym typeface="Cabin"/>
                        </a:rPr>
                        <a:t>From: Cats, Dogs &amp; </a:t>
                      </a:r>
                      <a:r>
                        <a:rPr lang="en-GB" sz="1200">
                          <a:solidFill>
                            <a:srgbClr val="CC0000"/>
                          </a:solidFill>
                          <a:latin typeface="Cabin"/>
                          <a:ea typeface="Cabin"/>
                          <a:cs typeface="Cabin"/>
                          <a:sym typeface="Cabin"/>
                        </a:rPr>
                        <a:t>Swine (chitterlings</a:t>
                      </a:r>
                      <a:r>
                        <a:rPr baseline="30000" lang="en-GB" sz="1200">
                          <a:solidFill>
                            <a:srgbClr val="CC0000"/>
                          </a:solidFill>
                          <a:latin typeface="Cabin"/>
                          <a:ea typeface="Cabin"/>
                          <a:cs typeface="Cabin"/>
                          <a:sym typeface="Cabin"/>
                        </a:rPr>
                        <a:t>1</a:t>
                      </a:r>
                      <a:r>
                        <a:rPr lang="en-GB" sz="1200">
                          <a:solidFill>
                            <a:srgbClr val="CC0000"/>
                          </a:solidFill>
                          <a:latin typeface="Cabin"/>
                          <a:ea typeface="Cabin"/>
                          <a:cs typeface="Cabin"/>
                          <a:sym typeface="Cabin"/>
                        </a:rPr>
                        <a:t>).</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600">
                          <a:solidFill>
                            <a:srgbClr val="CC0000"/>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Survives cold temperatures</a:t>
                      </a:r>
                      <a:r>
                        <a:rPr lang="en-GB" sz="1200">
                          <a:latin typeface="Cabin"/>
                          <a:ea typeface="Cabin"/>
                          <a:cs typeface="Cabin"/>
                          <a:sym typeface="Cabin"/>
                        </a:rPr>
                        <a:t> and associated with transfusion of packed red blood cells.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68977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Clinical Presentation</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304800" lvl="0" marL="457200" rtl="0" algn="l">
                        <a:lnSpc>
                          <a:spcPct val="100000"/>
                        </a:lnSpc>
                        <a:spcBef>
                          <a:spcPts val="0"/>
                        </a:spcBef>
                        <a:spcAft>
                          <a:spcPts val="0"/>
                        </a:spcAft>
                        <a:buSzPts val="1200"/>
                        <a:buFont typeface="Cabin"/>
                        <a:buChar char="●"/>
                      </a:pPr>
                      <a:r>
                        <a:rPr lang="en-GB" sz="1200">
                          <a:latin typeface="Cabin"/>
                          <a:ea typeface="Cabin"/>
                          <a:cs typeface="Cabin"/>
                          <a:sym typeface="Cabin"/>
                        </a:rPr>
                        <a:t>Mesenteric lymphadenitis in children and septicemia in immunocompromised hosts.</a:t>
                      </a:r>
                      <a:endParaRPr sz="1200">
                        <a:latin typeface="Cabin"/>
                        <a:ea typeface="Cabin"/>
                        <a:cs typeface="Cabin"/>
                        <a:sym typeface="Cabin"/>
                      </a:endParaRPr>
                    </a:p>
                    <a:p>
                      <a:pPr indent="-304800" lvl="0" marL="457200" rtl="0" algn="l">
                        <a:lnSpc>
                          <a:spcPct val="100000"/>
                        </a:lnSpc>
                        <a:spcBef>
                          <a:spcPts val="0"/>
                        </a:spcBef>
                        <a:spcAft>
                          <a:spcPts val="0"/>
                        </a:spcAft>
                        <a:buClr>
                          <a:srgbClr val="CC0000"/>
                        </a:buClr>
                        <a:buSzPts val="1200"/>
                        <a:buFont typeface="Cabin"/>
                        <a:buChar char="●"/>
                      </a:pPr>
                      <a:r>
                        <a:rPr lang="en-GB" sz="1200">
                          <a:solidFill>
                            <a:srgbClr val="CC0000"/>
                          </a:solidFill>
                          <a:latin typeface="Cabin"/>
                          <a:ea typeface="Cabin"/>
                          <a:cs typeface="Cabin"/>
                          <a:sym typeface="Cabin"/>
                        </a:rPr>
                        <a:t>Presents with enteritis, arthritis and erythema nodosum</a:t>
                      </a:r>
                      <a:r>
                        <a:rPr baseline="30000" lang="en-GB" sz="1200">
                          <a:solidFill>
                            <a:srgbClr val="CC0000"/>
                          </a:solidFill>
                          <a:latin typeface="Cabin"/>
                          <a:ea typeface="Cabin"/>
                          <a:cs typeface="Cabin"/>
                          <a:sym typeface="Cabin"/>
                        </a:rPr>
                        <a:t>2</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Generalized infection in adult and children 1-5 year, usually mild  but in old children and adult </a:t>
                      </a:r>
                      <a:r>
                        <a:rPr b="1" lang="en-GB" sz="1200">
                          <a:solidFill>
                            <a:srgbClr val="CC0000"/>
                          </a:solidFill>
                          <a:latin typeface="Cabin"/>
                          <a:ea typeface="Cabin"/>
                          <a:cs typeface="Cabin"/>
                          <a:sym typeface="Cabin"/>
                        </a:rPr>
                        <a:t>mimic appendicitis.</a:t>
                      </a:r>
                      <a:endParaRPr b="1" sz="12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43457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Lab Diagnosis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Media: Cefsulodin-Irgasan-Novobiocin (CIN media)</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latin typeface="Cabin"/>
                          <a:ea typeface="Cabin"/>
                          <a:cs typeface="Cabin"/>
                          <a:sym typeface="Cabin"/>
                        </a:rPr>
                        <a:t>Growth at 25°-30°C</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pic>
        <p:nvPicPr>
          <p:cNvPr id="213" name="Google Shape;213;p21"/>
          <p:cNvPicPr preferRelativeResize="0"/>
          <p:nvPr/>
        </p:nvPicPr>
        <p:blipFill>
          <a:blip r:embed="rId3">
            <a:alphaModFix/>
          </a:blip>
          <a:stretch>
            <a:fillRect/>
          </a:stretch>
        </p:blipFill>
        <p:spPr>
          <a:xfrm>
            <a:off x="5510775" y="1033675"/>
            <a:ext cx="1794551" cy="1032450"/>
          </a:xfrm>
          <a:prstGeom prst="rect">
            <a:avLst/>
          </a:prstGeom>
          <a:noFill/>
          <a:ln cap="flat" cmpd="sng" w="9525">
            <a:solidFill>
              <a:srgbClr val="61753B"/>
            </a:solidFill>
            <a:prstDash val="solid"/>
            <a:round/>
            <a:headEnd len="sm" w="sm" type="none"/>
            <a:tailEnd len="sm" w="sm" type="none"/>
          </a:ln>
        </p:spPr>
      </p:pic>
      <p:graphicFrame>
        <p:nvGraphicFramePr>
          <p:cNvPr id="214" name="Google Shape;214;p21"/>
          <p:cNvGraphicFramePr/>
          <p:nvPr/>
        </p:nvGraphicFramePr>
        <p:xfrm>
          <a:off x="270825" y="4573871"/>
          <a:ext cx="3000000" cy="3000000"/>
        </p:xfrm>
        <a:graphic>
          <a:graphicData uri="http://schemas.openxmlformats.org/drawingml/2006/table">
            <a:tbl>
              <a:tblPr>
                <a:noFill/>
                <a:tableStyleId>{5402FA05-F95B-48DC-B521-DFB6D5C5230C}</a:tableStyleId>
              </a:tblPr>
              <a:tblGrid>
                <a:gridCol w="1240150"/>
                <a:gridCol w="5798150"/>
              </a:tblGrid>
              <a:tr h="475600">
                <a:tc gridSpan="2">
                  <a:txBody>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Clostridium difficile.</a:t>
                      </a:r>
                      <a:r>
                        <a:rPr b="1" lang="en-GB" sz="2000">
                          <a:solidFill>
                            <a:srgbClr val="FFFFFF"/>
                          </a:solidFill>
                          <a:latin typeface="Cabin"/>
                          <a:ea typeface="Cabin"/>
                          <a:cs typeface="Cabin"/>
                          <a:sym typeface="Cabin"/>
                        </a:rPr>
                        <a:t> </a:t>
                      </a:r>
                      <a:r>
                        <a:rPr lang="en-GB" sz="1100">
                          <a:solidFill>
                            <a:srgbClr val="274E13"/>
                          </a:solidFill>
                          <a:latin typeface="Cabin"/>
                          <a:ea typeface="Cabin"/>
                          <a:cs typeface="Cabin"/>
                          <a:sym typeface="Cabin"/>
                        </a:rPr>
                        <a:t>very common</a:t>
                      </a:r>
                      <a:endParaRPr sz="1100">
                        <a:solidFill>
                          <a:srgbClr val="6AA84F"/>
                        </a:solidFill>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r>
              <a:tr h="382700">
                <a:tc>
                  <a:txBody>
                    <a:bodyPr/>
                    <a:lstStyle/>
                    <a:p>
                      <a:pPr indent="0" lvl="0" marL="0" rtl="0" algn="ctr">
                        <a:spcBef>
                          <a:spcPts val="0"/>
                        </a:spcBef>
                        <a:spcAft>
                          <a:spcPts val="0"/>
                        </a:spcAft>
                        <a:buNone/>
                      </a:pPr>
                      <a:r>
                        <a:rPr lang="en-GB">
                          <a:solidFill>
                            <a:srgbClr val="6AA84F"/>
                          </a:solidFill>
                          <a:latin typeface="Cabin"/>
                          <a:ea typeface="Cabin"/>
                          <a:cs typeface="Cabin"/>
                          <a:sym typeface="Cabin"/>
                        </a:rPr>
                        <a:t>Morphology</a:t>
                      </a:r>
                      <a:endParaRPr>
                        <a:solidFill>
                          <a:srgbClr val="6AA84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solidFill>
                            <a:srgbClr val="6AA84F"/>
                          </a:solidFill>
                          <a:latin typeface="Cabin"/>
                          <a:ea typeface="Cabin"/>
                          <a:cs typeface="Cabin"/>
                          <a:sym typeface="Cabin"/>
                        </a:rPr>
                        <a:t>Anaerobic spore forming Gram-positive </a:t>
                      </a:r>
                      <a:r>
                        <a:rPr lang="en-GB" sz="1200">
                          <a:solidFill>
                            <a:srgbClr val="6AA84F"/>
                          </a:solidFill>
                          <a:latin typeface="Cabin"/>
                          <a:ea typeface="Cabin"/>
                          <a:cs typeface="Cabin"/>
                          <a:sym typeface="Cabin"/>
                        </a:rPr>
                        <a:t>Bacilli. </a:t>
                      </a:r>
                      <a:endParaRPr sz="1200">
                        <a:solidFill>
                          <a:srgbClr val="6AA84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88435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Cause</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abin"/>
                          <a:ea typeface="Cabin"/>
                          <a:cs typeface="Cabin"/>
                          <a:sym typeface="Cabin"/>
                        </a:rPr>
                        <a:t>Antibiotic associated diarrhea</a:t>
                      </a:r>
                      <a:r>
                        <a:rPr baseline="30000" lang="en-GB" sz="1200">
                          <a:solidFill>
                            <a:srgbClr val="CC0000"/>
                          </a:solidFill>
                          <a:latin typeface="Cabin"/>
                          <a:ea typeface="Cabin"/>
                          <a:cs typeface="Cabin"/>
                          <a:sym typeface="Cabin"/>
                        </a:rPr>
                        <a:t> </a:t>
                      </a:r>
                      <a:r>
                        <a:rPr lang="en-GB" sz="1100">
                          <a:latin typeface="Cabin"/>
                          <a:ea typeface="Cabin"/>
                          <a:cs typeface="Cabin"/>
                          <a:sym typeface="Cabin"/>
                        </a:rPr>
                        <a:t> </a:t>
                      </a:r>
                      <a:r>
                        <a:rPr b="1" lang="en-GB" sz="1100">
                          <a:latin typeface="Cabin"/>
                          <a:ea typeface="Cabin"/>
                          <a:cs typeface="Cabin"/>
                          <a:sym typeface="Cabin"/>
                        </a:rPr>
                        <a:t>(ampicillin, cephalosporins &amp; clindamycin):</a:t>
                      </a:r>
                      <a:endParaRPr b="1" sz="11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Antibiotic used during the last 8 weeks (community acquired)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Hospital stay for at least 3 days (hospital acquired).</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Cultured from inanimate hospital surfaces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88435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Pathogenesis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Transmitted from person to person via fecal-oral route.</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latin typeface="Cabin"/>
                          <a:ea typeface="Cabin"/>
                          <a:cs typeface="Cabin"/>
                          <a:sym typeface="Cabin"/>
                        </a:rPr>
                        <a:t>Disruption of the endogenous bacterial flora of the colon.</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000">
                          <a:solidFill>
                            <a:schemeClr val="dk1"/>
                          </a:solidFill>
                          <a:latin typeface="Cabin"/>
                          <a:ea typeface="Cabin"/>
                          <a:cs typeface="Cabin"/>
                          <a:sym typeface="Cabin"/>
                        </a:rPr>
                        <a:t> </a:t>
                      </a:r>
                      <a:r>
                        <a:rPr lang="en-GB" sz="1200">
                          <a:latin typeface="Cabin"/>
                          <a:ea typeface="Cabin"/>
                          <a:cs typeface="Cabin"/>
                          <a:sym typeface="Cabin"/>
                        </a:rPr>
                        <a:t>Produce </a:t>
                      </a:r>
                      <a:r>
                        <a:rPr lang="en-GB" sz="1200">
                          <a:solidFill>
                            <a:srgbClr val="CC0000"/>
                          </a:solidFill>
                          <a:latin typeface="Cabin"/>
                          <a:ea typeface="Cabin"/>
                          <a:cs typeface="Cabin"/>
                          <a:sym typeface="Cabin"/>
                        </a:rPr>
                        <a:t>toxin A (enterotoxic &amp; cytotoxic effects) </a:t>
                      </a:r>
                      <a:r>
                        <a:rPr lang="en-GB" sz="1200">
                          <a:latin typeface="Cabin"/>
                          <a:ea typeface="Cabin"/>
                          <a:cs typeface="Cabin"/>
                          <a:sym typeface="Cabin"/>
                        </a:rPr>
                        <a:t>and </a:t>
                      </a:r>
                      <a:r>
                        <a:rPr b="1" lang="en-GB" sz="1200">
                          <a:solidFill>
                            <a:srgbClr val="CC0000"/>
                          </a:solidFill>
                          <a:latin typeface="Cabin"/>
                          <a:ea typeface="Cabin"/>
                          <a:cs typeface="Cabin"/>
                          <a:sym typeface="Cabin"/>
                        </a:rPr>
                        <a:t>B (cytotoxic)</a:t>
                      </a:r>
                      <a:r>
                        <a:rPr lang="en-GB" sz="1200">
                          <a:latin typeface="Cabin"/>
                          <a:ea typeface="Cabin"/>
                          <a:cs typeface="Cabin"/>
                          <a:sym typeface="Cabin"/>
                        </a:rPr>
                        <a:t> that can bind to surface epithelial cell receptors leading to inflammation, mucosal injury &amp; diarrhea.</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88435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Clinical Presentation</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abin"/>
                          <a:ea typeface="Cabin"/>
                          <a:cs typeface="Cabin"/>
                          <a:sym typeface="Cabin"/>
                        </a:rPr>
                        <a:t>Pseudomembranous colitis:</a:t>
                      </a:r>
                      <a:br>
                        <a:rPr lang="en-GB" sz="1200">
                          <a:solidFill>
                            <a:schemeClr val="dk1"/>
                          </a:solidFill>
                          <a:latin typeface="Cabin"/>
                          <a:ea typeface="Cabin"/>
                          <a:cs typeface="Cabin"/>
                          <a:sym typeface="Cabin"/>
                        </a:rPr>
                      </a:br>
                      <a:r>
                        <a:rPr lang="en-GB" sz="1200">
                          <a:solidFill>
                            <a:schemeClr val="dk1"/>
                          </a:solidFill>
                          <a:latin typeface="Cabin"/>
                          <a:ea typeface="Cabin"/>
                          <a:cs typeface="Cabin"/>
                          <a:sym typeface="Cabin"/>
                        </a:rPr>
                        <a:t>- Patient presents with fever, leukocytosis, abdominal pain and diarrhea.</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rgbClr val="CC0000"/>
                          </a:solidFill>
                          <a:latin typeface="Cabin"/>
                          <a:ea typeface="Cabin"/>
                          <a:cs typeface="Cabin"/>
                          <a:sym typeface="Cabin"/>
                        </a:rPr>
                        <a:t>- Pseudomembrane can result (neutrophils, fibrin, and cellular debris in the colonic mucosa) and toxic megacolon.</a:t>
                      </a:r>
                      <a:endParaRPr baseline="30000" sz="12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53135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Lab Diagnosis</a:t>
                      </a:r>
                      <a:endParaRPr>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Direct toxin detection from stool by enzyme immunoassay (EIA), or nucleic acid testing (NAT).</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73425">
                <a:tc>
                  <a:txBody>
                    <a:bodyPr/>
                    <a:lstStyle/>
                    <a:p>
                      <a:pPr indent="0" lvl="0" marL="0" rtl="0" algn="ctr">
                        <a:spcBef>
                          <a:spcPts val="0"/>
                        </a:spcBef>
                        <a:spcAft>
                          <a:spcPts val="0"/>
                        </a:spcAft>
                        <a:buNone/>
                      </a:pPr>
                      <a:r>
                        <a:rPr lang="en-GB" sz="1300">
                          <a:solidFill>
                            <a:srgbClr val="61753B"/>
                          </a:solidFill>
                          <a:latin typeface="Cabin"/>
                          <a:ea typeface="Cabin"/>
                          <a:cs typeface="Cabin"/>
                          <a:sym typeface="Cabin"/>
                        </a:rPr>
                        <a:t>Treatment</a:t>
                      </a:r>
                      <a:endParaRPr sz="13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Metronidazole ± </a:t>
                      </a:r>
                      <a:r>
                        <a:rPr b="1" lang="en-GB" sz="1200">
                          <a:solidFill>
                            <a:srgbClr val="CC0000"/>
                          </a:solidFill>
                          <a:latin typeface="Cabin"/>
                          <a:ea typeface="Cabin"/>
                          <a:cs typeface="Cabin"/>
                          <a:sym typeface="Cabin"/>
                        </a:rPr>
                        <a:t>oral Vancomycin</a:t>
                      </a:r>
                      <a:r>
                        <a:rPr lang="en-GB" sz="1200">
                          <a:solidFill>
                            <a:srgbClr val="38761D"/>
                          </a:solidFill>
                          <a:latin typeface="Cabin"/>
                          <a:ea typeface="Cabin"/>
                          <a:cs typeface="Cabin"/>
                          <a:sym typeface="Cabin"/>
                        </a:rPr>
                        <a:t>(Drug of choice)</a:t>
                      </a:r>
                      <a:r>
                        <a:rPr lang="en-GB" sz="1200">
                          <a:latin typeface="Cabin"/>
                          <a:ea typeface="Cabin"/>
                          <a:cs typeface="Cabin"/>
                          <a:sym typeface="Cabin"/>
                        </a:rPr>
                        <a:t> and supportive treatment.</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pic>
        <p:nvPicPr>
          <p:cNvPr id="215" name="Google Shape;215;p21"/>
          <p:cNvPicPr preferRelativeResize="0"/>
          <p:nvPr/>
        </p:nvPicPr>
        <p:blipFill>
          <a:blip r:embed="rId4">
            <a:alphaModFix/>
          </a:blip>
          <a:stretch>
            <a:fillRect/>
          </a:stretch>
        </p:blipFill>
        <p:spPr>
          <a:xfrm>
            <a:off x="5586972" y="9194806"/>
            <a:ext cx="1184776" cy="779393"/>
          </a:xfrm>
          <a:prstGeom prst="rect">
            <a:avLst/>
          </a:prstGeom>
          <a:noFill/>
          <a:ln cap="flat" cmpd="sng" w="9525">
            <a:solidFill>
              <a:srgbClr val="B4B982"/>
            </a:solidFill>
            <a:prstDash val="solid"/>
            <a:round/>
            <a:headEnd len="sm" w="sm" type="none"/>
            <a:tailEnd len="sm" w="sm" type="none"/>
          </a:ln>
        </p:spPr>
      </p:pic>
      <p:pic>
        <p:nvPicPr>
          <p:cNvPr id="216" name="Google Shape;216;p21"/>
          <p:cNvPicPr preferRelativeResize="0"/>
          <p:nvPr/>
        </p:nvPicPr>
        <p:blipFill>
          <a:blip r:embed="rId5">
            <a:alphaModFix/>
          </a:blip>
          <a:stretch>
            <a:fillRect/>
          </a:stretch>
        </p:blipFill>
        <p:spPr>
          <a:xfrm>
            <a:off x="2370913" y="9201329"/>
            <a:ext cx="1184775" cy="766325"/>
          </a:xfrm>
          <a:prstGeom prst="rect">
            <a:avLst/>
          </a:prstGeom>
          <a:noFill/>
          <a:ln cap="flat" cmpd="sng" w="9525">
            <a:solidFill>
              <a:srgbClr val="B4B982"/>
            </a:solidFill>
            <a:prstDash val="solid"/>
            <a:round/>
            <a:headEnd len="sm" w="sm" type="none"/>
            <a:tailEnd len="sm" w="sm" type="none"/>
          </a:ln>
        </p:spPr>
      </p:pic>
      <p:pic>
        <p:nvPicPr>
          <p:cNvPr id="217" name="Google Shape;217;p21"/>
          <p:cNvPicPr preferRelativeResize="0"/>
          <p:nvPr/>
        </p:nvPicPr>
        <p:blipFill>
          <a:blip r:embed="rId6">
            <a:alphaModFix/>
          </a:blip>
          <a:stretch>
            <a:fillRect/>
          </a:stretch>
        </p:blipFill>
        <p:spPr>
          <a:xfrm>
            <a:off x="3978950" y="9189582"/>
            <a:ext cx="1184776" cy="789841"/>
          </a:xfrm>
          <a:prstGeom prst="rect">
            <a:avLst/>
          </a:prstGeom>
          <a:noFill/>
          <a:ln cap="flat" cmpd="sng" w="9525">
            <a:solidFill>
              <a:srgbClr val="B4B982"/>
            </a:solidFill>
            <a:prstDash val="solid"/>
            <a:round/>
            <a:headEnd len="sm" w="sm" type="none"/>
            <a:tailEnd len="sm" w="sm" type="none"/>
          </a:ln>
        </p:spPr>
      </p:pic>
      <p:pic>
        <p:nvPicPr>
          <p:cNvPr id="218" name="Google Shape;218;p21"/>
          <p:cNvPicPr preferRelativeResize="0"/>
          <p:nvPr/>
        </p:nvPicPr>
        <p:blipFill>
          <a:blip r:embed="rId7">
            <a:alphaModFix/>
          </a:blip>
          <a:stretch>
            <a:fillRect/>
          </a:stretch>
        </p:blipFill>
        <p:spPr>
          <a:xfrm>
            <a:off x="762895" y="9200304"/>
            <a:ext cx="1184775" cy="768375"/>
          </a:xfrm>
          <a:prstGeom prst="rect">
            <a:avLst/>
          </a:prstGeom>
          <a:noFill/>
          <a:ln cap="flat" cmpd="sng" w="9525">
            <a:solidFill>
              <a:srgbClr val="B4B98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