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10698475" cx="7589525"/>
  <p:notesSz cx="6858000" cy="9144000"/>
  <p:embeddedFontLst>
    <p:embeddedFont>
      <p:font typeface="Cabin SemiBold"/>
      <p:regular r:id="rId17"/>
      <p:bold r:id="rId18"/>
      <p:italic r:id="rId19"/>
      <p:boldItalic r:id="rId20"/>
    </p:embeddedFont>
    <p:embeddedFont>
      <p:font typeface="Cabin"/>
      <p:regular r:id="rId21"/>
      <p:bold r:id="rId22"/>
      <p:italic r:id="rId23"/>
      <p:boldItalic r:id="rId24"/>
    </p:embeddedFont>
    <p:embeddedFont>
      <p:font typeface="Ex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D35F464-32E1-49A6-B997-7C8C01CFD2BF}">
  <a:tblStyle styleId="{1D35F464-32E1-49A6-B997-7C8C01CFD2B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CabinSemiBold-boldItalic.fntdata"/><Relationship Id="rId22" Type="http://schemas.openxmlformats.org/officeDocument/2006/relationships/font" Target="fonts/Cabin-bold.fntdata"/><Relationship Id="rId21" Type="http://schemas.openxmlformats.org/officeDocument/2006/relationships/font" Target="fonts/Cabin-regular.fntdata"/><Relationship Id="rId24" Type="http://schemas.openxmlformats.org/officeDocument/2006/relationships/font" Target="fonts/Cabin-boldItalic.fntdata"/><Relationship Id="rId23" Type="http://schemas.openxmlformats.org/officeDocument/2006/relationships/font" Target="fonts/Cabin-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Exo-bold.fntdata"/><Relationship Id="rId25" Type="http://schemas.openxmlformats.org/officeDocument/2006/relationships/font" Target="fonts/Exo-regular.fntdata"/><Relationship Id="rId28" Type="http://schemas.openxmlformats.org/officeDocument/2006/relationships/font" Target="fonts/Exo-boldItalic.fntdata"/><Relationship Id="rId27" Type="http://schemas.openxmlformats.org/officeDocument/2006/relationships/font" Target="fonts/Ex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CabinSemiBold-regular.fntdata"/><Relationship Id="rId16" Type="http://schemas.openxmlformats.org/officeDocument/2006/relationships/slide" Target="slides/slide10.xml"/><Relationship Id="rId19" Type="http://schemas.openxmlformats.org/officeDocument/2006/relationships/font" Target="fonts/CabinSemiBold-italic.fntdata"/><Relationship Id="rId18" Type="http://schemas.openxmlformats.org/officeDocument/2006/relationships/font" Target="fonts/Cabin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6bfb8147ff_0_1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6bfb8147f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6bcdeb3dd9_1_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6bcdeb3dd9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6bcdeb3dd9_1_5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bcdeb3dd9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75d33b58bf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75d33b58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6bcdeb3dd9_4_2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6bcdeb3dd9_4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6bcdeb3dd9_4_1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6bcdeb3dd9_4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6bcdeb3dd9_1_7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6bcdeb3dd9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3afc05b4c95dfd0_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afc05b4c95dfd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6bfb8147ff_0_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6bfb8147f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hyperlink" Target="https://docs.google.com/presentation/d/1q7emMSn5NwGI41Y0cfy2jfMnyyBmTAoBcHL1iTKJQLI/edit#slide=id.p" TargetMode="External"/><Relationship Id="rId8"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29.png"/><Relationship Id="rId6"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13.png"/></Relationships>
</file>

<file path=ppt/slides/_rels/slide4.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2.png"/><Relationship Id="rId13" Type="http://schemas.openxmlformats.org/officeDocument/2006/relationships/image" Target="../media/image20.png"/><Relationship Id="rId12"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28.png"/><Relationship Id="rId9" Type="http://schemas.openxmlformats.org/officeDocument/2006/relationships/image" Target="../media/image19.png"/><Relationship Id="rId14" Type="http://schemas.openxmlformats.org/officeDocument/2006/relationships/image" Target="../media/image26.png"/><Relationship Id="rId5" Type="http://schemas.openxmlformats.org/officeDocument/2006/relationships/image" Target="../media/image17.png"/><Relationship Id="rId6" Type="http://schemas.openxmlformats.org/officeDocument/2006/relationships/image" Target="../media/image25.png"/><Relationship Id="rId7" Type="http://schemas.openxmlformats.org/officeDocument/2006/relationships/image" Target="../media/image21.png"/><Relationship Id="rId8"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98" name="Shape 98"/>
        <p:cNvGrpSpPr/>
        <p:nvPr/>
      </p:nvGrpSpPr>
      <p:grpSpPr>
        <a:xfrm>
          <a:off x="0" y="0"/>
          <a:ext cx="0" cy="0"/>
          <a:chOff x="0" y="0"/>
          <a:chExt cx="0" cy="0"/>
        </a:xfrm>
      </p:grpSpPr>
      <p:sp>
        <p:nvSpPr>
          <p:cNvPr id="99" name="Google Shape;99;p25"/>
          <p:cNvSpPr/>
          <p:nvPr/>
        </p:nvSpPr>
        <p:spPr>
          <a:xfrm>
            <a:off x="394575" y="0"/>
            <a:ext cx="509100" cy="10698600"/>
          </a:xfrm>
          <a:prstGeom prst="rect">
            <a:avLst/>
          </a:prstGeom>
          <a:solidFill>
            <a:srgbClr val="EAF0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0" name="Google Shape;100;p25"/>
          <p:cNvPicPr preferRelativeResize="0"/>
          <p:nvPr/>
        </p:nvPicPr>
        <p:blipFill>
          <a:blip r:embed="rId3">
            <a:alphaModFix/>
          </a:blip>
          <a:stretch>
            <a:fillRect/>
          </a:stretch>
        </p:blipFill>
        <p:spPr>
          <a:xfrm rot="-388141">
            <a:off x="-121059" y="-352184"/>
            <a:ext cx="1702388" cy="2145988"/>
          </a:xfrm>
          <a:prstGeom prst="rect">
            <a:avLst/>
          </a:prstGeom>
          <a:noFill/>
          <a:ln>
            <a:noFill/>
          </a:ln>
          <a:effectLst>
            <a:outerShdw blurRad="57150" rotWithShape="0" algn="bl" dir="5400000" dist="19050">
              <a:srgbClr val="999999">
                <a:alpha val="50000"/>
              </a:srgbClr>
            </a:outerShdw>
          </a:effectLst>
        </p:spPr>
      </p:pic>
      <p:pic>
        <p:nvPicPr>
          <p:cNvPr id="101" name="Google Shape;101;p25"/>
          <p:cNvPicPr preferRelativeResize="0"/>
          <p:nvPr/>
        </p:nvPicPr>
        <p:blipFill>
          <a:blip r:embed="rId4">
            <a:alphaModFix/>
          </a:blip>
          <a:stretch>
            <a:fillRect/>
          </a:stretch>
        </p:blipFill>
        <p:spPr>
          <a:xfrm rot="-388141">
            <a:off x="-139552" y="963309"/>
            <a:ext cx="1702388" cy="2145988"/>
          </a:xfrm>
          <a:prstGeom prst="rect">
            <a:avLst/>
          </a:prstGeom>
          <a:noFill/>
          <a:ln>
            <a:noFill/>
          </a:ln>
          <a:effectLst>
            <a:outerShdw blurRad="57150" rotWithShape="0" algn="bl" dir="5400000" dist="19050">
              <a:srgbClr val="999999">
                <a:alpha val="50000"/>
              </a:srgbClr>
            </a:outerShdw>
          </a:effectLst>
        </p:spPr>
      </p:pic>
      <p:pic>
        <p:nvPicPr>
          <p:cNvPr id="102" name="Google Shape;102;p25"/>
          <p:cNvPicPr preferRelativeResize="0"/>
          <p:nvPr/>
        </p:nvPicPr>
        <p:blipFill>
          <a:blip r:embed="rId4">
            <a:alphaModFix/>
          </a:blip>
          <a:stretch>
            <a:fillRect/>
          </a:stretch>
        </p:blipFill>
        <p:spPr>
          <a:xfrm rot="-388141">
            <a:off x="-156691" y="2294938"/>
            <a:ext cx="1702388" cy="2145988"/>
          </a:xfrm>
          <a:prstGeom prst="rect">
            <a:avLst/>
          </a:prstGeom>
          <a:noFill/>
          <a:ln>
            <a:noFill/>
          </a:ln>
          <a:effectLst>
            <a:outerShdw blurRad="57150" rotWithShape="0" algn="bl" dir="5400000" dist="19050">
              <a:srgbClr val="999999">
                <a:alpha val="50000"/>
              </a:srgbClr>
            </a:outerShdw>
          </a:effectLst>
        </p:spPr>
      </p:pic>
      <p:pic>
        <p:nvPicPr>
          <p:cNvPr id="103" name="Google Shape;103;p25"/>
          <p:cNvPicPr preferRelativeResize="0"/>
          <p:nvPr/>
        </p:nvPicPr>
        <p:blipFill>
          <a:blip r:embed="rId4">
            <a:alphaModFix/>
          </a:blip>
          <a:stretch>
            <a:fillRect/>
          </a:stretch>
        </p:blipFill>
        <p:spPr>
          <a:xfrm rot="-388141">
            <a:off x="-175184" y="3610431"/>
            <a:ext cx="1702388" cy="2145988"/>
          </a:xfrm>
          <a:prstGeom prst="rect">
            <a:avLst/>
          </a:prstGeom>
          <a:noFill/>
          <a:ln>
            <a:noFill/>
          </a:ln>
          <a:effectLst>
            <a:outerShdw blurRad="57150" rotWithShape="0" algn="bl" dir="5400000" dist="19050">
              <a:srgbClr val="999999">
                <a:alpha val="50000"/>
              </a:srgbClr>
            </a:outerShdw>
          </a:effectLst>
        </p:spPr>
      </p:pic>
      <p:pic>
        <p:nvPicPr>
          <p:cNvPr id="104" name="Google Shape;104;p25"/>
          <p:cNvPicPr preferRelativeResize="0"/>
          <p:nvPr/>
        </p:nvPicPr>
        <p:blipFill>
          <a:blip r:embed="rId4">
            <a:alphaModFix/>
          </a:blip>
          <a:stretch>
            <a:fillRect/>
          </a:stretch>
        </p:blipFill>
        <p:spPr>
          <a:xfrm rot="-388141">
            <a:off x="-189792" y="4941774"/>
            <a:ext cx="1702388" cy="2145988"/>
          </a:xfrm>
          <a:prstGeom prst="rect">
            <a:avLst/>
          </a:prstGeom>
          <a:noFill/>
          <a:ln>
            <a:noFill/>
          </a:ln>
          <a:effectLst>
            <a:outerShdw blurRad="57150" rotWithShape="0" algn="bl" dir="5400000" dist="19050">
              <a:srgbClr val="999999">
                <a:alpha val="50000"/>
              </a:srgbClr>
            </a:outerShdw>
          </a:effectLst>
        </p:spPr>
      </p:pic>
      <p:pic>
        <p:nvPicPr>
          <p:cNvPr id="105" name="Google Shape;105;p25"/>
          <p:cNvPicPr preferRelativeResize="0"/>
          <p:nvPr/>
        </p:nvPicPr>
        <p:blipFill>
          <a:blip r:embed="rId4">
            <a:alphaModFix/>
          </a:blip>
          <a:stretch>
            <a:fillRect/>
          </a:stretch>
        </p:blipFill>
        <p:spPr>
          <a:xfrm rot="-388141">
            <a:off x="-208285" y="6257266"/>
            <a:ext cx="1702388" cy="2145988"/>
          </a:xfrm>
          <a:prstGeom prst="rect">
            <a:avLst/>
          </a:prstGeom>
          <a:noFill/>
          <a:ln>
            <a:noFill/>
          </a:ln>
          <a:effectLst>
            <a:outerShdw blurRad="57150" rotWithShape="0" algn="bl" dir="5400000" dist="19050">
              <a:srgbClr val="999999">
                <a:alpha val="50000"/>
              </a:srgbClr>
            </a:outerShdw>
          </a:effectLst>
        </p:spPr>
      </p:pic>
      <p:pic>
        <p:nvPicPr>
          <p:cNvPr id="106" name="Google Shape;106;p25"/>
          <p:cNvPicPr preferRelativeResize="0"/>
          <p:nvPr/>
        </p:nvPicPr>
        <p:blipFill>
          <a:blip r:embed="rId4">
            <a:alphaModFix/>
          </a:blip>
          <a:stretch>
            <a:fillRect/>
          </a:stretch>
        </p:blipFill>
        <p:spPr>
          <a:xfrm rot="-388141">
            <a:off x="-227910" y="7589178"/>
            <a:ext cx="1702388" cy="2145988"/>
          </a:xfrm>
          <a:prstGeom prst="rect">
            <a:avLst/>
          </a:prstGeom>
          <a:noFill/>
          <a:ln>
            <a:noFill/>
          </a:ln>
          <a:effectLst>
            <a:outerShdw blurRad="57150" rotWithShape="0" algn="bl" dir="5400000" dist="19050">
              <a:srgbClr val="999999">
                <a:alpha val="50000"/>
              </a:srgbClr>
            </a:outerShdw>
          </a:effectLst>
        </p:spPr>
      </p:pic>
      <p:pic>
        <p:nvPicPr>
          <p:cNvPr id="107" name="Google Shape;107;p25"/>
          <p:cNvPicPr preferRelativeResize="0"/>
          <p:nvPr/>
        </p:nvPicPr>
        <p:blipFill>
          <a:blip r:embed="rId4">
            <a:alphaModFix/>
          </a:blip>
          <a:stretch>
            <a:fillRect/>
          </a:stretch>
        </p:blipFill>
        <p:spPr>
          <a:xfrm rot="-388141">
            <a:off x="-246403" y="8904671"/>
            <a:ext cx="1702388" cy="2145988"/>
          </a:xfrm>
          <a:prstGeom prst="rect">
            <a:avLst/>
          </a:prstGeom>
          <a:noFill/>
          <a:ln>
            <a:noFill/>
          </a:ln>
          <a:effectLst>
            <a:outerShdw blurRad="57150" rotWithShape="0" algn="bl" dir="5400000" dist="19050">
              <a:srgbClr val="999999">
                <a:alpha val="50000"/>
              </a:srgbClr>
            </a:outerShdw>
          </a:effectLst>
        </p:spPr>
      </p:pic>
      <p:sp>
        <p:nvSpPr>
          <p:cNvPr id="108" name="Google Shape;108;p25"/>
          <p:cNvSpPr txBox="1"/>
          <p:nvPr/>
        </p:nvSpPr>
        <p:spPr>
          <a:xfrm>
            <a:off x="2753800" y="3201450"/>
            <a:ext cx="3077100" cy="120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rgbClr val="61753B"/>
                </a:solidFill>
                <a:latin typeface="Calibri"/>
                <a:ea typeface="Calibri"/>
                <a:cs typeface="Calibri"/>
                <a:sym typeface="Calibri"/>
              </a:rPr>
              <a:t>Cholera</a:t>
            </a:r>
            <a:endParaRPr b="1" sz="4800">
              <a:solidFill>
                <a:srgbClr val="61753B"/>
              </a:solidFill>
              <a:latin typeface="Calibri"/>
              <a:ea typeface="Calibri"/>
              <a:cs typeface="Calibri"/>
              <a:sym typeface="Calibri"/>
            </a:endParaRPr>
          </a:p>
        </p:txBody>
      </p:sp>
      <p:pic>
        <p:nvPicPr>
          <p:cNvPr id="109" name="Google Shape;109;p25"/>
          <p:cNvPicPr preferRelativeResize="0"/>
          <p:nvPr/>
        </p:nvPicPr>
        <p:blipFill rotWithShape="1">
          <a:blip r:embed="rId5">
            <a:alphaModFix/>
          </a:blip>
          <a:srcRect b="8839" l="11500" r="19137" t="28687"/>
          <a:stretch/>
        </p:blipFill>
        <p:spPr>
          <a:xfrm>
            <a:off x="5301576" y="-12"/>
            <a:ext cx="1151943" cy="692100"/>
          </a:xfrm>
          <a:prstGeom prst="rect">
            <a:avLst/>
          </a:prstGeom>
          <a:noFill/>
          <a:ln>
            <a:noFill/>
          </a:ln>
        </p:spPr>
      </p:pic>
      <p:pic>
        <p:nvPicPr>
          <p:cNvPr id="110" name="Google Shape;110;p25"/>
          <p:cNvPicPr preferRelativeResize="0"/>
          <p:nvPr/>
        </p:nvPicPr>
        <p:blipFill>
          <a:blip r:embed="rId6">
            <a:alphaModFix/>
          </a:blip>
          <a:stretch>
            <a:fillRect/>
          </a:stretch>
        </p:blipFill>
        <p:spPr>
          <a:xfrm>
            <a:off x="6749825" y="0"/>
            <a:ext cx="839703" cy="1058450"/>
          </a:xfrm>
          <a:prstGeom prst="rect">
            <a:avLst/>
          </a:prstGeom>
          <a:noFill/>
          <a:ln>
            <a:noFill/>
          </a:ln>
        </p:spPr>
      </p:pic>
      <p:sp>
        <p:nvSpPr>
          <p:cNvPr id="111" name="Google Shape;111;p25"/>
          <p:cNvSpPr/>
          <p:nvPr/>
        </p:nvSpPr>
        <p:spPr>
          <a:xfrm>
            <a:off x="1561775" y="6122700"/>
            <a:ext cx="5504100" cy="574800"/>
          </a:xfrm>
          <a:prstGeom prst="roundRect">
            <a:avLst>
              <a:gd fmla="val 16667" name="adj"/>
            </a:avLst>
          </a:prstGeom>
          <a:solidFill>
            <a:srgbClr val="C0C58F">
              <a:alpha val="53630"/>
            </a:srgbClr>
          </a:solidFill>
          <a:ln>
            <a:noFill/>
          </a:ln>
        </p:spPr>
        <p:txBody>
          <a:bodyPr anchorCtr="0" anchor="ctr" bIns="121950" lIns="121950" spcFirstLastPara="1" rIns="121950" wrap="square" tIns="121950">
            <a:noAutofit/>
          </a:bodyPr>
          <a:lstStyle/>
          <a:p>
            <a:pPr indent="0" lvl="0" marL="0" rtl="0" algn="l">
              <a:spcBef>
                <a:spcPts val="0"/>
              </a:spcBef>
              <a:spcAft>
                <a:spcPts val="0"/>
              </a:spcAft>
              <a:buNone/>
            </a:pPr>
            <a:r>
              <a:rPr b="1" lang="en-GB" sz="3100">
                <a:solidFill>
                  <a:srgbClr val="61753B"/>
                </a:solidFill>
                <a:latin typeface="Cabin"/>
                <a:ea typeface="Cabin"/>
                <a:cs typeface="Cabin"/>
                <a:sym typeface="Cabin"/>
              </a:rPr>
              <a:t>Lecture objectives:</a:t>
            </a:r>
            <a:endParaRPr sz="1900">
              <a:solidFill>
                <a:srgbClr val="61753B"/>
              </a:solidFill>
              <a:latin typeface="Cabin"/>
              <a:ea typeface="Cabin"/>
              <a:cs typeface="Cabin"/>
              <a:sym typeface="Cabin"/>
            </a:endParaRPr>
          </a:p>
        </p:txBody>
      </p:sp>
      <p:sp>
        <p:nvSpPr>
          <p:cNvPr id="112" name="Google Shape;112;p25"/>
          <p:cNvSpPr txBox="1"/>
          <p:nvPr/>
        </p:nvSpPr>
        <p:spPr>
          <a:xfrm>
            <a:off x="1540300" y="6845425"/>
            <a:ext cx="5504100" cy="1534800"/>
          </a:xfrm>
          <a:prstGeom prst="rect">
            <a:avLst/>
          </a:prstGeom>
          <a:noFill/>
          <a:ln cap="flat" cmpd="sng" w="9525">
            <a:solidFill>
              <a:srgbClr val="B4B982"/>
            </a:solidFill>
            <a:prstDash val="lgDash"/>
            <a:round/>
            <a:headEnd len="sm" w="sm" type="none"/>
            <a:tailEnd len="sm" w="sm" type="none"/>
          </a:ln>
        </p:spPr>
        <p:txBody>
          <a:bodyPr anchorCtr="0" anchor="t" bIns="121950" lIns="121950" spcFirstLastPara="1" rIns="121950" wrap="square" tIns="121950">
            <a:noAutofit/>
          </a:bodyPr>
          <a:lstStyle/>
          <a:p>
            <a:pPr indent="-317500" lvl="0" marL="457200" rtl="0" algn="l">
              <a:lnSpc>
                <a:spcPct val="100000"/>
              </a:lnSpc>
              <a:spcBef>
                <a:spcPts val="0"/>
              </a:spcBef>
              <a:spcAft>
                <a:spcPts val="0"/>
              </a:spcAft>
              <a:buSzPts val="1400"/>
              <a:buFont typeface="Cabin"/>
              <a:buChar char="●"/>
            </a:pPr>
            <a:r>
              <a:rPr lang="en-GB">
                <a:latin typeface="Cabin"/>
                <a:ea typeface="Cabin"/>
                <a:cs typeface="Cabin"/>
                <a:sym typeface="Cabin"/>
              </a:rPr>
              <a:t>Know the epidemiology of cholera and history of cholera</a:t>
            </a:r>
            <a:endParaRPr>
              <a:latin typeface="Cabin"/>
              <a:ea typeface="Cabin"/>
              <a:cs typeface="Cabin"/>
              <a:sym typeface="Cabin"/>
            </a:endParaRPr>
          </a:p>
          <a:p>
            <a:pPr indent="-317500" lvl="0" marL="457200" rtl="0" algn="l">
              <a:lnSpc>
                <a:spcPct val="100000"/>
              </a:lnSpc>
              <a:spcBef>
                <a:spcPts val="0"/>
              </a:spcBef>
              <a:spcAft>
                <a:spcPts val="0"/>
              </a:spcAft>
              <a:buSzPts val="1400"/>
              <a:buFont typeface="Cabin"/>
              <a:buChar char="●"/>
            </a:pPr>
            <a:r>
              <a:rPr lang="en-GB">
                <a:latin typeface="Cabin"/>
                <a:ea typeface="Cabin"/>
                <a:cs typeface="Cabin"/>
                <a:sym typeface="Cabin"/>
              </a:rPr>
              <a:t>Know the microbiological characteristic of cholera</a:t>
            </a:r>
            <a:endParaRPr>
              <a:latin typeface="Cabin"/>
              <a:ea typeface="Cabin"/>
              <a:cs typeface="Cabin"/>
              <a:sym typeface="Cabin"/>
            </a:endParaRPr>
          </a:p>
          <a:p>
            <a:pPr indent="-317500" lvl="0" marL="457200" rtl="0" algn="l">
              <a:lnSpc>
                <a:spcPct val="100000"/>
              </a:lnSpc>
              <a:spcBef>
                <a:spcPts val="0"/>
              </a:spcBef>
              <a:spcAft>
                <a:spcPts val="0"/>
              </a:spcAft>
              <a:buSzPts val="1400"/>
              <a:buFont typeface="Cabin"/>
              <a:buChar char="●"/>
            </a:pPr>
            <a:r>
              <a:rPr lang="en-GB">
                <a:latin typeface="Cabin"/>
                <a:ea typeface="Cabin"/>
                <a:cs typeface="Cabin"/>
                <a:sym typeface="Cabin"/>
              </a:rPr>
              <a:t>Describe the pathogenesis of cholera </a:t>
            </a:r>
            <a:endParaRPr>
              <a:latin typeface="Cabin"/>
              <a:ea typeface="Cabin"/>
              <a:cs typeface="Cabin"/>
              <a:sym typeface="Cabin"/>
            </a:endParaRPr>
          </a:p>
          <a:p>
            <a:pPr indent="-317500" lvl="0" marL="457200" rtl="0" algn="l">
              <a:lnSpc>
                <a:spcPct val="100000"/>
              </a:lnSpc>
              <a:spcBef>
                <a:spcPts val="0"/>
              </a:spcBef>
              <a:spcAft>
                <a:spcPts val="0"/>
              </a:spcAft>
              <a:buSzPts val="1400"/>
              <a:buFont typeface="Cabin"/>
              <a:buChar char="●"/>
            </a:pPr>
            <a:r>
              <a:rPr lang="en-GB">
                <a:latin typeface="Cabin"/>
                <a:ea typeface="Cabin"/>
                <a:cs typeface="Cabin"/>
                <a:sym typeface="Cabin"/>
              </a:rPr>
              <a:t>Describe the clinical features of cholera </a:t>
            </a:r>
            <a:endParaRPr>
              <a:latin typeface="Cabin"/>
              <a:ea typeface="Cabin"/>
              <a:cs typeface="Cabin"/>
              <a:sym typeface="Cabin"/>
            </a:endParaRPr>
          </a:p>
          <a:p>
            <a:pPr indent="-317500" lvl="0" marL="457200" rtl="0" algn="l">
              <a:lnSpc>
                <a:spcPct val="100000"/>
              </a:lnSpc>
              <a:spcBef>
                <a:spcPts val="0"/>
              </a:spcBef>
              <a:spcAft>
                <a:spcPts val="0"/>
              </a:spcAft>
              <a:buSzPts val="1400"/>
              <a:buFont typeface="Cabin"/>
              <a:buChar char="●"/>
            </a:pPr>
            <a:r>
              <a:rPr lang="en-GB">
                <a:latin typeface="Cabin"/>
                <a:ea typeface="Cabin"/>
                <a:cs typeface="Cabin"/>
                <a:sym typeface="Cabin"/>
              </a:rPr>
              <a:t>Describe the methods for laboratory diagnosis </a:t>
            </a:r>
            <a:endParaRPr>
              <a:latin typeface="Cabin"/>
              <a:ea typeface="Cabin"/>
              <a:cs typeface="Cabin"/>
              <a:sym typeface="Cabin"/>
            </a:endParaRPr>
          </a:p>
          <a:p>
            <a:pPr indent="-317500" lvl="0" marL="457200" rtl="0" algn="l">
              <a:lnSpc>
                <a:spcPct val="100000"/>
              </a:lnSpc>
              <a:spcBef>
                <a:spcPts val="0"/>
              </a:spcBef>
              <a:spcAft>
                <a:spcPts val="0"/>
              </a:spcAft>
              <a:buSzPts val="1400"/>
              <a:buFont typeface="Cabin"/>
              <a:buChar char="●"/>
            </a:pPr>
            <a:r>
              <a:rPr lang="en-GB">
                <a:latin typeface="Cabin"/>
                <a:ea typeface="Cabin"/>
                <a:cs typeface="Cabin"/>
                <a:sym typeface="Cabin"/>
              </a:rPr>
              <a:t>Know the management of cholera and control of outbreak</a:t>
            </a:r>
            <a:endParaRPr>
              <a:latin typeface="Cabin"/>
              <a:ea typeface="Cabin"/>
              <a:cs typeface="Cabin"/>
              <a:sym typeface="Cabin"/>
            </a:endParaRPr>
          </a:p>
        </p:txBody>
      </p:sp>
      <p:sp>
        <p:nvSpPr>
          <p:cNvPr id="113" name="Google Shape;113;p25"/>
          <p:cNvSpPr/>
          <p:nvPr/>
        </p:nvSpPr>
        <p:spPr>
          <a:xfrm>
            <a:off x="1561750" y="8623100"/>
            <a:ext cx="5504100" cy="1204200"/>
          </a:xfrm>
          <a:prstGeom prst="roundRect">
            <a:avLst>
              <a:gd fmla="val 16667" name="adj"/>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a:ea typeface="Exo"/>
              <a:cs typeface="Exo"/>
              <a:sym typeface="Exo"/>
            </a:endParaRPr>
          </a:p>
        </p:txBody>
      </p:sp>
      <p:sp>
        <p:nvSpPr>
          <p:cNvPr id="114" name="Google Shape;114;p25"/>
          <p:cNvSpPr/>
          <p:nvPr/>
        </p:nvSpPr>
        <p:spPr>
          <a:xfrm>
            <a:off x="1890497" y="9035592"/>
            <a:ext cx="168000" cy="160500"/>
          </a:xfrm>
          <a:prstGeom prst="ellipse">
            <a:avLst/>
          </a:prstGeom>
          <a:solidFill>
            <a:srgbClr val="CC0000"/>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5"/>
          <p:cNvSpPr/>
          <p:nvPr/>
        </p:nvSpPr>
        <p:spPr>
          <a:xfrm>
            <a:off x="1890497" y="9270017"/>
            <a:ext cx="168000" cy="160500"/>
          </a:xfrm>
          <a:prstGeom prst="ellipse">
            <a:avLst/>
          </a:prstGeom>
          <a:solidFill>
            <a:srgbClr val="6AA84F"/>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5"/>
          <p:cNvSpPr/>
          <p:nvPr/>
        </p:nvSpPr>
        <p:spPr>
          <a:xfrm>
            <a:off x="1887434" y="9504442"/>
            <a:ext cx="168000" cy="160500"/>
          </a:xfrm>
          <a:prstGeom prst="ellipse">
            <a:avLst/>
          </a:prstGeom>
          <a:solidFill>
            <a:srgbClr val="999999"/>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5"/>
          <p:cNvSpPr txBox="1"/>
          <p:nvPr/>
        </p:nvSpPr>
        <p:spPr>
          <a:xfrm>
            <a:off x="2160834" y="8973854"/>
            <a:ext cx="9726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CC0000"/>
                </a:solidFill>
                <a:latin typeface="Cabin"/>
                <a:ea typeface="Cabin"/>
                <a:cs typeface="Cabin"/>
                <a:sym typeface="Cabin"/>
              </a:rPr>
              <a:t>Important</a:t>
            </a:r>
            <a:endParaRPr>
              <a:solidFill>
                <a:srgbClr val="CC0000"/>
              </a:solidFill>
              <a:latin typeface="Cabin"/>
              <a:ea typeface="Cabin"/>
              <a:cs typeface="Cabin"/>
              <a:sym typeface="Cabin"/>
            </a:endParaRPr>
          </a:p>
        </p:txBody>
      </p:sp>
      <p:sp>
        <p:nvSpPr>
          <p:cNvPr id="118" name="Google Shape;118;p25"/>
          <p:cNvSpPr txBox="1"/>
          <p:nvPr/>
        </p:nvSpPr>
        <p:spPr>
          <a:xfrm>
            <a:off x="2160821" y="9229550"/>
            <a:ext cx="15798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6AA84F"/>
                </a:solidFill>
                <a:latin typeface="Cabin"/>
                <a:ea typeface="Cabin"/>
                <a:cs typeface="Cabin"/>
                <a:sym typeface="Cabin"/>
              </a:rPr>
              <a:t>Doctors’ note</a:t>
            </a:r>
            <a:endParaRPr>
              <a:solidFill>
                <a:srgbClr val="6AA84F"/>
              </a:solidFill>
              <a:latin typeface="Cabin"/>
              <a:ea typeface="Cabin"/>
              <a:cs typeface="Cabin"/>
              <a:sym typeface="Cabin"/>
            </a:endParaRPr>
          </a:p>
        </p:txBody>
      </p:sp>
      <p:sp>
        <p:nvSpPr>
          <p:cNvPr id="119" name="Google Shape;119;p25"/>
          <p:cNvSpPr txBox="1"/>
          <p:nvPr/>
        </p:nvSpPr>
        <p:spPr>
          <a:xfrm>
            <a:off x="2234634" y="9485242"/>
            <a:ext cx="9726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latin typeface="Cabin"/>
                <a:ea typeface="Cabin"/>
                <a:cs typeface="Cabin"/>
                <a:sym typeface="Cabin"/>
              </a:rPr>
              <a:t>Extra</a:t>
            </a:r>
            <a:endParaRPr>
              <a:solidFill>
                <a:srgbClr val="999999"/>
              </a:solidFill>
              <a:latin typeface="Cabin"/>
              <a:ea typeface="Cabin"/>
              <a:cs typeface="Cabin"/>
              <a:sym typeface="Cabin"/>
            </a:endParaRPr>
          </a:p>
        </p:txBody>
      </p:sp>
      <p:sp>
        <p:nvSpPr>
          <p:cNvPr id="120" name="Google Shape;120;p25"/>
          <p:cNvSpPr/>
          <p:nvPr/>
        </p:nvSpPr>
        <p:spPr>
          <a:xfrm>
            <a:off x="4004384" y="9144942"/>
            <a:ext cx="168000" cy="160500"/>
          </a:xfrm>
          <a:prstGeom prst="ellipse">
            <a:avLst/>
          </a:prstGeom>
          <a:solidFill>
            <a:srgbClr val="C27BA0"/>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27BA0"/>
              </a:solidFill>
            </a:endParaRPr>
          </a:p>
        </p:txBody>
      </p:sp>
      <p:sp>
        <p:nvSpPr>
          <p:cNvPr id="121" name="Google Shape;121;p25"/>
          <p:cNvSpPr/>
          <p:nvPr/>
        </p:nvSpPr>
        <p:spPr>
          <a:xfrm>
            <a:off x="4004384" y="9409654"/>
            <a:ext cx="168000" cy="160500"/>
          </a:xfrm>
          <a:prstGeom prst="ellipse">
            <a:avLst/>
          </a:prstGeom>
          <a:solidFill>
            <a:srgbClr val="3C78D8"/>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5"/>
          <p:cNvSpPr txBox="1"/>
          <p:nvPr/>
        </p:nvSpPr>
        <p:spPr>
          <a:xfrm>
            <a:off x="1719200" y="8623100"/>
            <a:ext cx="1152000" cy="2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00000"/>
                </a:solidFill>
                <a:latin typeface="Cabin"/>
                <a:ea typeface="Cabin"/>
                <a:cs typeface="Cabin"/>
                <a:sym typeface="Cabin"/>
              </a:rPr>
              <a:t>Color index:    </a:t>
            </a:r>
            <a:endParaRPr b="1">
              <a:solidFill>
                <a:srgbClr val="434343"/>
              </a:solidFill>
              <a:latin typeface="Cabin"/>
              <a:ea typeface="Cabin"/>
              <a:cs typeface="Cabin"/>
              <a:sym typeface="Cabin"/>
            </a:endParaRPr>
          </a:p>
        </p:txBody>
      </p:sp>
      <p:sp>
        <p:nvSpPr>
          <p:cNvPr id="123" name="Google Shape;123;p25"/>
          <p:cNvSpPr txBox="1"/>
          <p:nvPr/>
        </p:nvSpPr>
        <p:spPr>
          <a:xfrm>
            <a:off x="4065938" y="9024200"/>
            <a:ext cx="3000000" cy="40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000000"/>
                </a:solidFill>
                <a:latin typeface="Cabin"/>
                <a:ea typeface="Cabin"/>
                <a:cs typeface="Cabin"/>
                <a:sym typeface="Cabin"/>
              </a:rPr>
              <a:t>  </a:t>
            </a:r>
            <a:r>
              <a:rPr lang="en-GB">
                <a:solidFill>
                  <a:srgbClr val="C27BA0"/>
                </a:solidFill>
                <a:latin typeface="Cabin"/>
                <a:ea typeface="Cabin"/>
                <a:cs typeface="Cabin"/>
                <a:sym typeface="Cabin"/>
              </a:rPr>
              <a:t>Found in Girls’ slides</a:t>
            </a:r>
            <a:r>
              <a:rPr lang="en-GB">
                <a:solidFill>
                  <a:srgbClr val="000000"/>
                </a:solidFill>
                <a:latin typeface="Cabin"/>
                <a:ea typeface="Cabin"/>
                <a:cs typeface="Cabin"/>
                <a:sym typeface="Cabin"/>
              </a:rPr>
              <a:t> </a:t>
            </a:r>
            <a:endParaRPr>
              <a:solidFill>
                <a:srgbClr val="000000"/>
              </a:solidFill>
              <a:latin typeface="Cabin"/>
              <a:ea typeface="Cabin"/>
              <a:cs typeface="Cabin"/>
              <a:sym typeface="Cabin"/>
            </a:endParaRPr>
          </a:p>
        </p:txBody>
      </p:sp>
      <p:sp>
        <p:nvSpPr>
          <p:cNvPr id="124" name="Google Shape;124;p25"/>
          <p:cNvSpPr txBox="1"/>
          <p:nvPr/>
        </p:nvSpPr>
        <p:spPr>
          <a:xfrm>
            <a:off x="4170475" y="9288888"/>
            <a:ext cx="3000000" cy="40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3C78D8"/>
                </a:solidFill>
                <a:latin typeface="Cabin"/>
                <a:ea typeface="Cabin"/>
                <a:cs typeface="Cabin"/>
                <a:sym typeface="Cabin"/>
              </a:rPr>
              <a:t>Found in Boys’ slides</a:t>
            </a:r>
            <a:endParaRPr>
              <a:solidFill>
                <a:srgbClr val="3C78D8"/>
              </a:solidFill>
              <a:latin typeface="Cabin"/>
              <a:ea typeface="Cabin"/>
              <a:cs typeface="Cabin"/>
              <a:sym typeface="Cabin"/>
            </a:endParaRPr>
          </a:p>
        </p:txBody>
      </p:sp>
      <p:sp>
        <p:nvSpPr>
          <p:cNvPr id="125" name="Google Shape;125;p25"/>
          <p:cNvSpPr txBox="1"/>
          <p:nvPr/>
        </p:nvSpPr>
        <p:spPr>
          <a:xfrm>
            <a:off x="2355875" y="10090025"/>
            <a:ext cx="3077100" cy="40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CCCCCC"/>
                </a:solidFill>
                <a:uFill>
                  <a:noFill/>
                </a:uFill>
                <a:latin typeface="Cabin"/>
                <a:ea typeface="Cabin"/>
                <a:cs typeface="Cabin"/>
                <a:sym typeface="Cabin"/>
                <a:hlinkClick r:id="rId7"/>
              </a:rPr>
              <a:t>EDITING FILE</a:t>
            </a:r>
            <a:endParaRPr b="1" sz="1800">
              <a:solidFill>
                <a:srgbClr val="CCCCCC"/>
              </a:solidFill>
              <a:latin typeface="Cabin"/>
              <a:ea typeface="Cabin"/>
              <a:cs typeface="Cabin"/>
              <a:sym typeface="Cabin"/>
            </a:endParaRPr>
          </a:p>
        </p:txBody>
      </p:sp>
      <p:pic>
        <p:nvPicPr>
          <p:cNvPr id="126" name="Google Shape;126;p25"/>
          <p:cNvPicPr preferRelativeResize="0"/>
          <p:nvPr/>
        </p:nvPicPr>
        <p:blipFill>
          <a:blip r:embed="rId8">
            <a:alphaModFix/>
          </a:blip>
          <a:stretch>
            <a:fillRect/>
          </a:stretch>
        </p:blipFill>
        <p:spPr>
          <a:xfrm>
            <a:off x="4441825" y="23050"/>
            <a:ext cx="777825" cy="777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07" name="Shape 307"/>
        <p:cNvGrpSpPr/>
        <p:nvPr/>
      </p:nvGrpSpPr>
      <p:grpSpPr>
        <a:xfrm>
          <a:off x="0" y="0"/>
          <a:ext cx="0" cy="0"/>
          <a:chOff x="0" y="0"/>
          <a:chExt cx="0" cy="0"/>
        </a:xfrm>
      </p:grpSpPr>
      <p:sp>
        <p:nvSpPr>
          <p:cNvPr id="308" name="Google Shape;308;p34"/>
          <p:cNvSpPr txBox="1"/>
          <p:nvPr/>
        </p:nvSpPr>
        <p:spPr>
          <a:xfrm>
            <a:off x="241550" y="247050"/>
            <a:ext cx="63846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61753B"/>
                </a:solidFill>
                <a:latin typeface="Calibri"/>
                <a:ea typeface="Calibri"/>
                <a:cs typeface="Calibri"/>
                <a:sym typeface="Calibri"/>
              </a:rPr>
              <a:t>Members board:</a:t>
            </a:r>
            <a:endParaRPr b="1" sz="3600">
              <a:solidFill>
                <a:srgbClr val="61753B"/>
              </a:solidFill>
              <a:latin typeface="Calibri"/>
              <a:ea typeface="Calibri"/>
              <a:cs typeface="Calibri"/>
              <a:sym typeface="Calibri"/>
            </a:endParaRPr>
          </a:p>
        </p:txBody>
      </p:sp>
      <p:sp>
        <p:nvSpPr>
          <p:cNvPr id="309" name="Google Shape;309;p34"/>
          <p:cNvSpPr/>
          <p:nvPr/>
        </p:nvSpPr>
        <p:spPr>
          <a:xfrm rot="5400000">
            <a:off x="3554200" y="6223225"/>
            <a:ext cx="509100" cy="7578900"/>
          </a:xfrm>
          <a:prstGeom prst="rect">
            <a:avLst/>
          </a:prstGeom>
          <a:solidFill>
            <a:srgbClr val="EAF0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0" name="Google Shape;310;p34"/>
          <p:cNvPicPr preferRelativeResize="0"/>
          <p:nvPr/>
        </p:nvPicPr>
        <p:blipFill>
          <a:blip r:embed="rId3">
            <a:alphaModFix/>
          </a:blip>
          <a:stretch>
            <a:fillRect/>
          </a:stretch>
        </p:blipFill>
        <p:spPr>
          <a:xfrm rot="5011859">
            <a:off x="6026196" y="9020690"/>
            <a:ext cx="1702388" cy="2145988"/>
          </a:xfrm>
          <a:prstGeom prst="rect">
            <a:avLst/>
          </a:prstGeom>
          <a:noFill/>
          <a:ln>
            <a:noFill/>
          </a:ln>
          <a:effectLst>
            <a:outerShdw blurRad="57150" rotWithShape="0" algn="bl" dir="5400000" dist="19050">
              <a:srgbClr val="999999">
                <a:alpha val="50000"/>
              </a:srgbClr>
            </a:outerShdw>
          </a:effectLst>
        </p:spPr>
      </p:pic>
      <p:pic>
        <p:nvPicPr>
          <p:cNvPr id="311" name="Google Shape;311;p34"/>
          <p:cNvPicPr preferRelativeResize="0"/>
          <p:nvPr/>
        </p:nvPicPr>
        <p:blipFill>
          <a:blip r:embed="rId4">
            <a:alphaModFix/>
          </a:blip>
          <a:stretch>
            <a:fillRect/>
          </a:stretch>
        </p:blipFill>
        <p:spPr>
          <a:xfrm rot="5011859">
            <a:off x="4710703" y="9002197"/>
            <a:ext cx="1702388" cy="2145988"/>
          </a:xfrm>
          <a:prstGeom prst="rect">
            <a:avLst/>
          </a:prstGeom>
          <a:noFill/>
          <a:ln>
            <a:noFill/>
          </a:ln>
          <a:effectLst>
            <a:outerShdw blurRad="57150" rotWithShape="0" algn="bl" dir="5400000" dist="19050">
              <a:srgbClr val="999999">
                <a:alpha val="50000"/>
              </a:srgbClr>
            </a:outerShdw>
          </a:effectLst>
        </p:spPr>
      </p:pic>
      <p:pic>
        <p:nvPicPr>
          <p:cNvPr id="312" name="Google Shape;312;p34"/>
          <p:cNvPicPr preferRelativeResize="0"/>
          <p:nvPr/>
        </p:nvPicPr>
        <p:blipFill>
          <a:blip r:embed="rId4">
            <a:alphaModFix/>
          </a:blip>
          <a:stretch>
            <a:fillRect/>
          </a:stretch>
        </p:blipFill>
        <p:spPr>
          <a:xfrm rot="5011859">
            <a:off x="3379074" y="8985059"/>
            <a:ext cx="1702388" cy="2145988"/>
          </a:xfrm>
          <a:prstGeom prst="rect">
            <a:avLst/>
          </a:prstGeom>
          <a:noFill/>
          <a:ln>
            <a:noFill/>
          </a:ln>
          <a:effectLst>
            <a:outerShdw blurRad="57150" rotWithShape="0" algn="bl" dir="5400000" dist="19050">
              <a:srgbClr val="999999">
                <a:alpha val="50000"/>
              </a:srgbClr>
            </a:outerShdw>
          </a:effectLst>
        </p:spPr>
      </p:pic>
      <p:pic>
        <p:nvPicPr>
          <p:cNvPr id="313" name="Google Shape;313;p34"/>
          <p:cNvPicPr preferRelativeResize="0"/>
          <p:nvPr/>
        </p:nvPicPr>
        <p:blipFill>
          <a:blip r:embed="rId4">
            <a:alphaModFix/>
          </a:blip>
          <a:stretch>
            <a:fillRect/>
          </a:stretch>
        </p:blipFill>
        <p:spPr>
          <a:xfrm rot="5011859">
            <a:off x="2063581" y="8966565"/>
            <a:ext cx="1702388" cy="2145988"/>
          </a:xfrm>
          <a:prstGeom prst="rect">
            <a:avLst/>
          </a:prstGeom>
          <a:noFill/>
          <a:ln>
            <a:noFill/>
          </a:ln>
          <a:effectLst>
            <a:outerShdw blurRad="57150" rotWithShape="0" algn="bl" dir="5400000" dist="19050">
              <a:srgbClr val="999999">
                <a:alpha val="50000"/>
              </a:srgbClr>
            </a:outerShdw>
          </a:effectLst>
        </p:spPr>
      </p:pic>
      <p:pic>
        <p:nvPicPr>
          <p:cNvPr id="314" name="Google Shape;314;p34"/>
          <p:cNvPicPr preferRelativeResize="0"/>
          <p:nvPr/>
        </p:nvPicPr>
        <p:blipFill>
          <a:blip r:embed="rId4">
            <a:alphaModFix/>
          </a:blip>
          <a:stretch>
            <a:fillRect/>
          </a:stretch>
        </p:blipFill>
        <p:spPr>
          <a:xfrm rot="5011859">
            <a:off x="732238" y="8951957"/>
            <a:ext cx="1702388" cy="2145988"/>
          </a:xfrm>
          <a:prstGeom prst="rect">
            <a:avLst/>
          </a:prstGeom>
          <a:noFill/>
          <a:ln>
            <a:noFill/>
          </a:ln>
          <a:effectLst>
            <a:outerShdw blurRad="57150" rotWithShape="0" algn="bl" dir="5400000" dist="19050">
              <a:srgbClr val="999999">
                <a:alpha val="50000"/>
              </a:srgbClr>
            </a:outerShdw>
          </a:effectLst>
        </p:spPr>
      </p:pic>
      <p:pic>
        <p:nvPicPr>
          <p:cNvPr id="315" name="Google Shape;315;p34"/>
          <p:cNvPicPr preferRelativeResize="0"/>
          <p:nvPr/>
        </p:nvPicPr>
        <p:blipFill rotWithShape="1">
          <a:blip r:embed="rId4">
            <a:alphaModFix/>
          </a:blip>
          <a:srcRect b="39265" l="0" r="0" t="0"/>
          <a:stretch/>
        </p:blipFill>
        <p:spPr>
          <a:xfrm rot="5011860">
            <a:off x="-163415" y="9319542"/>
            <a:ext cx="1702381" cy="1303367"/>
          </a:xfrm>
          <a:prstGeom prst="rect">
            <a:avLst/>
          </a:prstGeom>
          <a:noFill/>
          <a:ln>
            <a:noFill/>
          </a:ln>
          <a:effectLst>
            <a:outerShdw blurRad="57150" rotWithShape="0" algn="bl" dir="5400000" dist="19050">
              <a:srgbClr val="999999">
                <a:alpha val="50000"/>
              </a:srgbClr>
            </a:outerShdw>
          </a:effectLst>
        </p:spPr>
      </p:pic>
      <p:sp>
        <p:nvSpPr>
          <p:cNvPr id="316" name="Google Shape;316;p34"/>
          <p:cNvSpPr txBox="1"/>
          <p:nvPr/>
        </p:nvSpPr>
        <p:spPr>
          <a:xfrm>
            <a:off x="298888" y="1243725"/>
            <a:ext cx="7019700" cy="24870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61753B"/>
              </a:buClr>
              <a:buSzPts val="2400"/>
              <a:buFont typeface="Calibri"/>
              <a:buChar char="●"/>
            </a:pPr>
            <a:r>
              <a:rPr b="1" lang="en-GB" sz="2400">
                <a:solidFill>
                  <a:srgbClr val="61753B"/>
                </a:solidFill>
                <a:latin typeface="Calibri"/>
                <a:ea typeface="Calibri"/>
                <a:cs typeface="Calibri"/>
                <a:sym typeface="Calibri"/>
              </a:rPr>
              <a:t>Team Leaders:</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000">
                <a:latin typeface="Calibri"/>
                <a:ea typeface="Calibri"/>
                <a:cs typeface="Calibri"/>
                <a:sym typeface="Calibri"/>
              </a:rPr>
              <a:t>        </a:t>
            </a:r>
            <a:r>
              <a:rPr b="1" lang="en-GB" sz="2000">
                <a:latin typeface="Cabin"/>
                <a:ea typeface="Cabin"/>
                <a:cs typeface="Cabin"/>
                <a:sym typeface="Cabin"/>
              </a:rPr>
              <a:t>Abdulaziz Alshomar                        Ghada Alsadhan</a:t>
            </a:r>
            <a:endParaRPr b="1" sz="2000">
              <a:latin typeface="Cabin"/>
              <a:ea typeface="Cabin"/>
              <a:cs typeface="Cabin"/>
              <a:sym typeface="Cabin"/>
            </a:endParaRPr>
          </a:p>
        </p:txBody>
      </p:sp>
      <p:sp>
        <p:nvSpPr>
          <p:cNvPr id="317" name="Google Shape;317;p34"/>
          <p:cNvSpPr txBox="1"/>
          <p:nvPr/>
        </p:nvSpPr>
        <p:spPr>
          <a:xfrm>
            <a:off x="298900" y="5243650"/>
            <a:ext cx="4989600" cy="603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61753B"/>
              </a:buClr>
              <a:buSzPts val="2400"/>
              <a:buFont typeface="Calibri"/>
              <a:buChar char="●"/>
            </a:pPr>
            <a:r>
              <a:rPr b="1" lang="en-GB" sz="2400">
                <a:solidFill>
                  <a:srgbClr val="61753B"/>
                </a:solidFill>
                <a:latin typeface="Calibri"/>
                <a:ea typeface="Calibri"/>
                <a:cs typeface="Calibri"/>
                <a:sym typeface="Calibri"/>
              </a:rPr>
              <a:t>This lecture was done by:</a:t>
            </a:r>
            <a:endParaRPr b="1" sz="2400">
              <a:solidFill>
                <a:srgbClr val="61753B"/>
              </a:solidFill>
              <a:latin typeface="Calibri"/>
              <a:ea typeface="Calibri"/>
              <a:cs typeface="Calibri"/>
              <a:sym typeface="Calibri"/>
            </a:endParaRPr>
          </a:p>
        </p:txBody>
      </p:sp>
      <p:sp>
        <p:nvSpPr>
          <p:cNvPr id="318" name="Google Shape;318;p34"/>
          <p:cNvSpPr txBox="1"/>
          <p:nvPr/>
        </p:nvSpPr>
        <p:spPr>
          <a:xfrm>
            <a:off x="298906" y="3378925"/>
            <a:ext cx="6470700" cy="1556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61753B"/>
              </a:buClr>
              <a:buSzPts val="2400"/>
              <a:buFont typeface="Calibri"/>
              <a:buChar char="●"/>
            </a:pPr>
            <a:r>
              <a:rPr b="1" lang="en-GB" sz="2400">
                <a:solidFill>
                  <a:srgbClr val="61753B"/>
                </a:solidFill>
                <a:latin typeface="Calibri"/>
                <a:ea typeface="Calibri"/>
                <a:cs typeface="Calibri"/>
                <a:sym typeface="Calibri"/>
              </a:rPr>
              <a:t>Team sub-leader:</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400">
                <a:solidFill>
                  <a:srgbClr val="61753B"/>
                </a:solidFill>
                <a:latin typeface="Calibri"/>
                <a:ea typeface="Calibri"/>
                <a:cs typeface="Calibri"/>
                <a:sym typeface="Calibri"/>
              </a:rPr>
              <a:t>       </a:t>
            </a:r>
            <a:r>
              <a:rPr b="1" lang="en-GB" sz="2000">
                <a:solidFill>
                  <a:schemeClr val="dk1"/>
                </a:solidFill>
                <a:latin typeface="Cabin"/>
                <a:ea typeface="Cabin"/>
                <a:cs typeface="Cabin"/>
                <a:sym typeface="Cabin"/>
              </a:rPr>
              <a:t>Mohammed Alhumud</a:t>
            </a:r>
            <a:endParaRPr b="1" sz="2000">
              <a:solidFill>
                <a:schemeClr val="dk1"/>
              </a:solidFill>
              <a:latin typeface="Cabin"/>
              <a:ea typeface="Cabin"/>
              <a:cs typeface="Cabin"/>
              <a:sym typeface="Cabin"/>
            </a:endParaRPr>
          </a:p>
        </p:txBody>
      </p:sp>
      <p:sp>
        <p:nvSpPr>
          <p:cNvPr id="319" name="Google Shape;319;p34"/>
          <p:cNvSpPr txBox="1"/>
          <p:nvPr/>
        </p:nvSpPr>
        <p:spPr>
          <a:xfrm>
            <a:off x="797975" y="5800875"/>
            <a:ext cx="51537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Cabin"/>
                <a:ea typeface="Cabin"/>
                <a:cs typeface="Cabin"/>
                <a:sym typeface="Cabin"/>
              </a:rPr>
              <a:t>Bader Alhammad</a:t>
            </a:r>
            <a:endParaRPr b="1" sz="2000">
              <a:latin typeface="Cabin"/>
              <a:ea typeface="Cabin"/>
              <a:cs typeface="Cabin"/>
              <a:sym typeface="Cabin"/>
            </a:endParaRPr>
          </a:p>
          <a:p>
            <a:pPr indent="0" lvl="0" marL="0" rtl="0" algn="l">
              <a:spcBef>
                <a:spcPts val="0"/>
              </a:spcBef>
              <a:spcAft>
                <a:spcPts val="0"/>
              </a:spcAft>
              <a:buNone/>
            </a:pPr>
            <a:r>
              <a:t/>
            </a:r>
            <a:endParaRPr b="1" sz="2000">
              <a:latin typeface="Cabin"/>
              <a:ea typeface="Cabin"/>
              <a:cs typeface="Cabin"/>
              <a:sym typeface="Cabin"/>
            </a:endParaRPr>
          </a:p>
        </p:txBody>
      </p:sp>
      <p:grpSp>
        <p:nvGrpSpPr>
          <p:cNvPr id="320" name="Google Shape;320;p34"/>
          <p:cNvGrpSpPr/>
          <p:nvPr/>
        </p:nvGrpSpPr>
        <p:grpSpPr>
          <a:xfrm>
            <a:off x="488008" y="6791880"/>
            <a:ext cx="309959" cy="328695"/>
            <a:chOff x="-6690625" y="3631325"/>
            <a:chExt cx="307225" cy="292225"/>
          </a:xfrm>
        </p:grpSpPr>
        <p:sp>
          <p:nvSpPr>
            <p:cNvPr id="321" name="Google Shape;321;p34"/>
            <p:cNvSpPr/>
            <p:nvPr/>
          </p:nvSpPr>
          <p:spPr>
            <a:xfrm>
              <a:off x="-6690625" y="3631325"/>
              <a:ext cx="222925" cy="292225"/>
            </a:xfrm>
            <a:custGeom>
              <a:rect b="b" l="l" r="r" t="t"/>
              <a:pathLst>
                <a:path extrusionOk="0" h="11689" w="8917">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4"/>
            <p:cNvSpPr/>
            <p:nvPr/>
          </p:nvSpPr>
          <p:spPr>
            <a:xfrm>
              <a:off x="-6604350" y="3832175"/>
              <a:ext cx="58675" cy="56550"/>
            </a:xfrm>
            <a:custGeom>
              <a:rect b="b" l="l" r="r" t="t"/>
              <a:pathLst>
                <a:path extrusionOk="0" h="2262" w="2347">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4"/>
            <p:cNvSpPr/>
            <p:nvPr/>
          </p:nvSpPr>
          <p:spPr>
            <a:xfrm>
              <a:off x="-6470875" y="3684775"/>
              <a:ext cx="87475" cy="71800"/>
            </a:xfrm>
            <a:custGeom>
              <a:rect b="b" l="l" r="r" t="t"/>
              <a:pathLst>
                <a:path extrusionOk="0" h="2872" w="3499">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4"/>
            <p:cNvSpPr/>
            <p:nvPr/>
          </p:nvSpPr>
          <p:spPr>
            <a:xfrm>
              <a:off x="-6578775" y="3721900"/>
              <a:ext cx="143375" cy="143375"/>
            </a:xfrm>
            <a:custGeom>
              <a:rect b="b" l="l" r="r" t="t"/>
              <a:pathLst>
                <a:path extrusionOk="0" h="5735" w="5735">
                  <a:moveTo>
                    <a:pt x="3813" y="1"/>
                  </a:moveTo>
                  <a:lnTo>
                    <a:pt x="1" y="3813"/>
                  </a:lnTo>
                  <a:lnTo>
                    <a:pt x="1922" y="5734"/>
                  </a:lnTo>
                  <a:lnTo>
                    <a:pt x="4474" y="3183"/>
                  </a:lnTo>
                  <a:lnTo>
                    <a:pt x="5734" y="1922"/>
                  </a:lnTo>
                  <a:lnTo>
                    <a:pt x="3813" y="1"/>
                  </a:ln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4"/>
            <p:cNvSpPr/>
            <p:nvPr/>
          </p:nvSpPr>
          <p:spPr>
            <a:xfrm>
              <a:off x="-6685100" y="3636850"/>
              <a:ext cx="47275" cy="46475"/>
            </a:xfrm>
            <a:custGeom>
              <a:rect b="b" l="l" r="r" t="t"/>
              <a:pathLst>
                <a:path extrusionOk="0" h="1859" w="1891">
                  <a:moveTo>
                    <a:pt x="1891" y="0"/>
                  </a:moveTo>
                  <a:lnTo>
                    <a:pt x="0" y="1859"/>
                  </a:lnTo>
                  <a:lnTo>
                    <a:pt x="1891" y="1859"/>
                  </a:lnTo>
                  <a:lnTo>
                    <a:pt x="1891" y="0"/>
                  </a:ln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 name="Google Shape;326;p34"/>
          <p:cNvGrpSpPr/>
          <p:nvPr/>
        </p:nvGrpSpPr>
        <p:grpSpPr>
          <a:xfrm>
            <a:off x="477531" y="2016501"/>
            <a:ext cx="330928" cy="336226"/>
            <a:chOff x="-56407800" y="1902600"/>
            <a:chExt cx="326875" cy="318125"/>
          </a:xfrm>
        </p:grpSpPr>
        <p:sp>
          <p:nvSpPr>
            <p:cNvPr id="327" name="Google Shape;327;p34"/>
            <p:cNvSpPr/>
            <p:nvPr/>
          </p:nvSpPr>
          <p:spPr>
            <a:xfrm>
              <a:off x="-56289650" y="2072625"/>
              <a:ext cx="17325" cy="17350"/>
            </a:xfrm>
            <a:custGeom>
              <a:rect b="b" l="l" r="r" t="t"/>
              <a:pathLst>
                <a:path extrusionOk="0" h="694" w="693">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4"/>
            <p:cNvSpPr/>
            <p:nvPr/>
          </p:nvSpPr>
          <p:spPr>
            <a:xfrm>
              <a:off x="-56215625" y="2072625"/>
              <a:ext cx="17350" cy="17350"/>
            </a:xfrm>
            <a:custGeom>
              <a:rect b="b" l="l" r="r" t="t"/>
              <a:pathLst>
                <a:path extrusionOk="0" h="694" w="694">
                  <a:moveTo>
                    <a:pt x="347" y="0"/>
                  </a:moveTo>
                  <a:cubicBezTo>
                    <a:pt x="158" y="0"/>
                    <a:pt x="1" y="158"/>
                    <a:pt x="1" y="347"/>
                  </a:cubicBezTo>
                  <a:cubicBezTo>
                    <a:pt x="1" y="536"/>
                    <a:pt x="158" y="694"/>
                    <a:pt x="347" y="694"/>
                  </a:cubicBezTo>
                  <a:cubicBezTo>
                    <a:pt x="536" y="694"/>
                    <a:pt x="694" y="536"/>
                    <a:pt x="694" y="347"/>
                  </a:cubicBezTo>
                  <a:cubicBezTo>
                    <a:pt x="694" y="158"/>
                    <a:pt x="536" y="0"/>
                    <a:pt x="347"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4"/>
            <p:cNvSpPr/>
            <p:nvPr/>
          </p:nvSpPr>
          <p:spPr>
            <a:xfrm>
              <a:off x="-56407800" y="1902600"/>
              <a:ext cx="326875" cy="318125"/>
            </a:xfrm>
            <a:custGeom>
              <a:rect b="b" l="l" r="r" t="t"/>
              <a:pathLst>
                <a:path extrusionOk="0" h="12725" w="13075">
                  <a:moveTo>
                    <a:pt x="8371" y="824"/>
                  </a:moveTo>
                  <a:cubicBezTo>
                    <a:pt x="8854" y="824"/>
                    <a:pt x="9303" y="1142"/>
                    <a:pt x="9420" y="1635"/>
                  </a:cubicBezTo>
                  <a:lnTo>
                    <a:pt x="9924" y="3714"/>
                  </a:lnTo>
                  <a:cubicBezTo>
                    <a:pt x="9641" y="3777"/>
                    <a:pt x="9420" y="3809"/>
                    <a:pt x="9137" y="3809"/>
                  </a:cubicBezTo>
                  <a:lnTo>
                    <a:pt x="3907" y="3809"/>
                  </a:lnTo>
                  <a:cubicBezTo>
                    <a:pt x="3623" y="3809"/>
                    <a:pt x="3340" y="3777"/>
                    <a:pt x="3119" y="3714"/>
                  </a:cubicBezTo>
                  <a:lnTo>
                    <a:pt x="3655" y="1635"/>
                  </a:lnTo>
                  <a:cubicBezTo>
                    <a:pt x="3772" y="1142"/>
                    <a:pt x="4239" y="824"/>
                    <a:pt x="4717" y="824"/>
                  </a:cubicBezTo>
                  <a:cubicBezTo>
                    <a:pt x="4881" y="824"/>
                    <a:pt x="5046" y="861"/>
                    <a:pt x="5199" y="942"/>
                  </a:cubicBezTo>
                  <a:lnTo>
                    <a:pt x="6364" y="1509"/>
                  </a:lnTo>
                  <a:cubicBezTo>
                    <a:pt x="6427" y="1540"/>
                    <a:pt x="6490" y="1556"/>
                    <a:pt x="6545" y="1556"/>
                  </a:cubicBezTo>
                  <a:cubicBezTo>
                    <a:pt x="6601" y="1556"/>
                    <a:pt x="6648" y="1540"/>
                    <a:pt x="6679" y="1509"/>
                  </a:cubicBezTo>
                  <a:lnTo>
                    <a:pt x="7877" y="942"/>
                  </a:lnTo>
                  <a:cubicBezTo>
                    <a:pt x="8037" y="861"/>
                    <a:pt x="8206" y="824"/>
                    <a:pt x="8371" y="824"/>
                  </a:cubicBezTo>
                  <a:close/>
                  <a:moveTo>
                    <a:pt x="1299" y="3783"/>
                  </a:moveTo>
                  <a:cubicBezTo>
                    <a:pt x="1359" y="3783"/>
                    <a:pt x="1422" y="3800"/>
                    <a:pt x="1481" y="3840"/>
                  </a:cubicBezTo>
                  <a:lnTo>
                    <a:pt x="2017" y="4092"/>
                  </a:lnTo>
                  <a:cubicBezTo>
                    <a:pt x="2584" y="4344"/>
                    <a:pt x="3308" y="4565"/>
                    <a:pt x="3970" y="4565"/>
                  </a:cubicBezTo>
                  <a:lnTo>
                    <a:pt x="9200" y="4565"/>
                  </a:lnTo>
                  <a:cubicBezTo>
                    <a:pt x="9893" y="4565"/>
                    <a:pt x="10586" y="4376"/>
                    <a:pt x="11185" y="4092"/>
                  </a:cubicBezTo>
                  <a:lnTo>
                    <a:pt x="11689" y="3840"/>
                  </a:lnTo>
                  <a:cubicBezTo>
                    <a:pt x="11737" y="3824"/>
                    <a:pt x="11788" y="3816"/>
                    <a:pt x="11839" y="3816"/>
                  </a:cubicBezTo>
                  <a:cubicBezTo>
                    <a:pt x="11983" y="3816"/>
                    <a:pt x="12123" y="3881"/>
                    <a:pt x="12193" y="3998"/>
                  </a:cubicBezTo>
                  <a:cubicBezTo>
                    <a:pt x="12256" y="4187"/>
                    <a:pt x="12161" y="4439"/>
                    <a:pt x="11972" y="4502"/>
                  </a:cubicBezTo>
                  <a:lnTo>
                    <a:pt x="11468" y="4754"/>
                  </a:lnTo>
                  <a:cubicBezTo>
                    <a:pt x="10743" y="5100"/>
                    <a:pt x="9924" y="5289"/>
                    <a:pt x="9168" y="5289"/>
                  </a:cubicBezTo>
                  <a:lnTo>
                    <a:pt x="3938" y="5289"/>
                  </a:lnTo>
                  <a:cubicBezTo>
                    <a:pt x="3182" y="5289"/>
                    <a:pt x="2363" y="5100"/>
                    <a:pt x="1639" y="4754"/>
                  </a:cubicBezTo>
                  <a:lnTo>
                    <a:pt x="1134" y="4502"/>
                  </a:lnTo>
                  <a:cubicBezTo>
                    <a:pt x="945" y="4439"/>
                    <a:pt x="851" y="4187"/>
                    <a:pt x="977" y="3998"/>
                  </a:cubicBezTo>
                  <a:cubicBezTo>
                    <a:pt x="1042" y="3868"/>
                    <a:pt x="1166" y="3783"/>
                    <a:pt x="1299" y="3783"/>
                  </a:cubicBezTo>
                  <a:close/>
                  <a:moveTo>
                    <a:pt x="2426" y="6801"/>
                  </a:moveTo>
                  <a:lnTo>
                    <a:pt x="2426" y="8282"/>
                  </a:lnTo>
                  <a:cubicBezTo>
                    <a:pt x="2048" y="8282"/>
                    <a:pt x="1702" y="7936"/>
                    <a:pt x="1702" y="7558"/>
                  </a:cubicBezTo>
                  <a:cubicBezTo>
                    <a:pt x="1702" y="7148"/>
                    <a:pt x="2017" y="6801"/>
                    <a:pt x="2426" y="6801"/>
                  </a:cubicBezTo>
                  <a:close/>
                  <a:moveTo>
                    <a:pt x="10680" y="6801"/>
                  </a:moveTo>
                  <a:cubicBezTo>
                    <a:pt x="11059" y="6801"/>
                    <a:pt x="11405" y="7117"/>
                    <a:pt x="11405" y="7558"/>
                  </a:cubicBezTo>
                  <a:cubicBezTo>
                    <a:pt x="11405" y="7936"/>
                    <a:pt x="11059" y="8282"/>
                    <a:pt x="10680" y="8282"/>
                  </a:cubicBezTo>
                  <a:lnTo>
                    <a:pt x="10680" y="6801"/>
                  </a:lnTo>
                  <a:close/>
                  <a:moveTo>
                    <a:pt x="3214" y="5982"/>
                  </a:moveTo>
                  <a:cubicBezTo>
                    <a:pt x="3466" y="6014"/>
                    <a:pt x="3686" y="6014"/>
                    <a:pt x="3970" y="6014"/>
                  </a:cubicBezTo>
                  <a:lnTo>
                    <a:pt x="9200" y="6014"/>
                  </a:lnTo>
                  <a:cubicBezTo>
                    <a:pt x="9452" y="6014"/>
                    <a:pt x="9672" y="6014"/>
                    <a:pt x="9956" y="5982"/>
                  </a:cubicBezTo>
                  <a:lnTo>
                    <a:pt x="9956" y="5982"/>
                  </a:lnTo>
                  <a:cubicBezTo>
                    <a:pt x="9924" y="6297"/>
                    <a:pt x="9924" y="8219"/>
                    <a:pt x="9924" y="8503"/>
                  </a:cubicBezTo>
                  <a:lnTo>
                    <a:pt x="9924" y="8849"/>
                  </a:lnTo>
                  <a:lnTo>
                    <a:pt x="6742" y="7558"/>
                  </a:lnTo>
                  <a:cubicBezTo>
                    <a:pt x="6695" y="7526"/>
                    <a:pt x="6640" y="7510"/>
                    <a:pt x="6589" y="7510"/>
                  </a:cubicBezTo>
                  <a:cubicBezTo>
                    <a:pt x="6538" y="7510"/>
                    <a:pt x="6490" y="7526"/>
                    <a:pt x="6459" y="7558"/>
                  </a:cubicBezTo>
                  <a:lnTo>
                    <a:pt x="3214" y="8849"/>
                  </a:lnTo>
                  <a:lnTo>
                    <a:pt x="3214" y="8660"/>
                  </a:lnTo>
                  <a:lnTo>
                    <a:pt x="3214" y="5982"/>
                  </a:lnTo>
                  <a:close/>
                  <a:moveTo>
                    <a:pt x="6585" y="8282"/>
                  </a:moveTo>
                  <a:lnTo>
                    <a:pt x="9767" y="9542"/>
                  </a:lnTo>
                  <a:cubicBezTo>
                    <a:pt x="9262" y="11157"/>
                    <a:pt x="7905" y="12034"/>
                    <a:pt x="6522" y="12034"/>
                  </a:cubicBezTo>
                  <a:cubicBezTo>
                    <a:pt x="5746" y="12034"/>
                    <a:pt x="4962" y="11758"/>
                    <a:pt x="4316" y="11181"/>
                  </a:cubicBezTo>
                  <a:cubicBezTo>
                    <a:pt x="3844" y="10740"/>
                    <a:pt x="3529" y="10172"/>
                    <a:pt x="3340" y="9605"/>
                  </a:cubicBezTo>
                  <a:lnTo>
                    <a:pt x="6585" y="8282"/>
                  </a:lnTo>
                  <a:close/>
                  <a:moveTo>
                    <a:pt x="8390" y="1"/>
                  </a:moveTo>
                  <a:cubicBezTo>
                    <a:pt x="8109" y="1"/>
                    <a:pt x="7824" y="69"/>
                    <a:pt x="7561" y="217"/>
                  </a:cubicBezTo>
                  <a:lnTo>
                    <a:pt x="6522" y="721"/>
                  </a:lnTo>
                  <a:lnTo>
                    <a:pt x="5514" y="217"/>
                  </a:lnTo>
                  <a:cubicBezTo>
                    <a:pt x="5240" y="88"/>
                    <a:pt x="4955" y="27"/>
                    <a:pt x="4676" y="27"/>
                  </a:cubicBezTo>
                  <a:cubicBezTo>
                    <a:pt x="3863" y="27"/>
                    <a:pt x="3110" y="546"/>
                    <a:pt x="2899" y="1414"/>
                  </a:cubicBezTo>
                  <a:lnTo>
                    <a:pt x="2395" y="3462"/>
                  </a:lnTo>
                  <a:lnTo>
                    <a:pt x="1765" y="3147"/>
                  </a:lnTo>
                  <a:cubicBezTo>
                    <a:pt x="1607" y="3063"/>
                    <a:pt x="1435" y="3024"/>
                    <a:pt x="1265" y="3024"/>
                  </a:cubicBezTo>
                  <a:cubicBezTo>
                    <a:pt x="859" y="3024"/>
                    <a:pt x="462" y="3251"/>
                    <a:pt x="284" y="3651"/>
                  </a:cubicBezTo>
                  <a:cubicBezTo>
                    <a:pt x="0" y="4187"/>
                    <a:pt x="221" y="4880"/>
                    <a:pt x="788" y="5132"/>
                  </a:cubicBezTo>
                  <a:lnTo>
                    <a:pt x="1292" y="5384"/>
                  </a:lnTo>
                  <a:cubicBezTo>
                    <a:pt x="1639" y="5573"/>
                    <a:pt x="2048" y="5699"/>
                    <a:pt x="2426" y="5793"/>
                  </a:cubicBezTo>
                  <a:lnTo>
                    <a:pt x="2426" y="6014"/>
                  </a:lnTo>
                  <a:cubicBezTo>
                    <a:pt x="1607" y="6014"/>
                    <a:pt x="945" y="6675"/>
                    <a:pt x="945" y="7495"/>
                  </a:cubicBezTo>
                  <a:cubicBezTo>
                    <a:pt x="945" y="8282"/>
                    <a:pt x="1576" y="9007"/>
                    <a:pt x="2426" y="9007"/>
                  </a:cubicBezTo>
                  <a:cubicBezTo>
                    <a:pt x="2521" y="10015"/>
                    <a:pt x="3025" y="10992"/>
                    <a:pt x="3781" y="11685"/>
                  </a:cubicBezTo>
                  <a:cubicBezTo>
                    <a:pt x="4537" y="12378"/>
                    <a:pt x="5514" y="12724"/>
                    <a:pt x="6522" y="12724"/>
                  </a:cubicBezTo>
                  <a:cubicBezTo>
                    <a:pt x="8696" y="12724"/>
                    <a:pt x="10365" y="11055"/>
                    <a:pt x="10586" y="9007"/>
                  </a:cubicBezTo>
                  <a:cubicBezTo>
                    <a:pt x="11500" y="9007"/>
                    <a:pt x="12130" y="8282"/>
                    <a:pt x="12130" y="7495"/>
                  </a:cubicBezTo>
                  <a:cubicBezTo>
                    <a:pt x="12130" y="6675"/>
                    <a:pt x="11468" y="6014"/>
                    <a:pt x="10617" y="6014"/>
                  </a:cubicBezTo>
                  <a:lnTo>
                    <a:pt x="10617" y="5793"/>
                  </a:lnTo>
                  <a:cubicBezTo>
                    <a:pt x="11027" y="5699"/>
                    <a:pt x="11405" y="5573"/>
                    <a:pt x="11783" y="5384"/>
                  </a:cubicBezTo>
                  <a:lnTo>
                    <a:pt x="12287" y="5132"/>
                  </a:lnTo>
                  <a:cubicBezTo>
                    <a:pt x="12886" y="4911"/>
                    <a:pt x="13075" y="4250"/>
                    <a:pt x="12791" y="3682"/>
                  </a:cubicBezTo>
                  <a:cubicBezTo>
                    <a:pt x="12588" y="3299"/>
                    <a:pt x="12191" y="3061"/>
                    <a:pt x="11785" y="3061"/>
                  </a:cubicBezTo>
                  <a:cubicBezTo>
                    <a:pt x="11625" y="3061"/>
                    <a:pt x="11462" y="3098"/>
                    <a:pt x="11311" y="3178"/>
                  </a:cubicBezTo>
                  <a:lnTo>
                    <a:pt x="10775" y="3399"/>
                  </a:lnTo>
                  <a:cubicBezTo>
                    <a:pt x="10743" y="3399"/>
                    <a:pt x="10712" y="3462"/>
                    <a:pt x="10680" y="3462"/>
                  </a:cubicBezTo>
                  <a:lnTo>
                    <a:pt x="10145" y="1414"/>
                  </a:lnTo>
                  <a:cubicBezTo>
                    <a:pt x="9959" y="552"/>
                    <a:pt x="9187" y="1"/>
                    <a:pt x="8390"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 name="Google Shape;330;p34"/>
          <p:cNvGrpSpPr/>
          <p:nvPr/>
        </p:nvGrpSpPr>
        <p:grpSpPr>
          <a:xfrm>
            <a:off x="4045237" y="2017289"/>
            <a:ext cx="322171" cy="334667"/>
            <a:chOff x="-55225575" y="1903275"/>
            <a:chExt cx="318225" cy="316650"/>
          </a:xfrm>
        </p:grpSpPr>
        <p:sp>
          <p:nvSpPr>
            <p:cNvPr id="331" name="Google Shape;331;p34"/>
            <p:cNvSpPr/>
            <p:nvPr/>
          </p:nvSpPr>
          <p:spPr>
            <a:xfrm>
              <a:off x="-55104275" y="2116925"/>
              <a:ext cx="72475" cy="29750"/>
            </a:xfrm>
            <a:custGeom>
              <a:rect b="b" l="l" r="r" t="t"/>
              <a:pathLst>
                <a:path extrusionOk="0" h="1190" w="2899">
                  <a:moveTo>
                    <a:pt x="398" y="1"/>
                  </a:moveTo>
                  <a:cubicBezTo>
                    <a:pt x="307" y="1"/>
                    <a:pt x="221" y="40"/>
                    <a:pt x="158" y="119"/>
                  </a:cubicBezTo>
                  <a:cubicBezTo>
                    <a:pt x="0" y="276"/>
                    <a:pt x="0" y="497"/>
                    <a:pt x="158" y="623"/>
                  </a:cubicBezTo>
                  <a:cubicBezTo>
                    <a:pt x="504" y="969"/>
                    <a:pt x="977" y="1190"/>
                    <a:pt x="1449" y="1190"/>
                  </a:cubicBezTo>
                  <a:cubicBezTo>
                    <a:pt x="1953" y="1190"/>
                    <a:pt x="2426" y="969"/>
                    <a:pt x="2741" y="623"/>
                  </a:cubicBezTo>
                  <a:cubicBezTo>
                    <a:pt x="2898" y="465"/>
                    <a:pt x="2898" y="245"/>
                    <a:pt x="2741" y="119"/>
                  </a:cubicBezTo>
                  <a:cubicBezTo>
                    <a:pt x="2694" y="56"/>
                    <a:pt x="2607" y="24"/>
                    <a:pt x="2513" y="24"/>
                  </a:cubicBezTo>
                  <a:cubicBezTo>
                    <a:pt x="2418" y="24"/>
                    <a:pt x="2316" y="56"/>
                    <a:pt x="2237" y="119"/>
                  </a:cubicBezTo>
                  <a:cubicBezTo>
                    <a:pt x="2048" y="308"/>
                    <a:pt x="1733" y="434"/>
                    <a:pt x="1449" y="434"/>
                  </a:cubicBezTo>
                  <a:cubicBezTo>
                    <a:pt x="1134" y="434"/>
                    <a:pt x="851" y="308"/>
                    <a:pt x="662" y="119"/>
                  </a:cubicBezTo>
                  <a:cubicBezTo>
                    <a:pt x="583" y="40"/>
                    <a:pt x="488" y="1"/>
                    <a:pt x="398"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4"/>
            <p:cNvSpPr/>
            <p:nvPr/>
          </p:nvSpPr>
          <p:spPr>
            <a:xfrm>
              <a:off x="-55113750" y="2053725"/>
              <a:ext cx="17350" cy="18125"/>
            </a:xfrm>
            <a:custGeom>
              <a:rect b="b" l="l" r="r" t="t"/>
              <a:pathLst>
                <a:path extrusionOk="0" h="725" w="694">
                  <a:moveTo>
                    <a:pt x="348" y="0"/>
                  </a:moveTo>
                  <a:cubicBezTo>
                    <a:pt x="158" y="0"/>
                    <a:pt x="1" y="158"/>
                    <a:pt x="1" y="347"/>
                  </a:cubicBezTo>
                  <a:cubicBezTo>
                    <a:pt x="1" y="536"/>
                    <a:pt x="158" y="725"/>
                    <a:pt x="348" y="725"/>
                  </a:cubicBezTo>
                  <a:cubicBezTo>
                    <a:pt x="537" y="725"/>
                    <a:pt x="694" y="536"/>
                    <a:pt x="694" y="347"/>
                  </a:cubicBezTo>
                  <a:cubicBezTo>
                    <a:pt x="694" y="158"/>
                    <a:pt x="537" y="0"/>
                    <a:pt x="34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4"/>
            <p:cNvSpPr/>
            <p:nvPr/>
          </p:nvSpPr>
          <p:spPr>
            <a:xfrm>
              <a:off x="-55039700" y="2053725"/>
              <a:ext cx="18125" cy="18125"/>
            </a:xfrm>
            <a:custGeom>
              <a:rect b="b" l="l" r="r" t="t"/>
              <a:pathLst>
                <a:path extrusionOk="0" h="725" w="725">
                  <a:moveTo>
                    <a:pt x="378" y="0"/>
                  </a:moveTo>
                  <a:cubicBezTo>
                    <a:pt x="189" y="0"/>
                    <a:pt x="0" y="158"/>
                    <a:pt x="0" y="347"/>
                  </a:cubicBezTo>
                  <a:cubicBezTo>
                    <a:pt x="0" y="536"/>
                    <a:pt x="189" y="725"/>
                    <a:pt x="378" y="725"/>
                  </a:cubicBezTo>
                  <a:cubicBezTo>
                    <a:pt x="568" y="725"/>
                    <a:pt x="725" y="536"/>
                    <a:pt x="725" y="347"/>
                  </a:cubicBezTo>
                  <a:cubicBezTo>
                    <a:pt x="725" y="158"/>
                    <a:pt x="568" y="0"/>
                    <a:pt x="37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4"/>
            <p:cNvSpPr/>
            <p:nvPr/>
          </p:nvSpPr>
          <p:spPr>
            <a:xfrm>
              <a:off x="-55225575" y="1903275"/>
              <a:ext cx="318225" cy="316650"/>
            </a:xfrm>
            <a:custGeom>
              <a:rect b="b" l="l" r="r" t="t"/>
              <a:pathLst>
                <a:path extrusionOk="0" h="12666" w="12729">
                  <a:moveTo>
                    <a:pt x="6333" y="757"/>
                  </a:moveTo>
                  <a:cubicBezTo>
                    <a:pt x="8790" y="757"/>
                    <a:pt x="10932" y="2679"/>
                    <a:pt x="11185" y="5105"/>
                  </a:cubicBezTo>
                  <a:cubicBezTo>
                    <a:pt x="11185" y="5231"/>
                    <a:pt x="11279" y="5357"/>
                    <a:pt x="11374" y="5388"/>
                  </a:cubicBezTo>
                  <a:cubicBezTo>
                    <a:pt x="11752" y="5577"/>
                    <a:pt x="11972" y="5987"/>
                    <a:pt x="11972" y="6365"/>
                  </a:cubicBezTo>
                  <a:cubicBezTo>
                    <a:pt x="11972" y="6680"/>
                    <a:pt x="11815" y="7058"/>
                    <a:pt x="11594" y="7247"/>
                  </a:cubicBezTo>
                  <a:cubicBezTo>
                    <a:pt x="11342" y="7373"/>
                    <a:pt x="11342" y="7625"/>
                    <a:pt x="11531" y="7783"/>
                  </a:cubicBezTo>
                  <a:cubicBezTo>
                    <a:pt x="11783" y="8035"/>
                    <a:pt x="11941" y="8318"/>
                    <a:pt x="11941" y="8633"/>
                  </a:cubicBezTo>
                  <a:cubicBezTo>
                    <a:pt x="11941" y="8948"/>
                    <a:pt x="11815" y="9263"/>
                    <a:pt x="11531" y="9452"/>
                  </a:cubicBezTo>
                  <a:cubicBezTo>
                    <a:pt x="11374" y="9610"/>
                    <a:pt x="11374" y="9830"/>
                    <a:pt x="11531" y="9988"/>
                  </a:cubicBezTo>
                  <a:cubicBezTo>
                    <a:pt x="11783" y="10240"/>
                    <a:pt x="11941" y="10524"/>
                    <a:pt x="11941" y="10839"/>
                  </a:cubicBezTo>
                  <a:cubicBezTo>
                    <a:pt x="11941" y="11437"/>
                    <a:pt x="11437" y="11941"/>
                    <a:pt x="10838" y="11941"/>
                  </a:cubicBezTo>
                  <a:lnTo>
                    <a:pt x="1828" y="11941"/>
                  </a:lnTo>
                  <a:cubicBezTo>
                    <a:pt x="1197" y="11941"/>
                    <a:pt x="725" y="11406"/>
                    <a:pt x="725" y="10839"/>
                  </a:cubicBezTo>
                  <a:cubicBezTo>
                    <a:pt x="725" y="10492"/>
                    <a:pt x="819" y="10208"/>
                    <a:pt x="1103" y="9988"/>
                  </a:cubicBezTo>
                  <a:cubicBezTo>
                    <a:pt x="1260" y="9830"/>
                    <a:pt x="1260" y="9610"/>
                    <a:pt x="1103" y="9452"/>
                  </a:cubicBezTo>
                  <a:cubicBezTo>
                    <a:pt x="882" y="9200"/>
                    <a:pt x="725" y="8917"/>
                    <a:pt x="725" y="8633"/>
                  </a:cubicBezTo>
                  <a:cubicBezTo>
                    <a:pt x="725" y="8318"/>
                    <a:pt x="819" y="8003"/>
                    <a:pt x="1103" y="7783"/>
                  </a:cubicBezTo>
                  <a:cubicBezTo>
                    <a:pt x="1260" y="7625"/>
                    <a:pt x="1260" y="7405"/>
                    <a:pt x="1103" y="7247"/>
                  </a:cubicBezTo>
                  <a:cubicBezTo>
                    <a:pt x="882" y="7058"/>
                    <a:pt x="725" y="6680"/>
                    <a:pt x="725" y="6365"/>
                  </a:cubicBezTo>
                  <a:cubicBezTo>
                    <a:pt x="725" y="5987"/>
                    <a:pt x="945" y="5577"/>
                    <a:pt x="1292" y="5388"/>
                  </a:cubicBezTo>
                  <a:cubicBezTo>
                    <a:pt x="1418" y="5357"/>
                    <a:pt x="1512" y="5231"/>
                    <a:pt x="1512" y="5105"/>
                  </a:cubicBezTo>
                  <a:cubicBezTo>
                    <a:pt x="1765" y="2679"/>
                    <a:pt x="3907" y="757"/>
                    <a:pt x="6333" y="757"/>
                  </a:cubicBezTo>
                  <a:close/>
                  <a:moveTo>
                    <a:pt x="6333" y="1"/>
                  </a:moveTo>
                  <a:cubicBezTo>
                    <a:pt x="3497" y="1"/>
                    <a:pt x="1134" y="2112"/>
                    <a:pt x="788" y="4853"/>
                  </a:cubicBezTo>
                  <a:cubicBezTo>
                    <a:pt x="284" y="5199"/>
                    <a:pt x="0" y="5735"/>
                    <a:pt x="0" y="6365"/>
                  </a:cubicBezTo>
                  <a:cubicBezTo>
                    <a:pt x="0" y="6774"/>
                    <a:pt x="158" y="7216"/>
                    <a:pt x="410" y="7531"/>
                  </a:cubicBezTo>
                  <a:cubicBezTo>
                    <a:pt x="158" y="7846"/>
                    <a:pt x="0" y="8224"/>
                    <a:pt x="0" y="8633"/>
                  </a:cubicBezTo>
                  <a:cubicBezTo>
                    <a:pt x="0" y="9011"/>
                    <a:pt x="126" y="9421"/>
                    <a:pt x="410" y="9736"/>
                  </a:cubicBezTo>
                  <a:cubicBezTo>
                    <a:pt x="158" y="10051"/>
                    <a:pt x="0" y="10429"/>
                    <a:pt x="0" y="10839"/>
                  </a:cubicBezTo>
                  <a:cubicBezTo>
                    <a:pt x="0" y="11847"/>
                    <a:pt x="819" y="12666"/>
                    <a:pt x="1859" y="12666"/>
                  </a:cubicBezTo>
                  <a:lnTo>
                    <a:pt x="10869" y="12666"/>
                  </a:lnTo>
                  <a:cubicBezTo>
                    <a:pt x="11909" y="12666"/>
                    <a:pt x="12728" y="11847"/>
                    <a:pt x="12728" y="10839"/>
                  </a:cubicBezTo>
                  <a:cubicBezTo>
                    <a:pt x="12728" y="10429"/>
                    <a:pt x="12602" y="10051"/>
                    <a:pt x="12319" y="9736"/>
                  </a:cubicBezTo>
                  <a:cubicBezTo>
                    <a:pt x="12571" y="9421"/>
                    <a:pt x="12728" y="9011"/>
                    <a:pt x="12728" y="8633"/>
                  </a:cubicBezTo>
                  <a:cubicBezTo>
                    <a:pt x="12634" y="8224"/>
                    <a:pt x="12539" y="7846"/>
                    <a:pt x="12287" y="7531"/>
                  </a:cubicBezTo>
                  <a:cubicBezTo>
                    <a:pt x="12539" y="7216"/>
                    <a:pt x="12697" y="6774"/>
                    <a:pt x="12697" y="6365"/>
                  </a:cubicBezTo>
                  <a:cubicBezTo>
                    <a:pt x="12697" y="5798"/>
                    <a:pt x="12382" y="5199"/>
                    <a:pt x="11909" y="4853"/>
                  </a:cubicBezTo>
                  <a:cubicBezTo>
                    <a:pt x="11500" y="2112"/>
                    <a:pt x="9137" y="1"/>
                    <a:pt x="6333"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4"/>
            <p:cNvSpPr/>
            <p:nvPr/>
          </p:nvSpPr>
          <p:spPr>
            <a:xfrm>
              <a:off x="-55170450" y="1959200"/>
              <a:ext cx="204800" cy="225300"/>
            </a:xfrm>
            <a:custGeom>
              <a:rect b="b" l="l" r="r" t="t"/>
              <a:pathLst>
                <a:path extrusionOk="0" h="9012" w="8192">
                  <a:moveTo>
                    <a:pt x="4128" y="1450"/>
                  </a:moveTo>
                  <a:cubicBezTo>
                    <a:pt x="4411" y="2017"/>
                    <a:pt x="4821" y="2490"/>
                    <a:pt x="5293" y="2836"/>
                  </a:cubicBezTo>
                  <a:cubicBezTo>
                    <a:pt x="5924" y="3340"/>
                    <a:pt x="6711" y="3624"/>
                    <a:pt x="7499" y="3687"/>
                  </a:cubicBezTo>
                  <a:cubicBezTo>
                    <a:pt x="7499" y="3813"/>
                    <a:pt x="7530" y="3970"/>
                    <a:pt x="7530" y="4096"/>
                  </a:cubicBezTo>
                  <a:lnTo>
                    <a:pt x="7530" y="5640"/>
                  </a:lnTo>
                  <a:lnTo>
                    <a:pt x="7436" y="5640"/>
                  </a:lnTo>
                  <a:cubicBezTo>
                    <a:pt x="7436" y="7089"/>
                    <a:pt x="6270" y="8224"/>
                    <a:pt x="4852" y="8224"/>
                  </a:cubicBezTo>
                  <a:lnTo>
                    <a:pt x="3340" y="8224"/>
                  </a:lnTo>
                  <a:cubicBezTo>
                    <a:pt x="1891" y="8224"/>
                    <a:pt x="757" y="7058"/>
                    <a:pt x="757" y="5640"/>
                  </a:cubicBezTo>
                  <a:lnTo>
                    <a:pt x="757" y="4096"/>
                  </a:lnTo>
                  <a:cubicBezTo>
                    <a:pt x="757" y="3970"/>
                    <a:pt x="757" y="3813"/>
                    <a:pt x="788" y="3687"/>
                  </a:cubicBezTo>
                  <a:cubicBezTo>
                    <a:pt x="1576" y="3624"/>
                    <a:pt x="2363" y="3340"/>
                    <a:pt x="2994" y="2836"/>
                  </a:cubicBezTo>
                  <a:cubicBezTo>
                    <a:pt x="3466" y="2427"/>
                    <a:pt x="3876" y="1954"/>
                    <a:pt x="4128" y="1450"/>
                  </a:cubicBezTo>
                  <a:close/>
                  <a:moveTo>
                    <a:pt x="4096" y="1"/>
                  </a:moveTo>
                  <a:cubicBezTo>
                    <a:pt x="3939" y="1"/>
                    <a:pt x="3781" y="127"/>
                    <a:pt x="3750" y="284"/>
                  </a:cubicBezTo>
                  <a:lnTo>
                    <a:pt x="3718" y="442"/>
                  </a:lnTo>
                  <a:cubicBezTo>
                    <a:pt x="3309" y="1923"/>
                    <a:pt x="1985" y="2994"/>
                    <a:pt x="442" y="2994"/>
                  </a:cubicBezTo>
                  <a:cubicBezTo>
                    <a:pt x="253" y="2994"/>
                    <a:pt x="127" y="3120"/>
                    <a:pt x="95" y="3309"/>
                  </a:cubicBezTo>
                  <a:cubicBezTo>
                    <a:pt x="32" y="3592"/>
                    <a:pt x="1" y="3876"/>
                    <a:pt x="1" y="4128"/>
                  </a:cubicBezTo>
                  <a:lnTo>
                    <a:pt x="1" y="5672"/>
                  </a:lnTo>
                  <a:cubicBezTo>
                    <a:pt x="1" y="7530"/>
                    <a:pt x="1513" y="9011"/>
                    <a:pt x="3340" y="9011"/>
                  </a:cubicBezTo>
                  <a:lnTo>
                    <a:pt x="4852" y="9011"/>
                  </a:lnTo>
                  <a:cubicBezTo>
                    <a:pt x="6711" y="9011"/>
                    <a:pt x="8192" y="7530"/>
                    <a:pt x="8192" y="5672"/>
                  </a:cubicBezTo>
                  <a:lnTo>
                    <a:pt x="8192" y="4128"/>
                  </a:lnTo>
                  <a:cubicBezTo>
                    <a:pt x="8192" y="3844"/>
                    <a:pt x="8160" y="3592"/>
                    <a:pt x="8129" y="3309"/>
                  </a:cubicBezTo>
                  <a:cubicBezTo>
                    <a:pt x="8066" y="3120"/>
                    <a:pt x="7908" y="2994"/>
                    <a:pt x="7751" y="2994"/>
                  </a:cubicBezTo>
                  <a:cubicBezTo>
                    <a:pt x="6239" y="2994"/>
                    <a:pt x="4884" y="1923"/>
                    <a:pt x="4506" y="442"/>
                  </a:cubicBezTo>
                  <a:lnTo>
                    <a:pt x="4443" y="284"/>
                  </a:lnTo>
                  <a:cubicBezTo>
                    <a:pt x="4411" y="127"/>
                    <a:pt x="4254" y="1"/>
                    <a:pt x="4096"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 name="Google Shape;336;p34"/>
          <p:cNvGrpSpPr/>
          <p:nvPr/>
        </p:nvGrpSpPr>
        <p:grpSpPr>
          <a:xfrm>
            <a:off x="481483" y="4193428"/>
            <a:ext cx="322998" cy="346532"/>
            <a:chOff x="-64406125" y="3362225"/>
            <a:chExt cx="318225" cy="314800"/>
          </a:xfrm>
        </p:grpSpPr>
        <p:sp>
          <p:nvSpPr>
            <p:cNvPr id="337" name="Google Shape;337;p34"/>
            <p:cNvSpPr/>
            <p:nvPr/>
          </p:nvSpPr>
          <p:spPr>
            <a:xfrm>
              <a:off x="-64332100" y="3362225"/>
              <a:ext cx="170150" cy="199025"/>
            </a:xfrm>
            <a:custGeom>
              <a:rect b="b" l="l" r="r" t="t"/>
              <a:pathLst>
                <a:path extrusionOk="0" h="7961" w="6806">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4"/>
            <p:cNvSpPr/>
            <p:nvPr/>
          </p:nvSpPr>
          <p:spPr>
            <a:xfrm>
              <a:off x="-64406125" y="3559050"/>
              <a:ext cx="318225" cy="117975"/>
            </a:xfrm>
            <a:custGeom>
              <a:rect b="b" l="l" r="r" t="t"/>
              <a:pathLst>
                <a:path extrusionOk="0" h="4719" w="12729">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9" name="Google Shape;339;p34"/>
          <p:cNvSpPr/>
          <p:nvPr/>
        </p:nvSpPr>
        <p:spPr>
          <a:xfrm>
            <a:off x="525660" y="5918427"/>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40" name="Google Shape;340;p34"/>
          <p:cNvSpPr txBox="1"/>
          <p:nvPr/>
        </p:nvSpPr>
        <p:spPr>
          <a:xfrm>
            <a:off x="819100" y="6721050"/>
            <a:ext cx="6822300" cy="23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Cabin"/>
                <a:ea typeface="Cabin"/>
                <a:cs typeface="Cabin"/>
                <a:sym typeface="Cabin"/>
              </a:rPr>
              <a:t>Note takers:</a:t>
            </a:r>
            <a:endParaRPr b="1" sz="2000">
              <a:latin typeface="Cabin"/>
              <a:ea typeface="Cabin"/>
              <a:cs typeface="Cabin"/>
              <a:sym typeface="Cabin"/>
            </a:endParaRPr>
          </a:p>
          <a:p>
            <a:pPr indent="0" lvl="0" marL="0" rtl="0" algn="l">
              <a:spcBef>
                <a:spcPts val="0"/>
              </a:spcBef>
              <a:spcAft>
                <a:spcPts val="0"/>
              </a:spcAft>
              <a:buNone/>
            </a:pPr>
            <a:r>
              <a:t/>
            </a:r>
            <a:endParaRPr>
              <a:solidFill>
                <a:schemeClr val="dk1"/>
              </a:solidFill>
              <a:latin typeface="Cabin SemiBold"/>
              <a:ea typeface="Cabin SemiBold"/>
              <a:cs typeface="Cabin SemiBold"/>
              <a:sym typeface="Cabin SemiBold"/>
            </a:endParaRPr>
          </a:p>
          <a:p>
            <a:pPr indent="-355600" lvl="0" marL="457200" rtl="0" algn="l">
              <a:spcBef>
                <a:spcPts val="0"/>
              </a:spcBef>
              <a:spcAft>
                <a:spcPts val="0"/>
              </a:spcAft>
              <a:buClr>
                <a:schemeClr val="dk1"/>
              </a:buClr>
              <a:buSzPts val="2000"/>
              <a:buFont typeface="Cabin SemiBold"/>
              <a:buChar char="-"/>
            </a:pPr>
            <a:r>
              <a:rPr lang="en-GB" sz="2000">
                <a:solidFill>
                  <a:schemeClr val="dk1"/>
                </a:solidFill>
                <a:latin typeface="Cabin SemiBold"/>
                <a:ea typeface="Cabin SemiBold"/>
                <a:cs typeface="Cabin SemiBold"/>
                <a:sym typeface="Cabin SemiBold"/>
              </a:rPr>
              <a:t>Mashal Abaalkhail</a:t>
            </a:r>
            <a:endParaRPr sz="2000">
              <a:solidFill>
                <a:schemeClr val="dk1"/>
              </a:solidFill>
              <a:latin typeface="Cabin SemiBold"/>
              <a:ea typeface="Cabin SemiBold"/>
              <a:cs typeface="Cabin SemiBold"/>
              <a:sym typeface="Cabin SemiBold"/>
            </a:endParaRPr>
          </a:p>
          <a:p>
            <a:pPr indent="-355600" lvl="0" marL="457200" rtl="0" algn="l">
              <a:spcBef>
                <a:spcPts val="0"/>
              </a:spcBef>
              <a:spcAft>
                <a:spcPts val="0"/>
              </a:spcAft>
              <a:buSzPts val="2000"/>
              <a:buFont typeface="Cabin SemiBold"/>
              <a:buChar char="-"/>
            </a:pPr>
            <a:r>
              <a:rPr lang="en-GB" sz="2000">
                <a:latin typeface="Cabin SemiBold"/>
                <a:ea typeface="Cabin SemiBold"/>
                <a:cs typeface="Cabin SemiBold"/>
                <a:sym typeface="Cabin SemiBold"/>
              </a:rPr>
              <a:t>Badr Alqarni</a:t>
            </a:r>
            <a:endParaRPr sz="2000">
              <a:latin typeface="Cabin SemiBold"/>
              <a:ea typeface="Cabin SemiBold"/>
              <a:cs typeface="Cabin SemiBold"/>
              <a:sym typeface="Cabin SemiBold"/>
            </a:endParaRPr>
          </a:p>
          <a:p>
            <a:pPr indent="-355600" lvl="0" marL="457200" rtl="0" algn="l">
              <a:spcBef>
                <a:spcPts val="0"/>
              </a:spcBef>
              <a:spcAft>
                <a:spcPts val="0"/>
              </a:spcAft>
              <a:buClr>
                <a:schemeClr val="dk1"/>
              </a:buClr>
              <a:buSzPts val="2000"/>
              <a:buFont typeface="Cabin SemiBold"/>
              <a:buChar char="-"/>
            </a:pPr>
            <a:r>
              <a:rPr lang="en-GB" sz="2000">
                <a:solidFill>
                  <a:schemeClr val="dk1"/>
                </a:solidFill>
                <a:latin typeface="Cabin SemiBold"/>
                <a:ea typeface="Cabin SemiBold"/>
                <a:cs typeface="Cabin SemiBold"/>
                <a:sym typeface="Cabin SemiBold"/>
              </a:rPr>
              <a:t>Leena Alnassar</a:t>
            </a:r>
            <a:endParaRPr sz="2000">
              <a:latin typeface="Cabin SemiBold"/>
              <a:ea typeface="Cabin SemiBold"/>
              <a:cs typeface="Cabin SemiBold"/>
              <a:sym typeface="Cabin SemiBold"/>
            </a:endParaRPr>
          </a:p>
        </p:txBody>
      </p:sp>
      <p:sp>
        <p:nvSpPr>
          <p:cNvPr id="341" name="Google Shape;341;p34"/>
          <p:cNvSpPr txBox="1"/>
          <p:nvPr/>
        </p:nvSpPr>
        <p:spPr>
          <a:xfrm>
            <a:off x="797975" y="6174075"/>
            <a:ext cx="51537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Cabin"/>
                <a:ea typeface="Cabin"/>
                <a:cs typeface="Cabin"/>
                <a:sym typeface="Cabin"/>
              </a:rPr>
              <a:t>Hani Alhudhaif</a:t>
            </a:r>
            <a:endParaRPr b="1" sz="2000">
              <a:latin typeface="Cabin"/>
              <a:ea typeface="Cabin"/>
              <a:cs typeface="Cabin"/>
              <a:sym typeface="Cabin"/>
            </a:endParaRPr>
          </a:p>
          <a:p>
            <a:pPr indent="0" lvl="0" marL="0" rtl="0" algn="l">
              <a:spcBef>
                <a:spcPts val="0"/>
              </a:spcBef>
              <a:spcAft>
                <a:spcPts val="0"/>
              </a:spcAft>
              <a:buNone/>
            </a:pPr>
            <a:r>
              <a:t/>
            </a:r>
            <a:endParaRPr b="1" sz="2000">
              <a:latin typeface="Cabin"/>
              <a:ea typeface="Cabin"/>
              <a:cs typeface="Cabin"/>
              <a:sym typeface="Cabin"/>
            </a:endParaRPr>
          </a:p>
        </p:txBody>
      </p:sp>
      <p:sp>
        <p:nvSpPr>
          <p:cNvPr id="342" name="Google Shape;342;p34"/>
          <p:cNvSpPr/>
          <p:nvPr/>
        </p:nvSpPr>
        <p:spPr>
          <a:xfrm>
            <a:off x="525660" y="6291627"/>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6"/>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32" name="Google Shape;132;p26"/>
          <p:cNvSpPr/>
          <p:nvPr/>
        </p:nvSpPr>
        <p:spPr>
          <a:xfrm>
            <a:off x="75" y="9885125"/>
            <a:ext cx="7589400" cy="8133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Cabin"/>
                <a:ea typeface="Cabin"/>
                <a:cs typeface="Cabin"/>
                <a:sym typeface="Cabin"/>
              </a:rPr>
              <a:t>1- flagellated</a:t>
            </a:r>
            <a:endParaRPr sz="900">
              <a:solidFill>
                <a:srgbClr val="6AA84F"/>
              </a:solidFill>
              <a:latin typeface="Cabin"/>
              <a:ea typeface="Cabin"/>
              <a:cs typeface="Cabin"/>
              <a:sym typeface="Cabin"/>
            </a:endParaRPr>
          </a:p>
          <a:p>
            <a:pPr indent="0" lvl="0" marL="0" rtl="0" algn="l">
              <a:spcBef>
                <a:spcPts val="0"/>
              </a:spcBef>
              <a:spcAft>
                <a:spcPts val="0"/>
              </a:spcAft>
              <a:buNone/>
            </a:pPr>
            <a:r>
              <a:rPr lang="en-GB" sz="900">
                <a:solidFill>
                  <a:srgbClr val="6AA84F"/>
                </a:solidFill>
                <a:latin typeface="Cabin"/>
                <a:ea typeface="Cabin"/>
                <a:cs typeface="Cabin"/>
                <a:sym typeface="Cabin"/>
              </a:rPr>
              <a:t>2- other serotypes do not produce the toxin that causes the disease</a:t>
            </a:r>
            <a:endParaRPr sz="900">
              <a:solidFill>
                <a:srgbClr val="6AA84F"/>
              </a:solidFill>
              <a:latin typeface="Cabin"/>
              <a:ea typeface="Cabin"/>
              <a:cs typeface="Cabin"/>
              <a:sym typeface="Cabin"/>
            </a:endParaRPr>
          </a:p>
          <a:p>
            <a:pPr indent="0" lvl="0" marL="0" rtl="0" algn="l">
              <a:spcBef>
                <a:spcPts val="0"/>
              </a:spcBef>
              <a:spcAft>
                <a:spcPts val="0"/>
              </a:spcAft>
              <a:buNone/>
            </a:pPr>
            <a:r>
              <a:rPr lang="en-GB" sz="900">
                <a:solidFill>
                  <a:srgbClr val="6AA84F"/>
                </a:solidFill>
                <a:latin typeface="Cabin"/>
                <a:ea typeface="Cabin"/>
                <a:cs typeface="Cabin"/>
                <a:sym typeface="Cabin"/>
              </a:rPr>
              <a:t>3- mainly found in small intestine</a:t>
            </a:r>
            <a:endParaRPr sz="900">
              <a:solidFill>
                <a:srgbClr val="6AA84F"/>
              </a:solidFill>
              <a:highlight>
                <a:srgbClr val="F1C232"/>
              </a:highlight>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rgbClr val="6AA84F"/>
                </a:solidFill>
                <a:latin typeface="Cabin"/>
                <a:ea typeface="Cabin"/>
                <a:cs typeface="Cabin"/>
                <a:sym typeface="Cabin"/>
              </a:rPr>
              <a:t>4- less severe</a:t>
            </a:r>
            <a:endParaRPr sz="900">
              <a:solidFill>
                <a:srgbClr val="6AA84F"/>
              </a:solidFill>
              <a:latin typeface="Cabin"/>
              <a:ea typeface="Cabin"/>
              <a:cs typeface="Cabin"/>
              <a:sym typeface="Cabin"/>
            </a:endParaRPr>
          </a:p>
        </p:txBody>
      </p:sp>
      <p:sp>
        <p:nvSpPr>
          <p:cNvPr id="133" name="Google Shape;133;p26"/>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sp>
        <p:nvSpPr>
          <p:cNvPr id="134" name="Google Shape;134;p26"/>
          <p:cNvSpPr txBox="1"/>
          <p:nvPr/>
        </p:nvSpPr>
        <p:spPr>
          <a:xfrm>
            <a:off x="411925" y="327150"/>
            <a:ext cx="65556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2900">
                <a:solidFill>
                  <a:srgbClr val="61753B"/>
                </a:solidFill>
                <a:latin typeface="Cabin"/>
                <a:ea typeface="Cabin"/>
                <a:cs typeface="Cabin"/>
                <a:sym typeface="Cabin"/>
              </a:rPr>
              <a:t>Introduction, Discovery &amp; Epidemiology</a:t>
            </a:r>
            <a:endParaRPr b="1" sz="2900">
              <a:solidFill>
                <a:srgbClr val="61753B"/>
              </a:solidFill>
              <a:latin typeface="Cabin"/>
              <a:ea typeface="Cabin"/>
              <a:cs typeface="Cabin"/>
              <a:sym typeface="Cabin"/>
            </a:endParaRPr>
          </a:p>
        </p:txBody>
      </p:sp>
      <p:sp>
        <p:nvSpPr>
          <p:cNvPr id="135" name="Google Shape;135;p26"/>
          <p:cNvSpPr txBox="1"/>
          <p:nvPr/>
        </p:nvSpPr>
        <p:spPr>
          <a:xfrm>
            <a:off x="275625" y="1081468"/>
            <a:ext cx="7038300" cy="467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Introduction:</a:t>
            </a:r>
            <a:endParaRPr>
              <a:latin typeface="Cabin"/>
              <a:ea typeface="Cabin"/>
              <a:cs typeface="Cabin"/>
              <a:sym typeface="Cabin"/>
            </a:endParaRPr>
          </a:p>
        </p:txBody>
      </p:sp>
      <p:graphicFrame>
        <p:nvGraphicFramePr>
          <p:cNvPr id="136" name="Google Shape;136;p26"/>
          <p:cNvGraphicFramePr/>
          <p:nvPr/>
        </p:nvGraphicFramePr>
        <p:xfrm>
          <a:off x="270813" y="1577992"/>
          <a:ext cx="3000000" cy="3000000"/>
        </p:xfrm>
        <a:graphic>
          <a:graphicData uri="http://schemas.openxmlformats.org/drawingml/2006/table">
            <a:tbl>
              <a:tblPr>
                <a:noFill/>
                <a:tableStyleId>{1D35F464-32E1-49A6-B997-7C8C01CFD2BF}</a:tableStyleId>
              </a:tblPr>
              <a:tblGrid>
                <a:gridCol w="1444675"/>
                <a:gridCol w="1370625"/>
                <a:gridCol w="1407650"/>
                <a:gridCol w="1407650"/>
                <a:gridCol w="1407650"/>
              </a:tblGrid>
              <a:tr h="100000">
                <a:tc gridSpan="5">
                  <a:txBody>
                    <a:bodyPr/>
                    <a:lstStyle/>
                    <a:p>
                      <a:pPr indent="0" lvl="0" marL="0" rtl="0" algn="ctr">
                        <a:spcBef>
                          <a:spcPts val="0"/>
                        </a:spcBef>
                        <a:spcAft>
                          <a:spcPts val="0"/>
                        </a:spcAft>
                        <a:buNone/>
                      </a:pPr>
                      <a:r>
                        <a:rPr b="1" lang="en-GB" sz="2000">
                          <a:solidFill>
                            <a:srgbClr val="FFFFFF"/>
                          </a:solidFill>
                          <a:latin typeface="Cabin"/>
                          <a:ea typeface="Cabin"/>
                          <a:cs typeface="Cabin"/>
                          <a:sym typeface="Cabin"/>
                        </a:rPr>
                        <a:t>Cholera</a:t>
                      </a:r>
                      <a:endParaRPr b="1" sz="2000">
                        <a:solidFill>
                          <a:srgbClr val="FFFFFF"/>
                        </a:solidFill>
                        <a:latin typeface="Cabin"/>
                        <a:ea typeface="Cabin"/>
                        <a:cs typeface="Cabin"/>
                        <a:sym typeface="Cabin"/>
                      </a:endParaRPr>
                    </a:p>
                  </a:txBody>
                  <a:tcPr marT="91425" marB="91425" marR="91425" marL="91425" anchor="ctr">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solidFill>
                      <a:srgbClr val="61753B">
                        <a:alpha val="84310"/>
                      </a:srgbClr>
                    </a:solidFill>
                  </a:tcPr>
                </a:tc>
                <a:tc hMerge="1"/>
                <a:tc hMerge="1"/>
                <a:tc hMerge="1"/>
                <a:tc hMerge="1"/>
              </a:tr>
              <a:tr h="329550">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Definition</a:t>
                      </a:r>
                      <a:endParaRPr b="1">
                        <a:solidFill>
                          <a:srgbClr val="61753B"/>
                        </a:solidFill>
                        <a:latin typeface="Cabin"/>
                        <a:ea typeface="Cabin"/>
                        <a:cs typeface="Cabin"/>
                        <a:sym typeface="Cabin"/>
                      </a:endParaRPr>
                    </a:p>
                  </a:txBody>
                  <a:tcPr marT="91425" marB="91425" marR="91425" marL="91425" anchor="ctr">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solidFill>
                      <a:srgbClr val="C0C58F">
                        <a:alpha val="53630"/>
                      </a:srgbClr>
                    </a:solidFill>
                  </a:tcPr>
                </a:tc>
                <a:tc gridSpan="4">
                  <a:txBody>
                    <a:bodyPr/>
                    <a:lstStyle/>
                    <a:p>
                      <a:pPr indent="-304800" lvl="0" marL="4572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A </a:t>
                      </a:r>
                      <a:r>
                        <a:rPr b="1" lang="en-GB" sz="1200">
                          <a:solidFill>
                            <a:srgbClr val="CC0000"/>
                          </a:solidFill>
                          <a:latin typeface="Cabin"/>
                          <a:ea typeface="Cabin"/>
                          <a:cs typeface="Cabin"/>
                          <a:sym typeface="Cabin"/>
                        </a:rPr>
                        <a:t>waterborne</a:t>
                      </a:r>
                      <a:r>
                        <a:rPr lang="en-GB" sz="1200">
                          <a:solidFill>
                            <a:schemeClr val="dk1"/>
                          </a:solidFill>
                          <a:latin typeface="Cabin"/>
                          <a:ea typeface="Cabin"/>
                          <a:cs typeface="Cabin"/>
                          <a:sym typeface="Cabin"/>
                        </a:rPr>
                        <a:t> life threatening </a:t>
                      </a:r>
                      <a:r>
                        <a:rPr b="1" lang="en-GB" sz="1200">
                          <a:solidFill>
                            <a:schemeClr val="dk1"/>
                          </a:solidFill>
                          <a:latin typeface="Cabin"/>
                          <a:ea typeface="Cabin"/>
                          <a:cs typeface="Cabin"/>
                          <a:sym typeface="Cabin"/>
                        </a:rPr>
                        <a:t>diarrheal disease</a:t>
                      </a:r>
                      <a:endParaRPr sz="1200">
                        <a:latin typeface="Cabin"/>
                        <a:ea typeface="Cabin"/>
                        <a:cs typeface="Cabin"/>
                        <a:sym typeface="Cabin"/>
                      </a:endParaRPr>
                    </a:p>
                  </a:txBody>
                  <a:tcPr marT="91425" marB="91425" marR="91425" marL="91425">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tcPr>
                </a:tc>
                <a:tc hMerge="1"/>
                <a:tc hMerge="1"/>
                <a:tc hMerge="1"/>
              </a:tr>
              <a:tr h="560900">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Etiology</a:t>
                      </a:r>
                      <a:endParaRPr b="1">
                        <a:solidFill>
                          <a:srgbClr val="61753B"/>
                        </a:solidFill>
                        <a:latin typeface="Cabin"/>
                        <a:ea typeface="Cabin"/>
                        <a:cs typeface="Cabin"/>
                        <a:sym typeface="Cabin"/>
                      </a:endParaRPr>
                    </a:p>
                  </a:txBody>
                  <a:tcPr marT="91425" marB="91425" marR="91425" marL="91425" anchor="ctr">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solidFill>
                      <a:srgbClr val="C0C58F"/>
                    </a:solidFill>
                  </a:tcPr>
                </a:tc>
                <a:tc gridSpan="4">
                  <a:txBody>
                    <a:bodyPr/>
                    <a:lstStyle/>
                    <a:p>
                      <a:pPr indent="-304800" lvl="0" marL="457200" rtl="0" algn="l">
                        <a:spcBef>
                          <a:spcPts val="0"/>
                        </a:spcBef>
                        <a:spcAft>
                          <a:spcPts val="0"/>
                        </a:spcAft>
                        <a:buClr>
                          <a:schemeClr val="dk1"/>
                        </a:buClr>
                        <a:buSzPts val="1200"/>
                        <a:buFont typeface="Cabin"/>
                        <a:buChar char="●"/>
                      </a:pPr>
                      <a:r>
                        <a:rPr lang="en-GB" sz="1200">
                          <a:solidFill>
                            <a:srgbClr val="CC0000"/>
                          </a:solidFill>
                          <a:latin typeface="Cabin"/>
                          <a:ea typeface="Cabin"/>
                          <a:cs typeface="Cabin"/>
                          <a:sym typeface="Cabin"/>
                        </a:rPr>
                        <a:t>V</a:t>
                      </a:r>
                      <a:r>
                        <a:rPr lang="en-GB" sz="1200">
                          <a:solidFill>
                            <a:srgbClr val="CC0000"/>
                          </a:solidFill>
                          <a:latin typeface="Cabin"/>
                          <a:ea typeface="Cabin"/>
                          <a:cs typeface="Cabin"/>
                          <a:sym typeface="Cabin"/>
                        </a:rPr>
                        <a:t>ibrio Cholerae</a:t>
                      </a:r>
                      <a:endParaRPr sz="1200">
                        <a:solidFill>
                          <a:srgbClr val="CC0000"/>
                        </a:solidFill>
                        <a:latin typeface="Cabin"/>
                        <a:ea typeface="Cabin"/>
                        <a:cs typeface="Cabin"/>
                        <a:sym typeface="Cabin"/>
                      </a:endParaRPr>
                    </a:p>
                    <a:p>
                      <a:pPr indent="-304800" lvl="0" marL="457200" rtl="0" algn="l">
                        <a:spcBef>
                          <a:spcPts val="0"/>
                        </a:spcBef>
                        <a:spcAft>
                          <a:spcPts val="0"/>
                        </a:spcAft>
                        <a:buSzPts val="1200"/>
                        <a:buFont typeface="Cabin"/>
                        <a:buChar char="-"/>
                      </a:pPr>
                      <a:r>
                        <a:rPr lang="en-GB" sz="1200">
                          <a:latin typeface="Cabin"/>
                          <a:ea typeface="Cabin"/>
                          <a:cs typeface="Cabin"/>
                          <a:sym typeface="Cabin"/>
                        </a:rPr>
                        <a:t>Comma shaped Gram negative rods</a:t>
                      </a:r>
                      <a:r>
                        <a:rPr baseline="30000" lang="en-GB" sz="1200">
                          <a:latin typeface="Cabin"/>
                          <a:ea typeface="Cabin"/>
                          <a:cs typeface="Cabin"/>
                          <a:sym typeface="Cabin"/>
                        </a:rPr>
                        <a:t>1</a:t>
                      </a:r>
                      <a:r>
                        <a:rPr lang="en-GB" sz="1200">
                          <a:latin typeface="Cabin"/>
                          <a:ea typeface="Cabin"/>
                          <a:cs typeface="Cabin"/>
                          <a:sym typeface="Cabin"/>
                        </a:rPr>
                        <a:t> </a:t>
                      </a:r>
                      <a:r>
                        <a:rPr lang="en-GB" sz="1200">
                          <a:solidFill>
                            <a:srgbClr val="6AA84F"/>
                          </a:solidFill>
                          <a:latin typeface="Cabin"/>
                          <a:ea typeface="Cabin"/>
                          <a:cs typeface="Cabin"/>
                          <a:sym typeface="Cabin"/>
                        </a:rPr>
                        <a:t>(oxidase positive)</a:t>
                      </a:r>
                      <a:endParaRPr sz="1200">
                        <a:solidFill>
                          <a:srgbClr val="6AA84F"/>
                        </a:solidFill>
                        <a:latin typeface="Cabin"/>
                        <a:ea typeface="Cabin"/>
                        <a:cs typeface="Cabin"/>
                        <a:sym typeface="Cabin"/>
                      </a:endParaRPr>
                    </a:p>
                  </a:txBody>
                  <a:tcPr marT="91425" marB="91425" marR="91425" marL="91425">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tcPr>
                </a:tc>
                <a:tc hMerge="1"/>
                <a:tc hMerge="1"/>
                <a:tc hMerge="1"/>
              </a:tr>
              <a:tr h="456525">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Epidemiology</a:t>
                      </a:r>
                      <a:endParaRPr b="1">
                        <a:solidFill>
                          <a:srgbClr val="61753B"/>
                        </a:solidFill>
                        <a:latin typeface="Cabin"/>
                        <a:ea typeface="Cabin"/>
                        <a:cs typeface="Cabin"/>
                        <a:sym typeface="Cabin"/>
                      </a:endParaRPr>
                    </a:p>
                  </a:txBody>
                  <a:tcPr marT="91425" marB="91425" marR="91425" marL="91425" anchor="ctr">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solidFill>
                      <a:srgbClr val="C0C58F">
                        <a:alpha val="53630"/>
                      </a:srgbClr>
                    </a:solidFill>
                  </a:tcPr>
                </a:tc>
                <a:tc gridSpan="4">
                  <a:txBody>
                    <a:bodyPr/>
                    <a:lstStyle/>
                    <a:p>
                      <a:pPr indent="-304800" lvl="0" marL="4572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Found in </a:t>
                      </a:r>
                      <a:r>
                        <a:rPr lang="en-GB" sz="1200">
                          <a:solidFill>
                            <a:srgbClr val="CC0000"/>
                          </a:solidFill>
                          <a:latin typeface="Cabin"/>
                          <a:ea typeface="Cabin"/>
                          <a:cs typeface="Cabin"/>
                          <a:sym typeface="Cabin"/>
                        </a:rPr>
                        <a:t>salt and fresh water.</a:t>
                      </a:r>
                      <a:r>
                        <a:rPr lang="en-GB" sz="1200">
                          <a:solidFill>
                            <a:schemeClr val="dk1"/>
                          </a:solidFill>
                          <a:latin typeface="Cabin"/>
                          <a:ea typeface="Cabin"/>
                          <a:cs typeface="Cabin"/>
                          <a:sym typeface="Cabin"/>
                        </a:rPr>
                        <a:t> </a:t>
                      </a:r>
                      <a:endParaRPr sz="1200">
                        <a:solidFill>
                          <a:schemeClr val="dk1"/>
                        </a:solidFill>
                        <a:latin typeface="Cabin"/>
                        <a:ea typeface="Cabin"/>
                        <a:cs typeface="Cabin"/>
                        <a:sym typeface="Cabin"/>
                      </a:endParaRPr>
                    </a:p>
                    <a:p>
                      <a:pPr indent="-304800" lvl="0" marL="4572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leads to outbreak and epidemic. </a:t>
                      </a:r>
                      <a:endParaRPr sz="1200">
                        <a:solidFill>
                          <a:schemeClr val="dk1"/>
                        </a:solidFill>
                        <a:latin typeface="Cabin"/>
                        <a:ea typeface="Cabin"/>
                        <a:cs typeface="Cabin"/>
                        <a:sym typeface="Cabin"/>
                      </a:endParaRPr>
                    </a:p>
                  </a:txBody>
                  <a:tcPr marT="91425" marB="91425" marR="91425" marL="91425">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tcPr>
                </a:tc>
                <a:tc hMerge="1"/>
                <a:tc hMerge="1"/>
                <a:tc hMerge="1"/>
              </a:tr>
              <a:tr h="539425">
                <a:tc rowSpan="2">
                  <a:txBody>
                    <a:bodyPr/>
                    <a:lstStyle/>
                    <a:p>
                      <a:pPr indent="0" lvl="0" marL="0" rtl="0" algn="ctr">
                        <a:spcBef>
                          <a:spcPts val="0"/>
                        </a:spcBef>
                        <a:spcAft>
                          <a:spcPts val="0"/>
                        </a:spcAft>
                        <a:buNone/>
                      </a:pPr>
                      <a:r>
                        <a:t/>
                      </a:r>
                      <a:endParaRPr b="1">
                        <a:solidFill>
                          <a:srgbClr val="61753B"/>
                        </a:solidFill>
                        <a:latin typeface="Cabin"/>
                        <a:ea typeface="Cabin"/>
                        <a:cs typeface="Cabin"/>
                        <a:sym typeface="Cabin"/>
                      </a:endParaRPr>
                    </a:p>
                    <a:p>
                      <a:pPr indent="0" lvl="0" marL="0" rtl="0" algn="ctr">
                        <a:spcBef>
                          <a:spcPts val="0"/>
                        </a:spcBef>
                        <a:spcAft>
                          <a:spcPts val="0"/>
                        </a:spcAft>
                        <a:buNone/>
                      </a:pPr>
                      <a:r>
                        <a:rPr b="1" lang="en-GB">
                          <a:solidFill>
                            <a:srgbClr val="61753B"/>
                          </a:solidFill>
                          <a:latin typeface="Cabin"/>
                          <a:ea typeface="Cabin"/>
                          <a:cs typeface="Cabin"/>
                          <a:sym typeface="Cabin"/>
                        </a:rPr>
                        <a:t>Characteristics</a:t>
                      </a:r>
                      <a:r>
                        <a:rPr b="1" baseline="30000" lang="en-GB">
                          <a:solidFill>
                            <a:srgbClr val="61753B"/>
                          </a:solidFill>
                          <a:latin typeface="Cabin"/>
                          <a:ea typeface="Cabin"/>
                          <a:cs typeface="Cabin"/>
                          <a:sym typeface="Cabin"/>
                        </a:rPr>
                        <a:t>3</a:t>
                      </a:r>
                      <a:endParaRPr b="1" baseline="30000">
                        <a:solidFill>
                          <a:srgbClr val="61753B"/>
                        </a:solidFill>
                        <a:latin typeface="Cabin"/>
                        <a:ea typeface="Cabin"/>
                        <a:cs typeface="Cabin"/>
                        <a:sym typeface="Cabin"/>
                      </a:endParaRPr>
                    </a:p>
                    <a:p>
                      <a:pPr indent="0" lvl="0" marL="0" rtl="0" algn="ctr">
                        <a:spcBef>
                          <a:spcPts val="0"/>
                        </a:spcBef>
                        <a:spcAft>
                          <a:spcPts val="0"/>
                        </a:spcAft>
                        <a:buNone/>
                      </a:pPr>
                      <a:r>
                        <a:t/>
                      </a:r>
                      <a:endParaRPr b="1">
                        <a:solidFill>
                          <a:srgbClr val="61753B"/>
                        </a:solidFill>
                        <a:latin typeface="Cabin"/>
                        <a:ea typeface="Cabin"/>
                        <a:cs typeface="Cabin"/>
                        <a:sym typeface="Cabin"/>
                      </a:endParaRPr>
                    </a:p>
                  </a:txBody>
                  <a:tcPr marT="91425" marB="91425" marR="91425" marL="91425" anchor="ctr">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solidFill>
                      <a:srgbClr val="C0C58F"/>
                    </a:solidFill>
                  </a:tcPr>
                </a:tc>
                <a:tc gridSpan="4" rowSpan="2">
                  <a:txBody>
                    <a:bodyPr/>
                    <a:lstStyle/>
                    <a:p>
                      <a:pPr indent="-304800" lvl="0" marL="4572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Has many serotypes based on O-antigen </a:t>
                      </a:r>
                      <a:endParaRPr sz="1200">
                        <a:solidFill>
                          <a:schemeClr val="dk1"/>
                        </a:solidFill>
                        <a:latin typeface="Cabin"/>
                        <a:ea typeface="Cabin"/>
                        <a:cs typeface="Cabin"/>
                        <a:sym typeface="Cabin"/>
                      </a:endParaRPr>
                    </a:p>
                    <a:p>
                      <a:pPr indent="-304800" lvl="0" marL="457200" rtl="0" algn="l">
                        <a:spcBef>
                          <a:spcPts val="0"/>
                        </a:spcBef>
                        <a:spcAft>
                          <a:spcPts val="0"/>
                        </a:spcAft>
                        <a:buClr>
                          <a:srgbClr val="000000"/>
                        </a:buClr>
                        <a:buSzPts val="1200"/>
                        <a:buFont typeface="Cabin"/>
                        <a:buChar char="●"/>
                      </a:pPr>
                      <a:r>
                        <a:rPr lang="en-GB" sz="1200">
                          <a:solidFill>
                            <a:srgbClr val="CC0000"/>
                          </a:solidFill>
                          <a:latin typeface="Cabin"/>
                          <a:ea typeface="Cabin"/>
                          <a:cs typeface="Cabin"/>
                          <a:sym typeface="Cabin"/>
                        </a:rPr>
                        <a:t>O 1 and O 139</a:t>
                      </a:r>
                      <a:r>
                        <a:rPr baseline="30000" lang="en-GB" sz="1200">
                          <a:solidFill>
                            <a:srgbClr val="CC0000"/>
                          </a:solidFill>
                          <a:latin typeface="Cabin"/>
                          <a:ea typeface="Cabin"/>
                          <a:cs typeface="Cabin"/>
                          <a:sym typeface="Cabin"/>
                        </a:rPr>
                        <a:t>2</a:t>
                      </a:r>
                      <a:r>
                        <a:rPr lang="en-GB" sz="1200">
                          <a:solidFill>
                            <a:srgbClr val="CC0000"/>
                          </a:solidFill>
                          <a:latin typeface="Cabin"/>
                          <a:ea typeface="Cabin"/>
                          <a:cs typeface="Cabin"/>
                          <a:sym typeface="Cabin"/>
                        </a:rPr>
                        <a:t>. </a:t>
                      </a:r>
                      <a:endParaRPr sz="1200">
                        <a:solidFill>
                          <a:srgbClr val="CC0000"/>
                        </a:solidFill>
                        <a:latin typeface="Cabin"/>
                        <a:ea typeface="Cabin"/>
                        <a:cs typeface="Cabin"/>
                        <a:sym typeface="Cabin"/>
                      </a:endParaRPr>
                    </a:p>
                    <a:p>
                      <a:pPr indent="-304800" lvl="0" marL="457200" rtl="0" algn="l">
                        <a:spcBef>
                          <a:spcPts val="0"/>
                        </a:spcBef>
                        <a:spcAft>
                          <a:spcPts val="0"/>
                        </a:spcAft>
                        <a:buClr>
                          <a:schemeClr val="dk1"/>
                        </a:buClr>
                        <a:buSzPts val="1200"/>
                        <a:buFont typeface="Cabin"/>
                        <a:buChar char="●"/>
                      </a:pPr>
                      <a:r>
                        <a:rPr b="1" lang="en-GB" sz="1200">
                          <a:solidFill>
                            <a:schemeClr val="dk1"/>
                          </a:solidFill>
                          <a:latin typeface="Cabin"/>
                          <a:ea typeface="Cabin"/>
                          <a:cs typeface="Cabin"/>
                          <a:sym typeface="Cabin"/>
                        </a:rPr>
                        <a:t>Produce a </a:t>
                      </a:r>
                      <a:r>
                        <a:rPr b="1" lang="en-GB" sz="1200">
                          <a:solidFill>
                            <a:srgbClr val="CC0000"/>
                          </a:solidFill>
                          <a:latin typeface="Cabin"/>
                          <a:ea typeface="Cabin"/>
                          <a:cs typeface="Cabin"/>
                          <a:sym typeface="Cabin"/>
                        </a:rPr>
                        <a:t>non-invasive enterotoxin.</a:t>
                      </a:r>
                      <a:endParaRPr b="1" sz="1200">
                        <a:solidFill>
                          <a:srgbClr val="CC0000"/>
                        </a:solidFill>
                        <a:latin typeface="Cabin"/>
                        <a:ea typeface="Cabin"/>
                        <a:cs typeface="Cabin"/>
                        <a:sym typeface="Cabin"/>
                      </a:endParaRPr>
                    </a:p>
                    <a:p>
                      <a:pPr indent="-304800" lvl="0" marL="4572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Can be prevented by good sanitation system</a:t>
                      </a:r>
                      <a:r>
                        <a:rPr b="1" lang="en-GB" sz="1200">
                          <a:solidFill>
                            <a:schemeClr val="dk1"/>
                          </a:solidFill>
                          <a:latin typeface="Cabin"/>
                          <a:ea typeface="Cabin"/>
                          <a:cs typeface="Cabin"/>
                          <a:sym typeface="Cabin"/>
                        </a:rPr>
                        <a:t>.</a:t>
                      </a:r>
                      <a:endParaRPr b="1" sz="1200">
                        <a:solidFill>
                          <a:schemeClr val="dk1"/>
                        </a:solidFill>
                        <a:latin typeface="Cabin"/>
                        <a:ea typeface="Cabin"/>
                        <a:cs typeface="Cabin"/>
                        <a:sym typeface="Cabin"/>
                      </a:endParaRPr>
                    </a:p>
                  </a:txBody>
                  <a:tcPr marT="91425" marB="91425" marR="91425" marL="91425" anchor="ctr">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tcPr>
                </a:tc>
                <a:tc rowSpan="2" hMerge="1"/>
                <a:tc rowSpan="2" hMerge="1"/>
                <a:tc rowSpan="2" hMerge="1"/>
              </a:tr>
              <a:tr h="100000">
                <a:tc vMerge="1"/>
                <a:tc gridSpan="4" vMerge="1"/>
                <a:tc hMerge="1" vMerge="1"/>
                <a:tc hMerge="1" vMerge="1"/>
                <a:tc hMerge="1" vMerge="1"/>
              </a:tr>
            </a:tbl>
          </a:graphicData>
        </a:graphic>
      </p:graphicFrame>
      <p:sp>
        <p:nvSpPr>
          <p:cNvPr id="137" name="Google Shape;137;p26"/>
          <p:cNvSpPr txBox="1"/>
          <p:nvPr/>
        </p:nvSpPr>
        <p:spPr>
          <a:xfrm>
            <a:off x="270800" y="4608275"/>
            <a:ext cx="7038300" cy="12831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Discovery</a:t>
            </a:r>
            <a:r>
              <a:rPr b="1" lang="en-GB" sz="2000">
                <a:solidFill>
                  <a:srgbClr val="61753B"/>
                </a:solidFill>
                <a:latin typeface="Cabin"/>
                <a:ea typeface="Cabin"/>
                <a:cs typeface="Cabin"/>
                <a:sym typeface="Cabin"/>
              </a:rPr>
              <a:t>:</a:t>
            </a:r>
            <a:endParaRPr b="1" sz="2000">
              <a:solidFill>
                <a:srgbClr val="61753B"/>
              </a:solidFill>
              <a:latin typeface="Cabin"/>
              <a:ea typeface="Cabin"/>
              <a:cs typeface="Cabin"/>
              <a:sym typeface="Cabin"/>
            </a:endParaRPr>
          </a:p>
          <a:p>
            <a:pPr indent="457200" lvl="0" marL="0" rtl="0" algn="l">
              <a:lnSpc>
                <a:spcPct val="150000"/>
              </a:lnSpc>
              <a:spcBef>
                <a:spcPts val="0"/>
              </a:spcBef>
              <a:spcAft>
                <a:spcPts val="0"/>
              </a:spcAft>
              <a:buNone/>
            </a:pPr>
            <a:r>
              <a:rPr lang="en-GB" sz="600">
                <a:solidFill>
                  <a:srgbClr val="000000"/>
                </a:solidFill>
                <a:latin typeface="Cabin"/>
                <a:ea typeface="Cabin"/>
                <a:cs typeface="Cabin"/>
                <a:sym typeface="Cabin"/>
              </a:rPr>
              <a:t>○</a:t>
            </a:r>
            <a:r>
              <a:rPr lang="en-GB" sz="1300">
                <a:solidFill>
                  <a:srgbClr val="000000"/>
                </a:solidFill>
                <a:latin typeface="Cabin"/>
                <a:ea typeface="Cabin"/>
                <a:cs typeface="Cabin"/>
                <a:sym typeface="Cabin"/>
              </a:rPr>
              <a:t> </a:t>
            </a:r>
            <a:r>
              <a:rPr lang="en-GB" sz="1200">
                <a:latin typeface="Cabin"/>
                <a:ea typeface="Cabin"/>
                <a:cs typeface="Cabin"/>
                <a:sym typeface="Cabin"/>
              </a:rPr>
              <a:t>John Snow discovered an outbreak in London 1854.</a:t>
            </a:r>
            <a:endParaRPr sz="1200">
              <a:latin typeface="Cabin"/>
              <a:ea typeface="Cabin"/>
              <a:cs typeface="Cabin"/>
              <a:sym typeface="Cabin"/>
            </a:endParaRPr>
          </a:p>
          <a:p>
            <a:pPr indent="457200" lvl="0" marL="0" rtl="0" algn="l">
              <a:lnSpc>
                <a:spcPct val="150000"/>
              </a:lnSpc>
              <a:spcBef>
                <a:spcPts val="0"/>
              </a:spcBef>
              <a:spcAft>
                <a:spcPts val="0"/>
              </a:spcAft>
              <a:buClr>
                <a:schemeClr val="dk1"/>
              </a:buClr>
              <a:buSzPts val="1100"/>
              <a:buFont typeface="Arial"/>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latin typeface="Cabin"/>
                <a:ea typeface="Cabin"/>
                <a:cs typeface="Cabin"/>
                <a:sym typeface="Cabin"/>
              </a:rPr>
              <a:t>It was related to broad street pump sewage contamination.</a:t>
            </a:r>
            <a:endParaRPr sz="1200">
              <a:latin typeface="Cabin"/>
              <a:ea typeface="Cabin"/>
              <a:cs typeface="Cabin"/>
              <a:sym typeface="Cabin"/>
            </a:endParaRPr>
          </a:p>
          <a:p>
            <a:pPr indent="457200" lvl="0" marL="0" rtl="0" algn="l">
              <a:lnSpc>
                <a:spcPct val="150000"/>
              </a:lnSpc>
              <a:spcBef>
                <a:spcPts val="0"/>
              </a:spcBef>
              <a:spcAft>
                <a:spcPts val="0"/>
              </a:spcAft>
              <a:buClr>
                <a:schemeClr val="dk1"/>
              </a:buClr>
              <a:buSzPts val="1100"/>
              <a:buFont typeface="Arial"/>
              <a:buNone/>
            </a:pPr>
            <a:r>
              <a:rPr lang="en-GB" sz="600">
                <a:solidFill>
                  <a:schemeClr val="dk1"/>
                </a:solidFill>
                <a:latin typeface="Cabin"/>
                <a:ea typeface="Cabin"/>
                <a:cs typeface="Cabin"/>
                <a:sym typeface="Cabin"/>
              </a:rPr>
              <a:t>○</a:t>
            </a:r>
            <a:r>
              <a:rPr lang="en-GB" sz="1300">
                <a:solidFill>
                  <a:schemeClr val="dk1"/>
                </a:solidFill>
                <a:latin typeface="Cabin"/>
                <a:ea typeface="Cabin"/>
                <a:cs typeface="Cabin"/>
                <a:sym typeface="Cabin"/>
              </a:rPr>
              <a:t> </a:t>
            </a:r>
            <a:r>
              <a:rPr lang="en-GB" sz="1200">
                <a:latin typeface="Cabin"/>
                <a:ea typeface="Cabin"/>
                <a:cs typeface="Cabin"/>
                <a:sym typeface="Cabin"/>
              </a:rPr>
              <a:t>Removal of the pump handle  end of the outbreak.</a:t>
            </a:r>
            <a:endParaRPr sz="1300">
              <a:latin typeface="Cabin"/>
              <a:ea typeface="Cabin"/>
              <a:cs typeface="Cabin"/>
              <a:sym typeface="Cabin"/>
            </a:endParaRPr>
          </a:p>
        </p:txBody>
      </p:sp>
      <p:pic>
        <p:nvPicPr>
          <p:cNvPr id="138" name="Google Shape;138;p26"/>
          <p:cNvPicPr preferRelativeResize="0"/>
          <p:nvPr/>
        </p:nvPicPr>
        <p:blipFill rotWithShape="1">
          <a:blip r:embed="rId3">
            <a:alphaModFix/>
          </a:blip>
          <a:srcRect b="7808" l="0" r="9673" t="0"/>
          <a:stretch/>
        </p:blipFill>
        <p:spPr>
          <a:xfrm>
            <a:off x="5901425" y="4686550"/>
            <a:ext cx="1066100" cy="1088137"/>
          </a:xfrm>
          <a:prstGeom prst="rect">
            <a:avLst/>
          </a:prstGeom>
          <a:noFill/>
          <a:ln cap="flat" cmpd="sng" w="9525">
            <a:solidFill>
              <a:srgbClr val="9FA567"/>
            </a:solidFill>
            <a:prstDash val="solid"/>
            <a:round/>
            <a:headEnd len="sm" w="sm" type="none"/>
            <a:tailEnd len="sm" w="sm" type="none"/>
          </a:ln>
        </p:spPr>
      </p:pic>
      <p:graphicFrame>
        <p:nvGraphicFramePr>
          <p:cNvPr id="139" name="Google Shape;139;p26"/>
          <p:cNvGraphicFramePr/>
          <p:nvPr/>
        </p:nvGraphicFramePr>
        <p:xfrm>
          <a:off x="270825" y="6362525"/>
          <a:ext cx="3000000" cy="3000000"/>
        </p:xfrm>
        <a:graphic>
          <a:graphicData uri="http://schemas.openxmlformats.org/drawingml/2006/table">
            <a:tbl>
              <a:tblPr>
                <a:noFill/>
                <a:tableStyleId>{1D35F464-32E1-49A6-B997-7C8C01CFD2BF}</a:tableStyleId>
              </a:tblPr>
              <a:tblGrid>
                <a:gridCol w="3586325"/>
                <a:gridCol w="3451925"/>
              </a:tblGrid>
              <a:tr h="481450">
                <a:tc gridSpan="2">
                  <a:txBody>
                    <a:bodyPr/>
                    <a:lstStyle/>
                    <a:p>
                      <a:pPr indent="0" lvl="0" marL="0" marR="0" rtl="0" algn="ctr">
                        <a:lnSpc>
                          <a:spcPct val="100000"/>
                        </a:lnSpc>
                        <a:spcBef>
                          <a:spcPts val="0"/>
                        </a:spcBef>
                        <a:spcAft>
                          <a:spcPts val="0"/>
                        </a:spcAft>
                        <a:buNone/>
                      </a:pPr>
                      <a:r>
                        <a:rPr b="1" lang="en-GB" sz="2000">
                          <a:solidFill>
                            <a:srgbClr val="FFFFFF"/>
                          </a:solidFill>
                          <a:latin typeface="Cabin"/>
                          <a:ea typeface="Cabin"/>
                          <a:cs typeface="Cabin"/>
                          <a:sym typeface="Cabin"/>
                        </a:rPr>
                        <a:t>Epidemiology</a:t>
                      </a:r>
                      <a:endParaRPr b="1" baseline="30000" sz="2000">
                        <a:solidFill>
                          <a:srgbClr val="FFFFFF"/>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alpha val="84310"/>
                      </a:srgbClr>
                    </a:solidFill>
                  </a:tcPr>
                </a:tc>
                <a:tc hMerge="1"/>
              </a:tr>
              <a:tr h="359200">
                <a:tc gridSpan="2">
                  <a:txBody>
                    <a:bodyPr/>
                    <a:lstStyle/>
                    <a:p>
                      <a:pPr indent="0" lvl="0" marL="0" rtl="0" algn="ctr">
                        <a:spcBef>
                          <a:spcPts val="0"/>
                        </a:spcBef>
                        <a:spcAft>
                          <a:spcPts val="0"/>
                        </a:spcAft>
                        <a:buClr>
                          <a:schemeClr val="dk1"/>
                        </a:buClr>
                        <a:buSzPts val="1100"/>
                        <a:buFont typeface="Arial"/>
                        <a:buNone/>
                      </a:pPr>
                      <a:r>
                        <a:rPr b="1" lang="en-GB" sz="1200">
                          <a:solidFill>
                            <a:srgbClr val="CC0000"/>
                          </a:solidFill>
                          <a:latin typeface="Cabin"/>
                          <a:ea typeface="Cabin"/>
                          <a:cs typeface="Cabin"/>
                          <a:sym typeface="Cabin"/>
                        </a:rPr>
                        <a:t>V. cholera O1 and O139</a:t>
                      </a:r>
                      <a:r>
                        <a:rPr b="1" lang="en-GB" sz="1200">
                          <a:latin typeface="Cabin"/>
                          <a:ea typeface="Cabin"/>
                          <a:cs typeface="Cabin"/>
                          <a:sym typeface="Cabin"/>
                        </a:rPr>
                        <a:t> serogroup organisms are the causes of epidemic cholera.</a:t>
                      </a:r>
                      <a:endParaRPr sz="1200"/>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hMerge="1"/>
              </a:tr>
              <a:tr h="716550">
                <a:tc>
                  <a:txBody>
                    <a:bodyPr/>
                    <a:lstStyle/>
                    <a:p>
                      <a:pPr indent="0" lvl="0" marL="0" rtl="0" algn="l">
                        <a:spcBef>
                          <a:spcPts val="0"/>
                        </a:spcBef>
                        <a:spcAft>
                          <a:spcPts val="0"/>
                        </a:spcAft>
                        <a:buNone/>
                      </a:pPr>
                      <a:r>
                        <a:rPr lang="en-GB" sz="1200">
                          <a:latin typeface="Cabin"/>
                          <a:ea typeface="Cabin"/>
                          <a:cs typeface="Cabin"/>
                          <a:sym typeface="Cabin"/>
                        </a:rPr>
                        <a:t>O1 (from 1817 till now): </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 Classical: 1 case per 30-100 infections</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 El Tor</a:t>
                      </a:r>
                      <a:r>
                        <a:rPr baseline="30000" lang="en-GB" sz="1200">
                          <a:solidFill>
                            <a:schemeClr val="dk1"/>
                          </a:solidFill>
                          <a:latin typeface="Cabin"/>
                          <a:ea typeface="Cabin"/>
                          <a:cs typeface="Cabin"/>
                          <a:sym typeface="Cabin"/>
                        </a:rPr>
                        <a:t>4</a:t>
                      </a:r>
                      <a:r>
                        <a:rPr lang="en-GB" sz="1200">
                          <a:solidFill>
                            <a:schemeClr val="dk1"/>
                          </a:solidFill>
                          <a:latin typeface="Cabin"/>
                          <a:ea typeface="Cabin"/>
                          <a:cs typeface="Cabin"/>
                          <a:sym typeface="Cabin"/>
                        </a:rPr>
                        <a:t>: 1 case per 2-4 infections (Seventh pandemic) </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200">
                          <a:latin typeface="Cabin"/>
                          <a:ea typeface="Cabin"/>
                          <a:cs typeface="Cabin"/>
                          <a:sym typeface="Cabin"/>
                        </a:rPr>
                        <a:t>O139 (recently in 1992 in Asia only):</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a:t>
                      </a:r>
                      <a:r>
                        <a:rPr lang="en-GB" sz="1200">
                          <a:latin typeface="Cabin"/>
                          <a:ea typeface="Cabin"/>
                          <a:cs typeface="Cabin"/>
                          <a:sym typeface="Cabin"/>
                        </a:rPr>
                        <a:t>Contained in India, Bangladesh. </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1442775">
                <a:tc gridSpan="2">
                  <a:txBody>
                    <a:bodyPr/>
                    <a:lstStyle/>
                    <a:p>
                      <a:pPr indent="-304800" lvl="0" marL="457200" rtl="0" algn="l">
                        <a:spcBef>
                          <a:spcPts val="0"/>
                        </a:spcBef>
                        <a:spcAft>
                          <a:spcPts val="0"/>
                        </a:spcAft>
                        <a:buSzPts val="1200"/>
                        <a:buFont typeface="Cabin"/>
                        <a:buChar char="●"/>
                      </a:pPr>
                      <a:r>
                        <a:rPr lang="en-GB" sz="1200">
                          <a:latin typeface="Cabin"/>
                          <a:ea typeface="Cabin"/>
                          <a:cs typeface="Cabin"/>
                          <a:sym typeface="Cabin"/>
                        </a:rPr>
                        <a:t>Seven major outbreaks.</a:t>
                      </a:r>
                      <a:endParaRPr sz="1200">
                        <a:latin typeface="Cabin"/>
                        <a:ea typeface="Cabin"/>
                        <a:cs typeface="Cabin"/>
                        <a:sym typeface="Cabin"/>
                      </a:endParaRPr>
                    </a:p>
                    <a:p>
                      <a:pPr indent="0" lvl="0" marL="0" rtl="0" algn="l">
                        <a:spcBef>
                          <a:spcPts val="0"/>
                        </a:spcBef>
                        <a:spcAft>
                          <a:spcPts val="0"/>
                        </a:spcAft>
                        <a:buNone/>
                      </a:pPr>
                      <a:r>
                        <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lang="en-GB" sz="1200">
                          <a:latin typeface="Cabin"/>
                          <a:ea typeface="Cabin"/>
                          <a:cs typeface="Cabin"/>
                          <a:sym typeface="Cabin"/>
                        </a:rPr>
                        <a:t>Majority in India, Sub-Saharan Africa, Southern Asia.</a:t>
                      </a:r>
                      <a:endParaRPr sz="1200">
                        <a:latin typeface="Cabin"/>
                        <a:ea typeface="Cabin"/>
                        <a:cs typeface="Cabin"/>
                        <a:sym typeface="Cabin"/>
                      </a:endParaRPr>
                    </a:p>
                    <a:p>
                      <a:pPr indent="0" lvl="0" marL="0" rtl="0" algn="l">
                        <a:spcBef>
                          <a:spcPts val="0"/>
                        </a:spcBef>
                        <a:spcAft>
                          <a:spcPts val="0"/>
                        </a:spcAft>
                        <a:buNone/>
                      </a:pPr>
                      <a:r>
                        <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lang="en-GB" sz="1200">
                          <a:latin typeface="Cabin"/>
                          <a:ea typeface="Cabin"/>
                          <a:cs typeface="Cabin"/>
                          <a:sym typeface="Cabin"/>
                        </a:rPr>
                        <a:t>Endemic in &gt; 50 countries.</a:t>
                      </a:r>
                      <a:endParaRPr sz="1200">
                        <a:latin typeface="Cabin"/>
                        <a:ea typeface="Cabin"/>
                        <a:cs typeface="Cabin"/>
                        <a:sym typeface="Cabin"/>
                      </a:endParaRPr>
                    </a:p>
                    <a:p>
                      <a:pPr indent="0" lvl="0" marL="0" rtl="0" algn="l">
                        <a:spcBef>
                          <a:spcPts val="0"/>
                        </a:spcBef>
                        <a:spcAft>
                          <a:spcPts val="0"/>
                        </a:spcAft>
                        <a:buNone/>
                      </a:pPr>
                      <a:r>
                        <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lang="en-GB" sz="1200">
                          <a:latin typeface="Cabin"/>
                          <a:ea typeface="Cabin"/>
                          <a:cs typeface="Cabin"/>
                          <a:sym typeface="Cabin"/>
                        </a:rPr>
                        <a:t>Each year 3-5 millions cases result in 100,000 deaths.</a:t>
                      </a:r>
                      <a:endParaRPr sz="1200">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hMerge="1"/>
              </a:tr>
            </a:tbl>
          </a:graphicData>
        </a:graphic>
      </p:graphicFrame>
      <p:pic>
        <p:nvPicPr>
          <p:cNvPr id="140" name="Google Shape;140;p26"/>
          <p:cNvPicPr preferRelativeResize="0"/>
          <p:nvPr/>
        </p:nvPicPr>
        <p:blipFill>
          <a:blip r:embed="rId4">
            <a:alphaModFix/>
          </a:blip>
          <a:stretch>
            <a:fillRect/>
          </a:stretch>
        </p:blipFill>
        <p:spPr>
          <a:xfrm>
            <a:off x="5770139" y="8234295"/>
            <a:ext cx="1466151" cy="1026686"/>
          </a:xfrm>
          <a:prstGeom prst="rect">
            <a:avLst/>
          </a:prstGeom>
          <a:noFill/>
          <a:ln cap="flat" cmpd="sng" w="9525">
            <a:solidFill>
              <a:srgbClr val="61753B"/>
            </a:solidFill>
            <a:prstDash val="solid"/>
            <a:round/>
            <a:headEnd len="sm" w="sm" type="none"/>
            <a:tailEnd len="sm" w="sm" type="none"/>
          </a:ln>
        </p:spPr>
      </p:pic>
      <p:sp>
        <p:nvSpPr>
          <p:cNvPr id="141" name="Google Shape;141;p26"/>
          <p:cNvSpPr txBox="1"/>
          <p:nvPr/>
        </p:nvSpPr>
        <p:spPr>
          <a:xfrm>
            <a:off x="5770163" y="9103015"/>
            <a:ext cx="1466100" cy="46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500"/>
              </a:spcBef>
              <a:spcAft>
                <a:spcPts val="0"/>
              </a:spcAft>
              <a:buNone/>
            </a:pPr>
            <a:r>
              <a:rPr lang="en-GB" sz="600">
                <a:solidFill>
                  <a:srgbClr val="2F2B20"/>
                </a:solidFill>
                <a:latin typeface="Calibri"/>
                <a:ea typeface="Calibri"/>
                <a:cs typeface="Calibri"/>
                <a:sym typeface="Calibri"/>
              </a:rPr>
              <a:t>In 2016 in Haiti after Hurricane Matthew, in South Sudan &amp; Yemen and many other African countries</a:t>
            </a:r>
            <a:endParaRPr sz="600">
              <a:solidFill>
                <a:srgbClr val="2F2B20"/>
              </a:solidFill>
              <a:latin typeface="Calibri"/>
              <a:ea typeface="Calibri"/>
              <a:cs typeface="Calibri"/>
              <a:sym typeface="Calibri"/>
            </a:endParaRPr>
          </a:p>
        </p:txBody>
      </p:sp>
      <p:pic>
        <p:nvPicPr>
          <p:cNvPr id="142" name="Google Shape;142;p26"/>
          <p:cNvPicPr preferRelativeResize="0"/>
          <p:nvPr/>
        </p:nvPicPr>
        <p:blipFill rotWithShape="1">
          <a:blip r:embed="rId5">
            <a:alphaModFix/>
          </a:blip>
          <a:srcRect b="0" l="8012" r="0" t="0"/>
          <a:stretch/>
        </p:blipFill>
        <p:spPr>
          <a:xfrm>
            <a:off x="5367356" y="4678975"/>
            <a:ext cx="495299" cy="540349"/>
          </a:xfrm>
          <a:prstGeom prst="rect">
            <a:avLst/>
          </a:prstGeom>
          <a:noFill/>
          <a:ln>
            <a:noFill/>
          </a:ln>
        </p:spPr>
      </p:pic>
      <p:pic>
        <p:nvPicPr>
          <p:cNvPr id="143" name="Google Shape;143;p26"/>
          <p:cNvPicPr preferRelativeResize="0"/>
          <p:nvPr/>
        </p:nvPicPr>
        <p:blipFill>
          <a:blip r:embed="rId6">
            <a:alphaModFix/>
          </a:blip>
          <a:stretch>
            <a:fillRect/>
          </a:stretch>
        </p:blipFill>
        <p:spPr>
          <a:xfrm>
            <a:off x="4833275" y="4678975"/>
            <a:ext cx="495299" cy="540349"/>
          </a:xfrm>
          <a:prstGeom prst="rect">
            <a:avLst/>
          </a:prstGeom>
          <a:noFill/>
          <a:ln>
            <a:noFill/>
          </a:ln>
        </p:spPr>
      </p:pic>
      <p:sp>
        <p:nvSpPr>
          <p:cNvPr id="144" name="Google Shape;144;p26"/>
          <p:cNvSpPr txBox="1"/>
          <p:nvPr/>
        </p:nvSpPr>
        <p:spPr>
          <a:xfrm>
            <a:off x="4833275" y="5143125"/>
            <a:ext cx="534000" cy="1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500"/>
              <a:t>John Snow</a:t>
            </a:r>
            <a:endParaRPr sz="500"/>
          </a:p>
        </p:txBody>
      </p:sp>
      <p:sp>
        <p:nvSpPr>
          <p:cNvPr id="145" name="Google Shape;145;p26"/>
          <p:cNvSpPr txBox="1"/>
          <p:nvPr/>
        </p:nvSpPr>
        <p:spPr>
          <a:xfrm>
            <a:off x="5367350" y="5138450"/>
            <a:ext cx="495300" cy="1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500"/>
              <a:t>Jon</a:t>
            </a:r>
            <a:r>
              <a:rPr lang="en-GB" sz="500"/>
              <a:t> Snow</a:t>
            </a:r>
            <a:endParaRPr baseline="30000" sz="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7"/>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51" name="Google Shape;151;p27"/>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Cabin"/>
                <a:ea typeface="Cabin"/>
                <a:cs typeface="Cabin"/>
                <a:sym typeface="Cabin"/>
              </a:rPr>
              <a:t>1- Very easy to </a:t>
            </a:r>
            <a:r>
              <a:rPr lang="en-GB" sz="900">
                <a:solidFill>
                  <a:srgbClr val="6AA84F"/>
                </a:solidFill>
                <a:latin typeface="Cabin"/>
                <a:ea typeface="Cabin"/>
                <a:cs typeface="Cabin"/>
                <a:sym typeface="Cabin"/>
              </a:rPr>
              <a:t>contaminate</a:t>
            </a:r>
            <a:r>
              <a:rPr lang="en-GB" sz="900">
                <a:solidFill>
                  <a:srgbClr val="6AA84F"/>
                </a:solidFill>
                <a:latin typeface="Cabin"/>
                <a:ea typeface="Cabin"/>
                <a:cs typeface="Cabin"/>
                <a:sym typeface="Cabin"/>
              </a:rPr>
              <a:t> the water</a:t>
            </a:r>
            <a:endParaRPr sz="900">
              <a:solidFill>
                <a:srgbClr val="6AA84F"/>
              </a:solidFill>
              <a:latin typeface="Cabin"/>
              <a:ea typeface="Cabin"/>
              <a:cs typeface="Cabin"/>
              <a:sym typeface="Cabin"/>
            </a:endParaRPr>
          </a:p>
          <a:p>
            <a:pPr indent="0" lvl="0" marL="0" rtl="0" algn="l">
              <a:spcBef>
                <a:spcPts val="0"/>
              </a:spcBef>
              <a:spcAft>
                <a:spcPts val="0"/>
              </a:spcAft>
              <a:buNone/>
            </a:pPr>
            <a:r>
              <a:rPr lang="en-GB" sz="900">
                <a:solidFill>
                  <a:srgbClr val="6AA84F"/>
                </a:solidFill>
                <a:latin typeface="Cabin"/>
                <a:ea typeface="Cabin"/>
                <a:cs typeface="Cabin"/>
                <a:sym typeface="Cabin"/>
              </a:rPr>
              <a:t>2</a:t>
            </a:r>
            <a:r>
              <a:rPr lang="en-GB" sz="900">
                <a:solidFill>
                  <a:srgbClr val="6AA84F"/>
                </a:solidFill>
                <a:latin typeface="Cabin"/>
                <a:ea typeface="Cabin"/>
                <a:cs typeface="Cabin"/>
                <a:sym typeface="Cabin"/>
              </a:rPr>
              <a:t>- In polluted water the following organisms are common to find :</a:t>
            </a:r>
            <a:endParaRPr sz="900">
              <a:solidFill>
                <a:srgbClr val="6AA84F"/>
              </a:solidFill>
              <a:latin typeface="Cabin"/>
              <a:ea typeface="Cabin"/>
              <a:cs typeface="Cabin"/>
              <a:sym typeface="Cabin"/>
            </a:endParaRPr>
          </a:p>
          <a:p>
            <a:pPr indent="0" lvl="0" marL="0" rtl="0" algn="l">
              <a:spcBef>
                <a:spcPts val="0"/>
              </a:spcBef>
              <a:spcAft>
                <a:spcPts val="0"/>
              </a:spcAft>
              <a:buNone/>
            </a:pPr>
            <a:r>
              <a:rPr lang="en-GB" sz="900">
                <a:solidFill>
                  <a:srgbClr val="6AA84F"/>
                </a:solidFill>
                <a:latin typeface="Cabin"/>
                <a:ea typeface="Cabin"/>
                <a:cs typeface="Cabin"/>
                <a:sym typeface="Cabin"/>
              </a:rPr>
              <a:t>Cholera , poliovirus , hepatitis A and salmonella typhi</a:t>
            </a:r>
            <a:endParaRPr sz="900">
              <a:solidFill>
                <a:srgbClr val="6AA84F"/>
              </a:solidFill>
              <a:latin typeface="Cabin"/>
              <a:ea typeface="Cabin"/>
              <a:cs typeface="Cabin"/>
              <a:sym typeface="Cabin"/>
            </a:endParaRPr>
          </a:p>
        </p:txBody>
      </p:sp>
      <p:sp>
        <p:nvSpPr>
          <p:cNvPr id="152" name="Google Shape;152;p27"/>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2</a:t>
            </a:r>
            <a:endParaRPr>
              <a:latin typeface="Cabin"/>
              <a:ea typeface="Cabin"/>
              <a:cs typeface="Cabin"/>
              <a:sym typeface="Cabin"/>
            </a:endParaRPr>
          </a:p>
        </p:txBody>
      </p:sp>
      <p:sp>
        <p:nvSpPr>
          <p:cNvPr id="153" name="Google Shape;153;p27"/>
          <p:cNvSpPr txBox="1"/>
          <p:nvPr/>
        </p:nvSpPr>
        <p:spPr>
          <a:xfrm>
            <a:off x="591582" y="380264"/>
            <a:ext cx="6071700" cy="5829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None/>
            </a:pPr>
            <a:r>
              <a:rPr b="1" lang="en-GB" sz="3500">
                <a:solidFill>
                  <a:srgbClr val="61753B"/>
                </a:solidFill>
                <a:latin typeface="Cabin"/>
                <a:ea typeface="Cabin"/>
                <a:cs typeface="Cabin"/>
                <a:sym typeface="Cabin"/>
              </a:rPr>
              <a:t>Infectivity &amp; </a:t>
            </a:r>
            <a:r>
              <a:rPr b="1" lang="en-GB" sz="3500">
                <a:solidFill>
                  <a:srgbClr val="61753B"/>
                </a:solidFill>
                <a:latin typeface="Cabin"/>
                <a:ea typeface="Cabin"/>
                <a:cs typeface="Cabin"/>
                <a:sym typeface="Cabin"/>
              </a:rPr>
              <a:t>Transmission  </a:t>
            </a:r>
            <a:endParaRPr b="1" sz="3500">
              <a:solidFill>
                <a:srgbClr val="61753B"/>
              </a:solidFill>
              <a:latin typeface="Cabin"/>
              <a:ea typeface="Cabin"/>
              <a:cs typeface="Cabin"/>
              <a:sym typeface="Cabin"/>
            </a:endParaRPr>
          </a:p>
        </p:txBody>
      </p:sp>
      <p:sp>
        <p:nvSpPr>
          <p:cNvPr id="154" name="Google Shape;154;p27"/>
          <p:cNvSpPr txBox="1"/>
          <p:nvPr/>
        </p:nvSpPr>
        <p:spPr>
          <a:xfrm>
            <a:off x="-2196150" y="11851461"/>
            <a:ext cx="2203800" cy="89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rgbClr val="595959"/>
              </a:solidFill>
              <a:latin typeface="Cabin"/>
              <a:ea typeface="Cabin"/>
              <a:cs typeface="Cabin"/>
              <a:sym typeface="Cabin"/>
            </a:endParaRPr>
          </a:p>
          <a:p>
            <a:pPr indent="0" lvl="0" marL="0" rtl="0" algn="l">
              <a:spcBef>
                <a:spcPts val="0"/>
              </a:spcBef>
              <a:spcAft>
                <a:spcPts val="0"/>
              </a:spcAft>
              <a:buNone/>
            </a:pPr>
            <a:r>
              <a:t/>
            </a:r>
            <a:endParaRPr sz="2000">
              <a:solidFill>
                <a:srgbClr val="595959"/>
              </a:solidFill>
              <a:latin typeface="Cabin"/>
              <a:ea typeface="Cabin"/>
              <a:cs typeface="Cabin"/>
              <a:sym typeface="Cabin"/>
            </a:endParaRPr>
          </a:p>
        </p:txBody>
      </p:sp>
      <p:sp>
        <p:nvSpPr>
          <p:cNvPr id="155" name="Google Shape;155;p27"/>
          <p:cNvSpPr txBox="1"/>
          <p:nvPr/>
        </p:nvSpPr>
        <p:spPr>
          <a:xfrm>
            <a:off x="209400" y="1186650"/>
            <a:ext cx="7682700" cy="27255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Infectivity</a:t>
            </a:r>
            <a:endParaRPr b="1" sz="2000">
              <a:solidFill>
                <a:srgbClr val="61753B"/>
              </a:solidFill>
              <a:latin typeface="Cabin"/>
              <a:ea typeface="Cabin"/>
              <a:cs typeface="Cabin"/>
              <a:sym typeface="Cabin"/>
            </a:endParaRPr>
          </a:p>
          <a:p>
            <a:pPr indent="0" lvl="0" marL="457200" rtl="0" algn="l">
              <a:lnSpc>
                <a:spcPct val="115000"/>
              </a:lnSpc>
              <a:spcBef>
                <a:spcPts val="0"/>
              </a:spcBef>
              <a:spcAft>
                <a:spcPts val="0"/>
              </a:spcAft>
              <a:buNone/>
            </a:pPr>
            <a:r>
              <a:t/>
            </a:r>
            <a:endParaRPr b="1" sz="800">
              <a:solidFill>
                <a:srgbClr val="61753B"/>
              </a:solidFill>
              <a:latin typeface="Cabin"/>
              <a:ea typeface="Cabin"/>
              <a:cs typeface="Cabin"/>
              <a:sym typeface="Cabin"/>
            </a:endParaRPr>
          </a:p>
          <a:p>
            <a:pPr indent="457200" lvl="0" marL="0" rtl="0" algn="l">
              <a:lnSpc>
                <a:spcPct val="150000"/>
              </a:lnSpc>
              <a:spcBef>
                <a:spcPts val="0"/>
              </a:spcBef>
              <a:spcAft>
                <a:spcPts val="0"/>
              </a:spcAft>
              <a:buNone/>
            </a:pPr>
            <a:r>
              <a:rPr lang="en-GB" sz="600">
                <a:solidFill>
                  <a:schemeClr val="dk1"/>
                </a:solidFill>
                <a:latin typeface="Cabin"/>
                <a:ea typeface="Cabin"/>
                <a:cs typeface="Cabin"/>
                <a:sym typeface="Cabin"/>
              </a:rPr>
              <a:t>○ </a:t>
            </a:r>
            <a:r>
              <a:rPr lang="en-GB" sz="1300">
                <a:solidFill>
                  <a:schemeClr val="dk1"/>
                </a:solidFill>
                <a:latin typeface="Cabin"/>
                <a:ea typeface="Cabin"/>
                <a:cs typeface="Cabin"/>
                <a:sym typeface="Cabin"/>
              </a:rPr>
              <a:t>Period of infectivity during acute stage till recovery ( end one to three weeks )</a:t>
            </a:r>
            <a:endParaRPr sz="1300">
              <a:solidFill>
                <a:schemeClr val="dk1"/>
              </a:solidFill>
              <a:latin typeface="Cabin"/>
              <a:ea typeface="Cabin"/>
              <a:cs typeface="Cabin"/>
              <a:sym typeface="Cabin"/>
            </a:endParaRPr>
          </a:p>
          <a:p>
            <a:pPr indent="457200" lvl="0" marL="0" rtl="0" algn="l">
              <a:lnSpc>
                <a:spcPct val="150000"/>
              </a:lnSpc>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300">
                <a:solidFill>
                  <a:schemeClr val="dk1"/>
                </a:solidFill>
                <a:latin typeface="Cabin"/>
                <a:ea typeface="Cabin"/>
                <a:cs typeface="Cabin"/>
                <a:sym typeface="Cabin"/>
              </a:rPr>
              <a:t>Infected person can produce up to 20 L of 109 CFU/ml /day</a:t>
            </a:r>
            <a:r>
              <a:rPr baseline="30000" lang="en-GB" sz="1300">
                <a:solidFill>
                  <a:schemeClr val="dk1"/>
                </a:solidFill>
                <a:latin typeface="Cabin"/>
                <a:ea typeface="Cabin"/>
                <a:cs typeface="Cabin"/>
                <a:sym typeface="Cabin"/>
              </a:rPr>
              <a:t>1</a:t>
            </a:r>
            <a:endParaRPr baseline="30000" sz="1300">
              <a:solidFill>
                <a:schemeClr val="dk1"/>
              </a:solidFill>
              <a:latin typeface="Cabin"/>
              <a:ea typeface="Cabin"/>
              <a:cs typeface="Cabin"/>
              <a:sym typeface="Cabin"/>
            </a:endParaRPr>
          </a:p>
          <a:p>
            <a:pPr indent="457200" lvl="0" marL="0" rtl="0" algn="l">
              <a:lnSpc>
                <a:spcPct val="150000"/>
              </a:lnSpc>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300">
                <a:solidFill>
                  <a:srgbClr val="CC0000"/>
                </a:solidFill>
                <a:latin typeface="Cabin"/>
                <a:ea typeface="Cabin"/>
                <a:cs typeface="Cabin"/>
                <a:sym typeface="Cabin"/>
              </a:rPr>
              <a:t>Has high infectious dose </a:t>
            </a:r>
            <a:r>
              <a:rPr b="1" lang="en-GB" sz="1300">
                <a:solidFill>
                  <a:srgbClr val="CC0000"/>
                </a:solidFill>
                <a:latin typeface="Cabin"/>
                <a:ea typeface="Cabin"/>
                <a:cs typeface="Cabin"/>
                <a:sym typeface="Cabin"/>
              </a:rPr>
              <a:t>NOT</a:t>
            </a:r>
            <a:r>
              <a:rPr lang="en-GB" sz="1300">
                <a:solidFill>
                  <a:srgbClr val="CC0000"/>
                </a:solidFill>
                <a:latin typeface="Cabin"/>
                <a:ea typeface="Cabin"/>
                <a:cs typeface="Cabin"/>
                <a:sym typeface="Cabin"/>
              </a:rPr>
              <a:t> like Shigella,</a:t>
            </a:r>
            <a:r>
              <a:rPr lang="en-GB" sz="1300">
                <a:solidFill>
                  <a:srgbClr val="999999"/>
                </a:solidFill>
                <a:latin typeface="Cabin"/>
                <a:ea typeface="Cabin"/>
                <a:cs typeface="Cabin"/>
                <a:sym typeface="Cabin"/>
              </a:rPr>
              <a:t> typhoidal Salmonella and Enterhemorrhagic E.coli</a:t>
            </a:r>
            <a:endParaRPr sz="1300">
              <a:solidFill>
                <a:srgbClr val="999999"/>
              </a:solidFill>
              <a:latin typeface="Cabin"/>
              <a:ea typeface="Cabin"/>
              <a:cs typeface="Cabin"/>
              <a:sym typeface="Cabin"/>
            </a:endParaRPr>
          </a:p>
          <a:p>
            <a:pPr indent="457200" lvl="0" marL="0" rtl="0" algn="l">
              <a:lnSpc>
                <a:spcPct val="150000"/>
              </a:lnSpc>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300">
                <a:solidFill>
                  <a:schemeClr val="dk1"/>
                </a:solidFill>
                <a:latin typeface="Cabin"/>
                <a:ea typeface="Cabin"/>
                <a:cs typeface="Cabin"/>
                <a:sym typeface="Cabin"/>
              </a:rPr>
              <a:t>Infectious dose</a:t>
            </a:r>
            <a:r>
              <a:rPr lang="en-GB" sz="1300">
                <a:solidFill>
                  <a:srgbClr val="CC0000"/>
                </a:solidFill>
                <a:latin typeface="Cabin"/>
                <a:ea typeface="Cabin"/>
                <a:cs typeface="Cabin"/>
                <a:sym typeface="Cabin"/>
              </a:rPr>
              <a:t> 10</a:t>
            </a:r>
            <a:r>
              <a:rPr baseline="30000" lang="en-GB" sz="1300">
                <a:solidFill>
                  <a:srgbClr val="CC0000"/>
                </a:solidFill>
                <a:latin typeface="Cabin"/>
                <a:ea typeface="Cabin"/>
                <a:cs typeface="Cabin"/>
                <a:sym typeface="Cabin"/>
              </a:rPr>
              <a:t>6</a:t>
            </a:r>
            <a:r>
              <a:rPr lang="en-GB" sz="1300">
                <a:solidFill>
                  <a:srgbClr val="CC0000"/>
                </a:solidFill>
                <a:latin typeface="Cabin"/>
                <a:ea typeface="Cabin"/>
                <a:cs typeface="Cabin"/>
                <a:sym typeface="Cabin"/>
              </a:rPr>
              <a:t>-10</a:t>
            </a:r>
            <a:r>
              <a:rPr baseline="30000" lang="en-GB" sz="1300">
                <a:solidFill>
                  <a:srgbClr val="CC0000"/>
                </a:solidFill>
                <a:latin typeface="Cabin"/>
                <a:ea typeface="Cabin"/>
                <a:cs typeface="Cabin"/>
                <a:sym typeface="Cabin"/>
              </a:rPr>
              <a:t>11</a:t>
            </a:r>
            <a:r>
              <a:rPr lang="en-GB" sz="1300">
                <a:solidFill>
                  <a:schemeClr val="dk1"/>
                </a:solidFill>
                <a:latin typeface="Cabin"/>
                <a:ea typeface="Cabin"/>
                <a:cs typeface="Cabin"/>
                <a:sym typeface="Cabin"/>
              </a:rPr>
              <a:t> colony-forming units,</a:t>
            </a:r>
            <a:r>
              <a:rPr lang="en-GB" sz="1200">
                <a:solidFill>
                  <a:schemeClr val="dk1"/>
                </a:solidFill>
                <a:latin typeface="Cabin"/>
                <a:ea typeface="Cabin"/>
                <a:cs typeface="Cabin"/>
                <a:sym typeface="Cabin"/>
              </a:rPr>
              <a:t> </a:t>
            </a:r>
            <a:r>
              <a:rPr lang="en-GB" sz="1300">
                <a:solidFill>
                  <a:schemeClr val="dk1"/>
                </a:solidFill>
                <a:latin typeface="Cabin"/>
                <a:ea typeface="Cabin"/>
                <a:cs typeface="Cabin"/>
                <a:sym typeface="Cabin"/>
              </a:rPr>
              <a:t>Due to harsh environment of the intestine </a:t>
            </a:r>
            <a:endParaRPr sz="1300">
              <a:solidFill>
                <a:schemeClr val="dk1"/>
              </a:solidFill>
              <a:latin typeface="Cabin"/>
              <a:ea typeface="Cabin"/>
              <a:cs typeface="Cabin"/>
              <a:sym typeface="Cabin"/>
            </a:endParaRPr>
          </a:p>
          <a:p>
            <a:pPr indent="457200" lvl="0" marL="0" rtl="0" algn="l">
              <a:lnSpc>
                <a:spcPct val="150000"/>
              </a:lnSpc>
              <a:spcBef>
                <a:spcPts val="0"/>
              </a:spcBef>
              <a:spcAft>
                <a:spcPts val="0"/>
              </a:spcAft>
              <a:buNone/>
            </a:pPr>
            <a:r>
              <a:rPr lang="en-GB" sz="1300">
                <a:solidFill>
                  <a:schemeClr val="dk1"/>
                </a:solidFill>
                <a:latin typeface="Cabin"/>
                <a:ea typeface="Cabin"/>
                <a:cs typeface="Cabin"/>
                <a:sym typeface="Cabin"/>
              </a:rPr>
              <a:t> i.e. temperature and stomach acidity, Bile salts and organic acids in the intestine</a:t>
            </a:r>
            <a:endParaRPr sz="1300">
              <a:solidFill>
                <a:schemeClr val="dk1"/>
              </a:solidFill>
              <a:latin typeface="Cabin"/>
              <a:ea typeface="Cabin"/>
              <a:cs typeface="Cabin"/>
              <a:sym typeface="Cabin"/>
            </a:endParaRPr>
          </a:p>
        </p:txBody>
      </p:sp>
      <p:sp>
        <p:nvSpPr>
          <p:cNvPr id="156" name="Google Shape;156;p27"/>
          <p:cNvSpPr/>
          <p:nvPr/>
        </p:nvSpPr>
        <p:spPr>
          <a:xfrm rot="-5399453">
            <a:off x="1750965" y="4045925"/>
            <a:ext cx="1886100" cy="1913100"/>
          </a:xfrm>
          <a:prstGeom prst="hexagon">
            <a:avLst>
              <a:gd fmla="val 25000" name="adj"/>
              <a:gd fmla="val 115470" name="vf"/>
            </a:avLst>
          </a:prstGeom>
          <a:noFill/>
          <a:ln cap="flat" cmpd="sng" w="19050">
            <a:solidFill>
              <a:srgbClr val="61753B"/>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7"/>
          <p:cNvSpPr/>
          <p:nvPr/>
        </p:nvSpPr>
        <p:spPr>
          <a:xfrm rot="-5399453">
            <a:off x="3914291" y="4045925"/>
            <a:ext cx="1886100" cy="1913100"/>
          </a:xfrm>
          <a:prstGeom prst="hexagon">
            <a:avLst>
              <a:gd fmla="val 25000" name="adj"/>
              <a:gd fmla="val 115470" name="vf"/>
            </a:avLst>
          </a:prstGeom>
          <a:noFill/>
          <a:ln cap="flat" cmpd="sng" w="19050">
            <a:solidFill>
              <a:srgbClr val="61753B"/>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7"/>
          <p:cNvSpPr/>
          <p:nvPr/>
        </p:nvSpPr>
        <p:spPr>
          <a:xfrm rot="-5399453">
            <a:off x="730625" y="5627075"/>
            <a:ext cx="1886100" cy="1913100"/>
          </a:xfrm>
          <a:prstGeom prst="hexagon">
            <a:avLst>
              <a:gd fmla="val 25000" name="adj"/>
              <a:gd fmla="val 115470" name="vf"/>
            </a:avLst>
          </a:prstGeom>
          <a:noFill/>
          <a:ln cap="flat" cmpd="sng" w="19050">
            <a:solidFill>
              <a:srgbClr val="61753B"/>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7"/>
          <p:cNvSpPr/>
          <p:nvPr/>
        </p:nvSpPr>
        <p:spPr>
          <a:xfrm rot="-5399453">
            <a:off x="4978573" y="5627075"/>
            <a:ext cx="1886100" cy="1913100"/>
          </a:xfrm>
          <a:prstGeom prst="hexagon">
            <a:avLst>
              <a:gd fmla="val 25000" name="adj"/>
              <a:gd fmla="val 115470" name="vf"/>
            </a:avLst>
          </a:prstGeom>
          <a:noFill/>
          <a:ln cap="flat" cmpd="sng" w="19050">
            <a:solidFill>
              <a:srgbClr val="61753B"/>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7"/>
          <p:cNvSpPr/>
          <p:nvPr/>
        </p:nvSpPr>
        <p:spPr>
          <a:xfrm rot="-5399453">
            <a:off x="1750965" y="7246325"/>
            <a:ext cx="1886100" cy="1913100"/>
          </a:xfrm>
          <a:prstGeom prst="hexagon">
            <a:avLst>
              <a:gd fmla="val 25000" name="adj"/>
              <a:gd fmla="val 115470" name="vf"/>
            </a:avLst>
          </a:prstGeom>
          <a:noFill/>
          <a:ln cap="flat" cmpd="sng" w="19050">
            <a:solidFill>
              <a:srgbClr val="61753B"/>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7"/>
          <p:cNvSpPr/>
          <p:nvPr/>
        </p:nvSpPr>
        <p:spPr>
          <a:xfrm rot="-5399453">
            <a:off x="3914291" y="7246325"/>
            <a:ext cx="1886100" cy="1913100"/>
          </a:xfrm>
          <a:prstGeom prst="hexagon">
            <a:avLst>
              <a:gd fmla="val 25000" name="adj"/>
              <a:gd fmla="val 115470" name="vf"/>
            </a:avLst>
          </a:prstGeom>
          <a:noFill/>
          <a:ln cap="flat" cmpd="sng" w="19050">
            <a:solidFill>
              <a:srgbClr val="61753B"/>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7"/>
          <p:cNvSpPr txBox="1"/>
          <p:nvPr/>
        </p:nvSpPr>
        <p:spPr>
          <a:xfrm>
            <a:off x="2840950" y="6311225"/>
            <a:ext cx="1913400" cy="58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2400">
                <a:solidFill>
                  <a:srgbClr val="61753B"/>
                </a:solidFill>
                <a:latin typeface="Cabin"/>
                <a:ea typeface="Cabin"/>
                <a:cs typeface="Cabin"/>
                <a:sym typeface="Cabin"/>
              </a:rPr>
              <a:t>Transmission</a:t>
            </a:r>
            <a:endParaRPr b="1" sz="2400">
              <a:solidFill>
                <a:srgbClr val="61753B"/>
              </a:solidFill>
              <a:latin typeface="Exo"/>
              <a:ea typeface="Exo"/>
              <a:cs typeface="Exo"/>
              <a:sym typeface="Exo"/>
            </a:endParaRPr>
          </a:p>
        </p:txBody>
      </p:sp>
      <p:sp>
        <p:nvSpPr>
          <p:cNvPr id="163" name="Google Shape;163;p27"/>
          <p:cNvSpPr txBox="1"/>
          <p:nvPr/>
        </p:nvSpPr>
        <p:spPr>
          <a:xfrm>
            <a:off x="1737225" y="4637075"/>
            <a:ext cx="1913400" cy="46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solidFill>
                  <a:srgbClr val="CC0000"/>
                </a:solidFill>
                <a:latin typeface="Cabin"/>
                <a:ea typeface="Cabin"/>
                <a:cs typeface="Cabin"/>
                <a:sym typeface="Cabin"/>
              </a:rPr>
              <a:t>Fecal-oral transmission</a:t>
            </a:r>
            <a:r>
              <a:rPr lang="en-GB" sz="1300">
                <a:solidFill>
                  <a:schemeClr val="dk1"/>
                </a:solidFill>
                <a:latin typeface="Cabin"/>
                <a:ea typeface="Cabin"/>
                <a:cs typeface="Cabin"/>
                <a:sym typeface="Cabin"/>
              </a:rPr>
              <a:t> through contaminated food or water</a:t>
            </a:r>
            <a:r>
              <a:rPr baseline="30000" lang="en-GB" sz="1300">
                <a:solidFill>
                  <a:schemeClr val="dk1"/>
                </a:solidFill>
                <a:latin typeface="Cabin"/>
                <a:ea typeface="Cabin"/>
                <a:cs typeface="Cabin"/>
                <a:sym typeface="Cabin"/>
              </a:rPr>
              <a:t>2</a:t>
            </a:r>
            <a:endParaRPr baseline="30000"/>
          </a:p>
        </p:txBody>
      </p:sp>
      <p:sp>
        <p:nvSpPr>
          <p:cNvPr id="164" name="Google Shape;164;p27"/>
          <p:cNvSpPr txBox="1"/>
          <p:nvPr/>
        </p:nvSpPr>
        <p:spPr>
          <a:xfrm>
            <a:off x="4894875" y="6114875"/>
            <a:ext cx="2053500" cy="97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50">
                <a:solidFill>
                  <a:schemeClr val="dk1"/>
                </a:solidFill>
                <a:latin typeface="Cabin"/>
                <a:ea typeface="Cabin"/>
                <a:cs typeface="Cabin"/>
                <a:sym typeface="Cabin"/>
              </a:rPr>
              <a:t>Common in summer grows in brackish estuaries and coastal seawaters, often in close</a:t>
            </a:r>
            <a:endParaRPr sz="1150">
              <a:solidFill>
                <a:schemeClr val="dk1"/>
              </a:solidFill>
              <a:latin typeface="Cabin"/>
              <a:ea typeface="Cabin"/>
              <a:cs typeface="Cabin"/>
              <a:sym typeface="Cabin"/>
            </a:endParaRPr>
          </a:p>
          <a:p>
            <a:pPr indent="0" lvl="0" marL="0" rtl="0" algn="ctr">
              <a:spcBef>
                <a:spcPts val="0"/>
              </a:spcBef>
              <a:spcAft>
                <a:spcPts val="0"/>
              </a:spcAft>
              <a:buNone/>
            </a:pPr>
            <a:r>
              <a:rPr lang="en-GB" sz="1150">
                <a:solidFill>
                  <a:schemeClr val="dk1"/>
                </a:solidFill>
                <a:latin typeface="Cabin"/>
                <a:ea typeface="Cabin"/>
                <a:cs typeface="Cabin"/>
                <a:sym typeface="Cabin"/>
              </a:rPr>
              <a:t> association with copepods or other zooplankton.</a:t>
            </a:r>
            <a:endParaRPr sz="1150"/>
          </a:p>
        </p:txBody>
      </p:sp>
      <p:sp>
        <p:nvSpPr>
          <p:cNvPr id="165" name="Google Shape;165;p27"/>
          <p:cNvSpPr txBox="1"/>
          <p:nvPr/>
        </p:nvSpPr>
        <p:spPr>
          <a:xfrm>
            <a:off x="3755450" y="4516925"/>
            <a:ext cx="2203800" cy="46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solidFill>
                  <a:schemeClr val="dk1"/>
                </a:solidFill>
                <a:latin typeface="Cabin"/>
                <a:ea typeface="Cabin"/>
                <a:cs typeface="Cabin"/>
                <a:sym typeface="Cabin"/>
              </a:rPr>
              <a:t>Sewage or infected person contaminate water supply, and </a:t>
            </a:r>
            <a:r>
              <a:rPr lang="en-GB" sz="1300">
                <a:solidFill>
                  <a:schemeClr val="dk1"/>
                </a:solidFill>
                <a:latin typeface="Cabin"/>
                <a:ea typeface="Cabin"/>
                <a:cs typeface="Cabin"/>
                <a:sym typeface="Cabin"/>
              </a:rPr>
              <a:t>Not well established sewage system and water.</a:t>
            </a:r>
            <a:endParaRPr sz="1300">
              <a:solidFill>
                <a:schemeClr val="dk1"/>
              </a:solidFill>
              <a:latin typeface="Cabin"/>
              <a:ea typeface="Cabin"/>
              <a:cs typeface="Cabin"/>
              <a:sym typeface="Cabin"/>
            </a:endParaRPr>
          </a:p>
        </p:txBody>
      </p:sp>
      <p:sp>
        <p:nvSpPr>
          <p:cNvPr id="166" name="Google Shape;166;p27"/>
          <p:cNvSpPr txBox="1"/>
          <p:nvPr/>
        </p:nvSpPr>
        <p:spPr>
          <a:xfrm>
            <a:off x="716925" y="6097825"/>
            <a:ext cx="1913400" cy="85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chemeClr val="dk1"/>
                </a:solidFill>
                <a:latin typeface="Cabin"/>
                <a:ea typeface="Cabin"/>
                <a:cs typeface="Cabin"/>
                <a:sym typeface="Cabin"/>
              </a:rPr>
              <a:t>Undercooked shellfish.</a:t>
            </a:r>
            <a:endParaRPr/>
          </a:p>
        </p:txBody>
      </p:sp>
      <p:sp>
        <p:nvSpPr>
          <p:cNvPr id="167" name="Google Shape;167;p27"/>
          <p:cNvSpPr txBox="1"/>
          <p:nvPr/>
        </p:nvSpPr>
        <p:spPr>
          <a:xfrm>
            <a:off x="1855225" y="7716725"/>
            <a:ext cx="1677600" cy="67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solidFill>
                  <a:schemeClr val="dk1"/>
                </a:solidFill>
                <a:latin typeface="Cabin"/>
                <a:ea typeface="Cabin"/>
                <a:cs typeface="Cabin"/>
                <a:sym typeface="Cabin"/>
              </a:rPr>
              <a:t>Children, elderly and people with less gastric acidity are at higher risk than others.</a:t>
            </a:r>
            <a:endParaRPr sz="1300">
              <a:solidFill>
                <a:schemeClr val="dk1"/>
              </a:solidFill>
              <a:latin typeface="Cabin"/>
              <a:ea typeface="Cabin"/>
              <a:cs typeface="Cabin"/>
              <a:sym typeface="Cabin"/>
            </a:endParaRPr>
          </a:p>
        </p:txBody>
      </p:sp>
      <p:sp>
        <p:nvSpPr>
          <p:cNvPr id="168" name="Google Shape;168;p27"/>
          <p:cNvSpPr txBox="1"/>
          <p:nvPr/>
        </p:nvSpPr>
        <p:spPr>
          <a:xfrm>
            <a:off x="3900650" y="7716725"/>
            <a:ext cx="1913400" cy="975600"/>
          </a:xfrm>
          <a:prstGeom prst="rect">
            <a:avLst/>
          </a:prstGeom>
          <a:noFill/>
          <a:ln>
            <a:noFill/>
          </a:ln>
        </p:spPr>
        <p:txBody>
          <a:bodyPr anchorCtr="0" anchor="ctr" bIns="91425" lIns="91425" spcFirstLastPara="1" rIns="91425" wrap="square" tIns="91425">
            <a:noAutofit/>
          </a:bodyPr>
          <a:lstStyle/>
          <a:p>
            <a:pPr indent="457200" lvl="0" marL="0" rtl="0" algn="l">
              <a:spcBef>
                <a:spcPts val="0"/>
              </a:spcBef>
              <a:spcAft>
                <a:spcPts val="0"/>
              </a:spcAft>
              <a:buNone/>
            </a:pPr>
            <a:r>
              <a:rPr lang="en-GB" sz="1300">
                <a:solidFill>
                  <a:schemeClr val="dk1"/>
                </a:solidFill>
                <a:latin typeface="Cabin"/>
                <a:ea typeface="Cabin"/>
                <a:cs typeface="Cabin"/>
                <a:sym typeface="Cabin"/>
              </a:rPr>
              <a:t>Blood group </a:t>
            </a:r>
            <a:endParaRPr sz="1300">
              <a:solidFill>
                <a:schemeClr val="dk1"/>
              </a:solidFill>
              <a:latin typeface="Cabin"/>
              <a:ea typeface="Cabin"/>
              <a:cs typeface="Cabin"/>
              <a:sym typeface="Cabin"/>
            </a:endParaRPr>
          </a:p>
          <a:p>
            <a:pPr indent="457200" lvl="0" marL="0" rtl="0" algn="l">
              <a:spcBef>
                <a:spcPts val="0"/>
              </a:spcBef>
              <a:spcAft>
                <a:spcPts val="0"/>
              </a:spcAft>
              <a:buNone/>
            </a:pPr>
            <a:r>
              <a:rPr lang="en-GB" sz="1300">
                <a:solidFill>
                  <a:schemeClr val="dk1"/>
                </a:solidFill>
                <a:latin typeface="Cabin"/>
                <a:ea typeface="Cabin"/>
                <a:cs typeface="Cabin"/>
                <a:sym typeface="Cabin"/>
              </a:rPr>
              <a:t>O&gt;&gt; B &gt; A &gt; AB</a:t>
            </a:r>
            <a:endParaRPr/>
          </a:p>
        </p:txBody>
      </p:sp>
      <p:pic>
        <p:nvPicPr>
          <p:cNvPr id="169" name="Google Shape;169;p27"/>
          <p:cNvPicPr preferRelativeResize="0"/>
          <p:nvPr/>
        </p:nvPicPr>
        <p:blipFill>
          <a:blip r:embed="rId3">
            <a:alphaModFix/>
          </a:blip>
          <a:stretch>
            <a:fillRect/>
          </a:stretch>
        </p:blipFill>
        <p:spPr>
          <a:xfrm>
            <a:off x="2544925" y="7416539"/>
            <a:ext cx="297999" cy="297999"/>
          </a:xfrm>
          <a:prstGeom prst="rect">
            <a:avLst/>
          </a:prstGeom>
          <a:noFill/>
          <a:ln>
            <a:noFill/>
          </a:ln>
        </p:spPr>
      </p:pic>
      <p:pic>
        <p:nvPicPr>
          <p:cNvPr id="170" name="Google Shape;170;p27"/>
          <p:cNvPicPr preferRelativeResize="0"/>
          <p:nvPr/>
        </p:nvPicPr>
        <p:blipFill>
          <a:blip r:embed="rId4">
            <a:alphaModFix/>
          </a:blip>
          <a:stretch>
            <a:fillRect/>
          </a:stretch>
        </p:blipFill>
        <p:spPr>
          <a:xfrm>
            <a:off x="1483200" y="5924675"/>
            <a:ext cx="380850" cy="380850"/>
          </a:xfrm>
          <a:prstGeom prst="rect">
            <a:avLst/>
          </a:prstGeom>
          <a:noFill/>
          <a:ln>
            <a:noFill/>
          </a:ln>
        </p:spPr>
      </p:pic>
      <p:pic>
        <p:nvPicPr>
          <p:cNvPr id="171" name="Google Shape;171;p27"/>
          <p:cNvPicPr preferRelativeResize="0"/>
          <p:nvPr/>
        </p:nvPicPr>
        <p:blipFill>
          <a:blip r:embed="rId5">
            <a:alphaModFix/>
          </a:blip>
          <a:stretch>
            <a:fillRect/>
          </a:stretch>
        </p:blipFill>
        <p:spPr>
          <a:xfrm>
            <a:off x="2503500" y="4319427"/>
            <a:ext cx="297999" cy="297999"/>
          </a:xfrm>
          <a:prstGeom prst="rect">
            <a:avLst/>
          </a:prstGeom>
          <a:noFill/>
          <a:ln>
            <a:noFill/>
          </a:ln>
        </p:spPr>
      </p:pic>
      <p:pic>
        <p:nvPicPr>
          <p:cNvPr id="172" name="Google Shape;172;p27"/>
          <p:cNvPicPr preferRelativeResize="0"/>
          <p:nvPr/>
        </p:nvPicPr>
        <p:blipFill>
          <a:blip r:embed="rId6">
            <a:alphaModFix/>
          </a:blip>
          <a:stretch>
            <a:fillRect/>
          </a:stretch>
        </p:blipFill>
        <p:spPr>
          <a:xfrm>
            <a:off x="5731200" y="5810225"/>
            <a:ext cx="380850" cy="380850"/>
          </a:xfrm>
          <a:prstGeom prst="rect">
            <a:avLst/>
          </a:prstGeom>
          <a:noFill/>
          <a:ln>
            <a:noFill/>
          </a:ln>
        </p:spPr>
      </p:pic>
      <p:pic>
        <p:nvPicPr>
          <p:cNvPr id="173" name="Google Shape;173;p27"/>
          <p:cNvPicPr preferRelativeResize="0"/>
          <p:nvPr/>
        </p:nvPicPr>
        <p:blipFill>
          <a:blip r:embed="rId7">
            <a:alphaModFix/>
          </a:blip>
          <a:stretch>
            <a:fillRect/>
          </a:stretch>
        </p:blipFill>
        <p:spPr>
          <a:xfrm>
            <a:off x="4708350" y="4267150"/>
            <a:ext cx="297999" cy="297999"/>
          </a:xfrm>
          <a:prstGeom prst="rect">
            <a:avLst/>
          </a:prstGeom>
          <a:noFill/>
          <a:ln>
            <a:noFill/>
          </a:ln>
        </p:spPr>
      </p:pic>
      <p:pic>
        <p:nvPicPr>
          <p:cNvPr id="174" name="Google Shape;174;p27"/>
          <p:cNvPicPr preferRelativeResize="0"/>
          <p:nvPr/>
        </p:nvPicPr>
        <p:blipFill>
          <a:blip r:embed="rId8">
            <a:alphaModFix/>
          </a:blip>
          <a:stretch>
            <a:fillRect/>
          </a:stretch>
        </p:blipFill>
        <p:spPr>
          <a:xfrm>
            <a:off x="4708350" y="7416550"/>
            <a:ext cx="298001" cy="4276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8"/>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80" name="Google Shape;180;p28"/>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6AA84F"/>
                </a:solidFill>
              </a:rPr>
              <a:t>1-</a:t>
            </a:r>
            <a:r>
              <a:rPr b="1" lang="en-GB" sz="1000">
                <a:solidFill>
                  <a:srgbClr val="6AA84F"/>
                </a:solidFill>
                <a:latin typeface="Cabin"/>
                <a:ea typeface="Cabin"/>
                <a:cs typeface="Cabin"/>
                <a:sym typeface="Cabin"/>
              </a:rPr>
              <a:t>severe</a:t>
            </a:r>
            <a:r>
              <a:rPr lang="en-GB" sz="1000">
                <a:solidFill>
                  <a:srgbClr val="6AA84F"/>
                </a:solidFill>
                <a:latin typeface="Cabin"/>
                <a:ea typeface="Cabin"/>
                <a:cs typeface="Cabin"/>
                <a:sym typeface="Cabin"/>
              </a:rPr>
              <a:t> form of disease</a:t>
            </a:r>
            <a:endParaRPr sz="1000">
              <a:solidFill>
                <a:srgbClr val="6AA8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rgbClr val="6AA84F"/>
                </a:solidFill>
                <a:latin typeface="Cabin"/>
                <a:ea typeface="Cabin"/>
                <a:cs typeface="Cabin"/>
                <a:sym typeface="Cabin"/>
              </a:rPr>
              <a:t>2-</a:t>
            </a:r>
            <a:r>
              <a:rPr lang="en-GB" sz="900">
                <a:solidFill>
                  <a:srgbClr val="6AA84F"/>
                </a:solidFill>
                <a:latin typeface="Cabin"/>
                <a:ea typeface="Cabin"/>
                <a:cs typeface="Cabin"/>
                <a:sym typeface="Cabin"/>
              </a:rPr>
              <a:t>what is the main cause of death in cholera? </a:t>
            </a:r>
            <a:r>
              <a:rPr b="1" lang="en-GB" sz="900">
                <a:solidFill>
                  <a:srgbClr val="6AA84F"/>
                </a:solidFill>
                <a:latin typeface="Cabin"/>
                <a:ea typeface="Cabin"/>
                <a:cs typeface="Cabin"/>
                <a:sym typeface="Cabin"/>
              </a:rPr>
              <a:t>hypovolemic shock.</a:t>
            </a:r>
            <a:endParaRPr b="1" sz="1000">
              <a:solidFill>
                <a:srgbClr val="6AA84F"/>
              </a:solidFill>
              <a:latin typeface="Cabin"/>
              <a:ea typeface="Cabin"/>
              <a:cs typeface="Cabin"/>
              <a:sym typeface="Cabin"/>
            </a:endParaRPr>
          </a:p>
        </p:txBody>
      </p:sp>
      <p:sp>
        <p:nvSpPr>
          <p:cNvPr id="181" name="Google Shape;181;p28"/>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3</a:t>
            </a:r>
            <a:endParaRPr>
              <a:latin typeface="Cabin"/>
              <a:ea typeface="Cabin"/>
              <a:cs typeface="Cabin"/>
              <a:sym typeface="Cabin"/>
            </a:endParaRPr>
          </a:p>
        </p:txBody>
      </p:sp>
      <p:sp>
        <p:nvSpPr>
          <p:cNvPr id="182" name="Google Shape;182;p28"/>
          <p:cNvSpPr txBox="1"/>
          <p:nvPr/>
        </p:nvSpPr>
        <p:spPr>
          <a:xfrm>
            <a:off x="758920" y="63355"/>
            <a:ext cx="6071700" cy="5829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None/>
            </a:pPr>
            <a:r>
              <a:rPr b="1" lang="en-GB" sz="2500">
                <a:solidFill>
                  <a:srgbClr val="61753B"/>
                </a:solidFill>
                <a:latin typeface="Cabin"/>
                <a:ea typeface="Cabin"/>
                <a:cs typeface="Cabin"/>
                <a:sym typeface="Cabin"/>
              </a:rPr>
              <a:t>Pathogenesis &amp; Clinical manifestations</a:t>
            </a:r>
            <a:endParaRPr b="1" sz="3000">
              <a:solidFill>
                <a:srgbClr val="61753B"/>
              </a:solidFill>
              <a:latin typeface="Cabin"/>
              <a:ea typeface="Cabin"/>
              <a:cs typeface="Cabin"/>
              <a:sym typeface="Cabin"/>
            </a:endParaRPr>
          </a:p>
        </p:txBody>
      </p:sp>
      <p:sp>
        <p:nvSpPr>
          <p:cNvPr id="183" name="Google Shape;183;p28"/>
          <p:cNvSpPr txBox="1"/>
          <p:nvPr/>
        </p:nvSpPr>
        <p:spPr>
          <a:xfrm>
            <a:off x="-2196150" y="11851461"/>
            <a:ext cx="2203800" cy="89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rgbClr val="595959"/>
              </a:solidFill>
              <a:latin typeface="Cabin"/>
              <a:ea typeface="Cabin"/>
              <a:cs typeface="Cabin"/>
              <a:sym typeface="Cabin"/>
            </a:endParaRPr>
          </a:p>
          <a:p>
            <a:pPr indent="0" lvl="0" marL="0" rtl="0" algn="l">
              <a:spcBef>
                <a:spcPts val="0"/>
              </a:spcBef>
              <a:spcAft>
                <a:spcPts val="0"/>
              </a:spcAft>
              <a:buNone/>
            </a:pPr>
            <a:r>
              <a:t/>
            </a:r>
            <a:endParaRPr sz="2000">
              <a:solidFill>
                <a:srgbClr val="595959"/>
              </a:solidFill>
              <a:latin typeface="Cabin"/>
              <a:ea typeface="Cabin"/>
              <a:cs typeface="Cabin"/>
              <a:sym typeface="Cabin"/>
            </a:endParaRPr>
          </a:p>
        </p:txBody>
      </p:sp>
      <p:graphicFrame>
        <p:nvGraphicFramePr>
          <p:cNvPr id="184" name="Google Shape;184;p28"/>
          <p:cNvGraphicFramePr/>
          <p:nvPr/>
        </p:nvGraphicFramePr>
        <p:xfrm>
          <a:off x="279400" y="4327722"/>
          <a:ext cx="3000000" cy="3000000"/>
        </p:xfrm>
        <a:graphic>
          <a:graphicData uri="http://schemas.openxmlformats.org/drawingml/2006/table">
            <a:tbl>
              <a:tblPr>
                <a:noFill/>
                <a:tableStyleId>{1D35F464-32E1-49A6-B997-7C8C01CFD2BF}</a:tableStyleId>
              </a:tblPr>
              <a:tblGrid>
                <a:gridCol w="1036175"/>
                <a:gridCol w="2712375"/>
                <a:gridCol w="3289750"/>
              </a:tblGrid>
              <a:tr h="479525">
                <a:tc gridSpan="3">
                  <a:txBody>
                    <a:bodyPr/>
                    <a:lstStyle/>
                    <a:p>
                      <a:pPr indent="0" lvl="0" marL="0" rtl="0" algn="ctr">
                        <a:spcBef>
                          <a:spcPts val="0"/>
                        </a:spcBef>
                        <a:spcAft>
                          <a:spcPts val="0"/>
                        </a:spcAft>
                        <a:buNone/>
                      </a:pPr>
                      <a:r>
                        <a:rPr lang="en-GB" sz="1700">
                          <a:solidFill>
                            <a:srgbClr val="FFFFFF"/>
                          </a:solidFill>
                          <a:latin typeface="Cabin"/>
                          <a:ea typeface="Cabin"/>
                          <a:cs typeface="Cabin"/>
                          <a:sym typeface="Cabin"/>
                        </a:rPr>
                        <a:t>Clinical Manifestations</a:t>
                      </a:r>
                      <a:r>
                        <a:rPr b="1" baseline="30000" lang="en-GB">
                          <a:solidFill>
                            <a:srgbClr val="FFFFFF"/>
                          </a:solidFill>
                          <a:latin typeface="Cabin"/>
                          <a:ea typeface="Cabin"/>
                          <a:cs typeface="Cabin"/>
                          <a:sym typeface="Cabin"/>
                        </a:rPr>
                        <a:t>1</a:t>
                      </a:r>
                      <a:endParaRPr sz="1700">
                        <a:solidFill>
                          <a:srgbClr val="FFFFFF"/>
                        </a:solidFill>
                        <a:latin typeface="Cabin"/>
                        <a:ea typeface="Cabin"/>
                        <a:cs typeface="Cabin"/>
                        <a:sym typeface="Cabin"/>
                      </a:endParaRPr>
                    </a:p>
                  </a:txBody>
                  <a:tcPr marT="91425" marB="91425" marR="91425" marL="91425">
                    <a:solidFill>
                      <a:srgbClr val="61753B"/>
                    </a:solidFill>
                  </a:tcPr>
                </a:tc>
                <a:tc hMerge="1"/>
                <a:tc hMerge="1"/>
              </a:tr>
              <a:tr h="1247550">
                <a:tc gridSpan="3">
                  <a:txBody>
                    <a:bodyPr/>
                    <a:lstStyle/>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latin typeface="Cabin"/>
                          <a:ea typeface="Cabin"/>
                          <a:cs typeface="Cabin"/>
                          <a:sym typeface="Cabin"/>
                        </a:rPr>
                        <a:t>Ranges from a few hours to 5 days( range 1-3 days).</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latin typeface="Cabin"/>
                          <a:ea typeface="Cabin"/>
                          <a:cs typeface="Cabin"/>
                          <a:sym typeface="Cabin"/>
                        </a:rPr>
                        <a:t>Depending on gastric acidity and initial infectious dose.</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latin typeface="Cabin"/>
                          <a:ea typeface="Cabin"/>
                          <a:cs typeface="Cabin"/>
                          <a:sym typeface="Cabin"/>
                        </a:rPr>
                        <a:t>Majority have mild, or no symptoms at all:</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lang="en-GB" sz="1200">
                          <a:latin typeface="Cabin"/>
                          <a:ea typeface="Cabin"/>
                          <a:cs typeface="Cabin"/>
                          <a:sym typeface="Cabin"/>
                        </a:rPr>
                        <a:t>75% asymptomatic</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lang="en-GB" sz="1200">
                          <a:latin typeface="Cabin"/>
                          <a:ea typeface="Cabin"/>
                          <a:cs typeface="Cabin"/>
                          <a:sym typeface="Cabin"/>
                        </a:rPr>
                        <a:t>20% mild disease</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lang="en-GB" sz="1200">
                          <a:latin typeface="Cabin"/>
                          <a:ea typeface="Cabin"/>
                          <a:cs typeface="Cabin"/>
                          <a:sym typeface="Cabin"/>
                        </a:rPr>
                        <a:t>2-5% severe</a:t>
                      </a:r>
                      <a:endParaRPr sz="1200">
                        <a:latin typeface="Cabin"/>
                        <a:ea typeface="Cabin"/>
                        <a:cs typeface="Cabin"/>
                        <a:sym typeface="Cabin"/>
                      </a:endParaRPr>
                    </a:p>
                  </a:txBody>
                  <a:tcPr marT="91425" marB="91425" marR="91425" marL="91425"/>
                </a:tc>
                <a:tc hMerge="1"/>
                <a:tc hMerge="1"/>
              </a:tr>
              <a:tr h="389600">
                <a:tc>
                  <a:txBody>
                    <a:bodyPr/>
                    <a:lstStyle/>
                    <a:p>
                      <a:pPr indent="0" lvl="0" marL="0" rtl="0" algn="ctr">
                        <a:spcBef>
                          <a:spcPts val="0"/>
                        </a:spcBef>
                        <a:spcAft>
                          <a:spcPts val="0"/>
                        </a:spcAft>
                        <a:buNone/>
                      </a:pPr>
                      <a:r>
                        <a:t/>
                      </a:r>
                      <a:endParaRPr>
                        <a:latin typeface="Cabin"/>
                        <a:ea typeface="Cabin"/>
                        <a:cs typeface="Cabin"/>
                        <a:sym typeface="Cabin"/>
                      </a:endParaRPr>
                    </a:p>
                  </a:txBody>
                  <a:tcPr marT="91425" marB="91425" marR="91425" marL="91425">
                    <a:lnR cap="flat" cmpd="sng" w="9525">
                      <a:solidFill>
                        <a:srgbClr val="61753B"/>
                      </a:solidFill>
                      <a:prstDash val="solid"/>
                      <a:round/>
                      <a:headEnd len="sm" w="sm" type="none"/>
                      <a:tailEnd len="sm" w="sm" type="none"/>
                    </a:lnR>
                    <a:solidFill>
                      <a:srgbClr val="61753B"/>
                    </a:solidFill>
                  </a:tcPr>
                </a:tc>
                <a:tc>
                  <a:txBody>
                    <a:bodyPr/>
                    <a:lstStyle/>
                    <a:p>
                      <a:pPr indent="0" lvl="0" marL="0" rtl="0" algn="ctr">
                        <a:spcBef>
                          <a:spcPts val="0"/>
                        </a:spcBef>
                        <a:spcAft>
                          <a:spcPts val="0"/>
                        </a:spcAft>
                        <a:buNone/>
                      </a:pPr>
                      <a:r>
                        <a:rPr lang="en-GB">
                          <a:solidFill>
                            <a:srgbClr val="FFFFFF"/>
                          </a:solidFill>
                          <a:latin typeface="Cabin"/>
                          <a:ea typeface="Cabin"/>
                          <a:cs typeface="Cabin"/>
                          <a:sym typeface="Cabin"/>
                        </a:rPr>
                        <a:t>Mild disease</a:t>
                      </a:r>
                      <a:endParaRPr>
                        <a:solidFill>
                          <a:srgbClr val="FFFFFF"/>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solidFill>
                  </a:tcPr>
                </a:tc>
                <a:tc>
                  <a:txBody>
                    <a:bodyPr/>
                    <a:lstStyle/>
                    <a:p>
                      <a:pPr indent="0" lvl="0" marL="0" rtl="0" algn="ctr">
                        <a:spcBef>
                          <a:spcPts val="0"/>
                        </a:spcBef>
                        <a:spcAft>
                          <a:spcPts val="0"/>
                        </a:spcAft>
                        <a:buNone/>
                      </a:pPr>
                      <a:r>
                        <a:rPr b="1" lang="en-GB">
                          <a:solidFill>
                            <a:srgbClr val="CC0000"/>
                          </a:solidFill>
                          <a:latin typeface="Cabin"/>
                          <a:ea typeface="Cabin"/>
                          <a:cs typeface="Cabin"/>
                          <a:sym typeface="Cabin"/>
                        </a:rPr>
                        <a:t>Cholera gravis</a:t>
                      </a:r>
                      <a:r>
                        <a:rPr b="1" baseline="30000" lang="en-GB">
                          <a:solidFill>
                            <a:srgbClr val="CC0000"/>
                          </a:solidFill>
                          <a:latin typeface="Cabin"/>
                          <a:ea typeface="Cabin"/>
                          <a:cs typeface="Cabin"/>
                          <a:sym typeface="Cabin"/>
                        </a:rPr>
                        <a:t>1</a:t>
                      </a:r>
                      <a:endParaRPr b="1" baseline="30000">
                        <a:solidFill>
                          <a:srgbClr val="CC0000"/>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solidFill>
                  </a:tcPr>
                </a:tc>
              </a:tr>
              <a:tr h="2128000">
                <a:tc>
                  <a:txBody>
                    <a:bodyPr/>
                    <a:lstStyle/>
                    <a:p>
                      <a:pPr indent="0" lvl="0" marL="0" rtl="0" algn="l">
                        <a:spcBef>
                          <a:spcPts val="0"/>
                        </a:spcBef>
                        <a:spcAft>
                          <a:spcPts val="0"/>
                        </a:spcAft>
                        <a:buNone/>
                      </a:pPr>
                      <a:r>
                        <a:rPr lang="en-GB">
                          <a:solidFill>
                            <a:srgbClr val="61753B"/>
                          </a:solidFill>
                          <a:latin typeface="Cabin"/>
                          <a:ea typeface="Cabin"/>
                          <a:cs typeface="Cabin"/>
                          <a:sym typeface="Cabin"/>
                        </a:rPr>
                        <a:t>Symptoms</a:t>
                      </a:r>
                      <a:endParaRPr>
                        <a:solidFill>
                          <a:srgbClr val="61753B"/>
                        </a:solidFill>
                        <a:latin typeface="Cabin"/>
                        <a:ea typeface="Cabin"/>
                        <a:cs typeface="Cabin"/>
                        <a:sym typeface="Cabin"/>
                      </a:endParaRPr>
                    </a:p>
                  </a:txBody>
                  <a:tcPr marT="91425" marB="91425" marR="91425" marL="91425" anchor="ctr">
                    <a:solidFill>
                      <a:srgbClr val="C0C58F">
                        <a:alpha val="53630"/>
                      </a:srgbClr>
                    </a:solidFill>
                  </a:tcPr>
                </a:tc>
                <a:tc>
                  <a:txBody>
                    <a:bodyPr/>
                    <a:lstStyle/>
                    <a:p>
                      <a:pPr indent="0" lvl="0" marL="0" rtl="0" algn="l">
                        <a:spcBef>
                          <a:spcPts val="0"/>
                        </a:spcBef>
                        <a:spcAft>
                          <a:spcPts val="0"/>
                        </a:spcAft>
                        <a:buNone/>
                      </a:pPr>
                      <a:r>
                        <a:rPr lang="en-GB" sz="1200">
                          <a:latin typeface="Cabin"/>
                          <a:ea typeface="Cabin"/>
                          <a:cs typeface="Cabin"/>
                          <a:sym typeface="Cabin"/>
                        </a:rPr>
                        <a:t>    Vomiting.</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Cramps.</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Watery diarrhea (1L/hour):</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a:t>
                      </a:r>
                      <a:r>
                        <a:rPr lang="en-GB" sz="1200">
                          <a:latin typeface="Cabin"/>
                          <a:ea typeface="Cabin"/>
                          <a:cs typeface="Cabin"/>
                          <a:sym typeface="Cabin"/>
                        </a:rPr>
                        <a:t>with flecks of white mucus </a:t>
                      </a:r>
                      <a:r>
                        <a:rPr b="1" lang="en-GB" sz="1200">
                          <a:solidFill>
                            <a:srgbClr val="CC0000"/>
                          </a:solidFill>
                          <a:latin typeface="Cabin"/>
                          <a:ea typeface="Cabin"/>
                          <a:cs typeface="Cabin"/>
                          <a:sym typeface="Cabin"/>
                        </a:rPr>
                        <a:t>(rice water  </a:t>
                      </a:r>
                      <a:r>
                        <a:rPr b="1" lang="en-GB" sz="1200">
                          <a:solidFill>
                            <a:srgbClr val="FFFFFF"/>
                          </a:solidFill>
                          <a:latin typeface="Cabin"/>
                          <a:ea typeface="Cabin"/>
                          <a:cs typeface="Cabin"/>
                          <a:sym typeface="Cabin"/>
                        </a:rPr>
                        <a:t>o</a:t>
                      </a:r>
                      <a:r>
                        <a:rPr b="1" lang="en-GB" sz="1200">
                          <a:solidFill>
                            <a:srgbClr val="CC0000"/>
                          </a:solidFill>
                          <a:latin typeface="Cabin"/>
                          <a:ea typeface="Cabin"/>
                          <a:cs typeface="Cabin"/>
                          <a:sym typeface="Cabin"/>
                        </a:rPr>
                        <a:t>stool)</a:t>
                      </a:r>
                      <a:r>
                        <a:rPr lang="en-GB" sz="1200">
                          <a:latin typeface="Cabin"/>
                          <a:ea typeface="Cabin"/>
                          <a:cs typeface="Cabin"/>
                          <a:sym typeface="Cabin"/>
                        </a:rPr>
                        <a:t> &amp; a fishy odor.</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 Ca++ and K can lead to</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ileus, muscle pain,  spasm, &amp; even</a:t>
                      </a:r>
                      <a:r>
                        <a:rPr lang="en-GB" sz="1200">
                          <a:latin typeface="Cabin"/>
                          <a:ea typeface="Cabin"/>
                          <a:cs typeface="Cabin"/>
                          <a:sym typeface="Cabin"/>
                        </a:rPr>
                        <a:t>  </a:t>
                      </a:r>
                      <a:r>
                        <a:rPr lang="en-GB" sz="1200">
                          <a:solidFill>
                            <a:srgbClr val="FFFFFF"/>
                          </a:solidFill>
                          <a:latin typeface="Cabin"/>
                          <a:ea typeface="Cabin"/>
                          <a:cs typeface="Cabin"/>
                          <a:sym typeface="Cabin"/>
                        </a:rPr>
                        <a:t>hh</a:t>
                      </a:r>
                      <a:r>
                        <a:rPr lang="en-GB" sz="1200">
                          <a:latin typeface="Cabin"/>
                          <a:ea typeface="Cabin"/>
                          <a:cs typeface="Cabin"/>
                          <a:sym typeface="Cabin"/>
                        </a:rPr>
                        <a:t>tetany.</a:t>
                      </a:r>
                      <a:endParaRPr sz="1200">
                        <a:latin typeface="Cabin"/>
                        <a:ea typeface="Cabin"/>
                        <a:cs typeface="Cabin"/>
                        <a:sym typeface="Cabin"/>
                      </a:endParaRPr>
                    </a:p>
                  </a:txBody>
                  <a:tcPr marT="91425" marB="91425" marR="91425" marL="91425">
                    <a:lnT cap="flat" cmpd="sng" w="9525">
                      <a:solidFill>
                        <a:srgbClr val="61753B"/>
                      </a:solidFill>
                      <a:prstDash val="solid"/>
                      <a:round/>
                      <a:headEnd len="sm" w="sm" type="none"/>
                      <a:tailEnd len="sm" w="sm" type="none"/>
                    </a:lnT>
                  </a:tcPr>
                </a:tc>
                <a:tc>
                  <a:txBody>
                    <a:bodyPr/>
                    <a:lstStyle/>
                    <a:p>
                      <a:pPr indent="0" lvl="0" marL="0" rtl="0" algn="l">
                        <a:spcBef>
                          <a:spcPts val="0"/>
                        </a:spcBef>
                        <a:spcAft>
                          <a:spcPts val="0"/>
                        </a:spcAft>
                        <a:buClr>
                          <a:schemeClr val="dk1"/>
                        </a:buClr>
                        <a:buSzPts val="1100"/>
                        <a:buFont typeface="Arial"/>
                        <a:buNone/>
                      </a:pPr>
                      <a:r>
                        <a:rPr lang="en-GB" sz="1200">
                          <a:latin typeface="Cabin"/>
                          <a:ea typeface="Cabin"/>
                          <a:cs typeface="Cabin"/>
                          <a:sym typeface="Cabin"/>
                        </a:rPr>
                        <a:t>More severe symptoms due to Rapid loss of body fluids: </a:t>
                      </a:r>
                      <a:endParaRPr sz="1200">
                        <a:latin typeface="Cabin"/>
                        <a:ea typeface="Cabin"/>
                        <a:cs typeface="Cabin"/>
                        <a:sym typeface="Cabin"/>
                      </a:endParaRPr>
                    </a:p>
                    <a:p>
                      <a:pPr indent="0" lvl="0" marL="0" rtl="0" algn="l">
                        <a:lnSpc>
                          <a:spcPct val="115000"/>
                        </a:lnSpc>
                        <a:spcBef>
                          <a:spcPts val="0"/>
                        </a:spcBef>
                        <a:spcAft>
                          <a:spcPts val="0"/>
                        </a:spcAft>
                        <a:buNone/>
                      </a:pPr>
                      <a:r>
                        <a:rPr lang="en-GB" sz="1200">
                          <a:latin typeface="Cabin"/>
                          <a:ea typeface="Cabin"/>
                          <a:cs typeface="Cabin"/>
                          <a:sym typeface="Cabin"/>
                        </a:rPr>
                        <a:t>    Rapidly lose more than 10% of body weight.</a:t>
                      </a:r>
                      <a:endParaRPr sz="1200">
                        <a:latin typeface="Cabin"/>
                        <a:ea typeface="Cabin"/>
                        <a:cs typeface="Cabin"/>
                        <a:sym typeface="Cabin"/>
                      </a:endParaRPr>
                    </a:p>
                    <a:p>
                      <a:pPr indent="0" lvl="0" marL="0" rtl="0" algn="l">
                        <a:lnSpc>
                          <a:spcPct val="115000"/>
                        </a:lnSpc>
                        <a:spcBef>
                          <a:spcPts val="0"/>
                        </a:spcBef>
                        <a:spcAft>
                          <a:spcPts val="0"/>
                        </a:spcAft>
                        <a:buNone/>
                      </a:pPr>
                      <a:r>
                        <a:rPr lang="en-GB" sz="1200">
                          <a:latin typeface="Cabin"/>
                          <a:ea typeface="Cabin"/>
                          <a:cs typeface="Cabin"/>
                          <a:sym typeface="Cabin"/>
                        </a:rPr>
                        <a:t>    </a:t>
                      </a:r>
                      <a:r>
                        <a:rPr b="1" lang="en-GB" sz="1200">
                          <a:solidFill>
                            <a:srgbClr val="CC0000"/>
                          </a:solidFill>
                          <a:latin typeface="Cabin"/>
                          <a:ea typeface="Cabin"/>
                          <a:cs typeface="Cabin"/>
                          <a:sym typeface="Cabin"/>
                        </a:rPr>
                        <a:t>Dehydration and shock</a:t>
                      </a:r>
                      <a:r>
                        <a:rPr b="1" baseline="30000" lang="en-GB" sz="1200">
                          <a:solidFill>
                            <a:srgbClr val="CC0000"/>
                          </a:solidFill>
                          <a:latin typeface="Cabin"/>
                          <a:ea typeface="Cabin"/>
                          <a:cs typeface="Cabin"/>
                          <a:sym typeface="Cabin"/>
                        </a:rPr>
                        <a:t>1</a:t>
                      </a:r>
                      <a:r>
                        <a:rPr b="1" lang="en-GB" sz="1200">
                          <a:solidFill>
                            <a:srgbClr val="CC0000"/>
                          </a:solidFill>
                          <a:latin typeface="Cabin"/>
                          <a:ea typeface="Cabin"/>
                          <a:cs typeface="Cabin"/>
                          <a:sym typeface="Cabin"/>
                        </a:rPr>
                        <a:t>.</a:t>
                      </a:r>
                      <a:endParaRPr b="1" sz="1200">
                        <a:solidFill>
                          <a:srgbClr val="CC0000"/>
                        </a:solidFill>
                        <a:latin typeface="Cabin"/>
                        <a:ea typeface="Cabin"/>
                        <a:cs typeface="Cabin"/>
                        <a:sym typeface="Cabin"/>
                      </a:endParaRPr>
                    </a:p>
                    <a:p>
                      <a:pPr indent="0" lvl="0" marL="0" rtl="0" algn="l">
                        <a:lnSpc>
                          <a:spcPct val="100000"/>
                        </a:lnSpc>
                        <a:spcBef>
                          <a:spcPts val="0"/>
                        </a:spcBef>
                        <a:spcAft>
                          <a:spcPts val="0"/>
                        </a:spcAft>
                        <a:buNone/>
                      </a:pPr>
                      <a:r>
                        <a:rPr lang="en-GB" sz="1200">
                          <a:solidFill>
                            <a:schemeClr val="dk1"/>
                          </a:solidFill>
                          <a:latin typeface="Cabin"/>
                          <a:ea typeface="Cabin"/>
                          <a:cs typeface="Cabin"/>
                          <a:sym typeface="Cabin"/>
                        </a:rPr>
                        <a:t>    </a:t>
                      </a:r>
                      <a:r>
                        <a:rPr lang="en-GB" sz="1200">
                          <a:latin typeface="Cabin"/>
                          <a:ea typeface="Cabin"/>
                          <a:cs typeface="Cabin"/>
                          <a:sym typeface="Cabin"/>
                        </a:rPr>
                        <a:t>Sunken eyes, and ↓skin turgor (tenting</a:t>
                      </a:r>
                      <a:r>
                        <a:rPr lang="en-GB" sz="1200">
                          <a:latin typeface="Cabin"/>
                          <a:ea typeface="Cabin"/>
                          <a:cs typeface="Cabin"/>
                          <a:sym typeface="Cabin"/>
                        </a:rPr>
                        <a:t>), cold </a:t>
                      </a:r>
                      <a:r>
                        <a:rPr lang="en-GB" sz="1200">
                          <a:solidFill>
                            <a:srgbClr val="FFFFFF"/>
                          </a:solidFill>
                          <a:latin typeface="Cabin"/>
                          <a:ea typeface="Cabin"/>
                          <a:cs typeface="Cabin"/>
                          <a:sym typeface="Cabin"/>
                        </a:rPr>
                        <a:t>dd</a:t>
                      </a:r>
                      <a:r>
                        <a:rPr lang="en-GB" sz="1200">
                          <a:latin typeface="Cabin"/>
                          <a:ea typeface="Cabin"/>
                          <a:cs typeface="Cabin"/>
                          <a:sym typeface="Cabin"/>
                        </a:rPr>
                        <a:t>and clammy.</a:t>
                      </a:r>
                      <a:endParaRPr sz="1200">
                        <a:solidFill>
                          <a:schemeClr val="dk1"/>
                        </a:solidFill>
                        <a:latin typeface="Cabin"/>
                        <a:ea typeface="Cabin"/>
                        <a:cs typeface="Cabin"/>
                        <a:sym typeface="Cabin"/>
                      </a:endParaRPr>
                    </a:p>
                    <a:p>
                      <a:pPr indent="0" lvl="0" marL="0" rtl="0" algn="l">
                        <a:lnSpc>
                          <a:spcPct val="115000"/>
                        </a:lnSpc>
                        <a:spcBef>
                          <a:spcPts val="0"/>
                        </a:spcBef>
                        <a:spcAft>
                          <a:spcPts val="0"/>
                        </a:spcAft>
                        <a:buNone/>
                      </a:pPr>
                      <a:r>
                        <a:rPr lang="en-GB" sz="1200">
                          <a:solidFill>
                            <a:schemeClr val="dk1"/>
                          </a:solidFill>
                          <a:latin typeface="Cabin"/>
                          <a:ea typeface="Cabin"/>
                          <a:cs typeface="Cabin"/>
                          <a:sym typeface="Cabin"/>
                        </a:rPr>
                        <a:t>    </a:t>
                      </a:r>
                      <a:r>
                        <a:rPr lang="en-GB" sz="1200">
                          <a:latin typeface="Cabin"/>
                          <a:ea typeface="Cabin"/>
                          <a:cs typeface="Cabin"/>
                          <a:sym typeface="Cabin"/>
                        </a:rPr>
                        <a:t>Anuric &amp; lactic acidosis (Kussmual breathing).</a:t>
                      </a:r>
                      <a:endParaRPr sz="1200">
                        <a:solidFill>
                          <a:schemeClr val="dk1"/>
                        </a:solidFill>
                        <a:latin typeface="Cabin"/>
                        <a:ea typeface="Cabin"/>
                        <a:cs typeface="Cabin"/>
                        <a:sym typeface="Cabin"/>
                      </a:endParaRPr>
                    </a:p>
                    <a:p>
                      <a:pPr indent="0" lvl="0" marL="0" rtl="0" algn="l">
                        <a:lnSpc>
                          <a:spcPct val="115000"/>
                        </a:lnSpc>
                        <a:spcBef>
                          <a:spcPts val="0"/>
                        </a:spcBef>
                        <a:spcAft>
                          <a:spcPts val="0"/>
                        </a:spcAft>
                        <a:buNone/>
                      </a:pPr>
                      <a:r>
                        <a:rPr lang="en-GB" sz="1200">
                          <a:solidFill>
                            <a:schemeClr val="dk1"/>
                          </a:solidFill>
                          <a:latin typeface="Cabin"/>
                          <a:ea typeface="Cabin"/>
                          <a:cs typeface="Cabin"/>
                          <a:sym typeface="Cabin"/>
                        </a:rPr>
                        <a:t>    </a:t>
                      </a:r>
                      <a:r>
                        <a:rPr lang="en-GB" sz="1200">
                          <a:latin typeface="Cabin"/>
                          <a:ea typeface="Cabin"/>
                          <a:cs typeface="Cabin"/>
                          <a:sym typeface="Cabin"/>
                        </a:rPr>
                        <a:t>Hypoglycemia ➔ seizure or comma.</a:t>
                      </a:r>
                      <a:endParaRPr sz="1200">
                        <a:solidFill>
                          <a:schemeClr val="dk1"/>
                        </a:solidFill>
                        <a:latin typeface="Cabin"/>
                        <a:ea typeface="Cabin"/>
                        <a:cs typeface="Cabin"/>
                        <a:sym typeface="Cabin"/>
                      </a:endParaRPr>
                    </a:p>
                    <a:p>
                      <a:pPr indent="0" lvl="0" marL="0" rtl="0" algn="l">
                        <a:lnSpc>
                          <a:spcPct val="115000"/>
                        </a:lnSpc>
                        <a:spcBef>
                          <a:spcPts val="0"/>
                        </a:spcBef>
                        <a:spcAft>
                          <a:spcPts val="0"/>
                        </a:spcAft>
                        <a:buNone/>
                      </a:pPr>
                      <a:r>
                        <a:rPr lang="en-GB" sz="1200">
                          <a:solidFill>
                            <a:schemeClr val="dk1"/>
                          </a:solidFill>
                          <a:latin typeface="Cabin"/>
                          <a:ea typeface="Cabin"/>
                          <a:cs typeface="Cabin"/>
                          <a:sym typeface="Cabin"/>
                        </a:rPr>
                        <a:t>    </a:t>
                      </a:r>
                      <a:r>
                        <a:rPr lang="en-GB" sz="1200">
                          <a:latin typeface="Cabin"/>
                          <a:ea typeface="Cabin"/>
                          <a:cs typeface="Cabin"/>
                          <a:sym typeface="Cabin"/>
                        </a:rPr>
                        <a:t>Cardiac and Renal failure.</a:t>
                      </a:r>
                      <a:endParaRPr sz="1200">
                        <a:solidFill>
                          <a:schemeClr val="dk1"/>
                        </a:solidFill>
                        <a:latin typeface="Cabin"/>
                        <a:ea typeface="Cabin"/>
                        <a:cs typeface="Cabin"/>
                        <a:sym typeface="Cabin"/>
                      </a:endParaRPr>
                    </a:p>
                    <a:p>
                      <a:pPr indent="0" lvl="0" marL="0" rtl="0" algn="l">
                        <a:lnSpc>
                          <a:spcPct val="115000"/>
                        </a:lnSpc>
                        <a:spcBef>
                          <a:spcPts val="0"/>
                        </a:spcBef>
                        <a:spcAft>
                          <a:spcPts val="0"/>
                        </a:spcAft>
                        <a:buNone/>
                      </a:pPr>
                      <a:r>
                        <a:rPr lang="en-GB" sz="1200">
                          <a:solidFill>
                            <a:schemeClr val="dk1"/>
                          </a:solidFill>
                          <a:latin typeface="Cabin"/>
                          <a:ea typeface="Cabin"/>
                          <a:cs typeface="Cabin"/>
                          <a:sym typeface="Cabin"/>
                        </a:rPr>
                        <a:t>    </a:t>
                      </a:r>
                      <a:r>
                        <a:rPr lang="en-GB" sz="1200">
                          <a:latin typeface="Cabin"/>
                          <a:ea typeface="Cabin"/>
                          <a:cs typeface="Cabin"/>
                          <a:sym typeface="Cabin"/>
                        </a:rPr>
                        <a:t>Aspiration pneumonia.</a:t>
                      </a:r>
                      <a:endParaRPr sz="1200">
                        <a:latin typeface="Cabin"/>
                        <a:ea typeface="Cabin"/>
                        <a:cs typeface="Cabin"/>
                        <a:sym typeface="Cabin"/>
                      </a:endParaRPr>
                    </a:p>
                  </a:txBody>
                  <a:tcPr marT="91425" marB="91425" marR="91425" marL="91425">
                    <a:lnT cap="flat" cmpd="sng" w="9525">
                      <a:solidFill>
                        <a:srgbClr val="61753B"/>
                      </a:solidFill>
                      <a:prstDash val="solid"/>
                      <a:round/>
                      <a:headEnd len="sm" w="sm" type="none"/>
                      <a:tailEnd len="sm" w="sm" type="none"/>
                    </a:lnT>
                  </a:tcPr>
                </a:tc>
              </a:tr>
              <a:tr h="448575">
                <a:tc>
                  <a:txBody>
                    <a:bodyPr/>
                    <a:lstStyle/>
                    <a:p>
                      <a:pPr indent="0" lvl="0" marL="0" rtl="0" algn="ctr">
                        <a:spcBef>
                          <a:spcPts val="0"/>
                        </a:spcBef>
                        <a:spcAft>
                          <a:spcPts val="0"/>
                        </a:spcAft>
                        <a:buNone/>
                      </a:pPr>
                      <a:r>
                        <a:rPr lang="en-GB">
                          <a:solidFill>
                            <a:srgbClr val="61753B"/>
                          </a:solidFill>
                          <a:latin typeface="Cabin"/>
                          <a:ea typeface="Cabin"/>
                          <a:cs typeface="Cabin"/>
                          <a:sym typeface="Cabin"/>
                        </a:rPr>
                        <a:t>Water Loss</a:t>
                      </a:r>
                      <a:r>
                        <a:rPr lang="en-GB">
                          <a:latin typeface="Cabin"/>
                          <a:ea typeface="Cabin"/>
                          <a:cs typeface="Cabin"/>
                          <a:sym typeface="Cabin"/>
                        </a:rPr>
                        <a:t> </a:t>
                      </a:r>
                      <a:endParaRPr>
                        <a:latin typeface="Cabin"/>
                        <a:ea typeface="Cabin"/>
                        <a:cs typeface="Cabin"/>
                        <a:sym typeface="Cabin"/>
                      </a:endParaRPr>
                    </a:p>
                  </a:txBody>
                  <a:tcPr marT="91425" marB="91425" marR="91425" marL="91425" anchor="ctr">
                    <a:solidFill>
                      <a:srgbClr val="C0C58F">
                        <a:alpha val="53630"/>
                      </a:srgbClr>
                    </a:solidFill>
                  </a:tcPr>
                </a:tc>
                <a:tc>
                  <a:txBody>
                    <a:bodyPr/>
                    <a:lstStyle/>
                    <a:p>
                      <a:pPr indent="0" lvl="0" marL="0" rtl="0" algn="l">
                        <a:spcBef>
                          <a:spcPts val="0"/>
                        </a:spcBef>
                        <a:spcAft>
                          <a:spcPts val="0"/>
                        </a:spcAft>
                        <a:buNone/>
                      </a:pPr>
                      <a:r>
                        <a:rPr lang="en-GB" sz="1200">
                          <a:latin typeface="Cabin"/>
                          <a:ea typeface="Cabin"/>
                          <a:cs typeface="Cabin"/>
                          <a:sym typeface="Cabin"/>
                        </a:rPr>
                        <a:t>1 liter/hour.</a:t>
                      </a:r>
                      <a:endParaRPr sz="1200">
                        <a:latin typeface="Cabin"/>
                        <a:ea typeface="Cabin"/>
                        <a:cs typeface="Cabin"/>
                        <a:sym typeface="Cabin"/>
                      </a:endParaRPr>
                    </a:p>
                  </a:txBody>
                  <a:tcPr marT="91425" marB="91425" marR="91425" marL="91425"/>
                </a:tc>
                <a:tc>
                  <a:txBody>
                    <a:bodyPr/>
                    <a:lstStyle/>
                    <a:p>
                      <a:pPr indent="0" lvl="0" marL="0" rtl="0" algn="l">
                        <a:spcBef>
                          <a:spcPts val="0"/>
                        </a:spcBef>
                        <a:spcAft>
                          <a:spcPts val="0"/>
                        </a:spcAft>
                        <a:buNone/>
                      </a:pPr>
                      <a:r>
                        <a:rPr lang="en-GB" sz="1200">
                          <a:latin typeface="Cabin"/>
                          <a:ea typeface="Cabin"/>
                          <a:cs typeface="Cabin"/>
                          <a:sym typeface="Cabin"/>
                        </a:rPr>
                        <a:t>6 liters/hour (10</a:t>
                      </a:r>
                      <a:r>
                        <a:rPr baseline="30000" lang="en-GB" sz="1200">
                          <a:latin typeface="Cabin"/>
                          <a:ea typeface="Cabin"/>
                          <a:cs typeface="Cabin"/>
                          <a:sym typeface="Cabin"/>
                        </a:rPr>
                        <a:t>7</a:t>
                      </a:r>
                      <a:r>
                        <a:rPr baseline="30000" lang="en-GB" sz="1200">
                          <a:latin typeface="Cabin"/>
                          <a:ea typeface="Cabin"/>
                          <a:cs typeface="Cabin"/>
                          <a:sym typeface="Cabin"/>
                        </a:rPr>
                        <a:t>-9</a:t>
                      </a:r>
                      <a:r>
                        <a:rPr lang="en-GB" sz="1200">
                          <a:latin typeface="Cabin"/>
                          <a:ea typeface="Cabin"/>
                          <a:cs typeface="Cabin"/>
                          <a:sym typeface="Cabin"/>
                        </a:rPr>
                        <a:t> vibrios CFU/mL).</a:t>
                      </a:r>
                      <a:endParaRPr sz="1200">
                        <a:latin typeface="Cabin"/>
                        <a:ea typeface="Cabin"/>
                        <a:cs typeface="Cabin"/>
                        <a:sym typeface="Cabin"/>
                      </a:endParaRPr>
                    </a:p>
                  </a:txBody>
                  <a:tcPr marT="91425" marB="91425" marR="91425" marL="91425"/>
                </a:tc>
              </a:tr>
              <a:tr h="713675">
                <a:tc>
                  <a:txBody>
                    <a:bodyPr/>
                    <a:lstStyle/>
                    <a:p>
                      <a:pPr indent="0" lvl="0" marL="0" rtl="0" algn="ctr">
                        <a:spcBef>
                          <a:spcPts val="0"/>
                        </a:spcBef>
                        <a:spcAft>
                          <a:spcPts val="0"/>
                        </a:spcAft>
                        <a:buNone/>
                      </a:pPr>
                      <a:r>
                        <a:rPr lang="en-GB">
                          <a:solidFill>
                            <a:srgbClr val="61753B"/>
                          </a:solidFill>
                          <a:latin typeface="Cabin"/>
                          <a:ea typeface="Cabin"/>
                          <a:cs typeface="Cabin"/>
                          <a:sym typeface="Cabin"/>
                        </a:rPr>
                        <a:t>Mortality</a:t>
                      </a:r>
                      <a:endParaRPr>
                        <a:solidFill>
                          <a:srgbClr val="61753B"/>
                        </a:solidFill>
                        <a:latin typeface="Cabin"/>
                        <a:ea typeface="Cabin"/>
                        <a:cs typeface="Cabin"/>
                        <a:sym typeface="Cabin"/>
                      </a:endParaRPr>
                    </a:p>
                  </a:txBody>
                  <a:tcPr marT="91425" marB="91425" marR="91425" marL="91425" anchor="ctr">
                    <a:solidFill>
                      <a:srgbClr val="C0C58F">
                        <a:alpha val="53630"/>
                      </a:srgbClr>
                    </a:solidFill>
                  </a:tcPr>
                </a:tc>
                <a:tc>
                  <a:txBody>
                    <a:bodyPr/>
                    <a:lstStyle/>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latin typeface="Cabin"/>
                          <a:ea typeface="Cabin"/>
                          <a:cs typeface="Cabin"/>
                          <a:sym typeface="Cabin"/>
                        </a:rPr>
                        <a:t>Death occurred in (18 hours - several days) if not treated due to dehydration.</a:t>
                      </a:r>
                      <a:endParaRPr sz="1200">
                        <a:latin typeface="Cabin"/>
                        <a:ea typeface="Cabin"/>
                        <a:cs typeface="Cabin"/>
                        <a:sym typeface="Cabin"/>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latin typeface="Cabin"/>
                          <a:ea typeface="Cabin"/>
                          <a:cs typeface="Cabin"/>
                          <a:sym typeface="Cabin"/>
                        </a:rPr>
                        <a:t>Death within 2-12 hours or less.</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600">
                          <a:latin typeface="Cabin"/>
                          <a:ea typeface="Cabin"/>
                          <a:cs typeface="Cabin"/>
                          <a:sym typeface="Cabin"/>
                        </a:rPr>
                        <a:t>○</a:t>
                      </a:r>
                      <a:r>
                        <a:rPr lang="en-GB" sz="1200">
                          <a:latin typeface="Cabin"/>
                          <a:ea typeface="Cabin"/>
                          <a:cs typeface="Cabin"/>
                          <a:sym typeface="Cabin"/>
                        </a:rPr>
                        <a:t> </a:t>
                      </a:r>
                      <a:r>
                        <a:rPr lang="en-GB" sz="1200">
                          <a:latin typeface="Cabin"/>
                          <a:ea typeface="Cabin"/>
                          <a:cs typeface="Cabin"/>
                          <a:sym typeface="Cabin"/>
                        </a:rPr>
                        <a:t>Mortality 50-60% without treatment.</a:t>
                      </a:r>
                      <a:endParaRPr sz="1200">
                        <a:latin typeface="Cabin"/>
                        <a:ea typeface="Cabin"/>
                        <a:cs typeface="Cabin"/>
                        <a:sym typeface="Cabin"/>
                      </a:endParaRPr>
                    </a:p>
                    <a:p>
                      <a:pPr indent="0" lvl="0" marL="0" rtl="0" algn="l">
                        <a:spcBef>
                          <a:spcPts val="0"/>
                        </a:spcBef>
                        <a:spcAft>
                          <a:spcPts val="0"/>
                        </a:spcAft>
                        <a:buNone/>
                      </a:pPr>
                      <a:r>
                        <a:rPr lang="en-GB" sz="600">
                          <a:latin typeface="Cabin"/>
                          <a:ea typeface="Cabin"/>
                          <a:cs typeface="Cabin"/>
                          <a:sym typeface="Cabin"/>
                        </a:rPr>
                        <a:t>○</a:t>
                      </a:r>
                      <a:r>
                        <a:rPr lang="en-GB" sz="1200">
                          <a:latin typeface="Cabin"/>
                          <a:ea typeface="Cabin"/>
                          <a:cs typeface="Cabin"/>
                          <a:sym typeface="Cabin"/>
                        </a:rPr>
                        <a:t> Mortality &lt;1% with rehydration.</a:t>
                      </a:r>
                      <a:endParaRPr sz="1200">
                        <a:latin typeface="Cabin"/>
                        <a:ea typeface="Cabin"/>
                        <a:cs typeface="Cabin"/>
                        <a:sym typeface="Cabin"/>
                      </a:endParaRPr>
                    </a:p>
                  </a:txBody>
                  <a:tcPr marT="91425" marB="91425" marR="91425" marL="91425"/>
                </a:tc>
              </a:tr>
            </a:tbl>
          </a:graphicData>
        </a:graphic>
      </p:graphicFrame>
      <p:grpSp>
        <p:nvGrpSpPr>
          <p:cNvPr id="185" name="Google Shape;185;p28"/>
          <p:cNvGrpSpPr/>
          <p:nvPr/>
        </p:nvGrpSpPr>
        <p:grpSpPr>
          <a:xfrm>
            <a:off x="1315575" y="6566874"/>
            <a:ext cx="186200" cy="546476"/>
            <a:chOff x="1493650" y="3119524"/>
            <a:chExt cx="186200" cy="546476"/>
          </a:xfrm>
        </p:grpSpPr>
        <p:pic>
          <p:nvPicPr>
            <p:cNvPr id="186" name="Google Shape;186;p28"/>
            <p:cNvPicPr preferRelativeResize="0"/>
            <p:nvPr/>
          </p:nvPicPr>
          <p:blipFill>
            <a:blip r:embed="rId3">
              <a:alphaModFix/>
            </a:blip>
            <a:stretch>
              <a:fillRect/>
            </a:stretch>
          </p:blipFill>
          <p:spPr>
            <a:xfrm>
              <a:off x="1493650" y="3479800"/>
              <a:ext cx="186200" cy="186200"/>
            </a:xfrm>
            <a:prstGeom prst="rect">
              <a:avLst/>
            </a:prstGeom>
            <a:noFill/>
            <a:ln>
              <a:noFill/>
            </a:ln>
          </p:spPr>
        </p:pic>
        <p:pic>
          <p:nvPicPr>
            <p:cNvPr id="187" name="Google Shape;187;p28"/>
            <p:cNvPicPr preferRelativeResize="0"/>
            <p:nvPr/>
          </p:nvPicPr>
          <p:blipFill>
            <a:blip r:embed="rId4">
              <a:alphaModFix/>
            </a:blip>
            <a:stretch>
              <a:fillRect/>
            </a:stretch>
          </p:blipFill>
          <p:spPr>
            <a:xfrm>
              <a:off x="1517917" y="3119524"/>
              <a:ext cx="148076" cy="148076"/>
            </a:xfrm>
            <a:prstGeom prst="rect">
              <a:avLst/>
            </a:prstGeom>
            <a:noFill/>
            <a:ln>
              <a:noFill/>
            </a:ln>
          </p:spPr>
        </p:pic>
        <p:pic>
          <p:nvPicPr>
            <p:cNvPr id="188" name="Google Shape;188;p28"/>
            <p:cNvPicPr preferRelativeResize="0"/>
            <p:nvPr/>
          </p:nvPicPr>
          <p:blipFill>
            <a:blip r:embed="rId5">
              <a:alphaModFix/>
            </a:blip>
            <a:stretch>
              <a:fillRect/>
            </a:stretch>
          </p:blipFill>
          <p:spPr>
            <a:xfrm>
              <a:off x="1502850" y="3303657"/>
              <a:ext cx="167350" cy="167383"/>
            </a:xfrm>
            <a:prstGeom prst="rect">
              <a:avLst/>
            </a:prstGeom>
            <a:noFill/>
            <a:ln>
              <a:noFill/>
            </a:ln>
          </p:spPr>
        </p:pic>
      </p:grpSp>
      <p:pic>
        <p:nvPicPr>
          <p:cNvPr id="189" name="Google Shape;189;p28"/>
          <p:cNvPicPr preferRelativeResize="0"/>
          <p:nvPr/>
        </p:nvPicPr>
        <p:blipFill>
          <a:blip r:embed="rId6">
            <a:alphaModFix/>
          </a:blip>
          <a:stretch>
            <a:fillRect/>
          </a:stretch>
        </p:blipFill>
        <p:spPr>
          <a:xfrm>
            <a:off x="4069499" y="8142786"/>
            <a:ext cx="167350" cy="167350"/>
          </a:xfrm>
          <a:prstGeom prst="rect">
            <a:avLst/>
          </a:prstGeom>
          <a:noFill/>
          <a:ln>
            <a:noFill/>
          </a:ln>
        </p:spPr>
      </p:pic>
      <p:pic>
        <p:nvPicPr>
          <p:cNvPr id="190" name="Google Shape;190;p28"/>
          <p:cNvPicPr preferRelativeResize="0"/>
          <p:nvPr/>
        </p:nvPicPr>
        <p:blipFill>
          <a:blip r:embed="rId7">
            <a:alphaModFix/>
          </a:blip>
          <a:stretch>
            <a:fillRect/>
          </a:stretch>
        </p:blipFill>
        <p:spPr>
          <a:xfrm>
            <a:off x="4036173" y="7719350"/>
            <a:ext cx="199500" cy="158785"/>
          </a:xfrm>
          <a:prstGeom prst="rect">
            <a:avLst/>
          </a:prstGeom>
          <a:noFill/>
          <a:ln>
            <a:noFill/>
          </a:ln>
        </p:spPr>
      </p:pic>
      <p:pic>
        <p:nvPicPr>
          <p:cNvPr id="191" name="Google Shape;191;p28"/>
          <p:cNvPicPr preferRelativeResize="0"/>
          <p:nvPr/>
        </p:nvPicPr>
        <p:blipFill>
          <a:blip r:embed="rId8">
            <a:alphaModFix/>
          </a:blip>
          <a:stretch>
            <a:fillRect/>
          </a:stretch>
        </p:blipFill>
        <p:spPr>
          <a:xfrm>
            <a:off x="4079125" y="8353300"/>
            <a:ext cx="148076" cy="148097"/>
          </a:xfrm>
          <a:prstGeom prst="rect">
            <a:avLst/>
          </a:prstGeom>
          <a:noFill/>
          <a:ln>
            <a:noFill/>
          </a:ln>
        </p:spPr>
      </p:pic>
      <p:pic>
        <p:nvPicPr>
          <p:cNvPr id="192" name="Google Shape;192;p28"/>
          <p:cNvPicPr preferRelativeResize="0"/>
          <p:nvPr/>
        </p:nvPicPr>
        <p:blipFill>
          <a:blip r:embed="rId9">
            <a:alphaModFix/>
          </a:blip>
          <a:stretch>
            <a:fillRect/>
          </a:stretch>
        </p:blipFill>
        <p:spPr>
          <a:xfrm>
            <a:off x="4052259" y="7932249"/>
            <a:ext cx="167350" cy="167350"/>
          </a:xfrm>
          <a:prstGeom prst="rect">
            <a:avLst/>
          </a:prstGeom>
          <a:noFill/>
          <a:ln>
            <a:noFill/>
          </a:ln>
        </p:spPr>
      </p:pic>
      <p:pic>
        <p:nvPicPr>
          <p:cNvPr id="193" name="Google Shape;193;p28"/>
          <p:cNvPicPr preferRelativeResize="0"/>
          <p:nvPr/>
        </p:nvPicPr>
        <p:blipFill>
          <a:blip r:embed="rId10">
            <a:alphaModFix/>
          </a:blip>
          <a:stretch>
            <a:fillRect/>
          </a:stretch>
        </p:blipFill>
        <p:spPr>
          <a:xfrm>
            <a:off x="4069501" y="6942290"/>
            <a:ext cx="167350" cy="167350"/>
          </a:xfrm>
          <a:prstGeom prst="rect">
            <a:avLst/>
          </a:prstGeom>
          <a:noFill/>
          <a:ln>
            <a:noFill/>
          </a:ln>
        </p:spPr>
      </p:pic>
      <p:pic>
        <p:nvPicPr>
          <p:cNvPr id="194" name="Google Shape;194;p28"/>
          <p:cNvPicPr preferRelativeResize="0"/>
          <p:nvPr/>
        </p:nvPicPr>
        <p:blipFill>
          <a:blip r:embed="rId11">
            <a:alphaModFix/>
          </a:blip>
          <a:stretch>
            <a:fillRect/>
          </a:stretch>
        </p:blipFill>
        <p:spPr>
          <a:xfrm>
            <a:off x="4079134" y="7359000"/>
            <a:ext cx="148076" cy="148076"/>
          </a:xfrm>
          <a:prstGeom prst="rect">
            <a:avLst/>
          </a:prstGeom>
          <a:noFill/>
          <a:ln>
            <a:noFill/>
          </a:ln>
        </p:spPr>
      </p:pic>
      <p:pic>
        <p:nvPicPr>
          <p:cNvPr id="195" name="Google Shape;195;p28"/>
          <p:cNvPicPr preferRelativeResize="0"/>
          <p:nvPr/>
        </p:nvPicPr>
        <p:blipFill>
          <a:blip r:embed="rId12">
            <a:alphaModFix/>
          </a:blip>
          <a:stretch>
            <a:fillRect/>
          </a:stretch>
        </p:blipFill>
        <p:spPr>
          <a:xfrm>
            <a:off x="4052249" y="7150638"/>
            <a:ext cx="167350" cy="167350"/>
          </a:xfrm>
          <a:prstGeom prst="rect">
            <a:avLst/>
          </a:prstGeom>
          <a:noFill/>
          <a:ln>
            <a:noFill/>
          </a:ln>
        </p:spPr>
      </p:pic>
      <p:pic>
        <p:nvPicPr>
          <p:cNvPr id="196" name="Google Shape;196;p28"/>
          <p:cNvPicPr preferRelativeResize="0"/>
          <p:nvPr/>
        </p:nvPicPr>
        <p:blipFill rotWithShape="1">
          <a:blip r:embed="rId13">
            <a:alphaModFix/>
          </a:blip>
          <a:srcRect b="5466" l="6854" r="5147" t="6921"/>
          <a:stretch/>
        </p:blipFill>
        <p:spPr>
          <a:xfrm>
            <a:off x="5554175" y="4923937"/>
            <a:ext cx="1466725" cy="975600"/>
          </a:xfrm>
          <a:prstGeom prst="rect">
            <a:avLst/>
          </a:prstGeom>
          <a:noFill/>
          <a:ln cap="flat" cmpd="sng" w="9525">
            <a:solidFill>
              <a:srgbClr val="61753B"/>
            </a:solidFill>
            <a:prstDash val="solid"/>
            <a:round/>
            <a:headEnd len="sm" w="sm" type="none"/>
            <a:tailEnd len="sm" w="sm" type="none"/>
          </a:ln>
        </p:spPr>
      </p:pic>
      <p:graphicFrame>
        <p:nvGraphicFramePr>
          <p:cNvPr id="197" name="Google Shape;197;p28"/>
          <p:cNvGraphicFramePr/>
          <p:nvPr/>
        </p:nvGraphicFramePr>
        <p:xfrm>
          <a:off x="277450" y="852900"/>
          <a:ext cx="3000000" cy="3000000"/>
        </p:xfrm>
        <a:graphic>
          <a:graphicData uri="http://schemas.openxmlformats.org/drawingml/2006/table">
            <a:tbl>
              <a:tblPr>
                <a:noFill/>
                <a:tableStyleId>{1D35F464-32E1-49A6-B997-7C8C01CFD2BF}</a:tableStyleId>
              </a:tblPr>
              <a:tblGrid>
                <a:gridCol w="1097725"/>
                <a:gridCol w="3590625"/>
                <a:gridCol w="2346125"/>
              </a:tblGrid>
              <a:tr h="446425">
                <a:tc gridSpan="3">
                  <a:txBody>
                    <a:bodyPr/>
                    <a:lstStyle/>
                    <a:p>
                      <a:pPr indent="0" lvl="0" marL="0" rtl="0" algn="ctr">
                        <a:spcBef>
                          <a:spcPts val="0"/>
                        </a:spcBef>
                        <a:spcAft>
                          <a:spcPts val="0"/>
                        </a:spcAft>
                        <a:buNone/>
                      </a:pPr>
                      <a:r>
                        <a:rPr lang="en-GB" sz="1700">
                          <a:solidFill>
                            <a:srgbClr val="FFFFFF"/>
                          </a:solidFill>
                          <a:latin typeface="Cabin"/>
                          <a:ea typeface="Cabin"/>
                          <a:cs typeface="Cabin"/>
                          <a:sym typeface="Cabin"/>
                        </a:rPr>
                        <a:t>P</a:t>
                      </a:r>
                      <a:r>
                        <a:rPr lang="en-GB" sz="1700">
                          <a:solidFill>
                            <a:srgbClr val="FFFFFF"/>
                          </a:solidFill>
                          <a:latin typeface="Cabin"/>
                          <a:ea typeface="Cabin"/>
                          <a:cs typeface="Cabin"/>
                          <a:sym typeface="Cabin"/>
                        </a:rPr>
                        <a:t>athogenesis</a:t>
                      </a:r>
                      <a:endParaRPr sz="1700">
                        <a:solidFill>
                          <a:srgbClr val="FFFFFF"/>
                        </a:solidFill>
                        <a:latin typeface="Cabin"/>
                        <a:ea typeface="Cabin"/>
                        <a:cs typeface="Cabin"/>
                        <a:sym typeface="Cabin"/>
                      </a:endParaRPr>
                    </a:p>
                  </a:txBody>
                  <a:tcPr marT="91425" marB="91425" marR="91425" marL="91425">
                    <a:solidFill>
                      <a:srgbClr val="61753B"/>
                    </a:solidFill>
                  </a:tcPr>
                </a:tc>
                <a:tc hMerge="1"/>
                <a:tc hMerge="1"/>
              </a:tr>
              <a:tr h="1103525">
                <a:tc>
                  <a:txBody>
                    <a:bodyPr/>
                    <a:lstStyle/>
                    <a:p>
                      <a:pPr indent="0" lvl="0" marL="0" rtl="0" algn="ctr">
                        <a:spcBef>
                          <a:spcPts val="0"/>
                        </a:spcBef>
                        <a:spcAft>
                          <a:spcPts val="0"/>
                        </a:spcAft>
                        <a:buNone/>
                      </a:pPr>
                      <a:r>
                        <a:rPr lang="en-GB">
                          <a:solidFill>
                            <a:srgbClr val="61753B"/>
                          </a:solidFill>
                          <a:latin typeface="Cabin"/>
                          <a:ea typeface="Cabin"/>
                          <a:cs typeface="Cabin"/>
                          <a:sym typeface="Cabin"/>
                        </a:rPr>
                        <a:t>Toxin</a:t>
                      </a:r>
                      <a:endParaRPr>
                        <a:solidFill>
                          <a:srgbClr val="61753B"/>
                        </a:solidFill>
                        <a:latin typeface="Cabin"/>
                        <a:ea typeface="Cabin"/>
                        <a:cs typeface="Cabin"/>
                        <a:sym typeface="Cabin"/>
                      </a:endParaRPr>
                    </a:p>
                  </a:txBody>
                  <a:tcPr marT="91425" marB="91425" marR="91425" marL="91425" anchor="ctr">
                    <a:solidFill>
                      <a:srgbClr val="C0C58F">
                        <a:alpha val="53630"/>
                      </a:srgbClr>
                    </a:solidFill>
                  </a:tcPr>
                </a:tc>
                <a:tc gridSpan="2">
                  <a:txBody>
                    <a:bodyPr/>
                    <a:lstStyle/>
                    <a:p>
                      <a:pPr indent="0" lvl="0" marL="0" rtl="0" algn="l">
                        <a:spcBef>
                          <a:spcPts val="0"/>
                        </a:spcBef>
                        <a:spcAft>
                          <a:spcPts val="0"/>
                        </a:spcAft>
                        <a:buClr>
                          <a:schemeClr val="dk1"/>
                        </a:buClr>
                        <a:buSzPts val="1100"/>
                        <a:buFont typeface="Arial"/>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solidFill>
                            <a:srgbClr val="CC0000"/>
                          </a:solidFill>
                          <a:latin typeface="Cabin"/>
                          <a:ea typeface="Cabin"/>
                          <a:cs typeface="Cabin"/>
                          <a:sym typeface="Cabin"/>
                        </a:rPr>
                        <a:t>Vibrio cholerae uses toxin-coregulated pili </a:t>
                      </a:r>
                      <a:r>
                        <a:rPr lang="en-GB" sz="1200">
                          <a:solidFill>
                            <a:schemeClr val="dk1"/>
                          </a:solidFill>
                          <a:latin typeface="Cabin"/>
                          <a:ea typeface="Cabin"/>
                          <a:cs typeface="Cabin"/>
                          <a:sym typeface="Cabin"/>
                        </a:rPr>
                        <a:t>(</a:t>
                      </a:r>
                      <a:r>
                        <a:rPr lang="en-GB" sz="1200">
                          <a:solidFill>
                            <a:srgbClr val="CC0000"/>
                          </a:solidFill>
                          <a:latin typeface="Cabin"/>
                          <a:ea typeface="Cabin"/>
                          <a:cs typeface="Cabin"/>
                          <a:sym typeface="Cabin"/>
                        </a:rPr>
                        <a:t>TCP</a:t>
                      </a:r>
                      <a:r>
                        <a:rPr lang="en-GB" sz="1200">
                          <a:solidFill>
                            <a:schemeClr val="dk1"/>
                          </a:solidFill>
                          <a:latin typeface="Cabin"/>
                          <a:ea typeface="Cabin"/>
                          <a:cs typeface="Cabin"/>
                          <a:sym typeface="Cabin"/>
                        </a:rPr>
                        <a:t>) to colonize the human intestine.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Cholera results from secretory diarrhea caused by the actions of cholera toxin (</a:t>
                      </a:r>
                      <a:r>
                        <a:rPr lang="en-GB" sz="1200">
                          <a:solidFill>
                            <a:srgbClr val="CC0000"/>
                          </a:solidFill>
                          <a:latin typeface="Cabin"/>
                          <a:ea typeface="Cabin"/>
                          <a:cs typeface="Cabin"/>
                          <a:sym typeface="Cabin"/>
                        </a:rPr>
                        <a:t>CT</a:t>
                      </a:r>
                      <a:r>
                        <a:rPr lang="en-GB" sz="1200">
                          <a:solidFill>
                            <a:schemeClr val="dk1"/>
                          </a:solidFill>
                          <a:latin typeface="Cabin"/>
                          <a:ea typeface="Cabin"/>
                          <a:cs typeface="Cabin"/>
                          <a:sym typeface="Cabin"/>
                        </a:rPr>
                        <a:t>) on  intestinal epithelial cells.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CT is an adenosine diphosphate – ribosylating enzyme that leads </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to chloride, sodium, and </a:t>
                      </a:r>
                      <a:r>
                        <a:rPr b="1" lang="en-GB" sz="1200">
                          <a:solidFill>
                            <a:schemeClr val="dk1"/>
                          </a:solidFill>
                          <a:latin typeface="Cabin"/>
                          <a:ea typeface="Cabin"/>
                          <a:cs typeface="Cabin"/>
                          <a:sym typeface="Cabin"/>
                        </a:rPr>
                        <a:t>water loss</a:t>
                      </a:r>
                      <a:r>
                        <a:rPr lang="en-GB" sz="1200">
                          <a:solidFill>
                            <a:schemeClr val="dk1"/>
                          </a:solidFill>
                          <a:latin typeface="Cabin"/>
                          <a:ea typeface="Cabin"/>
                          <a:cs typeface="Cabin"/>
                          <a:sym typeface="Cabin"/>
                        </a:rPr>
                        <a:t> from intestinal epithelial cells</a:t>
                      </a:r>
                      <a:endParaRPr>
                        <a:latin typeface="Cabin"/>
                        <a:ea typeface="Cabin"/>
                        <a:cs typeface="Cabin"/>
                        <a:sym typeface="Cabin"/>
                      </a:endParaRPr>
                    </a:p>
                  </a:txBody>
                  <a:tcPr marT="91425" marB="91425" marR="91425" marL="91425"/>
                </a:tc>
                <a:tc hMerge="1"/>
              </a:tr>
              <a:tr h="1924900">
                <a:tc>
                  <a:txBody>
                    <a:bodyPr/>
                    <a:lstStyle/>
                    <a:p>
                      <a:pPr indent="0" lvl="0" marL="0" rtl="0" algn="ctr">
                        <a:spcBef>
                          <a:spcPts val="0"/>
                        </a:spcBef>
                        <a:spcAft>
                          <a:spcPts val="0"/>
                        </a:spcAft>
                        <a:buNone/>
                      </a:pPr>
                      <a:r>
                        <a:rPr lang="en-GB">
                          <a:solidFill>
                            <a:srgbClr val="61753B"/>
                          </a:solidFill>
                          <a:latin typeface="Cabin"/>
                          <a:ea typeface="Cabin"/>
                          <a:cs typeface="Cabin"/>
                          <a:sym typeface="Cabin"/>
                        </a:rPr>
                        <a:t>Mechanism</a:t>
                      </a:r>
                      <a:endParaRPr>
                        <a:solidFill>
                          <a:srgbClr val="61753B"/>
                        </a:solidFill>
                        <a:latin typeface="Cabin"/>
                        <a:ea typeface="Cabin"/>
                        <a:cs typeface="Cabin"/>
                        <a:sym typeface="Cabin"/>
                      </a:endParaRPr>
                    </a:p>
                  </a:txBody>
                  <a:tcPr marT="91425" marB="91425" marR="91425" marL="91425" anchor="ctr">
                    <a:solidFill>
                      <a:srgbClr val="C0C58F">
                        <a:alpha val="53630"/>
                      </a:srgbClr>
                    </a:solidFill>
                  </a:tcPr>
                </a:tc>
                <a:tc gridSpan="2">
                  <a:txBody>
                    <a:bodyPr/>
                    <a:lstStyle/>
                    <a:p>
                      <a:pPr indent="0" lvl="0" marL="0" rtl="0" algn="l">
                        <a:spcBef>
                          <a:spcPts val="0"/>
                        </a:spcBef>
                        <a:spcAft>
                          <a:spcPts val="0"/>
                        </a:spcAft>
                        <a:buNone/>
                      </a:pPr>
                      <a:r>
                        <a:rPr lang="en-GB" sz="1150">
                          <a:latin typeface="Cabin"/>
                          <a:ea typeface="Cabin"/>
                          <a:cs typeface="Cabin"/>
                          <a:sym typeface="Cabin"/>
                        </a:rPr>
                        <a:t>1. Cholera toxin binds to Monosialoganglioside (GM1) which is a glycosphingolipid on the surface of epithelial cells.</a:t>
                      </a:r>
                      <a:endParaRPr sz="1150">
                        <a:latin typeface="Cabin"/>
                        <a:ea typeface="Cabin"/>
                        <a:cs typeface="Cabin"/>
                        <a:sym typeface="Cabin"/>
                      </a:endParaRPr>
                    </a:p>
                    <a:p>
                      <a:pPr indent="0" lvl="0" marL="0" rtl="0" algn="l">
                        <a:spcBef>
                          <a:spcPts val="0"/>
                        </a:spcBef>
                        <a:spcAft>
                          <a:spcPts val="0"/>
                        </a:spcAft>
                        <a:buNone/>
                      </a:pPr>
                      <a:r>
                        <a:rPr lang="en-GB" sz="1150">
                          <a:latin typeface="Cabin"/>
                          <a:ea typeface="Cabin"/>
                          <a:cs typeface="Cabin"/>
                          <a:sym typeface="Cabin"/>
                        </a:rPr>
                        <a:t>2. The toxin must undergo cleavage of the active, A1 component(CTA1), which goes on to constitutively activate the Gs protein</a:t>
                      </a:r>
                      <a:endParaRPr sz="1150">
                        <a:latin typeface="Cabin"/>
                        <a:ea typeface="Cabin"/>
                        <a:cs typeface="Cabin"/>
                        <a:sym typeface="Cabin"/>
                      </a:endParaRPr>
                    </a:p>
                    <a:p>
                      <a:pPr indent="0" lvl="0" marL="0" rtl="0" algn="l">
                        <a:spcBef>
                          <a:spcPts val="0"/>
                        </a:spcBef>
                        <a:spcAft>
                          <a:spcPts val="0"/>
                        </a:spcAft>
                        <a:buNone/>
                      </a:pPr>
                      <a:r>
                        <a:rPr lang="en-GB" sz="1150">
                          <a:latin typeface="Cabin"/>
                          <a:ea typeface="Cabin"/>
                          <a:cs typeface="Cabin"/>
                          <a:sym typeface="Cabin"/>
                        </a:rPr>
                        <a:t>3. Nicotinamide adenine dinucleotide (NAD), mediated by CTA1 becomes Adenosine diphosphate (ADP)-ribose &amp; binds to G protein</a:t>
                      </a:r>
                      <a:endParaRPr sz="1150">
                        <a:latin typeface="Cabin"/>
                        <a:ea typeface="Cabin"/>
                        <a:cs typeface="Cabin"/>
                        <a:sym typeface="Cabin"/>
                      </a:endParaRPr>
                    </a:p>
                    <a:p>
                      <a:pPr indent="0" lvl="0" marL="0" rtl="0" algn="l">
                        <a:spcBef>
                          <a:spcPts val="0"/>
                        </a:spcBef>
                        <a:spcAft>
                          <a:spcPts val="0"/>
                        </a:spcAft>
                        <a:buNone/>
                      </a:pPr>
                      <a:r>
                        <a:rPr lang="en-GB" sz="1150">
                          <a:latin typeface="Cabin"/>
                          <a:ea typeface="Cabin"/>
                          <a:cs typeface="Cabin"/>
                          <a:sym typeface="Cabin"/>
                        </a:rPr>
                        <a:t>4. G protein regulates adenylyl (adenylate) cyclase activity (AC).</a:t>
                      </a:r>
                      <a:endParaRPr sz="1150">
                        <a:latin typeface="Cabin"/>
                        <a:ea typeface="Cabin"/>
                        <a:cs typeface="Cabin"/>
                        <a:sym typeface="Cabin"/>
                      </a:endParaRPr>
                    </a:p>
                    <a:p>
                      <a:pPr indent="0" lvl="0" marL="0" rtl="0" algn="l">
                        <a:spcBef>
                          <a:spcPts val="0"/>
                        </a:spcBef>
                        <a:spcAft>
                          <a:spcPts val="0"/>
                        </a:spcAft>
                        <a:buNone/>
                      </a:pPr>
                      <a:r>
                        <a:rPr lang="en-GB" sz="1150">
                          <a:latin typeface="Cabin"/>
                          <a:ea typeface="Cabin"/>
                          <a:cs typeface="Cabin"/>
                          <a:sym typeface="Cabin"/>
                        </a:rPr>
                        <a:t>5. </a:t>
                      </a:r>
                      <a:r>
                        <a:rPr lang="en-GB" sz="1150">
                          <a:solidFill>
                            <a:srgbClr val="CC0000"/>
                          </a:solidFill>
                          <a:latin typeface="Cabin"/>
                          <a:ea typeface="Cabin"/>
                          <a:cs typeface="Cabin"/>
                          <a:sym typeface="Cabin"/>
                        </a:rPr>
                        <a:t>Elevation in the intracellular cyclic adenosine monophosphate (cAMP) concentration.</a:t>
                      </a:r>
                      <a:endParaRPr sz="1150">
                        <a:solidFill>
                          <a:srgbClr val="CC0000"/>
                        </a:solidFill>
                        <a:latin typeface="Exo"/>
                        <a:ea typeface="Exo"/>
                        <a:cs typeface="Exo"/>
                        <a:sym typeface="Exo"/>
                      </a:endParaRPr>
                    </a:p>
                    <a:p>
                      <a:pPr indent="0" lvl="0" marL="0" rtl="0" algn="l">
                        <a:spcBef>
                          <a:spcPts val="0"/>
                        </a:spcBef>
                        <a:spcAft>
                          <a:spcPts val="0"/>
                        </a:spcAft>
                        <a:buNone/>
                      </a:pPr>
                      <a:r>
                        <a:rPr lang="en-GB" sz="1150">
                          <a:latin typeface="Cabin"/>
                          <a:ea typeface="Cabin"/>
                          <a:cs typeface="Cabin"/>
                          <a:sym typeface="Cabin"/>
                        </a:rPr>
                        <a:t>6. Water and electrolyte shift from the cell to the intestinal lumen, This results in extremely watery diarrhea accompanied by electrolyte imbalances</a:t>
                      </a:r>
                      <a:endParaRPr sz="1150">
                        <a:latin typeface="Cabin"/>
                        <a:ea typeface="Cabin"/>
                        <a:cs typeface="Cabin"/>
                        <a:sym typeface="Cabin"/>
                      </a:endParaRPr>
                    </a:p>
                  </a:txBody>
                  <a:tcPr marT="91425" marB="91425" marR="91425" marL="91425"/>
                </a:tc>
                <a:tc hMerge="1"/>
              </a:tr>
            </a:tbl>
          </a:graphicData>
        </a:graphic>
      </p:graphicFrame>
      <p:pic>
        <p:nvPicPr>
          <p:cNvPr id="198" name="Google Shape;198;p28"/>
          <p:cNvPicPr preferRelativeResize="0"/>
          <p:nvPr/>
        </p:nvPicPr>
        <p:blipFill>
          <a:blip r:embed="rId14">
            <a:alphaModFix/>
          </a:blip>
          <a:stretch>
            <a:fillRect/>
          </a:stretch>
        </p:blipFill>
        <p:spPr>
          <a:xfrm>
            <a:off x="1375187" y="7483275"/>
            <a:ext cx="148076" cy="1480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9"/>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04" name="Google Shape;204;p29"/>
          <p:cNvSpPr/>
          <p:nvPr/>
        </p:nvSpPr>
        <p:spPr>
          <a:xfrm>
            <a:off x="-932" y="10026469"/>
            <a:ext cx="7589400" cy="6720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Cabin"/>
                <a:ea typeface="Cabin"/>
                <a:cs typeface="Cabin"/>
                <a:sym typeface="Cabin"/>
              </a:rPr>
              <a:t>1- rehydration is the main treatment </a:t>
            </a:r>
            <a:endParaRPr sz="900">
              <a:solidFill>
                <a:srgbClr val="6AA84F"/>
              </a:solidFill>
              <a:latin typeface="Cabin"/>
              <a:ea typeface="Cabin"/>
              <a:cs typeface="Cabin"/>
              <a:sym typeface="Cabin"/>
            </a:endParaRPr>
          </a:p>
          <a:p>
            <a:pPr indent="0" lvl="0" marL="0" rtl="0" algn="l">
              <a:spcBef>
                <a:spcPts val="0"/>
              </a:spcBef>
              <a:spcAft>
                <a:spcPts val="0"/>
              </a:spcAft>
              <a:buNone/>
            </a:pPr>
            <a:r>
              <a:rPr lang="en-GB" sz="900">
                <a:solidFill>
                  <a:srgbClr val="6AA84F"/>
                </a:solidFill>
                <a:latin typeface="Cabin"/>
                <a:ea typeface="Cabin"/>
                <a:cs typeface="Cabin"/>
                <a:sym typeface="Cabin"/>
              </a:rPr>
              <a:t>2- To check </a:t>
            </a:r>
            <a:r>
              <a:rPr lang="en-GB" sz="900">
                <a:solidFill>
                  <a:srgbClr val="6AA84F"/>
                </a:solidFill>
                <a:latin typeface="Cabin"/>
                <a:ea typeface="Cabin"/>
                <a:cs typeface="Cabin"/>
                <a:sym typeface="Cabin"/>
              </a:rPr>
              <a:t>creatinine</a:t>
            </a:r>
            <a:r>
              <a:rPr lang="en-GB" sz="900">
                <a:solidFill>
                  <a:srgbClr val="6AA84F"/>
                </a:solidFill>
                <a:latin typeface="Cabin"/>
                <a:ea typeface="Cabin"/>
                <a:cs typeface="Cabin"/>
                <a:sym typeface="Cabin"/>
              </a:rPr>
              <a:t> for renal failure</a:t>
            </a:r>
            <a:endParaRPr sz="900">
              <a:solidFill>
                <a:srgbClr val="6AA8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rgbClr val="6AA84F"/>
                </a:solidFill>
                <a:latin typeface="Cabin"/>
                <a:ea typeface="Cabin"/>
                <a:cs typeface="Cabin"/>
                <a:sym typeface="Cabin"/>
              </a:rPr>
              <a:t>3- Culture is not enough cause even if the culture is positive it’s not </a:t>
            </a:r>
            <a:r>
              <a:rPr lang="en-GB" sz="900">
                <a:solidFill>
                  <a:srgbClr val="6AA84F"/>
                </a:solidFill>
                <a:latin typeface="Cabin"/>
                <a:ea typeface="Cabin"/>
                <a:cs typeface="Cabin"/>
                <a:sym typeface="Cabin"/>
              </a:rPr>
              <a:t>necessary that it will cause the disease </a:t>
            </a:r>
            <a:endParaRPr sz="900">
              <a:solidFill>
                <a:srgbClr val="6AA8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rgbClr val="6AA84F"/>
                </a:solidFill>
                <a:latin typeface="Cabin"/>
                <a:ea typeface="Cabin"/>
                <a:cs typeface="Cabin"/>
                <a:sym typeface="Cabin"/>
              </a:rPr>
              <a:t>4- Indicates sucrose fermentation </a:t>
            </a:r>
            <a:endParaRPr sz="900">
              <a:solidFill>
                <a:srgbClr val="6AA84F"/>
              </a:solidFill>
              <a:latin typeface="Cabin"/>
              <a:ea typeface="Cabin"/>
              <a:cs typeface="Cabin"/>
              <a:sym typeface="Cabin"/>
            </a:endParaRPr>
          </a:p>
        </p:txBody>
      </p:sp>
      <p:sp>
        <p:nvSpPr>
          <p:cNvPr id="205" name="Google Shape;205;p29"/>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4</a:t>
            </a:r>
            <a:endParaRPr>
              <a:latin typeface="Cabin"/>
              <a:ea typeface="Cabin"/>
              <a:cs typeface="Cabin"/>
              <a:sym typeface="Cabin"/>
            </a:endParaRPr>
          </a:p>
        </p:txBody>
      </p:sp>
      <p:sp>
        <p:nvSpPr>
          <p:cNvPr id="206" name="Google Shape;206;p29"/>
          <p:cNvSpPr txBox="1"/>
          <p:nvPr/>
        </p:nvSpPr>
        <p:spPr>
          <a:xfrm>
            <a:off x="591582" y="26998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Diagnosis</a:t>
            </a:r>
            <a:endParaRPr b="1" sz="3500">
              <a:solidFill>
                <a:srgbClr val="61753B"/>
              </a:solidFill>
              <a:latin typeface="Cabin"/>
              <a:ea typeface="Cabin"/>
              <a:cs typeface="Cabin"/>
              <a:sym typeface="Cabin"/>
            </a:endParaRPr>
          </a:p>
        </p:txBody>
      </p:sp>
      <p:graphicFrame>
        <p:nvGraphicFramePr>
          <p:cNvPr id="207" name="Google Shape;207;p29"/>
          <p:cNvGraphicFramePr/>
          <p:nvPr/>
        </p:nvGraphicFramePr>
        <p:xfrm>
          <a:off x="485488" y="6239570"/>
          <a:ext cx="3000000" cy="3000000"/>
        </p:xfrm>
        <a:graphic>
          <a:graphicData uri="http://schemas.openxmlformats.org/drawingml/2006/table">
            <a:tbl>
              <a:tblPr>
                <a:noFill/>
                <a:tableStyleId>{1D35F464-32E1-49A6-B997-7C8C01CFD2BF}</a:tableStyleId>
              </a:tblPr>
              <a:tblGrid>
                <a:gridCol w="1056775"/>
                <a:gridCol w="1067475"/>
                <a:gridCol w="1062150"/>
              </a:tblGrid>
              <a:tr h="299175">
                <a:tc rowSpan="2">
                  <a:txBody>
                    <a:bodyPr/>
                    <a:lstStyle/>
                    <a:p>
                      <a:pPr indent="0" lvl="0" marL="0" rtl="0" algn="ctr">
                        <a:spcBef>
                          <a:spcPts val="0"/>
                        </a:spcBef>
                        <a:spcAft>
                          <a:spcPts val="0"/>
                        </a:spcAft>
                        <a:buNone/>
                      </a:pPr>
                      <a:r>
                        <a:rPr lang="en-GB" sz="1200">
                          <a:solidFill>
                            <a:srgbClr val="FFFFFF"/>
                          </a:solidFill>
                          <a:latin typeface="Cabin"/>
                          <a:ea typeface="Cabin"/>
                          <a:cs typeface="Cabin"/>
                          <a:sym typeface="Cabin"/>
                        </a:rPr>
                        <a:t>Biotype 01 antigen</a:t>
                      </a:r>
                      <a:endParaRPr sz="1200">
                        <a:solidFill>
                          <a:srgbClr val="FFFFFF"/>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666666"/>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61753B"/>
                    </a:solidFill>
                  </a:tcPr>
                </a:tc>
                <a:tc rowSpan="2">
                  <a:txBody>
                    <a:bodyPr/>
                    <a:lstStyle/>
                    <a:p>
                      <a:pPr indent="0" lvl="0" marL="0" rtl="0" algn="ctr">
                        <a:spcBef>
                          <a:spcPts val="0"/>
                        </a:spcBef>
                        <a:spcAft>
                          <a:spcPts val="0"/>
                        </a:spcAft>
                        <a:buNone/>
                      </a:pPr>
                      <a:r>
                        <a:rPr lang="en-GB" sz="1300">
                          <a:solidFill>
                            <a:srgbClr val="FFFFFF"/>
                          </a:solidFill>
                          <a:latin typeface="Cabin"/>
                          <a:ea typeface="Cabin"/>
                          <a:cs typeface="Cabin"/>
                          <a:sym typeface="Cabin"/>
                        </a:rPr>
                        <a:t>Serotype</a:t>
                      </a:r>
                      <a:endParaRPr sz="1300">
                        <a:solidFill>
                          <a:srgbClr val="FFFFFF"/>
                        </a:solidFill>
                        <a:latin typeface="Cabin"/>
                        <a:ea typeface="Cabin"/>
                        <a:cs typeface="Cabin"/>
                        <a:sym typeface="Cabin"/>
                      </a:endParaRPr>
                    </a:p>
                  </a:txBody>
                  <a:tcPr marT="91425" marB="91425" marR="91425" marL="91425" anchor="ctr">
                    <a:lnL cap="flat" cmpd="sng" w="9525">
                      <a:solidFill>
                        <a:srgbClr val="666666"/>
                      </a:solidFill>
                      <a:prstDash val="solid"/>
                      <a:round/>
                      <a:headEnd len="sm" w="sm" type="none"/>
                      <a:tailEnd len="sm" w="sm" type="none"/>
                    </a:lnL>
                    <a:solidFill>
                      <a:srgbClr val="61753B"/>
                    </a:solidFill>
                  </a:tcPr>
                </a:tc>
                <a:tc rowSpan="2">
                  <a:txBody>
                    <a:bodyPr/>
                    <a:lstStyle/>
                    <a:p>
                      <a:pPr indent="0" lvl="0" marL="0" rtl="0" algn="ctr">
                        <a:spcBef>
                          <a:spcPts val="0"/>
                        </a:spcBef>
                        <a:spcAft>
                          <a:spcPts val="0"/>
                        </a:spcAft>
                        <a:buNone/>
                      </a:pPr>
                      <a:r>
                        <a:rPr lang="en-GB" sz="1300">
                          <a:solidFill>
                            <a:srgbClr val="FFFFFF"/>
                          </a:solidFill>
                          <a:latin typeface="Cabin"/>
                          <a:ea typeface="Cabin"/>
                          <a:cs typeface="Cabin"/>
                          <a:sym typeface="Cabin"/>
                        </a:rPr>
                        <a:t>Antigen</a:t>
                      </a:r>
                      <a:endParaRPr sz="1300">
                        <a:solidFill>
                          <a:srgbClr val="FFFFFF"/>
                        </a:solidFill>
                        <a:latin typeface="Cabin"/>
                        <a:ea typeface="Cabin"/>
                        <a:cs typeface="Cabin"/>
                        <a:sym typeface="Cabin"/>
                      </a:endParaRPr>
                    </a:p>
                  </a:txBody>
                  <a:tcPr marT="91425" marB="91425" marR="91425" marL="91425" anchor="ctr">
                    <a:solidFill>
                      <a:srgbClr val="61753B"/>
                    </a:solidFill>
                  </a:tcPr>
                </a:tc>
              </a:tr>
              <a:tr h="299175">
                <a:tc vMerge="1"/>
                <a:tc vMerge="1"/>
                <a:tc vMerge="1"/>
              </a:tr>
              <a:tr h="383500">
                <a:tc rowSpan="3">
                  <a:txBody>
                    <a:bodyPr/>
                    <a:lstStyle/>
                    <a:p>
                      <a:pPr indent="0" lvl="0" marL="0" rtl="0" algn="ctr">
                        <a:spcBef>
                          <a:spcPts val="0"/>
                        </a:spcBef>
                        <a:spcAft>
                          <a:spcPts val="0"/>
                        </a:spcAft>
                        <a:buNone/>
                      </a:pPr>
                      <a:r>
                        <a:t/>
                      </a:r>
                      <a:endParaRPr>
                        <a:latin typeface="Cabin"/>
                        <a:ea typeface="Cabin"/>
                        <a:cs typeface="Cabin"/>
                        <a:sym typeface="Cabin"/>
                      </a:endParaRPr>
                    </a:p>
                    <a:p>
                      <a:pPr indent="0" lvl="0" marL="0" rtl="0" algn="ctr">
                        <a:spcBef>
                          <a:spcPts val="0"/>
                        </a:spcBef>
                        <a:spcAft>
                          <a:spcPts val="0"/>
                        </a:spcAft>
                        <a:buNone/>
                      </a:pPr>
                      <a:r>
                        <a:rPr lang="en-GB">
                          <a:latin typeface="Cabin"/>
                          <a:ea typeface="Cabin"/>
                          <a:cs typeface="Cabin"/>
                          <a:sym typeface="Cabin"/>
                        </a:rPr>
                        <a:t>Classical</a:t>
                      </a:r>
                      <a:endParaRPr>
                        <a:latin typeface="Cabin"/>
                        <a:ea typeface="Cabin"/>
                        <a:cs typeface="Cabin"/>
                        <a:sym typeface="Cabin"/>
                      </a:endParaRPr>
                    </a:p>
                  </a:txBody>
                  <a:tcPr marT="91425" marB="91425" marR="91425" marL="91425">
                    <a:lnT cap="flat" cmpd="sng" w="9525">
                      <a:solidFill>
                        <a:srgbClr val="CCCCCC"/>
                      </a:solidFill>
                      <a:prstDash val="solid"/>
                      <a:round/>
                      <a:headEnd len="sm" w="sm" type="none"/>
                      <a:tailEnd len="sm" w="sm" type="none"/>
                    </a:lnT>
                  </a:tcPr>
                </a:tc>
                <a:tc>
                  <a:txBody>
                    <a:bodyPr/>
                    <a:lstStyle/>
                    <a:p>
                      <a:pPr indent="0" lvl="0" marL="0" rtl="0" algn="ctr">
                        <a:spcBef>
                          <a:spcPts val="0"/>
                        </a:spcBef>
                        <a:spcAft>
                          <a:spcPts val="0"/>
                        </a:spcAft>
                        <a:buNone/>
                      </a:pPr>
                      <a:r>
                        <a:rPr lang="en-GB">
                          <a:latin typeface="Cabin"/>
                          <a:ea typeface="Cabin"/>
                          <a:cs typeface="Cabin"/>
                          <a:sym typeface="Cabin"/>
                        </a:rPr>
                        <a:t>Ogawa</a:t>
                      </a:r>
                      <a:endParaRPr>
                        <a:latin typeface="Cabin"/>
                        <a:ea typeface="Cabin"/>
                        <a:cs typeface="Cabin"/>
                        <a:sym typeface="Cabin"/>
                      </a:endParaRPr>
                    </a:p>
                  </a:txBody>
                  <a:tcPr marT="91425" marB="91425" marR="91425" marL="91425"/>
                </a:tc>
                <a:tc>
                  <a:txBody>
                    <a:bodyPr/>
                    <a:lstStyle/>
                    <a:p>
                      <a:pPr indent="0" lvl="0" marL="0" rtl="0" algn="ctr">
                        <a:spcBef>
                          <a:spcPts val="0"/>
                        </a:spcBef>
                        <a:spcAft>
                          <a:spcPts val="0"/>
                        </a:spcAft>
                        <a:buNone/>
                      </a:pPr>
                      <a:r>
                        <a:rPr lang="en-GB">
                          <a:latin typeface="Cabin"/>
                          <a:ea typeface="Cabin"/>
                          <a:cs typeface="Cabin"/>
                          <a:sym typeface="Cabin"/>
                        </a:rPr>
                        <a:t>A,B</a:t>
                      </a:r>
                      <a:endParaRPr>
                        <a:latin typeface="Cabin"/>
                        <a:ea typeface="Cabin"/>
                        <a:cs typeface="Cabin"/>
                        <a:sym typeface="Cabin"/>
                      </a:endParaRPr>
                    </a:p>
                  </a:txBody>
                  <a:tcPr marT="91425" marB="91425" marR="91425" marL="91425"/>
                </a:tc>
              </a:tr>
              <a:tr h="383500">
                <a:tc vMerge="1"/>
                <a:tc>
                  <a:txBody>
                    <a:bodyPr/>
                    <a:lstStyle/>
                    <a:p>
                      <a:pPr indent="0" lvl="0" marL="0" rtl="0" algn="ctr">
                        <a:spcBef>
                          <a:spcPts val="0"/>
                        </a:spcBef>
                        <a:spcAft>
                          <a:spcPts val="0"/>
                        </a:spcAft>
                        <a:buNone/>
                      </a:pPr>
                      <a:r>
                        <a:rPr lang="en-GB">
                          <a:latin typeface="Cabin"/>
                          <a:ea typeface="Cabin"/>
                          <a:cs typeface="Cabin"/>
                          <a:sym typeface="Cabin"/>
                        </a:rPr>
                        <a:t>Inaba</a:t>
                      </a:r>
                      <a:endParaRPr>
                        <a:latin typeface="Cabin"/>
                        <a:ea typeface="Cabin"/>
                        <a:cs typeface="Cabin"/>
                        <a:sym typeface="Cabin"/>
                      </a:endParaRPr>
                    </a:p>
                  </a:txBody>
                  <a:tcPr marT="91425" marB="91425" marR="91425" marL="91425"/>
                </a:tc>
                <a:tc>
                  <a:txBody>
                    <a:bodyPr/>
                    <a:lstStyle/>
                    <a:p>
                      <a:pPr indent="0" lvl="0" marL="0" rtl="0" algn="ctr">
                        <a:spcBef>
                          <a:spcPts val="0"/>
                        </a:spcBef>
                        <a:spcAft>
                          <a:spcPts val="0"/>
                        </a:spcAft>
                        <a:buNone/>
                      </a:pPr>
                      <a:r>
                        <a:rPr lang="en-GB">
                          <a:latin typeface="Cabin"/>
                          <a:ea typeface="Cabin"/>
                          <a:cs typeface="Cabin"/>
                          <a:sym typeface="Cabin"/>
                        </a:rPr>
                        <a:t>A,C</a:t>
                      </a:r>
                      <a:endParaRPr>
                        <a:latin typeface="Cabin"/>
                        <a:ea typeface="Cabin"/>
                        <a:cs typeface="Cabin"/>
                        <a:sym typeface="Cabin"/>
                      </a:endParaRPr>
                    </a:p>
                  </a:txBody>
                  <a:tcPr marT="91425" marB="91425" marR="91425" marL="91425"/>
                </a:tc>
              </a:tr>
              <a:tr h="383500">
                <a:tc vMerge="1"/>
                <a:tc>
                  <a:txBody>
                    <a:bodyPr/>
                    <a:lstStyle/>
                    <a:p>
                      <a:pPr indent="0" lvl="0" marL="0" rtl="0" algn="ctr">
                        <a:spcBef>
                          <a:spcPts val="0"/>
                        </a:spcBef>
                        <a:spcAft>
                          <a:spcPts val="0"/>
                        </a:spcAft>
                        <a:buNone/>
                      </a:pPr>
                      <a:r>
                        <a:rPr lang="en-GB">
                          <a:latin typeface="Cabin"/>
                          <a:ea typeface="Cabin"/>
                          <a:cs typeface="Cabin"/>
                          <a:sym typeface="Cabin"/>
                        </a:rPr>
                        <a:t>Hikojima</a:t>
                      </a:r>
                      <a:endParaRPr>
                        <a:latin typeface="Cabin"/>
                        <a:ea typeface="Cabin"/>
                        <a:cs typeface="Cabin"/>
                        <a:sym typeface="Cabin"/>
                      </a:endParaRPr>
                    </a:p>
                  </a:txBody>
                  <a:tcPr marT="91425" marB="91425" marR="91425" marL="91425"/>
                </a:tc>
                <a:tc>
                  <a:txBody>
                    <a:bodyPr/>
                    <a:lstStyle/>
                    <a:p>
                      <a:pPr indent="0" lvl="0" marL="0" rtl="0" algn="ctr">
                        <a:spcBef>
                          <a:spcPts val="0"/>
                        </a:spcBef>
                        <a:spcAft>
                          <a:spcPts val="0"/>
                        </a:spcAft>
                        <a:buNone/>
                      </a:pPr>
                      <a:r>
                        <a:rPr lang="en-GB">
                          <a:latin typeface="Cabin"/>
                          <a:ea typeface="Cabin"/>
                          <a:cs typeface="Cabin"/>
                          <a:sym typeface="Cabin"/>
                        </a:rPr>
                        <a:t>A,B,C</a:t>
                      </a:r>
                      <a:endParaRPr>
                        <a:latin typeface="Cabin"/>
                        <a:ea typeface="Cabin"/>
                        <a:cs typeface="Cabin"/>
                        <a:sym typeface="Cabin"/>
                      </a:endParaRPr>
                    </a:p>
                  </a:txBody>
                  <a:tcPr marT="91425" marB="91425" marR="91425" marL="91425"/>
                </a:tc>
              </a:tr>
              <a:tr h="383500">
                <a:tc rowSpan="3">
                  <a:txBody>
                    <a:bodyPr/>
                    <a:lstStyle/>
                    <a:p>
                      <a:pPr indent="0" lvl="0" marL="0" rtl="0" algn="ctr">
                        <a:spcBef>
                          <a:spcPts val="0"/>
                        </a:spcBef>
                        <a:spcAft>
                          <a:spcPts val="0"/>
                        </a:spcAft>
                        <a:buNone/>
                      </a:pPr>
                      <a:r>
                        <a:t/>
                      </a:r>
                      <a:endParaRPr>
                        <a:latin typeface="Cabin"/>
                        <a:ea typeface="Cabin"/>
                        <a:cs typeface="Cabin"/>
                        <a:sym typeface="Cabin"/>
                      </a:endParaRPr>
                    </a:p>
                    <a:p>
                      <a:pPr indent="0" lvl="0" marL="0" rtl="0" algn="ctr">
                        <a:spcBef>
                          <a:spcPts val="0"/>
                        </a:spcBef>
                        <a:spcAft>
                          <a:spcPts val="0"/>
                        </a:spcAft>
                        <a:buNone/>
                      </a:pPr>
                      <a:r>
                        <a:rPr lang="en-GB">
                          <a:latin typeface="Cabin"/>
                          <a:ea typeface="Cabin"/>
                          <a:cs typeface="Cabin"/>
                          <a:sym typeface="Cabin"/>
                        </a:rPr>
                        <a:t>El Tor</a:t>
                      </a:r>
                      <a:endParaRPr>
                        <a:latin typeface="Cabin"/>
                        <a:ea typeface="Cabin"/>
                        <a:cs typeface="Cabin"/>
                        <a:sym typeface="Cabin"/>
                      </a:endParaRPr>
                    </a:p>
                  </a:txBody>
                  <a:tcPr marT="91425" marB="91425" marR="91425" marL="91425"/>
                </a:tc>
                <a:tc>
                  <a:txBody>
                    <a:bodyPr/>
                    <a:lstStyle/>
                    <a:p>
                      <a:pPr indent="0" lvl="0" marL="0" rtl="0" algn="ctr">
                        <a:spcBef>
                          <a:spcPts val="0"/>
                        </a:spcBef>
                        <a:spcAft>
                          <a:spcPts val="0"/>
                        </a:spcAft>
                        <a:buNone/>
                      </a:pPr>
                      <a:r>
                        <a:rPr lang="en-GB">
                          <a:latin typeface="Cabin"/>
                          <a:ea typeface="Cabin"/>
                          <a:cs typeface="Cabin"/>
                          <a:sym typeface="Cabin"/>
                        </a:rPr>
                        <a:t>Ogawa</a:t>
                      </a:r>
                      <a:endParaRPr>
                        <a:latin typeface="Cabin"/>
                        <a:ea typeface="Cabin"/>
                        <a:cs typeface="Cabin"/>
                        <a:sym typeface="Cabin"/>
                      </a:endParaRPr>
                    </a:p>
                  </a:txBody>
                  <a:tcPr marT="91425" marB="91425" marR="91425" marL="91425"/>
                </a:tc>
                <a:tc>
                  <a:txBody>
                    <a:bodyPr/>
                    <a:lstStyle/>
                    <a:p>
                      <a:pPr indent="0" lvl="0" marL="0" rtl="0" algn="ctr">
                        <a:spcBef>
                          <a:spcPts val="0"/>
                        </a:spcBef>
                        <a:spcAft>
                          <a:spcPts val="0"/>
                        </a:spcAft>
                        <a:buNone/>
                      </a:pPr>
                      <a:r>
                        <a:rPr lang="en-GB">
                          <a:latin typeface="Cabin"/>
                          <a:ea typeface="Cabin"/>
                          <a:cs typeface="Cabin"/>
                          <a:sym typeface="Cabin"/>
                        </a:rPr>
                        <a:t>A,B</a:t>
                      </a:r>
                      <a:endParaRPr>
                        <a:latin typeface="Cabin"/>
                        <a:ea typeface="Cabin"/>
                        <a:cs typeface="Cabin"/>
                        <a:sym typeface="Cabin"/>
                      </a:endParaRPr>
                    </a:p>
                  </a:txBody>
                  <a:tcPr marT="91425" marB="91425" marR="91425" marL="91425"/>
                </a:tc>
              </a:tr>
              <a:tr h="383500">
                <a:tc vMerge="1"/>
                <a:tc>
                  <a:txBody>
                    <a:bodyPr/>
                    <a:lstStyle/>
                    <a:p>
                      <a:pPr indent="0" lvl="0" marL="0" rtl="0" algn="ctr">
                        <a:spcBef>
                          <a:spcPts val="0"/>
                        </a:spcBef>
                        <a:spcAft>
                          <a:spcPts val="0"/>
                        </a:spcAft>
                        <a:buNone/>
                      </a:pPr>
                      <a:r>
                        <a:rPr lang="en-GB">
                          <a:latin typeface="Cabin"/>
                          <a:ea typeface="Cabin"/>
                          <a:cs typeface="Cabin"/>
                          <a:sym typeface="Cabin"/>
                        </a:rPr>
                        <a:t>Inaba</a:t>
                      </a:r>
                      <a:endParaRPr>
                        <a:latin typeface="Cabin"/>
                        <a:ea typeface="Cabin"/>
                        <a:cs typeface="Cabin"/>
                        <a:sym typeface="Cabin"/>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GB">
                          <a:solidFill>
                            <a:schemeClr val="dk1"/>
                          </a:solidFill>
                          <a:latin typeface="Cabin"/>
                          <a:ea typeface="Cabin"/>
                          <a:cs typeface="Cabin"/>
                          <a:sym typeface="Cabin"/>
                        </a:rPr>
                        <a:t>A,C</a:t>
                      </a:r>
                      <a:endParaRPr>
                        <a:latin typeface="Cabin"/>
                        <a:ea typeface="Cabin"/>
                        <a:cs typeface="Cabin"/>
                        <a:sym typeface="Cabin"/>
                      </a:endParaRPr>
                    </a:p>
                  </a:txBody>
                  <a:tcPr marT="91425" marB="91425" marR="91425" marL="91425"/>
                </a:tc>
              </a:tr>
              <a:tr h="383500">
                <a:tc vMerge="1"/>
                <a:tc>
                  <a:txBody>
                    <a:bodyPr/>
                    <a:lstStyle/>
                    <a:p>
                      <a:pPr indent="0" lvl="0" marL="0" rtl="0" algn="ctr">
                        <a:spcBef>
                          <a:spcPts val="0"/>
                        </a:spcBef>
                        <a:spcAft>
                          <a:spcPts val="0"/>
                        </a:spcAft>
                        <a:buNone/>
                      </a:pPr>
                      <a:r>
                        <a:rPr lang="en-GB">
                          <a:latin typeface="Cabin"/>
                          <a:ea typeface="Cabin"/>
                          <a:cs typeface="Cabin"/>
                          <a:sym typeface="Cabin"/>
                        </a:rPr>
                        <a:t>Hikojima</a:t>
                      </a:r>
                      <a:endParaRPr>
                        <a:latin typeface="Cabin"/>
                        <a:ea typeface="Cabin"/>
                        <a:cs typeface="Cabin"/>
                        <a:sym typeface="Cabin"/>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GB">
                          <a:solidFill>
                            <a:schemeClr val="dk1"/>
                          </a:solidFill>
                          <a:latin typeface="Cabin"/>
                          <a:ea typeface="Cabin"/>
                          <a:cs typeface="Cabin"/>
                          <a:sym typeface="Cabin"/>
                        </a:rPr>
                        <a:t>A,B,C</a:t>
                      </a:r>
                      <a:endParaRPr>
                        <a:latin typeface="Cabin"/>
                        <a:ea typeface="Cabin"/>
                        <a:cs typeface="Cabin"/>
                        <a:sym typeface="Cabin"/>
                      </a:endParaRPr>
                    </a:p>
                  </a:txBody>
                  <a:tcPr marT="91425" marB="91425" marR="91425" marL="91425"/>
                </a:tc>
              </a:tr>
            </a:tbl>
          </a:graphicData>
        </a:graphic>
      </p:graphicFrame>
      <p:graphicFrame>
        <p:nvGraphicFramePr>
          <p:cNvPr id="208" name="Google Shape;208;p29"/>
          <p:cNvGraphicFramePr/>
          <p:nvPr/>
        </p:nvGraphicFramePr>
        <p:xfrm>
          <a:off x="3899213" y="6239563"/>
          <a:ext cx="3000000" cy="3000000"/>
        </p:xfrm>
        <a:graphic>
          <a:graphicData uri="http://schemas.openxmlformats.org/drawingml/2006/table">
            <a:tbl>
              <a:tblPr>
                <a:noFill/>
                <a:tableStyleId>{1D35F464-32E1-49A6-B997-7C8C01CFD2BF}</a:tableStyleId>
              </a:tblPr>
              <a:tblGrid>
                <a:gridCol w="3186400"/>
              </a:tblGrid>
              <a:tr h="507875">
                <a:tc>
                  <a:txBody>
                    <a:bodyPr/>
                    <a:lstStyle/>
                    <a:p>
                      <a:pPr indent="0" lvl="0" marL="0" rtl="0" algn="ctr">
                        <a:spcBef>
                          <a:spcPts val="0"/>
                        </a:spcBef>
                        <a:spcAft>
                          <a:spcPts val="0"/>
                        </a:spcAft>
                        <a:buNone/>
                      </a:pPr>
                      <a:r>
                        <a:rPr lang="en-GB">
                          <a:solidFill>
                            <a:srgbClr val="FFFFFF"/>
                          </a:solidFill>
                          <a:latin typeface="Cabin"/>
                          <a:ea typeface="Cabin"/>
                          <a:cs typeface="Cabin"/>
                          <a:sym typeface="Cabin"/>
                        </a:rPr>
                        <a:t>O 139  serogroup antigen appeared in Bangladesh in 1992</a:t>
                      </a:r>
                      <a:endParaRPr>
                        <a:solidFill>
                          <a:srgbClr val="FFFFFF"/>
                        </a:solidFill>
                        <a:latin typeface="Cabin"/>
                        <a:ea typeface="Cabin"/>
                        <a:cs typeface="Cabin"/>
                        <a:sym typeface="Cabin"/>
                      </a:endParaRPr>
                    </a:p>
                  </a:txBody>
                  <a:tcPr marT="91425" marB="91425" marR="91425" marL="91425">
                    <a:solidFill>
                      <a:srgbClr val="61753B"/>
                    </a:solidFill>
                  </a:tcPr>
                </a:tc>
              </a:tr>
              <a:tr h="467725">
                <a:tc>
                  <a:txBody>
                    <a:bodyPr/>
                    <a:lstStyle/>
                    <a:p>
                      <a:pPr indent="0" lvl="0" marL="0" rtl="0" algn="ctr">
                        <a:spcBef>
                          <a:spcPts val="0"/>
                        </a:spcBef>
                        <a:spcAft>
                          <a:spcPts val="0"/>
                        </a:spcAft>
                        <a:buNone/>
                      </a:pPr>
                      <a:r>
                        <a:rPr lang="en-GB">
                          <a:latin typeface="Cabin"/>
                          <a:ea typeface="Cabin"/>
                          <a:cs typeface="Cabin"/>
                          <a:sym typeface="Cabin"/>
                        </a:rPr>
                        <a:t>Has polysaccharide </a:t>
                      </a:r>
                      <a:endParaRPr>
                        <a:latin typeface="Cabin"/>
                        <a:ea typeface="Cabin"/>
                        <a:cs typeface="Cabin"/>
                        <a:sym typeface="Cabin"/>
                      </a:endParaRPr>
                    </a:p>
                    <a:p>
                      <a:pPr indent="0" lvl="0" marL="0" rtl="0" algn="ctr">
                        <a:spcBef>
                          <a:spcPts val="0"/>
                        </a:spcBef>
                        <a:spcAft>
                          <a:spcPts val="0"/>
                        </a:spcAft>
                        <a:buNone/>
                      </a:pPr>
                      <a:r>
                        <a:rPr lang="en-GB">
                          <a:latin typeface="Cabin"/>
                          <a:ea typeface="Cabin"/>
                          <a:cs typeface="Cabin"/>
                          <a:sym typeface="Cabin"/>
                        </a:rPr>
                        <a:t>capsule but does not have  O1 antigen</a:t>
                      </a:r>
                      <a:endParaRPr/>
                    </a:p>
                  </a:txBody>
                  <a:tcPr marT="91425" marB="91425" marR="91425" marL="91425"/>
                </a:tc>
              </a:tr>
            </a:tbl>
          </a:graphicData>
        </a:graphic>
      </p:graphicFrame>
      <p:graphicFrame>
        <p:nvGraphicFramePr>
          <p:cNvPr id="209" name="Google Shape;209;p29"/>
          <p:cNvGraphicFramePr/>
          <p:nvPr/>
        </p:nvGraphicFramePr>
        <p:xfrm>
          <a:off x="3899213" y="7974500"/>
          <a:ext cx="3000000" cy="3000000"/>
        </p:xfrm>
        <a:graphic>
          <a:graphicData uri="http://schemas.openxmlformats.org/drawingml/2006/table">
            <a:tbl>
              <a:tblPr>
                <a:noFill/>
                <a:tableStyleId>{1D35F464-32E1-49A6-B997-7C8C01CFD2BF}</a:tableStyleId>
              </a:tblPr>
              <a:tblGrid>
                <a:gridCol w="3186400"/>
              </a:tblGrid>
              <a:tr h="381000">
                <a:tc>
                  <a:txBody>
                    <a:bodyPr/>
                    <a:lstStyle/>
                    <a:p>
                      <a:pPr indent="0" lvl="0" marL="0" rtl="0" algn="ctr">
                        <a:spcBef>
                          <a:spcPts val="0"/>
                        </a:spcBef>
                        <a:spcAft>
                          <a:spcPts val="0"/>
                        </a:spcAft>
                        <a:buNone/>
                      </a:pPr>
                      <a:r>
                        <a:rPr lang="en-GB">
                          <a:solidFill>
                            <a:srgbClr val="FFFFFF"/>
                          </a:solidFill>
                          <a:latin typeface="Cabin"/>
                          <a:ea typeface="Cabin"/>
                          <a:cs typeface="Cabin"/>
                          <a:sym typeface="Cabin"/>
                        </a:rPr>
                        <a:t>Non-O1, Non-O139 Serogroup</a:t>
                      </a:r>
                      <a:endParaRPr>
                        <a:solidFill>
                          <a:srgbClr val="FFFFFF"/>
                        </a:solidFill>
                        <a:latin typeface="Cabin"/>
                        <a:ea typeface="Cabin"/>
                        <a:cs typeface="Cabin"/>
                        <a:sym typeface="Cabin"/>
                      </a:endParaRPr>
                    </a:p>
                  </a:txBody>
                  <a:tcPr marT="91425" marB="91425" marR="91425" marL="91425">
                    <a:solidFill>
                      <a:srgbClr val="61753B"/>
                    </a:solidFill>
                  </a:tcPr>
                </a:tc>
              </a:tr>
              <a:tr h="381000">
                <a:tc>
                  <a:txBody>
                    <a:bodyPr/>
                    <a:lstStyle/>
                    <a:p>
                      <a:pPr indent="0" lvl="0" marL="0" rtl="0" algn="ctr">
                        <a:spcBef>
                          <a:spcPts val="0"/>
                        </a:spcBef>
                        <a:spcAft>
                          <a:spcPts val="0"/>
                        </a:spcAft>
                        <a:buNone/>
                      </a:pPr>
                      <a:r>
                        <a:rPr lang="en-GB">
                          <a:latin typeface="Cabin"/>
                          <a:ea typeface="Cabin"/>
                          <a:cs typeface="Cabin"/>
                          <a:sym typeface="Cabin"/>
                        </a:rPr>
                        <a:t>Most are CT (cholera toxin) negative and are not associated with epidemic disease</a:t>
                      </a:r>
                      <a:r>
                        <a:rPr lang="en-GB"/>
                        <a:t>.</a:t>
                      </a:r>
                      <a:endParaRPr/>
                    </a:p>
                  </a:txBody>
                  <a:tcPr marT="91425" marB="91425" marR="91425" marL="91425"/>
                </a:tc>
              </a:tr>
            </a:tbl>
          </a:graphicData>
        </a:graphic>
      </p:graphicFrame>
      <p:pic>
        <p:nvPicPr>
          <p:cNvPr id="210" name="Google Shape;210;p29"/>
          <p:cNvPicPr preferRelativeResize="0"/>
          <p:nvPr/>
        </p:nvPicPr>
        <p:blipFill>
          <a:blip r:embed="rId3">
            <a:alphaModFix/>
          </a:blip>
          <a:stretch>
            <a:fillRect/>
          </a:stretch>
        </p:blipFill>
        <p:spPr>
          <a:xfrm>
            <a:off x="6041200" y="2699271"/>
            <a:ext cx="1134676" cy="1120255"/>
          </a:xfrm>
          <a:prstGeom prst="rect">
            <a:avLst/>
          </a:prstGeom>
          <a:noFill/>
          <a:ln>
            <a:noFill/>
          </a:ln>
        </p:spPr>
      </p:pic>
      <p:pic>
        <p:nvPicPr>
          <p:cNvPr id="211" name="Google Shape;211;p29"/>
          <p:cNvPicPr preferRelativeResize="0"/>
          <p:nvPr/>
        </p:nvPicPr>
        <p:blipFill>
          <a:blip r:embed="rId4">
            <a:alphaModFix/>
          </a:blip>
          <a:stretch>
            <a:fillRect/>
          </a:stretch>
        </p:blipFill>
        <p:spPr>
          <a:xfrm>
            <a:off x="5600875" y="4785600"/>
            <a:ext cx="1134675" cy="1076401"/>
          </a:xfrm>
          <a:prstGeom prst="rect">
            <a:avLst/>
          </a:prstGeom>
          <a:noFill/>
          <a:ln>
            <a:noFill/>
          </a:ln>
        </p:spPr>
      </p:pic>
      <p:sp>
        <p:nvSpPr>
          <p:cNvPr id="212" name="Google Shape;212;p29"/>
          <p:cNvSpPr txBox="1"/>
          <p:nvPr/>
        </p:nvSpPr>
        <p:spPr>
          <a:xfrm>
            <a:off x="270825" y="4867650"/>
            <a:ext cx="5467200" cy="1309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Diagnosis / Microbiology</a:t>
            </a:r>
            <a:endParaRPr b="1" baseline="30000" sz="600">
              <a:solidFill>
                <a:srgbClr val="61753B"/>
              </a:solidFill>
              <a:latin typeface="Cabin"/>
              <a:ea typeface="Cabin"/>
              <a:cs typeface="Cabin"/>
              <a:sym typeface="Cabin"/>
            </a:endParaRPr>
          </a:p>
          <a:p>
            <a:pPr indent="0" lvl="0" marL="457200" rtl="0" algn="l">
              <a:spcBef>
                <a:spcPts val="0"/>
              </a:spcBef>
              <a:spcAft>
                <a:spcPts val="0"/>
              </a:spcAft>
              <a:buNone/>
            </a:pPr>
            <a:r>
              <a:t/>
            </a:r>
            <a:endParaRPr b="1" sz="600">
              <a:solidFill>
                <a:srgbClr val="61753B"/>
              </a:solidFill>
              <a:latin typeface="Cabin"/>
              <a:ea typeface="Cabin"/>
              <a:cs typeface="Cabin"/>
              <a:sym typeface="Cabin"/>
            </a:endParaRPr>
          </a:p>
          <a:p>
            <a:pPr indent="0" lvl="0" marL="457200" rtl="0" algn="l">
              <a:spcBef>
                <a:spcPts val="0"/>
              </a:spcBef>
              <a:spcAft>
                <a:spcPts val="0"/>
              </a:spcAft>
              <a:buNone/>
            </a:pPr>
            <a:r>
              <a:rPr lang="en-GB" sz="1300">
                <a:solidFill>
                  <a:srgbClr val="CC0000"/>
                </a:solidFill>
                <a:latin typeface="Cabin"/>
                <a:ea typeface="Cabin"/>
                <a:cs typeface="Cabin"/>
                <a:sym typeface="Cabin"/>
              </a:rPr>
              <a:t>Vibrio cholera is highly motile, gram-negative, curved or comma-shaped rods with a single polar flagellum</a:t>
            </a:r>
            <a:r>
              <a:rPr lang="en-GB" sz="1300">
                <a:solidFill>
                  <a:schemeClr val="dk1"/>
                </a:solidFill>
                <a:latin typeface="Cabin"/>
                <a:ea typeface="Cabin"/>
                <a:cs typeface="Cabin"/>
                <a:sym typeface="Cabin"/>
              </a:rPr>
              <a:t> </a:t>
            </a:r>
            <a:r>
              <a:rPr lang="en-GB" sz="1000">
                <a:solidFill>
                  <a:srgbClr val="666666"/>
                </a:solidFill>
                <a:latin typeface="Cabin"/>
                <a:ea typeface="Cabin"/>
                <a:cs typeface="Cabin"/>
                <a:sym typeface="Cabin"/>
              </a:rPr>
              <a:t>(oxidase positive)</a:t>
            </a:r>
            <a:endParaRPr sz="1000">
              <a:solidFill>
                <a:srgbClr val="666666"/>
              </a:solidFill>
            </a:endParaRPr>
          </a:p>
          <a:p>
            <a:pPr indent="0" lvl="0" marL="457200" rtl="0" algn="l">
              <a:spcBef>
                <a:spcPts val="0"/>
              </a:spcBef>
              <a:spcAft>
                <a:spcPts val="0"/>
              </a:spcAft>
              <a:buNone/>
            </a:pPr>
            <a:r>
              <a:t/>
            </a:r>
            <a:endParaRPr b="1" sz="2000">
              <a:solidFill>
                <a:srgbClr val="61753B"/>
              </a:solidFill>
              <a:latin typeface="Cabin"/>
              <a:ea typeface="Cabin"/>
              <a:cs typeface="Cabin"/>
              <a:sym typeface="Cabin"/>
            </a:endParaRPr>
          </a:p>
          <a:p>
            <a:pPr indent="0" lvl="0" marL="0" rtl="0" algn="l">
              <a:spcBef>
                <a:spcPts val="0"/>
              </a:spcBef>
              <a:spcAft>
                <a:spcPts val="0"/>
              </a:spcAft>
              <a:buNone/>
            </a:pPr>
            <a:r>
              <a:t/>
            </a:r>
            <a:endParaRPr sz="1300">
              <a:latin typeface="Cabin"/>
              <a:ea typeface="Cabin"/>
              <a:cs typeface="Cabin"/>
              <a:sym typeface="Cabin"/>
            </a:endParaRPr>
          </a:p>
        </p:txBody>
      </p:sp>
      <p:sp>
        <p:nvSpPr>
          <p:cNvPr id="213" name="Google Shape;213;p29"/>
          <p:cNvSpPr txBox="1"/>
          <p:nvPr/>
        </p:nvSpPr>
        <p:spPr>
          <a:xfrm>
            <a:off x="274625" y="1009275"/>
            <a:ext cx="7038300" cy="30879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Diagnosis:</a:t>
            </a:r>
            <a:endParaRPr sz="1200">
              <a:solidFill>
                <a:schemeClr val="dk2"/>
              </a:solidFill>
              <a:latin typeface="Cabin"/>
              <a:ea typeface="Cabin"/>
              <a:cs typeface="Cabin"/>
              <a:sym typeface="Cabin"/>
            </a:endParaRPr>
          </a:p>
          <a:p>
            <a:pPr indent="-304800" lvl="0" marL="457200" rtl="0" algn="l">
              <a:lnSpc>
                <a:spcPct val="115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Suspected in severe diarrhea with dehydration.</a:t>
            </a:r>
            <a:endParaRPr sz="1200">
              <a:solidFill>
                <a:schemeClr val="dk1"/>
              </a:solidFill>
              <a:latin typeface="Cabin"/>
              <a:ea typeface="Cabin"/>
              <a:cs typeface="Cabin"/>
              <a:sym typeface="Cabin"/>
            </a:endParaRPr>
          </a:p>
          <a:p>
            <a:pPr indent="0" lvl="0" marL="457200" rtl="0" algn="l">
              <a:lnSpc>
                <a:spcPct val="115000"/>
              </a:lnSpc>
              <a:spcBef>
                <a:spcPts val="0"/>
              </a:spcBef>
              <a:spcAft>
                <a:spcPts val="0"/>
              </a:spcAft>
              <a:buNone/>
            </a:pPr>
            <a:r>
              <a:rPr lang="en-GB" sz="1200">
                <a:solidFill>
                  <a:schemeClr val="dk1"/>
                </a:solidFill>
                <a:latin typeface="Cabin"/>
                <a:ea typeface="Cabin"/>
                <a:cs typeface="Cabin"/>
                <a:sym typeface="Cabin"/>
              </a:rPr>
              <a:t>1- Complete history and physical examination.</a:t>
            </a:r>
            <a:endParaRPr sz="1200">
              <a:solidFill>
                <a:schemeClr val="dk1"/>
              </a:solidFill>
              <a:latin typeface="Cabin"/>
              <a:ea typeface="Cabin"/>
              <a:cs typeface="Cabin"/>
              <a:sym typeface="Cabin"/>
            </a:endParaRPr>
          </a:p>
          <a:p>
            <a:pPr indent="0" lvl="0" marL="457200" rtl="0" algn="l">
              <a:lnSpc>
                <a:spcPct val="115000"/>
              </a:lnSpc>
              <a:spcBef>
                <a:spcPts val="0"/>
              </a:spcBef>
              <a:spcAft>
                <a:spcPts val="0"/>
              </a:spcAft>
              <a:buNone/>
            </a:pPr>
            <a:r>
              <a:rPr lang="en-GB" sz="1200">
                <a:solidFill>
                  <a:schemeClr val="dk1"/>
                </a:solidFill>
                <a:latin typeface="Cabin"/>
                <a:ea typeface="Cabin"/>
                <a:cs typeface="Cabin"/>
                <a:sym typeface="Cabin"/>
              </a:rPr>
              <a:t>2- Insert central line for IV fluid</a:t>
            </a:r>
            <a:r>
              <a:rPr baseline="30000" lang="en-GB" sz="1200">
                <a:solidFill>
                  <a:schemeClr val="dk1"/>
                </a:solidFill>
                <a:latin typeface="Cabin"/>
                <a:ea typeface="Cabin"/>
                <a:cs typeface="Cabin"/>
                <a:sym typeface="Cabin"/>
              </a:rPr>
              <a:t>1</a:t>
            </a:r>
            <a:r>
              <a:rPr lang="en-GB" sz="1200">
                <a:solidFill>
                  <a:schemeClr val="dk1"/>
                </a:solidFill>
                <a:latin typeface="Cabin"/>
                <a:ea typeface="Cabin"/>
                <a:cs typeface="Cabin"/>
                <a:sym typeface="Cabin"/>
              </a:rPr>
              <a:t>, collect blood</a:t>
            </a:r>
            <a:r>
              <a:rPr baseline="30000" lang="en-GB" sz="1200">
                <a:solidFill>
                  <a:schemeClr val="dk1"/>
                </a:solidFill>
                <a:latin typeface="Cabin"/>
                <a:ea typeface="Cabin"/>
                <a:cs typeface="Cabin"/>
                <a:sym typeface="Cabin"/>
              </a:rPr>
              <a:t>2</a:t>
            </a:r>
            <a:r>
              <a:rPr lang="en-GB" sz="1200">
                <a:solidFill>
                  <a:schemeClr val="dk1"/>
                </a:solidFill>
                <a:latin typeface="Cabin"/>
                <a:ea typeface="Cabin"/>
                <a:cs typeface="Cabin"/>
                <a:sym typeface="Cabin"/>
              </a:rPr>
              <a:t> for basic routine tests (chemistry and hematology).</a:t>
            </a:r>
            <a:endParaRPr sz="1200">
              <a:solidFill>
                <a:schemeClr val="dk1"/>
              </a:solidFill>
              <a:latin typeface="Cabin"/>
              <a:ea typeface="Cabin"/>
              <a:cs typeface="Cabin"/>
              <a:sym typeface="Cabin"/>
            </a:endParaRPr>
          </a:p>
          <a:p>
            <a:pPr indent="0" lvl="0" marL="457200" rtl="0" algn="l">
              <a:lnSpc>
                <a:spcPct val="115000"/>
              </a:lnSpc>
              <a:spcBef>
                <a:spcPts val="0"/>
              </a:spcBef>
              <a:spcAft>
                <a:spcPts val="0"/>
              </a:spcAft>
              <a:buNone/>
            </a:pPr>
            <a:r>
              <a:rPr lang="en-GB" sz="1200">
                <a:solidFill>
                  <a:schemeClr val="dk1"/>
                </a:solidFill>
                <a:latin typeface="Cabin"/>
                <a:ea typeface="Cabin"/>
                <a:cs typeface="Cabin"/>
                <a:sym typeface="Cabin"/>
              </a:rPr>
              <a:t>3- </a:t>
            </a:r>
            <a:r>
              <a:rPr b="1" lang="en-GB" sz="1200">
                <a:solidFill>
                  <a:schemeClr val="dk1"/>
                </a:solidFill>
                <a:latin typeface="Cabin"/>
                <a:ea typeface="Cabin"/>
                <a:cs typeface="Cabin"/>
                <a:sym typeface="Cabin"/>
              </a:rPr>
              <a:t>Stool:</a:t>
            </a:r>
            <a:endParaRPr b="1" sz="1200">
              <a:solidFill>
                <a:schemeClr val="dk1"/>
              </a:solidFill>
              <a:latin typeface="Cabin"/>
              <a:ea typeface="Cabin"/>
              <a:cs typeface="Cabin"/>
              <a:sym typeface="Cabin"/>
            </a:endParaRPr>
          </a:p>
          <a:p>
            <a:pPr indent="0" lvl="0" marL="914400" rtl="0" algn="l">
              <a:spcBef>
                <a:spcPts val="0"/>
              </a:spcBef>
              <a:spcAft>
                <a:spcPts val="0"/>
              </a:spcAft>
              <a:buNone/>
            </a:pPr>
            <a:r>
              <a:rPr lang="en-GB" sz="600">
                <a:solidFill>
                  <a:schemeClr val="dk1"/>
                </a:solidFill>
                <a:latin typeface="Cabin"/>
                <a:ea typeface="Cabin"/>
                <a:cs typeface="Cabin"/>
                <a:sym typeface="Cabin"/>
              </a:rPr>
              <a:t>○ </a:t>
            </a:r>
            <a:r>
              <a:rPr lang="en-GB" sz="1200">
                <a:solidFill>
                  <a:schemeClr val="dk1"/>
                </a:solidFill>
                <a:latin typeface="Cabin"/>
                <a:ea typeface="Cabin"/>
                <a:cs typeface="Cabin"/>
                <a:sym typeface="Cabin"/>
              </a:rPr>
              <a:t>Recovery of organisms can be enhanced by enrichment of stool in alkaline peptone water. (60-100%)</a:t>
            </a:r>
            <a:endParaRPr sz="1200">
              <a:solidFill>
                <a:schemeClr val="dk1"/>
              </a:solidFill>
              <a:latin typeface="Cabin"/>
              <a:ea typeface="Cabin"/>
              <a:cs typeface="Cabin"/>
              <a:sym typeface="Cabin"/>
            </a:endParaRPr>
          </a:p>
          <a:p>
            <a:pPr indent="0" lvl="0" marL="914400" rtl="0" algn="l">
              <a:spcBef>
                <a:spcPts val="0"/>
              </a:spcBef>
              <a:spcAft>
                <a:spcPts val="0"/>
              </a:spcAft>
              <a:buNone/>
            </a:pPr>
            <a:r>
              <a:rPr lang="en-GB" sz="600">
                <a:solidFill>
                  <a:schemeClr val="dk1"/>
                </a:solidFill>
                <a:latin typeface="Cabin"/>
                <a:ea typeface="Cabin"/>
                <a:cs typeface="Cabin"/>
                <a:sym typeface="Cabin"/>
              </a:rPr>
              <a:t>○ </a:t>
            </a:r>
            <a:r>
              <a:rPr lang="en-GB" sz="1200">
                <a:solidFill>
                  <a:schemeClr val="dk1"/>
                </a:solidFill>
                <a:latin typeface="Cabin"/>
                <a:ea typeface="Cabin"/>
                <a:cs typeface="Cabin"/>
                <a:sym typeface="Cabin"/>
              </a:rPr>
              <a:t>Send stool for smear and culture on special media.</a:t>
            </a:r>
            <a:endParaRPr sz="1200">
              <a:solidFill>
                <a:schemeClr val="dk1"/>
              </a:solidFill>
              <a:latin typeface="Cabin"/>
              <a:ea typeface="Cabin"/>
              <a:cs typeface="Cabin"/>
              <a:sym typeface="Cabin"/>
            </a:endParaRPr>
          </a:p>
          <a:p>
            <a:pPr indent="0" lvl="0" marL="457200" rtl="0" algn="l">
              <a:spcBef>
                <a:spcPts val="0"/>
              </a:spcBef>
              <a:spcAft>
                <a:spcPts val="0"/>
              </a:spcAft>
              <a:buNone/>
            </a:pPr>
            <a:r>
              <a:t/>
            </a:r>
            <a:endParaRPr sz="600">
              <a:solidFill>
                <a:schemeClr val="dk1"/>
              </a:solidFill>
              <a:latin typeface="Cabin"/>
              <a:ea typeface="Cabin"/>
              <a:cs typeface="Cabin"/>
              <a:sym typeface="Cabin"/>
            </a:endParaRPr>
          </a:p>
          <a:p>
            <a:pPr indent="0" lvl="0" marL="457200" rtl="0" algn="l">
              <a:spcBef>
                <a:spcPts val="0"/>
              </a:spcBef>
              <a:spcAft>
                <a:spcPts val="0"/>
              </a:spcAft>
              <a:buNone/>
            </a:pPr>
            <a:r>
              <a:rPr lang="en-GB" sz="1200">
                <a:solidFill>
                  <a:schemeClr val="dk1"/>
                </a:solidFill>
                <a:latin typeface="Cabin"/>
                <a:ea typeface="Cabin"/>
                <a:cs typeface="Cabin"/>
                <a:sym typeface="Cabin"/>
              </a:rPr>
              <a:t>    - </a:t>
            </a:r>
            <a:r>
              <a:rPr b="1" lang="en-GB" sz="1200">
                <a:solidFill>
                  <a:schemeClr val="dk1"/>
                </a:solidFill>
                <a:latin typeface="Cabin"/>
                <a:ea typeface="Cabin"/>
                <a:cs typeface="Cabin"/>
                <a:sym typeface="Cabin"/>
              </a:rPr>
              <a:t>Microscopy:</a:t>
            </a:r>
            <a:endParaRPr b="1" sz="1200">
              <a:solidFill>
                <a:schemeClr val="dk1"/>
              </a:solidFill>
              <a:latin typeface="Cabin"/>
              <a:ea typeface="Cabin"/>
              <a:cs typeface="Cabin"/>
              <a:sym typeface="Cabin"/>
            </a:endParaRPr>
          </a:p>
          <a:p>
            <a:pPr indent="457200" lvl="0" marL="457200" rtl="0" algn="l">
              <a:spcBef>
                <a:spcPts val="0"/>
              </a:spcBef>
              <a:spcAft>
                <a:spcPts val="0"/>
              </a:spcAft>
              <a:buNone/>
            </a:pPr>
            <a:r>
              <a:rPr lang="en-GB" sz="600">
                <a:solidFill>
                  <a:schemeClr val="dk1"/>
                </a:solidFill>
                <a:latin typeface="Cabin"/>
                <a:ea typeface="Cabin"/>
                <a:cs typeface="Cabin"/>
                <a:sym typeface="Cabin"/>
              </a:rPr>
              <a:t>○ </a:t>
            </a:r>
            <a:r>
              <a:rPr lang="en-GB" sz="1200">
                <a:solidFill>
                  <a:schemeClr val="dk1"/>
                </a:solidFill>
                <a:latin typeface="Cabin"/>
                <a:ea typeface="Cabin"/>
                <a:cs typeface="Cabin"/>
                <a:sym typeface="Cabin"/>
              </a:rPr>
              <a:t>Dark field microscopy (shooting stars).</a:t>
            </a:r>
            <a:endParaRPr sz="1200">
              <a:solidFill>
                <a:schemeClr val="dk1"/>
              </a:solidFill>
              <a:latin typeface="Cabin"/>
              <a:ea typeface="Cabin"/>
              <a:cs typeface="Cabin"/>
              <a:sym typeface="Cabin"/>
            </a:endParaRPr>
          </a:p>
          <a:p>
            <a:pPr indent="0" lvl="0" marL="914400" rtl="0" algn="l">
              <a:spcBef>
                <a:spcPts val="0"/>
              </a:spcBef>
              <a:spcAft>
                <a:spcPts val="0"/>
              </a:spcAft>
              <a:buNone/>
            </a:pPr>
            <a:r>
              <a:rPr lang="en-GB" sz="600">
                <a:solidFill>
                  <a:schemeClr val="dk1"/>
                </a:solidFill>
                <a:latin typeface="Cabin"/>
                <a:ea typeface="Cabin"/>
                <a:cs typeface="Cabin"/>
                <a:sym typeface="Cabin"/>
              </a:rPr>
              <a:t>○ </a:t>
            </a:r>
            <a:r>
              <a:rPr lang="en-GB" sz="1200">
                <a:solidFill>
                  <a:srgbClr val="CC0000"/>
                </a:solidFill>
                <a:latin typeface="Cabin"/>
                <a:ea typeface="Cabin"/>
                <a:cs typeface="Cabin"/>
                <a:sym typeface="Cabin"/>
              </a:rPr>
              <a:t>Gram stain (curve Gram Negative bacilli</a:t>
            </a:r>
            <a:endParaRPr sz="1200">
              <a:solidFill>
                <a:srgbClr val="CC0000"/>
              </a:solidFill>
              <a:latin typeface="Cabin"/>
              <a:ea typeface="Cabin"/>
              <a:cs typeface="Cabin"/>
              <a:sym typeface="Cabin"/>
            </a:endParaRPr>
          </a:p>
          <a:p>
            <a:pPr indent="0" lvl="0" marL="0" rtl="0" algn="l">
              <a:spcBef>
                <a:spcPts val="0"/>
              </a:spcBef>
              <a:spcAft>
                <a:spcPts val="0"/>
              </a:spcAft>
              <a:buNone/>
            </a:pPr>
            <a:r>
              <a:t/>
            </a:r>
            <a:endParaRPr sz="600">
              <a:solidFill>
                <a:srgbClr val="CC0000"/>
              </a:solidFill>
              <a:latin typeface="Cabin"/>
              <a:ea typeface="Cabin"/>
              <a:cs typeface="Cabin"/>
              <a:sym typeface="Cabin"/>
            </a:endParaRPr>
          </a:p>
          <a:p>
            <a:pPr indent="457200" lvl="0" marL="0" rtl="0" algn="l">
              <a:spcBef>
                <a:spcPts val="0"/>
              </a:spcBef>
              <a:spcAft>
                <a:spcPts val="0"/>
              </a:spcAft>
              <a:buNone/>
            </a:pPr>
            <a:r>
              <a:rPr lang="en-GB" sz="1200">
                <a:solidFill>
                  <a:schemeClr val="dk1"/>
                </a:solidFill>
                <a:latin typeface="Cabin"/>
                <a:ea typeface="Cabin"/>
                <a:cs typeface="Cabin"/>
                <a:sym typeface="Cabin"/>
              </a:rPr>
              <a:t>    - </a:t>
            </a:r>
            <a:r>
              <a:rPr b="1" lang="en-GB" sz="1200">
                <a:solidFill>
                  <a:srgbClr val="CC0000"/>
                </a:solidFill>
                <a:latin typeface="Cabin"/>
                <a:ea typeface="Cabin"/>
                <a:cs typeface="Cabin"/>
                <a:sym typeface="Cabin"/>
              </a:rPr>
              <a:t>Culture</a:t>
            </a:r>
            <a:r>
              <a:rPr b="1" baseline="30000" lang="en-GB" sz="1200">
                <a:solidFill>
                  <a:srgbClr val="CC0000"/>
                </a:solidFill>
                <a:latin typeface="Cabin"/>
                <a:ea typeface="Cabin"/>
                <a:cs typeface="Cabin"/>
                <a:sym typeface="Cabin"/>
              </a:rPr>
              <a:t>3</a:t>
            </a:r>
            <a:r>
              <a:rPr b="1" lang="en-GB" sz="1200">
                <a:solidFill>
                  <a:srgbClr val="CC0000"/>
                </a:solidFill>
                <a:latin typeface="Cabin"/>
                <a:ea typeface="Cabin"/>
                <a:cs typeface="Cabin"/>
                <a:sym typeface="Cabin"/>
              </a:rPr>
              <a:t>:</a:t>
            </a:r>
            <a:endParaRPr b="1" sz="1200">
              <a:solidFill>
                <a:srgbClr val="CC0000"/>
              </a:solidFill>
              <a:latin typeface="Cabin"/>
              <a:ea typeface="Cabin"/>
              <a:cs typeface="Cabin"/>
              <a:sym typeface="Cabin"/>
            </a:endParaRPr>
          </a:p>
          <a:p>
            <a:pPr indent="457200" lvl="0" marL="457200" rtl="0" algn="l">
              <a:spcBef>
                <a:spcPts val="0"/>
              </a:spcBef>
              <a:spcAft>
                <a:spcPts val="0"/>
              </a:spcAft>
              <a:buNone/>
            </a:pPr>
            <a:r>
              <a:rPr lang="en-GB" sz="600">
                <a:solidFill>
                  <a:schemeClr val="dk1"/>
                </a:solidFill>
                <a:latin typeface="Cabin"/>
                <a:ea typeface="Cabin"/>
                <a:cs typeface="Cabin"/>
                <a:sym typeface="Cabin"/>
              </a:rPr>
              <a:t>○ </a:t>
            </a:r>
            <a:r>
              <a:rPr lang="en-GB" sz="1200">
                <a:solidFill>
                  <a:srgbClr val="CC0000"/>
                </a:solidFill>
                <a:latin typeface="Cabin"/>
                <a:ea typeface="Cabin"/>
                <a:cs typeface="Cabin"/>
                <a:sym typeface="Cabin"/>
              </a:rPr>
              <a:t>Culture on </a:t>
            </a:r>
            <a:r>
              <a:rPr b="1" lang="en-GB" sz="1200">
                <a:solidFill>
                  <a:srgbClr val="CC0000"/>
                </a:solidFill>
                <a:latin typeface="Cabin"/>
                <a:ea typeface="Cabin"/>
                <a:cs typeface="Cabin"/>
                <a:sym typeface="Cabin"/>
              </a:rPr>
              <a:t>thiosulfate citrate bile sucrose</a:t>
            </a:r>
            <a:r>
              <a:rPr lang="en-GB" sz="1200">
                <a:solidFill>
                  <a:srgbClr val="CC0000"/>
                </a:solidFill>
                <a:latin typeface="Cabin"/>
                <a:ea typeface="Cabin"/>
                <a:cs typeface="Cabin"/>
                <a:sym typeface="Cabin"/>
              </a:rPr>
              <a:t> (TCBS) agar-yellow colonies</a:t>
            </a:r>
            <a:r>
              <a:rPr baseline="30000" lang="en-GB" sz="1200">
                <a:solidFill>
                  <a:srgbClr val="CC0000"/>
                </a:solidFill>
                <a:latin typeface="Cabin"/>
                <a:ea typeface="Cabin"/>
                <a:cs typeface="Cabin"/>
                <a:sym typeface="Cabin"/>
              </a:rPr>
              <a:t>4</a:t>
            </a:r>
            <a:endParaRPr baseline="30000" sz="1200">
              <a:solidFill>
                <a:srgbClr val="CC0000"/>
              </a:solidFill>
              <a:latin typeface="Cabin"/>
              <a:ea typeface="Cabin"/>
              <a:cs typeface="Cabin"/>
              <a:sym typeface="Cabin"/>
            </a:endParaRPr>
          </a:p>
          <a:p>
            <a:pPr indent="457200" lvl="0" marL="457200" rtl="0" algn="l">
              <a:spcBef>
                <a:spcPts val="0"/>
              </a:spcBef>
              <a:spcAft>
                <a:spcPts val="0"/>
              </a:spcAft>
              <a:buNone/>
            </a:pPr>
            <a:r>
              <a:rPr lang="en-GB" sz="600">
                <a:solidFill>
                  <a:schemeClr val="dk1"/>
                </a:solidFill>
                <a:latin typeface="Cabin"/>
                <a:ea typeface="Cabin"/>
                <a:cs typeface="Cabin"/>
                <a:sym typeface="Cabin"/>
              </a:rPr>
              <a:t>○ </a:t>
            </a:r>
            <a:r>
              <a:rPr lang="en-GB" sz="1200">
                <a:solidFill>
                  <a:schemeClr val="dk1"/>
                </a:solidFill>
                <a:latin typeface="Cabin"/>
                <a:ea typeface="Cabin"/>
                <a:cs typeface="Cabin"/>
                <a:sym typeface="Cabin"/>
              </a:rPr>
              <a:t>Culture not routinely performed, you have to request it.</a:t>
            </a:r>
            <a:endParaRPr sz="1200">
              <a:solidFill>
                <a:schemeClr val="dk1"/>
              </a:solidFill>
              <a:latin typeface="Cabin"/>
              <a:ea typeface="Cabin"/>
              <a:cs typeface="Cabin"/>
              <a:sym typeface="Cabin"/>
            </a:endParaRPr>
          </a:p>
          <a:p>
            <a:pPr indent="457200" lvl="0" marL="457200" rtl="0" algn="l">
              <a:spcBef>
                <a:spcPts val="0"/>
              </a:spcBef>
              <a:spcAft>
                <a:spcPts val="0"/>
              </a:spcAft>
              <a:buNone/>
            </a:pPr>
            <a:r>
              <a:t/>
            </a:r>
            <a:endParaRPr sz="1200">
              <a:solidFill>
                <a:schemeClr val="dk1"/>
              </a:solidFill>
              <a:latin typeface="Cabin"/>
              <a:ea typeface="Cabin"/>
              <a:cs typeface="Cabin"/>
              <a:sym typeface="Cabin"/>
            </a:endParaRPr>
          </a:p>
          <a:p>
            <a:pPr indent="-304800" lvl="0" marL="4572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Other non-invasive bacterial, ETEC and  viral  gastroenteritis might have similar presentation.</a:t>
            </a:r>
            <a:endParaRPr b="1" sz="2000">
              <a:solidFill>
                <a:srgbClr val="61753B"/>
              </a:solidFill>
              <a:latin typeface="Cabin"/>
              <a:ea typeface="Cabin"/>
              <a:cs typeface="Cabin"/>
              <a:sym typeface="Cabin"/>
            </a:endParaRPr>
          </a:p>
        </p:txBody>
      </p:sp>
      <p:cxnSp>
        <p:nvCxnSpPr>
          <p:cNvPr id="214" name="Google Shape;214;p29"/>
          <p:cNvCxnSpPr>
            <a:stCxn id="215" idx="1"/>
          </p:cNvCxnSpPr>
          <p:nvPr/>
        </p:nvCxnSpPr>
        <p:spPr>
          <a:xfrm rot="10800000">
            <a:off x="-5970562" y="5968449"/>
            <a:ext cx="321300" cy="0"/>
          </a:xfrm>
          <a:prstGeom prst="straightConnector1">
            <a:avLst/>
          </a:prstGeom>
          <a:noFill/>
          <a:ln cap="flat" cmpd="sng" w="9525">
            <a:solidFill>
              <a:srgbClr val="CCCCCC"/>
            </a:solidFill>
            <a:prstDash val="solid"/>
            <a:round/>
            <a:headEnd len="med" w="med" type="none"/>
            <a:tailEnd len="med" w="med" type="none"/>
          </a:ln>
        </p:spPr>
      </p:cxnSp>
      <p:cxnSp>
        <p:nvCxnSpPr>
          <p:cNvPr id="216" name="Google Shape;216;p29"/>
          <p:cNvCxnSpPr>
            <a:stCxn id="217" idx="1"/>
          </p:cNvCxnSpPr>
          <p:nvPr/>
        </p:nvCxnSpPr>
        <p:spPr>
          <a:xfrm rot="10800000">
            <a:off x="-5970562" y="6813124"/>
            <a:ext cx="321300" cy="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0"/>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23" name="Google Shape;223;p30"/>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Cabin"/>
                <a:ea typeface="Cabin"/>
                <a:cs typeface="Cabin"/>
                <a:sym typeface="Cabin"/>
              </a:rPr>
              <a:t>1- The  doctor said that you can use any of the mentioned drugs</a:t>
            </a:r>
            <a:endParaRPr sz="900">
              <a:solidFill>
                <a:srgbClr val="6AA84F"/>
              </a:solidFill>
              <a:latin typeface="Cabin"/>
              <a:ea typeface="Cabin"/>
              <a:cs typeface="Cabin"/>
              <a:sym typeface="Cabin"/>
            </a:endParaRPr>
          </a:p>
        </p:txBody>
      </p:sp>
      <p:sp>
        <p:nvSpPr>
          <p:cNvPr id="224" name="Google Shape;224;p30"/>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5</a:t>
            </a:r>
            <a:endParaRPr>
              <a:latin typeface="Cabin"/>
              <a:ea typeface="Cabin"/>
              <a:cs typeface="Cabin"/>
              <a:sym typeface="Cabin"/>
            </a:endParaRPr>
          </a:p>
        </p:txBody>
      </p:sp>
      <p:sp>
        <p:nvSpPr>
          <p:cNvPr id="225" name="Google Shape;225;p30"/>
          <p:cNvSpPr txBox="1"/>
          <p:nvPr/>
        </p:nvSpPr>
        <p:spPr>
          <a:xfrm>
            <a:off x="757932" y="18393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000">
                <a:solidFill>
                  <a:srgbClr val="61753B"/>
                </a:solidFill>
                <a:latin typeface="Cabin"/>
                <a:ea typeface="Cabin"/>
                <a:cs typeface="Cabin"/>
                <a:sym typeface="Cabin"/>
              </a:rPr>
              <a:t>Treatment &amp; prevention</a:t>
            </a:r>
            <a:endParaRPr b="1" sz="3000">
              <a:solidFill>
                <a:srgbClr val="61753B"/>
              </a:solidFill>
              <a:latin typeface="Cabin"/>
              <a:ea typeface="Cabin"/>
              <a:cs typeface="Cabin"/>
              <a:sym typeface="Cabin"/>
            </a:endParaRPr>
          </a:p>
        </p:txBody>
      </p:sp>
      <p:graphicFrame>
        <p:nvGraphicFramePr>
          <p:cNvPr id="226" name="Google Shape;226;p30"/>
          <p:cNvGraphicFramePr/>
          <p:nvPr/>
        </p:nvGraphicFramePr>
        <p:xfrm>
          <a:off x="274613" y="889213"/>
          <a:ext cx="3000000" cy="3000000"/>
        </p:xfrm>
        <a:graphic>
          <a:graphicData uri="http://schemas.openxmlformats.org/drawingml/2006/table">
            <a:tbl>
              <a:tblPr>
                <a:noFill/>
                <a:tableStyleId>{1D35F464-32E1-49A6-B997-7C8C01CFD2BF}</a:tableStyleId>
              </a:tblPr>
              <a:tblGrid>
                <a:gridCol w="3520150"/>
                <a:gridCol w="3518150"/>
              </a:tblGrid>
              <a:tr h="483200">
                <a:tc gridSpan="2">
                  <a:txBody>
                    <a:bodyPr/>
                    <a:lstStyle/>
                    <a:p>
                      <a:pPr indent="0" lvl="0" marL="0" rtl="0" algn="ctr">
                        <a:spcBef>
                          <a:spcPts val="0"/>
                        </a:spcBef>
                        <a:spcAft>
                          <a:spcPts val="0"/>
                        </a:spcAft>
                        <a:buNone/>
                      </a:pPr>
                      <a:r>
                        <a:rPr lang="en-GB" sz="1700">
                          <a:solidFill>
                            <a:srgbClr val="FFFFFF"/>
                          </a:solidFill>
                          <a:latin typeface="Cabin"/>
                          <a:ea typeface="Cabin"/>
                          <a:cs typeface="Cabin"/>
                          <a:sym typeface="Cabin"/>
                        </a:rPr>
                        <a:t>Treatment</a:t>
                      </a:r>
                      <a:endParaRPr sz="1700">
                        <a:solidFill>
                          <a:srgbClr val="FFFFFF"/>
                        </a:solidFill>
                        <a:latin typeface="Cabin"/>
                        <a:ea typeface="Cabin"/>
                        <a:cs typeface="Cabin"/>
                        <a:sym typeface="Cabin"/>
                      </a:endParaRPr>
                    </a:p>
                  </a:txBody>
                  <a:tcPr marT="91425" marB="91425" marR="91425" marL="91425">
                    <a:solidFill>
                      <a:srgbClr val="61753B"/>
                    </a:solidFill>
                  </a:tcPr>
                </a:tc>
                <a:tc hMerge="1"/>
              </a:tr>
              <a:tr h="360775">
                <a:tc gridSpan="2">
                  <a:txBody>
                    <a:bodyPr/>
                    <a:lstStyle/>
                    <a:p>
                      <a:pPr indent="0" lvl="0" marL="0" rtl="0" algn="l">
                        <a:spcBef>
                          <a:spcPts val="0"/>
                        </a:spcBef>
                        <a:spcAft>
                          <a:spcPts val="0"/>
                        </a:spcAft>
                        <a:buNone/>
                      </a:pPr>
                      <a:r>
                        <a:rPr lang="en-GB" sz="600">
                          <a:solidFill>
                            <a:schemeClr val="dk1"/>
                          </a:solidFill>
                          <a:latin typeface="Cabin"/>
                          <a:ea typeface="Cabin"/>
                          <a:cs typeface="Cabin"/>
                          <a:sym typeface="Cabin"/>
                        </a:rPr>
                        <a:t>○ </a:t>
                      </a:r>
                      <a:r>
                        <a:rPr lang="en-GB" sz="1200">
                          <a:latin typeface="Cabin"/>
                          <a:ea typeface="Cabin"/>
                          <a:cs typeface="Cabin"/>
                          <a:sym typeface="Cabin"/>
                        </a:rPr>
                        <a:t>Basically </a:t>
                      </a:r>
                      <a:r>
                        <a:rPr b="1" lang="en-GB" sz="1200">
                          <a:solidFill>
                            <a:srgbClr val="CC0000"/>
                          </a:solidFill>
                          <a:latin typeface="Cabin"/>
                          <a:ea typeface="Cabin"/>
                          <a:cs typeface="Cabin"/>
                          <a:sym typeface="Cabin"/>
                        </a:rPr>
                        <a:t>rehydration</a:t>
                      </a:r>
                      <a:r>
                        <a:rPr lang="en-GB" sz="1200">
                          <a:latin typeface="Cabin"/>
                          <a:ea typeface="Cabin"/>
                          <a:cs typeface="Cabin"/>
                          <a:sym typeface="Cabin"/>
                        </a:rPr>
                        <a:t> and antimicrobial therapy</a:t>
                      </a:r>
                      <a:endParaRPr sz="1200">
                        <a:latin typeface="Cabin"/>
                        <a:ea typeface="Cabin"/>
                        <a:cs typeface="Cabin"/>
                        <a:sym typeface="Cabin"/>
                      </a:endParaRPr>
                    </a:p>
                  </a:txBody>
                  <a:tcPr marT="91425" marB="91425" marR="91425" marL="91425">
                    <a:lnB cap="flat" cmpd="sng" w="9525">
                      <a:solidFill>
                        <a:srgbClr val="61753B"/>
                      </a:solidFill>
                      <a:prstDash val="solid"/>
                      <a:round/>
                      <a:headEnd len="sm" w="sm" type="none"/>
                      <a:tailEnd len="sm" w="sm" type="none"/>
                    </a:lnB>
                  </a:tcPr>
                </a:tc>
                <a:tc hMerge="1"/>
              </a:tr>
              <a:tr h="389100">
                <a:tc>
                  <a:txBody>
                    <a:bodyPr/>
                    <a:lstStyle/>
                    <a:p>
                      <a:pPr indent="0" lvl="0" marL="0" rtl="0" algn="ctr">
                        <a:spcBef>
                          <a:spcPts val="0"/>
                        </a:spcBef>
                        <a:spcAft>
                          <a:spcPts val="0"/>
                        </a:spcAft>
                        <a:buNone/>
                      </a:pPr>
                      <a:r>
                        <a:rPr lang="en-GB">
                          <a:solidFill>
                            <a:srgbClr val="FFFFFF"/>
                          </a:solidFill>
                          <a:latin typeface="Cabin"/>
                          <a:ea typeface="Cabin"/>
                          <a:cs typeface="Cabin"/>
                          <a:sym typeface="Cabin"/>
                        </a:rPr>
                        <a:t>Rehydration</a:t>
                      </a:r>
                      <a:endParaRPr>
                        <a:solidFill>
                          <a:srgbClr val="FFFFFF"/>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solidFill>
                  </a:tcPr>
                </a:tc>
                <a:tc>
                  <a:txBody>
                    <a:bodyPr/>
                    <a:lstStyle/>
                    <a:p>
                      <a:pPr indent="0" lvl="0" marL="0" rtl="0" algn="ctr">
                        <a:spcBef>
                          <a:spcPts val="0"/>
                        </a:spcBef>
                        <a:spcAft>
                          <a:spcPts val="0"/>
                        </a:spcAft>
                        <a:buNone/>
                      </a:pPr>
                      <a:r>
                        <a:rPr lang="en-GB">
                          <a:solidFill>
                            <a:schemeClr val="lt1"/>
                          </a:solidFill>
                          <a:latin typeface="Cabin"/>
                          <a:ea typeface="Cabin"/>
                          <a:cs typeface="Cabin"/>
                          <a:sym typeface="Cabin"/>
                        </a:rPr>
                        <a:t>Antibiotic</a:t>
                      </a:r>
                      <a:r>
                        <a:rPr lang="en-GB">
                          <a:solidFill>
                            <a:srgbClr val="FFFFFF"/>
                          </a:solidFill>
                          <a:latin typeface="Cabin"/>
                          <a:ea typeface="Cabin"/>
                          <a:cs typeface="Cabin"/>
                          <a:sym typeface="Cabin"/>
                        </a:rPr>
                        <a:t>s</a:t>
                      </a:r>
                      <a:r>
                        <a:rPr baseline="30000" lang="en-GB" sz="1200">
                          <a:solidFill>
                            <a:srgbClr val="FFFFFF"/>
                          </a:solidFill>
                          <a:latin typeface="Cabin"/>
                          <a:ea typeface="Cabin"/>
                          <a:cs typeface="Cabin"/>
                          <a:sym typeface="Cabin"/>
                        </a:rPr>
                        <a:t>1</a:t>
                      </a:r>
                      <a:endParaRPr>
                        <a:solidFill>
                          <a:srgbClr val="FFFFFF"/>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solidFill>
                  </a:tcPr>
                </a:tc>
              </a:tr>
              <a:tr h="3052600">
                <a:tc>
                  <a:txBody>
                    <a:bodyPr/>
                    <a:lstStyle/>
                    <a:p>
                      <a:pPr indent="0" lvl="0" marL="0" rtl="0" algn="l">
                        <a:spcBef>
                          <a:spcPts val="0"/>
                        </a:spcBef>
                        <a:spcAft>
                          <a:spcPts val="0"/>
                        </a:spcAft>
                        <a:buNone/>
                      </a:pPr>
                      <a:r>
                        <a:rPr lang="en-GB" sz="600">
                          <a:solidFill>
                            <a:schemeClr val="dk1"/>
                          </a:solidFill>
                          <a:latin typeface="Cabin"/>
                          <a:ea typeface="Cabin"/>
                          <a:cs typeface="Cabin"/>
                          <a:sym typeface="Cabin"/>
                        </a:rPr>
                        <a:t>○ </a:t>
                      </a:r>
                      <a:r>
                        <a:rPr lang="en-GB" sz="1200">
                          <a:latin typeface="Cabin"/>
                          <a:ea typeface="Cabin"/>
                          <a:cs typeface="Cabin"/>
                          <a:sym typeface="Cabin"/>
                        </a:rPr>
                        <a:t>Should be started immediately before confirming the diagnosis.</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 </a:t>
                      </a:r>
                      <a:r>
                        <a:rPr lang="en-GB" sz="1200">
                          <a:latin typeface="Cabin"/>
                          <a:ea typeface="Cabin"/>
                          <a:cs typeface="Cabin"/>
                          <a:sym typeface="Cabin"/>
                        </a:rPr>
                        <a:t>Either:</a:t>
                      </a:r>
                      <a:endParaRPr sz="1200">
                        <a:latin typeface="Cabin"/>
                        <a:ea typeface="Cabin"/>
                        <a:cs typeface="Cabin"/>
                        <a:sym typeface="Cabin"/>
                      </a:endParaRPr>
                    </a:p>
                    <a:p>
                      <a:pPr indent="0" lvl="0" marL="457200" rtl="0" algn="l">
                        <a:spcBef>
                          <a:spcPts val="0"/>
                        </a:spcBef>
                        <a:spcAft>
                          <a:spcPts val="0"/>
                        </a:spcAft>
                        <a:buNone/>
                      </a:pPr>
                      <a:r>
                        <a:rPr lang="en-GB" sz="1200">
                          <a:latin typeface="Cabin"/>
                          <a:ea typeface="Cabin"/>
                          <a:cs typeface="Cabin"/>
                          <a:sym typeface="Cabin"/>
                        </a:rPr>
                        <a:t>-</a:t>
                      </a:r>
                      <a:r>
                        <a:rPr b="1" lang="en-GB" sz="1200">
                          <a:latin typeface="Cabin"/>
                          <a:ea typeface="Cabin"/>
                          <a:cs typeface="Cabin"/>
                          <a:sym typeface="Cabin"/>
                        </a:rPr>
                        <a:t> O</a:t>
                      </a:r>
                      <a:r>
                        <a:rPr b="1" lang="en-GB" sz="1200">
                          <a:latin typeface="Cabin"/>
                          <a:ea typeface="Cabin"/>
                          <a:cs typeface="Cabin"/>
                          <a:sym typeface="Cabin"/>
                        </a:rPr>
                        <a:t>ral rehydration if the patient can tolerate (not vomiting)</a:t>
                      </a:r>
                      <a:endParaRPr b="1" sz="1200">
                        <a:latin typeface="Cabin"/>
                        <a:ea typeface="Cabin"/>
                        <a:cs typeface="Cabin"/>
                        <a:sym typeface="Cabin"/>
                      </a:endParaRPr>
                    </a:p>
                    <a:p>
                      <a:pPr indent="0" lvl="0" marL="457200" rtl="0" algn="l">
                        <a:spcBef>
                          <a:spcPts val="0"/>
                        </a:spcBef>
                        <a:spcAft>
                          <a:spcPts val="0"/>
                        </a:spcAft>
                        <a:buNone/>
                      </a:pPr>
                      <a:r>
                        <a:rPr b="1" lang="en-GB" sz="1200">
                          <a:latin typeface="Cabin"/>
                          <a:ea typeface="Cabin"/>
                          <a:cs typeface="Cabin"/>
                          <a:sym typeface="Cabin"/>
                        </a:rPr>
                        <a:t>- IV rehydration.</a:t>
                      </a:r>
                      <a:endParaRPr b="1"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 </a:t>
                      </a:r>
                      <a:r>
                        <a:rPr lang="en-GB" sz="1200">
                          <a:latin typeface="Cabin"/>
                          <a:ea typeface="Cabin"/>
                          <a:cs typeface="Cabin"/>
                          <a:sym typeface="Cabin"/>
                        </a:rPr>
                        <a:t>Patients recovered within 3-6 days.</a:t>
                      </a:r>
                      <a:endParaRPr sz="12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600">
                          <a:solidFill>
                            <a:schemeClr val="dk1"/>
                          </a:solidFill>
                          <a:latin typeface="Cabin"/>
                          <a:ea typeface="Cabin"/>
                          <a:cs typeface="Cabin"/>
                          <a:sym typeface="Cabin"/>
                        </a:rPr>
                        <a:t>○ </a:t>
                      </a:r>
                      <a:r>
                        <a:rPr lang="en-GB" sz="1200">
                          <a:latin typeface="Cabin"/>
                          <a:ea typeface="Cabin"/>
                          <a:cs typeface="Cabin"/>
                          <a:sym typeface="Cabin"/>
                        </a:rPr>
                        <a:t>Decrease mortality from 50% to 1 %.</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 </a:t>
                      </a:r>
                      <a:r>
                        <a:rPr lang="en-GB" sz="1200">
                          <a:latin typeface="Cabin"/>
                          <a:ea typeface="Cabin"/>
                          <a:cs typeface="Cabin"/>
                          <a:sym typeface="Cabin"/>
                        </a:rPr>
                        <a:t>Give 1.5 time the amount lost</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 </a:t>
                      </a:r>
                      <a:r>
                        <a:rPr lang="en-GB" sz="1200">
                          <a:latin typeface="Cabin"/>
                          <a:ea typeface="Cabin"/>
                          <a:cs typeface="Cabin"/>
                          <a:sym typeface="Cabin"/>
                        </a:rPr>
                        <a:t>Start when 10% of total body weight lost.</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 </a:t>
                      </a:r>
                      <a:r>
                        <a:rPr lang="en-GB" sz="1200">
                          <a:latin typeface="Cabin"/>
                          <a:ea typeface="Cabin"/>
                          <a:cs typeface="Cabin"/>
                          <a:sym typeface="Cabin"/>
                        </a:rPr>
                        <a:t>Oral Rehydration Salt (ORS) by WHO &amp; UNICEF: One pack in 1 liter contain NaCl, KCl, NaHCO3, glucose.</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 </a:t>
                      </a:r>
                      <a:r>
                        <a:rPr lang="en-GB" sz="1200">
                          <a:latin typeface="Cabin"/>
                          <a:ea typeface="Cabin"/>
                          <a:cs typeface="Cabin"/>
                          <a:sym typeface="Cabin"/>
                        </a:rPr>
                        <a:t>IV use either Ringer’s lactate, Saline or Sugar and water.</a:t>
                      </a:r>
                      <a:endParaRPr sz="1200">
                        <a:latin typeface="Cabin"/>
                        <a:ea typeface="Cabin"/>
                        <a:cs typeface="Cabin"/>
                        <a:sym typeface="Cabin"/>
                      </a:endParaRPr>
                    </a:p>
                  </a:txBody>
                  <a:tcPr marT="91425" marB="91425" marR="91425" marL="91425">
                    <a:lnT cap="flat" cmpd="sng" w="9525">
                      <a:solidFill>
                        <a:srgbClr val="61753B"/>
                      </a:solidFill>
                      <a:prstDash val="solid"/>
                      <a:round/>
                      <a:headEnd len="sm" w="sm" type="none"/>
                      <a:tailEnd len="sm" w="sm" type="none"/>
                    </a:lnT>
                  </a:tcPr>
                </a:tc>
                <a:tc>
                  <a:txBody>
                    <a:bodyPr/>
                    <a:lstStyle/>
                    <a:p>
                      <a:pPr indent="0" lvl="0" marL="0" rtl="0" algn="l">
                        <a:lnSpc>
                          <a:spcPct val="115000"/>
                        </a:lnSpc>
                        <a:spcBef>
                          <a:spcPts val="0"/>
                        </a:spcBef>
                        <a:spcAft>
                          <a:spcPts val="0"/>
                        </a:spcAft>
                        <a:buClr>
                          <a:schemeClr val="dk1"/>
                        </a:buClr>
                        <a:buSzPts val="1100"/>
                        <a:buFont typeface="Arial"/>
                        <a:buNone/>
                      </a:pPr>
                      <a:r>
                        <a:rPr lang="en-GB" sz="1200">
                          <a:latin typeface="Cabin"/>
                          <a:ea typeface="Cabin"/>
                          <a:cs typeface="Cabin"/>
                          <a:sym typeface="Cabin"/>
                        </a:rPr>
                        <a:t>•</a:t>
                      </a:r>
                      <a:r>
                        <a:rPr b="1" lang="en-GB" sz="1200">
                          <a:latin typeface="Cabin"/>
                          <a:ea typeface="Cabin"/>
                          <a:cs typeface="Cabin"/>
                          <a:sym typeface="Cabin"/>
                        </a:rPr>
                        <a:t>Reduce the recovery time to 2-3 days.</a:t>
                      </a:r>
                      <a:endParaRPr b="1" sz="1200">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en-GB" sz="1200">
                          <a:latin typeface="Cabin"/>
                          <a:ea typeface="Cabin"/>
                          <a:cs typeface="Cabin"/>
                          <a:sym typeface="Cabin"/>
                        </a:rPr>
                        <a:t>•Decrease infectivity</a:t>
                      </a:r>
                      <a:endParaRPr sz="1200">
                        <a:latin typeface="Cabin"/>
                        <a:ea typeface="Cabin"/>
                        <a:cs typeface="Cabin"/>
                        <a:sym typeface="Cabin"/>
                      </a:endParaRPr>
                    </a:p>
                    <a:p>
                      <a:pPr indent="0" lvl="0" marL="0" rtl="0" algn="l">
                        <a:lnSpc>
                          <a:spcPct val="115000"/>
                        </a:lnSpc>
                        <a:spcBef>
                          <a:spcPts val="0"/>
                        </a:spcBef>
                        <a:spcAft>
                          <a:spcPts val="0"/>
                        </a:spcAft>
                        <a:buNone/>
                      </a:pPr>
                      <a:r>
                        <a:rPr lang="en-GB" sz="1200">
                          <a:latin typeface="Cabin"/>
                          <a:ea typeface="Cabin"/>
                          <a:cs typeface="Cabin"/>
                          <a:sym typeface="Cabin"/>
                        </a:rPr>
                        <a:t>•</a:t>
                      </a:r>
                      <a:r>
                        <a:rPr b="1" lang="en-GB" sz="1200">
                          <a:latin typeface="Cabin"/>
                          <a:ea typeface="Cabin"/>
                          <a:cs typeface="Cabin"/>
                          <a:sym typeface="Cabin"/>
                        </a:rPr>
                        <a:t>Azithromycin</a:t>
                      </a:r>
                      <a:r>
                        <a:rPr lang="en-GB" sz="1200">
                          <a:latin typeface="Cabin"/>
                          <a:ea typeface="Cabin"/>
                          <a:cs typeface="Cabin"/>
                          <a:sym typeface="Cabin"/>
                        </a:rPr>
                        <a:t>: Single-dose (preferred, especially in children)</a:t>
                      </a:r>
                      <a:endParaRPr sz="1200">
                        <a:latin typeface="Cabin"/>
                        <a:ea typeface="Cabin"/>
                        <a:cs typeface="Cabin"/>
                        <a:sym typeface="Cabin"/>
                      </a:endParaRPr>
                    </a:p>
                    <a:p>
                      <a:pPr indent="0" lvl="0" marL="0" rtl="0" algn="l">
                        <a:lnSpc>
                          <a:spcPct val="115000"/>
                        </a:lnSpc>
                        <a:spcBef>
                          <a:spcPts val="0"/>
                        </a:spcBef>
                        <a:spcAft>
                          <a:spcPts val="0"/>
                        </a:spcAft>
                        <a:buNone/>
                      </a:pPr>
                      <a:r>
                        <a:rPr lang="en-GB" sz="1200">
                          <a:latin typeface="Cabin"/>
                          <a:ea typeface="Cabin"/>
                          <a:cs typeface="Cabin"/>
                          <a:sym typeface="Cabin"/>
                        </a:rPr>
                        <a:t>or </a:t>
                      </a:r>
                      <a:r>
                        <a:rPr b="1" lang="en-GB" sz="1200">
                          <a:latin typeface="Cabin"/>
                          <a:ea typeface="Cabin"/>
                          <a:cs typeface="Cabin"/>
                          <a:sym typeface="Cabin"/>
                        </a:rPr>
                        <a:t>Ciprofloxacin</a:t>
                      </a:r>
                      <a:r>
                        <a:rPr lang="en-GB" sz="1200">
                          <a:latin typeface="Cabin"/>
                          <a:ea typeface="Cabin"/>
                          <a:cs typeface="Cabin"/>
                          <a:sym typeface="Cabin"/>
                        </a:rPr>
                        <a:t>,</a:t>
                      </a:r>
                      <a:endParaRPr sz="1200">
                        <a:latin typeface="Cabin"/>
                        <a:ea typeface="Cabin"/>
                        <a:cs typeface="Cabin"/>
                        <a:sym typeface="Cabin"/>
                      </a:endParaRPr>
                    </a:p>
                    <a:p>
                      <a:pPr indent="0" lvl="0" marL="0" rtl="0" algn="l">
                        <a:lnSpc>
                          <a:spcPct val="115000"/>
                        </a:lnSpc>
                        <a:spcBef>
                          <a:spcPts val="0"/>
                        </a:spcBef>
                        <a:spcAft>
                          <a:spcPts val="0"/>
                        </a:spcAft>
                        <a:buNone/>
                      </a:pPr>
                      <a:r>
                        <a:rPr lang="en-GB" sz="1200">
                          <a:latin typeface="Cabin"/>
                          <a:ea typeface="Cabin"/>
                          <a:cs typeface="Cabin"/>
                          <a:sym typeface="Cabin"/>
                        </a:rPr>
                        <a:t>or </a:t>
                      </a:r>
                      <a:r>
                        <a:rPr b="1" lang="en-GB" sz="1200">
                          <a:latin typeface="Cabin"/>
                          <a:ea typeface="Cabin"/>
                          <a:cs typeface="Cabin"/>
                          <a:sym typeface="Cabin"/>
                        </a:rPr>
                        <a:t>Tetracycline, Doxycycline</a:t>
                      </a:r>
                      <a:endParaRPr b="1" sz="1200">
                        <a:latin typeface="Cabin"/>
                        <a:ea typeface="Cabin"/>
                        <a:cs typeface="Cabin"/>
                        <a:sym typeface="Cabin"/>
                      </a:endParaRPr>
                    </a:p>
                  </a:txBody>
                  <a:tcPr marT="91425" marB="91425" marR="91425" marL="91425">
                    <a:lnT cap="flat" cmpd="sng" w="9525">
                      <a:solidFill>
                        <a:srgbClr val="61753B"/>
                      </a:solidFill>
                      <a:prstDash val="solid"/>
                      <a:round/>
                      <a:headEnd len="sm" w="sm" type="none"/>
                      <a:tailEnd len="sm" w="sm" type="none"/>
                    </a:lnT>
                  </a:tcPr>
                </a:tc>
              </a:tr>
            </a:tbl>
          </a:graphicData>
        </a:graphic>
      </p:graphicFrame>
      <p:graphicFrame>
        <p:nvGraphicFramePr>
          <p:cNvPr id="227" name="Google Shape;227;p30"/>
          <p:cNvGraphicFramePr/>
          <p:nvPr/>
        </p:nvGraphicFramePr>
        <p:xfrm>
          <a:off x="318643" y="7811332"/>
          <a:ext cx="3000000" cy="3000000"/>
        </p:xfrm>
        <a:graphic>
          <a:graphicData uri="http://schemas.openxmlformats.org/drawingml/2006/table">
            <a:tbl>
              <a:tblPr>
                <a:noFill/>
                <a:tableStyleId>{1D35F464-32E1-49A6-B997-7C8C01CFD2BF}</a:tableStyleId>
              </a:tblPr>
              <a:tblGrid>
                <a:gridCol w="1094850"/>
                <a:gridCol w="3078700"/>
                <a:gridCol w="2663175"/>
              </a:tblGrid>
              <a:tr h="239075">
                <a:tc>
                  <a:txBody>
                    <a:bodyPr/>
                    <a:lstStyle/>
                    <a:p>
                      <a:pPr indent="0" lvl="0" marL="0" rtl="0" algn="l">
                        <a:spcBef>
                          <a:spcPts val="0"/>
                        </a:spcBef>
                        <a:spcAft>
                          <a:spcPts val="0"/>
                        </a:spcAft>
                        <a:buNone/>
                      </a:pPr>
                      <a:r>
                        <a:t/>
                      </a:r>
                      <a:endParaRPr sz="1200">
                        <a:solidFill>
                          <a:srgbClr val="666666"/>
                        </a:solidFill>
                        <a:latin typeface="Cabin"/>
                        <a:ea typeface="Cabin"/>
                        <a:cs typeface="Cabin"/>
                        <a:sym typeface="Cabin"/>
                      </a:endParaRPr>
                    </a:p>
                  </a:txBody>
                  <a:tcPr marT="91425" marB="91425" marR="91425" marL="91425">
                    <a:lnL cap="flat" cmpd="sng" w="9525">
                      <a:solidFill>
                        <a:srgbClr val="61753B">
                          <a:alpha val="0"/>
                        </a:srgbClr>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alpha val="0"/>
                        </a:srgbClr>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Killed  Whole-cell Vaccines</a:t>
                      </a:r>
                      <a:endParaRPr b="1">
                        <a:solidFill>
                          <a:srgbClr val="FFFFFF"/>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solidFill>
                  </a:tcPr>
                </a:tc>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Live Attenuated Vaccines</a:t>
                      </a:r>
                      <a:endParaRPr b="1">
                        <a:solidFill>
                          <a:srgbClr val="FFFFFF"/>
                        </a:solidFill>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61753B"/>
                    </a:solidFill>
                  </a:tcPr>
                </a:tc>
              </a:tr>
              <a:tr h="259000">
                <a:tc>
                  <a:txBody>
                    <a:bodyPr/>
                    <a:lstStyle/>
                    <a:p>
                      <a:pPr indent="0" lvl="0" marL="0" rtl="0" algn="ctr">
                        <a:spcBef>
                          <a:spcPts val="0"/>
                        </a:spcBef>
                        <a:spcAft>
                          <a:spcPts val="0"/>
                        </a:spcAft>
                        <a:buNone/>
                      </a:pPr>
                      <a:r>
                        <a:rPr lang="en-GB" sz="1200">
                          <a:solidFill>
                            <a:srgbClr val="61753B"/>
                          </a:solidFill>
                          <a:latin typeface="Cabin"/>
                          <a:ea typeface="Cabin"/>
                          <a:cs typeface="Cabin"/>
                          <a:sym typeface="Cabin"/>
                        </a:rPr>
                        <a:t>Adult</a:t>
                      </a:r>
                      <a:endParaRPr sz="1200">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1200">
                          <a:latin typeface="Cabin"/>
                          <a:ea typeface="Cabin"/>
                          <a:cs typeface="Cabin"/>
                          <a:sym typeface="Cabin"/>
                        </a:rPr>
                        <a:t>50% protection for 6 months</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bin"/>
                          <a:ea typeface="Cabin"/>
                          <a:cs typeface="Cabin"/>
                          <a:sym typeface="Cabin"/>
                        </a:rPr>
                        <a:t>60% protection for 2 years</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363975">
                <a:tc>
                  <a:txBody>
                    <a:bodyPr/>
                    <a:lstStyle/>
                    <a:p>
                      <a:pPr indent="0" lvl="0" marL="0" rtl="0" algn="ctr">
                        <a:spcBef>
                          <a:spcPts val="0"/>
                        </a:spcBef>
                        <a:spcAft>
                          <a:spcPts val="0"/>
                        </a:spcAft>
                        <a:buNone/>
                      </a:pPr>
                      <a:r>
                        <a:rPr lang="en-GB" sz="1200">
                          <a:solidFill>
                            <a:srgbClr val="61753B"/>
                          </a:solidFill>
                          <a:latin typeface="Cabin"/>
                          <a:ea typeface="Cabin"/>
                          <a:cs typeface="Cabin"/>
                          <a:sym typeface="Cabin"/>
                        </a:rPr>
                        <a:t>Children (aged 2-5)</a:t>
                      </a:r>
                      <a:endParaRPr sz="1200">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1200">
                          <a:latin typeface="Cabin"/>
                          <a:ea typeface="Cabin"/>
                          <a:cs typeface="Cabin"/>
                          <a:sym typeface="Cabin"/>
                        </a:rPr>
                        <a:t>&lt;25% protection </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bin"/>
                          <a:ea typeface="Cabin"/>
                          <a:cs typeface="Cabin"/>
                          <a:sym typeface="Cabin"/>
                        </a:rPr>
                        <a:t>protection rapidly declines after 6 months</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239075">
                <a:tc>
                  <a:txBody>
                    <a:bodyPr/>
                    <a:lstStyle/>
                    <a:p>
                      <a:pPr indent="0" lvl="0" marL="0" rtl="0" algn="ctr">
                        <a:spcBef>
                          <a:spcPts val="0"/>
                        </a:spcBef>
                        <a:spcAft>
                          <a:spcPts val="0"/>
                        </a:spcAft>
                        <a:buNone/>
                      </a:pPr>
                      <a:r>
                        <a:rPr lang="en-GB" sz="1200">
                          <a:solidFill>
                            <a:srgbClr val="61753B"/>
                          </a:solidFill>
                          <a:latin typeface="Cabin"/>
                          <a:ea typeface="Cabin"/>
                          <a:cs typeface="Cabin"/>
                          <a:sym typeface="Cabin"/>
                        </a:rPr>
                        <a:t>Doses</a:t>
                      </a:r>
                      <a:endParaRPr sz="1200">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1200">
                          <a:latin typeface="Cabin"/>
                          <a:ea typeface="Cabin"/>
                          <a:cs typeface="Cabin"/>
                          <a:sym typeface="Cabin"/>
                        </a:rPr>
                        <a:t>Multiple doses </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Cabin"/>
                          <a:ea typeface="Cabin"/>
                          <a:cs typeface="Cabin"/>
                          <a:sym typeface="Cabin"/>
                        </a:rPr>
                        <a:t>-</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r h="239075">
                <a:tc>
                  <a:txBody>
                    <a:bodyPr/>
                    <a:lstStyle/>
                    <a:p>
                      <a:pPr indent="0" lvl="0" marL="0" rtl="0" algn="ctr">
                        <a:spcBef>
                          <a:spcPts val="0"/>
                        </a:spcBef>
                        <a:spcAft>
                          <a:spcPts val="0"/>
                        </a:spcAft>
                        <a:buNone/>
                      </a:pPr>
                      <a:r>
                        <a:rPr lang="en-GB" sz="1200">
                          <a:solidFill>
                            <a:srgbClr val="61753B"/>
                          </a:solidFill>
                          <a:latin typeface="Cabin"/>
                          <a:ea typeface="Cabin"/>
                          <a:cs typeface="Cabin"/>
                          <a:sym typeface="Cabin"/>
                        </a:rPr>
                        <a:t>Side effects</a:t>
                      </a:r>
                      <a:endParaRPr sz="1200">
                        <a:solidFill>
                          <a:srgbClr val="61753B"/>
                        </a:solidFill>
                        <a:latin typeface="Cabin"/>
                        <a:ea typeface="Cabin"/>
                        <a:cs typeface="Cabin"/>
                        <a:sym typeface="Cabin"/>
                      </a:endParaRPr>
                    </a:p>
                  </a:txBody>
                  <a:tcPr marT="91425" marB="91425" marR="91425" marL="91425" anchor="ctr">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solidFill>
                      <a:srgbClr val="C0C58F">
                        <a:alpha val="53630"/>
                      </a:srgbClr>
                    </a:solidFill>
                  </a:tcPr>
                </a:tc>
                <a:tc>
                  <a:txBody>
                    <a:bodyPr/>
                    <a:lstStyle/>
                    <a:p>
                      <a:pPr indent="0" lvl="0" marL="0" rtl="0" algn="ctr">
                        <a:spcBef>
                          <a:spcPts val="0"/>
                        </a:spcBef>
                        <a:spcAft>
                          <a:spcPts val="0"/>
                        </a:spcAft>
                        <a:buNone/>
                      </a:pPr>
                      <a:r>
                        <a:rPr lang="en-GB" sz="1200">
                          <a:latin typeface="Cabin"/>
                          <a:ea typeface="Cabin"/>
                          <a:cs typeface="Cabin"/>
                          <a:sym typeface="Cabin"/>
                        </a:rPr>
                        <a:t>-</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bin"/>
                          <a:ea typeface="Cabin"/>
                          <a:cs typeface="Cabin"/>
                          <a:sym typeface="Cabin"/>
                        </a:rPr>
                        <a:t>Mild diarrhea, abdominal cramping</a:t>
                      </a:r>
                      <a:endParaRPr sz="1200">
                        <a:latin typeface="Cabin"/>
                        <a:ea typeface="Cabin"/>
                        <a:cs typeface="Cabin"/>
                        <a:sym typeface="Cabin"/>
                      </a:endParaRPr>
                    </a:p>
                  </a:txBody>
                  <a:tcPr marT="91425" marB="91425" marR="91425" marL="91425">
                    <a:lnL cap="flat" cmpd="sng" w="9525">
                      <a:solidFill>
                        <a:srgbClr val="61753B"/>
                      </a:solidFill>
                      <a:prstDash val="solid"/>
                      <a:round/>
                      <a:headEnd len="sm" w="sm" type="none"/>
                      <a:tailEnd len="sm" w="sm" type="none"/>
                    </a:lnL>
                    <a:lnR cap="flat" cmpd="sng" w="9525">
                      <a:solidFill>
                        <a:srgbClr val="61753B"/>
                      </a:solidFill>
                      <a:prstDash val="solid"/>
                      <a:round/>
                      <a:headEnd len="sm" w="sm" type="none"/>
                      <a:tailEnd len="sm" w="sm" type="none"/>
                    </a:lnR>
                    <a:lnT cap="flat" cmpd="sng" w="9525">
                      <a:solidFill>
                        <a:srgbClr val="61753B"/>
                      </a:solidFill>
                      <a:prstDash val="solid"/>
                      <a:round/>
                      <a:headEnd len="sm" w="sm" type="none"/>
                      <a:tailEnd len="sm" w="sm" type="none"/>
                    </a:lnT>
                    <a:lnB cap="flat" cmpd="sng" w="9525">
                      <a:solidFill>
                        <a:srgbClr val="61753B"/>
                      </a:solidFill>
                      <a:prstDash val="solid"/>
                      <a:round/>
                      <a:headEnd len="sm" w="sm" type="none"/>
                      <a:tailEnd len="sm" w="sm" type="none"/>
                    </a:lnB>
                  </a:tcPr>
                </a:tc>
              </a:tr>
            </a:tbl>
          </a:graphicData>
        </a:graphic>
      </p:graphicFrame>
      <p:grpSp>
        <p:nvGrpSpPr>
          <p:cNvPr id="228" name="Google Shape;228;p30"/>
          <p:cNvGrpSpPr/>
          <p:nvPr/>
        </p:nvGrpSpPr>
        <p:grpSpPr>
          <a:xfrm>
            <a:off x="2712804" y="5821076"/>
            <a:ext cx="1787118" cy="1711196"/>
            <a:chOff x="3179914" y="2889488"/>
            <a:chExt cx="422876" cy="404911"/>
          </a:xfrm>
        </p:grpSpPr>
        <p:sp>
          <p:nvSpPr>
            <p:cNvPr id="229" name="Google Shape;229;p30"/>
            <p:cNvSpPr/>
            <p:nvPr/>
          </p:nvSpPr>
          <p:spPr>
            <a:xfrm>
              <a:off x="3402328" y="2889749"/>
              <a:ext cx="163726" cy="157477"/>
            </a:xfrm>
            <a:custGeom>
              <a:rect b="b" l="l" r="r" t="t"/>
              <a:pathLst>
                <a:path extrusionOk="0" h="7232" w="7519">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solidFill>
              <a:srgbClr val="9FA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0"/>
            <p:cNvSpPr/>
            <p:nvPr/>
          </p:nvSpPr>
          <p:spPr>
            <a:xfrm>
              <a:off x="3467807" y="3000956"/>
              <a:ext cx="134983" cy="191707"/>
            </a:xfrm>
            <a:custGeom>
              <a:rect b="b" l="l" r="r" t="t"/>
              <a:pathLst>
                <a:path extrusionOk="0" h="8804" w="6199">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solidFill>
              <a:srgbClr val="C0C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0"/>
            <p:cNvSpPr/>
            <p:nvPr/>
          </p:nvSpPr>
          <p:spPr>
            <a:xfrm>
              <a:off x="3222637" y="2889488"/>
              <a:ext cx="198457" cy="149224"/>
            </a:xfrm>
            <a:custGeom>
              <a:rect b="b" l="l" r="r" t="t"/>
              <a:pathLst>
                <a:path extrusionOk="0" h="6853" w="9114">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solidFill>
              <a:srgbClr val="C0C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0"/>
            <p:cNvSpPr/>
            <p:nvPr/>
          </p:nvSpPr>
          <p:spPr>
            <a:xfrm>
              <a:off x="3179914" y="2991462"/>
              <a:ext cx="133960" cy="190205"/>
            </a:xfrm>
            <a:custGeom>
              <a:rect b="b" l="l" r="r" t="t"/>
              <a:pathLst>
                <a:path extrusionOk="0" h="8735" w="6152">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solidFill>
              <a:srgbClr val="9FA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0"/>
            <p:cNvSpPr/>
            <p:nvPr/>
          </p:nvSpPr>
          <p:spPr>
            <a:xfrm>
              <a:off x="3215887" y="3136661"/>
              <a:ext cx="162725" cy="157477"/>
            </a:xfrm>
            <a:custGeom>
              <a:rect b="b" l="l" r="r" t="t"/>
              <a:pathLst>
                <a:path extrusionOk="0" h="7232" w="7473">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solidFill>
              <a:srgbClr val="C0C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0"/>
            <p:cNvSpPr/>
            <p:nvPr/>
          </p:nvSpPr>
          <p:spPr>
            <a:xfrm>
              <a:off x="3359605" y="3146677"/>
              <a:ext cx="200439" cy="147722"/>
            </a:xfrm>
            <a:custGeom>
              <a:rect b="b" l="l" r="r" t="t"/>
              <a:pathLst>
                <a:path extrusionOk="0" h="6784" w="9205">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solidFill>
              <a:srgbClr val="9FA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5" name="Google Shape;235;p30"/>
          <p:cNvSpPr/>
          <p:nvPr/>
        </p:nvSpPr>
        <p:spPr>
          <a:xfrm flipH="1" rot="-5400000">
            <a:off x="2395968" y="5841023"/>
            <a:ext cx="295200" cy="255300"/>
          </a:xfrm>
          <a:prstGeom prst="triangle">
            <a:avLst>
              <a:gd fmla="val 50000" name="adj"/>
            </a:avLst>
          </a:prstGeom>
          <a:solidFill>
            <a:srgbClr val="B4B9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0"/>
          <p:cNvSpPr/>
          <p:nvPr/>
        </p:nvSpPr>
        <p:spPr>
          <a:xfrm rot="5400000">
            <a:off x="4531255" y="6549033"/>
            <a:ext cx="295200" cy="255300"/>
          </a:xfrm>
          <a:prstGeom prst="triangle">
            <a:avLst>
              <a:gd fmla="val 50000" name="adj"/>
            </a:avLst>
          </a:prstGeom>
          <a:solidFill>
            <a:srgbClr val="B4B9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0"/>
          <p:cNvSpPr/>
          <p:nvPr/>
        </p:nvSpPr>
        <p:spPr>
          <a:xfrm flipH="1" rot="-5400000">
            <a:off x="2395968" y="7196965"/>
            <a:ext cx="295200" cy="255300"/>
          </a:xfrm>
          <a:prstGeom prst="triangle">
            <a:avLst>
              <a:gd fmla="val 50000" name="adj"/>
            </a:avLst>
          </a:prstGeom>
          <a:solidFill>
            <a:srgbClr val="B4B9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0"/>
          <p:cNvSpPr/>
          <p:nvPr/>
        </p:nvSpPr>
        <p:spPr>
          <a:xfrm rot="5400000">
            <a:off x="4535501" y="5843689"/>
            <a:ext cx="295200" cy="255300"/>
          </a:xfrm>
          <a:prstGeom prst="triangle">
            <a:avLst>
              <a:gd fmla="val 50000" name="adj"/>
            </a:avLst>
          </a:prstGeom>
          <a:solidFill>
            <a:srgbClr val="9FA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0"/>
          <p:cNvSpPr/>
          <p:nvPr/>
        </p:nvSpPr>
        <p:spPr>
          <a:xfrm flipH="1" rot="-5400000">
            <a:off x="2386230" y="6549020"/>
            <a:ext cx="295200" cy="255300"/>
          </a:xfrm>
          <a:prstGeom prst="triangle">
            <a:avLst>
              <a:gd fmla="val 50000" name="adj"/>
            </a:avLst>
          </a:prstGeom>
          <a:solidFill>
            <a:srgbClr val="9FA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0"/>
          <p:cNvSpPr/>
          <p:nvPr/>
        </p:nvSpPr>
        <p:spPr>
          <a:xfrm rot="5400000">
            <a:off x="4535501" y="7199631"/>
            <a:ext cx="295200" cy="255300"/>
          </a:xfrm>
          <a:prstGeom prst="triangle">
            <a:avLst>
              <a:gd fmla="val 50000" name="adj"/>
            </a:avLst>
          </a:prstGeom>
          <a:solidFill>
            <a:srgbClr val="9FA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1" name="Google Shape;241;p30"/>
          <p:cNvCxnSpPr>
            <a:stCxn id="235" idx="3"/>
          </p:cNvCxnSpPr>
          <p:nvPr/>
        </p:nvCxnSpPr>
        <p:spPr>
          <a:xfrm>
            <a:off x="2671218" y="5968673"/>
            <a:ext cx="791400" cy="139800"/>
          </a:xfrm>
          <a:prstGeom prst="curvedConnector3">
            <a:avLst>
              <a:gd fmla="val 50000" name="adj1"/>
            </a:avLst>
          </a:prstGeom>
          <a:noFill/>
          <a:ln cap="flat" cmpd="sng" w="19050">
            <a:solidFill>
              <a:srgbClr val="C0C58F"/>
            </a:solidFill>
            <a:prstDash val="solid"/>
            <a:round/>
            <a:headEnd len="med" w="med" type="none"/>
            <a:tailEnd len="med" w="med" type="none"/>
          </a:ln>
        </p:spPr>
      </p:cxnSp>
      <p:cxnSp>
        <p:nvCxnSpPr>
          <p:cNvPr id="242" name="Google Shape;242;p30"/>
          <p:cNvCxnSpPr>
            <a:stCxn id="237" idx="3"/>
          </p:cNvCxnSpPr>
          <p:nvPr/>
        </p:nvCxnSpPr>
        <p:spPr>
          <a:xfrm flipH="1" rot="10800000">
            <a:off x="2671218" y="7113115"/>
            <a:ext cx="756600" cy="211500"/>
          </a:xfrm>
          <a:prstGeom prst="curvedConnector3">
            <a:avLst>
              <a:gd fmla="val 50000" name="adj1"/>
            </a:avLst>
          </a:prstGeom>
          <a:noFill/>
          <a:ln cap="flat" cmpd="sng" w="19050">
            <a:solidFill>
              <a:srgbClr val="C0C58F"/>
            </a:solidFill>
            <a:prstDash val="solid"/>
            <a:round/>
            <a:headEnd len="med" w="med" type="none"/>
            <a:tailEnd len="med" w="med" type="none"/>
          </a:ln>
        </p:spPr>
      </p:cxnSp>
      <p:cxnSp>
        <p:nvCxnSpPr>
          <p:cNvPr id="243" name="Google Shape;243;p30"/>
          <p:cNvCxnSpPr>
            <a:stCxn id="236" idx="3"/>
          </p:cNvCxnSpPr>
          <p:nvPr/>
        </p:nvCxnSpPr>
        <p:spPr>
          <a:xfrm flipH="1">
            <a:off x="4349605" y="6676683"/>
            <a:ext cx="201600" cy="600"/>
          </a:xfrm>
          <a:prstGeom prst="curvedConnector3">
            <a:avLst>
              <a:gd fmla="val 50000" name="adj1"/>
            </a:avLst>
          </a:prstGeom>
          <a:noFill/>
          <a:ln cap="flat" cmpd="sng" w="19050">
            <a:solidFill>
              <a:srgbClr val="C0C58F"/>
            </a:solidFill>
            <a:prstDash val="solid"/>
            <a:round/>
            <a:headEnd len="med" w="med" type="none"/>
            <a:tailEnd len="med" w="med" type="none"/>
          </a:ln>
        </p:spPr>
      </p:cxnSp>
      <p:cxnSp>
        <p:nvCxnSpPr>
          <p:cNvPr id="244" name="Google Shape;244;p30"/>
          <p:cNvCxnSpPr>
            <a:stCxn id="238" idx="3"/>
          </p:cNvCxnSpPr>
          <p:nvPr/>
        </p:nvCxnSpPr>
        <p:spPr>
          <a:xfrm flipH="1">
            <a:off x="3836651" y="5971339"/>
            <a:ext cx="718800" cy="213300"/>
          </a:xfrm>
          <a:prstGeom prst="curvedConnector3">
            <a:avLst>
              <a:gd fmla="val 50000" name="adj1"/>
            </a:avLst>
          </a:prstGeom>
          <a:noFill/>
          <a:ln cap="flat" cmpd="sng" w="19050">
            <a:solidFill>
              <a:srgbClr val="9FA567"/>
            </a:solidFill>
            <a:prstDash val="solid"/>
            <a:round/>
            <a:headEnd len="med" w="med" type="none"/>
            <a:tailEnd len="med" w="med" type="none"/>
          </a:ln>
        </p:spPr>
      </p:cxnSp>
      <p:cxnSp>
        <p:nvCxnSpPr>
          <p:cNvPr id="245" name="Google Shape;245;p30"/>
          <p:cNvCxnSpPr>
            <a:stCxn id="239" idx="3"/>
          </p:cNvCxnSpPr>
          <p:nvPr/>
        </p:nvCxnSpPr>
        <p:spPr>
          <a:xfrm flipH="1" rot="10800000">
            <a:off x="2661480" y="6669470"/>
            <a:ext cx="461700" cy="7200"/>
          </a:xfrm>
          <a:prstGeom prst="curvedConnector3">
            <a:avLst>
              <a:gd fmla="val 50000" name="adj1"/>
            </a:avLst>
          </a:prstGeom>
          <a:noFill/>
          <a:ln cap="flat" cmpd="sng" w="19050">
            <a:solidFill>
              <a:srgbClr val="9FA567"/>
            </a:solidFill>
            <a:prstDash val="solid"/>
            <a:round/>
            <a:headEnd len="med" w="med" type="none"/>
            <a:tailEnd len="med" w="med" type="none"/>
          </a:ln>
        </p:spPr>
      </p:cxnSp>
      <p:cxnSp>
        <p:nvCxnSpPr>
          <p:cNvPr id="246" name="Google Shape;246;p30"/>
          <p:cNvCxnSpPr>
            <a:stCxn id="240" idx="3"/>
          </p:cNvCxnSpPr>
          <p:nvPr/>
        </p:nvCxnSpPr>
        <p:spPr>
          <a:xfrm rot="10800000">
            <a:off x="3767351" y="7196181"/>
            <a:ext cx="788100" cy="131100"/>
          </a:xfrm>
          <a:prstGeom prst="curvedConnector3">
            <a:avLst>
              <a:gd fmla="val 50000" name="adj1"/>
            </a:avLst>
          </a:prstGeom>
          <a:noFill/>
          <a:ln cap="flat" cmpd="sng" w="19050">
            <a:solidFill>
              <a:srgbClr val="9FA567"/>
            </a:solidFill>
            <a:prstDash val="solid"/>
            <a:round/>
            <a:headEnd len="med" w="med" type="none"/>
            <a:tailEnd len="med" w="med" type="none"/>
          </a:ln>
        </p:spPr>
      </p:cxnSp>
      <p:sp>
        <p:nvSpPr>
          <p:cNvPr id="247" name="Google Shape;247;p30"/>
          <p:cNvSpPr txBox="1"/>
          <p:nvPr/>
        </p:nvSpPr>
        <p:spPr>
          <a:xfrm>
            <a:off x="4795259" y="5801509"/>
            <a:ext cx="2083200" cy="5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rgbClr val="CC0000"/>
                </a:solidFill>
                <a:latin typeface="Cabin"/>
                <a:ea typeface="Cabin"/>
                <a:cs typeface="Cabin"/>
                <a:sym typeface="Cabin"/>
              </a:rPr>
              <a:t>Water Sanitation</a:t>
            </a:r>
            <a:endParaRPr sz="1200">
              <a:solidFill>
                <a:srgbClr val="CC0000"/>
              </a:solidFill>
              <a:latin typeface="Cabin"/>
              <a:ea typeface="Cabin"/>
              <a:cs typeface="Cabin"/>
              <a:sym typeface="Cabin"/>
            </a:endParaRPr>
          </a:p>
          <a:p>
            <a:pPr indent="0" lvl="0" marL="0" rtl="0" algn="l">
              <a:spcBef>
                <a:spcPts val="0"/>
              </a:spcBef>
              <a:spcAft>
                <a:spcPts val="0"/>
              </a:spcAft>
              <a:buNone/>
            </a:pPr>
            <a:r>
              <a:t/>
            </a:r>
            <a:endParaRPr sz="1200">
              <a:solidFill>
                <a:schemeClr val="dk1"/>
              </a:solidFill>
              <a:latin typeface="Cabin"/>
              <a:ea typeface="Cabin"/>
              <a:cs typeface="Cabin"/>
              <a:sym typeface="Cabin"/>
            </a:endParaRPr>
          </a:p>
        </p:txBody>
      </p:sp>
      <p:sp>
        <p:nvSpPr>
          <p:cNvPr id="248" name="Google Shape;248;p30"/>
          <p:cNvSpPr txBox="1"/>
          <p:nvPr/>
        </p:nvSpPr>
        <p:spPr>
          <a:xfrm>
            <a:off x="4818710" y="6506059"/>
            <a:ext cx="2119800" cy="5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rgbClr val="CC0000"/>
                </a:solidFill>
                <a:latin typeface="Cabin"/>
                <a:ea typeface="Cabin"/>
                <a:cs typeface="Cabin"/>
                <a:sym typeface="Cabin"/>
              </a:rPr>
              <a:t>Water treatment</a:t>
            </a:r>
            <a:endParaRPr sz="1200">
              <a:solidFill>
                <a:srgbClr val="CC0000"/>
              </a:solidFill>
              <a:latin typeface="Cabin"/>
              <a:ea typeface="Cabin"/>
              <a:cs typeface="Cabin"/>
              <a:sym typeface="Cabin"/>
            </a:endParaRPr>
          </a:p>
          <a:p>
            <a:pPr indent="0" lvl="0" marL="0" rtl="0" algn="l">
              <a:spcBef>
                <a:spcPts val="0"/>
              </a:spcBef>
              <a:spcAft>
                <a:spcPts val="0"/>
              </a:spcAft>
              <a:buNone/>
            </a:pPr>
            <a:r>
              <a:t/>
            </a:r>
            <a:endParaRPr sz="1200">
              <a:solidFill>
                <a:schemeClr val="dk1"/>
              </a:solidFill>
              <a:latin typeface="Cabin"/>
              <a:ea typeface="Cabin"/>
              <a:cs typeface="Cabin"/>
              <a:sym typeface="Cabin"/>
            </a:endParaRPr>
          </a:p>
        </p:txBody>
      </p:sp>
      <p:sp>
        <p:nvSpPr>
          <p:cNvPr id="249" name="Google Shape;249;p30"/>
          <p:cNvSpPr txBox="1"/>
          <p:nvPr/>
        </p:nvSpPr>
        <p:spPr>
          <a:xfrm>
            <a:off x="4835208" y="7074434"/>
            <a:ext cx="2222100" cy="5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abin"/>
                <a:ea typeface="Cabin"/>
                <a:cs typeface="Cabin"/>
                <a:sym typeface="Cabin"/>
              </a:rPr>
              <a:t>Disrupt fecal-oral transmission</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 if present)</a:t>
            </a:r>
            <a:endParaRPr sz="1200">
              <a:solidFill>
                <a:schemeClr val="dk1"/>
              </a:solidFill>
              <a:latin typeface="Cabin"/>
              <a:ea typeface="Cabin"/>
              <a:cs typeface="Cabin"/>
              <a:sym typeface="Cabin"/>
            </a:endParaRPr>
          </a:p>
        </p:txBody>
      </p:sp>
      <p:sp>
        <p:nvSpPr>
          <p:cNvPr id="250" name="Google Shape;250;p30"/>
          <p:cNvSpPr txBox="1"/>
          <p:nvPr/>
        </p:nvSpPr>
        <p:spPr>
          <a:xfrm>
            <a:off x="518018" y="5786917"/>
            <a:ext cx="2484000" cy="5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abin"/>
                <a:ea typeface="Cabin"/>
                <a:cs typeface="Cabin"/>
                <a:sym typeface="Cabin"/>
              </a:rPr>
              <a:t>Wash your hand frequently </a:t>
            </a:r>
            <a:endParaRPr sz="1200">
              <a:solidFill>
                <a:schemeClr val="dk1"/>
              </a:solidFill>
              <a:latin typeface="Cabin"/>
              <a:ea typeface="Cabin"/>
              <a:cs typeface="Cabin"/>
              <a:sym typeface="Cabin"/>
            </a:endParaRPr>
          </a:p>
        </p:txBody>
      </p:sp>
      <p:sp>
        <p:nvSpPr>
          <p:cNvPr id="251" name="Google Shape;251;p30"/>
          <p:cNvSpPr txBox="1"/>
          <p:nvPr/>
        </p:nvSpPr>
        <p:spPr>
          <a:xfrm>
            <a:off x="495652" y="6489775"/>
            <a:ext cx="1914300" cy="5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abin"/>
                <a:ea typeface="Cabin"/>
                <a:cs typeface="Cabin"/>
                <a:sym typeface="Cabin"/>
              </a:rPr>
              <a:t>Boil water and chlorination</a:t>
            </a:r>
            <a:endParaRPr sz="1200">
              <a:solidFill>
                <a:schemeClr val="dk1"/>
              </a:solidFill>
              <a:latin typeface="Cabin"/>
              <a:ea typeface="Cabin"/>
              <a:cs typeface="Cabin"/>
              <a:sym typeface="Cabin"/>
            </a:endParaRPr>
          </a:p>
        </p:txBody>
      </p:sp>
      <p:sp>
        <p:nvSpPr>
          <p:cNvPr id="252" name="Google Shape;252;p30"/>
          <p:cNvSpPr txBox="1"/>
          <p:nvPr/>
        </p:nvSpPr>
        <p:spPr>
          <a:xfrm>
            <a:off x="486739" y="7156596"/>
            <a:ext cx="2484000" cy="5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Avoid salad, ice &amp; iced food</a:t>
            </a:r>
            <a:endParaRPr sz="1200">
              <a:solidFill>
                <a:schemeClr val="dk1"/>
              </a:solidFill>
              <a:latin typeface="Cabin"/>
              <a:ea typeface="Cabin"/>
              <a:cs typeface="Cabin"/>
              <a:sym typeface="Cabin"/>
            </a:endParaRPr>
          </a:p>
          <a:p>
            <a:pPr indent="0" lvl="0" marL="0" rtl="0" algn="l">
              <a:spcBef>
                <a:spcPts val="0"/>
              </a:spcBef>
              <a:spcAft>
                <a:spcPts val="0"/>
              </a:spcAft>
              <a:buNone/>
            </a:pPr>
            <a:r>
              <a:t/>
            </a:r>
            <a:endParaRPr sz="1200">
              <a:solidFill>
                <a:schemeClr val="dk1"/>
              </a:solidFill>
              <a:latin typeface="Cabin"/>
              <a:ea typeface="Cabin"/>
              <a:cs typeface="Cabin"/>
              <a:sym typeface="Cabin"/>
            </a:endParaRPr>
          </a:p>
        </p:txBody>
      </p:sp>
      <p:sp>
        <p:nvSpPr>
          <p:cNvPr id="253" name="Google Shape;253;p30"/>
          <p:cNvSpPr txBox="1"/>
          <p:nvPr/>
        </p:nvSpPr>
        <p:spPr>
          <a:xfrm>
            <a:off x="194636" y="5144819"/>
            <a:ext cx="6438000" cy="5601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Prevention</a:t>
            </a:r>
            <a:endParaRPr b="1" sz="2000">
              <a:solidFill>
                <a:srgbClr val="6FA8DC"/>
              </a:solidFill>
              <a:latin typeface="Exo"/>
              <a:ea typeface="Exo"/>
              <a:cs typeface="Exo"/>
              <a:sym typeface="Ex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31"/>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59" name="Google Shape;259;p31"/>
          <p:cNvSpPr txBox="1"/>
          <p:nvPr/>
        </p:nvSpPr>
        <p:spPr>
          <a:xfrm>
            <a:off x="7106675" y="63350"/>
            <a:ext cx="4830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6</a:t>
            </a:r>
            <a:endParaRPr>
              <a:latin typeface="Cabin"/>
              <a:ea typeface="Cabin"/>
              <a:cs typeface="Cabin"/>
              <a:sym typeface="Cabin"/>
            </a:endParaRPr>
          </a:p>
        </p:txBody>
      </p:sp>
      <p:sp>
        <p:nvSpPr>
          <p:cNvPr id="260" name="Google Shape;260;p31"/>
          <p:cNvSpPr txBox="1"/>
          <p:nvPr/>
        </p:nvSpPr>
        <p:spPr>
          <a:xfrm>
            <a:off x="281300" y="71900"/>
            <a:ext cx="6789000" cy="627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2400">
                <a:solidFill>
                  <a:srgbClr val="61753B"/>
                </a:solidFill>
                <a:latin typeface="Cabin"/>
                <a:ea typeface="Cabin"/>
                <a:cs typeface="Cabin"/>
                <a:sym typeface="Cabin"/>
              </a:rPr>
              <a:t>Possible use in bioterrorism &amp; International efforts</a:t>
            </a:r>
            <a:endParaRPr b="1" sz="2400">
              <a:solidFill>
                <a:srgbClr val="61753B"/>
              </a:solidFill>
              <a:latin typeface="Cabin"/>
              <a:ea typeface="Cabin"/>
              <a:cs typeface="Cabin"/>
              <a:sym typeface="Cabin"/>
            </a:endParaRPr>
          </a:p>
        </p:txBody>
      </p:sp>
      <p:sp>
        <p:nvSpPr>
          <p:cNvPr id="261" name="Google Shape;261;p31"/>
          <p:cNvSpPr txBox="1"/>
          <p:nvPr/>
        </p:nvSpPr>
        <p:spPr>
          <a:xfrm>
            <a:off x="281311" y="1409160"/>
            <a:ext cx="6438000" cy="5601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Can be a bioterrorism agent:</a:t>
            </a:r>
            <a:endParaRPr b="1" sz="2000">
              <a:solidFill>
                <a:srgbClr val="6FA8DC"/>
              </a:solidFill>
              <a:latin typeface="Exo"/>
              <a:ea typeface="Exo"/>
              <a:cs typeface="Exo"/>
              <a:sym typeface="Exo"/>
            </a:endParaRPr>
          </a:p>
        </p:txBody>
      </p:sp>
      <p:grpSp>
        <p:nvGrpSpPr>
          <p:cNvPr id="262" name="Google Shape;262;p31"/>
          <p:cNvGrpSpPr/>
          <p:nvPr/>
        </p:nvGrpSpPr>
        <p:grpSpPr>
          <a:xfrm>
            <a:off x="3391950" y="2413868"/>
            <a:ext cx="401056" cy="650134"/>
            <a:chOff x="4630955" y="3996981"/>
            <a:chExt cx="914400" cy="1828787"/>
          </a:xfrm>
        </p:grpSpPr>
        <p:sp>
          <p:nvSpPr>
            <p:cNvPr id="263" name="Google Shape;263;p31"/>
            <p:cNvSpPr/>
            <p:nvPr/>
          </p:nvSpPr>
          <p:spPr>
            <a:xfrm>
              <a:off x="4630955" y="3996981"/>
              <a:ext cx="914400" cy="9144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264" name="Google Shape;264;p31"/>
            <p:cNvSpPr/>
            <p:nvPr/>
          </p:nvSpPr>
          <p:spPr>
            <a:xfrm rot="5400000">
              <a:off x="4630955" y="4911368"/>
              <a:ext cx="914400" cy="914400"/>
            </a:xfrm>
            <a:prstGeom prst="rtTriangle">
              <a:avLst/>
            </a:prstGeom>
            <a:solidFill>
              <a:srgbClr val="C0C58F">
                <a:alpha val="5363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grpSp>
        <p:nvGrpSpPr>
          <p:cNvPr id="265" name="Google Shape;265;p31"/>
          <p:cNvGrpSpPr/>
          <p:nvPr/>
        </p:nvGrpSpPr>
        <p:grpSpPr>
          <a:xfrm rot="10800000">
            <a:off x="2969844" y="2729276"/>
            <a:ext cx="401056" cy="650141"/>
            <a:chOff x="4630955" y="3996960"/>
            <a:chExt cx="914400" cy="1828808"/>
          </a:xfrm>
        </p:grpSpPr>
        <p:sp>
          <p:nvSpPr>
            <p:cNvPr id="266" name="Google Shape;266;p31"/>
            <p:cNvSpPr/>
            <p:nvPr/>
          </p:nvSpPr>
          <p:spPr>
            <a:xfrm>
              <a:off x="4630955" y="3996960"/>
              <a:ext cx="914400" cy="914400"/>
            </a:xfrm>
            <a:prstGeom prst="rtTriangle">
              <a:avLst/>
            </a:prstGeom>
            <a:solidFill>
              <a:srgbClr val="C0C58F">
                <a:alpha val="53630"/>
              </a:srgb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000000"/>
                </a:solidFill>
                <a:latin typeface="Arial"/>
                <a:ea typeface="Arial"/>
                <a:cs typeface="Arial"/>
                <a:sym typeface="Arial"/>
              </a:endParaRPr>
            </a:p>
          </p:txBody>
        </p:sp>
        <p:sp>
          <p:nvSpPr>
            <p:cNvPr id="267" name="Google Shape;267;p31"/>
            <p:cNvSpPr/>
            <p:nvPr/>
          </p:nvSpPr>
          <p:spPr>
            <a:xfrm rot="5400000">
              <a:off x="4630955" y="4911368"/>
              <a:ext cx="914400" cy="9144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grpSp>
        <p:nvGrpSpPr>
          <p:cNvPr id="268" name="Google Shape;268;p31"/>
          <p:cNvGrpSpPr/>
          <p:nvPr/>
        </p:nvGrpSpPr>
        <p:grpSpPr>
          <a:xfrm>
            <a:off x="3391950" y="3085971"/>
            <a:ext cx="401056" cy="650134"/>
            <a:chOff x="4630955" y="3996981"/>
            <a:chExt cx="914400" cy="1828787"/>
          </a:xfrm>
        </p:grpSpPr>
        <p:sp>
          <p:nvSpPr>
            <p:cNvPr id="269" name="Google Shape;269;p31"/>
            <p:cNvSpPr/>
            <p:nvPr/>
          </p:nvSpPr>
          <p:spPr>
            <a:xfrm>
              <a:off x="4630955" y="3996981"/>
              <a:ext cx="914400" cy="9144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270" name="Google Shape;270;p31"/>
            <p:cNvSpPr/>
            <p:nvPr/>
          </p:nvSpPr>
          <p:spPr>
            <a:xfrm rot="5400000">
              <a:off x="4630955" y="4911368"/>
              <a:ext cx="914400" cy="914400"/>
            </a:xfrm>
            <a:prstGeom prst="rtTriangle">
              <a:avLst/>
            </a:prstGeom>
            <a:solidFill>
              <a:srgbClr val="C0C58F">
                <a:alpha val="5363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sp>
        <p:nvSpPr>
          <p:cNvPr id="271" name="Google Shape;271;p31"/>
          <p:cNvSpPr txBox="1"/>
          <p:nvPr/>
        </p:nvSpPr>
        <p:spPr>
          <a:xfrm>
            <a:off x="3814062" y="2453171"/>
            <a:ext cx="3352800" cy="750000"/>
          </a:xfrm>
          <a:prstGeom prst="rect">
            <a:avLst/>
          </a:prstGeom>
          <a:noFill/>
          <a:ln>
            <a:noFill/>
          </a:ln>
        </p:spPr>
        <p:txBody>
          <a:bodyPr anchorCtr="0" anchor="t" bIns="91425" lIns="91425" spcFirstLastPara="1" rIns="91425" wrap="square" tIns="91425">
            <a:noAutofit/>
          </a:bodyPr>
          <a:lstStyle/>
          <a:p>
            <a:pPr indent="-317500" lvl="0" marL="457200" rtl="0" algn="ctr">
              <a:spcBef>
                <a:spcPts val="0"/>
              </a:spcBef>
              <a:spcAft>
                <a:spcPts val="0"/>
              </a:spcAft>
              <a:buClr>
                <a:schemeClr val="dk1"/>
              </a:buClr>
              <a:buSzPts val="1400"/>
              <a:buFont typeface="Cabin"/>
              <a:buChar char="●"/>
            </a:pPr>
            <a:r>
              <a:rPr lang="en-GB">
                <a:solidFill>
                  <a:schemeClr val="dk1"/>
                </a:solidFill>
                <a:latin typeface="Cabin"/>
                <a:ea typeface="Cabin"/>
                <a:cs typeface="Cabin"/>
                <a:sym typeface="Cabin"/>
              </a:rPr>
              <a:t> Silence and Ease of dissemination with low technology.</a:t>
            </a:r>
            <a:endParaRPr>
              <a:solidFill>
                <a:schemeClr val="dk1"/>
              </a:solidFill>
              <a:latin typeface="Cabin"/>
              <a:ea typeface="Cabin"/>
              <a:cs typeface="Cabin"/>
              <a:sym typeface="Cabin"/>
            </a:endParaRPr>
          </a:p>
        </p:txBody>
      </p:sp>
      <p:sp>
        <p:nvSpPr>
          <p:cNvPr id="272" name="Google Shape;272;p31"/>
          <p:cNvSpPr txBox="1"/>
          <p:nvPr/>
        </p:nvSpPr>
        <p:spPr>
          <a:xfrm>
            <a:off x="3814052" y="3219041"/>
            <a:ext cx="3247800" cy="841200"/>
          </a:xfrm>
          <a:prstGeom prst="rect">
            <a:avLst/>
          </a:prstGeom>
          <a:noFill/>
          <a:ln>
            <a:noFill/>
          </a:ln>
        </p:spPr>
        <p:txBody>
          <a:bodyPr anchorCtr="0" anchor="t" bIns="91425" lIns="91425" spcFirstLastPara="1" rIns="91425" wrap="square" tIns="91425">
            <a:noAutofit/>
          </a:bodyPr>
          <a:lstStyle/>
          <a:p>
            <a:pPr indent="-317500" lvl="0" marL="457200" rtl="0" algn="ctr">
              <a:spcBef>
                <a:spcPts val="0"/>
              </a:spcBef>
              <a:spcAft>
                <a:spcPts val="0"/>
              </a:spcAft>
              <a:buClr>
                <a:schemeClr val="dk1"/>
              </a:buClr>
              <a:buSzPts val="1400"/>
              <a:buFont typeface="Cabin"/>
              <a:buChar char="●"/>
            </a:pPr>
            <a:r>
              <a:rPr lang="en-GB">
                <a:solidFill>
                  <a:schemeClr val="dk1"/>
                </a:solidFill>
                <a:latin typeface="Cabin"/>
                <a:ea typeface="Cabin"/>
                <a:cs typeface="Cabin"/>
                <a:sym typeface="Cabin"/>
              </a:rPr>
              <a:t>Simplicity of production in large quantities at minimal expense</a:t>
            </a:r>
            <a:endParaRPr>
              <a:solidFill>
                <a:schemeClr val="dk1"/>
              </a:solidFill>
              <a:latin typeface="Cabin"/>
              <a:ea typeface="Cabin"/>
              <a:cs typeface="Cabin"/>
              <a:sym typeface="Cabin"/>
            </a:endParaRPr>
          </a:p>
        </p:txBody>
      </p:sp>
      <p:sp>
        <p:nvSpPr>
          <p:cNvPr id="273" name="Google Shape;273;p31"/>
          <p:cNvSpPr txBox="1"/>
          <p:nvPr/>
        </p:nvSpPr>
        <p:spPr>
          <a:xfrm>
            <a:off x="412000" y="2765594"/>
            <a:ext cx="2313000" cy="5775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Exo"/>
              <a:buChar char="●"/>
            </a:pPr>
            <a:r>
              <a:rPr lang="en-GB">
                <a:solidFill>
                  <a:schemeClr val="dk1"/>
                </a:solidFill>
                <a:latin typeface="Exo"/>
                <a:ea typeface="Exo"/>
                <a:cs typeface="Exo"/>
                <a:sym typeface="Exo"/>
              </a:rPr>
              <a:t> </a:t>
            </a:r>
            <a:r>
              <a:rPr lang="en-GB">
                <a:solidFill>
                  <a:schemeClr val="dk1"/>
                </a:solidFill>
                <a:latin typeface="Cabin"/>
                <a:ea typeface="Cabin"/>
                <a:cs typeface="Cabin"/>
                <a:sym typeface="Cabin"/>
              </a:rPr>
              <a:t>Ease of procurement</a:t>
            </a:r>
            <a:endParaRPr>
              <a:solidFill>
                <a:schemeClr val="dk1"/>
              </a:solidFill>
              <a:latin typeface="Cabin"/>
              <a:ea typeface="Cabin"/>
              <a:cs typeface="Cabin"/>
              <a:sym typeface="Cabin"/>
            </a:endParaRPr>
          </a:p>
        </p:txBody>
      </p:sp>
      <p:grpSp>
        <p:nvGrpSpPr>
          <p:cNvPr id="274" name="Google Shape;274;p31"/>
          <p:cNvGrpSpPr/>
          <p:nvPr/>
        </p:nvGrpSpPr>
        <p:grpSpPr>
          <a:xfrm>
            <a:off x="282196" y="4838129"/>
            <a:ext cx="8232914" cy="2888403"/>
            <a:chOff x="157311" y="7360519"/>
            <a:chExt cx="6438000" cy="1903521"/>
          </a:xfrm>
        </p:grpSpPr>
        <p:sp>
          <p:nvSpPr>
            <p:cNvPr id="275" name="Google Shape;275;p31"/>
            <p:cNvSpPr txBox="1"/>
            <p:nvPr/>
          </p:nvSpPr>
          <p:spPr>
            <a:xfrm>
              <a:off x="157311" y="7360519"/>
              <a:ext cx="6438000" cy="5601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International Efforts</a:t>
              </a:r>
              <a:r>
                <a:rPr b="1" lang="en-GB" sz="2000">
                  <a:solidFill>
                    <a:srgbClr val="61753B"/>
                  </a:solidFill>
                  <a:latin typeface="Cabin"/>
                  <a:ea typeface="Cabin"/>
                  <a:cs typeface="Cabin"/>
                  <a:sym typeface="Cabin"/>
                </a:rPr>
                <a:t>:</a:t>
              </a:r>
              <a:endParaRPr b="1" sz="2000">
                <a:solidFill>
                  <a:srgbClr val="6FA8DC"/>
                </a:solidFill>
                <a:latin typeface="Exo"/>
                <a:ea typeface="Exo"/>
                <a:cs typeface="Exo"/>
                <a:sym typeface="Exo"/>
              </a:endParaRPr>
            </a:p>
          </p:txBody>
        </p:sp>
        <p:sp>
          <p:nvSpPr>
            <p:cNvPr id="276" name="Google Shape;276;p31"/>
            <p:cNvSpPr txBox="1"/>
            <p:nvPr/>
          </p:nvSpPr>
          <p:spPr>
            <a:xfrm>
              <a:off x="495914" y="7798840"/>
              <a:ext cx="3918900" cy="146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chemeClr val="dk1"/>
                  </a:solidFill>
                  <a:latin typeface="Cabin"/>
                  <a:ea typeface="Cabin"/>
                  <a:cs typeface="Cabin"/>
                  <a:sym typeface="Cabin"/>
                </a:rPr>
                <a:t>○ </a:t>
              </a:r>
              <a:r>
                <a:rPr lang="en-GB">
                  <a:latin typeface="Cabin"/>
                  <a:ea typeface="Cabin"/>
                  <a:cs typeface="Cabin"/>
                  <a:sym typeface="Cabin"/>
                </a:rPr>
                <a:t>WHO</a:t>
              </a:r>
              <a:r>
                <a:rPr lang="en-GB" sz="1200">
                  <a:latin typeface="Cabin"/>
                  <a:ea typeface="Cabin"/>
                  <a:cs typeface="Cabin"/>
                  <a:sym typeface="Cabin"/>
                </a:rPr>
                <a:t>: </a:t>
              </a:r>
              <a:r>
                <a:rPr lang="en-GB" sz="1300">
                  <a:latin typeface="Cabin"/>
                  <a:ea typeface="Cabin"/>
                  <a:cs typeface="Cabin"/>
                  <a:sym typeface="Cabin"/>
                </a:rPr>
                <a:t>Global Task Force on Cholera Control: </a:t>
              </a:r>
              <a:endParaRPr sz="1300">
                <a:latin typeface="Cabin"/>
                <a:ea typeface="Cabin"/>
                <a:cs typeface="Cabin"/>
                <a:sym typeface="Cabin"/>
              </a:endParaRPr>
            </a:p>
            <a:p>
              <a:pPr indent="0" lvl="0" marL="0" rtl="0" algn="l">
                <a:spcBef>
                  <a:spcPts val="0"/>
                </a:spcBef>
                <a:spcAft>
                  <a:spcPts val="0"/>
                </a:spcAft>
                <a:buNone/>
              </a:pPr>
              <a:r>
                <a:rPr lang="en-GB" sz="1300">
                  <a:latin typeface="Cabin"/>
                  <a:ea typeface="Cabin"/>
                  <a:cs typeface="Cabin"/>
                  <a:sym typeface="Cabin"/>
                </a:rPr>
                <a:t>  </a:t>
              </a:r>
              <a:r>
                <a:rPr lang="en-GB" sz="1300">
                  <a:latin typeface="Cabin"/>
                  <a:ea typeface="Cabin"/>
                  <a:cs typeface="Cabin"/>
                  <a:sym typeface="Cabin"/>
                </a:rPr>
                <a:t>- </a:t>
              </a:r>
              <a:r>
                <a:rPr lang="en-GB" sz="1300">
                  <a:latin typeface="Cabin"/>
                  <a:ea typeface="Cabin"/>
                  <a:cs typeface="Cabin"/>
                  <a:sym typeface="Cabin"/>
                </a:rPr>
                <a:t>Reduce mortality and morbidity </a:t>
              </a:r>
              <a:endParaRPr sz="1300">
                <a:latin typeface="Cabin"/>
                <a:ea typeface="Cabin"/>
                <a:cs typeface="Cabin"/>
                <a:sym typeface="Cabin"/>
              </a:endParaRPr>
            </a:p>
            <a:p>
              <a:pPr indent="0" lvl="0" marL="0" rtl="0" algn="l">
                <a:spcBef>
                  <a:spcPts val="0"/>
                </a:spcBef>
                <a:spcAft>
                  <a:spcPts val="0"/>
                </a:spcAft>
                <a:buNone/>
              </a:pPr>
              <a:r>
                <a:rPr lang="en-GB" sz="1300">
                  <a:latin typeface="Cabin"/>
                  <a:ea typeface="Cabin"/>
                  <a:cs typeface="Cabin"/>
                  <a:sym typeface="Cabin"/>
                </a:rPr>
                <a:t>  - Provide aid for social and economic consequences of Cholera</a:t>
              </a:r>
              <a:endParaRPr sz="13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a:solidFill>
                    <a:schemeClr val="dk1"/>
                  </a:solidFill>
                  <a:latin typeface="Cabin"/>
                  <a:ea typeface="Cabin"/>
                  <a:cs typeface="Cabin"/>
                  <a:sym typeface="Cabin"/>
                </a:rPr>
                <a:t> </a:t>
              </a:r>
              <a:r>
                <a:rPr lang="en-GB">
                  <a:latin typeface="Cabin"/>
                  <a:ea typeface="Cabin"/>
                  <a:cs typeface="Cabin"/>
                  <a:sym typeface="Cabin"/>
                </a:rPr>
                <a:t>CDC</a:t>
              </a:r>
              <a:endParaRPr>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 </a:t>
              </a:r>
              <a:r>
                <a:rPr lang="en-GB">
                  <a:latin typeface="Cabin"/>
                  <a:ea typeface="Cabin"/>
                  <a:cs typeface="Cabin"/>
                  <a:sym typeface="Cabin"/>
                </a:rPr>
                <a:t>U.N.: GEMS/Water</a:t>
              </a:r>
              <a:endParaRPr>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a:solidFill>
                    <a:schemeClr val="dk1"/>
                  </a:solidFill>
                  <a:latin typeface="Cabin"/>
                  <a:ea typeface="Cabin"/>
                  <a:cs typeface="Cabin"/>
                  <a:sym typeface="Cabin"/>
                </a:rPr>
                <a:t> </a:t>
              </a:r>
              <a:r>
                <a:rPr lang="en-GB">
                  <a:latin typeface="Cabin"/>
                  <a:ea typeface="Cabin"/>
                  <a:cs typeface="Cabin"/>
                  <a:sym typeface="Cabin"/>
                </a:rPr>
                <a:t>Global Water Quality Monitoring Project:</a:t>
              </a:r>
              <a:endParaRPr>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a:t>
              </a:r>
              <a:r>
                <a:rPr lang="en-GB" sz="1300">
                  <a:latin typeface="Cabin"/>
                  <a:ea typeface="Cabin"/>
                  <a:cs typeface="Cabin"/>
                  <a:sym typeface="Cabin"/>
                </a:rPr>
                <a:t> Addresses global issues of water quality with monitoring stations on all continents</a:t>
              </a:r>
              <a:endParaRPr sz="1300">
                <a:latin typeface="Cabin"/>
                <a:ea typeface="Cabin"/>
                <a:cs typeface="Cabin"/>
                <a:sym typeface="Cabin"/>
              </a:endParaRPr>
            </a:p>
          </p:txBody>
        </p:sp>
      </p:grpSp>
      <p:grpSp>
        <p:nvGrpSpPr>
          <p:cNvPr id="277" name="Google Shape;277;p31"/>
          <p:cNvGrpSpPr/>
          <p:nvPr/>
        </p:nvGrpSpPr>
        <p:grpSpPr>
          <a:xfrm rot="10800000">
            <a:off x="2969844" y="3367054"/>
            <a:ext cx="401056" cy="650141"/>
            <a:chOff x="4630955" y="3996960"/>
            <a:chExt cx="914400" cy="1828808"/>
          </a:xfrm>
        </p:grpSpPr>
        <p:sp>
          <p:nvSpPr>
            <p:cNvPr id="278" name="Google Shape;278;p31"/>
            <p:cNvSpPr/>
            <p:nvPr/>
          </p:nvSpPr>
          <p:spPr>
            <a:xfrm>
              <a:off x="4630955" y="3996960"/>
              <a:ext cx="914400" cy="914400"/>
            </a:xfrm>
            <a:prstGeom prst="rtTriangle">
              <a:avLst/>
            </a:prstGeom>
            <a:solidFill>
              <a:srgbClr val="C0C58F">
                <a:alpha val="53630"/>
              </a:srgb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rgbClr val="000000"/>
                </a:solidFill>
                <a:latin typeface="Arial"/>
                <a:ea typeface="Arial"/>
                <a:cs typeface="Arial"/>
                <a:sym typeface="Arial"/>
              </a:endParaRPr>
            </a:p>
          </p:txBody>
        </p:sp>
        <p:sp>
          <p:nvSpPr>
            <p:cNvPr id="279" name="Google Shape;279;p31"/>
            <p:cNvSpPr/>
            <p:nvPr/>
          </p:nvSpPr>
          <p:spPr>
            <a:xfrm rot="5400000">
              <a:off x="4630955" y="4911368"/>
              <a:ext cx="914400" cy="9144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grpSp>
      <p:sp>
        <p:nvSpPr>
          <p:cNvPr id="280" name="Google Shape;280;p31"/>
          <p:cNvSpPr txBox="1"/>
          <p:nvPr/>
        </p:nvSpPr>
        <p:spPr>
          <a:xfrm>
            <a:off x="412000" y="3511591"/>
            <a:ext cx="3059400" cy="1166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bin"/>
              <a:buChar char="●"/>
            </a:pPr>
            <a:r>
              <a:rPr lang="en-GB">
                <a:latin typeface="Cabin"/>
                <a:ea typeface="Cabin"/>
                <a:cs typeface="Cabin"/>
                <a:sym typeface="Cabin"/>
              </a:rPr>
              <a:t>Silent dissemination</a:t>
            </a:r>
            <a:endParaRPr>
              <a:latin typeface="Cabin"/>
              <a:ea typeface="Cabin"/>
              <a:cs typeface="Cabin"/>
              <a:sym typeface="Cabin"/>
            </a:endParaRPr>
          </a:p>
        </p:txBody>
      </p:sp>
      <p:sp>
        <p:nvSpPr>
          <p:cNvPr id="281" name="Google Shape;281;p31"/>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900">
              <a:solidFill>
                <a:srgbClr val="6AA84F"/>
              </a:solidFill>
              <a:latin typeface="Cabin"/>
              <a:ea typeface="Cabin"/>
              <a:cs typeface="Cabin"/>
              <a:sym typeface="Cab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32"/>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87" name="Google Shape;287;p32"/>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7</a:t>
            </a:r>
            <a:endParaRPr>
              <a:latin typeface="Cabin"/>
              <a:ea typeface="Cabin"/>
              <a:cs typeface="Cabin"/>
              <a:sym typeface="Cabin"/>
            </a:endParaRPr>
          </a:p>
        </p:txBody>
      </p:sp>
      <p:sp>
        <p:nvSpPr>
          <p:cNvPr id="288" name="Google Shape;288;p32"/>
          <p:cNvSpPr txBox="1"/>
          <p:nvPr/>
        </p:nvSpPr>
        <p:spPr>
          <a:xfrm>
            <a:off x="758932" y="43955"/>
            <a:ext cx="6071700" cy="58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Vibrio Cholera</a:t>
            </a:r>
            <a:endParaRPr b="1" sz="3500">
              <a:solidFill>
                <a:srgbClr val="61753B"/>
              </a:solidFill>
              <a:latin typeface="Cabin"/>
              <a:ea typeface="Cabin"/>
              <a:cs typeface="Cabin"/>
              <a:sym typeface="Cabin"/>
            </a:endParaRPr>
          </a:p>
        </p:txBody>
      </p:sp>
      <p:sp>
        <p:nvSpPr>
          <p:cNvPr id="289" name="Google Shape;289;p32"/>
          <p:cNvSpPr txBox="1"/>
          <p:nvPr/>
        </p:nvSpPr>
        <p:spPr>
          <a:xfrm>
            <a:off x="62025" y="1072888"/>
            <a:ext cx="6384600" cy="5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61753B"/>
                </a:solidFill>
                <a:latin typeface="Calibri"/>
                <a:ea typeface="Calibri"/>
                <a:cs typeface="Calibri"/>
                <a:sym typeface="Calibri"/>
              </a:rPr>
              <a:t>Dr.Khalifa’s notes:</a:t>
            </a:r>
            <a:endParaRPr b="1" sz="2400">
              <a:solidFill>
                <a:srgbClr val="61753B"/>
              </a:solidFill>
              <a:latin typeface="Calibri"/>
              <a:ea typeface="Calibri"/>
              <a:cs typeface="Calibri"/>
              <a:sym typeface="Calibri"/>
            </a:endParaRPr>
          </a:p>
        </p:txBody>
      </p:sp>
      <p:sp>
        <p:nvSpPr>
          <p:cNvPr id="290" name="Google Shape;290;p32"/>
          <p:cNvSpPr/>
          <p:nvPr/>
        </p:nvSpPr>
        <p:spPr>
          <a:xfrm>
            <a:off x="62025" y="1655800"/>
            <a:ext cx="7465500" cy="87753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900">
                <a:solidFill>
                  <a:srgbClr val="61753B"/>
                </a:solidFill>
                <a:latin typeface="Cabin"/>
                <a:ea typeface="Cabin"/>
                <a:cs typeface="Cabin"/>
                <a:sym typeface="Cabin"/>
              </a:rPr>
              <a:t>Vibrio cholera</a:t>
            </a:r>
            <a:endParaRPr b="1" sz="1900">
              <a:solidFill>
                <a:srgbClr val="61753B"/>
              </a:solidFill>
              <a:latin typeface="Cabin"/>
              <a:ea typeface="Cabin"/>
              <a:cs typeface="Cabin"/>
              <a:sym typeface="Cabin"/>
            </a:endParaRPr>
          </a:p>
          <a:p>
            <a:pPr indent="0" lvl="0" marL="0" rtl="0" algn="l">
              <a:spcBef>
                <a:spcPts val="0"/>
              </a:spcBef>
              <a:spcAft>
                <a:spcPts val="0"/>
              </a:spcAft>
              <a:buNone/>
            </a:pPr>
            <a:r>
              <a:t/>
            </a:r>
            <a:endParaRPr b="1" sz="1900">
              <a:solidFill>
                <a:srgbClr val="61753B"/>
              </a:solidFill>
              <a:latin typeface="Cabin"/>
              <a:ea typeface="Cabin"/>
              <a:cs typeface="Cabin"/>
              <a:sym typeface="Cabin"/>
            </a:endParaRPr>
          </a:p>
          <a:p>
            <a:pPr indent="-311150" lvl="0" marL="457200" rtl="0" algn="l">
              <a:spcBef>
                <a:spcPts val="0"/>
              </a:spcBef>
              <a:spcAft>
                <a:spcPts val="0"/>
              </a:spcAft>
              <a:buClr>
                <a:srgbClr val="CC0000"/>
              </a:buClr>
              <a:buSzPts val="1300"/>
              <a:buFont typeface="Cabin"/>
              <a:buChar char="●"/>
            </a:pPr>
            <a:r>
              <a:rPr b="1" lang="en-GB" sz="1300">
                <a:solidFill>
                  <a:srgbClr val="CC0000"/>
                </a:solidFill>
                <a:latin typeface="Cabin"/>
                <a:ea typeface="Cabin"/>
                <a:cs typeface="Cabin"/>
                <a:sym typeface="Cabin"/>
              </a:rPr>
              <a:t>Curved Gram Negative bacilli</a:t>
            </a:r>
            <a:endParaRPr b="1" sz="1300">
              <a:solidFill>
                <a:srgbClr val="CC0000"/>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lang="en-GB" sz="1300">
                <a:solidFill>
                  <a:srgbClr val="61753B"/>
                </a:solidFill>
                <a:latin typeface="Cabin"/>
                <a:ea typeface="Cabin"/>
                <a:cs typeface="Cabin"/>
                <a:sym typeface="Cabin"/>
              </a:rPr>
              <a:t>Campylobacter and vibrio cholera are highly motile organism.</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CC0000"/>
              </a:buClr>
              <a:buSzPts val="1300"/>
              <a:buFont typeface="Cabin"/>
              <a:buChar char="●"/>
            </a:pPr>
            <a:r>
              <a:rPr b="1" lang="en-GB" sz="1300">
                <a:solidFill>
                  <a:srgbClr val="CC0000"/>
                </a:solidFill>
                <a:latin typeface="Cabin"/>
                <a:ea typeface="Cabin"/>
                <a:cs typeface="Cabin"/>
                <a:sym typeface="Cabin"/>
              </a:rPr>
              <a:t>Water-borne (Natural </a:t>
            </a:r>
            <a:r>
              <a:rPr b="1" lang="en-GB" sz="1300">
                <a:solidFill>
                  <a:srgbClr val="CC0000"/>
                </a:solidFill>
                <a:latin typeface="Cabin"/>
                <a:ea typeface="Cabin"/>
                <a:cs typeface="Cabin"/>
                <a:sym typeface="Cabin"/>
              </a:rPr>
              <a:t>reservoir</a:t>
            </a:r>
            <a:r>
              <a:rPr b="1" lang="en-GB" sz="1300">
                <a:solidFill>
                  <a:srgbClr val="CC0000"/>
                </a:solidFill>
                <a:latin typeface="Cabin"/>
                <a:ea typeface="Cabin"/>
                <a:cs typeface="Cabin"/>
                <a:sym typeface="Cabin"/>
              </a:rPr>
              <a:t>), infection is mainly through water supply contamination </a:t>
            </a:r>
            <a:endParaRPr b="1" sz="1300">
              <a:solidFill>
                <a:srgbClr val="CC0000"/>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lang="en-GB" sz="1300">
                <a:solidFill>
                  <a:srgbClr val="61753B"/>
                </a:solidFill>
                <a:latin typeface="Cabin"/>
                <a:ea typeface="Cabin"/>
                <a:cs typeface="Cabin"/>
                <a:sym typeface="Cabin"/>
              </a:rPr>
              <a:t>Has a lot of serotypes based on O antigen but our concern are O1 and O139 which causes the disease in human. (Other serotypes don’t produce cholera toxin thus has no clinical significance)</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lang="en-GB" sz="1300">
                <a:solidFill>
                  <a:srgbClr val="61753B"/>
                </a:solidFill>
                <a:latin typeface="Cabin"/>
                <a:ea typeface="Cabin"/>
                <a:cs typeface="Cabin"/>
                <a:sym typeface="Cabin"/>
              </a:rPr>
              <a:t>Leads to </a:t>
            </a:r>
            <a:r>
              <a:rPr b="1" lang="en-GB" sz="1300">
                <a:solidFill>
                  <a:srgbClr val="61753B"/>
                </a:solidFill>
                <a:latin typeface="Cabin"/>
                <a:ea typeface="Cabin"/>
                <a:cs typeface="Cabin"/>
                <a:sym typeface="Cabin"/>
              </a:rPr>
              <a:t>outbreak</a:t>
            </a:r>
            <a:r>
              <a:rPr lang="en-GB" sz="1300">
                <a:solidFill>
                  <a:srgbClr val="61753B"/>
                </a:solidFill>
                <a:latin typeface="Cabin"/>
                <a:ea typeface="Cabin"/>
                <a:cs typeface="Cabin"/>
                <a:sym typeface="Cabin"/>
              </a:rPr>
              <a:t> and epidemic.</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CC0000"/>
              </a:buClr>
              <a:buSzPts val="1300"/>
              <a:buFont typeface="Cabin"/>
              <a:buChar char="●"/>
            </a:pPr>
            <a:r>
              <a:rPr b="1" lang="en-GB" sz="1300">
                <a:solidFill>
                  <a:srgbClr val="CC0000"/>
                </a:solidFill>
                <a:latin typeface="Cabin"/>
                <a:ea typeface="Cabin"/>
                <a:cs typeface="Cabin"/>
                <a:sym typeface="Cabin"/>
              </a:rPr>
              <a:t>High </a:t>
            </a:r>
            <a:r>
              <a:rPr b="1" lang="en-GB" sz="1300">
                <a:solidFill>
                  <a:srgbClr val="CC0000"/>
                </a:solidFill>
                <a:latin typeface="Cabin"/>
                <a:ea typeface="Cabin"/>
                <a:cs typeface="Cabin"/>
                <a:sym typeface="Cabin"/>
              </a:rPr>
              <a:t>infectious</a:t>
            </a:r>
            <a:r>
              <a:rPr b="1" lang="en-GB" sz="1300">
                <a:solidFill>
                  <a:srgbClr val="CC0000"/>
                </a:solidFill>
                <a:latin typeface="Cabin"/>
                <a:ea typeface="Cabin"/>
                <a:cs typeface="Cabin"/>
                <a:sym typeface="Cabin"/>
              </a:rPr>
              <a:t> dose </a:t>
            </a:r>
            <a:endParaRPr b="1" sz="1300">
              <a:solidFill>
                <a:srgbClr val="CC0000"/>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lang="en-GB" sz="1300">
                <a:solidFill>
                  <a:srgbClr val="61753B"/>
                </a:solidFill>
                <a:latin typeface="Cabin"/>
                <a:ea typeface="Cabin"/>
                <a:cs typeface="Cabin"/>
                <a:sym typeface="Cabin"/>
              </a:rPr>
              <a:t>Fecal-oral route</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lang="en-GB" sz="1300">
                <a:solidFill>
                  <a:srgbClr val="61753B"/>
                </a:solidFill>
                <a:latin typeface="Cabin"/>
                <a:ea typeface="Cabin"/>
                <a:cs typeface="Cabin"/>
                <a:sym typeface="Cabin"/>
              </a:rPr>
              <a:t>Children have higher risk for cholera.</a:t>
            </a:r>
            <a:endParaRPr sz="1300">
              <a:solidFill>
                <a:srgbClr val="61753B"/>
              </a:solidFill>
              <a:latin typeface="Cabin"/>
              <a:ea typeface="Cabin"/>
              <a:cs typeface="Cabin"/>
              <a:sym typeface="Cabin"/>
            </a:endParaRPr>
          </a:p>
          <a:p>
            <a:pPr indent="0" lvl="0" marL="457200" rtl="0" algn="l">
              <a:spcBef>
                <a:spcPts val="0"/>
              </a:spcBef>
              <a:spcAft>
                <a:spcPts val="0"/>
              </a:spcAft>
              <a:buNone/>
            </a:pPr>
            <a:r>
              <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b="1" lang="en-GB" sz="1300">
                <a:solidFill>
                  <a:srgbClr val="61753B"/>
                </a:solidFill>
                <a:latin typeface="Cabin"/>
                <a:ea typeface="Cabin"/>
                <a:cs typeface="Cabin"/>
                <a:sym typeface="Cabin"/>
              </a:rPr>
              <a:t>Pathogenesis:</a:t>
            </a:r>
            <a:r>
              <a:rPr lang="en-GB" sz="1300">
                <a:solidFill>
                  <a:srgbClr val="61753B"/>
                </a:solidFill>
                <a:latin typeface="Cabin"/>
                <a:ea typeface="Cabin"/>
                <a:cs typeface="Cabin"/>
                <a:sym typeface="Cabin"/>
              </a:rPr>
              <a:t> </a:t>
            </a:r>
            <a:endParaRPr sz="1300">
              <a:solidFill>
                <a:srgbClr val="61753B"/>
              </a:solidFill>
              <a:latin typeface="Cabin"/>
              <a:ea typeface="Cabin"/>
              <a:cs typeface="Cabin"/>
              <a:sym typeface="Cabin"/>
            </a:endParaRPr>
          </a:p>
          <a:p>
            <a:pPr indent="0" lvl="0" marL="457200" rtl="0" algn="l">
              <a:spcBef>
                <a:spcPts val="0"/>
              </a:spcBef>
              <a:spcAft>
                <a:spcPts val="0"/>
              </a:spcAft>
              <a:buNone/>
            </a:pPr>
            <a:r>
              <a:rPr lang="en-GB" sz="1300">
                <a:solidFill>
                  <a:srgbClr val="61753B"/>
                </a:solidFill>
                <a:latin typeface="Cabin"/>
                <a:ea typeface="Cabin"/>
                <a:cs typeface="Cabin"/>
                <a:sym typeface="Cabin"/>
              </a:rPr>
              <a:t>Through </a:t>
            </a:r>
            <a:r>
              <a:rPr b="1" lang="en-GB" sz="1300">
                <a:solidFill>
                  <a:srgbClr val="CC0000"/>
                </a:solidFill>
                <a:latin typeface="Cabin"/>
                <a:ea typeface="Cabin"/>
                <a:cs typeface="Cabin"/>
                <a:sym typeface="Cabin"/>
              </a:rPr>
              <a:t>cholera toxin(enterotoxin)</a:t>
            </a:r>
            <a:r>
              <a:rPr lang="en-GB" sz="1300">
                <a:solidFill>
                  <a:srgbClr val="61753B"/>
                </a:solidFill>
                <a:latin typeface="Cabin"/>
                <a:ea typeface="Cabin"/>
                <a:cs typeface="Cabin"/>
                <a:sym typeface="Cabin"/>
              </a:rPr>
              <a:t> </a:t>
            </a:r>
            <a:r>
              <a:rPr lang="en-GB">
                <a:solidFill>
                  <a:schemeClr val="dk1"/>
                </a:solidFill>
              </a:rPr>
              <a:t>→</a:t>
            </a:r>
            <a:r>
              <a:rPr lang="en-GB" sz="1300">
                <a:solidFill>
                  <a:srgbClr val="61753B"/>
                </a:solidFill>
                <a:latin typeface="Cabin"/>
                <a:ea typeface="Cabin"/>
                <a:cs typeface="Cabin"/>
                <a:sym typeface="Cabin"/>
              </a:rPr>
              <a:t> </a:t>
            </a:r>
            <a:r>
              <a:rPr lang="en-GB" sz="1300">
                <a:solidFill>
                  <a:srgbClr val="999999"/>
                </a:solidFill>
                <a:latin typeface="Cabin"/>
                <a:ea typeface="Cabin"/>
                <a:cs typeface="Cabin"/>
                <a:sym typeface="Cabin"/>
              </a:rPr>
              <a:t>activate the Gs protein</a:t>
            </a:r>
            <a:r>
              <a:rPr lang="en-GB" sz="1300">
                <a:solidFill>
                  <a:srgbClr val="61753B"/>
                </a:solidFill>
                <a:latin typeface="Cabin"/>
                <a:ea typeface="Cabin"/>
                <a:cs typeface="Cabin"/>
                <a:sym typeface="Cabin"/>
              </a:rPr>
              <a:t> </a:t>
            </a:r>
            <a:r>
              <a:rPr lang="en-GB">
                <a:solidFill>
                  <a:schemeClr val="dk1"/>
                </a:solidFill>
              </a:rPr>
              <a:t>→</a:t>
            </a:r>
            <a:r>
              <a:rPr lang="en-GB" sz="1300">
                <a:solidFill>
                  <a:srgbClr val="61753B"/>
                </a:solidFill>
                <a:latin typeface="Cabin"/>
                <a:ea typeface="Cabin"/>
                <a:cs typeface="Cabin"/>
                <a:sym typeface="Cabin"/>
              </a:rPr>
              <a:t> increase cAMP </a:t>
            </a:r>
            <a:r>
              <a:rPr lang="en-GB">
                <a:solidFill>
                  <a:schemeClr val="dk1"/>
                </a:solidFill>
              </a:rPr>
              <a:t>→</a:t>
            </a:r>
            <a:r>
              <a:rPr lang="en-GB" sz="1300">
                <a:solidFill>
                  <a:srgbClr val="61753B"/>
                </a:solidFill>
                <a:latin typeface="Cabin"/>
                <a:ea typeface="Cabin"/>
                <a:cs typeface="Cabin"/>
                <a:sym typeface="Cabin"/>
              </a:rPr>
              <a:t> </a:t>
            </a:r>
            <a:r>
              <a:rPr lang="en-GB" sz="1300">
                <a:solidFill>
                  <a:srgbClr val="999999"/>
                </a:solidFill>
                <a:latin typeface="Cabin"/>
                <a:ea typeface="Cabin"/>
                <a:cs typeface="Cabin"/>
                <a:sym typeface="Cabin"/>
              </a:rPr>
              <a:t>which activate the CFTR (cystic fibrosis transmembrane conductance regulator) channel, leading to a </a:t>
            </a:r>
            <a:r>
              <a:rPr lang="en-GB" sz="1300">
                <a:solidFill>
                  <a:srgbClr val="274E13"/>
                </a:solidFill>
                <a:latin typeface="Cabin"/>
                <a:ea typeface="Cabin"/>
                <a:cs typeface="Cabin"/>
                <a:sym typeface="Cabin"/>
              </a:rPr>
              <a:t>large efflux of chlorine and other ions and water into the GI lumen</a:t>
            </a:r>
            <a:r>
              <a:rPr lang="en-GB" sz="1300">
                <a:solidFill>
                  <a:srgbClr val="999999"/>
                </a:solidFill>
                <a:latin typeface="Cabin"/>
                <a:ea typeface="Cabin"/>
                <a:cs typeface="Cabin"/>
                <a:sym typeface="Cabin"/>
              </a:rPr>
              <a:t> </a:t>
            </a:r>
            <a:r>
              <a:rPr lang="en-GB">
                <a:solidFill>
                  <a:schemeClr val="dk1"/>
                </a:solidFill>
              </a:rPr>
              <a:t>→</a:t>
            </a:r>
            <a:r>
              <a:rPr lang="en-GB" sz="1300">
                <a:solidFill>
                  <a:srgbClr val="61753B"/>
                </a:solidFill>
                <a:latin typeface="Cabin"/>
                <a:ea typeface="Cabin"/>
                <a:cs typeface="Cabin"/>
                <a:sym typeface="Cabin"/>
              </a:rPr>
              <a:t>Watery diarrhea</a:t>
            </a:r>
            <a:endParaRPr sz="1300">
              <a:solidFill>
                <a:srgbClr val="61753B"/>
              </a:solidFill>
              <a:latin typeface="Cabin"/>
              <a:ea typeface="Cabin"/>
              <a:cs typeface="Cabin"/>
              <a:sym typeface="Cabin"/>
            </a:endParaRPr>
          </a:p>
          <a:p>
            <a:pPr indent="0" lvl="0" marL="0" rtl="0" algn="l">
              <a:spcBef>
                <a:spcPts val="0"/>
              </a:spcBef>
              <a:spcAft>
                <a:spcPts val="0"/>
              </a:spcAft>
              <a:buNone/>
            </a:pPr>
            <a:r>
              <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b="1" lang="en-GB" sz="1300">
                <a:solidFill>
                  <a:srgbClr val="61753B"/>
                </a:solidFill>
                <a:latin typeface="Cabin"/>
                <a:ea typeface="Cabin"/>
                <a:cs typeface="Cabin"/>
                <a:sym typeface="Cabin"/>
              </a:rPr>
              <a:t>Symptoms</a:t>
            </a:r>
            <a:r>
              <a:rPr lang="en-GB" sz="1300">
                <a:solidFill>
                  <a:srgbClr val="61753B"/>
                </a:solidFill>
                <a:latin typeface="Cabin"/>
                <a:ea typeface="Cabin"/>
                <a:cs typeface="Cabin"/>
                <a:sym typeface="Cabin"/>
              </a:rPr>
              <a:t>: </a:t>
            </a:r>
            <a:endParaRPr sz="1300">
              <a:solidFill>
                <a:srgbClr val="61753B"/>
              </a:solidFill>
              <a:latin typeface="Cabin"/>
              <a:ea typeface="Cabin"/>
              <a:cs typeface="Cabin"/>
              <a:sym typeface="Cabin"/>
            </a:endParaRPr>
          </a:p>
          <a:p>
            <a:pPr indent="-311150" lvl="0" marL="457200" rtl="0" algn="l">
              <a:spcBef>
                <a:spcPts val="0"/>
              </a:spcBef>
              <a:spcAft>
                <a:spcPts val="0"/>
              </a:spcAft>
              <a:buSzPts val="1300"/>
              <a:buFont typeface="Cabin"/>
              <a:buChar char="-"/>
            </a:pPr>
            <a:r>
              <a:rPr b="1" lang="en-GB" sz="1300">
                <a:solidFill>
                  <a:srgbClr val="CC0000"/>
                </a:solidFill>
                <a:latin typeface="Cabin"/>
                <a:ea typeface="Cabin"/>
                <a:cs typeface="Cabin"/>
                <a:sym typeface="Cabin"/>
              </a:rPr>
              <a:t>Watery diarrhea(rice water stool) </a:t>
            </a:r>
            <a:r>
              <a:rPr lang="en-GB" sz="1300">
                <a:solidFill>
                  <a:srgbClr val="274E13"/>
                </a:solidFill>
                <a:latin typeface="Cabin"/>
                <a:ea typeface="Cabin"/>
                <a:cs typeface="Cabin"/>
                <a:sym typeface="Cabin"/>
              </a:rPr>
              <a:t>because the small white flecks of mucus resemble grains of rice</a:t>
            </a:r>
            <a:r>
              <a:rPr b="1" lang="en-GB" sz="1300">
                <a:solidFill>
                  <a:srgbClr val="CC0000"/>
                </a:solidFill>
                <a:latin typeface="Cabin"/>
                <a:ea typeface="Cabin"/>
                <a:cs typeface="Cabin"/>
                <a:sym typeface="Cabin"/>
              </a:rPr>
              <a:t>,</a:t>
            </a:r>
            <a:r>
              <a:rPr lang="en-GB" sz="1300">
                <a:solidFill>
                  <a:srgbClr val="61753B"/>
                </a:solidFill>
                <a:latin typeface="Cabin"/>
                <a:ea typeface="Cabin"/>
                <a:cs typeface="Cabin"/>
                <a:sym typeface="Cabin"/>
              </a:rPr>
              <a:t> </a:t>
            </a:r>
            <a:r>
              <a:rPr lang="en-GB" sz="1300">
                <a:solidFill>
                  <a:srgbClr val="61753B"/>
                </a:solidFill>
                <a:latin typeface="Cabin"/>
                <a:ea typeface="Cabin"/>
                <a:cs typeface="Cabin"/>
                <a:sym typeface="Cabin"/>
              </a:rPr>
              <a:t>vomiting. </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lang="en-GB" sz="1300">
                <a:solidFill>
                  <a:srgbClr val="61753B"/>
                </a:solidFill>
                <a:latin typeface="Cabin"/>
                <a:ea typeface="Cabin"/>
                <a:cs typeface="Cabin"/>
                <a:sym typeface="Cabin"/>
              </a:rPr>
              <a:t>M</a:t>
            </a:r>
            <a:r>
              <a:rPr lang="en-GB" sz="1300">
                <a:solidFill>
                  <a:srgbClr val="61753B"/>
                </a:solidFill>
                <a:latin typeface="Cabin"/>
                <a:ea typeface="Cabin"/>
                <a:cs typeface="Cabin"/>
                <a:sym typeface="Cabin"/>
              </a:rPr>
              <a:t>ost are asymptomatic but some may develop symptoms depending on patient status and risk factors.</a:t>
            </a:r>
            <a:endParaRPr sz="1300">
              <a:solidFill>
                <a:srgbClr val="61753B"/>
              </a:solidFill>
              <a:latin typeface="Cabin"/>
              <a:ea typeface="Cabin"/>
              <a:cs typeface="Cabin"/>
              <a:sym typeface="Cabin"/>
            </a:endParaRPr>
          </a:p>
          <a:p>
            <a:pPr indent="0" lvl="0" marL="457200" rtl="0" algn="l">
              <a:spcBef>
                <a:spcPts val="0"/>
              </a:spcBef>
              <a:spcAft>
                <a:spcPts val="0"/>
              </a:spcAft>
              <a:buNone/>
            </a:pPr>
            <a:r>
              <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b="1" lang="en-GB" sz="1300">
                <a:solidFill>
                  <a:srgbClr val="61753B"/>
                </a:solidFill>
                <a:latin typeface="Cabin"/>
                <a:ea typeface="Cabin"/>
                <a:cs typeface="Cabin"/>
                <a:sym typeface="Cabin"/>
              </a:rPr>
              <a:t>Cholera gravis: </a:t>
            </a:r>
            <a:endParaRPr b="1"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lang="en-GB" sz="1300">
                <a:solidFill>
                  <a:srgbClr val="61753B"/>
                </a:solidFill>
                <a:latin typeface="Cabin"/>
                <a:ea typeface="Cabin"/>
                <a:cs typeface="Cabin"/>
                <a:sym typeface="Cabin"/>
              </a:rPr>
              <a:t>Very severe disease, with a severe loss of water (Dehydration </a:t>
            </a:r>
            <a:r>
              <a:rPr lang="en-GB">
                <a:solidFill>
                  <a:schemeClr val="dk1"/>
                </a:solidFill>
              </a:rPr>
              <a:t>→</a:t>
            </a:r>
            <a:r>
              <a:rPr lang="en-GB" sz="1300">
                <a:solidFill>
                  <a:srgbClr val="61753B"/>
                </a:solidFill>
                <a:latin typeface="Cabin"/>
                <a:ea typeface="Cabin"/>
                <a:cs typeface="Cabin"/>
                <a:sym typeface="Cabin"/>
              </a:rPr>
              <a:t>  shock) which requires immediate rehydration therapy or the patient may die.</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b="1" lang="en-GB" sz="1300">
                <a:solidFill>
                  <a:srgbClr val="CC0000"/>
                </a:solidFill>
                <a:latin typeface="Cabin"/>
                <a:ea typeface="Cabin"/>
                <a:cs typeface="Cabin"/>
                <a:sym typeface="Cabin"/>
              </a:rPr>
              <a:t>Severe dehydration</a:t>
            </a:r>
            <a:r>
              <a:rPr lang="en-GB" sz="1300">
                <a:solidFill>
                  <a:srgbClr val="61753B"/>
                </a:solidFill>
                <a:latin typeface="Cabin"/>
                <a:ea typeface="Cabin"/>
                <a:cs typeface="Cabin"/>
                <a:sym typeface="Cabin"/>
              </a:rPr>
              <a:t> will affect cardiac, renal and different organs functions.</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lang="en-GB" sz="1300">
                <a:solidFill>
                  <a:srgbClr val="61753B"/>
                </a:solidFill>
                <a:latin typeface="Cabin"/>
                <a:ea typeface="Cabin"/>
                <a:cs typeface="Cabin"/>
                <a:sym typeface="Cabin"/>
              </a:rPr>
              <a:t>With vomiting the may develop aspiration pneumonia.</a:t>
            </a:r>
            <a:endParaRPr sz="1300">
              <a:solidFill>
                <a:srgbClr val="999999"/>
              </a:solidFill>
              <a:latin typeface="Cabin"/>
              <a:ea typeface="Cabin"/>
              <a:cs typeface="Cabin"/>
              <a:sym typeface="Cabin"/>
            </a:endParaRPr>
          </a:p>
          <a:p>
            <a:pPr indent="0" lvl="0" marL="0" rtl="0" algn="l">
              <a:spcBef>
                <a:spcPts val="0"/>
              </a:spcBef>
              <a:spcAft>
                <a:spcPts val="0"/>
              </a:spcAft>
              <a:buNone/>
            </a:pPr>
            <a:r>
              <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b="1" lang="en-GB" sz="1300">
                <a:solidFill>
                  <a:srgbClr val="61753B"/>
                </a:solidFill>
                <a:latin typeface="Cabin"/>
                <a:ea typeface="Cabin"/>
                <a:cs typeface="Cabin"/>
                <a:sym typeface="Cabin"/>
              </a:rPr>
              <a:t>Diagnosis: </a:t>
            </a:r>
            <a:endParaRPr b="1"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lang="en-GB" sz="1300">
                <a:solidFill>
                  <a:srgbClr val="61753B"/>
                </a:solidFill>
                <a:latin typeface="Cabin"/>
                <a:ea typeface="Cabin"/>
                <a:cs typeface="Cabin"/>
                <a:sym typeface="Cabin"/>
              </a:rPr>
              <a:t>Selective media: </a:t>
            </a:r>
            <a:r>
              <a:rPr b="1" lang="en-GB" sz="1300">
                <a:solidFill>
                  <a:srgbClr val="CC0000"/>
                </a:solidFill>
                <a:latin typeface="Cabin"/>
                <a:ea typeface="Cabin"/>
                <a:cs typeface="Cabin"/>
                <a:sym typeface="Cabin"/>
              </a:rPr>
              <a:t>Culture on thiosulfate citrate bile sucrose (TCBS) agar-yellow colonies (sucrose fermenter)</a:t>
            </a:r>
            <a:endParaRPr b="1" sz="1300">
              <a:solidFill>
                <a:srgbClr val="CC0000"/>
              </a:solidFill>
              <a:latin typeface="Cabin"/>
              <a:ea typeface="Cabin"/>
              <a:cs typeface="Cabin"/>
              <a:sym typeface="Cabin"/>
            </a:endParaRPr>
          </a:p>
          <a:p>
            <a:pPr indent="0" lvl="0" marL="0" rtl="0" algn="l">
              <a:spcBef>
                <a:spcPts val="0"/>
              </a:spcBef>
              <a:spcAft>
                <a:spcPts val="0"/>
              </a:spcAft>
              <a:buNone/>
            </a:pPr>
            <a:r>
              <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b="1" lang="en-GB" sz="1300">
                <a:solidFill>
                  <a:srgbClr val="61753B"/>
                </a:solidFill>
                <a:latin typeface="Cabin"/>
                <a:ea typeface="Cabin"/>
                <a:cs typeface="Cabin"/>
                <a:sym typeface="Cabin"/>
              </a:rPr>
              <a:t>Prevention:</a:t>
            </a:r>
            <a:endParaRPr b="1" sz="1300">
              <a:solidFill>
                <a:srgbClr val="61753B"/>
              </a:solidFill>
              <a:latin typeface="Cabin"/>
              <a:ea typeface="Cabin"/>
              <a:cs typeface="Cabin"/>
              <a:sym typeface="Cabin"/>
            </a:endParaRPr>
          </a:p>
          <a:p>
            <a:pPr indent="0" lvl="0" marL="457200" rtl="0" algn="l">
              <a:spcBef>
                <a:spcPts val="0"/>
              </a:spcBef>
              <a:spcAft>
                <a:spcPts val="0"/>
              </a:spcAft>
              <a:buNone/>
            </a:pPr>
            <a:r>
              <a:rPr lang="en-GB" sz="1300">
                <a:solidFill>
                  <a:srgbClr val="61753B"/>
                </a:solidFill>
                <a:latin typeface="Cabin"/>
                <a:ea typeface="Cabin"/>
                <a:cs typeface="Cabin"/>
                <a:sym typeface="Cabin"/>
              </a:rPr>
              <a:t>- Water sanitation, وأمور البلدية الباقية</a:t>
            </a:r>
            <a:endParaRPr sz="1300">
              <a:solidFill>
                <a:srgbClr val="61753B"/>
              </a:solidFill>
              <a:latin typeface="Cabin"/>
              <a:ea typeface="Cabin"/>
              <a:cs typeface="Cabin"/>
              <a:sym typeface="Cabin"/>
            </a:endParaRPr>
          </a:p>
          <a:p>
            <a:pPr indent="0" lvl="0" marL="457200" rtl="0" algn="l">
              <a:spcBef>
                <a:spcPts val="0"/>
              </a:spcBef>
              <a:spcAft>
                <a:spcPts val="0"/>
              </a:spcAft>
              <a:buNone/>
            </a:pPr>
            <a:r>
              <a:rPr lang="en-GB" sz="1300">
                <a:solidFill>
                  <a:srgbClr val="61753B"/>
                </a:solidFill>
                <a:latin typeface="Cabin"/>
                <a:ea typeface="Cabin"/>
                <a:cs typeface="Cabin"/>
                <a:sym typeface="Cabin"/>
              </a:rPr>
              <a:t>- Vaccines(Used in cases of outbreaks not used routinely due to its protective rate):</a:t>
            </a:r>
            <a:endParaRPr sz="1300">
              <a:solidFill>
                <a:srgbClr val="61753B"/>
              </a:solidFill>
              <a:latin typeface="Cabin"/>
              <a:ea typeface="Cabin"/>
              <a:cs typeface="Cabin"/>
              <a:sym typeface="Cabin"/>
            </a:endParaRPr>
          </a:p>
          <a:p>
            <a:pPr indent="0" lvl="0" marL="457200" rtl="0" algn="l">
              <a:spcBef>
                <a:spcPts val="0"/>
              </a:spcBef>
              <a:spcAft>
                <a:spcPts val="0"/>
              </a:spcAft>
              <a:buNone/>
            </a:pPr>
            <a:r>
              <a:rPr lang="en-GB" sz="1300">
                <a:solidFill>
                  <a:srgbClr val="61753B"/>
                </a:solidFill>
                <a:latin typeface="Cabin"/>
                <a:ea typeface="Cabin"/>
                <a:cs typeface="Cabin"/>
                <a:sym typeface="Cabin"/>
              </a:rPr>
              <a:t>A-Killed Whole-cell Vaccines</a:t>
            </a:r>
            <a:endParaRPr sz="1300">
              <a:solidFill>
                <a:srgbClr val="61753B"/>
              </a:solidFill>
              <a:latin typeface="Cabin"/>
              <a:ea typeface="Cabin"/>
              <a:cs typeface="Cabin"/>
              <a:sym typeface="Cabin"/>
            </a:endParaRPr>
          </a:p>
          <a:p>
            <a:pPr indent="0" lvl="0" marL="457200" rtl="0" algn="l">
              <a:spcBef>
                <a:spcPts val="0"/>
              </a:spcBef>
              <a:spcAft>
                <a:spcPts val="0"/>
              </a:spcAft>
              <a:buNone/>
            </a:pPr>
            <a:r>
              <a:rPr lang="en-GB" sz="1300">
                <a:solidFill>
                  <a:srgbClr val="61753B"/>
                </a:solidFill>
                <a:latin typeface="Cabin"/>
                <a:ea typeface="Cabin"/>
                <a:cs typeface="Cabin"/>
                <a:sym typeface="Cabin"/>
              </a:rPr>
              <a:t>B- Live Attenuated Vaccines</a:t>
            </a:r>
            <a:endParaRPr sz="1300">
              <a:solidFill>
                <a:srgbClr val="61753B"/>
              </a:solidFill>
              <a:latin typeface="Cabin"/>
              <a:ea typeface="Cabin"/>
              <a:cs typeface="Cabin"/>
              <a:sym typeface="Cabin"/>
            </a:endParaRPr>
          </a:p>
          <a:p>
            <a:pPr indent="0" lvl="0" marL="0" rtl="0" algn="l">
              <a:spcBef>
                <a:spcPts val="0"/>
              </a:spcBef>
              <a:spcAft>
                <a:spcPts val="0"/>
              </a:spcAft>
              <a:buNone/>
            </a:pPr>
            <a:r>
              <a:t/>
            </a:r>
            <a:endParaRPr sz="1300">
              <a:solidFill>
                <a:srgbClr val="61753B"/>
              </a:solidFill>
              <a:latin typeface="Cabin"/>
              <a:ea typeface="Cabin"/>
              <a:cs typeface="Cabin"/>
              <a:sym typeface="Cabin"/>
            </a:endParaRPr>
          </a:p>
          <a:p>
            <a:pPr indent="-311150" lvl="0" marL="457200" rtl="0" algn="l">
              <a:spcBef>
                <a:spcPts val="0"/>
              </a:spcBef>
              <a:spcAft>
                <a:spcPts val="0"/>
              </a:spcAft>
              <a:buClr>
                <a:srgbClr val="61753B"/>
              </a:buClr>
              <a:buSzPts val="1300"/>
              <a:buFont typeface="Cabin"/>
              <a:buChar char="●"/>
            </a:pPr>
            <a:r>
              <a:rPr b="1" lang="en-GB" sz="1300">
                <a:solidFill>
                  <a:srgbClr val="61753B"/>
                </a:solidFill>
                <a:latin typeface="Cabin"/>
                <a:ea typeface="Cabin"/>
                <a:cs typeface="Cabin"/>
                <a:sym typeface="Cabin"/>
              </a:rPr>
              <a:t>Treatment:</a:t>
            </a:r>
            <a:r>
              <a:rPr lang="en-GB" sz="1300">
                <a:solidFill>
                  <a:srgbClr val="61753B"/>
                </a:solidFill>
                <a:latin typeface="Cabin"/>
                <a:ea typeface="Cabin"/>
                <a:cs typeface="Cabin"/>
                <a:sym typeface="Cabin"/>
              </a:rPr>
              <a:t> </a:t>
            </a:r>
            <a:r>
              <a:rPr b="1" lang="en-GB" sz="1300">
                <a:solidFill>
                  <a:srgbClr val="CC0000"/>
                </a:solidFill>
                <a:latin typeface="Cabin"/>
                <a:ea typeface="Cabin"/>
                <a:cs typeface="Cabin"/>
                <a:sym typeface="Cabin"/>
              </a:rPr>
              <a:t>Rehydration</a:t>
            </a:r>
            <a:r>
              <a:rPr lang="en-GB" sz="1300">
                <a:solidFill>
                  <a:srgbClr val="61753B"/>
                </a:solidFill>
                <a:latin typeface="Cabin"/>
                <a:ea typeface="Cabin"/>
                <a:cs typeface="Cabin"/>
                <a:sym typeface="Cabin"/>
              </a:rPr>
              <a:t> with </a:t>
            </a:r>
            <a:r>
              <a:rPr lang="en-GB" sz="1300">
                <a:solidFill>
                  <a:srgbClr val="61753B"/>
                </a:solidFill>
                <a:latin typeface="Cabin"/>
                <a:ea typeface="Cabin"/>
                <a:cs typeface="Cabin"/>
                <a:sym typeface="Cabin"/>
              </a:rPr>
              <a:t>antimicrobial</a:t>
            </a:r>
            <a:r>
              <a:rPr lang="en-GB" sz="1300">
                <a:solidFill>
                  <a:srgbClr val="61753B"/>
                </a:solidFill>
                <a:latin typeface="Cabin"/>
                <a:ea typeface="Cabin"/>
                <a:cs typeface="Cabin"/>
                <a:sym typeface="Cabin"/>
              </a:rPr>
              <a:t> therapy( Ciprofloxacin or Azithromycin or </a:t>
            </a:r>
            <a:r>
              <a:rPr lang="en-GB" sz="1300">
                <a:solidFill>
                  <a:srgbClr val="61753B"/>
                </a:solidFill>
                <a:latin typeface="Cabin"/>
                <a:ea typeface="Cabin"/>
                <a:cs typeface="Cabin"/>
                <a:sym typeface="Cabin"/>
              </a:rPr>
              <a:t>Tetracycline and Doxycycline</a:t>
            </a:r>
            <a:r>
              <a:rPr lang="en-GB" sz="1300">
                <a:solidFill>
                  <a:srgbClr val="61753B"/>
                </a:solidFill>
                <a:latin typeface="Cabin"/>
                <a:ea typeface="Cabin"/>
                <a:cs typeface="Cabin"/>
                <a:sym typeface="Cabin"/>
              </a:rPr>
              <a:t>)</a:t>
            </a:r>
            <a:endParaRPr sz="1300">
              <a:solidFill>
                <a:srgbClr val="61753B"/>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33"/>
          <p:cNvSpPr txBox="1"/>
          <p:nvPr/>
        </p:nvSpPr>
        <p:spPr>
          <a:xfrm>
            <a:off x="71900" y="-53050"/>
            <a:ext cx="1306200" cy="5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61753B"/>
                </a:solidFill>
                <a:latin typeface="Calibri"/>
                <a:ea typeface="Calibri"/>
                <a:cs typeface="Calibri"/>
                <a:sym typeface="Calibri"/>
              </a:rPr>
              <a:t>Quiz:</a:t>
            </a:r>
            <a:endParaRPr b="1" sz="3600">
              <a:solidFill>
                <a:srgbClr val="61753B"/>
              </a:solidFill>
              <a:latin typeface="Calibri"/>
              <a:ea typeface="Calibri"/>
              <a:cs typeface="Calibri"/>
              <a:sym typeface="Calibri"/>
            </a:endParaRPr>
          </a:p>
        </p:txBody>
      </p:sp>
      <p:grpSp>
        <p:nvGrpSpPr>
          <p:cNvPr id="296" name="Google Shape;296;p33"/>
          <p:cNvGrpSpPr/>
          <p:nvPr/>
        </p:nvGrpSpPr>
        <p:grpSpPr>
          <a:xfrm>
            <a:off x="105845" y="-25"/>
            <a:ext cx="7626653" cy="10457900"/>
            <a:chOff x="242075" y="7"/>
            <a:chExt cx="7347450" cy="10457900"/>
          </a:xfrm>
        </p:grpSpPr>
        <p:sp>
          <p:nvSpPr>
            <p:cNvPr id="297" name="Google Shape;297;p33"/>
            <p:cNvSpPr/>
            <p:nvPr/>
          </p:nvSpPr>
          <p:spPr>
            <a:xfrm rot="10800000">
              <a:off x="6650838" y="7"/>
              <a:ext cx="8292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bin"/>
                <a:ea typeface="Cabin"/>
                <a:cs typeface="Cabin"/>
                <a:sym typeface="Cabin"/>
              </a:endParaRPr>
            </a:p>
          </p:txBody>
        </p:sp>
        <p:sp>
          <p:nvSpPr>
            <p:cNvPr id="298" name="Google Shape;298;p33"/>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8</a:t>
              </a:r>
              <a:endParaRPr>
                <a:latin typeface="Cabin"/>
                <a:ea typeface="Cabin"/>
                <a:cs typeface="Cabin"/>
                <a:sym typeface="Cabin"/>
              </a:endParaRPr>
            </a:p>
          </p:txBody>
        </p:sp>
        <p:sp>
          <p:nvSpPr>
            <p:cNvPr id="299" name="Google Shape;299;p33"/>
            <p:cNvSpPr txBox="1"/>
            <p:nvPr/>
          </p:nvSpPr>
          <p:spPr>
            <a:xfrm>
              <a:off x="453448" y="474395"/>
              <a:ext cx="11712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61753B"/>
                  </a:solidFill>
                  <a:latin typeface="Cabin"/>
                  <a:ea typeface="Cabin"/>
                  <a:cs typeface="Cabin"/>
                  <a:sym typeface="Cabin"/>
                </a:rPr>
                <a:t>MCQ:</a:t>
              </a:r>
              <a:endParaRPr b="1" sz="2400">
                <a:solidFill>
                  <a:srgbClr val="61753B"/>
                </a:solidFill>
                <a:latin typeface="Cabin"/>
                <a:ea typeface="Cabin"/>
                <a:cs typeface="Cabin"/>
                <a:sym typeface="Cabin"/>
              </a:endParaRPr>
            </a:p>
          </p:txBody>
        </p:sp>
        <p:sp>
          <p:nvSpPr>
            <p:cNvPr id="300" name="Google Shape;300;p33"/>
            <p:cNvSpPr/>
            <p:nvPr/>
          </p:nvSpPr>
          <p:spPr>
            <a:xfrm>
              <a:off x="274257" y="6833907"/>
              <a:ext cx="7041000" cy="36240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None/>
              </a:pPr>
              <a:r>
                <a:rPr b="1" lang="en-GB" sz="1300">
                  <a:solidFill>
                    <a:srgbClr val="61753B"/>
                  </a:solidFill>
                  <a:latin typeface="Cabin"/>
                  <a:ea typeface="Cabin"/>
                  <a:cs typeface="Cabin"/>
                  <a:sym typeface="Cabin"/>
                </a:rPr>
                <a:t>CASE: </a:t>
              </a:r>
              <a:r>
                <a:rPr b="1" lang="en-GB" sz="1300">
                  <a:solidFill>
                    <a:srgbClr val="61753B"/>
                  </a:solidFill>
                  <a:latin typeface="Cabin"/>
                  <a:ea typeface="Cabin"/>
                  <a:cs typeface="Cabin"/>
                  <a:sym typeface="Cabin"/>
                </a:rPr>
                <a:t>A fourth-year medical student is working in a medical relief group in Haiti for several months. Several parents bring their children to the clinic and explain that the children have had profuse, watery stool with flecks of white mucus and fishy odor along with watery vomiting. All of the children are afebrile, slightly hypotensive, and tachycardic but have a normal respiratory rate. Urine output is reduced. Biopsy is performed and the culture and microscopy showed gram negative curved or comma-shaped rods with single polar flagellum.</a:t>
              </a:r>
              <a:endParaRPr b="1" sz="1300">
                <a:solidFill>
                  <a:srgbClr val="61753B"/>
                </a:solidFill>
                <a:latin typeface="Cabin"/>
                <a:ea typeface="Cabin"/>
                <a:cs typeface="Cabin"/>
                <a:sym typeface="Cabin"/>
              </a:endParaRPr>
            </a:p>
            <a:p>
              <a:pPr indent="0" lvl="0" marL="0" rtl="0" algn="l">
                <a:spcBef>
                  <a:spcPts val="0"/>
                </a:spcBef>
                <a:spcAft>
                  <a:spcPts val="0"/>
                </a:spcAft>
                <a:buNone/>
              </a:pPr>
              <a:r>
                <a:t/>
              </a:r>
              <a:endParaRPr b="1" sz="1000">
                <a:solidFill>
                  <a:srgbClr val="61753B"/>
                </a:solidFill>
                <a:latin typeface="Cabin"/>
                <a:ea typeface="Cabin"/>
                <a:cs typeface="Cabin"/>
                <a:sym typeface="Cabin"/>
              </a:endParaRPr>
            </a:p>
            <a:p>
              <a:pPr indent="0" lvl="0" marL="0" rtl="0" algn="l">
                <a:spcBef>
                  <a:spcPts val="0"/>
                </a:spcBef>
                <a:spcAft>
                  <a:spcPts val="0"/>
                </a:spcAft>
                <a:buNone/>
              </a:pPr>
              <a:r>
                <a:rPr b="1" lang="en-GB">
                  <a:latin typeface="Cabin"/>
                  <a:ea typeface="Cabin"/>
                  <a:cs typeface="Cabin"/>
                  <a:sym typeface="Cabin"/>
                </a:rPr>
                <a:t>Q1: What is the most likely diagnosis?</a:t>
              </a:r>
              <a:endParaRPr b="1">
                <a:latin typeface="Cabin"/>
                <a:ea typeface="Cabin"/>
                <a:cs typeface="Cabin"/>
                <a:sym typeface="Cabin"/>
              </a:endParaRPr>
            </a:p>
            <a:p>
              <a:pPr indent="0" lvl="0" marL="0" rtl="0" algn="l">
                <a:spcBef>
                  <a:spcPts val="0"/>
                </a:spcBef>
                <a:spcAft>
                  <a:spcPts val="0"/>
                </a:spcAft>
                <a:buNone/>
              </a:pPr>
              <a:r>
                <a:rPr lang="en-GB" sz="700">
                  <a:solidFill>
                    <a:srgbClr val="B7B7B7"/>
                  </a:solidFill>
                  <a:latin typeface="Cabin"/>
                  <a:ea typeface="Cabin"/>
                  <a:cs typeface="Cabin"/>
                  <a:sym typeface="Cabin"/>
                </a:rPr>
                <a:t>A: Cholera</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latin typeface="Cabin"/>
                <a:ea typeface="Cabin"/>
                <a:cs typeface="Cabin"/>
                <a:sym typeface="Cabin"/>
              </a:endParaRPr>
            </a:p>
            <a:p>
              <a:pPr indent="0" lvl="0" marL="0" rtl="0" algn="l">
                <a:spcBef>
                  <a:spcPts val="0"/>
                </a:spcBef>
                <a:spcAft>
                  <a:spcPts val="0"/>
                </a:spcAft>
                <a:buNone/>
              </a:pPr>
              <a:r>
                <a:rPr b="1" lang="en-GB">
                  <a:latin typeface="Cabin"/>
                  <a:ea typeface="Cabin"/>
                  <a:cs typeface="Cabin"/>
                  <a:sym typeface="Cabin"/>
                </a:rPr>
                <a:t>Q2: What is the most likely causative agent?</a:t>
              </a:r>
              <a:endParaRPr b="1"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A: Vibrio cholera</a:t>
              </a:r>
              <a:endParaRPr b="1" sz="1000">
                <a:latin typeface="Cabin"/>
                <a:ea typeface="Cabin"/>
                <a:cs typeface="Cabin"/>
                <a:sym typeface="Cabin"/>
              </a:endParaRPr>
            </a:p>
            <a:p>
              <a:pPr indent="0" lvl="0" marL="0" rtl="0" algn="l">
                <a:spcBef>
                  <a:spcPts val="0"/>
                </a:spcBef>
                <a:spcAft>
                  <a:spcPts val="0"/>
                </a:spcAft>
                <a:buNone/>
              </a:pPr>
              <a:r>
                <a:t/>
              </a:r>
              <a:endParaRPr sz="700">
                <a:latin typeface="Cabin"/>
                <a:ea typeface="Cabin"/>
                <a:cs typeface="Cabin"/>
                <a:sym typeface="Cabin"/>
              </a:endParaRPr>
            </a:p>
            <a:p>
              <a:pPr indent="0" lvl="0" marL="0" rtl="0" algn="l">
                <a:spcBef>
                  <a:spcPts val="0"/>
                </a:spcBef>
                <a:spcAft>
                  <a:spcPts val="0"/>
                </a:spcAft>
                <a:buNone/>
              </a:pPr>
              <a:r>
                <a:rPr b="1" lang="en-GB">
                  <a:latin typeface="Cabin"/>
                  <a:ea typeface="Cabin"/>
                  <a:cs typeface="Cabin"/>
                  <a:sym typeface="Cabin"/>
                </a:rPr>
                <a:t>Q4: What media is used for this organism?</a:t>
              </a:r>
              <a:endParaRPr b="1"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A: Culture on thiosulfate citrate bile sucrose (TCBS) agar (Vibrio cholerae is sucrose fermenter)</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latin typeface="Cabin"/>
                <a:ea typeface="Cabin"/>
                <a:cs typeface="Cabin"/>
                <a:sym typeface="Cabin"/>
              </a:endParaRPr>
            </a:p>
            <a:p>
              <a:pPr indent="0" lvl="0" marL="0" rtl="0" algn="l">
                <a:spcBef>
                  <a:spcPts val="0"/>
                </a:spcBef>
                <a:spcAft>
                  <a:spcPts val="0"/>
                </a:spcAft>
                <a:buNone/>
              </a:pPr>
              <a:r>
                <a:rPr b="1" lang="en-GB">
                  <a:latin typeface="Cabin"/>
                  <a:ea typeface="Cabin"/>
                  <a:cs typeface="Cabin"/>
                  <a:sym typeface="Cabin"/>
                </a:rPr>
                <a:t>Q5: What is the appropriate treatment for this patient?</a:t>
              </a:r>
              <a:endParaRPr b="1" sz="1000">
                <a:solidFill>
                  <a:schemeClr val="dk1"/>
                </a:solidFill>
                <a:latin typeface="Cabin"/>
                <a:ea typeface="Cabin"/>
                <a:cs typeface="Cabin"/>
                <a:sym typeface="Cabin"/>
              </a:endParaRPr>
            </a:p>
            <a:p>
              <a:pPr indent="0" lvl="0" marL="0" rtl="0" algn="l">
                <a:spcBef>
                  <a:spcPts val="0"/>
                </a:spcBef>
                <a:spcAft>
                  <a:spcPts val="0"/>
                </a:spcAft>
                <a:buNone/>
              </a:pPr>
              <a:r>
                <a:rPr lang="en-GB" sz="700">
                  <a:solidFill>
                    <a:srgbClr val="B7B7B7"/>
                  </a:solidFill>
                  <a:latin typeface="Cabin"/>
                  <a:ea typeface="Cabin"/>
                  <a:cs typeface="Cabin"/>
                  <a:sym typeface="Cabin"/>
                </a:rPr>
                <a:t>A: Oral rehydration (if the patient can tolerate it. If not use IV) + Antimicrobial therapy (</a:t>
              </a:r>
              <a:r>
                <a:rPr b="1" lang="en-GB" sz="700">
                  <a:solidFill>
                    <a:srgbClr val="B7B7B7"/>
                  </a:solidFill>
                  <a:latin typeface="Cabin"/>
                  <a:ea typeface="Cabin"/>
                  <a:cs typeface="Cabin"/>
                  <a:sym typeface="Cabin"/>
                </a:rPr>
                <a:t>Azithromycin</a:t>
              </a:r>
              <a:r>
                <a:rPr lang="en-GB" sz="700">
                  <a:solidFill>
                    <a:srgbClr val="B7B7B7"/>
                  </a:solidFill>
                  <a:latin typeface="Cabin"/>
                  <a:ea typeface="Cabin"/>
                  <a:cs typeface="Cabin"/>
                  <a:sym typeface="Cabin"/>
                </a:rPr>
                <a:t> is often the preferred therapy especially in children. Or </a:t>
              </a:r>
              <a:r>
                <a:rPr b="1" lang="en-GB" sz="700">
                  <a:solidFill>
                    <a:srgbClr val="B7B7B7"/>
                  </a:solidFill>
                  <a:latin typeface="Cabin"/>
                  <a:ea typeface="Cabin"/>
                  <a:cs typeface="Cabin"/>
                  <a:sym typeface="Cabin"/>
                </a:rPr>
                <a:t>Ciprofloxacin </a:t>
              </a:r>
              <a:r>
                <a:rPr lang="en-GB" sz="700">
                  <a:solidFill>
                    <a:srgbClr val="B7B7B7"/>
                  </a:solidFill>
                  <a:latin typeface="Cabin"/>
                  <a:ea typeface="Cabin"/>
                  <a:cs typeface="Cabin"/>
                  <a:sym typeface="Cabin"/>
                </a:rPr>
                <a:t>Or </a:t>
              </a:r>
              <a:r>
                <a:rPr b="1" lang="en-GB" sz="700">
                  <a:solidFill>
                    <a:srgbClr val="B7B7B7"/>
                  </a:solidFill>
                  <a:latin typeface="Cabin"/>
                  <a:ea typeface="Cabin"/>
                  <a:cs typeface="Cabin"/>
                  <a:sym typeface="Cabin"/>
                </a:rPr>
                <a:t>Tetracycline</a:t>
              </a:r>
              <a:r>
                <a:rPr lang="en-GB" sz="700">
                  <a:solidFill>
                    <a:srgbClr val="B7B7B7"/>
                  </a:solidFill>
                  <a:latin typeface="Cabin"/>
                  <a:ea typeface="Cabin"/>
                  <a:cs typeface="Cabin"/>
                  <a:sym typeface="Cabin"/>
                </a:rPr>
                <a:t>, </a:t>
              </a:r>
              <a:r>
                <a:rPr b="1" lang="en-GB" sz="700">
                  <a:solidFill>
                    <a:srgbClr val="B7B7B7"/>
                  </a:solidFill>
                  <a:latin typeface="Cabin"/>
                  <a:ea typeface="Cabin"/>
                  <a:cs typeface="Cabin"/>
                  <a:sym typeface="Cabin"/>
                </a:rPr>
                <a:t>Doxycycline</a:t>
              </a:r>
              <a:r>
                <a:rPr lang="en-GB" sz="700">
                  <a:solidFill>
                    <a:srgbClr val="B7B7B7"/>
                  </a:solidFill>
                  <a:latin typeface="Cabin"/>
                  <a:ea typeface="Cabin"/>
                  <a:cs typeface="Cabin"/>
                  <a:sym typeface="Cabin"/>
                </a:rPr>
                <a:t>)</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solidFill>
                  <a:srgbClr val="B7B7B7"/>
                </a:solidFill>
                <a:latin typeface="Cabin"/>
                <a:ea typeface="Cabin"/>
                <a:cs typeface="Cabin"/>
                <a:sym typeface="Cabin"/>
              </a:endParaRPr>
            </a:p>
            <a:p>
              <a:pPr indent="0" lvl="0" marL="0" rtl="0" algn="l">
                <a:spcBef>
                  <a:spcPts val="0"/>
                </a:spcBef>
                <a:spcAft>
                  <a:spcPts val="0"/>
                </a:spcAft>
                <a:buNone/>
              </a:pPr>
              <a:r>
                <a:rPr b="1" lang="en-GB">
                  <a:latin typeface="Cabin"/>
                  <a:ea typeface="Cabin"/>
                  <a:cs typeface="Cabin"/>
                  <a:sym typeface="Cabin"/>
                </a:rPr>
                <a:t>Q6: What is the main clinical manifestation of this condition?</a:t>
              </a:r>
              <a:endParaRPr b="1"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A: </a:t>
              </a:r>
              <a:r>
                <a:rPr lang="en-GB" sz="700">
                  <a:solidFill>
                    <a:srgbClr val="B7B7B7"/>
                  </a:solidFill>
                  <a:latin typeface="Cabin"/>
                  <a:ea typeface="Cabin"/>
                  <a:cs typeface="Cabin"/>
                  <a:sym typeface="Cabin"/>
                </a:rPr>
                <a:t>the hallmark of cholera is rice-water stools, because the small white flecks of mucus resemble grains of rice</a:t>
              </a:r>
              <a:endParaRPr b="1" sz="1000">
                <a:latin typeface="Cabin"/>
                <a:ea typeface="Cabin"/>
                <a:cs typeface="Cabin"/>
                <a:sym typeface="Cabin"/>
              </a:endParaRPr>
            </a:p>
            <a:p>
              <a:pPr indent="0" lvl="0" marL="0" rtl="0" algn="l">
                <a:spcBef>
                  <a:spcPts val="0"/>
                </a:spcBef>
                <a:spcAft>
                  <a:spcPts val="0"/>
                </a:spcAft>
                <a:buNone/>
              </a:pPr>
              <a:r>
                <a:t/>
              </a:r>
              <a:endParaRPr sz="700">
                <a:solidFill>
                  <a:srgbClr val="B7B7B7"/>
                </a:solidFill>
                <a:latin typeface="Cabin"/>
                <a:ea typeface="Cabin"/>
                <a:cs typeface="Cabin"/>
                <a:sym typeface="Cabin"/>
              </a:endParaRPr>
            </a:p>
          </p:txBody>
        </p:sp>
        <p:sp>
          <p:nvSpPr>
            <p:cNvPr id="301" name="Google Shape;301;p33"/>
            <p:cNvSpPr txBox="1"/>
            <p:nvPr/>
          </p:nvSpPr>
          <p:spPr>
            <a:xfrm>
              <a:off x="242075" y="6349463"/>
              <a:ext cx="63846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61753B"/>
                  </a:solidFill>
                  <a:latin typeface="Cabin"/>
                  <a:ea typeface="Cabin"/>
                  <a:cs typeface="Cabin"/>
                  <a:sym typeface="Cabin"/>
                </a:rPr>
                <a:t>SAQ:</a:t>
              </a:r>
              <a:endParaRPr b="1" sz="2400">
                <a:solidFill>
                  <a:srgbClr val="61753B"/>
                </a:solidFill>
                <a:latin typeface="Cabin"/>
                <a:ea typeface="Cabin"/>
                <a:cs typeface="Cabin"/>
                <a:sym typeface="Cabin"/>
              </a:endParaRPr>
            </a:p>
          </p:txBody>
        </p:sp>
        <p:sp>
          <p:nvSpPr>
            <p:cNvPr id="302" name="Google Shape;302;p33"/>
            <p:cNvSpPr/>
            <p:nvPr/>
          </p:nvSpPr>
          <p:spPr>
            <a:xfrm>
              <a:off x="274257" y="937608"/>
              <a:ext cx="7041000" cy="54066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None/>
              </a:pPr>
              <a:r>
                <a:rPr b="1" lang="en-GB" sz="1000">
                  <a:solidFill>
                    <a:srgbClr val="61753B"/>
                  </a:solidFill>
                  <a:latin typeface="Cabin"/>
                  <a:ea typeface="Cabin"/>
                  <a:cs typeface="Cabin"/>
                  <a:sym typeface="Cabin"/>
                </a:rPr>
                <a:t>Q1: A 24-year-old American man is traveling in rural India during the monsoon season. Over the course of a few hours, he develops severe watery diarrhea. In the next 30 hours, he has approximately one episode per hour of liquid stools that appear clear with small white flecks of mucus. He also has occasional episodes of vomiting. He quickly becomes lethargic and generally ill with crampy abdominal pain but is afebrile. He attempts to rehydrate himself during the illness, and the symptoms resolve within approximately 48 hours. He was diagnosed with </a:t>
              </a:r>
              <a:r>
                <a:rPr b="1" lang="en-GB" sz="1000">
                  <a:solidFill>
                    <a:srgbClr val="61753B"/>
                  </a:solidFill>
                  <a:latin typeface="Cabin"/>
                  <a:ea typeface="Cabin"/>
                  <a:cs typeface="Cabin"/>
                  <a:sym typeface="Cabin"/>
                </a:rPr>
                <a:t>cholera</a:t>
              </a:r>
              <a:r>
                <a:rPr b="1" lang="en-GB" sz="1000">
                  <a:solidFill>
                    <a:srgbClr val="61753B"/>
                  </a:solidFill>
                  <a:latin typeface="Cabin"/>
                  <a:ea typeface="Cabin"/>
                  <a:cs typeface="Cabin"/>
                  <a:sym typeface="Cabin"/>
                </a:rPr>
                <a:t>. Which of the following Vibrio cholera serotypes has the highest potential causing the disease?</a:t>
              </a:r>
              <a:endParaRPr b="1" sz="1000">
                <a:solidFill>
                  <a:srgbClr val="61753B"/>
                </a:solidFill>
                <a:latin typeface="Cabin"/>
                <a:ea typeface="Cabin"/>
                <a:cs typeface="Cabin"/>
                <a:sym typeface="Cabin"/>
              </a:endParaRPr>
            </a:p>
            <a:p>
              <a:pPr indent="0" lvl="0" marL="0" rtl="0" algn="l">
                <a:spcBef>
                  <a:spcPts val="0"/>
                </a:spcBef>
                <a:spcAft>
                  <a:spcPts val="0"/>
                </a:spcAft>
                <a:buNone/>
              </a:pPr>
              <a:r>
                <a:rPr lang="en-GB" sz="800">
                  <a:latin typeface="Cabin"/>
                  <a:ea typeface="Cabin"/>
                  <a:cs typeface="Cabin"/>
                  <a:sym typeface="Cabin"/>
                </a:rPr>
                <a:t>A- O1 &amp; O138</a:t>
              </a:r>
              <a:endParaRPr sz="800">
                <a:latin typeface="Cabin"/>
                <a:ea typeface="Cabin"/>
                <a:cs typeface="Cabin"/>
                <a:sym typeface="Cabin"/>
              </a:endParaRPr>
            </a:p>
            <a:p>
              <a:pPr indent="0" lvl="0" marL="0" rtl="0" algn="l">
                <a:spcBef>
                  <a:spcPts val="0"/>
                </a:spcBef>
                <a:spcAft>
                  <a:spcPts val="0"/>
                </a:spcAft>
                <a:buNone/>
              </a:pPr>
              <a:r>
                <a:rPr lang="en-GB" sz="800">
                  <a:latin typeface="Cabin"/>
                  <a:ea typeface="Cabin"/>
                  <a:cs typeface="Cabin"/>
                  <a:sym typeface="Cabin"/>
                </a:rPr>
                <a:t>B- </a:t>
              </a:r>
              <a:r>
                <a:rPr lang="en-GB" sz="800">
                  <a:solidFill>
                    <a:schemeClr val="dk1"/>
                  </a:solidFill>
                  <a:latin typeface="Cabin"/>
                  <a:ea typeface="Cabin"/>
                  <a:cs typeface="Cabin"/>
                  <a:sym typeface="Cabin"/>
                </a:rPr>
                <a:t>O1 &amp; O139</a:t>
              </a:r>
              <a:endParaRPr sz="800">
                <a:latin typeface="Cabin"/>
                <a:ea typeface="Cabin"/>
                <a:cs typeface="Cabin"/>
                <a:sym typeface="Cabin"/>
              </a:endParaRPr>
            </a:p>
            <a:p>
              <a:pPr indent="0" lvl="0" marL="0" rtl="0" algn="l">
                <a:spcBef>
                  <a:spcPts val="0"/>
                </a:spcBef>
                <a:spcAft>
                  <a:spcPts val="0"/>
                </a:spcAft>
                <a:buNone/>
              </a:pPr>
              <a:r>
                <a:rPr lang="en-GB" sz="800">
                  <a:latin typeface="Cabin"/>
                  <a:ea typeface="Cabin"/>
                  <a:cs typeface="Cabin"/>
                  <a:sym typeface="Cabin"/>
                </a:rPr>
                <a:t>C- </a:t>
              </a:r>
              <a:r>
                <a:rPr lang="en-GB" sz="800">
                  <a:solidFill>
                    <a:schemeClr val="dk1"/>
                  </a:solidFill>
                  <a:latin typeface="Cabin"/>
                  <a:ea typeface="Cabin"/>
                  <a:cs typeface="Cabin"/>
                  <a:sym typeface="Cabin"/>
                </a:rPr>
                <a:t>O40 &amp; O130</a:t>
              </a:r>
              <a:endParaRPr sz="800">
                <a:latin typeface="Cabin"/>
                <a:ea typeface="Cabin"/>
                <a:cs typeface="Cabin"/>
                <a:sym typeface="Cabin"/>
              </a:endParaRPr>
            </a:p>
            <a:p>
              <a:pPr indent="0" lvl="0" marL="0" rtl="0" algn="l">
                <a:spcBef>
                  <a:spcPts val="0"/>
                </a:spcBef>
                <a:spcAft>
                  <a:spcPts val="0"/>
                </a:spcAft>
                <a:buNone/>
              </a:pPr>
              <a:r>
                <a:rPr lang="en-GB" sz="800">
                  <a:latin typeface="Cabin"/>
                  <a:ea typeface="Cabin"/>
                  <a:cs typeface="Cabin"/>
                  <a:sym typeface="Cabin"/>
                </a:rPr>
                <a:t>D- </a:t>
              </a:r>
              <a:r>
                <a:rPr lang="en-GB" sz="800">
                  <a:solidFill>
                    <a:schemeClr val="dk1"/>
                  </a:solidFill>
                  <a:latin typeface="Cabin"/>
                  <a:ea typeface="Cabin"/>
                  <a:cs typeface="Cabin"/>
                  <a:sym typeface="Cabin"/>
                </a:rPr>
                <a:t>O139 &amp; O2</a:t>
              </a:r>
              <a:endParaRPr sz="800">
                <a:latin typeface="Cabin"/>
                <a:ea typeface="Cabin"/>
                <a:cs typeface="Cabin"/>
                <a:sym typeface="Cabin"/>
              </a:endParaRPr>
            </a:p>
            <a:p>
              <a:pPr indent="0" lvl="0" marL="0" rtl="0" algn="l">
                <a:spcBef>
                  <a:spcPts val="0"/>
                </a:spcBef>
                <a:spcAft>
                  <a:spcPts val="0"/>
                </a:spcAft>
                <a:buNone/>
              </a:pPr>
              <a:r>
                <a:t/>
              </a:r>
              <a:endParaRPr sz="800">
                <a:latin typeface="Cabin"/>
                <a:ea typeface="Cabin"/>
                <a:cs typeface="Cabin"/>
                <a:sym typeface="Cabin"/>
              </a:endParaRPr>
            </a:p>
            <a:p>
              <a:pPr indent="0" lvl="0" marL="0" rtl="0" algn="l">
                <a:spcBef>
                  <a:spcPts val="0"/>
                </a:spcBef>
                <a:spcAft>
                  <a:spcPts val="0"/>
                </a:spcAft>
                <a:buNone/>
              </a:pPr>
              <a:r>
                <a:rPr b="1" lang="en-GB" sz="1000">
                  <a:solidFill>
                    <a:srgbClr val="61753B"/>
                  </a:solidFill>
                  <a:latin typeface="Cabin"/>
                  <a:ea typeface="Cabin"/>
                  <a:cs typeface="Cabin"/>
                  <a:sym typeface="Cabin"/>
                </a:rPr>
                <a:t>Q2: What is the mode of transmission of V. cholera?</a:t>
              </a:r>
              <a:endParaRPr b="1" sz="8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A- Fecal - oral </a:t>
              </a:r>
              <a:r>
                <a:rPr lang="en-GB" sz="800">
                  <a:solidFill>
                    <a:schemeClr val="dk1"/>
                  </a:solidFill>
                  <a:latin typeface="Cabin"/>
                  <a:ea typeface="Cabin"/>
                  <a:cs typeface="Cabin"/>
                  <a:sym typeface="Cabin"/>
                </a:rPr>
                <a:t>transmission</a:t>
              </a:r>
              <a:r>
                <a:rPr lang="en-GB" sz="800">
                  <a:solidFill>
                    <a:schemeClr val="dk1"/>
                  </a:solidFill>
                  <a:latin typeface="Cabin"/>
                  <a:ea typeface="Cabin"/>
                  <a:cs typeface="Cabin"/>
                  <a:sym typeface="Cabin"/>
                </a:rPr>
                <a:t> through contaminated Animal &amp; water</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B- Oral</a:t>
              </a:r>
              <a:r>
                <a:rPr lang="en-GB" sz="800">
                  <a:solidFill>
                    <a:schemeClr val="dk1"/>
                  </a:solidFill>
                  <a:latin typeface="Cabin"/>
                  <a:ea typeface="Cabin"/>
                  <a:cs typeface="Cabin"/>
                  <a:sym typeface="Cabin"/>
                </a:rPr>
                <a:t>- oral transmission through contaminated food &amp; water</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C- </a:t>
              </a:r>
              <a:r>
                <a:rPr lang="en-GB" sz="800">
                  <a:solidFill>
                    <a:schemeClr val="dk1"/>
                  </a:solidFill>
                  <a:latin typeface="Cabin"/>
                  <a:ea typeface="Cabin"/>
                  <a:cs typeface="Cabin"/>
                  <a:sym typeface="Cabin"/>
                </a:rPr>
                <a:t>Fecal - oral transmission through contaminated food &amp; water</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D- Oral </a:t>
              </a:r>
              <a:r>
                <a:rPr lang="en-GB" sz="800">
                  <a:solidFill>
                    <a:schemeClr val="dk1"/>
                  </a:solidFill>
                  <a:latin typeface="Cabin"/>
                  <a:ea typeface="Cabin"/>
                  <a:cs typeface="Cabin"/>
                  <a:sym typeface="Cabin"/>
                </a:rPr>
                <a:t>- oral transmission through contaminated Animal &amp; water</a:t>
              </a:r>
              <a:endParaRPr sz="800">
                <a:latin typeface="Cabin"/>
                <a:ea typeface="Cabin"/>
                <a:cs typeface="Cabin"/>
                <a:sym typeface="Cabin"/>
              </a:endParaRPr>
            </a:p>
            <a:p>
              <a:pPr indent="0" lvl="0" marL="0" rtl="0" algn="l">
                <a:spcBef>
                  <a:spcPts val="0"/>
                </a:spcBef>
                <a:spcAft>
                  <a:spcPts val="0"/>
                </a:spcAft>
                <a:buNone/>
              </a:pPr>
              <a:r>
                <a:t/>
              </a:r>
              <a:endParaRPr sz="800">
                <a:latin typeface="Cabin"/>
                <a:ea typeface="Cabin"/>
                <a:cs typeface="Cabin"/>
                <a:sym typeface="Cabin"/>
              </a:endParaRPr>
            </a:p>
            <a:p>
              <a:pPr indent="0" lvl="0" marL="0" rtl="0" algn="l">
                <a:spcBef>
                  <a:spcPts val="0"/>
                </a:spcBef>
                <a:spcAft>
                  <a:spcPts val="0"/>
                </a:spcAft>
                <a:buNone/>
              </a:pPr>
              <a:r>
                <a:rPr b="1" lang="en-GB" sz="1000">
                  <a:solidFill>
                    <a:srgbClr val="61753B"/>
                  </a:solidFill>
                  <a:latin typeface="Cabin"/>
                  <a:ea typeface="Cabin"/>
                  <a:cs typeface="Cabin"/>
                  <a:sym typeface="Cabin"/>
                </a:rPr>
                <a:t>Q3: Which of the following have high infectious dose?</a:t>
              </a:r>
              <a:endParaRPr b="1" sz="8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A- Typhoidal salmonella</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B- Shigella</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C- Enterohemorrhagic E. coli</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D- Vibrio cholera</a:t>
              </a:r>
              <a:endParaRPr sz="800">
                <a:latin typeface="Cabin"/>
                <a:ea typeface="Cabin"/>
                <a:cs typeface="Cabin"/>
                <a:sym typeface="Cabin"/>
              </a:endParaRPr>
            </a:p>
            <a:p>
              <a:pPr indent="0" lvl="0" marL="0" rtl="0" algn="l">
                <a:spcBef>
                  <a:spcPts val="0"/>
                </a:spcBef>
                <a:spcAft>
                  <a:spcPts val="0"/>
                </a:spcAft>
                <a:buNone/>
              </a:pPr>
              <a:r>
                <a:t/>
              </a:r>
              <a:endParaRPr sz="800">
                <a:latin typeface="Cabin"/>
                <a:ea typeface="Cabin"/>
                <a:cs typeface="Cabin"/>
                <a:sym typeface="Cabin"/>
              </a:endParaRPr>
            </a:p>
            <a:p>
              <a:pPr indent="0" lvl="0" marL="0" rtl="0" algn="just">
                <a:spcBef>
                  <a:spcPts val="0"/>
                </a:spcBef>
                <a:spcAft>
                  <a:spcPts val="0"/>
                </a:spcAft>
                <a:buNone/>
              </a:pPr>
              <a:r>
                <a:rPr b="1" lang="en-GB" sz="1000">
                  <a:solidFill>
                    <a:srgbClr val="61753B"/>
                  </a:solidFill>
                  <a:latin typeface="Cabin"/>
                  <a:ea typeface="Cabin"/>
                  <a:cs typeface="Cabin"/>
                  <a:sym typeface="Cabin"/>
                </a:rPr>
                <a:t>Q4: What is the receptor that cholera toxin binds to on the surface of the epithelial cells leading to activation of Gs protein which leads to an increase in cAMP which will activate CFTR channel leading to a large efflux of chlorine and other ions into the GI lumen?</a:t>
              </a:r>
              <a:endParaRPr b="1" sz="8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A- CTA-2</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B- GM1</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C- CTB</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D- CTA-1</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bin"/>
                <a:ea typeface="Cabin"/>
                <a:cs typeface="Cabin"/>
                <a:sym typeface="Cabin"/>
              </a:endParaRPr>
            </a:p>
            <a:p>
              <a:pPr indent="0" lvl="0" marL="0" rtl="0" algn="just">
                <a:spcBef>
                  <a:spcPts val="0"/>
                </a:spcBef>
                <a:spcAft>
                  <a:spcPts val="0"/>
                </a:spcAft>
                <a:buNone/>
              </a:pPr>
              <a:r>
                <a:rPr b="1" lang="en-GB" sz="1000">
                  <a:solidFill>
                    <a:srgbClr val="61753B"/>
                  </a:solidFill>
                  <a:latin typeface="Cabin"/>
                  <a:ea typeface="Cabin"/>
                  <a:cs typeface="Cabin"/>
                  <a:sym typeface="Cabin"/>
                </a:rPr>
                <a:t>Q5: A 50-year-old man develops profuse, non-bloody, watery diarrhea while working as an aid worker in Bangladesh. He arrived in the area two days ago. A stool smear shows no WBCs. His mucous membranes are dry, and his skin shows signs of tenting. He subsequently develops electrolyte abnormalities that lead to cardiac and renal failure. What is the pathogenesis mediated by the most likely causative organism?</a:t>
              </a:r>
              <a:endParaRPr b="1" sz="8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A- Cytotoxin</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B- Invasion</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C- Enterotoxin</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D- </a:t>
              </a:r>
              <a:r>
                <a:rPr lang="en-GB" sz="800">
                  <a:solidFill>
                    <a:schemeClr val="dk1"/>
                  </a:solidFill>
                  <a:latin typeface="Cabin"/>
                  <a:ea typeface="Cabin"/>
                  <a:cs typeface="Cabin"/>
                  <a:sym typeface="Cabin"/>
                </a:rPr>
                <a:t>None</a:t>
              </a:r>
              <a:r>
                <a:rPr lang="en-GB" sz="800">
                  <a:solidFill>
                    <a:schemeClr val="dk1"/>
                  </a:solidFill>
                  <a:latin typeface="Cabin"/>
                  <a:ea typeface="Cabin"/>
                  <a:cs typeface="Cabin"/>
                  <a:sym typeface="Cabin"/>
                </a:rPr>
                <a:t> of the above</a:t>
              </a:r>
              <a:endParaRPr sz="800">
                <a:latin typeface="Cabin"/>
                <a:ea typeface="Cabin"/>
                <a:cs typeface="Cabin"/>
                <a:sym typeface="Cabin"/>
              </a:endParaRPr>
            </a:p>
          </p:txBody>
        </p:sp>
        <p:sp>
          <p:nvSpPr>
            <p:cNvPr id="303" name="Google Shape;303;p33"/>
            <p:cNvSpPr/>
            <p:nvPr/>
          </p:nvSpPr>
          <p:spPr>
            <a:xfrm>
              <a:off x="3440428" y="392313"/>
              <a:ext cx="3149100" cy="379500"/>
            </a:xfrm>
            <a:prstGeom prst="rect">
              <a:avLst/>
            </a:prstGeom>
            <a:noFill/>
            <a:ln cap="flat" cmpd="sng" w="9525">
              <a:solidFill>
                <a:srgbClr val="B4B98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D9D9D9"/>
                  </a:solidFill>
                  <a:latin typeface="Cabin"/>
                  <a:ea typeface="Cabin"/>
                  <a:cs typeface="Cabin"/>
                  <a:sym typeface="Cabin"/>
                </a:rPr>
                <a:t>Q1:B, Q2:C, Q3:D, Q4:B, Q5:C</a:t>
              </a:r>
              <a:endParaRPr sz="1200">
                <a:solidFill>
                  <a:srgbClr val="D9D9D9"/>
                </a:solidFill>
                <a:latin typeface="Cabin"/>
                <a:ea typeface="Cabin"/>
                <a:cs typeface="Cabin"/>
                <a:sym typeface="Cabin"/>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